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3.xml" ContentType="application/vnd.openxmlformats-officedocument.presentationml.tags+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ppt/tags/tag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4"/>
    <p:sldMasterId id="2147483764" r:id="rId5"/>
  </p:sldMasterIdLst>
  <p:notesMasterIdLst>
    <p:notesMasterId r:id="rId45"/>
  </p:notesMasterIdLst>
  <p:handoutMasterIdLst>
    <p:handoutMasterId r:id="rId46"/>
  </p:handoutMasterIdLst>
  <p:sldIdLst>
    <p:sldId id="322"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69" r:id="rId24"/>
    <p:sldId id="355" r:id="rId25"/>
    <p:sldId id="356" r:id="rId26"/>
    <p:sldId id="357" r:id="rId27"/>
    <p:sldId id="358" r:id="rId28"/>
    <p:sldId id="368" r:id="rId29"/>
    <p:sldId id="359" r:id="rId30"/>
    <p:sldId id="360" r:id="rId31"/>
    <p:sldId id="361" r:id="rId32"/>
    <p:sldId id="365" r:id="rId33"/>
    <p:sldId id="366" r:id="rId34"/>
    <p:sldId id="367" r:id="rId35"/>
    <p:sldId id="364" r:id="rId36"/>
    <p:sldId id="362" r:id="rId37"/>
    <p:sldId id="363" r:id="rId38"/>
    <p:sldId id="370" r:id="rId39"/>
    <p:sldId id="371" r:id="rId40"/>
    <p:sldId id="372" r:id="rId41"/>
    <p:sldId id="373" r:id="rId42"/>
    <p:sldId id="271" r:id="rId43"/>
    <p:sldId id="319" r:id="rId4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158" autoAdjust="0"/>
    <p:restoredTop sz="95122"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B2CE4B-49C4-484E-9072-67024A9E5E6D}" type="doc">
      <dgm:prSet loTypeId="urn:microsoft.com/office/officeart/2005/8/layout/vList5" loCatId="list" qsTypeId="urn:microsoft.com/office/officeart/2005/8/quickstyle/3d1" qsCatId="3D" csTypeId="urn:microsoft.com/office/officeart/2005/8/colors/accent1_3" csCatId="accent1" phldr="1"/>
      <dgm:spPr/>
      <dgm:t>
        <a:bodyPr/>
        <a:lstStyle/>
        <a:p>
          <a:endParaRPr lang="es-CR"/>
        </a:p>
      </dgm:t>
    </dgm:pt>
    <dgm:pt modelId="{706D95F3-8BA8-45EA-AA2C-79FCC21AB336}">
      <dgm:prSet custT="1"/>
      <dgm:spPr/>
      <dgm:t>
        <a:bodyPr/>
        <a:lstStyle/>
        <a:p>
          <a:pPr rtl="0"/>
          <a:r>
            <a:rPr lang="es-CR" sz="2400" b="1" dirty="0" smtClean="0">
              <a:solidFill>
                <a:schemeClr val="tx1">
                  <a:lumMod val="75000"/>
                  <a:lumOff val="25000"/>
                </a:schemeClr>
              </a:solidFill>
            </a:rPr>
            <a:t>Connection Filtering</a:t>
          </a:r>
          <a:endParaRPr lang="en-US" sz="2400" dirty="0">
            <a:solidFill>
              <a:schemeClr val="tx1">
                <a:lumMod val="75000"/>
                <a:lumOff val="25000"/>
              </a:schemeClr>
            </a:solidFill>
          </a:endParaRPr>
        </a:p>
      </dgm:t>
    </dgm:pt>
    <dgm:pt modelId="{AB184B8C-AAB3-4038-B194-DA4E9459F77A}" type="parTrans" cxnId="{24028243-CB4B-4A05-8609-8773B785BC67}">
      <dgm:prSet/>
      <dgm:spPr/>
      <dgm:t>
        <a:bodyPr/>
        <a:lstStyle/>
        <a:p>
          <a:endParaRPr lang="es-CR"/>
        </a:p>
      </dgm:t>
    </dgm:pt>
    <dgm:pt modelId="{1CC6F677-12D8-49F0-ACDC-1B9FFF6E76AB}" type="sibTrans" cxnId="{24028243-CB4B-4A05-8609-8773B785BC67}">
      <dgm:prSet/>
      <dgm:spPr/>
      <dgm:t>
        <a:bodyPr/>
        <a:lstStyle/>
        <a:p>
          <a:endParaRPr lang="es-CR"/>
        </a:p>
      </dgm:t>
    </dgm:pt>
    <dgm:pt modelId="{5868CB48-94DA-48B8-9C07-0A24A5427A44}">
      <dgm:prSet/>
      <dgm:spPr/>
      <dgm:t>
        <a:bodyPr/>
        <a:lstStyle/>
        <a:p>
          <a:pPr rtl="0"/>
          <a:r>
            <a:rPr lang="en-US" dirty="0" smtClean="0">
              <a:solidFill>
                <a:schemeClr val="bg1"/>
              </a:solidFill>
            </a:rPr>
            <a:t>Connection Analysis (IP-based edge blocks)</a:t>
          </a:r>
          <a:endParaRPr lang="en-US" dirty="0">
            <a:solidFill>
              <a:schemeClr val="bg1"/>
            </a:solidFill>
          </a:endParaRPr>
        </a:p>
      </dgm:t>
    </dgm:pt>
    <dgm:pt modelId="{C1F64A80-FC56-48EF-9532-4C808C31F05D}" type="parTrans" cxnId="{24CE3BBC-77A3-42D7-937F-6CC8F8E343BF}">
      <dgm:prSet/>
      <dgm:spPr/>
      <dgm:t>
        <a:bodyPr/>
        <a:lstStyle/>
        <a:p>
          <a:endParaRPr lang="es-CR"/>
        </a:p>
      </dgm:t>
    </dgm:pt>
    <dgm:pt modelId="{5806AA73-C9E3-4950-B399-C923A7D4CEF7}" type="sibTrans" cxnId="{24CE3BBC-77A3-42D7-937F-6CC8F8E343BF}">
      <dgm:prSet/>
      <dgm:spPr/>
      <dgm:t>
        <a:bodyPr/>
        <a:lstStyle/>
        <a:p>
          <a:endParaRPr lang="es-CR"/>
        </a:p>
      </dgm:t>
    </dgm:pt>
    <dgm:pt modelId="{0907EE11-12CB-4DE7-BEDB-9DF1E9D9D8F8}">
      <dgm:prSet custT="1"/>
      <dgm:spPr/>
      <dgm:t>
        <a:bodyPr/>
        <a:lstStyle/>
        <a:p>
          <a:pPr rtl="0"/>
          <a:r>
            <a:rPr lang="es-CR" sz="2400" b="1" dirty="0" smtClean="0">
              <a:solidFill>
                <a:schemeClr val="tx1">
                  <a:lumMod val="75000"/>
                  <a:lumOff val="25000"/>
                </a:schemeClr>
              </a:solidFill>
            </a:rPr>
            <a:t>AntiVirus</a:t>
          </a:r>
          <a:endParaRPr lang="en-US" sz="2400" dirty="0">
            <a:solidFill>
              <a:schemeClr val="tx1">
                <a:lumMod val="75000"/>
                <a:lumOff val="25000"/>
              </a:schemeClr>
            </a:solidFill>
          </a:endParaRPr>
        </a:p>
      </dgm:t>
    </dgm:pt>
    <dgm:pt modelId="{4D1A5A5C-E7D3-4072-831C-E37B00C33126}" type="parTrans" cxnId="{C9FEBF0E-0E75-420D-A199-78A13A2BD3E4}">
      <dgm:prSet/>
      <dgm:spPr/>
      <dgm:t>
        <a:bodyPr/>
        <a:lstStyle/>
        <a:p>
          <a:endParaRPr lang="es-CR"/>
        </a:p>
      </dgm:t>
    </dgm:pt>
    <dgm:pt modelId="{CC7CB76E-CF70-4D14-BDC5-3D42152FC7ED}" type="sibTrans" cxnId="{C9FEBF0E-0E75-420D-A199-78A13A2BD3E4}">
      <dgm:prSet/>
      <dgm:spPr/>
      <dgm:t>
        <a:bodyPr/>
        <a:lstStyle/>
        <a:p>
          <a:endParaRPr lang="es-CR"/>
        </a:p>
      </dgm:t>
    </dgm:pt>
    <dgm:pt modelId="{98381C9A-BAB9-4129-AE3F-57937BA8403C}">
      <dgm:prSet/>
      <dgm:spPr/>
      <dgm:t>
        <a:bodyPr/>
        <a:lstStyle/>
        <a:p>
          <a:pPr rtl="0"/>
          <a:r>
            <a:rPr lang="en-US" dirty="0" smtClean="0"/>
            <a:t>Protect businesses from receiving email–borne viruses and other malicious code with scan engines and heuristic detection</a:t>
          </a:r>
          <a:endParaRPr lang="en-US" dirty="0"/>
        </a:p>
      </dgm:t>
    </dgm:pt>
    <dgm:pt modelId="{0CE9D372-B71E-4DB4-8D9F-0A6417AB106E}" type="parTrans" cxnId="{96FC02A0-0BB4-417A-BF9C-812F15374F47}">
      <dgm:prSet/>
      <dgm:spPr/>
      <dgm:t>
        <a:bodyPr/>
        <a:lstStyle/>
        <a:p>
          <a:endParaRPr lang="es-CR"/>
        </a:p>
      </dgm:t>
    </dgm:pt>
    <dgm:pt modelId="{433E0EAF-B6C0-46D6-A8DB-069754D3F872}" type="sibTrans" cxnId="{96FC02A0-0BB4-417A-BF9C-812F15374F47}">
      <dgm:prSet/>
      <dgm:spPr/>
      <dgm:t>
        <a:bodyPr/>
        <a:lstStyle/>
        <a:p>
          <a:endParaRPr lang="es-CR"/>
        </a:p>
      </dgm:t>
    </dgm:pt>
    <dgm:pt modelId="{A5C1D58C-BC76-4D08-BD7A-D7E2157EAA59}">
      <dgm:prSet custT="1"/>
      <dgm:spPr/>
      <dgm:t>
        <a:bodyPr/>
        <a:lstStyle/>
        <a:p>
          <a:pPr rtl="0"/>
          <a:r>
            <a:rPr lang="es-CR" sz="2400" b="1" dirty="0" smtClean="0">
              <a:solidFill>
                <a:schemeClr val="tx1">
                  <a:lumMod val="75000"/>
                  <a:lumOff val="25000"/>
                </a:schemeClr>
              </a:solidFill>
            </a:rPr>
            <a:t>Anti-Spam</a:t>
          </a:r>
          <a:endParaRPr lang="en-US" sz="2400" dirty="0">
            <a:solidFill>
              <a:schemeClr val="tx1">
                <a:lumMod val="75000"/>
                <a:lumOff val="25000"/>
              </a:schemeClr>
            </a:solidFill>
          </a:endParaRPr>
        </a:p>
      </dgm:t>
    </dgm:pt>
    <dgm:pt modelId="{513C2978-12CF-4D97-B2F3-91C5F7139292}" type="parTrans" cxnId="{0A8EBED7-E454-4A41-9151-8AA0B09B1889}">
      <dgm:prSet/>
      <dgm:spPr/>
      <dgm:t>
        <a:bodyPr/>
        <a:lstStyle/>
        <a:p>
          <a:endParaRPr lang="es-CR"/>
        </a:p>
      </dgm:t>
    </dgm:pt>
    <dgm:pt modelId="{8E1C8BCA-A9EA-453B-AF30-2ECDDAD974D9}" type="sibTrans" cxnId="{0A8EBED7-E454-4A41-9151-8AA0B09B1889}">
      <dgm:prSet/>
      <dgm:spPr/>
      <dgm:t>
        <a:bodyPr/>
        <a:lstStyle/>
        <a:p>
          <a:endParaRPr lang="es-CR"/>
        </a:p>
      </dgm:t>
    </dgm:pt>
    <dgm:pt modelId="{10595EA3-32CC-4482-9407-05B9449CB63C}">
      <dgm:prSet/>
      <dgm:spPr/>
      <dgm:t>
        <a:bodyPr/>
        <a:lstStyle/>
        <a:p>
          <a:pPr rtl="0"/>
          <a:r>
            <a:rPr lang="en-US" dirty="0" smtClean="0"/>
            <a:t>Anti-spam filter can detect all types of spam before they reach the corporate network</a:t>
          </a:r>
          <a:endParaRPr lang="en-US" dirty="0"/>
        </a:p>
      </dgm:t>
    </dgm:pt>
    <dgm:pt modelId="{03E7C004-BD75-4AA6-9FB6-871BEE23BB97}" type="parTrans" cxnId="{81B47711-CE77-4DDE-9DE8-6E899C87BBFF}">
      <dgm:prSet/>
      <dgm:spPr/>
      <dgm:t>
        <a:bodyPr/>
        <a:lstStyle/>
        <a:p>
          <a:endParaRPr lang="es-CR"/>
        </a:p>
      </dgm:t>
    </dgm:pt>
    <dgm:pt modelId="{A9654BFD-397D-4100-96ED-64AB2E3D3281}" type="sibTrans" cxnId="{81B47711-CE77-4DDE-9DE8-6E899C87BBFF}">
      <dgm:prSet/>
      <dgm:spPr/>
      <dgm:t>
        <a:bodyPr/>
        <a:lstStyle/>
        <a:p>
          <a:endParaRPr lang="es-CR"/>
        </a:p>
      </dgm:t>
    </dgm:pt>
    <dgm:pt modelId="{957E3441-4788-4894-8990-347C48461B96}">
      <dgm:prSet custT="1"/>
      <dgm:spPr/>
      <dgm:t>
        <a:bodyPr/>
        <a:lstStyle/>
        <a:p>
          <a:pPr rtl="0"/>
          <a:r>
            <a:rPr lang="es-CR" sz="2400" b="1" dirty="0" smtClean="0">
              <a:solidFill>
                <a:schemeClr val="tx1">
                  <a:lumMod val="75000"/>
                  <a:lumOff val="25000"/>
                </a:schemeClr>
              </a:solidFill>
            </a:rPr>
            <a:t>Policy</a:t>
          </a:r>
          <a:endParaRPr lang="en-US" sz="2400" dirty="0">
            <a:solidFill>
              <a:schemeClr val="tx1">
                <a:lumMod val="75000"/>
                <a:lumOff val="25000"/>
              </a:schemeClr>
            </a:solidFill>
          </a:endParaRPr>
        </a:p>
      </dgm:t>
    </dgm:pt>
    <dgm:pt modelId="{56AB8E3B-2B29-450D-8BB9-231BEED44EC5}" type="parTrans" cxnId="{DEC21985-234F-4B8F-ACF2-F182F8247F6A}">
      <dgm:prSet/>
      <dgm:spPr/>
      <dgm:t>
        <a:bodyPr/>
        <a:lstStyle/>
        <a:p>
          <a:endParaRPr lang="es-CR"/>
        </a:p>
      </dgm:t>
    </dgm:pt>
    <dgm:pt modelId="{34080887-FA38-47BA-AB40-02D1CD1E0373}" type="sibTrans" cxnId="{DEC21985-234F-4B8F-ACF2-F182F8247F6A}">
      <dgm:prSet/>
      <dgm:spPr/>
      <dgm:t>
        <a:bodyPr/>
        <a:lstStyle/>
        <a:p>
          <a:endParaRPr lang="es-CR"/>
        </a:p>
      </dgm:t>
    </dgm:pt>
    <dgm:pt modelId="{6DA00F28-E2CE-4A12-BD80-5D0F00B07A20}">
      <dgm:prSet/>
      <dgm:spPr/>
      <dgm:t>
        <a:bodyPr/>
        <a:lstStyle/>
        <a:p>
          <a:pPr rtl="0"/>
          <a:r>
            <a:rPr lang="en-US" dirty="0" smtClean="0"/>
            <a:t>Policy rules to regulate email flow for compliance</a:t>
          </a:r>
          <a:endParaRPr lang="en-US" dirty="0"/>
        </a:p>
      </dgm:t>
    </dgm:pt>
    <dgm:pt modelId="{ACFCE50E-D8EC-4237-8B59-3B7DCC230EE6}" type="parTrans" cxnId="{D726A109-F95C-4CE4-AE30-187F47014DCA}">
      <dgm:prSet/>
      <dgm:spPr/>
      <dgm:t>
        <a:bodyPr/>
        <a:lstStyle/>
        <a:p>
          <a:endParaRPr lang="es-CR"/>
        </a:p>
      </dgm:t>
    </dgm:pt>
    <dgm:pt modelId="{37C8EFCB-AB82-4EBC-AE70-6D506408AB86}" type="sibTrans" cxnId="{D726A109-F95C-4CE4-AE30-187F47014DCA}">
      <dgm:prSet/>
      <dgm:spPr/>
      <dgm:t>
        <a:bodyPr/>
        <a:lstStyle/>
        <a:p>
          <a:endParaRPr lang="es-CR"/>
        </a:p>
      </dgm:t>
    </dgm:pt>
    <dgm:pt modelId="{AC21519D-D7D4-4783-B90C-14C918D6CCC5}">
      <dgm:prSet/>
      <dgm:spPr/>
      <dgm:t>
        <a:bodyPr/>
        <a:lstStyle/>
        <a:p>
          <a:pPr rtl="0"/>
          <a:r>
            <a:rPr lang="en-US" dirty="0" smtClean="0">
              <a:solidFill>
                <a:schemeClr val="bg1"/>
              </a:solidFill>
            </a:rPr>
            <a:t>Reputation Analysis</a:t>
          </a:r>
          <a:endParaRPr lang="en-US" dirty="0">
            <a:solidFill>
              <a:schemeClr val="bg1"/>
            </a:solidFill>
          </a:endParaRPr>
        </a:p>
      </dgm:t>
    </dgm:pt>
    <dgm:pt modelId="{4272E5B2-8CF1-406E-83AD-8FC0F09BF938}" type="parTrans" cxnId="{2AAA51F6-C647-4581-9188-937731D15D37}">
      <dgm:prSet/>
      <dgm:spPr/>
      <dgm:t>
        <a:bodyPr/>
        <a:lstStyle/>
        <a:p>
          <a:endParaRPr lang="en-US"/>
        </a:p>
      </dgm:t>
    </dgm:pt>
    <dgm:pt modelId="{A78007F2-B461-496C-BCA5-51B07D094EDF}" type="sibTrans" cxnId="{2AAA51F6-C647-4581-9188-937731D15D37}">
      <dgm:prSet/>
      <dgm:spPr/>
      <dgm:t>
        <a:bodyPr/>
        <a:lstStyle/>
        <a:p>
          <a:endParaRPr lang="en-US"/>
        </a:p>
      </dgm:t>
    </dgm:pt>
    <dgm:pt modelId="{958D1676-1B15-40E2-9E37-047ED0D28FB2}">
      <dgm:prSet/>
      <dgm:spPr/>
      <dgm:t>
        <a:bodyPr/>
        <a:lstStyle/>
        <a:p>
          <a:pPr rtl="0"/>
          <a:r>
            <a:rPr lang="en-US" dirty="0" smtClean="0"/>
            <a:t>Policy-based encryption (for EHE subscribers)</a:t>
          </a:r>
          <a:endParaRPr lang="en-US" dirty="0"/>
        </a:p>
      </dgm:t>
    </dgm:pt>
    <dgm:pt modelId="{D744E67E-BDDA-476E-9FD5-8B95573AD604}" type="parTrans" cxnId="{2BD4B492-A0F5-45D0-9E35-18E90B203982}">
      <dgm:prSet/>
      <dgm:spPr/>
      <dgm:t>
        <a:bodyPr/>
        <a:lstStyle/>
        <a:p>
          <a:endParaRPr lang="en-US"/>
        </a:p>
      </dgm:t>
    </dgm:pt>
    <dgm:pt modelId="{95136E09-2C04-415D-97CF-1A80A55E3F78}" type="sibTrans" cxnId="{2BD4B492-A0F5-45D0-9E35-18E90B203982}">
      <dgm:prSet/>
      <dgm:spPr/>
      <dgm:t>
        <a:bodyPr/>
        <a:lstStyle/>
        <a:p>
          <a:endParaRPr lang="en-US"/>
        </a:p>
      </dgm:t>
    </dgm:pt>
    <dgm:pt modelId="{BED52A71-1AC6-4C05-A135-06BD34BBBB2E}">
      <dgm:prSet/>
      <dgm:spPr/>
      <dgm:t>
        <a:bodyPr/>
        <a:lstStyle/>
        <a:p>
          <a:pPr rtl="0"/>
          <a:r>
            <a:rPr lang="en-US" dirty="0" smtClean="0"/>
            <a:t>Enhanced RegEx support</a:t>
          </a:r>
          <a:endParaRPr lang="en-US" dirty="0"/>
        </a:p>
      </dgm:t>
    </dgm:pt>
    <dgm:pt modelId="{5BD56246-E895-4AB8-8851-D823A71CA10F}" type="parTrans" cxnId="{6B8C4574-EA05-42EE-A74B-46C0E158559F}">
      <dgm:prSet/>
      <dgm:spPr/>
      <dgm:t>
        <a:bodyPr/>
        <a:lstStyle/>
        <a:p>
          <a:endParaRPr lang="en-US"/>
        </a:p>
      </dgm:t>
    </dgm:pt>
    <dgm:pt modelId="{7FEFB3F4-71F5-4250-A5B2-2E1CCC0AD0B7}" type="sibTrans" cxnId="{6B8C4574-EA05-42EE-A74B-46C0E158559F}">
      <dgm:prSet/>
      <dgm:spPr/>
      <dgm:t>
        <a:bodyPr/>
        <a:lstStyle/>
        <a:p>
          <a:endParaRPr lang="en-US"/>
        </a:p>
      </dgm:t>
    </dgm:pt>
    <dgm:pt modelId="{BEC42E0D-6B64-4D11-B8C6-B61FAB00ED3F}">
      <dgm:prSet/>
      <dgm:spPr/>
      <dgm:t>
        <a:bodyPr/>
        <a:lstStyle/>
        <a:p>
          <a:pPr rtl="0"/>
          <a:r>
            <a:rPr lang="en-US" dirty="0" smtClean="0"/>
            <a:t>NDR Backscatter Support </a:t>
          </a:r>
          <a:endParaRPr lang="en-US" dirty="0"/>
        </a:p>
      </dgm:t>
    </dgm:pt>
    <dgm:pt modelId="{7740C72D-7B63-4E69-816E-872509F20281}" type="parTrans" cxnId="{CE234793-8772-4C72-8446-C922D1E92966}">
      <dgm:prSet/>
      <dgm:spPr/>
      <dgm:t>
        <a:bodyPr/>
        <a:lstStyle/>
        <a:p>
          <a:endParaRPr lang="en-US"/>
        </a:p>
      </dgm:t>
    </dgm:pt>
    <dgm:pt modelId="{0A93F331-91F9-42CC-B287-90959070FBCA}" type="sibTrans" cxnId="{CE234793-8772-4C72-8446-C922D1E92966}">
      <dgm:prSet/>
      <dgm:spPr/>
      <dgm:t>
        <a:bodyPr/>
        <a:lstStyle/>
        <a:p>
          <a:endParaRPr lang="en-US"/>
        </a:p>
      </dgm:t>
    </dgm:pt>
    <dgm:pt modelId="{6C472B45-40B4-4811-9DC2-1203694F92D8}">
      <dgm:prSet/>
      <dgm:spPr/>
      <dgm:t>
        <a:bodyPr/>
        <a:lstStyle/>
        <a:p>
          <a:pPr rtl="0"/>
          <a:r>
            <a:rPr lang="en-US" dirty="0" smtClean="0"/>
            <a:t>Multiple engine support</a:t>
          </a:r>
          <a:endParaRPr lang="en-US" dirty="0"/>
        </a:p>
      </dgm:t>
    </dgm:pt>
    <dgm:pt modelId="{F74300DA-64B9-4BB3-AFA1-3E3469199087}" type="parTrans" cxnId="{3B0752A1-9DDB-4E5A-A48B-8114951B2AC2}">
      <dgm:prSet/>
      <dgm:spPr/>
      <dgm:t>
        <a:bodyPr/>
        <a:lstStyle/>
        <a:p>
          <a:endParaRPr lang="en-US"/>
        </a:p>
      </dgm:t>
    </dgm:pt>
    <dgm:pt modelId="{B6A435A4-482F-4A6F-A805-D74271E1C404}" type="sibTrans" cxnId="{3B0752A1-9DDB-4E5A-A48B-8114951B2AC2}">
      <dgm:prSet/>
      <dgm:spPr/>
      <dgm:t>
        <a:bodyPr/>
        <a:lstStyle/>
        <a:p>
          <a:endParaRPr lang="en-US"/>
        </a:p>
      </dgm:t>
    </dgm:pt>
    <dgm:pt modelId="{F45847E3-6E5B-4482-A96E-1AB9171052BA}" type="pres">
      <dgm:prSet presAssocID="{9BB2CE4B-49C4-484E-9072-67024A9E5E6D}" presName="Name0" presStyleCnt="0">
        <dgm:presLayoutVars>
          <dgm:dir/>
          <dgm:animLvl val="lvl"/>
          <dgm:resizeHandles val="exact"/>
        </dgm:presLayoutVars>
      </dgm:prSet>
      <dgm:spPr/>
      <dgm:t>
        <a:bodyPr/>
        <a:lstStyle/>
        <a:p>
          <a:endParaRPr lang="en-US"/>
        </a:p>
      </dgm:t>
    </dgm:pt>
    <dgm:pt modelId="{BDEAFFA4-BCC8-4E72-8D8C-376FC5BB334A}" type="pres">
      <dgm:prSet presAssocID="{706D95F3-8BA8-45EA-AA2C-79FCC21AB336}" presName="linNode" presStyleCnt="0"/>
      <dgm:spPr/>
    </dgm:pt>
    <dgm:pt modelId="{7BFEE8A9-0619-4DC3-8D31-D9B92F0CF3B0}" type="pres">
      <dgm:prSet presAssocID="{706D95F3-8BA8-45EA-AA2C-79FCC21AB336}" presName="parentText" presStyleLbl="node1" presStyleIdx="0" presStyleCnt="4" custLinFactNeighborX="-18808" custLinFactNeighborY="-17810">
        <dgm:presLayoutVars>
          <dgm:chMax val="1"/>
          <dgm:bulletEnabled val="1"/>
        </dgm:presLayoutVars>
      </dgm:prSet>
      <dgm:spPr/>
      <dgm:t>
        <a:bodyPr/>
        <a:lstStyle/>
        <a:p>
          <a:endParaRPr lang="en-US"/>
        </a:p>
      </dgm:t>
    </dgm:pt>
    <dgm:pt modelId="{98A02F16-2BBF-4347-9E2E-73B641D6F960}" type="pres">
      <dgm:prSet presAssocID="{706D95F3-8BA8-45EA-AA2C-79FCC21AB336}" presName="descendantText" presStyleLbl="alignAccFollowNode1" presStyleIdx="0" presStyleCnt="4">
        <dgm:presLayoutVars>
          <dgm:bulletEnabled val="1"/>
        </dgm:presLayoutVars>
      </dgm:prSet>
      <dgm:spPr/>
      <dgm:t>
        <a:bodyPr/>
        <a:lstStyle/>
        <a:p>
          <a:endParaRPr lang="en-US"/>
        </a:p>
      </dgm:t>
    </dgm:pt>
    <dgm:pt modelId="{C39A941C-5D39-4B2B-BA6F-ABA048648262}" type="pres">
      <dgm:prSet presAssocID="{1CC6F677-12D8-49F0-ACDC-1B9FFF6E76AB}" presName="sp" presStyleCnt="0"/>
      <dgm:spPr/>
    </dgm:pt>
    <dgm:pt modelId="{6A56550C-D4B5-4AE2-972D-4869BEBB1194}" type="pres">
      <dgm:prSet presAssocID="{0907EE11-12CB-4DE7-BEDB-9DF1E9D9D8F8}" presName="linNode" presStyleCnt="0"/>
      <dgm:spPr/>
    </dgm:pt>
    <dgm:pt modelId="{BF9A6CBA-9ED1-4655-ADA2-601ECCEE739A}" type="pres">
      <dgm:prSet presAssocID="{0907EE11-12CB-4DE7-BEDB-9DF1E9D9D8F8}" presName="parentText" presStyleLbl="node1" presStyleIdx="1" presStyleCnt="4">
        <dgm:presLayoutVars>
          <dgm:chMax val="1"/>
          <dgm:bulletEnabled val="1"/>
        </dgm:presLayoutVars>
      </dgm:prSet>
      <dgm:spPr/>
      <dgm:t>
        <a:bodyPr/>
        <a:lstStyle/>
        <a:p>
          <a:endParaRPr lang="en-US"/>
        </a:p>
      </dgm:t>
    </dgm:pt>
    <dgm:pt modelId="{D761C2B1-D63F-4A23-8E80-95C3766D9D31}" type="pres">
      <dgm:prSet presAssocID="{0907EE11-12CB-4DE7-BEDB-9DF1E9D9D8F8}" presName="descendantText" presStyleLbl="alignAccFollowNode1" presStyleIdx="1" presStyleCnt="4">
        <dgm:presLayoutVars>
          <dgm:bulletEnabled val="1"/>
        </dgm:presLayoutVars>
      </dgm:prSet>
      <dgm:spPr/>
      <dgm:t>
        <a:bodyPr/>
        <a:lstStyle/>
        <a:p>
          <a:endParaRPr lang="en-US"/>
        </a:p>
      </dgm:t>
    </dgm:pt>
    <dgm:pt modelId="{1C4A4638-887C-4D0A-8325-DCCB797E54AA}" type="pres">
      <dgm:prSet presAssocID="{CC7CB76E-CF70-4D14-BDC5-3D42152FC7ED}" presName="sp" presStyleCnt="0"/>
      <dgm:spPr/>
    </dgm:pt>
    <dgm:pt modelId="{BE1407B0-4F7E-4727-BA79-D3C2E5CDD449}" type="pres">
      <dgm:prSet presAssocID="{A5C1D58C-BC76-4D08-BD7A-D7E2157EAA59}" presName="linNode" presStyleCnt="0"/>
      <dgm:spPr/>
    </dgm:pt>
    <dgm:pt modelId="{7178E3DD-D127-4A4C-907D-E4DBD7DB557A}" type="pres">
      <dgm:prSet presAssocID="{A5C1D58C-BC76-4D08-BD7A-D7E2157EAA59}" presName="parentText" presStyleLbl="node1" presStyleIdx="2" presStyleCnt="4">
        <dgm:presLayoutVars>
          <dgm:chMax val="1"/>
          <dgm:bulletEnabled val="1"/>
        </dgm:presLayoutVars>
      </dgm:prSet>
      <dgm:spPr/>
      <dgm:t>
        <a:bodyPr/>
        <a:lstStyle/>
        <a:p>
          <a:endParaRPr lang="en-US"/>
        </a:p>
      </dgm:t>
    </dgm:pt>
    <dgm:pt modelId="{E21DCC94-312F-482F-ABD1-2C46EB3BD96F}" type="pres">
      <dgm:prSet presAssocID="{A5C1D58C-BC76-4D08-BD7A-D7E2157EAA59}" presName="descendantText" presStyleLbl="alignAccFollowNode1" presStyleIdx="2" presStyleCnt="4">
        <dgm:presLayoutVars>
          <dgm:bulletEnabled val="1"/>
        </dgm:presLayoutVars>
      </dgm:prSet>
      <dgm:spPr/>
      <dgm:t>
        <a:bodyPr/>
        <a:lstStyle/>
        <a:p>
          <a:endParaRPr lang="en-US"/>
        </a:p>
      </dgm:t>
    </dgm:pt>
    <dgm:pt modelId="{3D386E53-C326-4249-A85C-08DC77BEFC68}" type="pres">
      <dgm:prSet presAssocID="{8E1C8BCA-A9EA-453B-AF30-2ECDDAD974D9}" presName="sp" presStyleCnt="0"/>
      <dgm:spPr/>
    </dgm:pt>
    <dgm:pt modelId="{040A2204-F77E-450F-B237-D993373B92B7}" type="pres">
      <dgm:prSet presAssocID="{957E3441-4788-4894-8990-347C48461B96}" presName="linNode" presStyleCnt="0"/>
      <dgm:spPr/>
    </dgm:pt>
    <dgm:pt modelId="{73F436CC-21A7-427A-87BD-70A0AA6BDF21}" type="pres">
      <dgm:prSet presAssocID="{957E3441-4788-4894-8990-347C48461B96}" presName="parentText" presStyleLbl="node1" presStyleIdx="3" presStyleCnt="4">
        <dgm:presLayoutVars>
          <dgm:chMax val="1"/>
          <dgm:bulletEnabled val="1"/>
        </dgm:presLayoutVars>
      </dgm:prSet>
      <dgm:spPr/>
      <dgm:t>
        <a:bodyPr/>
        <a:lstStyle/>
        <a:p>
          <a:endParaRPr lang="en-US"/>
        </a:p>
      </dgm:t>
    </dgm:pt>
    <dgm:pt modelId="{87EF70AA-A8D8-43DF-ACB2-7E560C6BDC42}" type="pres">
      <dgm:prSet presAssocID="{957E3441-4788-4894-8990-347C48461B96}" presName="descendantText" presStyleLbl="alignAccFollowNode1" presStyleIdx="3" presStyleCnt="4">
        <dgm:presLayoutVars>
          <dgm:bulletEnabled val="1"/>
        </dgm:presLayoutVars>
      </dgm:prSet>
      <dgm:spPr/>
      <dgm:t>
        <a:bodyPr/>
        <a:lstStyle/>
        <a:p>
          <a:endParaRPr lang="en-US"/>
        </a:p>
      </dgm:t>
    </dgm:pt>
  </dgm:ptLst>
  <dgm:cxnLst>
    <dgm:cxn modelId="{24028243-CB4B-4A05-8609-8773B785BC67}" srcId="{9BB2CE4B-49C4-484E-9072-67024A9E5E6D}" destId="{706D95F3-8BA8-45EA-AA2C-79FCC21AB336}" srcOrd="0" destOrd="0" parTransId="{AB184B8C-AAB3-4038-B194-DA4E9459F77A}" sibTransId="{1CC6F677-12D8-49F0-ACDC-1B9FFF6E76AB}"/>
    <dgm:cxn modelId="{88A22C37-00F1-4A3C-AF64-43CF2D93687C}" type="presOf" srcId="{6DA00F28-E2CE-4A12-BD80-5D0F00B07A20}" destId="{87EF70AA-A8D8-43DF-ACB2-7E560C6BDC42}" srcOrd="0" destOrd="0" presId="urn:microsoft.com/office/officeart/2005/8/layout/vList5"/>
    <dgm:cxn modelId="{CE234793-8772-4C72-8446-C922D1E92966}" srcId="{A5C1D58C-BC76-4D08-BD7A-D7E2157EAA59}" destId="{BEC42E0D-6B64-4D11-B8C6-B61FAB00ED3F}" srcOrd="1" destOrd="0" parTransId="{7740C72D-7B63-4E69-816E-872509F20281}" sibTransId="{0A93F331-91F9-42CC-B287-90959070FBCA}"/>
    <dgm:cxn modelId="{24CE3BBC-77A3-42D7-937F-6CC8F8E343BF}" srcId="{706D95F3-8BA8-45EA-AA2C-79FCC21AB336}" destId="{5868CB48-94DA-48B8-9C07-0A24A5427A44}" srcOrd="0" destOrd="0" parTransId="{C1F64A80-FC56-48EF-9532-4C808C31F05D}" sibTransId="{5806AA73-C9E3-4950-B399-C923A7D4CEF7}"/>
    <dgm:cxn modelId="{168513A1-2216-4527-8C45-57FB3B5D58FA}" type="presOf" srcId="{0907EE11-12CB-4DE7-BEDB-9DF1E9D9D8F8}" destId="{BF9A6CBA-9ED1-4655-ADA2-601ECCEE739A}" srcOrd="0" destOrd="0" presId="urn:microsoft.com/office/officeart/2005/8/layout/vList5"/>
    <dgm:cxn modelId="{71195579-07D8-4E0A-83BF-AF5D0D5C8281}" type="presOf" srcId="{A5C1D58C-BC76-4D08-BD7A-D7E2157EAA59}" destId="{7178E3DD-D127-4A4C-907D-E4DBD7DB557A}" srcOrd="0" destOrd="0" presId="urn:microsoft.com/office/officeart/2005/8/layout/vList5"/>
    <dgm:cxn modelId="{96FC02A0-0BB4-417A-BF9C-812F15374F47}" srcId="{0907EE11-12CB-4DE7-BEDB-9DF1E9D9D8F8}" destId="{98381C9A-BAB9-4129-AE3F-57937BA8403C}" srcOrd="0" destOrd="0" parTransId="{0CE9D372-B71E-4DB4-8D9F-0A6417AB106E}" sibTransId="{433E0EAF-B6C0-46D6-A8DB-069754D3F872}"/>
    <dgm:cxn modelId="{D726A109-F95C-4CE4-AE30-187F47014DCA}" srcId="{957E3441-4788-4894-8990-347C48461B96}" destId="{6DA00F28-E2CE-4A12-BD80-5D0F00B07A20}" srcOrd="0" destOrd="0" parTransId="{ACFCE50E-D8EC-4237-8B59-3B7DCC230EE6}" sibTransId="{37C8EFCB-AB82-4EBC-AE70-6D506408AB86}"/>
    <dgm:cxn modelId="{B8527AC7-A51B-4E5B-9FF1-B9C914406AA0}" type="presOf" srcId="{958D1676-1B15-40E2-9E37-047ED0D28FB2}" destId="{87EF70AA-A8D8-43DF-ACB2-7E560C6BDC42}" srcOrd="0" destOrd="1" presId="urn:microsoft.com/office/officeart/2005/8/layout/vList5"/>
    <dgm:cxn modelId="{5D10644F-47EE-494E-83A7-6C41EF0FFF7F}" type="presOf" srcId="{6C472B45-40B4-4811-9DC2-1203694F92D8}" destId="{D761C2B1-D63F-4A23-8E80-95C3766D9D31}" srcOrd="0" destOrd="1" presId="urn:microsoft.com/office/officeart/2005/8/layout/vList5"/>
    <dgm:cxn modelId="{EB26F7B2-CDBC-41C1-A94B-8E527191D29D}" type="presOf" srcId="{706D95F3-8BA8-45EA-AA2C-79FCC21AB336}" destId="{7BFEE8A9-0619-4DC3-8D31-D9B92F0CF3B0}" srcOrd="0" destOrd="0" presId="urn:microsoft.com/office/officeart/2005/8/layout/vList5"/>
    <dgm:cxn modelId="{1ACADDCF-7DE0-4BDA-8341-8707BBBF8D59}" type="presOf" srcId="{5868CB48-94DA-48B8-9C07-0A24A5427A44}" destId="{98A02F16-2BBF-4347-9E2E-73B641D6F960}" srcOrd="0" destOrd="0" presId="urn:microsoft.com/office/officeart/2005/8/layout/vList5"/>
    <dgm:cxn modelId="{0A8EBED7-E454-4A41-9151-8AA0B09B1889}" srcId="{9BB2CE4B-49C4-484E-9072-67024A9E5E6D}" destId="{A5C1D58C-BC76-4D08-BD7A-D7E2157EAA59}" srcOrd="2" destOrd="0" parTransId="{513C2978-12CF-4D97-B2F3-91C5F7139292}" sibTransId="{8E1C8BCA-A9EA-453B-AF30-2ECDDAD974D9}"/>
    <dgm:cxn modelId="{3B0752A1-9DDB-4E5A-A48B-8114951B2AC2}" srcId="{0907EE11-12CB-4DE7-BEDB-9DF1E9D9D8F8}" destId="{6C472B45-40B4-4811-9DC2-1203694F92D8}" srcOrd="1" destOrd="0" parTransId="{F74300DA-64B9-4BB3-AFA1-3E3469199087}" sibTransId="{B6A435A4-482F-4A6F-A805-D74271E1C404}"/>
    <dgm:cxn modelId="{6B8C4574-EA05-42EE-A74B-46C0E158559F}" srcId="{957E3441-4788-4894-8990-347C48461B96}" destId="{BED52A71-1AC6-4C05-A135-06BD34BBBB2E}" srcOrd="2" destOrd="0" parTransId="{5BD56246-E895-4AB8-8851-D823A71CA10F}" sibTransId="{7FEFB3F4-71F5-4250-A5B2-2E1CCC0AD0B7}"/>
    <dgm:cxn modelId="{81B47711-CE77-4DDE-9DE8-6E899C87BBFF}" srcId="{A5C1D58C-BC76-4D08-BD7A-D7E2157EAA59}" destId="{10595EA3-32CC-4482-9407-05B9449CB63C}" srcOrd="0" destOrd="0" parTransId="{03E7C004-BD75-4AA6-9FB6-871BEE23BB97}" sibTransId="{A9654BFD-397D-4100-96ED-64AB2E3D3281}"/>
    <dgm:cxn modelId="{C9FEBF0E-0E75-420D-A199-78A13A2BD3E4}" srcId="{9BB2CE4B-49C4-484E-9072-67024A9E5E6D}" destId="{0907EE11-12CB-4DE7-BEDB-9DF1E9D9D8F8}" srcOrd="1" destOrd="0" parTransId="{4D1A5A5C-E7D3-4072-831C-E37B00C33126}" sibTransId="{CC7CB76E-CF70-4D14-BDC5-3D42152FC7ED}"/>
    <dgm:cxn modelId="{BB941C81-A91A-4A99-A2DD-520354DFA4EE}" type="presOf" srcId="{BED52A71-1AC6-4C05-A135-06BD34BBBB2E}" destId="{87EF70AA-A8D8-43DF-ACB2-7E560C6BDC42}" srcOrd="0" destOrd="2" presId="urn:microsoft.com/office/officeart/2005/8/layout/vList5"/>
    <dgm:cxn modelId="{DEC21985-234F-4B8F-ACF2-F182F8247F6A}" srcId="{9BB2CE4B-49C4-484E-9072-67024A9E5E6D}" destId="{957E3441-4788-4894-8990-347C48461B96}" srcOrd="3" destOrd="0" parTransId="{56AB8E3B-2B29-450D-8BB9-231BEED44EC5}" sibTransId="{34080887-FA38-47BA-AB40-02D1CD1E0373}"/>
    <dgm:cxn modelId="{94DDD00F-EEC9-4699-A2DA-5C0D8C7E51D1}" type="presOf" srcId="{BEC42E0D-6B64-4D11-B8C6-B61FAB00ED3F}" destId="{E21DCC94-312F-482F-ABD1-2C46EB3BD96F}" srcOrd="0" destOrd="1" presId="urn:microsoft.com/office/officeart/2005/8/layout/vList5"/>
    <dgm:cxn modelId="{8905FE99-E335-40B3-B163-0A8F3C13A5CC}" type="presOf" srcId="{9BB2CE4B-49C4-484E-9072-67024A9E5E6D}" destId="{F45847E3-6E5B-4482-A96E-1AB9171052BA}" srcOrd="0" destOrd="0" presId="urn:microsoft.com/office/officeart/2005/8/layout/vList5"/>
    <dgm:cxn modelId="{2BD4B492-A0F5-45D0-9E35-18E90B203982}" srcId="{957E3441-4788-4894-8990-347C48461B96}" destId="{958D1676-1B15-40E2-9E37-047ED0D28FB2}" srcOrd="1" destOrd="0" parTransId="{D744E67E-BDDA-476E-9FD5-8B95573AD604}" sibTransId="{95136E09-2C04-415D-97CF-1A80A55E3F78}"/>
    <dgm:cxn modelId="{E1BC356F-C5F3-447D-9D63-DCB17D148C41}" type="presOf" srcId="{957E3441-4788-4894-8990-347C48461B96}" destId="{73F436CC-21A7-427A-87BD-70A0AA6BDF21}" srcOrd="0" destOrd="0" presId="urn:microsoft.com/office/officeart/2005/8/layout/vList5"/>
    <dgm:cxn modelId="{339422AF-C88B-4C01-A66D-497ADDD3294E}" type="presOf" srcId="{98381C9A-BAB9-4129-AE3F-57937BA8403C}" destId="{D761C2B1-D63F-4A23-8E80-95C3766D9D31}" srcOrd="0" destOrd="0" presId="urn:microsoft.com/office/officeart/2005/8/layout/vList5"/>
    <dgm:cxn modelId="{10B70F19-C5C7-4E52-BC92-52E13014886C}" type="presOf" srcId="{AC21519D-D7D4-4783-B90C-14C918D6CCC5}" destId="{98A02F16-2BBF-4347-9E2E-73B641D6F960}" srcOrd="0" destOrd="1" presId="urn:microsoft.com/office/officeart/2005/8/layout/vList5"/>
    <dgm:cxn modelId="{2AAA51F6-C647-4581-9188-937731D15D37}" srcId="{706D95F3-8BA8-45EA-AA2C-79FCC21AB336}" destId="{AC21519D-D7D4-4783-B90C-14C918D6CCC5}" srcOrd="1" destOrd="0" parTransId="{4272E5B2-8CF1-406E-83AD-8FC0F09BF938}" sibTransId="{A78007F2-B461-496C-BCA5-51B07D094EDF}"/>
    <dgm:cxn modelId="{FF097DE8-3C64-44E1-BBF9-7A2298A08F8E}" type="presOf" srcId="{10595EA3-32CC-4482-9407-05B9449CB63C}" destId="{E21DCC94-312F-482F-ABD1-2C46EB3BD96F}" srcOrd="0" destOrd="0" presId="urn:microsoft.com/office/officeart/2005/8/layout/vList5"/>
    <dgm:cxn modelId="{D3A753AE-B66A-49F8-B498-C5521382B685}" type="presParOf" srcId="{F45847E3-6E5B-4482-A96E-1AB9171052BA}" destId="{BDEAFFA4-BCC8-4E72-8D8C-376FC5BB334A}" srcOrd="0" destOrd="0" presId="urn:microsoft.com/office/officeart/2005/8/layout/vList5"/>
    <dgm:cxn modelId="{6B04066C-0F11-4164-9FCC-04372E94E3FF}" type="presParOf" srcId="{BDEAFFA4-BCC8-4E72-8D8C-376FC5BB334A}" destId="{7BFEE8A9-0619-4DC3-8D31-D9B92F0CF3B0}" srcOrd="0" destOrd="0" presId="urn:microsoft.com/office/officeart/2005/8/layout/vList5"/>
    <dgm:cxn modelId="{36D453D8-7880-4416-940F-F749EB395021}" type="presParOf" srcId="{BDEAFFA4-BCC8-4E72-8D8C-376FC5BB334A}" destId="{98A02F16-2BBF-4347-9E2E-73B641D6F960}" srcOrd="1" destOrd="0" presId="urn:microsoft.com/office/officeart/2005/8/layout/vList5"/>
    <dgm:cxn modelId="{957E9F40-CDEF-414C-B51B-49F2D3A3C2F6}" type="presParOf" srcId="{F45847E3-6E5B-4482-A96E-1AB9171052BA}" destId="{C39A941C-5D39-4B2B-BA6F-ABA048648262}" srcOrd="1" destOrd="0" presId="urn:microsoft.com/office/officeart/2005/8/layout/vList5"/>
    <dgm:cxn modelId="{B53E8107-B4B6-4EE1-8F6D-A25DD53D63B7}" type="presParOf" srcId="{F45847E3-6E5B-4482-A96E-1AB9171052BA}" destId="{6A56550C-D4B5-4AE2-972D-4869BEBB1194}" srcOrd="2" destOrd="0" presId="urn:microsoft.com/office/officeart/2005/8/layout/vList5"/>
    <dgm:cxn modelId="{5DAC3DCA-1D3D-48A4-8C16-4AE41CFCB6F8}" type="presParOf" srcId="{6A56550C-D4B5-4AE2-972D-4869BEBB1194}" destId="{BF9A6CBA-9ED1-4655-ADA2-601ECCEE739A}" srcOrd="0" destOrd="0" presId="urn:microsoft.com/office/officeart/2005/8/layout/vList5"/>
    <dgm:cxn modelId="{A8C22283-6C72-4D22-8F0B-8500D3329BCF}" type="presParOf" srcId="{6A56550C-D4B5-4AE2-972D-4869BEBB1194}" destId="{D761C2B1-D63F-4A23-8E80-95C3766D9D31}" srcOrd="1" destOrd="0" presId="urn:microsoft.com/office/officeart/2005/8/layout/vList5"/>
    <dgm:cxn modelId="{1CD073B6-AFCD-41A9-ADF5-BA2A53EED89B}" type="presParOf" srcId="{F45847E3-6E5B-4482-A96E-1AB9171052BA}" destId="{1C4A4638-887C-4D0A-8325-DCCB797E54AA}" srcOrd="3" destOrd="0" presId="urn:microsoft.com/office/officeart/2005/8/layout/vList5"/>
    <dgm:cxn modelId="{8C873868-BFD6-4AA0-B650-3A0C3E705AEE}" type="presParOf" srcId="{F45847E3-6E5B-4482-A96E-1AB9171052BA}" destId="{BE1407B0-4F7E-4727-BA79-D3C2E5CDD449}" srcOrd="4" destOrd="0" presId="urn:microsoft.com/office/officeart/2005/8/layout/vList5"/>
    <dgm:cxn modelId="{C2874DE7-3CE3-4AA3-A3F3-3996F6631B00}" type="presParOf" srcId="{BE1407B0-4F7E-4727-BA79-D3C2E5CDD449}" destId="{7178E3DD-D127-4A4C-907D-E4DBD7DB557A}" srcOrd="0" destOrd="0" presId="urn:microsoft.com/office/officeart/2005/8/layout/vList5"/>
    <dgm:cxn modelId="{F0164A4A-1CCB-490C-9EF0-FCA49DE5B763}" type="presParOf" srcId="{BE1407B0-4F7E-4727-BA79-D3C2E5CDD449}" destId="{E21DCC94-312F-482F-ABD1-2C46EB3BD96F}" srcOrd="1" destOrd="0" presId="urn:microsoft.com/office/officeart/2005/8/layout/vList5"/>
    <dgm:cxn modelId="{652A381B-0050-4732-B059-1F8FD68B3304}" type="presParOf" srcId="{F45847E3-6E5B-4482-A96E-1AB9171052BA}" destId="{3D386E53-C326-4249-A85C-08DC77BEFC68}" srcOrd="5" destOrd="0" presId="urn:microsoft.com/office/officeart/2005/8/layout/vList5"/>
    <dgm:cxn modelId="{7672A309-AB50-4BC3-BDF1-AFEAE9B06111}" type="presParOf" srcId="{F45847E3-6E5B-4482-A96E-1AB9171052BA}" destId="{040A2204-F77E-450F-B237-D993373B92B7}" srcOrd="6" destOrd="0" presId="urn:microsoft.com/office/officeart/2005/8/layout/vList5"/>
    <dgm:cxn modelId="{921983C0-18BE-4D6A-AA6C-B38D98FEE5DD}" type="presParOf" srcId="{040A2204-F77E-450F-B237-D993373B92B7}" destId="{73F436CC-21A7-427A-87BD-70A0AA6BDF21}" srcOrd="0" destOrd="0" presId="urn:microsoft.com/office/officeart/2005/8/layout/vList5"/>
    <dgm:cxn modelId="{1155F43D-2EC6-44FD-89F8-42ADB4B8118E}" type="presParOf" srcId="{040A2204-F77E-450F-B237-D993373B92B7}" destId="{87EF70AA-A8D8-43DF-ACB2-7E560C6BDC4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865A73-2099-44F0-8567-8FFE05269435}" type="doc">
      <dgm:prSet loTypeId="urn:microsoft.com/office/officeart/2005/8/layout/vList5" loCatId="list" qsTypeId="urn:microsoft.com/office/officeart/2005/8/quickstyle/simple5" qsCatId="simple" csTypeId="urn:microsoft.com/office/officeart/2005/8/colors/accent2_5" csCatId="accent2" phldr="1"/>
      <dgm:spPr/>
      <dgm:t>
        <a:bodyPr/>
        <a:lstStyle/>
        <a:p>
          <a:endParaRPr lang="es-CR"/>
        </a:p>
      </dgm:t>
    </dgm:pt>
    <dgm:pt modelId="{336BB067-2FCE-4CEA-B384-C33F54BCF394}">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s-CR" sz="2400" b="1" dirty="0" smtClean="0"/>
            <a:t>Office 365</a:t>
          </a:r>
          <a:endParaRPr lang="en-US" sz="2400" dirty="0"/>
        </a:p>
      </dgm:t>
    </dgm:pt>
    <dgm:pt modelId="{EA2ECC40-388D-4035-AB2B-BF736DCEB5F4}" type="parTrans" cxnId="{91DD0313-E96A-42E0-93C8-E5884592D837}">
      <dgm:prSet/>
      <dgm:spPr/>
      <dgm:t>
        <a:bodyPr/>
        <a:lstStyle/>
        <a:p>
          <a:endParaRPr lang="es-CR"/>
        </a:p>
      </dgm:t>
    </dgm:pt>
    <dgm:pt modelId="{8FC40E4F-CC3D-44D6-8399-18B821250A88}" type="sibTrans" cxnId="{91DD0313-E96A-42E0-93C8-E5884592D837}">
      <dgm:prSet/>
      <dgm:spPr/>
      <dgm:t>
        <a:bodyPr/>
        <a:lstStyle/>
        <a:p>
          <a:endParaRPr lang="es-CR"/>
        </a:p>
      </dgm:t>
    </dgm:pt>
    <dgm:pt modelId="{CA58979D-FCBF-4168-8B7D-336414F1119C}">
      <dgm:prSet/>
      <dgm:spPr/>
      <dgm:t>
        <a:bodyPr/>
        <a:lstStyle/>
        <a:p>
          <a:pPr rtl="0"/>
          <a:r>
            <a:rPr lang="es-CR" dirty="0" smtClean="0"/>
            <a:t>Every Exchange Online (BPOS)/Office 365 </a:t>
          </a:r>
          <a:r>
            <a:rPr lang="en-US" noProof="0" dirty="0" smtClean="0"/>
            <a:t>customer</a:t>
          </a:r>
          <a:r>
            <a:rPr lang="es-CR" dirty="0" smtClean="0"/>
            <a:t> is a FOPE customer!</a:t>
          </a:r>
          <a:endParaRPr lang="en-US" dirty="0"/>
        </a:p>
      </dgm:t>
    </dgm:pt>
    <dgm:pt modelId="{A1DBF956-B81B-4F2E-9F80-C421D068514B}" type="parTrans" cxnId="{EEAA10DC-F7B8-42A7-9D24-8292F39297D6}">
      <dgm:prSet/>
      <dgm:spPr/>
      <dgm:t>
        <a:bodyPr/>
        <a:lstStyle/>
        <a:p>
          <a:endParaRPr lang="es-CR"/>
        </a:p>
      </dgm:t>
    </dgm:pt>
    <dgm:pt modelId="{0C564089-7720-463E-86E3-AB02C3DD7AA6}" type="sibTrans" cxnId="{EEAA10DC-F7B8-42A7-9D24-8292F39297D6}">
      <dgm:prSet/>
      <dgm:spPr/>
      <dgm:t>
        <a:bodyPr/>
        <a:lstStyle/>
        <a:p>
          <a:endParaRPr lang="es-CR"/>
        </a:p>
      </dgm:t>
    </dgm:pt>
    <dgm:pt modelId="{F6FAC5B6-B054-44CC-AA4B-65870E3E930A}">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s-CR" sz="2400" b="1" dirty="0" smtClean="0"/>
            <a:t>Standalone</a:t>
          </a:r>
          <a:endParaRPr lang="en-US" sz="2400" dirty="0"/>
        </a:p>
      </dgm:t>
    </dgm:pt>
    <dgm:pt modelId="{B241A2C2-C95F-4F48-B428-9185ADEB1943}" type="parTrans" cxnId="{32A5ACBF-740C-470F-BEE5-CC49391DC1EC}">
      <dgm:prSet/>
      <dgm:spPr/>
      <dgm:t>
        <a:bodyPr/>
        <a:lstStyle/>
        <a:p>
          <a:endParaRPr lang="es-CR"/>
        </a:p>
      </dgm:t>
    </dgm:pt>
    <dgm:pt modelId="{8EBA3B7A-AE54-47E5-A64B-C7E429AB7E15}" type="sibTrans" cxnId="{32A5ACBF-740C-470F-BEE5-CC49391DC1EC}">
      <dgm:prSet/>
      <dgm:spPr/>
      <dgm:t>
        <a:bodyPr/>
        <a:lstStyle/>
        <a:p>
          <a:endParaRPr lang="es-CR"/>
        </a:p>
      </dgm:t>
    </dgm:pt>
    <dgm:pt modelId="{789A6E3F-1424-4922-B08F-483E8F230805}">
      <dgm:prSet/>
      <dgm:spPr/>
      <dgm:t>
        <a:bodyPr/>
        <a:lstStyle/>
        <a:p>
          <a:pPr rtl="0"/>
          <a:r>
            <a:rPr lang="es-CR" dirty="0" smtClean="0"/>
            <a:t>Protect on-premises or hosted email implementations</a:t>
          </a:r>
          <a:endParaRPr lang="en-US" dirty="0"/>
        </a:p>
      </dgm:t>
    </dgm:pt>
    <dgm:pt modelId="{8D582D08-D59A-471C-8A14-E66D5443E974}" type="parTrans" cxnId="{ABA39EB4-41DF-4B79-B9D6-7CF4FB5C77CB}">
      <dgm:prSet/>
      <dgm:spPr/>
      <dgm:t>
        <a:bodyPr/>
        <a:lstStyle/>
        <a:p>
          <a:endParaRPr lang="es-CR"/>
        </a:p>
      </dgm:t>
    </dgm:pt>
    <dgm:pt modelId="{EB51F692-DEC0-48BC-80E4-989C2888340B}" type="sibTrans" cxnId="{ABA39EB4-41DF-4B79-B9D6-7CF4FB5C77CB}">
      <dgm:prSet/>
      <dgm:spPr/>
      <dgm:t>
        <a:bodyPr/>
        <a:lstStyle/>
        <a:p>
          <a:endParaRPr lang="es-CR"/>
        </a:p>
      </dgm:t>
    </dgm:pt>
    <dgm:pt modelId="{32F3AF2B-6114-4535-B6B0-BF6CDCD436C6}">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s-CR" sz="2400" b="1" dirty="0" smtClean="0"/>
            <a:t>Hybrid Protection</a:t>
          </a:r>
          <a:endParaRPr lang="en-US" sz="2400" dirty="0"/>
        </a:p>
      </dgm:t>
    </dgm:pt>
    <dgm:pt modelId="{D5E7ABDB-7D67-422C-B3E5-E0817A6EB0C2}" type="parTrans" cxnId="{682A72DF-9719-4A1F-8D4C-138D92C92FA8}">
      <dgm:prSet/>
      <dgm:spPr/>
      <dgm:t>
        <a:bodyPr/>
        <a:lstStyle/>
        <a:p>
          <a:endParaRPr lang="es-CR"/>
        </a:p>
      </dgm:t>
    </dgm:pt>
    <dgm:pt modelId="{8E00D7FD-ACC4-4346-9E5C-DF1ED992D3E5}" type="sibTrans" cxnId="{682A72DF-9719-4A1F-8D4C-138D92C92FA8}">
      <dgm:prSet/>
      <dgm:spPr/>
      <dgm:t>
        <a:bodyPr/>
        <a:lstStyle/>
        <a:p>
          <a:endParaRPr lang="es-CR"/>
        </a:p>
      </dgm:t>
    </dgm:pt>
    <dgm:pt modelId="{D5B3B1A3-85F6-419B-94B5-4C6FCD8A768C}">
      <dgm:prSet/>
      <dgm:spPr/>
      <dgm:t>
        <a:bodyPr/>
        <a:lstStyle/>
        <a:p>
          <a:pPr rtl="0"/>
          <a:r>
            <a:rPr lang="es-CR" dirty="0" smtClean="0"/>
            <a:t>Protect on-premises Exchange servers and integrates FPE/FOPE policies (On-prem/Cloud Policies)</a:t>
          </a:r>
          <a:endParaRPr lang="en-US" dirty="0"/>
        </a:p>
      </dgm:t>
    </dgm:pt>
    <dgm:pt modelId="{929E0853-0390-4431-A9CD-C3CA4DAA9B79}" type="parTrans" cxnId="{9307F1B4-4060-46A2-A7AA-2D29A734C1D2}">
      <dgm:prSet/>
      <dgm:spPr/>
      <dgm:t>
        <a:bodyPr/>
        <a:lstStyle/>
        <a:p>
          <a:endParaRPr lang="es-CR"/>
        </a:p>
      </dgm:t>
    </dgm:pt>
    <dgm:pt modelId="{54AF83B4-1C7E-4CFE-A574-024034D0D0AE}" type="sibTrans" cxnId="{9307F1B4-4060-46A2-A7AA-2D29A734C1D2}">
      <dgm:prSet/>
      <dgm:spPr/>
      <dgm:t>
        <a:bodyPr/>
        <a:lstStyle/>
        <a:p>
          <a:endParaRPr lang="es-CR"/>
        </a:p>
      </dgm:t>
    </dgm:pt>
    <dgm:pt modelId="{3E267B40-CAD0-43E0-859C-DC68B5FACAEC}">
      <dgm:prSet custT="1">
        <dgm:style>
          <a:lnRef idx="1">
            <a:schemeClr val="accent6"/>
          </a:lnRef>
          <a:fillRef idx="3">
            <a:schemeClr val="accent6"/>
          </a:fillRef>
          <a:effectRef idx="2">
            <a:schemeClr val="accent6"/>
          </a:effectRef>
          <a:fontRef idx="minor">
            <a:schemeClr val="lt1"/>
          </a:fontRef>
        </dgm:style>
      </dgm:prSet>
      <dgm:spPr/>
      <dgm:t>
        <a:bodyPr/>
        <a:lstStyle/>
        <a:p>
          <a:pPr rtl="0"/>
          <a:r>
            <a:rPr lang="es-CR" sz="2400" b="1" dirty="0" smtClean="0"/>
            <a:t>Others</a:t>
          </a:r>
          <a:endParaRPr lang="en-US" sz="2400" dirty="0"/>
        </a:p>
      </dgm:t>
    </dgm:pt>
    <dgm:pt modelId="{25453730-8E48-4092-81D4-63BD157A9A0A}" type="parTrans" cxnId="{311A6900-08A9-430F-82A8-9F2DF84F3B7C}">
      <dgm:prSet/>
      <dgm:spPr/>
      <dgm:t>
        <a:bodyPr/>
        <a:lstStyle/>
        <a:p>
          <a:endParaRPr lang="es-CR"/>
        </a:p>
      </dgm:t>
    </dgm:pt>
    <dgm:pt modelId="{B1B614A7-8B1C-4468-A107-F47D14C5B2EC}" type="sibTrans" cxnId="{311A6900-08A9-430F-82A8-9F2DF84F3B7C}">
      <dgm:prSet/>
      <dgm:spPr/>
      <dgm:t>
        <a:bodyPr/>
        <a:lstStyle/>
        <a:p>
          <a:endParaRPr lang="es-CR"/>
        </a:p>
      </dgm:t>
    </dgm:pt>
    <dgm:pt modelId="{21510E6F-6BA8-4429-A921-370948457A78}">
      <dgm:prSet/>
      <dgm:spPr/>
      <dgm:t>
        <a:bodyPr/>
        <a:lstStyle/>
        <a:p>
          <a:pPr rtl="0"/>
          <a:r>
            <a:rPr lang="es-CR" dirty="0" smtClean="0"/>
            <a:t>Live EDU (This CY 2011)</a:t>
          </a:r>
          <a:endParaRPr lang="en-US" dirty="0"/>
        </a:p>
      </dgm:t>
    </dgm:pt>
    <dgm:pt modelId="{741D7395-FE89-4239-8CBA-787597FA8379}" type="parTrans" cxnId="{A8A052BA-D9CD-408E-9450-4CC10054FEEE}">
      <dgm:prSet/>
      <dgm:spPr/>
      <dgm:t>
        <a:bodyPr/>
        <a:lstStyle/>
        <a:p>
          <a:endParaRPr lang="es-CR"/>
        </a:p>
      </dgm:t>
    </dgm:pt>
    <dgm:pt modelId="{D7A2AEE4-9435-456B-B90A-00F80B204553}" type="sibTrans" cxnId="{A8A052BA-D9CD-408E-9450-4CC10054FEEE}">
      <dgm:prSet/>
      <dgm:spPr/>
      <dgm:t>
        <a:bodyPr/>
        <a:lstStyle/>
        <a:p>
          <a:endParaRPr lang="es-CR"/>
        </a:p>
      </dgm:t>
    </dgm:pt>
    <dgm:pt modelId="{F55B4238-0C6F-413E-8043-B6390D28D91C}">
      <dgm:prSet/>
      <dgm:spPr/>
      <dgm:t>
        <a:bodyPr/>
        <a:lstStyle/>
        <a:p>
          <a:pPr rtl="0"/>
          <a:r>
            <a:rPr lang="en-US" dirty="0" smtClean="0"/>
            <a:t>Is server agnostic </a:t>
          </a:r>
          <a:endParaRPr lang="en-US" dirty="0"/>
        </a:p>
      </dgm:t>
    </dgm:pt>
    <dgm:pt modelId="{C6D6EBC1-2D9C-4894-A24A-3B5B207269C2}" type="parTrans" cxnId="{45B6DA0F-A7E8-4712-B066-E03B4DA43FAE}">
      <dgm:prSet/>
      <dgm:spPr/>
      <dgm:t>
        <a:bodyPr/>
        <a:lstStyle/>
        <a:p>
          <a:endParaRPr lang="en-US"/>
        </a:p>
      </dgm:t>
    </dgm:pt>
    <dgm:pt modelId="{DF3B8799-0F5F-4AA6-86EA-D4668086699D}" type="sibTrans" cxnId="{45B6DA0F-A7E8-4712-B066-E03B4DA43FAE}">
      <dgm:prSet/>
      <dgm:spPr/>
      <dgm:t>
        <a:bodyPr/>
        <a:lstStyle/>
        <a:p>
          <a:endParaRPr lang="en-US"/>
        </a:p>
      </dgm:t>
    </dgm:pt>
    <dgm:pt modelId="{F4929ACC-96B5-49FA-A10E-865C91DBD706}" type="pres">
      <dgm:prSet presAssocID="{FE865A73-2099-44F0-8567-8FFE05269435}" presName="Name0" presStyleCnt="0">
        <dgm:presLayoutVars>
          <dgm:dir/>
          <dgm:animLvl val="lvl"/>
          <dgm:resizeHandles val="exact"/>
        </dgm:presLayoutVars>
      </dgm:prSet>
      <dgm:spPr/>
      <dgm:t>
        <a:bodyPr/>
        <a:lstStyle/>
        <a:p>
          <a:endParaRPr lang="en-US"/>
        </a:p>
      </dgm:t>
    </dgm:pt>
    <dgm:pt modelId="{24147FEF-F776-47FC-8183-0DD6E139AE67}" type="pres">
      <dgm:prSet presAssocID="{336BB067-2FCE-4CEA-B384-C33F54BCF394}" presName="linNode" presStyleCnt="0"/>
      <dgm:spPr/>
      <dgm:t>
        <a:bodyPr/>
        <a:lstStyle/>
        <a:p>
          <a:endParaRPr lang="es-CR"/>
        </a:p>
      </dgm:t>
    </dgm:pt>
    <dgm:pt modelId="{17DC164C-EB58-474D-AE31-2983BB7BC81C}" type="pres">
      <dgm:prSet presAssocID="{336BB067-2FCE-4CEA-B384-C33F54BCF394}" presName="parentText" presStyleLbl="node1" presStyleIdx="0" presStyleCnt="4">
        <dgm:presLayoutVars>
          <dgm:chMax val="1"/>
          <dgm:bulletEnabled val="1"/>
        </dgm:presLayoutVars>
      </dgm:prSet>
      <dgm:spPr/>
      <dgm:t>
        <a:bodyPr/>
        <a:lstStyle/>
        <a:p>
          <a:endParaRPr lang="en-US"/>
        </a:p>
      </dgm:t>
    </dgm:pt>
    <dgm:pt modelId="{BA12C778-E2EB-4C26-9C9B-33338BECBFFB}" type="pres">
      <dgm:prSet presAssocID="{336BB067-2FCE-4CEA-B384-C33F54BCF394}" presName="descendantText" presStyleLbl="alignAccFollowNode1" presStyleIdx="0" presStyleCnt="4">
        <dgm:presLayoutVars>
          <dgm:bulletEnabled val="1"/>
        </dgm:presLayoutVars>
      </dgm:prSet>
      <dgm:spPr/>
      <dgm:t>
        <a:bodyPr/>
        <a:lstStyle/>
        <a:p>
          <a:endParaRPr lang="es-CR"/>
        </a:p>
      </dgm:t>
    </dgm:pt>
    <dgm:pt modelId="{E1E91EB2-B322-4DC5-B1E9-28652A822914}" type="pres">
      <dgm:prSet presAssocID="{8FC40E4F-CC3D-44D6-8399-18B821250A88}" presName="sp" presStyleCnt="0"/>
      <dgm:spPr/>
      <dgm:t>
        <a:bodyPr/>
        <a:lstStyle/>
        <a:p>
          <a:endParaRPr lang="es-CR"/>
        </a:p>
      </dgm:t>
    </dgm:pt>
    <dgm:pt modelId="{30B9E617-8BF1-4A45-9A4A-028FFD82163B}" type="pres">
      <dgm:prSet presAssocID="{F6FAC5B6-B054-44CC-AA4B-65870E3E930A}" presName="linNode" presStyleCnt="0"/>
      <dgm:spPr/>
      <dgm:t>
        <a:bodyPr/>
        <a:lstStyle/>
        <a:p>
          <a:endParaRPr lang="es-CR"/>
        </a:p>
      </dgm:t>
    </dgm:pt>
    <dgm:pt modelId="{3EC4BC1E-5EB7-43FC-972F-9A4754D876B9}" type="pres">
      <dgm:prSet presAssocID="{F6FAC5B6-B054-44CC-AA4B-65870E3E930A}" presName="parentText" presStyleLbl="node1" presStyleIdx="1" presStyleCnt="4">
        <dgm:presLayoutVars>
          <dgm:chMax val="1"/>
          <dgm:bulletEnabled val="1"/>
        </dgm:presLayoutVars>
      </dgm:prSet>
      <dgm:spPr/>
      <dgm:t>
        <a:bodyPr/>
        <a:lstStyle/>
        <a:p>
          <a:endParaRPr lang="en-US"/>
        </a:p>
      </dgm:t>
    </dgm:pt>
    <dgm:pt modelId="{2B8E9CFA-A769-46BD-87E0-1E4C6ED623C5}" type="pres">
      <dgm:prSet presAssocID="{F6FAC5B6-B054-44CC-AA4B-65870E3E930A}" presName="descendantText" presStyleLbl="alignAccFollowNode1" presStyleIdx="1" presStyleCnt="4">
        <dgm:presLayoutVars>
          <dgm:bulletEnabled val="1"/>
        </dgm:presLayoutVars>
      </dgm:prSet>
      <dgm:spPr/>
      <dgm:t>
        <a:bodyPr/>
        <a:lstStyle/>
        <a:p>
          <a:endParaRPr lang="en-US"/>
        </a:p>
      </dgm:t>
    </dgm:pt>
    <dgm:pt modelId="{3EA1DA57-E4D4-4792-A007-33F28F6EEEBF}" type="pres">
      <dgm:prSet presAssocID="{8EBA3B7A-AE54-47E5-A64B-C7E429AB7E15}" presName="sp" presStyleCnt="0"/>
      <dgm:spPr/>
      <dgm:t>
        <a:bodyPr/>
        <a:lstStyle/>
        <a:p>
          <a:endParaRPr lang="es-CR"/>
        </a:p>
      </dgm:t>
    </dgm:pt>
    <dgm:pt modelId="{3CDE9A7C-6292-42F7-9318-44E7F38DC14B}" type="pres">
      <dgm:prSet presAssocID="{32F3AF2B-6114-4535-B6B0-BF6CDCD436C6}" presName="linNode" presStyleCnt="0"/>
      <dgm:spPr/>
      <dgm:t>
        <a:bodyPr/>
        <a:lstStyle/>
        <a:p>
          <a:endParaRPr lang="es-CR"/>
        </a:p>
      </dgm:t>
    </dgm:pt>
    <dgm:pt modelId="{72F5AF69-6862-45E5-94FE-B49C27107023}" type="pres">
      <dgm:prSet presAssocID="{32F3AF2B-6114-4535-B6B0-BF6CDCD436C6}" presName="parentText" presStyleLbl="node1" presStyleIdx="2" presStyleCnt="4">
        <dgm:presLayoutVars>
          <dgm:chMax val="1"/>
          <dgm:bulletEnabled val="1"/>
        </dgm:presLayoutVars>
      </dgm:prSet>
      <dgm:spPr/>
      <dgm:t>
        <a:bodyPr/>
        <a:lstStyle/>
        <a:p>
          <a:endParaRPr lang="en-US"/>
        </a:p>
      </dgm:t>
    </dgm:pt>
    <dgm:pt modelId="{75BEB692-84B7-4E5D-92A4-481ECB1C1EE4}" type="pres">
      <dgm:prSet presAssocID="{32F3AF2B-6114-4535-B6B0-BF6CDCD436C6}" presName="descendantText" presStyleLbl="alignAccFollowNode1" presStyleIdx="2" presStyleCnt="4">
        <dgm:presLayoutVars>
          <dgm:bulletEnabled val="1"/>
        </dgm:presLayoutVars>
      </dgm:prSet>
      <dgm:spPr/>
      <dgm:t>
        <a:bodyPr/>
        <a:lstStyle/>
        <a:p>
          <a:endParaRPr lang="en-US"/>
        </a:p>
      </dgm:t>
    </dgm:pt>
    <dgm:pt modelId="{E14379C6-7673-418B-8A0E-166F4B49F2BE}" type="pres">
      <dgm:prSet presAssocID="{8E00D7FD-ACC4-4346-9E5C-DF1ED992D3E5}" presName="sp" presStyleCnt="0"/>
      <dgm:spPr/>
      <dgm:t>
        <a:bodyPr/>
        <a:lstStyle/>
        <a:p>
          <a:endParaRPr lang="es-CR"/>
        </a:p>
      </dgm:t>
    </dgm:pt>
    <dgm:pt modelId="{A479F96B-8CD4-4155-B1BE-DAA48E8CFF11}" type="pres">
      <dgm:prSet presAssocID="{3E267B40-CAD0-43E0-859C-DC68B5FACAEC}" presName="linNode" presStyleCnt="0"/>
      <dgm:spPr/>
      <dgm:t>
        <a:bodyPr/>
        <a:lstStyle/>
        <a:p>
          <a:endParaRPr lang="es-CR"/>
        </a:p>
      </dgm:t>
    </dgm:pt>
    <dgm:pt modelId="{34EFD962-DA96-403B-9020-55B49BE15963}" type="pres">
      <dgm:prSet presAssocID="{3E267B40-CAD0-43E0-859C-DC68B5FACAEC}" presName="parentText" presStyleLbl="node1" presStyleIdx="3" presStyleCnt="4">
        <dgm:presLayoutVars>
          <dgm:chMax val="1"/>
          <dgm:bulletEnabled val="1"/>
        </dgm:presLayoutVars>
      </dgm:prSet>
      <dgm:spPr/>
      <dgm:t>
        <a:bodyPr/>
        <a:lstStyle/>
        <a:p>
          <a:endParaRPr lang="en-US"/>
        </a:p>
      </dgm:t>
    </dgm:pt>
    <dgm:pt modelId="{F1FADCB8-C348-48BA-BFF8-772741CDB4E9}" type="pres">
      <dgm:prSet presAssocID="{3E267B40-CAD0-43E0-859C-DC68B5FACAEC}" presName="descendantText" presStyleLbl="alignAccFollowNode1" presStyleIdx="3" presStyleCnt="4">
        <dgm:presLayoutVars>
          <dgm:bulletEnabled val="1"/>
        </dgm:presLayoutVars>
      </dgm:prSet>
      <dgm:spPr/>
      <dgm:t>
        <a:bodyPr/>
        <a:lstStyle/>
        <a:p>
          <a:endParaRPr lang="en-US"/>
        </a:p>
      </dgm:t>
    </dgm:pt>
  </dgm:ptLst>
  <dgm:cxnLst>
    <dgm:cxn modelId="{855109DA-0806-41E9-9E58-BF14F89CC20E}" type="presOf" srcId="{32F3AF2B-6114-4535-B6B0-BF6CDCD436C6}" destId="{72F5AF69-6862-45E5-94FE-B49C27107023}" srcOrd="0" destOrd="0" presId="urn:microsoft.com/office/officeart/2005/8/layout/vList5"/>
    <dgm:cxn modelId="{91DD0313-E96A-42E0-93C8-E5884592D837}" srcId="{FE865A73-2099-44F0-8567-8FFE05269435}" destId="{336BB067-2FCE-4CEA-B384-C33F54BCF394}" srcOrd="0" destOrd="0" parTransId="{EA2ECC40-388D-4035-AB2B-BF736DCEB5F4}" sibTransId="{8FC40E4F-CC3D-44D6-8399-18B821250A88}"/>
    <dgm:cxn modelId="{9307F1B4-4060-46A2-A7AA-2D29A734C1D2}" srcId="{32F3AF2B-6114-4535-B6B0-BF6CDCD436C6}" destId="{D5B3B1A3-85F6-419B-94B5-4C6FCD8A768C}" srcOrd="0" destOrd="0" parTransId="{929E0853-0390-4431-A9CD-C3CA4DAA9B79}" sibTransId="{54AF83B4-1C7E-4CFE-A574-024034D0D0AE}"/>
    <dgm:cxn modelId="{F0574EF9-FC75-4B5B-8B7B-D24112FE7D5F}" type="presOf" srcId="{FE865A73-2099-44F0-8567-8FFE05269435}" destId="{F4929ACC-96B5-49FA-A10E-865C91DBD706}" srcOrd="0" destOrd="0" presId="urn:microsoft.com/office/officeart/2005/8/layout/vList5"/>
    <dgm:cxn modelId="{41CB83E7-C1D0-4511-8077-11244EDDA940}" type="presOf" srcId="{3E267B40-CAD0-43E0-859C-DC68B5FACAEC}" destId="{34EFD962-DA96-403B-9020-55B49BE15963}" srcOrd="0" destOrd="0" presId="urn:microsoft.com/office/officeart/2005/8/layout/vList5"/>
    <dgm:cxn modelId="{A8A052BA-D9CD-408E-9450-4CC10054FEEE}" srcId="{3E267B40-CAD0-43E0-859C-DC68B5FACAEC}" destId="{21510E6F-6BA8-4429-A921-370948457A78}" srcOrd="0" destOrd="0" parTransId="{741D7395-FE89-4239-8CBA-787597FA8379}" sibTransId="{D7A2AEE4-9435-456B-B90A-00F80B204553}"/>
    <dgm:cxn modelId="{45B6DA0F-A7E8-4712-B066-E03B4DA43FAE}" srcId="{F6FAC5B6-B054-44CC-AA4B-65870E3E930A}" destId="{F55B4238-0C6F-413E-8043-B6390D28D91C}" srcOrd="1" destOrd="0" parTransId="{C6D6EBC1-2D9C-4894-A24A-3B5B207269C2}" sibTransId="{DF3B8799-0F5F-4AA6-86EA-D4668086699D}"/>
    <dgm:cxn modelId="{D093981E-510C-4C97-9296-CF090C514D09}" type="presOf" srcId="{F55B4238-0C6F-413E-8043-B6390D28D91C}" destId="{2B8E9CFA-A769-46BD-87E0-1E4C6ED623C5}" srcOrd="0" destOrd="1" presId="urn:microsoft.com/office/officeart/2005/8/layout/vList5"/>
    <dgm:cxn modelId="{682A72DF-9719-4A1F-8D4C-138D92C92FA8}" srcId="{FE865A73-2099-44F0-8567-8FFE05269435}" destId="{32F3AF2B-6114-4535-B6B0-BF6CDCD436C6}" srcOrd="2" destOrd="0" parTransId="{D5E7ABDB-7D67-422C-B3E5-E0817A6EB0C2}" sibTransId="{8E00D7FD-ACC4-4346-9E5C-DF1ED992D3E5}"/>
    <dgm:cxn modelId="{55D54355-557F-4D73-B49B-A5A96D80B2A1}" type="presOf" srcId="{CA58979D-FCBF-4168-8B7D-336414F1119C}" destId="{BA12C778-E2EB-4C26-9C9B-33338BECBFFB}" srcOrd="0" destOrd="0" presId="urn:microsoft.com/office/officeart/2005/8/layout/vList5"/>
    <dgm:cxn modelId="{ABA39EB4-41DF-4B79-B9D6-7CF4FB5C77CB}" srcId="{F6FAC5B6-B054-44CC-AA4B-65870E3E930A}" destId="{789A6E3F-1424-4922-B08F-483E8F230805}" srcOrd="0" destOrd="0" parTransId="{8D582D08-D59A-471C-8A14-E66D5443E974}" sibTransId="{EB51F692-DEC0-48BC-80E4-989C2888340B}"/>
    <dgm:cxn modelId="{EEAA10DC-F7B8-42A7-9D24-8292F39297D6}" srcId="{336BB067-2FCE-4CEA-B384-C33F54BCF394}" destId="{CA58979D-FCBF-4168-8B7D-336414F1119C}" srcOrd="0" destOrd="0" parTransId="{A1DBF956-B81B-4F2E-9F80-C421D068514B}" sibTransId="{0C564089-7720-463E-86E3-AB02C3DD7AA6}"/>
    <dgm:cxn modelId="{5E7550E9-066A-40AE-A570-31044D151DDB}" type="presOf" srcId="{336BB067-2FCE-4CEA-B384-C33F54BCF394}" destId="{17DC164C-EB58-474D-AE31-2983BB7BC81C}" srcOrd="0" destOrd="0" presId="urn:microsoft.com/office/officeart/2005/8/layout/vList5"/>
    <dgm:cxn modelId="{7D87D8EA-99B0-42D8-B2FC-259C110CA078}" type="presOf" srcId="{D5B3B1A3-85F6-419B-94B5-4C6FCD8A768C}" destId="{75BEB692-84B7-4E5D-92A4-481ECB1C1EE4}" srcOrd="0" destOrd="0" presId="urn:microsoft.com/office/officeart/2005/8/layout/vList5"/>
    <dgm:cxn modelId="{1E8E2E42-0A36-4B35-98DE-37127D1796DF}" type="presOf" srcId="{789A6E3F-1424-4922-B08F-483E8F230805}" destId="{2B8E9CFA-A769-46BD-87E0-1E4C6ED623C5}" srcOrd="0" destOrd="0" presId="urn:microsoft.com/office/officeart/2005/8/layout/vList5"/>
    <dgm:cxn modelId="{32A5ACBF-740C-470F-BEE5-CC49391DC1EC}" srcId="{FE865A73-2099-44F0-8567-8FFE05269435}" destId="{F6FAC5B6-B054-44CC-AA4B-65870E3E930A}" srcOrd="1" destOrd="0" parTransId="{B241A2C2-C95F-4F48-B428-9185ADEB1943}" sibTransId="{8EBA3B7A-AE54-47E5-A64B-C7E429AB7E15}"/>
    <dgm:cxn modelId="{5C5358E7-6976-4810-9052-7F658A790C4C}" type="presOf" srcId="{F6FAC5B6-B054-44CC-AA4B-65870E3E930A}" destId="{3EC4BC1E-5EB7-43FC-972F-9A4754D876B9}" srcOrd="0" destOrd="0" presId="urn:microsoft.com/office/officeart/2005/8/layout/vList5"/>
    <dgm:cxn modelId="{311A6900-08A9-430F-82A8-9F2DF84F3B7C}" srcId="{FE865A73-2099-44F0-8567-8FFE05269435}" destId="{3E267B40-CAD0-43E0-859C-DC68B5FACAEC}" srcOrd="3" destOrd="0" parTransId="{25453730-8E48-4092-81D4-63BD157A9A0A}" sibTransId="{B1B614A7-8B1C-4468-A107-F47D14C5B2EC}"/>
    <dgm:cxn modelId="{4B58D5E2-002C-4EDF-BD68-CF76FAC00DDD}" type="presOf" srcId="{21510E6F-6BA8-4429-A921-370948457A78}" destId="{F1FADCB8-C348-48BA-BFF8-772741CDB4E9}" srcOrd="0" destOrd="0" presId="urn:microsoft.com/office/officeart/2005/8/layout/vList5"/>
    <dgm:cxn modelId="{6EF713CE-4261-4561-AE6D-A52E8DBD5D55}" type="presParOf" srcId="{F4929ACC-96B5-49FA-A10E-865C91DBD706}" destId="{24147FEF-F776-47FC-8183-0DD6E139AE67}" srcOrd="0" destOrd="0" presId="urn:microsoft.com/office/officeart/2005/8/layout/vList5"/>
    <dgm:cxn modelId="{F6BBC8A7-435F-403E-945E-4B50605686F8}" type="presParOf" srcId="{24147FEF-F776-47FC-8183-0DD6E139AE67}" destId="{17DC164C-EB58-474D-AE31-2983BB7BC81C}" srcOrd="0" destOrd="0" presId="urn:microsoft.com/office/officeart/2005/8/layout/vList5"/>
    <dgm:cxn modelId="{4F39A8A9-4672-48FC-B497-104D73FA7BC1}" type="presParOf" srcId="{24147FEF-F776-47FC-8183-0DD6E139AE67}" destId="{BA12C778-E2EB-4C26-9C9B-33338BECBFFB}" srcOrd="1" destOrd="0" presId="urn:microsoft.com/office/officeart/2005/8/layout/vList5"/>
    <dgm:cxn modelId="{80990B65-5377-4577-99C1-41606C072702}" type="presParOf" srcId="{F4929ACC-96B5-49FA-A10E-865C91DBD706}" destId="{E1E91EB2-B322-4DC5-B1E9-28652A822914}" srcOrd="1" destOrd="0" presId="urn:microsoft.com/office/officeart/2005/8/layout/vList5"/>
    <dgm:cxn modelId="{1BEE41A6-CBEB-4DB4-B530-EA594F80EFF9}" type="presParOf" srcId="{F4929ACC-96B5-49FA-A10E-865C91DBD706}" destId="{30B9E617-8BF1-4A45-9A4A-028FFD82163B}" srcOrd="2" destOrd="0" presId="urn:microsoft.com/office/officeart/2005/8/layout/vList5"/>
    <dgm:cxn modelId="{C678F1C7-5A57-4720-9FB9-EF0A3D8482DC}" type="presParOf" srcId="{30B9E617-8BF1-4A45-9A4A-028FFD82163B}" destId="{3EC4BC1E-5EB7-43FC-972F-9A4754D876B9}" srcOrd="0" destOrd="0" presId="urn:microsoft.com/office/officeart/2005/8/layout/vList5"/>
    <dgm:cxn modelId="{D54802B2-B6B2-4C9B-A82E-76A227609063}" type="presParOf" srcId="{30B9E617-8BF1-4A45-9A4A-028FFD82163B}" destId="{2B8E9CFA-A769-46BD-87E0-1E4C6ED623C5}" srcOrd="1" destOrd="0" presId="urn:microsoft.com/office/officeart/2005/8/layout/vList5"/>
    <dgm:cxn modelId="{8BAD97B9-DB31-4E28-9D2F-C4C00EA28F89}" type="presParOf" srcId="{F4929ACC-96B5-49FA-A10E-865C91DBD706}" destId="{3EA1DA57-E4D4-4792-A007-33F28F6EEEBF}" srcOrd="3" destOrd="0" presId="urn:microsoft.com/office/officeart/2005/8/layout/vList5"/>
    <dgm:cxn modelId="{D734EDCA-125B-4721-83E0-0732F5892099}" type="presParOf" srcId="{F4929ACC-96B5-49FA-A10E-865C91DBD706}" destId="{3CDE9A7C-6292-42F7-9318-44E7F38DC14B}" srcOrd="4" destOrd="0" presId="urn:microsoft.com/office/officeart/2005/8/layout/vList5"/>
    <dgm:cxn modelId="{2F02F712-DFE9-40B8-8061-53A5A9B10A0E}" type="presParOf" srcId="{3CDE9A7C-6292-42F7-9318-44E7F38DC14B}" destId="{72F5AF69-6862-45E5-94FE-B49C27107023}" srcOrd="0" destOrd="0" presId="urn:microsoft.com/office/officeart/2005/8/layout/vList5"/>
    <dgm:cxn modelId="{82737DBF-8EDC-4F93-B1A3-E0E9F3B98397}" type="presParOf" srcId="{3CDE9A7C-6292-42F7-9318-44E7F38DC14B}" destId="{75BEB692-84B7-4E5D-92A4-481ECB1C1EE4}" srcOrd="1" destOrd="0" presId="urn:microsoft.com/office/officeart/2005/8/layout/vList5"/>
    <dgm:cxn modelId="{89853482-2097-454E-A73F-C61C8D0D7DA5}" type="presParOf" srcId="{F4929ACC-96B5-49FA-A10E-865C91DBD706}" destId="{E14379C6-7673-418B-8A0E-166F4B49F2BE}" srcOrd="5" destOrd="0" presId="urn:microsoft.com/office/officeart/2005/8/layout/vList5"/>
    <dgm:cxn modelId="{0D457EC3-1B7A-4FD8-8C82-54FDF57F6B84}" type="presParOf" srcId="{F4929ACC-96B5-49FA-A10E-865C91DBD706}" destId="{A479F96B-8CD4-4155-B1BE-DAA48E8CFF11}" srcOrd="6" destOrd="0" presId="urn:microsoft.com/office/officeart/2005/8/layout/vList5"/>
    <dgm:cxn modelId="{B0376707-A844-4608-AD1F-531B567724EB}" type="presParOf" srcId="{A479F96B-8CD4-4155-B1BE-DAA48E8CFF11}" destId="{34EFD962-DA96-403B-9020-55B49BE15963}" srcOrd="0" destOrd="0" presId="urn:microsoft.com/office/officeart/2005/8/layout/vList5"/>
    <dgm:cxn modelId="{D89796E3-6B6B-4FE1-B66B-B5C6E7BB9317}" type="presParOf" srcId="{A479F96B-8CD4-4155-B1BE-DAA48E8CFF11}" destId="{F1FADCB8-C348-48BA-BFF8-772741CDB4E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2F6613-50B4-4EB0-A785-D3B0FB77423D}"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938D8ED3-B23F-4EC8-96E4-6B9E5003E213}">
      <dgm:prSet custT="1"/>
      <dgm:spPr>
        <a:scene3d>
          <a:camera prst="orthographicFront">
            <a:rot lat="0" lon="0" rev="0"/>
          </a:camera>
          <a:lightRig rig="balanced" dir="t">
            <a:rot lat="0" lon="0" rev="8700000"/>
          </a:lightRig>
        </a:scene3d>
        <a:sp3d>
          <a:bevelT w="190500" h="38100"/>
        </a:sp3d>
      </dgm:spPr>
      <dgm:t>
        <a:bodyPr/>
        <a:lstStyle/>
        <a:p>
          <a:pPr rtl="0"/>
          <a:r>
            <a:rPr lang="en-US" sz="2400" dirty="0" smtClean="0"/>
            <a:t>Forced TLS</a:t>
          </a:r>
          <a:endParaRPr lang="en-US" sz="2400" dirty="0"/>
        </a:p>
      </dgm:t>
    </dgm:pt>
    <dgm:pt modelId="{273CF181-F7F8-4BAB-863E-4369C7ED30E0}" type="parTrans" cxnId="{07B528B3-80A9-4B6D-8F58-B8769BB10C13}">
      <dgm:prSet/>
      <dgm:spPr/>
      <dgm:t>
        <a:bodyPr/>
        <a:lstStyle/>
        <a:p>
          <a:endParaRPr lang="en-US"/>
        </a:p>
      </dgm:t>
    </dgm:pt>
    <dgm:pt modelId="{234C4E45-40DD-4DB2-A829-811748F3B1D5}" type="sibTrans" cxnId="{07B528B3-80A9-4B6D-8F58-B8769BB10C13}">
      <dgm:prSet/>
      <dgm:spPr/>
      <dgm:t>
        <a:bodyPr/>
        <a:lstStyle/>
        <a:p>
          <a:endParaRPr lang="en-US"/>
        </a:p>
      </dgm:t>
    </dgm:pt>
    <dgm:pt modelId="{57D2116F-6A93-40DC-B303-94CC1B75C705}">
      <dgm:prSet/>
      <dgm:spPr>
        <a:scene3d>
          <a:camera prst="orthographicFront">
            <a:rot lat="0" lon="0" rev="0"/>
          </a:camera>
          <a:lightRig rig="balanced" dir="t">
            <a:rot lat="0" lon="0" rev="8700000"/>
          </a:lightRig>
        </a:scene3d>
        <a:sp3d>
          <a:bevelT w="190500" h="38100"/>
        </a:sp3d>
      </dgm:spPr>
      <dgm:t>
        <a:bodyPr/>
        <a:lstStyle/>
        <a:p>
          <a:pPr rtl="0"/>
          <a:r>
            <a:rPr lang="en-US" dirty="0" smtClean="0"/>
            <a:t>Secure inbound and outbound mail with TLS</a:t>
          </a:r>
          <a:endParaRPr lang="en-US" dirty="0"/>
        </a:p>
      </dgm:t>
    </dgm:pt>
    <dgm:pt modelId="{53F5FBA7-3BF9-48B2-B083-1EB2C4BA92A7}" type="parTrans" cxnId="{73D7781F-D6A6-46A3-906D-AED3A0317351}">
      <dgm:prSet/>
      <dgm:spPr/>
      <dgm:t>
        <a:bodyPr/>
        <a:lstStyle/>
        <a:p>
          <a:endParaRPr lang="en-US"/>
        </a:p>
      </dgm:t>
    </dgm:pt>
    <dgm:pt modelId="{FA8C1F92-DE6D-40FF-9260-DD6EC8490746}" type="sibTrans" cxnId="{73D7781F-D6A6-46A3-906D-AED3A0317351}">
      <dgm:prSet/>
      <dgm:spPr/>
      <dgm:t>
        <a:bodyPr/>
        <a:lstStyle/>
        <a:p>
          <a:endParaRPr lang="en-US"/>
        </a:p>
      </dgm:t>
    </dgm:pt>
    <dgm:pt modelId="{28488695-F99D-4666-BCB9-F3515C545038}">
      <dgm:prSet custT="1"/>
      <dgm:spPr>
        <a:scene3d>
          <a:camera prst="orthographicFront">
            <a:rot lat="0" lon="0" rev="0"/>
          </a:camera>
          <a:lightRig rig="balanced" dir="t">
            <a:rot lat="0" lon="0" rev="8700000"/>
          </a:lightRig>
        </a:scene3d>
        <a:sp3d>
          <a:bevelT w="190500" h="38100"/>
        </a:sp3d>
      </dgm:spPr>
      <dgm:t>
        <a:bodyPr/>
        <a:lstStyle/>
        <a:p>
          <a:pPr rtl="0"/>
          <a:r>
            <a:rPr lang="en-US" sz="2400" dirty="0" smtClean="0"/>
            <a:t>Outbound Smart Host</a:t>
          </a:r>
          <a:endParaRPr lang="en-US" sz="2400" dirty="0"/>
        </a:p>
      </dgm:t>
    </dgm:pt>
    <dgm:pt modelId="{511002C3-1196-4507-8D81-1D623E6771D7}" type="parTrans" cxnId="{C1DFBB48-BDCA-4943-8640-A7EA37E8E373}">
      <dgm:prSet/>
      <dgm:spPr/>
      <dgm:t>
        <a:bodyPr/>
        <a:lstStyle/>
        <a:p>
          <a:endParaRPr lang="en-US"/>
        </a:p>
      </dgm:t>
    </dgm:pt>
    <dgm:pt modelId="{EADBC237-4F37-4DF5-A164-941E2ACE12AE}" type="sibTrans" cxnId="{C1DFBB48-BDCA-4943-8640-A7EA37E8E373}">
      <dgm:prSet/>
      <dgm:spPr/>
      <dgm:t>
        <a:bodyPr/>
        <a:lstStyle/>
        <a:p>
          <a:endParaRPr lang="en-US"/>
        </a:p>
      </dgm:t>
    </dgm:pt>
    <dgm:pt modelId="{AA4B8728-1FFD-4057-8084-4001FDC989F2}">
      <dgm:prSet/>
      <dgm:spPr>
        <a:scene3d>
          <a:camera prst="orthographicFront">
            <a:rot lat="0" lon="0" rev="0"/>
          </a:camera>
          <a:lightRig rig="balanced" dir="t">
            <a:rot lat="0" lon="0" rev="8700000"/>
          </a:lightRig>
        </a:scene3d>
        <a:sp3d>
          <a:bevelT w="190500" h="38100"/>
        </a:sp3d>
      </dgm:spPr>
      <dgm:t>
        <a:bodyPr/>
        <a:lstStyle/>
        <a:p>
          <a:pPr rtl="0"/>
          <a:r>
            <a:rPr lang="en-US" dirty="0" smtClean="0"/>
            <a:t>Redirect all or part of your outbound mail to flow through an on-premises server</a:t>
          </a:r>
          <a:endParaRPr lang="en-US" dirty="0"/>
        </a:p>
      </dgm:t>
    </dgm:pt>
    <dgm:pt modelId="{04E4EEBE-1166-4641-ACC9-B27468FCAC8C}" type="parTrans" cxnId="{17AD32A8-574A-4A8B-A3C8-933454384B87}">
      <dgm:prSet/>
      <dgm:spPr/>
      <dgm:t>
        <a:bodyPr/>
        <a:lstStyle/>
        <a:p>
          <a:endParaRPr lang="en-US"/>
        </a:p>
      </dgm:t>
    </dgm:pt>
    <dgm:pt modelId="{DDC1AD1B-6E22-4E5A-95E0-2BC9AFEFE6B9}" type="sibTrans" cxnId="{17AD32A8-574A-4A8B-A3C8-933454384B87}">
      <dgm:prSet/>
      <dgm:spPr/>
      <dgm:t>
        <a:bodyPr/>
        <a:lstStyle/>
        <a:p>
          <a:endParaRPr lang="en-US"/>
        </a:p>
      </dgm:t>
    </dgm:pt>
    <dgm:pt modelId="{09C213D6-260B-43BB-ACF3-43CCD26230D0}">
      <dgm:prSet custT="1"/>
      <dgm:spPr>
        <a:scene3d>
          <a:camera prst="orthographicFront">
            <a:rot lat="0" lon="0" rev="0"/>
          </a:camera>
          <a:lightRig rig="balanced" dir="t">
            <a:rot lat="0" lon="0" rev="8700000"/>
          </a:lightRig>
        </a:scene3d>
        <a:sp3d>
          <a:bevelT w="190500" h="38100"/>
        </a:sp3d>
      </dgm:spPr>
      <dgm:t>
        <a:bodyPr/>
        <a:lstStyle/>
        <a:p>
          <a:pPr rtl="0"/>
          <a:r>
            <a:rPr lang="en-US" sz="2400" dirty="0" smtClean="0"/>
            <a:t>Inbound Safe Listing</a:t>
          </a:r>
          <a:endParaRPr lang="en-US" sz="2400" dirty="0"/>
        </a:p>
      </dgm:t>
    </dgm:pt>
    <dgm:pt modelId="{4FB930A6-9634-4E54-B05A-5DE5A41F34C6}" type="parTrans" cxnId="{4C89CAB8-AF9B-4A6C-A6F7-3C01E91F4842}">
      <dgm:prSet/>
      <dgm:spPr/>
      <dgm:t>
        <a:bodyPr/>
        <a:lstStyle/>
        <a:p>
          <a:endParaRPr lang="en-US"/>
        </a:p>
      </dgm:t>
    </dgm:pt>
    <dgm:pt modelId="{A24471F6-DF41-4B26-B09E-638DBB91030D}" type="sibTrans" cxnId="{4C89CAB8-AF9B-4A6C-A6F7-3C01E91F4842}">
      <dgm:prSet/>
      <dgm:spPr/>
      <dgm:t>
        <a:bodyPr/>
        <a:lstStyle/>
        <a:p>
          <a:endParaRPr lang="en-US"/>
        </a:p>
      </dgm:t>
    </dgm:pt>
    <dgm:pt modelId="{15F9FFB3-6EF6-4C8F-A8C0-EB90B27E2A4A}">
      <dgm:prSet/>
      <dgm:spPr>
        <a:scene3d>
          <a:camera prst="orthographicFront">
            <a:rot lat="0" lon="0" rev="0"/>
          </a:camera>
          <a:lightRig rig="balanced" dir="t">
            <a:rot lat="0" lon="0" rev="8700000"/>
          </a:lightRig>
        </a:scene3d>
        <a:sp3d>
          <a:bevelT w="190500" h="38100"/>
        </a:sp3d>
      </dgm:spPr>
      <dgm:t>
        <a:bodyPr/>
        <a:lstStyle/>
        <a:p>
          <a:pPr rtl="0"/>
          <a:r>
            <a:rPr lang="en-US" dirty="0" smtClean="0"/>
            <a:t>Add partners to a safe list</a:t>
          </a:r>
          <a:endParaRPr lang="en-US" dirty="0"/>
        </a:p>
      </dgm:t>
    </dgm:pt>
    <dgm:pt modelId="{52BFDCF8-8B73-4E50-8AB5-2DF73D1F3CF2}" type="parTrans" cxnId="{04548BA5-4E7F-4CA8-B401-86A95EEBD743}">
      <dgm:prSet/>
      <dgm:spPr/>
      <dgm:t>
        <a:bodyPr/>
        <a:lstStyle/>
        <a:p>
          <a:endParaRPr lang="en-US"/>
        </a:p>
      </dgm:t>
    </dgm:pt>
    <dgm:pt modelId="{0F99A04C-7C35-4D9B-B80F-532232F44436}" type="sibTrans" cxnId="{04548BA5-4E7F-4CA8-B401-86A95EEBD743}">
      <dgm:prSet/>
      <dgm:spPr/>
      <dgm:t>
        <a:bodyPr/>
        <a:lstStyle/>
        <a:p>
          <a:endParaRPr lang="en-US"/>
        </a:p>
      </dgm:t>
    </dgm:pt>
    <dgm:pt modelId="{BC511F5F-0C42-4BFD-BEB3-4938942C617E}">
      <dgm:prSet/>
      <dgm:spPr>
        <a:scene3d>
          <a:camera prst="orthographicFront">
            <a:rot lat="0" lon="0" rev="0"/>
          </a:camera>
          <a:lightRig rig="balanced" dir="t">
            <a:rot lat="0" lon="0" rev="8700000"/>
          </a:lightRig>
        </a:scene3d>
        <a:sp3d>
          <a:bevelT w="190500" h="38100"/>
        </a:sp3d>
      </dgm:spPr>
      <dgm:t>
        <a:bodyPr/>
        <a:lstStyle/>
        <a:p>
          <a:pPr rtl="0"/>
          <a:r>
            <a:rPr lang="en-US" dirty="0" smtClean="0"/>
            <a:t>Validated with CA certificates</a:t>
          </a:r>
          <a:endParaRPr lang="en-US" dirty="0"/>
        </a:p>
      </dgm:t>
    </dgm:pt>
    <dgm:pt modelId="{F6465BBE-D012-42AF-A656-53B9A22C91F9}" type="parTrans" cxnId="{BE6665C2-0FAC-42C6-995D-F5F1CB88FD21}">
      <dgm:prSet/>
      <dgm:spPr/>
      <dgm:t>
        <a:bodyPr/>
        <a:lstStyle/>
        <a:p>
          <a:endParaRPr lang="en-US"/>
        </a:p>
      </dgm:t>
    </dgm:pt>
    <dgm:pt modelId="{BE2C3E2E-4F6F-453D-B379-2F606806A313}" type="sibTrans" cxnId="{BE6665C2-0FAC-42C6-995D-F5F1CB88FD21}">
      <dgm:prSet/>
      <dgm:spPr/>
      <dgm:t>
        <a:bodyPr/>
        <a:lstStyle/>
        <a:p>
          <a:endParaRPr lang="en-US"/>
        </a:p>
      </dgm:t>
    </dgm:pt>
    <dgm:pt modelId="{D5F0F595-B236-4CE7-A34D-B2C020A1E491}">
      <dgm:prSet/>
      <dgm:spPr>
        <a:scene3d>
          <a:camera prst="orthographicFront">
            <a:rot lat="0" lon="0" rev="0"/>
          </a:camera>
          <a:lightRig rig="balanced" dir="t">
            <a:rot lat="0" lon="0" rev="8700000"/>
          </a:lightRig>
        </a:scene3d>
        <a:sp3d>
          <a:bevelT w="190500" h="38100"/>
        </a:sp3d>
      </dgm:spPr>
      <dgm:t>
        <a:bodyPr/>
        <a:lstStyle/>
        <a:p>
          <a:pPr rtl="0"/>
          <a:r>
            <a:rPr lang="en-US" dirty="0" smtClean="0"/>
            <a:t>Apply additional processing</a:t>
          </a:r>
          <a:endParaRPr lang="en-US" dirty="0"/>
        </a:p>
      </dgm:t>
    </dgm:pt>
    <dgm:pt modelId="{A375C4AF-A3A3-430A-83BA-A6873A949931}" type="parTrans" cxnId="{1277013A-209F-4210-869E-78EDF0282D5B}">
      <dgm:prSet/>
      <dgm:spPr/>
      <dgm:t>
        <a:bodyPr/>
        <a:lstStyle/>
        <a:p>
          <a:endParaRPr lang="en-US"/>
        </a:p>
      </dgm:t>
    </dgm:pt>
    <dgm:pt modelId="{B4ABD0A7-8A4B-410C-BFC2-D7EA1E253786}" type="sibTrans" cxnId="{1277013A-209F-4210-869E-78EDF0282D5B}">
      <dgm:prSet/>
      <dgm:spPr/>
      <dgm:t>
        <a:bodyPr/>
        <a:lstStyle/>
        <a:p>
          <a:endParaRPr lang="en-US"/>
        </a:p>
      </dgm:t>
    </dgm:pt>
    <dgm:pt modelId="{550DE841-E9F0-48AB-878E-68D0A3448CCE}">
      <dgm:prSet/>
      <dgm:spPr>
        <a:scene3d>
          <a:camera prst="orthographicFront">
            <a:rot lat="0" lon="0" rev="0"/>
          </a:camera>
          <a:lightRig rig="balanced" dir="t">
            <a:rot lat="0" lon="0" rev="8700000"/>
          </a:lightRig>
        </a:scene3d>
        <a:sp3d>
          <a:bevelT w="190500" h="38100"/>
        </a:sp3d>
      </dgm:spPr>
      <dgm:t>
        <a:bodyPr/>
        <a:lstStyle/>
        <a:p>
          <a:pPr rtl="0"/>
          <a:r>
            <a:rPr lang="en-US" dirty="0" smtClean="0"/>
            <a:t>Mail from those organizations bypass FOPE IP filtering</a:t>
          </a:r>
          <a:endParaRPr lang="en-US" dirty="0"/>
        </a:p>
      </dgm:t>
    </dgm:pt>
    <dgm:pt modelId="{DA8549A8-131C-472C-BF60-B3DA1F16B1CD}" type="parTrans" cxnId="{8AA19F21-D349-4C16-863F-3D22D9A3E668}">
      <dgm:prSet/>
      <dgm:spPr/>
      <dgm:t>
        <a:bodyPr/>
        <a:lstStyle/>
        <a:p>
          <a:endParaRPr lang="en-US"/>
        </a:p>
      </dgm:t>
    </dgm:pt>
    <dgm:pt modelId="{FC226C6F-86D1-4266-9B8F-2752A040275E}" type="sibTrans" cxnId="{8AA19F21-D349-4C16-863F-3D22D9A3E668}">
      <dgm:prSet/>
      <dgm:spPr/>
      <dgm:t>
        <a:bodyPr/>
        <a:lstStyle/>
        <a:p>
          <a:endParaRPr lang="en-US"/>
        </a:p>
      </dgm:t>
    </dgm:pt>
    <dgm:pt modelId="{7E700517-9D44-413C-A1B2-9CF9F8DAC742}">
      <dgm:prSet/>
      <dgm:spPr>
        <a:scene3d>
          <a:camera prst="orthographicFront">
            <a:rot lat="0" lon="0" rev="0"/>
          </a:camera>
          <a:lightRig rig="balanced" dir="t">
            <a:rot lat="0" lon="0" rev="8700000"/>
          </a:lightRig>
        </a:scene3d>
        <a:sp3d>
          <a:bevelT w="190500" h="38100"/>
        </a:sp3d>
      </dgm:spPr>
      <dgm:t>
        <a:bodyPr/>
        <a:lstStyle/>
        <a:p>
          <a:pPr rtl="0"/>
          <a:r>
            <a:rPr lang="en-US" dirty="0" smtClean="0"/>
            <a:t>Optionally, skip FOPE spam and policy filtering</a:t>
          </a:r>
          <a:endParaRPr lang="en-US" dirty="0"/>
        </a:p>
      </dgm:t>
    </dgm:pt>
    <dgm:pt modelId="{3D719562-5E42-4022-9CA7-C38A22123BE7}" type="parTrans" cxnId="{8A0266BB-0FC1-4882-A82B-56335073D0ED}">
      <dgm:prSet/>
      <dgm:spPr/>
      <dgm:t>
        <a:bodyPr/>
        <a:lstStyle/>
        <a:p>
          <a:endParaRPr lang="en-US"/>
        </a:p>
      </dgm:t>
    </dgm:pt>
    <dgm:pt modelId="{EA5B3B68-4633-40B4-9DD8-A64A99857E86}" type="sibTrans" cxnId="{8A0266BB-0FC1-4882-A82B-56335073D0ED}">
      <dgm:prSet/>
      <dgm:spPr/>
      <dgm:t>
        <a:bodyPr/>
        <a:lstStyle/>
        <a:p>
          <a:endParaRPr lang="en-US"/>
        </a:p>
      </dgm:t>
    </dgm:pt>
    <dgm:pt modelId="{65D475AD-AC94-4536-9240-0AAA5792F262}" type="pres">
      <dgm:prSet presAssocID="{C62F6613-50B4-4EB0-A785-D3B0FB77423D}" presName="Name0" presStyleCnt="0">
        <dgm:presLayoutVars>
          <dgm:dir/>
          <dgm:animLvl val="lvl"/>
          <dgm:resizeHandles val="exact"/>
        </dgm:presLayoutVars>
      </dgm:prSet>
      <dgm:spPr/>
      <dgm:t>
        <a:bodyPr/>
        <a:lstStyle/>
        <a:p>
          <a:endParaRPr lang="en-US"/>
        </a:p>
      </dgm:t>
    </dgm:pt>
    <dgm:pt modelId="{B5549BCB-BFEE-4CB6-9DD6-F643F25DA30B}" type="pres">
      <dgm:prSet presAssocID="{938D8ED3-B23F-4EC8-96E4-6B9E5003E213}" presName="linNode" presStyleCnt="0"/>
      <dgm:spPr/>
      <dgm:t>
        <a:bodyPr/>
        <a:lstStyle/>
        <a:p>
          <a:endParaRPr lang="en-US"/>
        </a:p>
      </dgm:t>
    </dgm:pt>
    <dgm:pt modelId="{8EB61213-9FB5-4A6B-A9E4-1B128E0E45EE}" type="pres">
      <dgm:prSet presAssocID="{938D8ED3-B23F-4EC8-96E4-6B9E5003E213}" presName="parentText" presStyleLbl="node1" presStyleIdx="0" presStyleCnt="3">
        <dgm:presLayoutVars>
          <dgm:chMax val="1"/>
          <dgm:bulletEnabled val="1"/>
        </dgm:presLayoutVars>
      </dgm:prSet>
      <dgm:spPr/>
      <dgm:t>
        <a:bodyPr/>
        <a:lstStyle/>
        <a:p>
          <a:endParaRPr lang="en-US"/>
        </a:p>
      </dgm:t>
    </dgm:pt>
    <dgm:pt modelId="{28979DB8-5E8B-4B6A-8154-2A22C0F56AF9}" type="pres">
      <dgm:prSet presAssocID="{938D8ED3-B23F-4EC8-96E4-6B9E5003E213}" presName="descendantText" presStyleLbl="alignAccFollowNode1" presStyleIdx="0" presStyleCnt="3">
        <dgm:presLayoutVars>
          <dgm:bulletEnabled val="1"/>
        </dgm:presLayoutVars>
      </dgm:prSet>
      <dgm:spPr/>
      <dgm:t>
        <a:bodyPr/>
        <a:lstStyle/>
        <a:p>
          <a:endParaRPr lang="en-US"/>
        </a:p>
      </dgm:t>
    </dgm:pt>
    <dgm:pt modelId="{F33DAD36-3B23-4298-8D60-D11DB64F5BCE}" type="pres">
      <dgm:prSet presAssocID="{234C4E45-40DD-4DB2-A829-811748F3B1D5}" presName="sp" presStyleCnt="0"/>
      <dgm:spPr/>
      <dgm:t>
        <a:bodyPr/>
        <a:lstStyle/>
        <a:p>
          <a:endParaRPr lang="en-US"/>
        </a:p>
      </dgm:t>
    </dgm:pt>
    <dgm:pt modelId="{EE2E6004-0703-4FBB-9E04-FE32FBFE1014}" type="pres">
      <dgm:prSet presAssocID="{28488695-F99D-4666-BCB9-F3515C545038}" presName="linNode" presStyleCnt="0"/>
      <dgm:spPr/>
      <dgm:t>
        <a:bodyPr/>
        <a:lstStyle/>
        <a:p>
          <a:endParaRPr lang="en-US"/>
        </a:p>
      </dgm:t>
    </dgm:pt>
    <dgm:pt modelId="{78E4CA1A-38F3-4476-B0A3-998654E8D688}" type="pres">
      <dgm:prSet presAssocID="{28488695-F99D-4666-BCB9-F3515C545038}" presName="parentText" presStyleLbl="node1" presStyleIdx="1" presStyleCnt="3">
        <dgm:presLayoutVars>
          <dgm:chMax val="1"/>
          <dgm:bulletEnabled val="1"/>
        </dgm:presLayoutVars>
      </dgm:prSet>
      <dgm:spPr/>
      <dgm:t>
        <a:bodyPr/>
        <a:lstStyle/>
        <a:p>
          <a:endParaRPr lang="en-US"/>
        </a:p>
      </dgm:t>
    </dgm:pt>
    <dgm:pt modelId="{9D08304D-BC60-408D-968F-6BF46912680F}" type="pres">
      <dgm:prSet presAssocID="{28488695-F99D-4666-BCB9-F3515C545038}" presName="descendantText" presStyleLbl="alignAccFollowNode1" presStyleIdx="1" presStyleCnt="3">
        <dgm:presLayoutVars>
          <dgm:bulletEnabled val="1"/>
        </dgm:presLayoutVars>
      </dgm:prSet>
      <dgm:spPr/>
      <dgm:t>
        <a:bodyPr/>
        <a:lstStyle/>
        <a:p>
          <a:endParaRPr lang="en-US"/>
        </a:p>
      </dgm:t>
    </dgm:pt>
    <dgm:pt modelId="{D2FC6026-F0C1-44CD-868F-980579BFC7F6}" type="pres">
      <dgm:prSet presAssocID="{EADBC237-4F37-4DF5-A164-941E2ACE12AE}" presName="sp" presStyleCnt="0"/>
      <dgm:spPr/>
      <dgm:t>
        <a:bodyPr/>
        <a:lstStyle/>
        <a:p>
          <a:endParaRPr lang="en-US"/>
        </a:p>
      </dgm:t>
    </dgm:pt>
    <dgm:pt modelId="{A7864502-F59D-4984-898E-E533F595CD18}" type="pres">
      <dgm:prSet presAssocID="{09C213D6-260B-43BB-ACF3-43CCD26230D0}" presName="linNode" presStyleCnt="0"/>
      <dgm:spPr/>
      <dgm:t>
        <a:bodyPr/>
        <a:lstStyle/>
        <a:p>
          <a:endParaRPr lang="en-US"/>
        </a:p>
      </dgm:t>
    </dgm:pt>
    <dgm:pt modelId="{D52AFB57-A663-4DC7-8DFB-D19C07F2DE3F}" type="pres">
      <dgm:prSet presAssocID="{09C213D6-260B-43BB-ACF3-43CCD26230D0}" presName="parentText" presStyleLbl="node1" presStyleIdx="2" presStyleCnt="3">
        <dgm:presLayoutVars>
          <dgm:chMax val="1"/>
          <dgm:bulletEnabled val="1"/>
        </dgm:presLayoutVars>
      </dgm:prSet>
      <dgm:spPr/>
      <dgm:t>
        <a:bodyPr/>
        <a:lstStyle/>
        <a:p>
          <a:endParaRPr lang="en-US"/>
        </a:p>
      </dgm:t>
    </dgm:pt>
    <dgm:pt modelId="{A82CF050-659B-471A-936B-6E0CEA29C8E5}" type="pres">
      <dgm:prSet presAssocID="{09C213D6-260B-43BB-ACF3-43CCD26230D0}" presName="descendantText" presStyleLbl="alignAccFollowNode1" presStyleIdx="2" presStyleCnt="3">
        <dgm:presLayoutVars>
          <dgm:bulletEnabled val="1"/>
        </dgm:presLayoutVars>
      </dgm:prSet>
      <dgm:spPr/>
      <dgm:t>
        <a:bodyPr/>
        <a:lstStyle/>
        <a:p>
          <a:endParaRPr lang="en-US"/>
        </a:p>
      </dgm:t>
    </dgm:pt>
  </dgm:ptLst>
  <dgm:cxnLst>
    <dgm:cxn modelId="{1277013A-209F-4210-869E-78EDF0282D5B}" srcId="{28488695-F99D-4666-BCB9-F3515C545038}" destId="{D5F0F595-B236-4CE7-A34D-B2C020A1E491}" srcOrd="1" destOrd="0" parTransId="{A375C4AF-A3A3-430A-83BA-A6873A949931}" sibTransId="{B4ABD0A7-8A4B-410C-BFC2-D7EA1E253786}"/>
    <dgm:cxn modelId="{BBFB6966-3D1C-4053-B20D-F149F68FB909}" type="presOf" srcId="{938D8ED3-B23F-4EC8-96E4-6B9E5003E213}" destId="{8EB61213-9FB5-4A6B-A9E4-1B128E0E45EE}" srcOrd="0" destOrd="0" presId="urn:microsoft.com/office/officeart/2005/8/layout/vList5"/>
    <dgm:cxn modelId="{8A0266BB-0FC1-4882-A82B-56335073D0ED}" srcId="{09C213D6-260B-43BB-ACF3-43CCD26230D0}" destId="{7E700517-9D44-413C-A1B2-9CF9F8DAC742}" srcOrd="2" destOrd="0" parTransId="{3D719562-5E42-4022-9CA7-C38A22123BE7}" sibTransId="{EA5B3B68-4633-40B4-9DD8-A64A99857E86}"/>
    <dgm:cxn modelId="{C6C76359-9111-456A-849D-38864F1C30BB}" type="presOf" srcId="{BC511F5F-0C42-4BFD-BEB3-4938942C617E}" destId="{28979DB8-5E8B-4B6A-8154-2A22C0F56AF9}" srcOrd="0" destOrd="1" presId="urn:microsoft.com/office/officeart/2005/8/layout/vList5"/>
    <dgm:cxn modelId="{C6800A9F-6AA5-4B97-B3FA-286CDD655FED}" type="presOf" srcId="{7E700517-9D44-413C-A1B2-9CF9F8DAC742}" destId="{A82CF050-659B-471A-936B-6E0CEA29C8E5}" srcOrd="0" destOrd="2" presId="urn:microsoft.com/office/officeart/2005/8/layout/vList5"/>
    <dgm:cxn modelId="{17AD32A8-574A-4A8B-A3C8-933454384B87}" srcId="{28488695-F99D-4666-BCB9-F3515C545038}" destId="{AA4B8728-1FFD-4057-8084-4001FDC989F2}" srcOrd="0" destOrd="0" parTransId="{04E4EEBE-1166-4641-ACC9-B27468FCAC8C}" sibTransId="{DDC1AD1B-6E22-4E5A-95E0-2BC9AFEFE6B9}"/>
    <dgm:cxn modelId="{3E1937DF-EEFD-4D2F-8BEC-9E1715AC56F5}" type="presOf" srcId="{09C213D6-260B-43BB-ACF3-43CCD26230D0}" destId="{D52AFB57-A663-4DC7-8DFB-D19C07F2DE3F}" srcOrd="0" destOrd="0" presId="urn:microsoft.com/office/officeart/2005/8/layout/vList5"/>
    <dgm:cxn modelId="{04548BA5-4E7F-4CA8-B401-86A95EEBD743}" srcId="{09C213D6-260B-43BB-ACF3-43CCD26230D0}" destId="{15F9FFB3-6EF6-4C8F-A8C0-EB90B27E2A4A}" srcOrd="0" destOrd="0" parTransId="{52BFDCF8-8B73-4E50-8AB5-2DF73D1F3CF2}" sibTransId="{0F99A04C-7C35-4D9B-B80F-532232F44436}"/>
    <dgm:cxn modelId="{F24931D6-0D64-4EFA-9B67-0E181859F17B}" type="presOf" srcId="{57D2116F-6A93-40DC-B303-94CC1B75C705}" destId="{28979DB8-5E8B-4B6A-8154-2A22C0F56AF9}" srcOrd="0" destOrd="0" presId="urn:microsoft.com/office/officeart/2005/8/layout/vList5"/>
    <dgm:cxn modelId="{4C89CAB8-AF9B-4A6C-A6F7-3C01E91F4842}" srcId="{C62F6613-50B4-4EB0-A785-D3B0FB77423D}" destId="{09C213D6-260B-43BB-ACF3-43CCD26230D0}" srcOrd="2" destOrd="0" parTransId="{4FB930A6-9634-4E54-B05A-5DE5A41F34C6}" sibTransId="{A24471F6-DF41-4B26-B09E-638DBB91030D}"/>
    <dgm:cxn modelId="{172CE188-7879-45C8-80E1-949E659388DB}" type="presOf" srcId="{C62F6613-50B4-4EB0-A785-D3B0FB77423D}" destId="{65D475AD-AC94-4536-9240-0AAA5792F262}" srcOrd="0" destOrd="0" presId="urn:microsoft.com/office/officeart/2005/8/layout/vList5"/>
    <dgm:cxn modelId="{1F0115E3-8CF7-46BE-B46E-6C480D4BA1B3}" type="presOf" srcId="{28488695-F99D-4666-BCB9-F3515C545038}" destId="{78E4CA1A-38F3-4476-B0A3-998654E8D688}" srcOrd="0" destOrd="0" presId="urn:microsoft.com/office/officeart/2005/8/layout/vList5"/>
    <dgm:cxn modelId="{D2539C0B-BBDD-4B48-A32B-289040DDDC8E}" type="presOf" srcId="{15F9FFB3-6EF6-4C8F-A8C0-EB90B27E2A4A}" destId="{A82CF050-659B-471A-936B-6E0CEA29C8E5}" srcOrd="0" destOrd="0" presId="urn:microsoft.com/office/officeart/2005/8/layout/vList5"/>
    <dgm:cxn modelId="{CADD7760-A8F0-4DE4-A899-5709C60C67B1}" type="presOf" srcId="{AA4B8728-1FFD-4057-8084-4001FDC989F2}" destId="{9D08304D-BC60-408D-968F-6BF46912680F}" srcOrd="0" destOrd="0" presId="urn:microsoft.com/office/officeart/2005/8/layout/vList5"/>
    <dgm:cxn modelId="{8AA19F21-D349-4C16-863F-3D22D9A3E668}" srcId="{09C213D6-260B-43BB-ACF3-43CCD26230D0}" destId="{550DE841-E9F0-48AB-878E-68D0A3448CCE}" srcOrd="1" destOrd="0" parTransId="{DA8549A8-131C-472C-BF60-B3DA1F16B1CD}" sibTransId="{FC226C6F-86D1-4266-9B8F-2752A040275E}"/>
    <dgm:cxn modelId="{73D7781F-D6A6-46A3-906D-AED3A0317351}" srcId="{938D8ED3-B23F-4EC8-96E4-6B9E5003E213}" destId="{57D2116F-6A93-40DC-B303-94CC1B75C705}" srcOrd="0" destOrd="0" parTransId="{53F5FBA7-3BF9-48B2-B083-1EB2C4BA92A7}" sibTransId="{FA8C1F92-DE6D-40FF-9260-DD6EC8490746}"/>
    <dgm:cxn modelId="{E13F69F4-2BD7-416A-8971-0BDA4BDBF56A}" type="presOf" srcId="{550DE841-E9F0-48AB-878E-68D0A3448CCE}" destId="{A82CF050-659B-471A-936B-6E0CEA29C8E5}" srcOrd="0" destOrd="1" presId="urn:microsoft.com/office/officeart/2005/8/layout/vList5"/>
    <dgm:cxn modelId="{C1DFBB48-BDCA-4943-8640-A7EA37E8E373}" srcId="{C62F6613-50B4-4EB0-A785-D3B0FB77423D}" destId="{28488695-F99D-4666-BCB9-F3515C545038}" srcOrd="1" destOrd="0" parTransId="{511002C3-1196-4507-8D81-1D623E6771D7}" sibTransId="{EADBC237-4F37-4DF5-A164-941E2ACE12AE}"/>
    <dgm:cxn modelId="{100F8C27-BD4F-4D95-8014-F723F8C23888}" type="presOf" srcId="{D5F0F595-B236-4CE7-A34D-B2C020A1E491}" destId="{9D08304D-BC60-408D-968F-6BF46912680F}" srcOrd="0" destOrd="1" presId="urn:microsoft.com/office/officeart/2005/8/layout/vList5"/>
    <dgm:cxn modelId="{07B528B3-80A9-4B6D-8F58-B8769BB10C13}" srcId="{C62F6613-50B4-4EB0-A785-D3B0FB77423D}" destId="{938D8ED3-B23F-4EC8-96E4-6B9E5003E213}" srcOrd="0" destOrd="0" parTransId="{273CF181-F7F8-4BAB-863E-4369C7ED30E0}" sibTransId="{234C4E45-40DD-4DB2-A829-811748F3B1D5}"/>
    <dgm:cxn modelId="{BE6665C2-0FAC-42C6-995D-F5F1CB88FD21}" srcId="{938D8ED3-B23F-4EC8-96E4-6B9E5003E213}" destId="{BC511F5F-0C42-4BFD-BEB3-4938942C617E}" srcOrd="1" destOrd="0" parTransId="{F6465BBE-D012-42AF-A656-53B9A22C91F9}" sibTransId="{BE2C3E2E-4F6F-453D-B379-2F606806A313}"/>
    <dgm:cxn modelId="{98AE2259-EDF9-406A-B37F-876E86F92B5E}" type="presParOf" srcId="{65D475AD-AC94-4536-9240-0AAA5792F262}" destId="{B5549BCB-BFEE-4CB6-9DD6-F643F25DA30B}" srcOrd="0" destOrd="0" presId="urn:microsoft.com/office/officeart/2005/8/layout/vList5"/>
    <dgm:cxn modelId="{C18C890C-9B97-4573-8CF7-14DA305D33A9}" type="presParOf" srcId="{B5549BCB-BFEE-4CB6-9DD6-F643F25DA30B}" destId="{8EB61213-9FB5-4A6B-A9E4-1B128E0E45EE}" srcOrd="0" destOrd="0" presId="urn:microsoft.com/office/officeart/2005/8/layout/vList5"/>
    <dgm:cxn modelId="{3DFAA148-208C-4D2E-AD23-7E0879A646D6}" type="presParOf" srcId="{B5549BCB-BFEE-4CB6-9DD6-F643F25DA30B}" destId="{28979DB8-5E8B-4B6A-8154-2A22C0F56AF9}" srcOrd="1" destOrd="0" presId="urn:microsoft.com/office/officeart/2005/8/layout/vList5"/>
    <dgm:cxn modelId="{7EFEBC8C-B044-4883-BFFD-10250DF464D0}" type="presParOf" srcId="{65D475AD-AC94-4536-9240-0AAA5792F262}" destId="{F33DAD36-3B23-4298-8D60-D11DB64F5BCE}" srcOrd="1" destOrd="0" presId="urn:microsoft.com/office/officeart/2005/8/layout/vList5"/>
    <dgm:cxn modelId="{5C6B66B8-2423-4CF0-930E-9DD5EEF24BC6}" type="presParOf" srcId="{65D475AD-AC94-4536-9240-0AAA5792F262}" destId="{EE2E6004-0703-4FBB-9E04-FE32FBFE1014}" srcOrd="2" destOrd="0" presId="urn:microsoft.com/office/officeart/2005/8/layout/vList5"/>
    <dgm:cxn modelId="{B05333C1-F583-434A-A59D-D2693055C4FE}" type="presParOf" srcId="{EE2E6004-0703-4FBB-9E04-FE32FBFE1014}" destId="{78E4CA1A-38F3-4476-B0A3-998654E8D688}" srcOrd="0" destOrd="0" presId="urn:microsoft.com/office/officeart/2005/8/layout/vList5"/>
    <dgm:cxn modelId="{4F6564EF-1F58-4EA9-B285-99FB7C9133B4}" type="presParOf" srcId="{EE2E6004-0703-4FBB-9E04-FE32FBFE1014}" destId="{9D08304D-BC60-408D-968F-6BF46912680F}" srcOrd="1" destOrd="0" presId="urn:microsoft.com/office/officeart/2005/8/layout/vList5"/>
    <dgm:cxn modelId="{4136CF64-BB04-451F-AEB5-134ACABEED20}" type="presParOf" srcId="{65D475AD-AC94-4536-9240-0AAA5792F262}" destId="{D2FC6026-F0C1-44CD-868F-980579BFC7F6}" srcOrd="3" destOrd="0" presId="urn:microsoft.com/office/officeart/2005/8/layout/vList5"/>
    <dgm:cxn modelId="{62218E2F-1B83-44EE-B60A-81A1C78983BA}" type="presParOf" srcId="{65D475AD-AC94-4536-9240-0AAA5792F262}" destId="{A7864502-F59D-4984-898E-E533F595CD18}" srcOrd="4" destOrd="0" presId="urn:microsoft.com/office/officeart/2005/8/layout/vList5"/>
    <dgm:cxn modelId="{3D6DBC8F-13B5-41CC-BD30-07A5ECF4AC2A}" type="presParOf" srcId="{A7864502-F59D-4984-898E-E533F595CD18}" destId="{D52AFB57-A663-4DC7-8DFB-D19C07F2DE3F}" srcOrd="0" destOrd="0" presId="urn:microsoft.com/office/officeart/2005/8/layout/vList5"/>
    <dgm:cxn modelId="{8E2EE1B7-8564-43DC-AD20-A6838A8B0037}" type="presParOf" srcId="{A7864502-F59D-4984-898E-E533F595CD18}" destId="{A82CF050-659B-471A-936B-6E0CEA29C8E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2F6613-50B4-4EB0-A785-D3B0FB77423D}" type="doc">
      <dgm:prSet loTypeId="urn:microsoft.com/office/officeart/2005/8/layout/vList5" loCatId="list" qsTypeId="urn:microsoft.com/office/officeart/2005/8/quickstyle/simple1" qsCatId="simple" csTypeId="urn:microsoft.com/office/officeart/2005/8/colors/accent1_3" csCatId="accent1" phldr="1"/>
      <dgm:spPr/>
      <dgm:t>
        <a:bodyPr/>
        <a:lstStyle/>
        <a:p>
          <a:endParaRPr lang="en-US"/>
        </a:p>
      </dgm:t>
    </dgm:pt>
    <dgm:pt modelId="{938D8ED3-B23F-4EC8-96E4-6B9E5003E213}">
      <dgm:prSet/>
      <dgm:spPr>
        <a:scene3d>
          <a:camera prst="orthographicFront">
            <a:rot lat="0" lon="0" rev="0"/>
          </a:camera>
          <a:lightRig rig="balanced" dir="t">
            <a:rot lat="0" lon="0" rev="8700000"/>
          </a:lightRig>
        </a:scene3d>
        <a:sp3d>
          <a:bevelT w="190500" h="38100"/>
        </a:sp3d>
      </dgm:spPr>
      <dgm:t>
        <a:bodyPr/>
        <a:lstStyle/>
        <a:p>
          <a:pPr rtl="0"/>
          <a:r>
            <a:rPr lang="en-US" dirty="0" smtClean="0">
              <a:solidFill>
                <a:schemeClr val="bg1"/>
              </a:solidFill>
            </a:rPr>
            <a:t>Fully Hosted Scenario</a:t>
          </a:r>
          <a:endParaRPr lang="en-US" dirty="0">
            <a:solidFill>
              <a:schemeClr val="bg1"/>
            </a:solidFill>
          </a:endParaRPr>
        </a:p>
      </dgm:t>
    </dgm:pt>
    <dgm:pt modelId="{273CF181-F7F8-4BAB-863E-4369C7ED30E0}" type="parTrans" cxnId="{07B528B3-80A9-4B6D-8F58-B8769BB10C13}">
      <dgm:prSet/>
      <dgm:spPr/>
      <dgm:t>
        <a:bodyPr/>
        <a:lstStyle/>
        <a:p>
          <a:endParaRPr lang="en-US"/>
        </a:p>
      </dgm:t>
    </dgm:pt>
    <dgm:pt modelId="{234C4E45-40DD-4DB2-A829-811748F3B1D5}" type="sibTrans" cxnId="{07B528B3-80A9-4B6D-8F58-B8769BB10C13}">
      <dgm:prSet/>
      <dgm:spPr/>
      <dgm:t>
        <a:bodyPr/>
        <a:lstStyle/>
        <a:p>
          <a:endParaRPr lang="en-US"/>
        </a:p>
      </dgm:t>
    </dgm:pt>
    <dgm:pt modelId="{57D2116F-6A93-40DC-B303-94CC1B75C705}">
      <dgm:prSet/>
      <dgm:spPr>
        <a:scene3d>
          <a:camera prst="orthographicFront">
            <a:rot lat="0" lon="0" rev="0"/>
          </a:camera>
          <a:lightRig rig="balanced" dir="t">
            <a:rot lat="0" lon="0" rev="8700000"/>
          </a:lightRig>
        </a:scene3d>
        <a:sp3d>
          <a:bevelT w="190500" h="38100"/>
        </a:sp3d>
      </dgm:spPr>
      <dgm:t>
        <a:bodyPr/>
        <a:lstStyle/>
        <a:p>
          <a:pPr rtl="0"/>
          <a:r>
            <a:rPr lang="en-US" dirty="0" smtClean="0"/>
            <a:t>All mailboxes hosted in the cloud with Exchange Online </a:t>
          </a:r>
          <a:endParaRPr lang="en-US" dirty="0"/>
        </a:p>
      </dgm:t>
    </dgm:pt>
    <dgm:pt modelId="{53F5FBA7-3BF9-48B2-B083-1EB2C4BA92A7}" type="parTrans" cxnId="{73D7781F-D6A6-46A3-906D-AED3A0317351}">
      <dgm:prSet/>
      <dgm:spPr/>
      <dgm:t>
        <a:bodyPr/>
        <a:lstStyle/>
        <a:p>
          <a:endParaRPr lang="en-US"/>
        </a:p>
      </dgm:t>
    </dgm:pt>
    <dgm:pt modelId="{FA8C1F92-DE6D-40FF-9260-DD6EC8490746}" type="sibTrans" cxnId="{73D7781F-D6A6-46A3-906D-AED3A0317351}">
      <dgm:prSet/>
      <dgm:spPr/>
      <dgm:t>
        <a:bodyPr/>
        <a:lstStyle/>
        <a:p>
          <a:endParaRPr lang="en-US"/>
        </a:p>
      </dgm:t>
    </dgm:pt>
    <dgm:pt modelId="{28488695-F99D-4666-BCB9-F3515C545038}">
      <dgm:prSet/>
      <dgm:spPr>
        <a:scene3d>
          <a:camera prst="orthographicFront">
            <a:rot lat="0" lon="0" rev="0"/>
          </a:camera>
          <a:lightRig rig="balanced" dir="t">
            <a:rot lat="0" lon="0" rev="8700000"/>
          </a:lightRig>
        </a:scene3d>
        <a:sp3d>
          <a:bevelT w="190500" h="38100"/>
        </a:sp3d>
      </dgm:spPr>
      <dgm:t>
        <a:bodyPr/>
        <a:lstStyle/>
        <a:p>
          <a:pPr rtl="0"/>
          <a:r>
            <a:rPr lang="en-US" dirty="0" smtClean="0">
              <a:solidFill>
                <a:schemeClr val="bg1"/>
              </a:solidFill>
            </a:rPr>
            <a:t>Current FOPE Customer: Shared Address Space with On-Premises Relay Scenario (MX Points to FOPE)</a:t>
          </a:r>
          <a:endParaRPr lang="en-US" dirty="0">
            <a:solidFill>
              <a:schemeClr val="bg1"/>
            </a:solidFill>
          </a:endParaRPr>
        </a:p>
      </dgm:t>
    </dgm:pt>
    <dgm:pt modelId="{511002C3-1196-4507-8D81-1D623E6771D7}" type="parTrans" cxnId="{C1DFBB48-BDCA-4943-8640-A7EA37E8E373}">
      <dgm:prSet/>
      <dgm:spPr/>
      <dgm:t>
        <a:bodyPr/>
        <a:lstStyle/>
        <a:p>
          <a:endParaRPr lang="en-US"/>
        </a:p>
      </dgm:t>
    </dgm:pt>
    <dgm:pt modelId="{EADBC237-4F37-4DF5-A164-941E2ACE12AE}" type="sibTrans" cxnId="{C1DFBB48-BDCA-4943-8640-A7EA37E8E373}">
      <dgm:prSet/>
      <dgm:spPr/>
      <dgm:t>
        <a:bodyPr/>
        <a:lstStyle/>
        <a:p>
          <a:endParaRPr lang="en-US"/>
        </a:p>
      </dgm:t>
    </dgm:pt>
    <dgm:pt modelId="{AA4B8728-1FFD-4057-8084-4001FDC989F2}">
      <dgm:prSet/>
      <dgm:spPr>
        <a:scene3d>
          <a:camera prst="orthographicFront">
            <a:rot lat="0" lon="0" rev="0"/>
          </a:camera>
          <a:lightRig rig="balanced" dir="t">
            <a:rot lat="0" lon="0" rev="8700000"/>
          </a:lightRig>
        </a:scene3d>
        <a:sp3d>
          <a:bevelT w="190500" h="38100"/>
        </a:sp3d>
      </dgm:spPr>
      <dgm:t>
        <a:bodyPr/>
        <a:lstStyle/>
        <a:p>
          <a:pPr rtl="0"/>
          <a:r>
            <a:rPr lang="en-US" dirty="0" smtClean="0"/>
            <a:t>Some mailboxes hosted in the cloud with Exchange Online</a:t>
          </a:r>
          <a:endParaRPr lang="en-US" dirty="0"/>
        </a:p>
      </dgm:t>
    </dgm:pt>
    <dgm:pt modelId="{04E4EEBE-1166-4641-ACC9-B27468FCAC8C}" type="parTrans" cxnId="{17AD32A8-574A-4A8B-A3C8-933454384B87}">
      <dgm:prSet/>
      <dgm:spPr/>
      <dgm:t>
        <a:bodyPr/>
        <a:lstStyle/>
        <a:p>
          <a:endParaRPr lang="en-US"/>
        </a:p>
      </dgm:t>
    </dgm:pt>
    <dgm:pt modelId="{DDC1AD1B-6E22-4E5A-95E0-2BC9AFEFE6B9}" type="sibTrans" cxnId="{17AD32A8-574A-4A8B-A3C8-933454384B87}">
      <dgm:prSet/>
      <dgm:spPr/>
      <dgm:t>
        <a:bodyPr/>
        <a:lstStyle/>
        <a:p>
          <a:endParaRPr lang="en-US"/>
        </a:p>
      </dgm:t>
    </dgm:pt>
    <dgm:pt modelId="{8C45382E-C33E-4CD9-AE73-1435D650E47E}">
      <dgm:prSet/>
      <dgm:spPr>
        <a:scene3d>
          <a:camera prst="orthographicFront">
            <a:rot lat="0" lon="0" rev="0"/>
          </a:camera>
          <a:lightRig rig="balanced" dir="t">
            <a:rot lat="0" lon="0" rev="8700000"/>
          </a:lightRig>
        </a:scene3d>
        <a:sp3d>
          <a:bevelT w="190500" h="38100"/>
        </a:sp3d>
      </dgm:spPr>
      <dgm:t>
        <a:bodyPr/>
        <a:lstStyle/>
        <a:p>
          <a:pPr rtl="0"/>
          <a:r>
            <a:rPr lang="en-US" dirty="0" smtClean="0"/>
            <a:t>Some mailboxes hosted on-premises</a:t>
          </a:r>
          <a:endParaRPr lang="en-US" dirty="0"/>
        </a:p>
      </dgm:t>
    </dgm:pt>
    <dgm:pt modelId="{441A4A6A-DC1A-42F8-AA4F-96C731F328FE}" type="parTrans" cxnId="{68BB5520-617E-4463-99E6-C90F5F625E72}">
      <dgm:prSet/>
      <dgm:spPr/>
      <dgm:t>
        <a:bodyPr/>
        <a:lstStyle/>
        <a:p>
          <a:endParaRPr lang="en-US"/>
        </a:p>
      </dgm:t>
    </dgm:pt>
    <dgm:pt modelId="{09FEAA43-E9F8-4F2F-B66E-F15C47D6BFBF}" type="sibTrans" cxnId="{68BB5520-617E-4463-99E6-C90F5F625E72}">
      <dgm:prSet/>
      <dgm:spPr/>
      <dgm:t>
        <a:bodyPr/>
        <a:lstStyle/>
        <a:p>
          <a:endParaRPr lang="en-US"/>
        </a:p>
      </dgm:t>
    </dgm:pt>
    <dgm:pt modelId="{11767F72-9D57-4972-BD1D-692C7CCE6112}">
      <dgm:prSet/>
      <dgm:spPr>
        <a:scene3d>
          <a:camera prst="orthographicFront">
            <a:rot lat="0" lon="0" rev="0"/>
          </a:camera>
          <a:lightRig rig="balanced" dir="t">
            <a:rot lat="0" lon="0" rev="8700000"/>
          </a:lightRig>
        </a:scene3d>
        <a:sp3d>
          <a:bevelT w="190500" h="38100"/>
        </a:sp3d>
      </dgm:spPr>
      <dgm:t>
        <a:bodyPr/>
        <a:lstStyle/>
        <a:p>
          <a:pPr rtl="0"/>
          <a:r>
            <a:rPr lang="en-US" dirty="0" smtClean="0"/>
            <a:t>MX record points to FOPE</a:t>
          </a:r>
          <a:endParaRPr lang="en-US" dirty="0"/>
        </a:p>
      </dgm:t>
    </dgm:pt>
    <dgm:pt modelId="{2921725D-BA6C-4BAC-8B5C-506825D343B8}" type="parTrans" cxnId="{B9916539-158B-4E72-B160-610957D7C536}">
      <dgm:prSet/>
      <dgm:spPr/>
      <dgm:t>
        <a:bodyPr/>
        <a:lstStyle/>
        <a:p>
          <a:endParaRPr lang="en-US"/>
        </a:p>
      </dgm:t>
    </dgm:pt>
    <dgm:pt modelId="{C07C346C-A038-42CB-8BB5-ED99346E2134}" type="sibTrans" cxnId="{B9916539-158B-4E72-B160-610957D7C536}">
      <dgm:prSet/>
      <dgm:spPr/>
      <dgm:t>
        <a:bodyPr/>
        <a:lstStyle/>
        <a:p>
          <a:endParaRPr lang="en-US"/>
        </a:p>
      </dgm:t>
    </dgm:pt>
    <dgm:pt modelId="{09C213D6-260B-43BB-ACF3-43CCD26230D0}">
      <dgm:prSet/>
      <dgm:spPr>
        <a:scene3d>
          <a:camera prst="orthographicFront">
            <a:rot lat="0" lon="0" rev="0"/>
          </a:camera>
          <a:lightRig rig="balanced" dir="t">
            <a:rot lat="0" lon="0" rev="8700000"/>
          </a:lightRig>
        </a:scene3d>
        <a:sp3d>
          <a:bevelT w="190500" h="38100"/>
        </a:sp3d>
      </dgm:spPr>
      <dgm:t>
        <a:bodyPr/>
        <a:lstStyle/>
        <a:p>
          <a:pPr rtl="0"/>
          <a:r>
            <a:rPr lang="en-US" dirty="0" smtClean="0">
              <a:solidFill>
                <a:schemeClr val="bg1"/>
              </a:solidFill>
            </a:rPr>
            <a:t>Shared Address Space with On-Premises Relay Scenario (MX Points to On-Premises)</a:t>
          </a:r>
          <a:endParaRPr lang="en-US" dirty="0">
            <a:solidFill>
              <a:schemeClr val="bg1"/>
            </a:solidFill>
          </a:endParaRPr>
        </a:p>
      </dgm:t>
    </dgm:pt>
    <dgm:pt modelId="{4FB930A6-9634-4E54-B05A-5DE5A41F34C6}" type="parTrans" cxnId="{4C89CAB8-AF9B-4A6C-A6F7-3C01E91F4842}">
      <dgm:prSet/>
      <dgm:spPr/>
      <dgm:t>
        <a:bodyPr/>
        <a:lstStyle/>
        <a:p>
          <a:endParaRPr lang="en-US"/>
        </a:p>
      </dgm:t>
    </dgm:pt>
    <dgm:pt modelId="{A24471F6-DF41-4B26-B09E-638DBB91030D}" type="sibTrans" cxnId="{4C89CAB8-AF9B-4A6C-A6F7-3C01E91F4842}">
      <dgm:prSet/>
      <dgm:spPr/>
      <dgm:t>
        <a:bodyPr/>
        <a:lstStyle/>
        <a:p>
          <a:endParaRPr lang="en-US"/>
        </a:p>
      </dgm:t>
    </dgm:pt>
    <dgm:pt modelId="{15F9FFB3-6EF6-4C8F-A8C0-EB90B27E2A4A}">
      <dgm:prSet/>
      <dgm:spPr>
        <a:scene3d>
          <a:camera prst="orthographicFront">
            <a:rot lat="0" lon="0" rev="0"/>
          </a:camera>
          <a:lightRig rig="balanced" dir="t">
            <a:rot lat="0" lon="0" rev="8700000"/>
          </a:lightRig>
        </a:scene3d>
        <a:sp3d>
          <a:bevelT w="190500" h="38100"/>
        </a:sp3d>
      </dgm:spPr>
      <dgm:t>
        <a:bodyPr/>
        <a:lstStyle/>
        <a:p>
          <a:pPr rtl="0"/>
          <a:r>
            <a:rPr lang="en-US" dirty="0" smtClean="0"/>
            <a:t>Some mailboxes hosted in the cloud with Exchange Online</a:t>
          </a:r>
          <a:endParaRPr lang="en-US" dirty="0"/>
        </a:p>
      </dgm:t>
    </dgm:pt>
    <dgm:pt modelId="{52BFDCF8-8B73-4E50-8AB5-2DF73D1F3CF2}" type="parTrans" cxnId="{04548BA5-4E7F-4CA8-B401-86A95EEBD743}">
      <dgm:prSet/>
      <dgm:spPr/>
      <dgm:t>
        <a:bodyPr/>
        <a:lstStyle/>
        <a:p>
          <a:endParaRPr lang="en-US"/>
        </a:p>
      </dgm:t>
    </dgm:pt>
    <dgm:pt modelId="{0F99A04C-7C35-4D9B-B80F-532232F44436}" type="sibTrans" cxnId="{04548BA5-4E7F-4CA8-B401-86A95EEBD743}">
      <dgm:prSet/>
      <dgm:spPr/>
      <dgm:t>
        <a:bodyPr/>
        <a:lstStyle/>
        <a:p>
          <a:endParaRPr lang="en-US"/>
        </a:p>
      </dgm:t>
    </dgm:pt>
    <dgm:pt modelId="{C247F5FD-671F-4F04-97BB-CF808383735D}">
      <dgm:prSet/>
      <dgm:spPr>
        <a:scene3d>
          <a:camera prst="orthographicFront">
            <a:rot lat="0" lon="0" rev="0"/>
          </a:camera>
          <a:lightRig rig="balanced" dir="t">
            <a:rot lat="0" lon="0" rev="8700000"/>
          </a:lightRig>
        </a:scene3d>
        <a:sp3d>
          <a:bevelT w="190500" h="38100"/>
        </a:sp3d>
      </dgm:spPr>
      <dgm:t>
        <a:bodyPr/>
        <a:lstStyle/>
        <a:p>
          <a:pPr rtl="0"/>
          <a:r>
            <a:rPr lang="en-US" dirty="0" smtClean="0"/>
            <a:t>Some mailboxes hosted on-premises</a:t>
          </a:r>
          <a:endParaRPr lang="en-US" dirty="0"/>
        </a:p>
      </dgm:t>
    </dgm:pt>
    <dgm:pt modelId="{98CFE259-D0AA-493D-887A-DD9D685B660E}" type="parTrans" cxnId="{A5282E4B-E806-4EA1-B4C7-8AC2DFEA51F0}">
      <dgm:prSet/>
      <dgm:spPr/>
      <dgm:t>
        <a:bodyPr/>
        <a:lstStyle/>
        <a:p>
          <a:endParaRPr lang="en-US"/>
        </a:p>
      </dgm:t>
    </dgm:pt>
    <dgm:pt modelId="{20E29B10-4645-40C0-BFFA-ABCE02E90815}" type="sibTrans" cxnId="{A5282E4B-E806-4EA1-B4C7-8AC2DFEA51F0}">
      <dgm:prSet/>
      <dgm:spPr/>
      <dgm:t>
        <a:bodyPr/>
        <a:lstStyle/>
        <a:p>
          <a:endParaRPr lang="en-US"/>
        </a:p>
      </dgm:t>
    </dgm:pt>
    <dgm:pt modelId="{A852C7C2-BD72-4A6F-8A71-3F0A365734FC}">
      <dgm:prSet/>
      <dgm:spPr>
        <a:scene3d>
          <a:camera prst="orthographicFront">
            <a:rot lat="0" lon="0" rev="0"/>
          </a:camera>
          <a:lightRig rig="balanced" dir="t">
            <a:rot lat="0" lon="0" rev="8700000"/>
          </a:lightRig>
        </a:scene3d>
        <a:sp3d>
          <a:bevelT w="190500" h="38100"/>
        </a:sp3d>
      </dgm:spPr>
      <dgm:t>
        <a:bodyPr/>
        <a:lstStyle/>
        <a:p>
          <a:pPr rtl="0"/>
          <a:r>
            <a:rPr lang="en-US" dirty="0" smtClean="0"/>
            <a:t>MX record points to on-premises</a:t>
          </a:r>
          <a:endParaRPr lang="en-US" dirty="0"/>
        </a:p>
      </dgm:t>
    </dgm:pt>
    <dgm:pt modelId="{B6830CAD-FE4E-497C-91CF-D01EFB4C1E6D}" type="parTrans" cxnId="{204A081C-34F6-4FA7-A672-6607AAD2B528}">
      <dgm:prSet/>
      <dgm:spPr/>
      <dgm:t>
        <a:bodyPr/>
        <a:lstStyle/>
        <a:p>
          <a:endParaRPr lang="en-US"/>
        </a:p>
      </dgm:t>
    </dgm:pt>
    <dgm:pt modelId="{FFC2D027-9E98-4418-8297-B80FA05C972F}" type="sibTrans" cxnId="{204A081C-34F6-4FA7-A672-6607AAD2B528}">
      <dgm:prSet/>
      <dgm:spPr/>
      <dgm:t>
        <a:bodyPr/>
        <a:lstStyle/>
        <a:p>
          <a:endParaRPr lang="en-US"/>
        </a:p>
      </dgm:t>
    </dgm:pt>
    <dgm:pt modelId="{D89ED38D-491B-4A08-B41F-1715648D74F6}">
      <dgm:prSet/>
      <dgm:spPr>
        <a:scene3d>
          <a:camera prst="orthographicFront">
            <a:rot lat="0" lon="0" rev="0"/>
          </a:camera>
          <a:lightRig rig="balanced" dir="t">
            <a:rot lat="0" lon="0" rev="8700000"/>
          </a:lightRig>
        </a:scene3d>
        <a:sp3d>
          <a:bevelT w="190500" h="38100"/>
        </a:sp3d>
      </dgm:spPr>
      <dgm:t>
        <a:bodyPr/>
        <a:lstStyle/>
        <a:p>
          <a:pPr rtl="0"/>
          <a:r>
            <a:rPr lang="en-US" dirty="0" smtClean="0"/>
            <a:t>FOPE subscriptions are required for on-premises users</a:t>
          </a:r>
          <a:endParaRPr lang="en-US" dirty="0"/>
        </a:p>
      </dgm:t>
    </dgm:pt>
    <dgm:pt modelId="{24410902-1C1C-4721-BB4F-F79A74B62934}" type="parTrans" cxnId="{34CBD475-FEBB-4DC8-AAFD-BA46076108E7}">
      <dgm:prSet/>
      <dgm:spPr/>
      <dgm:t>
        <a:bodyPr/>
        <a:lstStyle/>
        <a:p>
          <a:endParaRPr lang="en-US"/>
        </a:p>
      </dgm:t>
    </dgm:pt>
    <dgm:pt modelId="{EE7C590B-987A-4F45-B293-16EEB5295DB5}" type="sibTrans" cxnId="{34CBD475-FEBB-4DC8-AAFD-BA46076108E7}">
      <dgm:prSet/>
      <dgm:spPr/>
      <dgm:t>
        <a:bodyPr/>
        <a:lstStyle/>
        <a:p>
          <a:endParaRPr lang="en-US"/>
        </a:p>
      </dgm:t>
    </dgm:pt>
    <dgm:pt modelId="{A060D9B0-577F-4764-9DC8-8A05803DF8B2}">
      <dgm:prSet/>
      <dgm:spPr>
        <a:scene3d>
          <a:camera prst="orthographicFront">
            <a:rot lat="0" lon="0" rev="0"/>
          </a:camera>
          <a:lightRig rig="balanced" dir="t">
            <a:rot lat="0" lon="0" rev="8700000"/>
          </a:lightRig>
        </a:scene3d>
        <a:sp3d>
          <a:bevelT w="190500" h="38100"/>
        </a:sp3d>
      </dgm:spPr>
      <dgm:t>
        <a:bodyPr/>
        <a:lstStyle/>
        <a:p>
          <a:pPr rtl="0"/>
          <a:r>
            <a:rPr lang="en-US" dirty="0" smtClean="0">
              <a:solidFill>
                <a:schemeClr val="bg1"/>
              </a:solidFill>
            </a:rPr>
            <a:t>Non-FOPE Customer: Shared Address Space with On-Premises Relay Scenario (MX Points to FOPE)</a:t>
          </a:r>
          <a:endParaRPr lang="en-US" dirty="0"/>
        </a:p>
      </dgm:t>
    </dgm:pt>
    <dgm:pt modelId="{55CE724D-7804-4C37-B548-68A380D786A9}" type="parTrans" cxnId="{426922EA-E761-4CA5-A585-D1758BD628C5}">
      <dgm:prSet/>
      <dgm:spPr/>
    </dgm:pt>
    <dgm:pt modelId="{DDBE3ECA-23B3-4FCD-852D-F520DBA7B010}" type="sibTrans" cxnId="{426922EA-E761-4CA5-A585-D1758BD628C5}">
      <dgm:prSet/>
      <dgm:spPr/>
    </dgm:pt>
    <dgm:pt modelId="{A7C58A09-1704-4CB3-B070-7023FB378C7A}">
      <dgm:prSet/>
      <dgm:spPr>
        <a:scene3d>
          <a:camera prst="orthographicFront">
            <a:rot lat="0" lon="0" rev="0"/>
          </a:camera>
          <a:lightRig rig="balanced" dir="t">
            <a:rot lat="0" lon="0" rev="8700000"/>
          </a:lightRig>
        </a:scene3d>
        <a:sp3d>
          <a:bevelT w="190500" h="38100"/>
        </a:sp3d>
      </dgm:spPr>
      <dgm:t>
        <a:bodyPr/>
        <a:lstStyle/>
        <a:p>
          <a:pPr rtl="0"/>
          <a:r>
            <a:rPr lang="en-US" dirty="0" smtClean="0"/>
            <a:t>Some mailboxes hosted in the cloud with Exchange Online</a:t>
          </a:r>
          <a:endParaRPr lang="en-US" dirty="0"/>
        </a:p>
      </dgm:t>
    </dgm:pt>
    <dgm:pt modelId="{7E1F017B-9F78-4F8A-8794-8EDC8FB7ECF8}" type="parTrans" cxnId="{67A05BEB-1DB6-4FF6-B4B3-1CA62D8B866D}">
      <dgm:prSet/>
      <dgm:spPr/>
      <dgm:t>
        <a:bodyPr/>
        <a:lstStyle/>
        <a:p>
          <a:endParaRPr lang="en-US"/>
        </a:p>
      </dgm:t>
    </dgm:pt>
    <dgm:pt modelId="{DB9456FD-3D75-4853-ABF6-120311AD902B}" type="sibTrans" cxnId="{67A05BEB-1DB6-4FF6-B4B3-1CA62D8B866D}">
      <dgm:prSet/>
      <dgm:spPr/>
      <dgm:t>
        <a:bodyPr/>
        <a:lstStyle/>
        <a:p>
          <a:endParaRPr lang="en-US"/>
        </a:p>
      </dgm:t>
    </dgm:pt>
    <dgm:pt modelId="{0344EB98-547F-4CEE-9CBD-9A48DA772897}">
      <dgm:prSet/>
      <dgm:spPr>
        <a:scene3d>
          <a:camera prst="orthographicFront">
            <a:rot lat="0" lon="0" rev="0"/>
          </a:camera>
          <a:lightRig rig="balanced" dir="t">
            <a:rot lat="0" lon="0" rev="8700000"/>
          </a:lightRig>
        </a:scene3d>
        <a:sp3d>
          <a:bevelT w="190500" h="38100"/>
        </a:sp3d>
      </dgm:spPr>
      <dgm:t>
        <a:bodyPr/>
        <a:lstStyle/>
        <a:p>
          <a:pPr rtl="0"/>
          <a:r>
            <a:rPr lang="en-US" dirty="0" smtClean="0"/>
            <a:t>Some mailboxes hosted on-premises</a:t>
          </a:r>
          <a:endParaRPr lang="en-US" dirty="0"/>
        </a:p>
      </dgm:t>
    </dgm:pt>
    <dgm:pt modelId="{D354C964-26A0-4F8F-92A1-6F1C0AC086A4}" type="parTrans" cxnId="{0773C4BA-05D9-4CE3-9CFE-61D57E2FA195}">
      <dgm:prSet/>
      <dgm:spPr/>
      <dgm:t>
        <a:bodyPr/>
        <a:lstStyle/>
        <a:p>
          <a:endParaRPr lang="en-US"/>
        </a:p>
      </dgm:t>
    </dgm:pt>
    <dgm:pt modelId="{47286CB6-2B42-44AE-B19B-3CBD17A9C708}" type="sibTrans" cxnId="{0773C4BA-05D9-4CE3-9CFE-61D57E2FA195}">
      <dgm:prSet/>
      <dgm:spPr/>
      <dgm:t>
        <a:bodyPr/>
        <a:lstStyle/>
        <a:p>
          <a:endParaRPr lang="en-US"/>
        </a:p>
      </dgm:t>
    </dgm:pt>
    <dgm:pt modelId="{51098503-8E74-4597-B781-6E00336764F4}">
      <dgm:prSet/>
      <dgm:spPr>
        <a:scene3d>
          <a:camera prst="orthographicFront">
            <a:rot lat="0" lon="0" rev="0"/>
          </a:camera>
          <a:lightRig rig="balanced" dir="t">
            <a:rot lat="0" lon="0" rev="8700000"/>
          </a:lightRig>
        </a:scene3d>
        <a:sp3d>
          <a:bevelT w="190500" h="38100"/>
        </a:sp3d>
      </dgm:spPr>
      <dgm:t>
        <a:bodyPr/>
        <a:lstStyle/>
        <a:p>
          <a:pPr rtl="0"/>
          <a:r>
            <a:rPr lang="en-US" dirty="0" smtClean="0"/>
            <a:t>MX record points to FOPE</a:t>
          </a:r>
          <a:endParaRPr lang="en-US" dirty="0"/>
        </a:p>
      </dgm:t>
    </dgm:pt>
    <dgm:pt modelId="{D9EDE17A-1CE2-4A61-A140-DDF7125BD04B}" type="parTrans" cxnId="{E274146F-7C67-4EC6-93AC-9FAE9891BB6B}">
      <dgm:prSet/>
      <dgm:spPr/>
      <dgm:t>
        <a:bodyPr/>
        <a:lstStyle/>
        <a:p>
          <a:endParaRPr lang="en-US"/>
        </a:p>
      </dgm:t>
    </dgm:pt>
    <dgm:pt modelId="{5315499C-6357-4CC4-A90E-C08E0B084486}" type="sibTrans" cxnId="{E274146F-7C67-4EC6-93AC-9FAE9891BB6B}">
      <dgm:prSet/>
      <dgm:spPr/>
      <dgm:t>
        <a:bodyPr/>
        <a:lstStyle/>
        <a:p>
          <a:endParaRPr lang="en-US"/>
        </a:p>
      </dgm:t>
    </dgm:pt>
    <dgm:pt modelId="{CE860445-9ADB-4429-8B20-67077BCC4E4C}">
      <dgm:prSet/>
      <dgm:spPr>
        <a:scene3d>
          <a:camera prst="orthographicFront">
            <a:rot lat="0" lon="0" rev="0"/>
          </a:camera>
          <a:lightRig rig="balanced" dir="t">
            <a:rot lat="0" lon="0" rev="8700000"/>
          </a:lightRig>
        </a:scene3d>
        <a:sp3d>
          <a:bevelT w="190500" h="38100"/>
        </a:sp3d>
      </dgm:spPr>
      <dgm:t>
        <a:bodyPr/>
        <a:lstStyle/>
        <a:p>
          <a:pPr rtl="0"/>
          <a:r>
            <a:rPr lang="en-US" dirty="0" smtClean="0"/>
            <a:t>FOPE subscriptions are required for on-premises users</a:t>
          </a:r>
          <a:endParaRPr lang="en-US" dirty="0"/>
        </a:p>
      </dgm:t>
    </dgm:pt>
    <dgm:pt modelId="{7C4A2A47-FBB9-4B40-92E4-3743B3C221E2}" type="parTrans" cxnId="{5CCEEB9F-ED2D-4977-9992-150BDBEE4D0B}">
      <dgm:prSet/>
      <dgm:spPr/>
      <dgm:t>
        <a:bodyPr/>
        <a:lstStyle/>
        <a:p>
          <a:endParaRPr lang="en-US"/>
        </a:p>
      </dgm:t>
    </dgm:pt>
    <dgm:pt modelId="{10576C62-D0AB-44B5-B52A-0CB764F1D37C}" type="sibTrans" cxnId="{5CCEEB9F-ED2D-4977-9992-150BDBEE4D0B}">
      <dgm:prSet/>
      <dgm:spPr/>
      <dgm:t>
        <a:bodyPr/>
        <a:lstStyle/>
        <a:p>
          <a:endParaRPr lang="en-US"/>
        </a:p>
      </dgm:t>
    </dgm:pt>
    <dgm:pt modelId="{65D475AD-AC94-4536-9240-0AAA5792F262}" type="pres">
      <dgm:prSet presAssocID="{C62F6613-50B4-4EB0-A785-D3B0FB77423D}" presName="Name0" presStyleCnt="0">
        <dgm:presLayoutVars>
          <dgm:dir/>
          <dgm:animLvl val="lvl"/>
          <dgm:resizeHandles val="exact"/>
        </dgm:presLayoutVars>
      </dgm:prSet>
      <dgm:spPr/>
      <dgm:t>
        <a:bodyPr/>
        <a:lstStyle/>
        <a:p>
          <a:endParaRPr lang="en-US"/>
        </a:p>
      </dgm:t>
    </dgm:pt>
    <dgm:pt modelId="{B5549BCB-BFEE-4CB6-9DD6-F643F25DA30B}" type="pres">
      <dgm:prSet presAssocID="{938D8ED3-B23F-4EC8-96E4-6B9E5003E213}" presName="linNode" presStyleCnt="0"/>
      <dgm:spPr/>
      <dgm:t>
        <a:bodyPr/>
        <a:lstStyle/>
        <a:p>
          <a:endParaRPr lang="en-US"/>
        </a:p>
      </dgm:t>
    </dgm:pt>
    <dgm:pt modelId="{8EB61213-9FB5-4A6B-A9E4-1B128E0E45EE}" type="pres">
      <dgm:prSet presAssocID="{938D8ED3-B23F-4EC8-96E4-6B9E5003E213}" presName="parentText" presStyleLbl="node1" presStyleIdx="0" presStyleCnt="4">
        <dgm:presLayoutVars>
          <dgm:chMax val="1"/>
          <dgm:bulletEnabled val="1"/>
        </dgm:presLayoutVars>
      </dgm:prSet>
      <dgm:spPr/>
      <dgm:t>
        <a:bodyPr/>
        <a:lstStyle/>
        <a:p>
          <a:endParaRPr lang="en-US"/>
        </a:p>
      </dgm:t>
    </dgm:pt>
    <dgm:pt modelId="{28979DB8-5E8B-4B6A-8154-2A22C0F56AF9}" type="pres">
      <dgm:prSet presAssocID="{938D8ED3-B23F-4EC8-96E4-6B9E5003E213}" presName="descendantText" presStyleLbl="alignAccFollowNode1" presStyleIdx="0" presStyleCnt="4">
        <dgm:presLayoutVars>
          <dgm:bulletEnabled val="1"/>
        </dgm:presLayoutVars>
      </dgm:prSet>
      <dgm:spPr/>
      <dgm:t>
        <a:bodyPr/>
        <a:lstStyle/>
        <a:p>
          <a:endParaRPr lang="en-US"/>
        </a:p>
      </dgm:t>
    </dgm:pt>
    <dgm:pt modelId="{F33DAD36-3B23-4298-8D60-D11DB64F5BCE}" type="pres">
      <dgm:prSet presAssocID="{234C4E45-40DD-4DB2-A829-811748F3B1D5}" presName="sp" presStyleCnt="0"/>
      <dgm:spPr/>
      <dgm:t>
        <a:bodyPr/>
        <a:lstStyle/>
        <a:p>
          <a:endParaRPr lang="en-US"/>
        </a:p>
      </dgm:t>
    </dgm:pt>
    <dgm:pt modelId="{EE2E6004-0703-4FBB-9E04-FE32FBFE1014}" type="pres">
      <dgm:prSet presAssocID="{28488695-F99D-4666-BCB9-F3515C545038}" presName="linNode" presStyleCnt="0"/>
      <dgm:spPr/>
      <dgm:t>
        <a:bodyPr/>
        <a:lstStyle/>
        <a:p>
          <a:endParaRPr lang="en-US"/>
        </a:p>
      </dgm:t>
    </dgm:pt>
    <dgm:pt modelId="{78E4CA1A-38F3-4476-B0A3-998654E8D688}" type="pres">
      <dgm:prSet presAssocID="{28488695-F99D-4666-BCB9-F3515C545038}" presName="parentText" presStyleLbl="node1" presStyleIdx="1" presStyleCnt="4" custLinFactNeighborX="-225">
        <dgm:presLayoutVars>
          <dgm:chMax val="1"/>
          <dgm:bulletEnabled val="1"/>
        </dgm:presLayoutVars>
      </dgm:prSet>
      <dgm:spPr/>
      <dgm:t>
        <a:bodyPr/>
        <a:lstStyle/>
        <a:p>
          <a:endParaRPr lang="en-US"/>
        </a:p>
      </dgm:t>
    </dgm:pt>
    <dgm:pt modelId="{9D08304D-BC60-408D-968F-6BF46912680F}" type="pres">
      <dgm:prSet presAssocID="{28488695-F99D-4666-BCB9-F3515C545038}" presName="descendantText" presStyleLbl="alignAccFollowNode1" presStyleIdx="1" presStyleCnt="4">
        <dgm:presLayoutVars>
          <dgm:bulletEnabled val="1"/>
        </dgm:presLayoutVars>
      </dgm:prSet>
      <dgm:spPr/>
      <dgm:t>
        <a:bodyPr/>
        <a:lstStyle/>
        <a:p>
          <a:endParaRPr lang="en-US"/>
        </a:p>
      </dgm:t>
    </dgm:pt>
    <dgm:pt modelId="{D2FC6026-F0C1-44CD-868F-980579BFC7F6}" type="pres">
      <dgm:prSet presAssocID="{EADBC237-4F37-4DF5-A164-941E2ACE12AE}" presName="sp" presStyleCnt="0"/>
      <dgm:spPr/>
      <dgm:t>
        <a:bodyPr/>
        <a:lstStyle/>
        <a:p>
          <a:endParaRPr lang="en-US"/>
        </a:p>
      </dgm:t>
    </dgm:pt>
    <dgm:pt modelId="{A7864502-F59D-4984-898E-E533F595CD18}" type="pres">
      <dgm:prSet presAssocID="{09C213D6-260B-43BB-ACF3-43CCD26230D0}" presName="linNode" presStyleCnt="0"/>
      <dgm:spPr/>
      <dgm:t>
        <a:bodyPr/>
        <a:lstStyle/>
        <a:p>
          <a:endParaRPr lang="en-US"/>
        </a:p>
      </dgm:t>
    </dgm:pt>
    <dgm:pt modelId="{D52AFB57-A663-4DC7-8DFB-D19C07F2DE3F}" type="pres">
      <dgm:prSet presAssocID="{09C213D6-260B-43BB-ACF3-43CCD26230D0}" presName="parentText" presStyleLbl="node1" presStyleIdx="2" presStyleCnt="4">
        <dgm:presLayoutVars>
          <dgm:chMax val="1"/>
          <dgm:bulletEnabled val="1"/>
        </dgm:presLayoutVars>
      </dgm:prSet>
      <dgm:spPr/>
      <dgm:t>
        <a:bodyPr/>
        <a:lstStyle/>
        <a:p>
          <a:endParaRPr lang="en-US"/>
        </a:p>
      </dgm:t>
    </dgm:pt>
    <dgm:pt modelId="{A82CF050-659B-471A-936B-6E0CEA29C8E5}" type="pres">
      <dgm:prSet presAssocID="{09C213D6-260B-43BB-ACF3-43CCD26230D0}" presName="descendantText" presStyleLbl="alignAccFollowNode1" presStyleIdx="2" presStyleCnt="4">
        <dgm:presLayoutVars>
          <dgm:bulletEnabled val="1"/>
        </dgm:presLayoutVars>
      </dgm:prSet>
      <dgm:spPr/>
      <dgm:t>
        <a:bodyPr/>
        <a:lstStyle/>
        <a:p>
          <a:endParaRPr lang="en-US"/>
        </a:p>
      </dgm:t>
    </dgm:pt>
    <dgm:pt modelId="{68280E71-23A0-4108-A24E-0187A4B76533}" type="pres">
      <dgm:prSet presAssocID="{A24471F6-DF41-4B26-B09E-638DBB91030D}" presName="sp" presStyleCnt="0"/>
      <dgm:spPr/>
    </dgm:pt>
    <dgm:pt modelId="{2D4419EC-A8A1-4E89-984D-F959279D85AE}" type="pres">
      <dgm:prSet presAssocID="{A060D9B0-577F-4764-9DC8-8A05803DF8B2}" presName="linNode" presStyleCnt="0"/>
      <dgm:spPr/>
    </dgm:pt>
    <dgm:pt modelId="{FA47D2BB-DE18-4C82-B77B-7959F5D0D6A3}" type="pres">
      <dgm:prSet presAssocID="{A060D9B0-577F-4764-9DC8-8A05803DF8B2}" presName="parentText" presStyleLbl="node1" presStyleIdx="3" presStyleCnt="4" custLinFactNeighborX="-225">
        <dgm:presLayoutVars>
          <dgm:chMax val="1"/>
          <dgm:bulletEnabled val="1"/>
        </dgm:presLayoutVars>
      </dgm:prSet>
      <dgm:spPr/>
      <dgm:t>
        <a:bodyPr/>
        <a:lstStyle/>
        <a:p>
          <a:endParaRPr lang="en-US"/>
        </a:p>
      </dgm:t>
    </dgm:pt>
    <dgm:pt modelId="{7B770C14-D550-4247-B51B-ED94BB4B4E72}" type="pres">
      <dgm:prSet presAssocID="{A060D9B0-577F-4764-9DC8-8A05803DF8B2}" presName="descendantText" presStyleLbl="alignAccFollowNode1" presStyleIdx="3" presStyleCnt="4">
        <dgm:presLayoutVars>
          <dgm:bulletEnabled val="1"/>
        </dgm:presLayoutVars>
      </dgm:prSet>
      <dgm:spPr/>
      <dgm:t>
        <a:bodyPr/>
        <a:lstStyle/>
        <a:p>
          <a:endParaRPr lang="en-US"/>
        </a:p>
      </dgm:t>
    </dgm:pt>
  </dgm:ptLst>
  <dgm:cxnLst>
    <dgm:cxn modelId="{33B9C631-78FB-4EF3-BFCA-311E1B7D5545}" type="presOf" srcId="{51098503-8E74-4597-B781-6E00336764F4}" destId="{7B770C14-D550-4247-B51B-ED94BB4B4E72}" srcOrd="0" destOrd="2" presId="urn:microsoft.com/office/officeart/2005/8/layout/vList5"/>
    <dgm:cxn modelId="{34CBD475-FEBB-4DC8-AAFD-BA46076108E7}" srcId="{28488695-F99D-4666-BCB9-F3515C545038}" destId="{D89ED38D-491B-4A08-B41F-1715648D74F6}" srcOrd="3" destOrd="0" parTransId="{24410902-1C1C-4721-BB4F-F79A74B62934}" sibTransId="{EE7C590B-987A-4F45-B293-16EEB5295DB5}"/>
    <dgm:cxn modelId="{07B528B3-80A9-4B6D-8F58-B8769BB10C13}" srcId="{C62F6613-50B4-4EB0-A785-D3B0FB77423D}" destId="{938D8ED3-B23F-4EC8-96E4-6B9E5003E213}" srcOrd="0" destOrd="0" parTransId="{273CF181-F7F8-4BAB-863E-4369C7ED30E0}" sibTransId="{234C4E45-40DD-4DB2-A829-811748F3B1D5}"/>
    <dgm:cxn modelId="{73D7781F-D6A6-46A3-906D-AED3A0317351}" srcId="{938D8ED3-B23F-4EC8-96E4-6B9E5003E213}" destId="{57D2116F-6A93-40DC-B303-94CC1B75C705}" srcOrd="0" destOrd="0" parTransId="{53F5FBA7-3BF9-48B2-B083-1EB2C4BA92A7}" sibTransId="{FA8C1F92-DE6D-40FF-9260-DD6EC8490746}"/>
    <dgm:cxn modelId="{5D8FFE5D-8665-4E1E-ABD7-4D4FD20A693E}" type="presOf" srcId="{C62F6613-50B4-4EB0-A785-D3B0FB77423D}" destId="{65D475AD-AC94-4536-9240-0AAA5792F262}" srcOrd="0" destOrd="0" presId="urn:microsoft.com/office/officeart/2005/8/layout/vList5"/>
    <dgm:cxn modelId="{E274146F-7C67-4EC6-93AC-9FAE9891BB6B}" srcId="{A060D9B0-577F-4764-9DC8-8A05803DF8B2}" destId="{51098503-8E74-4597-B781-6E00336764F4}" srcOrd="2" destOrd="0" parTransId="{D9EDE17A-1CE2-4A61-A140-DDF7125BD04B}" sibTransId="{5315499C-6357-4CC4-A90E-C08E0B084486}"/>
    <dgm:cxn modelId="{B9916539-158B-4E72-B160-610957D7C536}" srcId="{28488695-F99D-4666-BCB9-F3515C545038}" destId="{11767F72-9D57-4972-BD1D-692C7CCE6112}" srcOrd="2" destOrd="0" parTransId="{2921725D-BA6C-4BAC-8B5C-506825D343B8}" sibTransId="{C07C346C-A038-42CB-8BB5-ED99346E2134}"/>
    <dgm:cxn modelId="{426922EA-E761-4CA5-A585-D1758BD628C5}" srcId="{C62F6613-50B4-4EB0-A785-D3B0FB77423D}" destId="{A060D9B0-577F-4764-9DC8-8A05803DF8B2}" srcOrd="3" destOrd="0" parTransId="{55CE724D-7804-4C37-B548-68A380D786A9}" sibTransId="{DDBE3ECA-23B3-4FCD-852D-F520DBA7B010}"/>
    <dgm:cxn modelId="{AD22865F-7119-4FFB-A424-BB90C772BF5C}" type="presOf" srcId="{A060D9B0-577F-4764-9DC8-8A05803DF8B2}" destId="{FA47D2BB-DE18-4C82-B77B-7959F5D0D6A3}" srcOrd="0" destOrd="0" presId="urn:microsoft.com/office/officeart/2005/8/layout/vList5"/>
    <dgm:cxn modelId="{7C41C7C3-077F-4298-8ADB-306B1762394C}" type="presOf" srcId="{8C45382E-C33E-4CD9-AE73-1435D650E47E}" destId="{9D08304D-BC60-408D-968F-6BF46912680F}" srcOrd="0" destOrd="1" presId="urn:microsoft.com/office/officeart/2005/8/layout/vList5"/>
    <dgm:cxn modelId="{04548BA5-4E7F-4CA8-B401-86A95EEBD743}" srcId="{09C213D6-260B-43BB-ACF3-43CCD26230D0}" destId="{15F9FFB3-6EF6-4C8F-A8C0-EB90B27E2A4A}" srcOrd="0" destOrd="0" parTransId="{52BFDCF8-8B73-4E50-8AB5-2DF73D1F3CF2}" sibTransId="{0F99A04C-7C35-4D9B-B80F-532232F44436}"/>
    <dgm:cxn modelId="{67A05BEB-1DB6-4FF6-B4B3-1CA62D8B866D}" srcId="{A060D9B0-577F-4764-9DC8-8A05803DF8B2}" destId="{A7C58A09-1704-4CB3-B070-7023FB378C7A}" srcOrd="0" destOrd="0" parTransId="{7E1F017B-9F78-4F8A-8794-8EDC8FB7ECF8}" sibTransId="{DB9456FD-3D75-4853-ABF6-120311AD902B}"/>
    <dgm:cxn modelId="{C1DFBB48-BDCA-4943-8640-A7EA37E8E373}" srcId="{C62F6613-50B4-4EB0-A785-D3B0FB77423D}" destId="{28488695-F99D-4666-BCB9-F3515C545038}" srcOrd="1" destOrd="0" parTransId="{511002C3-1196-4507-8D81-1D623E6771D7}" sibTransId="{EADBC237-4F37-4DF5-A164-941E2ACE12AE}"/>
    <dgm:cxn modelId="{8AF33C92-F219-4FBE-81C2-882FABC3B7F1}" type="presOf" srcId="{CE860445-9ADB-4429-8B20-67077BCC4E4C}" destId="{7B770C14-D550-4247-B51B-ED94BB4B4E72}" srcOrd="0" destOrd="3" presId="urn:microsoft.com/office/officeart/2005/8/layout/vList5"/>
    <dgm:cxn modelId="{A5282E4B-E806-4EA1-B4C7-8AC2DFEA51F0}" srcId="{09C213D6-260B-43BB-ACF3-43CCD26230D0}" destId="{C247F5FD-671F-4F04-97BB-CF808383735D}" srcOrd="1" destOrd="0" parTransId="{98CFE259-D0AA-493D-887A-DD9D685B660E}" sibTransId="{20E29B10-4645-40C0-BFFA-ABCE02E90815}"/>
    <dgm:cxn modelId="{B7BD18F1-E969-4617-BA05-A5F0CDA6E075}" type="presOf" srcId="{15F9FFB3-6EF6-4C8F-A8C0-EB90B27E2A4A}" destId="{A82CF050-659B-471A-936B-6E0CEA29C8E5}" srcOrd="0" destOrd="0" presId="urn:microsoft.com/office/officeart/2005/8/layout/vList5"/>
    <dgm:cxn modelId="{990C695E-C694-457F-AD0E-517CF412B92F}" type="presOf" srcId="{0344EB98-547F-4CEE-9CBD-9A48DA772897}" destId="{7B770C14-D550-4247-B51B-ED94BB4B4E72}" srcOrd="0" destOrd="1" presId="urn:microsoft.com/office/officeart/2005/8/layout/vList5"/>
    <dgm:cxn modelId="{5CCEEB9F-ED2D-4977-9992-150BDBEE4D0B}" srcId="{A060D9B0-577F-4764-9DC8-8A05803DF8B2}" destId="{CE860445-9ADB-4429-8B20-67077BCC4E4C}" srcOrd="3" destOrd="0" parTransId="{7C4A2A47-FBB9-4B40-92E4-3743B3C221E2}" sibTransId="{10576C62-D0AB-44B5-B52A-0CB764F1D37C}"/>
    <dgm:cxn modelId="{204A081C-34F6-4FA7-A672-6607AAD2B528}" srcId="{09C213D6-260B-43BB-ACF3-43CCD26230D0}" destId="{A852C7C2-BD72-4A6F-8A71-3F0A365734FC}" srcOrd="2" destOrd="0" parTransId="{B6830CAD-FE4E-497C-91CF-D01EFB4C1E6D}" sibTransId="{FFC2D027-9E98-4418-8297-B80FA05C972F}"/>
    <dgm:cxn modelId="{FACE734B-1DF7-4CAE-B85E-4C9E5329F782}" type="presOf" srcId="{A852C7C2-BD72-4A6F-8A71-3F0A365734FC}" destId="{A82CF050-659B-471A-936B-6E0CEA29C8E5}" srcOrd="0" destOrd="2" presId="urn:microsoft.com/office/officeart/2005/8/layout/vList5"/>
    <dgm:cxn modelId="{DAB6F6CC-209F-4DC9-880E-E255BF5F8F4F}" type="presOf" srcId="{938D8ED3-B23F-4EC8-96E4-6B9E5003E213}" destId="{8EB61213-9FB5-4A6B-A9E4-1B128E0E45EE}" srcOrd="0" destOrd="0" presId="urn:microsoft.com/office/officeart/2005/8/layout/vList5"/>
    <dgm:cxn modelId="{4D74159C-D0F4-438B-96E8-A2A182E0DD06}" type="presOf" srcId="{11767F72-9D57-4972-BD1D-692C7CCE6112}" destId="{9D08304D-BC60-408D-968F-6BF46912680F}" srcOrd="0" destOrd="2" presId="urn:microsoft.com/office/officeart/2005/8/layout/vList5"/>
    <dgm:cxn modelId="{5CC0B802-D8BC-40B0-988C-88D3DA4C02D3}" type="presOf" srcId="{D89ED38D-491B-4A08-B41F-1715648D74F6}" destId="{9D08304D-BC60-408D-968F-6BF46912680F}" srcOrd="0" destOrd="3" presId="urn:microsoft.com/office/officeart/2005/8/layout/vList5"/>
    <dgm:cxn modelId="{7FF1326D-20AC-411A-8ADB-5AC5D52BD083}" type="presOf" srcId="{A7C58A09-1704-4CB3-B070-7023FB378C7A}" destId="{7B770C14-D550-4247-B51B-ED94BB4B4E72}" srcOrd="0" destOrd="0" presId="urn:microsoft.com/office/officeart/2005/8/layout/vList5"/>
    <dgm:cxn modelId="{17AD32A8-574A-4A8B-A3C8-933454384B87}" srcId="{28488695-F99D-4666-BCB9-F3515C545038}" destId="{AA4B8728-1FFD-4057-8084-4001FDC989F2}" srcOrd="0" destOrd="0" parTransId="{04E4EEBE-1166-4641-ACC9-B27468FCAC8C}" sibTransId="{DDC1AD1B-6E22-4E5A-95E0-2BC9AFEFE6B9}"/>
    <dgm:cxn modelId="{17B20566-2D55-40A7-B444-6BCDF3F23D88}" type="presOf" srcId="{28488695-F99D-4666-BCB9-F3515C545038}" destId="{78E4CA1A-38F3-4476-B0A3-998654E8D688}" srcOrd="0" destOrd="0" presId="urn:microsoft.com/office/officeart/2005/8/layout/vList5"/>
    <dgm:cxn modelId="{68BB5520-617E-4463-99E6-C90F5F625E72}" srcId="{28488695-F99D-4666-BCB9-F3515C545038}" destId="{8C45382E-C33E-4CD9-AE73-1435D650E47E}" srcOrd="1" destOrd="0" parTransId="{441A4A6A-DC1A-42F8-AA4F-96C731F328FE}" sibTransId="{09FEAA43-E9F8-4F2F-B66E-F15C47D6BFBF}"/>
    <dgm:cxn modelId="{4C89CAB8-AF9B-4A6C-A6F7-3C01E91F4842}" srcId="{C62F6613-50B4-4EB0-A785-D3B0FB77423D}" destId="{09C213D6-260B-43BB-ACF3-43CCD26230D0}" srcOrd="2" destOrd="0" parTransId="{4FB930A6-9634-4E54-B05A-5DE5A41F34C6}" sibTransId="{A24471F6-DF41-4B26-B09E-638DBB91030D}"/>
    <dgm:cxn modelId="{7505E4D4-742C-46F9-B931-C974F8FB5BC1}" type="presOf" srcId="{09C213D6-260B-43BB-ACF3-43CCD26230D0}" destId="{D52AFB57-A663-4DC7-8DFB-D19C07F2DE3F}" srcOrd="0" destOrd="0" presId="urn:microsoft.com/office/officeart/2005/8/layout/vList5"/>
    <dgm:cxn modelId="{15647268-9631-4DA2-8979-0BD2BA15E6B7}" type="presOf" srcId="{C247F5FD-671F-4F04-97BB-CF808383735D}" destId="{A82CF050-659B-471A-936B-6E0CEA29C8E5}" srcOrd="0" destOrd="1" presId="urn:microsoft.com/office/officeart/2005/8/layout/vList5"/>
    <dgm:cxn modelId="{0773C4BA-05D9-4CE3-9CFE-61D57E2FA195}" srcId="{A060D9B0-577F-4764-9DC8-8A05803DF8B2}" destId="{0344EB98-547F-4CEE-9CBD-9A48DA772897}" srcOrd="1" destOrd="0" parTransId="{D354C964-26A0-4F8F-92A1-6F1C0AC086A4}" sibTransId="{47286CB6-2B42-44AE-B19B-3CBD17A9C708}"/>
    <dgm:cxn modelId="{07A65150-871B-4362-89C2-4CE27A5E0DFE}" type="presOf" srcId="{AA4B8728-1FFD-4057-8084-4001FDC989F2}" destId="{9D08304D-BC60-408D-968F-6BF46912680F}" srcOrd="0" destOrd="0" presId="urn:microsoft.com/office/officeart/2005/8/layout/vList5"/>
    <dgm:cxn modelId="{364BDC1F-7FC3-4B44-847F-14AA3F9155B9}" type="presOf" srcId="{57D2116F-6A93-40DC-B303-94CC1B75C705}" destId="{28979DB8-5E8B-4B6A-8154-2A22C0F56AF9}" srcOrd="0" destOrd="0" presId="urn:microsoft.com/office/officeart/2005/8/layout/vList5"/>
    <dgm:cxn modelId="{6449094C-578B-4645-8896-08D2D1D51106}" type="presParOf" srcId="{65D475AD-AC94-4536-9240-0AAA5792F262}" destId="{B5549BCB-BFEE-4CB6-9DD6-F643F25DA30B}" srcOrd="0" destOrd="0" presId="urn:microsoft.com/office/officeart/2005/8/layout/vList5"/>
    <dgm:cxn modelId="{5219A2BB-630A-4FEF-883C-30EAF21CD5B6}" type="presParOf" srcId="{B5549BCB-BFEE-4CB6-9DD6-F643F25DA30B}" destId="{8EB61213-9FB5-4A6B-A9E4-1B128E0E45EE}" srcOrd="0" destOrd="0" presId="urn:microsoft.com/office/officeart/2005/8/layout/vList5"/>
    <dgm:cxn modelId="{7D33E641-E21C-4464-87FC-01DA8BECA98D}" type="presParOf" srcId="{B5549BCB-BFEE-4CB6-9DD6-F643F25DA30B}" destId="{28979DB8-5E8B-4B6A-8154-2A22C0F56AF9}" srcOrd="1" destOrd="0" presId="urn:microsoft.com/office/officeart/2005/8/layout/vList5"/>
    <dgm:cxn modelId="{FB73A819-DE41-4A57-AC65-9952B8453124}" type="presParOf" srcId="{65D475AD-AC94-4536-9240-0AAA5792F262}" destId="{F33DAD36-3B23-4298-8D60-D11DB64F5BCE}" srcOrd="1" destOrd="0" presId="urn:microsoft.com/office/officeart/2005/8/layout/vList5"/>
    <dgm:cxn modelId="{95DC595A-0034-4BB5-9344-E4C226428B89}" type="presParOf" srcId="{65D475AD-AC94-4536-9240-0AAA5792F262}" destId="{EE2E6004-0703-4FBB-9E04-FE32FBFE1014}" srcOrd="2" destOrd="0" presId="urn:microsoft.com/office/officeart/2005/8/layout/vList5"/>
    <dgm:cxn modelId="{F523009B-B11D-4F34-A0F3-2268A7FBB281}" type="presParOf" srcId="{EE2E6004-0703-4FBB-9E04-FE32FBFE1014}" destId="{78E4CA1A-38F3-4476-B0A3-998654E8D688}" srcOrd="0" destOrd="0" presId="urn:microsoft.com/office/officeart/2005/8/layout/vList5"/>
    <dgm:cxn modelId="{DB6A3745-22CA-4A6E-83E5-3548A2F3A10C}" type="presParOf" srcId="{EE2E6004-0703-4FBB-9E04-FE32FBFE1014}" destId="{9D08304D-BC60-408D-968F-6BF46912680F}" srcOrd="1" destOrd="0" presId="urn:microsoft.com/office/officeart/2005/8/layout/vList5"/>
    <dgm:cxn modelId="{83D55E02-DBF7-4551-B0E5-D021747A1072}" type="presParOf" srcId="{65D475AD-AC94-4536-9240-0AAA5792F262}" destId="{D2FC6026-F0C1-44CD-868F-980579BFC7F6}" srcOrd="3" destOrd="0" presId="urn:microsoft.com/office/officeart/2005/8/layout/vList5"/>
    <dgm:cxn modelId="{56D8B46F-C714-4240-870B-0A8A18739091}" type="presParOf" srcId="{65D475AD-AC94-4536-9240-0AAA5792F262}" destId="{A7864502-F59D-4984-898E-E533F595CD18}" srcOrd="4" destOrd="0" presId="urn:microsoft.com/office/officeart/2005/8/layout/vList5"/>
    <dgm:cxn modelId="{1F15A606-2E63-44CE-8537-E3E424B2BB76}" type="presParOf" srcId="{A7864502-F59D-4984-898E-E533F595CD18}" destId="{D52AFB57-A663-4DC7-8DFB-D19C07F2DE3F}" srcOrd="0" destOrd="0" presId="urn:microsoft.com/office/officeart/2005/8/layout/vList5"/>
    <dgm:cxn modelId="{DD153F67-2C02-45B5-97F2-EA3842C0D3D0}" type="presParOf" srcId="{A7864502-F59D-4984-898E-E533F595CD18}" destId="{A82CF050-659B-471A-936B-6E0CEA29C8E5}" srcOrd="1" destOrd="0" presId="urn:microsoft.com/office/officeart/2005/8/layout/vList5"/>
    <dgm:cxn modelId="{B8927670-8402-4639-890F-F66316BE32F1}" type="presParOf" srcId="{65D475AD-AC94-4536-9240-0AAA5792F262}" destId="{68280E71-23A0-4108-A24E-0187A4B76533}" srcOrd="5" destOrd="0" presId="urn:microsoft.com/office/officeart/2005/8/layout/vList5"/>
    <dgm:cxn modelId="{35B16D58-6F68-48A1-9086-35414F093814}" type="presParOf" srcId="{65D475AD-AC94-4536-9240-0AAA5792F262}" destId="{2D4419EC-A8A1-4E89-984D-F959279D85AE}" srcOrd="6" destOrd="0" presId="urn:microsoft.com/office/officeart/2005/8/layout/vList5"/>
    <dgm:cxn modelId="{F7F23EFC-9B36-4544-BDCB-D0D90AEF17AB}" type="presParOf" srcId="{2D4419EC-A8A1-4E89-984D-F959279D85AE}" destId="{FA47D2BB-DE18-4C82-B77B-7959F5D0D6A3}" srcOrd="0" destOrd="0" presId="urn:microsoft.com/office/officeart/2005/8/layout/vList5"/>
    <dgm:cxn modelId="{AD1D1782-6B4C-4096-BE22-8CD1C85E065A}" type="presParOf" srcId="{2D4419EC-A8A1-4E89-984D-F959279D85AE}" destId="{7B770C14-D550-4247-B51B-ED94BB4B4E7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02F16-2BBF-4347-9E2E-73B641D6F960}">
      <dsp:nvSpPr>
        <dsp:cNvPr id="0" name=""/>
        <dsp:cNvSpPr/>
      </dsp:nvSpPr>
      <dsp:spPr>
        <a:xfrm rot="5400000">
          <a:off x="6940085" y="-2858337"/>
          <a:ext cx="1038951" cy="702076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solidFill>
                <a:schemeClr val="bg1"/>
              </a:solidFill>
            </a:rPr>
            <a:t>Connection Analysis (IP-based edge blocks)</a:t>
          </a:r>
          <a:endParaRPr lang="en-US" sz="1800" kern="1200" dirty="0">
            <a:solidFill>
              <a:schemeClr val="bg1"/>
            </a:solidFill>
          </a:endParaRPr>
        </a:p>
        <a:p>
          <a:pPr marL="171450" lvl="1" indent="-171450" algn="l" defTabSz="800100" rtl="0">
            <a:lnSpc>
              <a:spcPct val="90000"/>
            </a:lnSpc>
            <a:spcBef>
              <a:spcPct val="0"/>
            </a:spcBef>
            <a:spcAft>
              <a:spcPct val="15000"/>
            </a:spcAft>
            <a:buChar char="••"/>
          </a:pPr>
          <a:r>
            <a:rPr lang="en-US" sz="1800" kern="1200" dirty="0" smtClean="0">
              <a:solidFill>
                <a:schemeClr val="bg1"/>
              </a:solidFill>
            </a:rPr>
            <a:t>Reputation Analysis</a:t>
          </a:r>
          <a:endParaRPr lang="en-US" sz="1800" kern="1200" dirty="0">
            <a:solidFill>
              <a:schemeClr val="bg1"/>
            </a:solidFill>
          </a:endParaRPr>
        </a:p>
      </dsp:txBody>
      <dsp:txXfrm rot="-5400000">
        <a:off x="3949180" y="183285"/>
        <a:ext cx="6970046" cy="937517"/>
      </dsp:txXfrm>
    </dsp:sp>
    <dsp:sp modelId="{7BFEE8A9-0619-4DC3-8D31-D9B92F0CF3B0}">
      <dsp:nvSpPr>
        <dsp:cNvPr id="0" name=""/>
        <dsp:cNvSpPr/>
      </dsp:nvSpPr>
      <dsp:spPr>
        <a:xfrm>
          <a:off x="0" y="0"/>
          <a:ext cx="3949179" cy="1298689"/>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solidFill>
                <a:schemeClr val="tx1">
                  <a:lumMod val="75000"/>
                  <a:lumOff val="25000"/>
                </a:schemeClr>
              </a:solidFill>
            </a:rPr>
            <a:t>Connection Filtering</a:t>
          </a:r>
          <a:endParaRPr lang="en-US" sz="2400" kern="1200" dirty="0">
            <a:solidFill>
              <a:schemeClr val="tx1">
                <a:lumMod val="75000"/>
                <a:lumOff val="25000"/>
              </a:schemeClr>
            </a:solidFill>
          </a:endParaRPr>
        </a:p>
      </dsp:txBody>
      <dsp:txXfrm>
        <a:off x="63397" y="63397"/>
        <a:ext cx="3822385" cy="1171895"/>
      </dsp:txXfrm>
    </dsp:sp>
    <dsp:sp modelId="{D761C2B1-D63F-4A23-8E80-95C3766D9D31}">
      <dsp:nvSpPr>
        <dsp:cNvPr id="0" name=""/>
        <dsp:cNvSpPr/>
      </dsp:nvSpPr>
      <dsp:spPr>
        <a:xfrm rot="5400000">
          <a:off x="6940085" y="-1494713"/>
          <a:ext cx="1038951" cy="702076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Protect businesses from receiving email–borne viruses and other malicious code with scan engines and heuristic detection</a:t>
          </a:r>
          <a:endParaRPr lang="en-US" sz="1800" kern="1200" dirty="0"/>
        </a:p>
        <a:p>
          <a:pPr marL="171450" lvl="1" indent="-171450" algn="l" defTabSz="800100" rtl="0">
            <a:lnSpc>
              <a:spcPct val="90000"/>
            </a:lnSpc>
            <a:spcBef>
              <a:spcPct val="0"/>
            </a:spcBef>
            <a:spcAft>
              <a:spcPct val="15000"/>
            </a:spcAft>
            <a:buChar char="••"/>
          </a:pPr>
          <a:r>
            <a:rPr lang="en-US" sz="1800" kern="1200" dirty="0" smtClean="0"/>
            <a:t>Multiple engine support</a:t>
          </a:r>
          <a:endParaRPr lang="en-US" sz="1800" kern="1200" dirty="0"/>
        </a:p>
      </dsp:txBody>
      <dsp:txXfrm rot="-5400000">
        <a:off x="3949180" y="1546909"/>
        <a:ext cx="6970046" cy="937517"/>
      </dsp:txXfrm>
    </dsp:sp>
    <dsp:sp modelId="{BF9A6CBA-9ED1-4655-ADA2-601ECCEE739A}">
      <dsp:nvSpPr>
        <dsp:cNvPr id="0" name=""/>
        <dsp:cNvSpPr/>
      </dsp:nvSpPr>
      <dsp:spPr>
        <a:xfrm>
          <a:off x="0" y="1366323"/>
          <a:ext cx="3949179" cy="1298689"/>
        </a:xfrm>
        <a:prstGeom prst="roundRect">
          <a:avLst/>
        </a:prstGeom>
        <a:gradFill rotWithShape="0">
          <a:gsLst>
            <a:gs pos="0">
              <a:schemeClr val="accent1">
                <a:shade val="80000"/>
                <a:hueOff val="-129038"/>
                <a:satOff val="6462"/>
                <a:lumOff val="9359"/>
                <a:alphaOff val="0"/>
                <a:shade val="51000"/>
                <a:satMod val="130000"/>
              </a:schemeClr>
            </a:gs>
            <a:gs pos="80000">
              <a:schemeClr val="accent1">
                <a:shade val="80000"/>
                <a:hueOff val="-129038"/>
                <a:satOff val="6462"/>
                <a:lumOff val="9359"/>
                <a:alphaOff val="0"/>
                <a:shade val="93000"/>
                <a:satMod val="130000"/>
              </a:schemeClr>
            </a:gs>
            <a:gs pos="100000">
              <a:schemeClr val="accent1">
                <a:shade val="80000"/>
                <a:hueOff val="-129038"/>
                <a:satOff val="6462"/>
                <a:lumOff val="93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solidFill>
                <a:schemeClr val="tx1">
                  <a:lumMod val="75000"/>
                  <a:lumOff val="25000"/>
                </a:schemeClr>
              </a:solidFill>
            </a:rPr>
            <a:t>AntiVirus</a:t>
          </a:r>
          <a:endParaRPr lang="en-US" sz="2400" kern="1200" dirty="0">
            <a:solidFill>
              <a:schemeClr val="tx1">
                <a:lumMod val="75000"/>
                <a:lumOff val="25000"/>
              </a:schemeClr>
            </a:solidFill>
          </a:endParaRPr>
        </a:p>
      </dsp:txBody>
      <dsp:txXfrm>
        <a:off x="63397" y="1429720"/>
        <a:ext cx="3822385" cy="1171895"/>
      </dsp:txXfrm>
    </dsp:sp>
    <dsp:sp modelId="{E21DCC94-312F-482F-ABD1-2C46EB3BD96F}">
      <dsp:nvSpPr>
        <dsp:cNvPr id="0" name=""/>
        <dsp:cNvSpPr/>
      </dsp:nvSpPr>
      <dsp:spPr>
        <a:xfrm rot="5400000">
          <a:off x="6940085" y="-131089"/>
          <a:ext cx="1038951" cy="702076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Anti-spam filter can detect all types of spam before they reach the corporate network</a:t>
          </a:r>
          <a:endParaRPr lang="en-US" sz="1800" kern="1200" dirty="0"/>
        </a:p>
        <a:p>
          <a:pPr marL="171450" lvl="1" indent="-171450" algn="l" defTabSz="800100" rtl="0">
            <a:lnSpc>
              <a:spcPct val="90000"/>
            </a:lnSpc>
            <a:spcBef>
              <a:spcPct val="0"/>
            </a:spcBef>
            <a:spcAft>
              <a:spcPct val="15000"/>
            </a:spcAft>
            <a:buChar char="••"/>
          </a:pPr>
          <a:r>
            <a:rPr lang="en-US" sz="1800" kern="1200" dirty="0" smtClean="0"/>
            <a:t>NDR Backscatter Support </a:t>
          </a:r>
          <a:endParaRPr lang="en-US" sz="1800" kern="1200" dirty="0"/>
        </a:p>
      </dsp:txBody>
      <dsp:txXfrm rot="-5400000">
        <a:off x="3949180" y="2910533"/>
        <a:ext cx="6970046" cy="937517"/>
      </dsp:txXfrm>
    </dsp:sp>
    <dsp:sp modelId="{7178E3DD-D127-4A4C-907D-E4DBD7DB557A}">
      <dsp:nvSpPr>
        <dsp:cNvPr id="0" name=""/>
        <dsp:cNvSpPr/>
      </dsp:nvSpPr>
      <dsp:spPr>
        <a:xfrm>
          <a:off x="0" y="2729947"/>
          <a:ext cx="3949179" cy="1298689"/>
        </a:xfrm>
        <a:prstGeom prst="roundRect">
          <a:avLst/>
        </a:prstGeom>
        <a:gradFill rotWithShape="0">
          <a:gsLst>
            <a:gs pos="0">
              <a:schemeClr val="accent1">
                <a:shade val="80000"/>
                <a:hueOff val="-258076"/>
                <a:satOff val="12924"/>
                <a:lumOff val="18717"/>
                <a:alphaOff val="0"/>
                <a:shade val="51000"/>
                <a:satMod val="130000"/>
              </a:schemeClr>
            </a:gs>
            <a:gs pos="80000">
              <a:schemeClr val="accent1">
                <a:shade val="80000"/>
                <a:hueOff val="-258076"/>
                <a:satOff val="12924"/>
                <a:lumOff val="18717"/>
                <a:alphaOff val="0"/>
                <a:shade val="93000"/>
                <a:satMod val="130000"/>
              </a:schemeClr>
            </a:gs>
            <a:gs pos="100000">
              <a:schemeClr val="accent1">
                <a:shade val="80000"/>
                <a:hueOff val="-258076"/>
                <a:satOff val="12924"/>
                <a:lumOff val="187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solidFill>
                <a:schemeClr val="tx1">
                  <a:lumMod val="75000"/>
                  <a:lumOff val="25000"/>
                </a:schemeClr>
              </a:solidFill>
            </a:rPr>
            <a:t>Anti-Spam</a:t>
          </a:r>
          <a:endParaRPr lang="en-US" sz="2400" kern="1200" dirty="0">
            <a:solidFill>
              <a:schemeClr val="tx1">
                <a:lumMod val="75000"/>
                <a:lumOff val="25000"/>
              </a:schemeClr>
            </a:solidFill>
          </a:endParaRPr>
        </a:p>
      </dsp:txBody>
      <dsp:txXfrm>
        <a:off x="63397" y="2793344"/>
        <a:ext cx="3822385" cy="1171895"/>
      </dsp:txXfrm>
    </dsp:sp>
    <dsp:sp modelId="{87EF70AA-A8D8-43DF-ACB2-7E560C6BDC42}">
      <dsp:nvSpPr>
        <dsp:cNvPr id="0" name=""/>
        <dsp:cNvSpPr/>
      </dsp:nvSpPr>
      <dsp:spPr>
        <a:xfrm rot="5400000">
          <a:off x="6940085" y="1232533"/>
          <a:ext cx="1038951" cy="7020763"/>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dirty="0" smtClean="0"/>
            <a:t>Policy rules to regulate email flow for compliance</a:t>
          </a:r>
          <a:endParaRPr lang="en-US" sz="1800" kern="1200" dirty="0"/>
        </a:p>
        <a:p>
          <a:pPr marL="171450" lvl="1" indent="-171450" algn="l" defTabSz="800100" rtl="0">
            <a:lnSpc>
              <a:spcPct val="90000"/>
            </a:lnSpc>
            <a:spcBef>
              <a:spcPct val="0"/>
            </a:spcBef>
            <a:spcAft>
              <a:spcPct val="15000"/>
            </a:spcAft>
            <a:buChar char="••"/>
          </a:pPr>
          <a:r>
            <a:rPr lang="en-US" sz="1800" kern="1200" dirty="0" smtClean="0"/>
            <a:t>Policy-based encryption (for EHE subscribers)</a:t>
          </a:r>
          <a:endParaRPr lang="en-US" sz="1800" kern="1200" dirty="0"/>
        </a:p>
        <a:p>
          <a:pPr marL="171450" lvl="1" indent="-171450" algn="l" defTabSz="800100" rtl="0">
            <a:lnSpc>
              <a:spcPct val="90000"/>
            </a:lnSpc>
            <a:spcBef>
              <a:spcPct val="0"/>
            </a:spcBef>
            <a:spcAft>
              <a:spcPct val="15000"/>
            </a:spcAft>
            <a:buChar char="••"/>
          </a:pPr>
          <a:r>
            <a:rPr lang="en-US" sz="1800" kern="1200" dirty="0" smtClean="0"/>
            <a:t>Enhanced RegEx support</a:t>
          </a:r>
          <a:endParaRPr lang="en-US" sz="1800" kern="1200" dirty="0"/>
        </a:p>
      </dsp:txBody>
      <dsp:txXfrm rot="-5400000">
        <a:off x="3949180" y="4274156"/>
        <a:ext cx="6970046" cy="937517"/>
      </dsp:txXfrm>
    </dsp:sp>
    <dsp:sp modelId="{73F436CC-21A7-427A-87BD-70A0AA6BDF21}">
      <dsp:nvSpPr>
        <dsp:cNvPr id="0" name=""/>
        <dsp:cNvSpPr/>
      </dsp:nvSpPr>
      <dsp:spPr>
        <a:xfrm>
          <a:off x="0" y="4093570"/>
          <a:ext cx="3949179" cy="1298689"/>
        </a:xfrm>
        <a:prstGeom prst="roundRect">
          <a:avLst/>
        </a:prstGeom>
        <a:gradFill rotWithShape="0">
          <a:gsLst>
            <a:gs pos="0">
              <a:schemeClr val="accent1">
                <a:shade val="80000"/>
                <a:hueOff val="-387114"/>
                <a:satOff val="19386"/>
                <a:lumOff val="28076"/>
                <a:alphaOff val="0"/>
                <a:shade val="51000"/>
                <a:satMod val="130000"/>
              </a:schemeClr>
            </a:gs>
            <a:gs pos="80000">
              <a:schemeClr val="accent1">
                <a:shade val="80000"/>
                <a:hueOff val="-387114"/>
                <a:satOff val="19386"/>
                <a:lumOff val="28076"/>
                <a:alphaOff val="0"/>
                <a:shade val="93000"/>
                <a:satMod val="130000"/>
              </a:schemeClr>
            </a:gs>
            <a:gs pos="100000">
              <a:schemeClr val="accent1">
                <a:shade val="80000"/>
                <a:hueOff val="-387114"/>
                <a:satOff val="19386"/>
                <a:lumOff val="280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solidFill>
                <a:schemeClr val="tx1">
                  <a:lumMod val="75000"/>
                  <a:lumOff val="25000"/>
                </a:schemeClr>
              </a:solidFill>
            </a:rPr>
            <a:t>Policy</a:t>
          </a:r>
          <a:endParaRPr lang="en-US" sz="2400" kern="1200" dirty="0">
            <a:solidFill>
              <a:schemeClr val="tx1">
                <a:lumMod val="75000"/>
                <a:lumOff val="25000"/>
              </a:schemeClr>
            </a:solidFill>
          </a:endParaRPr>
        </a:p>
      </dsp:txBody>
      <dsp:txXfrm>
        <a:off x="63397" y="4156967"/>
        <a:ext cx="3822385" cy="11718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2C778-E2EB-4C26-9C9B-33338BECBFFB}">
      <dsp:nvSpPr>
        <dsp:cNvPr id="0" name=""/>
        <dsp:cNvSpPr/>
      </dsp:nvSpPr>
      <dsp:spPr>
        <a:xfrm rot="5400000">
          <a:off x="6940085" y="-2858337"/>
          <a:ext cx="1038951" cy="702076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CR" sz="2100" kern="1200" dirty="0" smtClean="0"/>
            <a:t>Every Exchange Online (BPOS)/Office 365 </a:t>
          </a:r>
          <a:r>
            <a:rPr lang="en-US" sz="2100" kern="1200" noProof="0" dirty="0" smtClean="0"/>
            <a:t>customer</a:t>
          </a:r>
          <a:r>
            <a:rPr lang="es-CR" sz="2100" kern="1200" dirty="0" smtClean="0"/>
            <a:t> is a FOPE customer!</a:t>
          </a:r>
          <a:endParaRPr lang="en-US" sz="2100" kern="1200" dirty="0"/>
        </a:p>
      </dsp:txBody>
      <dsp:txXfrm rot="-5400000">
        <a:off x="3949180" y="183285"/>
        <a:ext cx="6970046" cy="937517"/>
      </dsp:txXfrm>
    </dsp:sp>
    <dsp:sp modelId="{17DC164C-EB58-474D-AE31-2983BB7BC81C}">
      <dsp:nvSpPr>
        <dsp:cNvPr id="0" name=""/>
        <dsp:cNvSpPr/>
      </dsp:nvSpPr>
      <dsp:spPr>
        <a:xfrm>
          <a:off x="0" y="2700"/>
          <a:ext cx="3949179" cy="1298689"/>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t>Office 365</a:t>
          </a:r>
          <a:endParaRPr lang="en-US" sz="2400" kern="1200" dirty="0"/>
        </a:p>
      </dsp:txBody>
      <dsp:txXfrm>
        <a:off x="63397" y="66097"/>
        <a:ext cx="3822385" cy="1171895"/>
      </dsp:txXfrm>
    </dsp:sp>
    <dsp:sp modelId="{2B8E9CFA-A769-46BD-87E0-1E4C6ED623C5}">
      <dsp:nvSpPr>
        <dsp:cNvPr id="0" name=""/>
        <dsp:cNvSpPr/>
      </dsp:nvSpPr>
      <dsp:spPr>
        <a:xfrm rot="5400000">
          <a:off x="6940085" y="-1494713"/>
          <a:ext cx="1038951" cy="702076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CR" sz="2100" kern="1200" dirty="0" smtClean="0"/>
            <a:t>Protect on-premises or hosted email implementations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Is server agnostic </a:t>
          </a:r>
          <a:endParaRPr lang="en-US" sz="2100" kern="1200" dirty="0"/>
        </a:p>
      </dsp:txBody>
      <dsp:txXfrm rot="-5400000">
        <a:off x="3949180" y="1546909"/>
        <a:ext cx="6970046" cy="937517"/>
      </dsp:txXfrm>
    </dsp:sp>
    <dsp:sp modelId="{3EC4BC1E-5EB7-43FC-972F-9A4754D876B9}">
      <dsp:nvSpPr>
        <dsp:cNvPr id="0" name=""/>
        <dsp:cNvSpPr/>
      </dsp:nvSpPr>
      <dsp:spPr>
        <a:xfrm>
          <a:off x="0" y="1366323"/>
          <a:ext cx="3949179" cy="1298689"/>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t>Standalone</a:t>
          </a:r>
          <a:endParaRPr lang="en-US" sz="2400" kern="1200" dirty="0"/>
        </a:p>
      </dsp:txBody>
      <dsp:txXfrm>
        <a:off x="63397" y="1429720"/>
        <a:ext cx="3822385" cy="1171895"/>
      </dsp:txXfrm>
    </dsp:sp>
    <dsp:sp modelId="{75BEB692-84B7-4E5D-92A4-481ECB1C1EE4}">
      <dsp:nvSpPr>
        <dsp:cNvPr id="0" name=""/>
        <dsp:cNvSpPr/>
      </dsp:nvSpPr>
      <dsp:spPr>
        <a:xfrm rot="5400000">
          <a:off x="6940085" y="-131089"/>
          <a:ext cx="1038951" cy="702076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CR" sz="2100" kern="1200" dirty="0" smtClean="0"/>
            <a:t>Protect on-premises Exchange servers and integrates FPE/FOPE policies (On-prem/Cloud Policies)</a:t>
          </a:r>
          <a:endParaRPr lang="en-US" sz="2100" kern="1200" dirty="0"/>
        </a:p>
      </dsp:txBody>
      <dsp:txXfrm rot="-5400000">
        <a:off x="3949180" y="2910533"/>
        <a:ext cx="6970046" cy="937517"/>
      </dsp:txXfrm>
    </dsp:sp>
    <dsp:sp modelId="{72F5AF69-6862-45E5-94FE-B49C27107023}">
      <dsp:nvSpPr>
        <dsp:cNvPr id="0" name=""/>
        <dsp:cNvSpPr/>
      </dsp:nvSpPr>
      <dsp:spPr>
        <a:xfrm>
          <a:off x="0" y="2729947"/>
          <a:ext cx="3949179" cy="1298689"/>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t>Hybrid Protection</a:t>
          </a:r>
          <a:endParaRPr lang="en-US" sz="2400" kern="1200" dirty="0"/>
        </a:p>
      </dsp:txBody>
      <dsp:txXfrm>
        <a:off x="63397" y="2793344"/>
        <a:ext cx="3822385" cy="1171895"/>
      </dsp:txXfrm>
    </dsp:sp>
    <dsp:sp modelId="{F1FADCB8-C348-48BA-BFF8-772741CDB4E9}">
      <dsp:nvSpPr>
        <dsp:cNvPr id="0" name=""/>
        <dsp:cNvSpPr/>
      </dsp:nvSpPr>
      <dsp:spPr>
        <a:xfrm rot="5400000">
          <a:off x="6940085" y="1232533"/>
          <a:ext cx="1038951" cy="7020763"/>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s-CR" sz="2100" kern="1200" dirty="0" smtClean="0"/>
            <a:t>Live EDU (This CY 2011)</a:t>
          </a:r>
          <a:endParaRPr lang="en-US" sz="2100" kern="1200" dirty="0"/>
        </a:p>
      </dsp:txBody>
      <dsp:txXfrm rot="-5400000">
        <a:off x="3949180" y="4274156"/>
        <a:ext cx="6970046" cy="937517"/>
      </dsp:txXfrm>
    </dsp:sp>
    <dsp:sp modelId="{34EFD962-DA96-403B-9020-55B49BE15963}">
      <dsp:nvSpPr>
        <dsp:cNvPr id="0" name=""/>
        <dsp:cNvSpPr/>
      </dsp:nvSpPr>
      <dsp:spPr>
        <a:xfrm>
          <a:off x="0" y="4093570"/>
          <a:ext cx="3949179" cy="1298689"/>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s-CR" sz="2400" b="1" kern="1200" dirty="0" smtClean="0"/>
            <a:t>Others</a:t>
          </a:r>
          <a:endParaRPr lang="en-US" sz="2400" kern="1200" dirty="0"/>
        </a:p>
      </dsp:txBody>
      <dsp:txXfrm>
        <a:off x="63397" y="4156967"/>
        <a:ext cx="3822385" cy="11718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79DB8-5E8B-4B6A-8154-2A22C0F56AF9}">
      <dsp:nvSpPr>
        <dsp:cNvPr id="0" name=""/>
        <dsp:cNvSpPr/>
      </dsp:nvSpPr>
      <dsp:spPr>
        <a:xfrm rot="5400000">
          <a:off x="6722550" y="-2640422"/>
          <a:ext cx="1335881" cy="6955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Secure inbound and outbound mail with TLS</a:t>
          </a:r>
          <a:endParaRPr lang="en-US" sz="2100" kern="1200" dirty="0"/>
        </a:p>
        <a:p>
          <a:pPr marL="228600" lvl="1" indent="-228600" algn="l" defTabSz="933450" rtl="0">
            <a:lnSpc>
              <a:spcPct val="90000"/>
            </a:lnSpc>
            <a:spcBef>
              <a:spcPct val="0"/>
            </a:spcBef>
            <a:spcAft>
              <a:spcPct val="15000"/>
            </a:spcAft>
            <a:buChar char="••"/>
          </a:pPr>
          <a:r>
            <a:rPr lang="en-US" sz="2100" kern="1200" dirty="0" smtClean="0"/>
            <a:t>Validated with CA certificates</a:t>
          </a:r>
          <a:endParaRPr lang="en-US" sz="2100" kern="1200" dirty="0"/>
        </a:p>
      </dsp:txBody>
      <dsp:txXfrm rot="-5400000">
        <a:off x="3912613" y="234727"/>
        <a:ext cx="6890544" cy="1205457"/>
      </dsp:txXfrm>
    </dsp:sp>
    <dsp:sp modelId="{8EB61213-9FB5-4A6B-A9E4-1B128E0E45EE}">
      <dsp:nvSpPr>
        <dsp:cNvPr id="0" name=""/>
        <dsp:cNvSpPr/>
      </dsp:nvSpPr>
      <dsp:spPr>
        <a:xfrm>
          <a:off x="0" y="2530"/>
          <a:ext cx="3912612" cy="1669851"/>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Forced TLS</a:t>
          </a:r>
          <a:endParaRPr lang="en-US" sz="2400" kern="1200" dirty="0"/>
        </a:p>
      </dsp:txBody>
      <dsp:txXfrm>
        <a:off x="81515" y="84045"/>
        <a:ext cx="3749582" cy="1506821"/>
      </dsp:txXfrm>
    </dsp:sp>
    <dsp:sp modelId="{9D08304D-BC60-408D-968F-6BF46912680F}">
      <dsp:nvSpPr>
        <dsp:cNvPr id="0" name=""/>
        <dsp:cNvSpPr/>
      </dsp:nvSpPr>
      <dsp:spPr>
        <a:xfrm rot="5400000">
          <a:off x="6722550" y="-887078"/>
          <a:ext cx="1335881" cy="6955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Redirect all or part of your outbound mail to flow through an on-premises server</a:t>
          </a:r>
          <a:endParaRPr lang="en-US" sz="2100" kern="1200" dirty="0"/>
        </a:p>
        <a:p>
          <a:pPr marL="228600" lvl="1" indent="-228600" algn="l" defTabSz="933450" rtl="0">
            <a:lnSpc>
              <a:spcPct val="90000"/>
            </a:lnSpc>
            <a:spcBef>
              <a:spcPct val="0"/>
            </a:spcBef>
            <a:spcAft>
              <a:spcPct val="15000"/>
            </a:spcAft>
            <a:buChar char="••"/>
          </a:pPr>
          <a:r>
            <a:rPr lang="en-US" sz="2100" kern="1200" dirty="0" smtClean="0"/>
            <a:t>Apply additional processing</a:t>
          </a:r>
          <a:endParaRPr lang="en-US" sz="2100" kern="1200" dirty="0"/>
        </a:p>
      </dsp:txBody>
      <dsp:txXfrm rot="-5400000">
        <a:off x="3912613" y="1988071"/>
        <a:ext cx="6890544" cy="1205457"/>
      </dsp:txXfrm>
    </dsp:sp>
    <dsp:sp modelId="{78E4CA1A-38F3-4476-B0A3-998654E8D688}">
      <dsp:nvSpPr>
        <dsp:cNvPr id="0" name=""/>
        <dsp:cNvSpPr/>
      </dsp:nvSpPr>
      <dsp:spPr>
        <a:xfrm>
          <a:off x="0" y="1755874"/>
          <a:ext cx="3912612" cy="1669851"/>
        </a:xfrm>
        <a:prstGeom prst="roundRect">
          <a:avLst/>
        </a:prstGeom>
        <a:solidFill>
          <a:schemeClr val="accent1">
            <a:shade val="80000"/>
            <a:hueOff val="-193557"/>
            <a:satOff val="9693"/>
            <a:lumOff val="14038"/>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Outbound Smart Host</a:t>
          </a:r>
          <a:endParaRPr lang="en-US" sz="2400" kern="1200" dirty="0"/>
        </a:p>
      </dsp:txBody>
      <dsp:txXfrm>
        <a:off x="81515" y="1837389"/>
        <a:ext cx="3749582" cy="1506821"/>
      </dsp:txXfrm>
    </dsp:sp>
    <dsp:sp modelId="{A82CF050-659B-471A-936B-6E0CEA29C8E5}">
      <dsp:nvSpPr>
        <dsp:cNvPr id="0" name=""/>
        <dsp:cNvSpPr/>
      </dsp:nvSpPr>
      <dsp:spPr>
        <a:xfrm rot="5400000">
          <a:off x="6722550" y="866266"/>
          <a:ext cx="1335881" cy="695575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dirty="0" smtClean="0"/>
            <a:t>Add partners to a safe list</a:t>
          </a:r>
          <a:endParaRPr lang="en-US" sz="2100" kern="1200" dirty="0"/>
        </a:p>
        <a:p>
          <a:pPr marL="228600" lvl="1" indent="-228600" algn="l" defTabSz="933450" rtl="0">
            <a:lnSpc>
              <a:spcPct val="90000"/>
            </a:lnSpc>
            <a:spcBef>
              <a:spcPct val="0"/>
            </a:spcBef>
            <a:spcAft>
              <a:spcPct val="15000"/>
            </a:spcAft>
            <a:buChar char="••"/>
          </a:pPr>
          <a:r>
            <a:rPr lang="en-US" sz="2100" kern="1200" dirty="0" smtClean="0"/>
            <a:t>Mail from those organizations bypass FOPE IP filtering</a:t>
          </a:r>
          <a:endParaRPr lang="en-US" sz="2100" kern="1200" dirty="0"/>
        </a:p>
        <a:p>
          <a:pPr marL="228600" lvl="1" indent="-228600" algn="l" defTabSz="933450" rtl="0">
            <a:lnSpc>
              <a:spcPct val="90000"/>
            </a:lnSpc>
            <a:spcBef>
              <a:spcPct val="0"/>
            </a:spcBef>
            <a:spcAft>
              <a:spcPct val="15000"/>
            </a:spcAft>
            <a:buChar char="••"/>
          </a:pPr>
          <a:r>
            <a:rPr lang="en-US" sz="2100" kern="1200" dirty="0" smtClean="0"/>
            <a:t>Optionally, skip FOPE spam and policy filtering</a:t>
          </a:r>
          <a:endParaRPr lang="en-US" sz="2100" kern="1200" dirty="0"/>
        </a:p>
      </dsp:txBody>
      <dsp:txXfrm rot="-5400000">
        <a:off x="3912613" y="3741415"/>
        <a:ext cx="6890544" cy="1205457"/>
      </dsp:txXfrm>
    </dsp:sp>
    <dsp:sp modelId="{D52AFB57-A663-4DC7-8DFB-D19C07F2DE3F}">
      <dsp:nvSpPr>
        <dsp:cNvPr id="0" name=""/>
        <dsp:cNvSpPr/>
      </dsp:nvSpPr>
      <dsp:spPr>
        <a:xfrm>
          <a:off x="0" y="3509218"/>
          <a:ext cx="3912612" cy="1669851"/>
        </a:xfrm>
        <a:prstGeom prst="roundRect">
          <a:avLst/>
        </a:prstGeom>
        <a:solidFill>
          <a:schemeClr val="accent1">
            <a:shade val="80000"/>
            <a:hueOff val="-387114"/>
            <a:satOff val="19386"/>
            <a:lumOff val="28076"/>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0">
            <a:lnSpc>
              <a:spcPct val="90000"/>
            </a:lnSpc>
            <a:spcBef>
              <a:spcPct val="0"/>
            </a:spcBef>
            <a:spcAft>
              <a:spcPct val="35000"/>
            </a:spcAft>
          </a:pPr>
          <a:r>
            <a:rPr lang="en-US" sz="2400" kern="1200" dirty="0" smtClean="0"/>
            <a:t>Inbound Safe Listing</a:t>
          </a:r>
          <a:endParaRPr lang="en-US" sz="2400" kern="1200" dirty="0"/>
        </a:p>
      </dsp:txBody>
      <dsp:txXfrm>
        <a:off x="81515" y="3590733"/>
        <a:ext cx="3749582" cy="15068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79DB8-5E8B-4B6A-8154-2A22C0F56AF9}">
      <dsp:nvSpPr>
        <dsp:cNvPr id="0" name=""/>
        <dsp:cNvSpPr/>
      </dsp:nvSpPr>
      <dsp:spPr>
        <a:xfrm rot="5400000">
          <a:off x="6953292" y="-2874914"/>
          <a:ext cx="1012537" cy="70207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All mailboxes hosted in the cloud with Exchange Online </a:t>
          </a:r>
          <a:endParaRPr lang="en-US" sz="1400" kern="1200" dirty="0"/>
        </a:p>
      </dsp:txBody>
      <dsp:txXfrm rot="-5400000">
        <a:off x="3949179" y="178627"/>
        <a:ext cx="6971335" cy="913681"/>
      </dsp:txXfrm>
    </dsp:sp>
    <dsp:sp modelId="{8EB61213-9FB5-4A6B-A9E4-1B128E0E45EE}">
      <dsp:nvSpPr>
        <dsp:cNvPr id="0" name=""/>
        <dsp:cNvSpPr/>
      </dsp:nvSpPr>
      <dsp:spPr>
        <a:xfrm>
          <a:off x="0" y="2631"/>
          <a:ext cx="3949179" cy="1265671"/>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rPr>
            <a:t>Fully Hosted Scenario</a:t>
          </a:r>
          <a:endParaRPr lang="en-US" sz="2000" kern="1200" dirty="0">
            <a:solidFill>
              <a:schemeClr val="bg1"/>
            </a:solidFill>
          </a:endParaRPr>
        </a:p>
      </dsp:txBody>
      <dsp:txXfrm>
        <a:off x="61785" y="64416"/>
        <a:ext cx="3825609" cy="1142101"/>
      </dsp:txXfrm>
    </dsp:sp>
    <dsp:sp modelId="{9D08304D-BC60-408D-968F-6BF46912680F}">
      <dsp:nvSpPr>
        <dsp:cNvPr id="0" name=""/>
        <dsp:cNvSpPr/>
      </dsp:nvSpPr>
      <dsp:spPr>
        <a:xfrm rot="5400000">
          <a:off x="6953292" y="-1545959"/>
          <a:ext cx="1012537" cy="70207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Some mailboxes hosted in the cloud with Exchange Online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Some mailboxes hosted on-premises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MX record points to FOPE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FOPE subscriptions are required for on-premises users</a:t>
          </a:r>
          <a:endParaRPr lang="en-US" sz="1400" kern="1200" dirty="0"/>
        </a:p>
      </dsp:txBody>
      <dsp:txXfrm rot="-5400000">
        <a:off x="3949179" y="1507582"/>
        <a:ext cx="6971335" cy="913681"/>
      </dsp:txXfrm>
    </dsp:sp>
    <dsp:sp modelId="{78E4CA1A-38F3-4476-B0A3-998654E8D688}">
      <dsp:nvSpPr>
        <dsp:cNvPr id="0" name=""/>
        <dsp:cNvSpPr/>
      </dsp:nvSpPr>
      <dsp:spPr>
        <a:xfrm>
          <a:off x="0" y="1331586"/>
          <a:ext cx="3949179" cy="1265671"/>
        </a:xfrm>
        <a:prstGeom prst="roundRect">
          <a:avLst/>
        </a:prstGeom>
        <a:solidFill>
          <a:schemeClr val="accent1">
            <a:shade val="80000"/>
            <a:hueOff val="-129038"/>
            <a:satOff val="6462"/>
            <a:lumOff val="9359"/>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rPr>
            <a:t>Current FOPE Customer: Shared Address Space with On-Premises Relay Scenario (MX Points to FOPE)</a:t>
          </a:r>
          <a:endParaRPr lang="en-US" sz="2000" kern="1200" dirty="0">
            <a:solidFill>
              <a:schemeClr val="bg1"/>
            </a:solidFill>
          </a:endParaRPr>
        </a:p>
      </dsp:txBody>
      <dsp:txXfrm>
        <a:off x="61785" y="1393371"/>
        <a:ext cx="3825609" cy="1142101"/>
      </dsp:txXfrm>
    </dsp:sp>
    <dsp:sp modelId="{A82CF050-659B-471A-936B-6E0CEA29C8E5}">
      <dsp:nvSpPr>
        <dsp:cNvPr id="0" name=""/>
        <dsp:cNvSpPr/>
      </dsp:nvSpPr>
      <dsp:spPr>
        <a:xfrm rot="5400000">
          <a:off x="6953292" y="-217004"/>
          <a:ext cx="1012537" cy="70207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Some mailboxes hosted in the cloud with Exchange Online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Some mailboxes hosted on-premises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MX record points to on-premises</a:t>
          </a:r>
          <a:endParaRPr lang="en-US" sz="1400" kern="1200" dirty="0"/>
        </a:p>
      </dsp:txBody>
      <dsp:txXfrm rot="-5400000">
        <a:off x="3949179" y="2836537"/>
        <a:ext cx="6971335" cy="913681"/>
      </dsp:txXfrm>
    </dsp:sp>
    <dsp:sp modelId="{D52AFB57-A663-4DC7-8DFB-D19C07F2DE3F}">
      <dsp:nvSpPr>
        <dsp:cNvPr id="0" name=""/>
        <dsp:cNvSpPr/>
      </dsp:nvSpPr>
      <dsp:spPr>
        <a:xfrm>
          <a:off x="0" y="2660541"/>
          <a:ext cx="3949179" cy="1265671"/>
        </a:xfrm>
        <a:prstGeom prst="roundRect">
          <a:avLst/>
        </a:prstGeom>
        <a:solidFill>
          <a:schemeClr val="accent1">
            <a:shade val="80000"/>
            <a:hueOff val="-258076"/>
            <a:satOff val="12924"/>
            <a:lumOff val="18717"/>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rPr>
            <a:t>Shared Address Space with On-Premises Relay Scenario (MX Points to On-Premises)</a:t>
          </a:r>
          <a:endParaRPr lang="en-US" sz="2000" kern="1200" dirty="0">
            <a:solidFill>
              <a:schemeClr val="bg1"/>
            </a:solidFill>
          </a:endParaRPr>
        </a:p>
      </dsp:txBody>
      <dsp:txXfrm>
        <a:off x="61785" y="2722326"/>
        <a:ext cx="3825609" cy="1142101"/>
      </dsp:txXfrm>
    </dsp:sp>
    <dsp:sp modelId="{7B770C14-D550-4247-B51B-ED94BB4B4E72}">
      <dsp:nvSpPr>
        <dsp:cNvPr id="0" name=""/>
        <dsp:cNvSpPr/>
      </dsp:nvSpPr>
      <dsp:spPr>
        <a:xfrm rot="5400000">
          <a:off x="6953292" y="1111950"/>
          <a:ext cx="1012537" cy="702076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rtl="0">
            <a:lnSpc>
              <a:spcPct val="90000"/>
            </a:lnSpc>
            <a:spcBef>
              <a:spcPct val="0"/>
            </a:spcBef>
            <a:spcAft>
              <a:spcPct val="15000"/>
            </a:spcAft>
            <a:buChar char="••"/>
          </a:pPr>
          <a:r>
            <a:rPr lang="en-US" sz="1400" kern="1200" dirty="0" smtClean="0"/>
            <a:t>Some mailboxes hosted in the cloud with Exchange Online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Some mailboxes hosted on-premises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MX record points to FOPE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FOPE subscriptions are required for on-premises users</a:t>
          </a:r>
          <a:endParaRPr lang="en-US" sz="1400" kern="1200" dirty="0"/>
        </a:p>
      </dsp:txBody>
      <dsp:txXfrm rot="-5400000">
        <a:off x="3949179" y="4165491"/>
        <a:ext cx="6971335" cy="913681"/>
      </dsp:txXfrm>
    </dsp:sp>
    <dsp:sp modelId="{FA47D2BB-DE18-4C82-B77B-7959F5D0D6A3}">
      <dsp:nvSpPr>
        <dsp:cNvPr id="0" name=""/>
        <dsp:cNvSpPr/>
      </dsp:nvSpPr>
      <dsp:spPr>
        <a:xfrm>
          <a:off x="0" y="3989496"/>
          <a:ext cx="3949179" cy="1265671"/>
        </a:xfrm>
        <a:prstGeom prst="roundRect">
          <a:avLst/>
        </a:prstGeom>
        <a:solidFill>
          <a:schemeClr val="accent1">
            <a:shade val="80000"/>
            <a:hueOff val="-387114"/>
            <a:satOff val="19386"/>
            <a:lumOff val="28076"/>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n-US" sz="2000" kern="1200" dirty="0" smtClean="0">
              <a:solidFill>
                <a:schemeClr val="bg1"/>
              </a:solidFill>
            </a:rPr>
            <a:t>Non-FOPE Customer: Shared Address Space with On-Premises Relay Scenario (MX Points to FOPE)</a:t>
          </a:r>
          <a:endParaRPr lang="en-US" sz="2000" kern="1200" dirty="0"/>
        </a:p>
      </dsp:txBody>
      <dsp:txXfrm>
        <a:off x="61785" y="4051281"/>
        <a:ext cx="3825609" cy="11421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4:29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22E734EF-4AA8-4537-A74A-93FBB75D413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16</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3198387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95496DF8-152F-435A-934B-39CA4F12F332}"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857955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95496DF8-152F-435A-934B-39CA4F12F332}"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857955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2092334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16AB5180-40E8-4B68-B1A2-6304448A1A2C}"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20</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3348057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21</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548166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normAutofit fontScale="92500" lnSpcReduction="10000"/>
          </a:bodyPr>
          <a:lstStyle/>
          <a:p>
            <a:pPr rtl="0"/>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4</a:t>
            </a:fld>
            <a:endParaRPr lang="en-US" dirty="0">
              <a:solidFill>
                <a:prstClr val="black"/>
              </a:solidFill>
            </a:endParaRPr>
          </a:p>
        </p:txBody>
      </p:sp>
    </p:spTree>
    <p:extLst>
      <p:ext uri="{BB962C8B-B14F-4D97-AF65-F5344CB8AC3E}">
        <p14:creationId xmlns:p14="http://schemas.microsoft.com/office/powerpoint/2010/main" val="2272899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26F281EE-A346-47C4-9FD1-BEAA0BA8CAA9}"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E7671ED3-1259-4FC0-9F37-B5C3B88DF4C4}"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857955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29</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6773DEF1-8BF1-40AA-BCAA-1062226D049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0559989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2861975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4:29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4:29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819510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4:29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38</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Grp="1" noChangeArrowheads="1"/>
          </p:cNvSpPr>
          <p:nvPr/>
        </p:nvSpPr>
        <p:spPr bwMode="auto">
          <a:xfrm>
            <a:off x="3884031" y="4"/>
            <a:ext cx="2972421" cy="457513"/>
          </a:xfrm>
          <a:prstGeom prst="rect">
            <a:avLst/>
          </a:prstGeom>
          <a:noFill/>
          <a:ln w="9525" cap="flat" cmpd="sng" algn="ctr">
            <a:noFill/>
            <a:prstDash val="solid"/>
            <a:miter lim="800000"/>
            <a:headEnd type="none" w="med" len="med"/>
            <a:tailEnd type="none" w="med" len="med"/>
          </a:ln>
        </p:spPr>
        <p:txBody>
          <a:bodyPr lIns="91415" tIns="45710" rIns="91415" bIns="45710"/>
          <a:lstStyle/>
          <a:p>
            <a:pPr algn="r" defTabSz="914233"/>
            <a:fld id="{DBB6FABA-3CCD-4F9A-BAFC-B31876E22D58}" type="datetime8">
              <a:rPr lang="en-US" sz="1200">
                <a:solidFill>
                  <a:prstClr val="black"/>
                </a:solidFill>
                <a:latin typeface="Times New Roman" pitchFamily="18" charset="0"/>
              </a:rPr>
              <a:pPr algn="r" defTabSz="914233"/>
              <a:t>5/19/2011 4:29 PM</a:t>
            </a:fld>
            <a:endParaRPr lang="en-US" sz="1200" dirty="0">
              <a:solidFill>
                <a:prstClr val="black"/>
              </a:solidFill>
              <a:latin typeface="Times New Roman" pitchFamily="18" charset="0"/>
            </a:endParaRPr>
          </a:p>
        </p:txBody>
      </p:sp>
      <p:sp>
        <p:nvSpPr>
          <p:cNvPr id="5" name="TextBox 4"/>
          <p:cNvSpPr txBox="1">
            <a:spLocks noGrp="1" noChangeArrowheads="1"/>
          </p:cNvSpPr>
          <p:nvPr/>
        </p:nvSpPr>
        <p:spPr bwMode="auto">
          <a:xfrm>
            <a:off x="5582996" y="8684926"/>
            <a:ext cx="1273451" cy="457513"/>
          </a:xfrm>
          <a:prstGeom prst="rect">
            <a:avLst/>
          </a:prstGeom>
          <a:noFill/>
          <a:ln w="9525" cap="flat" cmpd="sng" algn="ctr">
            <a:noFill/>
            <a:prstDash val="solid"/>
            <a:miter lim="800000"/>
            <a:headEnd type="none" w="med" len="med"/>
            <a:tailEnd type="none" w="med" len="med"/>
          </a:ln>
        </p:spPr>
        <p:txBody>
          <a:bodyPr lIns="91415" tIns="45710" rIns="91415" bIns="45710" anchor="b"/>
          <a:lstStyle/>
          <a:p>
            <a:pPr algn="r" defTabSz="914233"/>
            <a:fld id="{08C88E9C-78A5-4F7B-978E-0F64DFFF21C2}" type="slidenum">
              <a:rPr lang="en-US" sz="1200">
                <a:solidFill>
                  <a:prstClr val="black"/>
                </a:solidFill>
                <a:latin typeface="Times New Roman" pitchFamily="18" charset="0"/>
              </a:rPr>
              <a:pPr algn="r" defTabSz="914233"/>
              <a:t>6</a:t>
            </a:fld>
            <a:endParaRPr lang="en-US" sz="1200" dirty="0">
              <a:solidFill>
                <a:prstClr val="black"/>
              </a:solidFill>
              <a:latin typeface="Times New Roman" pitchFamily="18" charset="0"/>
            </a:endParaRPr>
          </a:p>
        </p:txBody>
      </p:sp>
      <p:sp>
        <p:nvSpPr>
          <p:cNvPr id="6" name="TextBox 5"/>
          <p:cNvSpPr txBox="1">
            <a:spLocks noGrp="1" noChangeArrowheads="1"/>
          </p:cNvSpPr>
          <p:nvPr/>
        </p:nvSpPr>
        <p:spPr bwMode="auto">
          <a:xfrm>
            <a:off x="0" y="8791107"/>
            <a:ext cx="5666858" cy="351332"/>
          </a:xfrm>
          <a:prstGeom prst="rect">
            <a:avLst/>
          </a:prstGeom>
          <a:noFill/>
          <a:ln w="9525" cap="flat" cmpd="sng" algn="ctr">
            <a:noFill/>
            <a:prstDash val="solid"/>
            <a:miter lim="800000"/>
            <a:headEnd type="none" w="med" len="med"/>
            <a:tailEnd type="none" w="med" len="med"/>
          </a:ln>
        </p:spPr>
        <p:txBody>
          <a:bodyPr lIns="91415" tIns="45710" rIns="91415" bIns="45710" anchor="b"/>
          <a:lstStyle/>
          <a:p>
            <a:pPr defTabSz="914233"/>
            <a:r>
              <a:rPr lang="en-US" sz="800" dirty="0">
                <a:solidFill>
                  <a:prstClr val="black"/>
                </a:solidFill>
                <a:latin typeface="Segoe" pitchFamily="34" charset="0"/>
                <a:cs typeface="Arial" charset="0"/>
              </a:rPr>
              <a:t>© 2005 Microsoft Corporation. All rights reserved.</a:t>
            </a:r>
          </a:p>
          <a:p>
            <a:pPr defTabSz="914233"/>
            <a:r>
              <a:rPr lang="en-US" sz="800" dirty="0">
                <a:solidFill>
                  <a:prstClr val="black"/>
                </a:solidFill>
                <a:latin typeface="Segoe" pitchFamily="34" charset="0"/>
                <a:cs typeface="Arial" charset="0"/>
              </a:rPr>
              <a:t>This presentation is for informational purposes only. Microsoft makes no warranties, express or implied, in this summary.</a:t>
            </a:r>
          </a:p>
        </p:txBody>
      </p:sp>
      <p:sp>
        <p:nvSpPr>
          <p:cNvPr id="23556" name="Rectangle 22531"/>
          <p:cNvSpPr>
            <a:spLocks noGrp="1" noRot="1" noChangeAspect="1" noChangeArrowheads="1" noTextEdit="1"/>
          </p:cNvSpPr>
          <p:nvPr>
            <p:ph type="sldImg"/>
          </p:nvPr>
        </p:nvSpPr>
        <p:spPr>
          <a:noFill/>
          <a:ln w="9525" cap="flat">
            <a:headEnd type="none" w="med" len="med"/>
            <a:tailEnd type="none" w="med" len="med"/>
          </a:ln>
        </p:spPr>
      </p:sp>
      <p:sp>
        <p:nvSpPr>
          <p:cNvPr id="23557" name="Rectangle 22532"/>
          <p:cNvSpPr>
            <a:spLocks noGrp="1" noChangeArrowheads="1"/>
          </p:cNvSpPr>
          <p:nvPr>
            <p:ph type="body" idx="1"/>
          </p:nvPr>
        </p:nvSpPr>
        <p:spPr>
          <a:xfrm>
            <a:off x="686421" y="4344025"/>
            <a:ext cx="5485158" cy="4114488"/>
          </a:xfrm>
          <a:prstGeom prst="rect">
            <a:avLst/>
          </a:prstGeom>
          <a:noFill/>
          <a:ln/>
        </p:spPr>
        <p:txBody>
          <a:bodyPr lIns="89730" tIns="44865" rIns="89730" bIns="44865">
            <a:normAutofit fontScale="77500" lnSpcReduction="20000"/>
          </a:bodyPr>
          <a:lstStyle/>
          <a:p>
            <a:pPr eaLnBrk="1" hangingPunct="1"/>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113853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4" name="Slide Number Placeholder 3"/>
          <p:cNvSpPr>
            <a:spLocks noGrp="1"/>
          </p:cNvSpPr>
          <p:nvPr>
            <p:ph type="sldNum" sz="quarter" idx="10"/>
          </p:nvPr>
        </p:nvSpPr>
        <p:spPr/>
        <p:txBody>
          <a:bodyPr/>
          <a:lstStyle/>
          <a:p>
            <a:pPr>
              <a:defRPr/>
            </a:pPr>
            <a:fld id="{35FF22FA-CF03-499E-A4B7-7BAA4D287BCC}"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36001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endParaRPr lang="en-US" dirty="0"/>
          </a:p>
        </p:txBody>
      </p:sp>
      <p:sp>
        <p:nvSpPr>
          <p:cNvPr id="5" name="Date Placeholder 4"/>
          <p:cNvSpPr>
            <a:spLocks noGrp="1"/>
          </p:cNvSpPr>
          <p:nvPr>
            <p:ph type="dt" idx="10"/>
          </p:nvPr>
        </p:nvSpPr>
        <p:spPr/>
        <p:txBody>
          <a:bodyPr/>
          <a:lstStyle/>
          <a:p>
            <a:fld id="{21509B51-D957-49CB-B61C-E85A21E4D9B3}"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8" name="Header Placeholder 7"/>
          <p:cNvSpPr>
            <a:spLocks noGrp="1"/>
          </p:cNvSpPr>
          <p:nvPr>
            <p:ph type="hdr" sz="quarter" idx="13"/>
          </p:nvPr>
        </p:nvSpPr>
        <p:spPr/>
        <p:txBody>
          <a:bodyPr/>
          <a:lstStyle/>
          <a:p>
            <a:r>
              <a:rPr lang="en-US" dirty="0" smtClean="0"/>
              <a:t>TechReady11</a:t>
            </a:r>
            <a:endParaRPr lang="en-US" dirty="0"/>
          </a:p>
        </p:txBody>
      </p:sp>
    </p:spTree>
    <p:extLst>
      <p:ext uri="{BB962C8B-B14F-4D97-AF65-F5344CB8AC3E}">
        <p14:creationId xmlns:p14="http://schemas.microsoft.com/office/powerpoint/2010/main" val="1228474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6421" y="4344025"/>
            <a:ext cx="5485158" cy="4114488"/>
          </a:xfrm>
          <a:prstGeom prst="rect">
            <a:avLst/>
          </a:prstGeom>
        </p:spPr>
        <p:txBody>
          <a:bodyPr lIns="89730" tIns="44865" rIns="89730" bIns="44865"/>
          <a:lstStyle/>
          <a:p>
            <a:pPr marL="107146" lvl="1"/>
            <a:endParaRPr lang="en-US" dirty="0"/>
          </a:p>
        </p:txBody>
      </p:sp>
      <p:sp>
        <p:nvSpPr>
          <p:cNvPr id="5" name="Date Placeholder 4"/>
          <p:cNvSpPr>
            <a:spLocks noGrp="1"/>
          </p:cNvSpPr>
          <p:nvPr>
            <p:ph type="dt" idx="10"/>
          </p:nvPr>
        </p:nvSpPr>
        <p:spPr/>
        <p:txBody>
          <a:bodyPr/>
          <a:lstStyle/>
          <a:p>
            <a:fld id="{21509B51-D957-49CB-B61C-E85A21E4D9B3}" type="datetime1">
              <a:rPr lang="en-US" smtClean="0">
                <a:solidFill>
                  <a:prstClr val="black"/>
                </a:solidFill>
              </a:rPr>
              <a:pPr/>
              <a:t>5/19/2011</a:t>
            </a:fld>
            <a:endParaRPr lang="en-US" dirty="0">
              <a:solidFill>
                <a:prstClr val="black"/>
              </a:solidFill>
            </a:endParaRPr>
          </a:p>
        </p:txBody>
      </p:sp>
      <p:sp>
        <p:nvSpPr>
          <p:cNvPr id="6" name="Footer Placeholder 5"/>
          <p:cNvSpPr>
            <a:spLocks noGrp="1"/>
          </p:cNvSpPr>
          <p:nvPr>
            <p:ph type="ftr" sz="quarter" idx="11"/>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12</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smtClean="0">
                <a:solidFill>
                  <a:prstClr val="black"/>
                </a:solidFill>
              </a:rPr>
              <a:t>TechReady11</a:t>
            </a:r>
            <a:endParaRPr lang="en-US" dirty="0">
              <a:solidFill>
                <a:prstClr val="black"/>
              </a:solidFill>
            </a:endParaRPr>
          </a:p>
        </p:txBody>
      </p:sp>
    </p:spTree>
    <p:extLst>
      <p:ext uri="{BB962C8B-B14F-4D97-AF65-F5344CB8AC3E}">
        <p14:creationId xmlns:p14="http://schemas.microsoft.com/office/powerpoint/2010/main" val="122847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41899848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08912085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3437771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406824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602338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27488710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31029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5353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645394"/>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2496722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8852094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1991396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5778092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0969943" cy="609398"/>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
        <p:nvSpPr>
          <p:cNvPr id="9" name="Text Placeholder 8"/>
          <p:cNvSpPr>
            <a:spLocks noGrp="1"/>
          </p:cNvSpPr>
          <p:nvPr>
            <p:ph type="body" sz="quarter" idx="13"/>
          </p:nvPr>
        </p:nvSpPr>
        <p:spPr>
          <a:xfrm>
            <a:off x="609441" y="1154652"/>
            <a:ext cx="10969943" cy="2000548"/>
          </a:xfrm>
          <a:prstGeom prst="rect">
            <a:avLst/>
          </a:prstGeom>
        </p:spPr>
        <p:txBody>
          <a:bodyPr/>
          <a:lstStyle>
            <a:lvl1pPr algn="l">
              <a:buClr>
                <a:srgbClr val="0070C0"/>
              </a:buClr>
              <a:buSzPct val="100000"/>
              <a:buFontTx/>
              <a:buBlip>
                <a:blip r:embed="rId2"/>
              </a:buBlip>
              <a:defRPr>
                <a:solidFill>
                  <a:schemeClr val="tx1"/>
                </a:solidFill>
              </a:defRPr>
            </a:lvl1pPr>
            <a:lvl2pPr algn="l">
              <a:buClr>
                <a:srgbClr val="0070C0"/>
              </a:buClr>
              <a:buSzPct val="100000"/>
              <a:buFontTx/>
              <a:buBlip>
                <a:blip r:embed="rId2"/>
              </a:buBlip>
              <a:defRPr>
                <a:solidFill>
                  <a:schemeClr val="tx1"/>
                </a:solidFill>
              </a:defRPr>
            </a:lvl2pPr>
            <a:lvl3pPr algn="l">
              <a:buClr>
                <a:srgbClr val="0070C0"/>
              </a:buClr>
              <a:buSzPct val="100000"/>
              <a:buFontTx/>
              <a:buBlip>
                <a:blip r:embed="rId2"/>
              </a:buBlip>
              <a:defRPr>
                <a:solidFill>
                  <a:schemeClr val="tx1"/>
                </a:solidFill>
              </a:defRPr>
            </a:lvl3pPr>
            <a:lvl4pPr algn="l">
              <a:buClr>
                <a:srgbClr val="0070C0"/>
              </a:buClr>
              <a:buSzPct val="100000"/>
              <a:buFontTx/>
              <a:buBlip>
                <a:blip r:embed="rId2"/>
              </a:buBlip>
              <a:defRPr>
                <a:solidFill>
                  <a:schemeClr val="tx1"/>
                </a:solidFill>
              </a:defRPr>
            </a:lvl4pPr>
            <a:lvl5pPr algn="l">
              <a:buClr>
                <a:srgbClr val="0070C0"/>
              </a:buClr>
              <a:buSzPct val="100000"/>
              <a:buFontTx/>
              <a:buBlip>
                <a:blip r:embed="rId2"/>
              </a:buBlip>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7"/>
          <p:cNvSpPr>
            <a:spLocks noGrp="1"/>
          </p:cNvSpPr>
          <p:nvPr>
            <p:ph type="body" sz="quarter" idx="14"/>
          </p:nvPr>
        </p:nvSpPr>
        <p:spPr>
          <a:xfrm>
            <a:off x="609441" y="609600"/>
            <a:ext cx="9243192" cy="381000"/>
          </a:xfrm>
          <a:prstGeom prst="rect">
            <a:avLst/>
          </a:prstGeom>
        </p:spPr>
        <p:txBody>
          <a:bodyPr>
            <a:normAutofit/>
          </a:bodyPr>
          <a:lstStyle>
            <a:lvl1pPr>
              <a:buNone/>
              <a:defRPr sz="2000" b="0" i="1">
                <a:solidFill>
                  <a:schemeClr val="tx1">
                    <a:lumMod val="50000"/>
                    <a:lumOff val="50000"/>
                  </a:schemeClr>
                </a:solidFill>
              </a:defRPr>
            </a:lvl1pPr>
          </a:lstStyle>
          <a:p>
            <a:pPr lvl="0"/>
            <a:r>
              <a:rPr lang="en-US" dirty="0" smtClean="0"/>
              <a:t>Click to edit Master text style</a:t>
            </a:r>
            <a:endParaRPr lang="en-US" dirty="0"/>
          </a:p>
        </p:txBody>
      </p:sp>
      <p:sp>
        <p:nvSpPr>
          <p:cNvPr id="5" name="Date Placeholder 2"/>
          <p:cNvSpPr>
            <a:spLocks noGrp="1"/>
          </p:cNvSpPr>
          <p:nvPr>
            <p:ph type="dt" sz="half" idx="15"/>
          </p:nvPr>
        </p:nvSpPr>
        <p:spPr>
          <a:xfrm>
            <a:off x="10055781" y="6460218"/>
            <a:ext cx="1117309"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D60C6D13-06AF-4E15-9F4E-9747959CF965}" type="datetimeFigureOut">
              <a:rPr lang="en-US" smtClean="0">
                <a:solidFill>
                  <a:srgbClr val="FFFFFF"/>
                </a:solidFill>
              </a:rPr>
              <a:pPr>
                <a:defRPr/>
              </a:pPr>
              <a:t>5/19/2011</a:t>
            </a:fld>
            <a:endParaRPr lang="en-US" dirty="0">
              <a:solidFill>
                <a:srgbClr val="FFFFFF"/>
              </a:solidFill>
            </a:endParaRPr>
          </a:p>
        </p:txBody>
      </p:sp>
      <p:sp>
        <p:nvSpPr>
          <p:cNvPr id="6" name="Footer Placeholder 3"/>
          <p:cNvSpPr>
            <a:spLocks noGrp="1"/>
          </p:cNvSpPr>
          <p:nvPr>
            <p:ph type="ftr" sz="quarter" idx="16"/>
          </p:nvPr>
        </p:nvSpPr>
        <p:spPr>
          <a:xfrm>
            <a:off x="6399133" y="6460220"/>
            <a:ext cx="2844059" cy="365125"/>
          </a:xfrm>
          <a:prstGeom prst="rect">
            <a:avLst/>
          </a:prstGeom>
        </p:spPr>
        <p:txBody>
          <a:bodyPr anchor="ctr"/>
          <a:lstStyle>
            <a:lvl1pPr algn="ctr" fontAlgn="auto">
              <a:spcBef>
                <a:spcPts val="0"/>
              </a:spcBef>
              <a:spcAft>
                <a:spcPts val="0"/>
              </a:spcAft>
              <a:defRPr sz="900" dirty="0">
                <a:solidFill>
                  <a:schemeClr val="bg1"/>
                </a:solidFill>
                <a:latin typeface="+mn-lt"/>
              </a:defRPr>
            </a:lvl1pPr>
          </a:lstStyle>
          <a:p>
            <a:pPr>
              <a:defRPr/>
            </a:pPr>
            <a:endParaRPr lang="en-US" dirty="0">
              <a:solidFill>
                <a:srgbClr val="FFFFFF"/>
              </a:solidFill>
            </a:endParaRPr>
          </a:p>
        </p:txBody>
      </p:sp>
      <p:sp>
        <p:nvSpPr>
          <p:cNvPr id="7" name="Slide Number Placeholder 4"/>
          <p:cNvSpPr>
            <a:spLocks noGrp="1"/>
          </p:cNvSpPr>
          <p:nvPr>
            <p:ph type="sldNum" sz="quarter" idx="17"/>
          </p:nvPr>
        </p:nvSpPr>
        <p:spPr>
          <a:xfrm>
            <a:off x="11173090" y="6460218"/>
            <a:ext cx="812588" cy="365125"/>
          </a:xfrm>
          <a:prstGeom prst="rect">
            <a:avLst/>
          </a:prstGeom>
        </p:spPr>
        <p:txBody>
          <a:bodyPr anchor="ctr"/>
          <a:lstStyle>
            <a:lvl1pPr algn="ctr" fontAlgn="auto">
              <a:spcBef>
                <a:spcPts val="0"/>
              </a:spcBef>
              <a:spcAft>
                <a:spcPts val="0"/>
              </a:spcAft>
              <a:defRPr sz="900">
                <a:solidFill>
                  <a:schemeClr val="bg1"/>
                </a:solidFill>
                <a:latin typeface="+mn-lt"/>
              </a:defRPr>
            </a:lvl1pPr>
          </a:lstStyle>
          <a:p>
            <a:pPr>
              <a:defRPr/>
            </a:pPr>
            <a:fld id="{3C7B1C64-A14E-4D42-B35E-20EF6EFAD7FF}"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750706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592836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95563401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2211517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50221285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2927147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072388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063503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0080704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8143460"/>
      </p:ext>
    </p:extLst>
  </p:cSld>
  <p:clrMap bg1="dk1" tx1="lt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 id="2147483760" r:id="rId18"/>
    <p:sldLayoutId id="2147483761" r:id="rId19"/>
    <p:sldLayoutId id="2147483762" r:id="rId20"/>
    <p:sldLayoutId id="2147483763" r:id="rId21"/>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55913585"/>
      </p:ext>
    </p:extLst>
  </p:cSld>
  <p:clrMap bg1="dk1" tx1="lt1" bg2="dk2" tx2="lt2" accent1="accent1" accent2="accent2" accent3="accent3" accent4="accent4" accent5="accent5" accent6="accent6" hlink="hlink" folHlink="folHlink"/>
  <p:sldLayoutIdLst>
    <p:sldLayoutId id="2147483765"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xml"/><Relationship Id="rId6" Type="http://schemas.openxmlformats.org/officeDocument/2006/relationships/image" Target="../media/image57.png"/><Relationship Id="rId5" Type="http://schemas.openxmlformats.org/officeDocument/2006/relationships/image" Target="../media/image2.png"/><Relationship Id="rId4" Type="http://schemas.openxmlformats.org/officeDocument/2006/relationships/image" Target="../media/image56.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2.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48.png"/><Relationship Id="rId4" Type="http://schemas.openxmlformats.org/officeDocument/2006/relationships/image" Target="../media/image52.png"/></Relationships>
</file>

<file path=ppt/slides/_rels/slide1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52.png"/><Relationship Id="rId5" Type="http://schemas.openxmlformats.org/officeDocument/2006/relationships/image" Target="../media/image64.png"/><Relationship Id="rId4" Type="http://schemas.openxmlformats.org/officeDocument/2006/relationships/image" Target="../media/image63.png"/><Relationship Id="rId9" Type="http://schemas.openxmlformats.org/officeDocument/2006/relationships/image" Target="../media/image62.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48.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3.xml"/><Relationship Id="rId6" Type="http://schemas.openxmlformats.org/officeDocument/2006/relationships/image" Target="../media/image56.png"/><Relationship Id="rId5" Type="http://schemas.openxmlformats.org/officeDocument/2006/relationships/image" Target="../media/image48.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5.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6.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56.png"/><Relationship Id="rId5" Type="http://schemas.openxmlformats.org/officeDocument/2006/relationships/image" Target="../media/image65.png"/><Relationship Id="rId4" Type="http://schemas.openxmlformats.org/officeDocument/2006/relationships/image" Target="../media/image4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7.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8.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60.png"/><Relationship Id="rId5" Type="http://schemas.openxmlformats.org/officeDocument/2006/relationships/image" Target="../media/image56.png"/><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9.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50.png"/><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71.png"/><Relationship Id="rId5" Type="http://schemas.openxmlformats.org/officeDocument/2006/relationships/hyperlink" Target="http://www.microsoft.com/learning" TargetMode="External"/><Relationship Id="rId10" Type="http://schemas.openxmlformats.org/officeDocument/2006/relationships/image" Target="../media/image70.emf"/><Relationship Id="rId4" Type="http://schemas.openxmlformats.org/officeDocument/2006/relationships/image" Target="../media/image67.png"/><Relationship Id="rId9" Type="http://schemas.openxmlformats.org/officeDocument/2006/relationships/image" Target="../media/image69.png"/><Relationship Id="rId14" Type="http://schemas.microsoft.com/office/2007/relationships/hdphoto" Target="../media/hdphoto1.wdp"/></Relationships>
</file>

<file path=ppt/slides/_rels/slide36.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2.png"/><Relationship Id="rId7" Type="http://schemas.openxmlformats.org/officeDocument/2006/relationships/image" Target="../media/image76.png"/><Relationship Id="rId12" Type="http://schemas.openxmlformats.org/officeDocument/2006/relationships/image" Target="../media/image81.png"/><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image" Target="../media/image75.png"/><Relationship Id="rId11" Type="http://schemas.openxmlformats.org/officeDocument/2006/relationships/image" Target="../media/image80.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s>
</file>

<file path=ppt/slides/_rels/slide37.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26" Type="http://schemas.openxmlformats.org/officeDocument/2006/relationships/image" Target="../media/image45.pn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6.png"/><Relationship Id="rId25" Type="http://schemas.openxmlformats.org/officeDocument/2006/relationships/image" Target="../media/image44.png"/><Relationship Id="rId2" Type="http://schemas.openxmlformats.org/officeDocument/2006/relationships/notesSlide" Target="../notesSlides/notesSlide4.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png"/><Relationship Id="rId24" Type="http://schemas.openxmlformats.org/officeDocument/2006/relationships/image" Target="../media/image43.png"/><Relationship Id="rId5" Type="http://schemas.openxmlformats.org/officeDocument/2006/relationships/image" Target="../media/image24.png"/><Relationship Id="rId15" Type="http://schemas.openxmlformats.org/officeDocument/2006/relationships/image" Target="../media/image34.png"/><Relationship Id="rId23" Type="http://schemas.openxmlformats.org/officeDocument/2006/relationships/image" Target="../media/image42.png"/><Relationship Id="rId28" Type="http://schemas.openxmlformats.org/officeDocument/2006/relationships/image" Target="../media/image47.png"/><Relationship Id="rId10" Type="http://schemas.openxmlformats.org/officeDocument/2006/relationships/image" Target="../media/image29.png"/><Relationship Id="rId19" Type="http://schemas.openxmlformats.org/officeDocument/2006/relationships/image" Target="../media/image38.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55.png"/><Relationship Id="rId4" Type="http://schemas.openxmlformats.org/officeDocument/2006/relationships/image" Target="../media/image49.png"/><Relationship Id="rId9" Type="http://schemas.openxmlformats.org/officeDocument/2006/relationships/image" Target="../media/image5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520122"/>
            <a:ext cx="10242549" cy="1523497"/>
          </a:xfrm>
        </p:spPr>
        <p:txBody>
          <a:bodyPr/>
          <a:lstStyle/>
          <a:p>
            <a:r>
              <a:rPr lang="en-US" dirty="0" smtClean="0"/>
              <a:t>Microsoft Forefront Online Protection for Exchange Advanced Routing Scenarios Deep Dive</a:t>
            </a:r>
            <a:endParaRPr lang="en-US" dirty="0"/>
          </a:p>
        </p:txBody>
      </p:sp>
      <p:sp>
        <p:nvSpPr>
          <p:cNvPr id="3" name="Subtitle 2"/>
          <p:cNvSpPr>
            <a:spLocks noGrp="1"/>
          </p:cNvSpPr>
          <p:nvPr>
            <p:ph type="subTitle" idx="1"/>
          </p:nvPr>
        </p:nvSpPr>
        <p:spPr/>
        <p:txBody>
          <a:bodyPr/>
          <a:lstStyle/>
          <a:p>
            <a:r>
              <a:rPr lang="en-US" smtClean="0"/>
              <a:t>Bill Thompson</a:t>
            </a:r>
          </a:p>
          <a:p>
            <a:r>
              <a:rPr lang="en-US" smtClean="0"/>
              <a:t>Program Manager</a:t>
            </a:r>
          </a:p>
          <a:p>
            <a:r>
              <a:rPr lang="en-US" smtClean="0"/>
              <a:t>Microsoft</a:t>
            </a:r>
            <a:endParaRPr lang="en-US" dirty="0"/>
          </a:p>
        </p:txBody>
      </p:sp>
      <p:sp>
        <p:nvSpPr>
          <p:cNvPr id="7" name="Text Placeholder 6"/>
          <p:cNvSpPr>
            <a:spLocks noGrp="1"/>
          </p:cNvSpPr>
          <p:nvPr>
            <p:ph type="body" sz="quarter" idx="10"/>
          </p:nvPr>
        </p:nvSpPr>
        <p:spPr/>
        <p:txBody>
          <a:bodyPr/>
          <a:lstStyle/>
          <a:p>
            <a:r>
              <a:rPr lang="en-US" dirty="0" smtClean="0"/>
              <a:t>SIM309</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14" name="Title 13"/>
          <p:cNvSpPr>
            <a:spLocks noGrp="1"/>
          </p:cNvSpPr>
          <p:nvPr>
            <p:ph type="ctrTitle"/>
          </p:nvPr>
        </p:nvSpPr>
        <p:spPr/>
        <p:txBody>
          <a:bodyPr/>
          <a:lstStyle/>
          <a:p>
            <a:r>
              <a:rPr lang="en-US" smtClean="0"/>
              <a:t>FOPE Connectors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6912509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0449" y="228600"/>
            <a:ext cx="11149013" cy="609398"/>
          </a:xfrm>
        </p:spPr>
        <p:txBody>
          <a:bodyPr/>
          <a:lstStyle/>
          <a:p>
            <a:r>
              <a:rPr lang="en-US" dirty="0" smtClean="0"/>
              <a:t>Architectural Vision</a:t>
            </a:r>
            <a:endParaRPr lang="en-US" dirty="0"/>
          </a:p>
        </p:txBody>
      </p:sp>
      <p:sp>
        <p:nvSpPr>
          <p:cNvPr id="17" name="Text Placeholder 5"/>
          <p:cNvSpPr txBox="1">
            <a:spLocks/>
          </p:cNvSpPr>
          <p:nvPr/>
        </p:nvSpPr>
        <p:spPr>
          <a:xfrm>
            <a:off x="498411" y="1215676"/>
            <a:ext cx="11173090" cy="7642092"/>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85000"/>
              <a:buFontTx/>
              <a:buBlip>
                <a:blip r:embed="rId4"/>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4"/>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4"/>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4"/>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777777"/>
              </a:buClr>
              <a:buSzPct val="90000"/>
              <a:buBlip>
                <a:blip r:embed="rId5"/>
              </a:buBlip>
            </a:pPr>
            <a:r>
              <a:rPr lang="en-US" sz="2400" dirty="0"/>
              <a:t>Connectors are the building blocks to give granular control over all stages of mail flow:</a:t>
            </a:r>
          </a:p>
          <a:p>
            <a:endParaRPr lang="en-US" sz="2000" dirty="0"/>
          </a:p>
          <a:p>
            <a:endParaRPr lang="en-US" sz="2000" dirty="0" smtClean="0"/>
          </a:p>
          <a:p>
            <a:endParaRPr lang="en-US" sz="2000" dirty="0" smtClean="0"/>
          </a:p>
          <a:p>
            <a:pPr marL="347472" indent="-347472">
              <a:buClr>
                <a:srgbClr val="777777"/>
              </a:buClr>
              <a:buSzPct val="130000"/>
              <a:buFont typeface="Arial" pitchFamily="34" charset="0"/>
              <a:buChar char="•"/>
            </a:pPr>
            <a:endParaRPr lang="en-US" sz="2000" dirty="0" smtClean="0">
              <a:solidFill>
                <a:schemeClr val="tx1"/>
              </a:solidFill>
            </a:endParaRPr>
          </a:p>
          <a:p>
            <a:pPr>
              <a:buClr>
                <a:srgbClr val="777777"/>
              </a:buClr>
              <a:buSzPct val="90000"/>
              <a:buBlip>
                <a:blip r:embed="rId5"/>
              </a:buBlip>
            </a:pPr>
            <a:r>
              <a:rPr lang="en-US" sz="2400" dirty="0"/>
              <a:t>Enhanced Secure Messaging</a:t>
            </a:r>
          </a:p>
          <a:p>
            <a:pPr marL="865647" lvl="2" indent="-347472">
              <a:buClr>
                <a:srgbClr val="777777"/>
              </a:buClr>
              <a:buSzPct val="90000"/>
              <a:buBlip>
                <a:blip r:embed="rId5"/>
              </a:buBlip>
            </a:pPr>
            <a:r>
              <a:rPr lang="en-US" dirty="0"/>
              <a:t>B2B Secure Channel</a:t>
            </a:r>
          </a:p>
          <a:p>
            <a:pPr marL="865647" lvl="2" indent="-347472">
              <a:buClr>
                <a:srgbClr val="777777"/>
              </a:buClr>
              <a:buSzPct val="90000"/>
              <a:buBlip>
                <a:blip r:embed="rId5"/>
              </a:buBlip>
            </a:pPr>
            <a:r>
              <a:rPr lang="en-US" dirty="0"/>
              <a:t>Forced Inbound TLS</a:t>
            </a:r>
          </a:p>
          <a:p>
            <a:pPr marL="865647" lvl="2" indent="-347472">
              <a:buClr>
                <a:srgbClr val="777777"/>
              </a:buClr>
              <a:buSzPct val="90000"/>
              <a:buBlip>
                <a:blip r:embed="rId5"/>
              </a:buBlip>
            </a:pPr>
            <a:r>
              <a:rPr lang="en-US" dirty="0"/>
              <a:t>Enhanced Outbound TLS</a:t>
            </a:r>
          </a:p>
          <a:p>
            <a:pPr>
              <a:buClr>
                <a:srgbClr val="777777"/>
              </a:buClr>
              <a:buSzPct val="90000"/>
              <a:buBlip>
                <a:blip r:embed="rId5"/>
              </a:buBlip>
            </a:pPr>
            <a:r>
              <a:rPr lang="en-US" sz="2400" dirty="0"/>
              <a:t>Clear separation of Edge Rules vs. Content based policy</a:t>
            </a:r>
          </a:p>
          <a:p>
            <a:pPr>
              <a:buClr>
                <a:srgbClr val="777777"/>
              </a:buClr>
              <a:buSzPct val="90000"/>
              <a:buBlip>
                <a:blip r:embed="rId5"/>
              </a:buBlip>
            </a:pPr>
            <a:r>
              <a:rPr lang="en-US" sz="2400" dirty="0"/>
              <a:t>Enable Hybrid deployments</a:t>
            </a:r>
          </a:p>
          <a:p>
            <a:pPr marL="865647" lvl="2" indent="-347472">
              <a:buClr>
                <a:srgbClr val="777777"/>
              </a:buClr>
              <a:buSzPct val="90000"/>
              <a:buBlip>
                <a:blip r:embed="rId5"/>
              </a:buBlip>
            </a:pPr>
            <a:r>
              <a:rPr lang="en-US" dirty="0"/>
              <a:t>On-premises and hosted mailboxes co-exist</a:t>
            </a:r>
          </a:p>
          <a:p>
            <a:pPr marL="865647" lvl="2" indent="-347472">
              <a:buClr>
                <a:srgbClr val="777777"/>
              </a:buClr>
              <a:buSzPct val="90000"/>
              <a:buBlip>
                <a:blip r:embed="rId5"/>
              </a:buBlip>
            </a:pPr>
            <a:r>
              <a:rPr lang="en-US" dirty="0"/>
              <a:t>On-premises compliance solution continues to serve hosted mailbox</a:t>
            </a:r>
            <a:r>
              <a:rPr lang="en-US" sz="1800" dirty="0">
                <a:solidFill>
                  <a:schemeClr val="tx1"/>
                </a:solidFill>
              </a:rPr>
              <a:t> </a:t>
            </a:r>
            <a:br>
              <a:rPr lang="en-US" sz="1800" dirty="0">
                <a:solidFill>
                  <a:schemeClr val="tx1"/>
                </a:solidFill>
              </a:rPr>
            </a:br>
            <a:r>
              <a:rPr lang="en-US" sz="1800" dirty="0">
                <a:solidFill>
                  <a:schemeClr val="tx1"/>
                </a:solidFill>
              </a:rPr>
              <a:t/>
            </a:r>
            <a:br>
              <a:rPr lang="en-US" sz="1800" dirty="0">
                <a:solidFill>
                  <a:schemeClr val="tx1"/>
                </a:solidFill>
              </a:rPr>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pPr marL="0" indent="0">
              <a:buFontTx/>
              <a:buNone/>
            </a:pPr>
            <a:r>
              <a:rPr lang="en-US" sz="2400" dirty="0" smtClean="0"/>
              <a:t/>
            </a:r>
            <a:br>
              <a:rPr lang="en-US" sz="2400" dirty="0" smtClean="0"/>
            </a:br>
            <a:endParaRPr lang="en-US" sz="2400" dirty="0" smtClean="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838" y="2130076"/>
            <a:ext cx="11376237" cy="785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94067338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 name="Picture 3"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0" y="2455794"/>
            <a:ext cx="1367897" cy="744606"/>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0" name="Content Placeholder 2"/>
          <p:cNvSpPr txBox="1">
            <a:spLocks/>
          </p:cNvSpPr>
          <p:nvPr/>
        </p:nvSpPr>
        <p:spPr>
          <a:xfrm>
            <a:off x="609442" y="4283420"/>
            <a:ext cx="11966026" cy="2726981"/>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2400" b="1" dirty="0">
                <a:gradFill>
                  <a:gsLst>
                    <a:gs pos="0">
                      <a:srgbClr val="000000"/>
                    </a:gs>
                    <a:gs pos="86000">
                      <a:srgbClr val="000000"/>
                    </a:gs>
                  </a:gsLst>
                  <a:lin ang="5400000" scaled="0"/>
                </a:gradFill>
                <a:latin typeface="Segoe"/>
              </a:rPr>
              <a:t>Outbound Connector  </a:t>
            </a:r>
            <a:r>
              <a:rPr lang="en-US" sz="2400" i="1" dirty="0">
                <a:gradFill>
                  <a:gsLst>
                    <a:gs pos="0">
                      <a:srgbClr val="000000"/>
                    </a:gs>
                    <a:gs pos="86000">
                      <a:srgbClr val="000000"/>
                    </a:gs>
                  </a:gsLst>
                  <a:lin ang="5400000" scaled="0"/>
                </a:gradFill>
                <a:latin typeface="Segoe"/>
              </a:rPr>
              <a:t>(controls </a:t>
            </a:r>
            <a:r>
              <a:rPr lang="en-US" sz="2400" i="1" dirty="0" smtClean="0">
                <a:gradFill>
                  <a:gsLst>
                    <a:gs pos="0">
                      <a:srgbClr val="000000"/>
                    </a:gs>
                    <a:gs pos="86000">
                      <a:srgbClr val="000000"/>
                    </a:gs>
                  </a:gsLst>
                  <a:lin ang="5400000" scaled="0"/>
                </a:gradFill>
                <a:latin typeface="Segoe"/>
              </a:rPr>
              <a:t>email </a:t>
            </a:r>
            <a:r>
              <a:rPr lang="en-US" sz="2400" i="1" dirty="0">
                <a:gradFill>
                  <a:gsLst>
                    <a:gs pos="0">
                      <a:srgbClr val="000000"/>
                    </a:gs>
                    <a:gs pos="86000">
                      <a:srgbClr val="000000"/>
                    </a:gs>
                  </a:gsLst>
                  <a:lin ang="5400000" scaled="0"/>
                </a:gradFill>
                <a:latin typeface="Segoe"/>
              </a:rPr>
              <a:t>sent from your domain)</a:t>
            </a:r>
          </a:p>
          <a:p>
            <a:endParaRPr lang="en-US" sz="2700" dirty="0">
              <a:gradFill>
                <a:gsLst>
                  <a:gs pos="0">
                    <a:srgbClr val="000000"/>
                  </a:gs>
                  <a:gs pos="86000">
                    <a:srgbClr val="000000"/>
                  </a:gs>
                </a:gsLst>
                <a:lin ang="5400000" scaled="0"/>
              </a:gradFill>
            </a:endParaRPr>
          </a:p>
        </p:txBody>
      </p:sp>
      <p:sp>
        <p:nvSpPr>
          <p:cNvPr id="112" name="Content Placeholder 2"/>
          <p:cNvSpPr txBox="1">
            <a:spLocks/>
          </p:cNvSpPr>
          <p:nvPr/>
        </p:nvSpPr>
        <p:spPr>
          <a:xfrm>
            <a:off x="609442" y="1828800"/>
            <a:ext cx="11966026" cy="1408720"/>
          </a:xfrm>
          <a:prstGeom prst="rect">
            <a:avLst/>
          </a:prstGeom>
        </p:spPr>
        <p:txBody>
          <a:bodyPr lIns="68589" tIns="34295" rIns="68589" bIns="34295">
            <a:noAutofit/>
          </a:bodyPr>
          <a:lstStyle>
            <a:lvl1pPr marL="460375" indent="-460375" algn="l" defTabSz="914363" rtl="0" eaLnBrk="1" latinLnBrk="0" hangingPunct="1">
              <a:lnSpc>
                <a:spcPct val="90000"/>
              </a:lnSpc>
              <a:spcBef>
                <a:spcPct val="20000"/>
              </a:spcBef>
              <a:buSzPct val="90000"/>
              <a:buFontTx/>
              <a:buBlip>
                <a:blip r:embed="rId4"/>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5"/>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5"/>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5"/>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685864">
              <a:buFontTx/>
              <a:buNone/>
              <a:defRPr/>
            </a:pPr>
            <a:r>
              <a:rPr lang="en-US" sz="2400" b="1" dirty="0">
                <a:solidFill>
                  <a:srgbClr val="000000"/>
                </a:solidFill>
                <a:latin typeface="Segoe"/>
              </a:rPr>
              <a:t>Inbound</a:t>
            </a:r>
            <a:r>
              <a:rPr lang="en-US" sz="2400" b="1" dirty="0">
                <a:gradFill>
                  <a:gsLst>
                    <a:gs pos="0">
                      <a:srgbClr val="FFFFFF"/>
                    </a:gs>
                    <a:gs pos="86000">
                      <a:srgbClr val="FFFFFF"/>
                    </a:gs>
                  </a:gsLst>
                  <a:lin ang="5400000" scaled="0"/>
                </a:gradFill>
                <a:latin typeface="Segoe"/>
              </a:rPr>
              <a:t> </a:t>
            </a:r>
            <a:r>
              <a:rPr lang="en-US" sz="2400" b="1" dirty="0">
                <a:solidFill>
                  <a:srgbClr val="000000"/>
                </a:solidFill>
                <a:latin typeface="Segoe"/>
              </a:rPr>
              <a:t>Connector 	</a:t>
            </a:r>
            <a:r>
              <a:rPr lang="en-US" sz="2400" i="1" dirty="0">
                <a:solidFill>
                  <a:srgbClr val="000000"/>
                </a:solidFill>
                <a:latin typeface="Segoe"/>
              </a:rPr>
              <a:t>(controls </a:t>
            </a:r>
            <a:r>
              <a:rPr lang="en-US" sz="2400" i="1" dirty="0" smtClean="0">
                <a:solidFill>
                  <a:srgbClr val="000000"/>
                </a:solidFill>
                <a:latin typeface="Segoe"/>
              </a:rPr>
              <a:t>email </a:t>
            </a:r>
            <a:r>
              <a:rPr lang="en-US" sz="2400" i="1" dirty="0">
                <a:solidFill>
                  <a:srgbClr val="000000"/>
                </a:solidFill>
                <a:latin typeface="Segoe"/>
              </a:rPr>
              <a:t>sent to your domain)</a:t>
            </a:r>
            <a:br>
              <a:rPr lang="en-US" sz="2400" i="1" dirty="0">
                <a:solidFill>
                  <a:srgbClr val="000000"/>
                </a:solidFill>
                <a:latin typeface="Segoe"/>
              </a:rPr>
            </a:br>
            <a:endParaRPr lang="en-US" sz="2400" i="1" dirty="0">
              <a:solidFill>
                <a:srgbClr val="000000"/>
              </a:solidFill>
              <a:latin typeface="Segoe"/>
            </a:endParaRPr>
          </a:p>
        </p:txBody>
      </p:sp>
      <p:pic>
        <p:nvPicPr>
          <p:cNvPr id="51" name="Picture 3"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10578773" y="4680906"/>
            <a:ext cx="1580766" cy="860480"/>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52" name="Group 51"/>
          <p:cNvGrpSpPr/>
          <p:nvPr/>
        </p:nvGrpSpPr>
        <p:grpSpPr>
          <a:xfrm>
            <a:off x="513250" y="2395286"/>
            <a:ext cx="11377556" cy="685800"/>
            <a:chOff x="685800" y="3102428"/>
            <a:chExt cx="8535392" cy="914400"/>
          </a:xfrm>
        </p:grpSpPr>
        <p:sp>
          <p:nvSpPr>
            <p:cNvPr id="53" name="Can 52"/>
            <p:cNvSpPr/>
            <p:nvPr/>
          </p:nvSpPr>
          <p:spPr bwMode="auto">
            <a:xfrm rot="16200000">
              <a:off x="4403976" y="66014"/>
              <a:ext cx="914400" cy="6987228"/>
            </a:xfrm>
            <a:prstGeom prst="can">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endParaRPr lang="en-US" sz="1500" kern="0" dirty="0">
                <a:gradFill>
                  <a:gsLst>
                    <a:gs pos="0">
                      <a:srgbClr val="FFFFFF"/>
                    </a:gs>
                    <a:gs pos="100000">
                      <a:srgbClr val="FFFFFF"/>
                    </a:gs>
                  </a:gsLst>
                  <a:lin ang="5400000" scaled="0"/>
                </a:gradFill>
                <a:latin typeface="Segoe UI"/>
              </a:endParaRPr>
            </a:p>
          </p:txBody>
        </p:sp>
        <p:sp>
          <p:nvSpPr>
            <p:cNvPr id="54" name="Rectangle 53"/>
            <p:cNvSpPr/>
            <p:nvPr/>
          </p:nvSpPr>
          <p:spPr bwMode="auto">
            <a:xfrm>
              <a:off x="2057400" y="3243943"/>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100" kern="0" dirty="0">
                  <a:gradFill>
                    <a:gsLst>
                      <a:gs pos="0">
                        <a:srgbClr val="FFFFFF"/>
                      </a:gs>
                      <a:gs pos="100000">
                        <a:srgbClr val="FFFFFF"/>
                      </a:gs>
                    </a:gsLst>
                    <a:lin ang="5400000" scaled="0"/>
                  </a:gradFill>
                  <a:latin typeface="Segoe UI"/>
                </a:rPr>
                <a:t>Connection</a:t>
              </a:r>
            </a:p>
          </p:txBody>
        </p:sp>
        <p:sp>
          <p:nvSpPr>
            <p:cNvPr id="57" name="Rectangle 56"/>
            <p:cNvSpPr/>
            <p:nvPr/>
          </p:nvSpPr>
          <p:spPr bwMode="auto">
            <a:xfrm>
              <a:off x="4239509" y="3265507"/>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100" kern="0" dirty="0">
                  <a:gradFill>
                    <a:gsLst>
                      <a:gs pos="0">
                        <a:srgbClr val="FFFFFF"/>
                      </a:gs>
                      <a:gs pos="100000">
                        <a:srgbClr val="FFFFFF"/>
                      </a:gs>
                    </a:gsLst>
                    <a:lin ang="5400000" scaled="0"/>
                  </a:gradFill>
                  <a:latin typeface="Segoe UI"/>
                </a:rPr>
                <a:t>Security</a:t>
              </a:r>
            </a:p>
          </p:txBody>
        </p:sp>
        <p:sp>
          <p:nvSpPr>
            <p:cNvPr id="58" name="Rectangle 57"/>
            <p:cNvSpPr/>
            <p:nvPr/>
          </p:nvSpPr>
          <p:spPr bwMode="auto">
            <a:xfrm>
              <a:off x="6547758" y="3255034"/>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100" kern="0" dirty="0">
                  <a:gradFill>
                    <a:gsLst>
                      <a:gs pos="0">
                        <a:srgbClr val="FFFFFF"/>
                      </a:gs>
                      <a:gs pos="100000">
                        <a:srgbClr val="FFFFFF"/>
                      </a:gs>
                    </a:gsLst>
                    <a:lin ang="5400000" scaled="0"/>
                  </a:gradFill>
                  <a:latin typeface="Segoe UI"/>
                </a:rPr>
                <a:t>Filtering</a:t>
              </a:r>
            </a:p>
          </p:txBody>
        </p:sp>
        <p:pic>
          <p:nvPicPr>
            <p:cNvPr id="59" name="Rectangle 9288"/>
            <p:cNvPicPr>
              <a:picLocks noChangeAspect="1" noChangeArrowheads="1"/>
            </p:cNvPicPr>
            <p:nvPr/>
          </p:nvPicPr>
          <p:blipFill>
            <a:blip r:embed="rId6" cstate="print"/>
            <a:srcRect/>
            <a:stretch>
              <a:fillRect/>
            </a:stretch>
          </p:blipFill>
          <p:spPr bwMode="auto">
            <a:xfrm>
              <a:off x="685800" y="3342327"/>
              <a:ext cx="467541" cy="467673"/>
            </a:xfrm>
            <a:prstGeom prst="rect">
              <a:avLst/>
            </a:prstGeom>
            <a:noFill/>
            <a:ln w="9525">
              <a:noFill/>
              <a:miter lim="800000"/>
              <a:headEnd/>
              <a:tailEnd/>
            </a:ln>
          </p:spPr>
        </p:pic>
        <p:cxnSp>
          <p:nvCxnSpPr>
            <p:cNvPr id="60" name="Straight Arrow Connector 59"/>
            <p:cNvCxnSpPr>
              <a:stCxn id="59" idx="3"/>
              <a:endCxn id="53" idx="0"/>
            </p:cNvCxnSpPr>
            <p:nvPr/>
          </p:nvCxnSpPr>
          <p:spPr>
            <a:xfrm flipV="1">
              <a:off x="1153341" y="3559628"/>
              <a:ext cx="385717" cy="16536"/>
            </a:xfrm>
            <a:prstGeom prst="straightConnector1">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pic>
          <p:nvPicPr>
            <p:cNvPr id="61" name="Rectangle 9288"/>
            <p:cNvPicPr>
              <a:picLocks noChangeAspect="1" noChangeArrowheads="1"/>
            </p:cNvPicPr>
            <p:nvPr/>
          </p:nvPicPr>
          <p:blipFill>
            <a:blip r:embed="rId6" cstate="print"/>
            <a:srcRect/>
            <a:stretch>
              <a:fillRect/>
            </a:stretch>
          </p:blipFill>
          <p:spPr bwMode="auto">
            <a:xfrm>
              <a:off x="8753651" y="3352800"/>
              <a:ext cx="467541" cy="467673"/>
            </a:xfrm>
            <a:prstGeom prst="rect">
              <a:avLst/>
            </a:prstGeom>
            <a:noFill/>
            <a:ln w="9525">
              <a:noFill/>
              <a:miter lim="800000"/>
              <a:headEnd/>
              <a:tailEnd/>
            </a:ln>
          </p:spPr>
        </p:pic>
        <p:cxnSp>
          <p:nvCxnSpPr>
            <p:cNvPr id="62" name="Straight Arrow Connector 61"/>
            <p:cNvCxnSpPr/>
            <p:nvPr/>
          </p:nvCxnSpPr>
          <p:spPr>
            <a:xfrm flipV="1">
              <a:off x="8209366" y="3598143"/>
              <a:ext cx="620486" cy="1"/>
            </a:xfrm>
            <a:prstGeom prst="straightConnector1">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grpSp>
      <p:cxnSp>
        <p:nvCxnSpPr>
          <p:cNvPr id="63" name="Straight Arrow Connector 10"/>
          <p:cNvCxnSpPr>
            <a:endCxn id="66" idx="0"/>
          </p:cNvCxnSpPr>
          <p:nvPr/>
        </p:nvCxnSpPr>
        <p:spPr>
          <a:xfrm flipH="1">
            <a:off x="2551920" y="2983115"/>
            <a:ext cx="609499" cy="474494"/>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64" name="Straight Arrow Connector 16"/>
          <p:cNvCxnSpPr/>
          <p:nvPr/>
        </p:nvCxnSpPr>
        <p:spPr>
          <a:xfrm flipH="1">
            <a:off x="1383825" y="2983116"/>
            <a:ext cx="1777593" cy="474493"/>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5" name="Rounded Rectangle 17"/>
          <p:cNvSpPr/>
          <p:nvPr/>
        </p:nvSpPr>
        <p:spPr bwMode="auto">
          <a:xfrm>
            <a:off x="977529" y="3457608"/>
            <a:ext cx="83798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Source IP</a:t>
            </a:r>
          </a:p>
        </p:txBody>
      </p:sp>
      <p:sp>
        <p:nvSpPr>
          <p:cNvPr id="66" name="Rounded Rectangle 18"/>
          <p:cNvSpPr/>
          <p:nvPr/>
        </p:nvSpPr>
        <p:spPr bwMode="auto">
          <a:xfrm>
            <a:off x="2094838" y="3457608"/>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Source  Domain</a:t>
            </a:r>
          </a:p>
        </p:txBody>
      </p:sp>
      <p:sp>
        <p:nvSpPr>
          <p:cNvPr id="67" name="Rounded Rectangle 19"/>
          <p:cNvSpPr/>
          <p:nvPr/>
        </p:nvSpPr>
        <p:spPr bwMode="auto">
          <a:xfrm>
            <a:off x="3270189" y="3473937"/>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800" kern="0" dirty="0">
                <a:solidFill>
                  <a:srgbClr val="000000"/>
                </a:solidFill>
                <a:latin typeface="Segoe UI"/>
              </a:rPr>
              <a:t>Reject non Source IP</a:t>
            </a:r>
          </a:p>
        </p:txBody>
      </p:sp>
      <p:cxnSp>
        <p:nvCxnSpPr>
          <p:cNvPr id="68" name="Straight Arrow Connector 14"/>
          <p:cNvCxnSpPr>
            <a:endCxn id="67" idx="0"/>
          </p:cNvCxnSpPr>
          <p:nvPr/>
        </p:nvCxnSpPr>
        <p:spPr>
          <a:xfrm>
            <a:off x="3161418" y="2983115"/>
            <a:ext cx="565853" cy="49082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69" name="Rounded Rectangle 40"/>
          <p:cNvSpPr/>
          <p:nvPr/>
        </p:nvSpPr>
        <p:spPr bwMode="auto">
          <a:xfrm>
            <a:off x="4692171" y="3471420"/>
            <a:ext cx="1523603"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Opportunistic TLS</a:t>
            </a:r>
          </a:p>
        </p:txBody>
      </p:sp>
      <p:sp>
        <p:nvSpPr>
          <p:cNvPr id="71" name="Rounded Rectangle 41"/>
          <p:cNvSpPr/>
          <p:nvPr/>
        </p:nvSpPr>
        <p:spPr bwMode="auto">
          <a:xfrm>
            <a:off x="6355447" y="3482580"/>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Forced TLS</a:t>
            </a:r>
          </a:p>
        </p:txBody>
      </p:sp>
      <p:cxnSp>
        <p:nvCxnSpPr>
          <p:cNvPr id="72" name="Straight Arrow Connector 42"/>
          <p:cNvCxnSpPr>
            <a:endCxn id="69" idx="0"/>
          </p:cNvCxnSpPr>
          <p:nvPr/>
        </p:nvCxnSpPr>
        <p:spPr>
          <a:xfrm flipH="1">
            <a:off x="5453973" y="2999288"/>
            <a:ext cx="488080" cy="47213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3" name="Straight Arrow Connector 43"/>
          <p:cNvCxnSpPr/>
          <p:nvPr/>
        </p:nvCxnSpPr>
        <p:spPr>
          <a:xfrm>
            <a:off x="5942053" y="2999288"/>
            <a:ext cx="832377" cy="472132"/>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74" name="Rounded Rectangle 67"/>
          <p:cNvSpPr/>
          <p:nvPr/>
        </p:nvSpPr>
        <p:spPr bwMode="auto">
          <a:xfrm>
            <a:off x="9190533" y="3468768"/>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Spam</a:t>
            </a:r>
          </a:p>
        </p:txBody>
      </p:sp>
      <p:sp>
        <p:nvSpPr>
          <p:cNvPr id="75" name="Rounded Rectangle 69"/>
          <p:cNvSpPr/>
          <p:nvPr/>
        </p:nvSpPr>
        <p:spPr bwMode="auto">
          <a:xfrm>
            <a:off x="7717716" y="3468768"/>
            <a:ext cx="1218883"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Connection</a:t>
            </a:r>
          </a:p>
        </p:txBody>
      </p:sp>
      <p:sp>
        <p:nvSpPr>
          <p:cNvPr id="76" name="Rounded Rectangle 70"/>
          <p:cNvSpPr/>
          <p:nvPr/>
        </p:nvSpPr>
        <p:spPr bwMode="auto">
          <a:xfrm>
            <a:off x="10460201" y="3468768"/>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Policy</a:t>
            </a:r>
          </a:p>
        </p:txBody>
      </p:sp>
      <p:cxnSp>
        <p:nvCxnSpPr>
          <p:cNvPr id="77" name="Straight Arrow Connector 71"/>
          <p:cNvCxnSpPr>
            <a:endCxn id="75" idx="0"/>
          </p:cNvCxnSpPr>
          <p:nvPr/>
        </p:nvCxnSpPr>
        <p:spPr>
          <a:xfrm flipH="1">
            <a:off x="8327158" y="2991435"/>
            <a:ext cx="819844" cy="477335"/>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8" name="Straight Arrow Connector 72"/>
          <p:cNvCxnSpPr>
            <a:endCxn id="74" idx="0"/>
          </p:cNvCxnSpPr>
          <p:nvPr/>
        </p:nvCxnSpPr>
        <p:spPr>
          <a:xfrm>
            <a:off x="9147002" y="2991435"/>
            <a:ext cx="500612" cy="477335"/>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79" name="Straight Arrow Connector 73"/>
          <p:cNvCxnSpPr>
            <a:endCxn id="76" idx="0"/>
          </p:cNvCxnSpPr>
          <p:nvPr/>
        </p:nvCxnSpPr>
        <p:spPr>
          <a:xfrm>
            <a:off x="9147002" y="2991435"/>
            <a:ext cx="1770282" cy="477335"/>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grpSp>
        <p:nvGrpSpPr>
          <p:cNvPr id="80" name="Group 79"/>
          <p:cNvGrpSpPr/>
          <p:nvPr/>
        </p:nvGrpSpPr>
        <p:grpSpPr>
          <a:xfrm>
            <a:off x="571656" y="4681286"/>
            <a:ext cx="10475859" cy="685800"/>
            <a:chOff x="685800" y="3102428"/>
            <a:chExt cx="7858941" cy="914400"/>
          </a:xfrm>
        </p:grpSpPr>
        <p:sp>
          <p:nvSpPr>
            <p:cNvPr id="81" name="Can 80"/>
            <p:cNvSpPr/>
            <p:nvPr/>
          </p:nvSpPr>
          <p:spPr bwMode="auto">
            <a:xfrm rot="16200000">
              <a:off x="4191000" y="664028"/>
              <a:ext cx="914400" cy="5791200"/>
            </a:xfrm>
            <a:prstGeom prst="can">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endParaRPr lang="en-US" sz="1500" kern="0" dirty="0">
                <a:gradFill>
                  <a:gsLst>
                    <a:gs pos="0">
                      <a:srgbClr val="FFFFFF"/>
                    </a:gs>
                    <a:gs pos="100000">
                      <a:srgbClr val="FFFFFF"/>
                    </a:gs>
                  </a:gsLst>
                  <a:lin ang="5400000" scaled="0"/>
                </a:gradFill>
                <a:latin typeface="Segoe UI"/>
              </a:endParaRPr>
            </a:p>
          </p:txBody>
        </p:sp>
        <p:sp>
          <p:nvSpPr>
            <p:cNvPr id="82" name="Rectangle 81"/>
            <p:cNvSpPr/>
            <p:nvPr/>
          </p:nvSpPr>
          <p:spPr bwMode="auto">
            <a:xfrm>
              <a:off x="2057400" y="3243943"/>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100" kern="0" dirty="0">
                  <a:gradFill>
                    <a:gsLst>
                      <a:gs pos="0">
                        <a:srgbClr val="FFFFFF"/>
                      </a:gs>
                      <a:gs pos="100000">
                        <a:srgbClr val="FFFFFF"/>
                      </a:gs>
                    </a:gsLst>
                    <a:lin ang="5400000" scaled="0"/>
                  </a:gradFill>
                  <a:latin typeface="Segoe UI"/>
                </a:rPr>
                <a:t>Connection</a:t>
              </a:r>
            </a:p>
          </p:txBody>
        </p:sp>
        <p:sp>
          <p:nvSpPr>
            <p:cNvPr id="83" name="Rectangle 82"/>
            <p:cNvSpPr/>
            <p:nvPr/>
          </p:nvSpPr>
          <p:spPr bwMode="auto">
            <a:xfrm>
              <a:off x="4132315" y="3265715"/>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100" kern="0" dirty="0">
                  <a:gradFill>
                    <a:gsLst>
                      <a:gs pos="0">
                        <a:srgbClr val="FFFFFF"/>
                      </a:gs>
                      <a:gs pos="100000">
                        <a:srgbClr val="FFFFFF"/>
                      </a:gs>
                    </a:gsLst>
                    <a:lin ang="5400000" scaled="0"/>
                  </a:gradFill>
                  <a:latin typeface="Segoe UI"/>
                </a:rPr>
                <a:t>Security</a:t>
              </a:r>
            </a:p>
          </p:txBody>
        </p:sp>
        <p:sp>
          <p:nvSpPr>
            <p:cNvPr id="84" name="Rectangle 83"/>
            <p:cNvSpPr/>
            <p:nvPr/>
          </p:nvSpPr>
          <p:spPr bwMode="auto">
            <a:xfrm>
              <a:off x="6056552" y="3265715"/>
              <a:ext cx="1230086" cy="642257"/>
            </a:xfrm>
            <a:prstGeom prst="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fontAlgn="base">
                <a:spcBef>
                  <a:spcPct val="0"/>
                </a:spcBef>
                <a:spcAft>
                  <a:spcPct val="0"/>
                </a:spcAft>
                <a:defRPr/>
              </a:pPr>
              <a:r>
                <a:rPr lang="en-US" sz="1100" kern="0" dirty="0">
                  <a:gradFill>
                    <a:gsLst>
                      <a:gs pos="0">
                        <a:srgbClr val="FFFFFF"/>
                      </a:gs>
                      <a:gs pos="100000">
                        <a:srgbClr val="FFFFFF"/>
                      </a:gs>
                    </a:gsLst>
                    <a:lin ang="5400000" scaled="0"/>
                  </a:gradFill>
                  <a:latin typeface="Segoe UI"/>
                </a:rPr>
                <a:t>Delivery</a:t>
              </a:r>
            </a:p>
          </p:txBody>
        </p:sp>
        <p:pic>
          <p:nvPicPr>
            <p:cNvPr id="85" name="Rectangle 9288"/>
            <p:cNvPicPr>
              <a:picLocks noChangeAspect="1" noChangeArrowheads="1"/>
            </p:cNvPicPr>
            <p:nvPr/>
          </p:nvPicPr>
          <p:blipFill>
            <a:blip r:embed="rId6" cstate="print"/>
            <a:srcRect/>
            <a:stretch>
              <a:fillRect/>
            </a:stretch>
          </p:blipFill>
          <p:spPr bwMode="auto">
            <a:xfrm>
              <a:off x="685800" y="3342327"/>
              <a:ext cx="467541" cy="467673"/>
            </a:xfrm>
            <a:prstGeom prst="rect">
              <a:avLst/>
            </a:prstGeom>
            <a:noFill/>
            <a:ln w="9525">
              <a:noFill/>
              <a:miter lim="800000"/>
              <a:headEnd/>
              <a:tailEnd/>
            </a:ln>
          </p:spPr>
        </p:pic>
        <p:cxnSp>
          <p:nvCxnSpPr>
            <p:cNvPr id="86" name="Straight Arrow Connector 85"/>
            <p:cNvCxnSpPr>
              <a:stCxn id="85" idx="3"/>
              <a:endCxn id="81" idx="0"/>
            </p:cNvCxnSpPr>
            <p:nvPr/>
          </p:nvCxnSpPr>
          <p:spPr>
            <a:xfrm flipV="1">
              <a:off x="1153341" y="3559628"/>
              <a:ext cx="827859" cy="16536"/>
            </a:xfrm>
            <a:prstGeom prst="straightConnector1">
              <a:avLst/>
            </a:prstGeom>
            <a:noFill/>
            <a:ln w="25400" cap="flat" cmpd="sng" algn="ctr">
              <a:solidFill>
                <a:srgbClr val="2D86E7"/>
              </a:solidFill>
              <a:prstDash val="solid"/>
              <a:headEnd type="none" w="med" len="med"/>
              <a:tailEnd type="arrow" w="med" len="med"/>
            </a:ln>
            <a:effectLst>
              <a:outerShdw blurRad="40000" dist="20000" dir="5400000" rotWithShape="0">
                <a:srgbClr val="000000">
                  <a:alpha val="38000"/>
                </a:srgbClr>
              </a:outerShdw>
            </a:effectLst>
          </p:spPr>
        </p:cxnSp>
        <p:pic>
          <p:nvPicPr>
            <p:cNvPr id="87" name="Rectangle 9288"/>
            <p:cNvPicPr>
              <a:picLocks noChangeAspect="1" noChangeArrowheads="1"/>
            </p:cNvPicPr>
            <p:nvPr/>
          </p:nvPicPr>
          <p:blipFill>
            <a:blip r:embed="rId6" cstate="print"/>
            <a:srcRect/>
            <a:stretch>
              <a:fillRect/>
            </a:stretch>
          </p:blipFill>
          <p:spPr bwMode="auto">
            <a:xfrm>
              <a:off x="8077200" y="3352800"/>
              <a:ext cx="467541" cy="467673"/>
            </a:xfrm>
            <a:prstGeom prst="rect">
              <a:avLst/>
            </a:prstGeom>
            <a:noFill/>
            <a:ln w="9525">
              <a:noFill/>
              <a:miter lim="800000"/>
              <a:headEnd/>
              <a:tailEnd/>
            </a:ln>
          </p:spPr>
        </p:pic>
        <p:cxnSp>
          <p:nvCxnSpPr>
            <p:cNvPr id="88" name="Straight Arrow Connector 87"/>
            <p:cNvCxnSpPr/>
            <p:nvPr/>
          </p:nvCxnSpPr>
          <p:spPr>
            <a:xfrm flipV="1">
              <a:off x="7532914" y="3598143"/>
              <a:ext cx="620486" cy="1"/>
            </a:xfrm>
            <a:prstGeom prst="straightConnector1">
              <a:avLst/>
            </a:prstGeom>
            <a:noFill/>
            <a:ln w="25400" cap="flat" cmpd="sng" algn="ctr">
              <a:solidFill>
                <a:srgbClr val="2D86E7"/>
              </a:solidFill>
              <a:prstDash val="solid"/>
              <a:headEnd type="none" w="med" len="med"/>
              <a:tailEnd type="arrow" w="med" len="med"/>
            </a:ln>
            <a:effectLst>
              <a:outerShdw blurRad="40000" dist="20000" dir="5400000" rotWithShape="0">
                <a:srgbClr val="000000">
                  <a:alpha val="38000"/>
                </a:srgbClr>
              </a:outerShdw>
            </a:effectLst>
          </p:spPr>
        </p:cxnSp>
      </p:grpSp>
      <p:sp>
        <p:nvSpPr>
          <p:cNvPr id="89" name="Rounded Rectangle 84"/>
          <p:cNvSpPr/>
          <p:nvPr/>
        </p:nvSpPr>
        <p:spPr bwMode="auto">
          <a:xfrm>
            <a:off x="4773957" y="5587747"/>
            <a:ext cx="1523603"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Opportunistic TLS</a:t>
            </a:r>
          </a:p>
        </p:txBody>
      </p:sp>
      <p:sp>
        <p:nvSpPr>
          <p:cNvPr id="90" name="Rounded Rectangle 85"/>
          <p:cNvSpPr/>
          <p:nvPr/>
        </p:nvSpPr>
        <p:spPr bwMode="auto">
          <a:xfrm>
            <a:off x="6399133" y="5587747"/>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Forced TLS</a:t>
            </a:r>
          </a:p>
        </p:txBody>
      </p:sp>
      <p:cxnSp>
        <p:nvCxnSpPr>
          <p:cNvPr id="91" name="Straight Arrow Connector 86"/>
          <p:cNvCxnSpPr>
            <a:endCxn id="89" idx="0"/>
          </p:cNvCxnSpPr>
          <p:nvPr/>
        </p:nvCxnSpPr>
        <p:spPr>
          <a:xfrm flipH="1">
            <a:off x="5535758" y="5269341"/>
            <a:ext cx="406294" cy="31840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92" name="Straight Arrow Connector 87"/>
          <p:cNvCxnSpPr>
            <a:endCxn id="90" idx="0"/>
          </p:cNvCxnSpPr>
          <p:nvPr/>
        </p:nvCxnSpPr>
        <p:spPr>
          <a:xfrm>
            <a:off x="5942052" y="5269341"/>
            <a:ext cx="914162" cy="31840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3" name="Rounded Rectangle 84"/>
          <p:cNvSpPr/>
          <p:nvPr/>
        </p:nvSpPr>
        <p:spPr bwMode="auto">
          <a:xfrm>
            <a:off x="7847012" y="5600700"/>
            <a:ext cx="1041665"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smtClean="0">
                <a:solidFill>
                  <a:srgbClr val="000000"/>
                </a:solidFill>
                <a:latin typeface="Segoe UI"/>
              </a:rPr>
              <a:t>Smart host</a:t>
            </a:r>
            <a:endParaRPr lang="en-US" sz="900" kern="0" dirty="0">
              <a:solidFill>
                <a:srgbClr val="000000"/>
              </a:solidFill>
              <a:latin typeface="Segoe UI"/>
            </a:endParaRPr>
          </a:p>
        </p:txBody>
      </p:sp>
      <p:sp>
        <p:nvSpPr>
          <p:cNvPr id="94" name="Rounded Rectangle 85"/>
          <p:cNvSpPr/>
          <p:nvPr/>
        </p:nvSpPr>
        <p:spPr bwMode="auto">
          <a:xfrm>
            <a:off x="8990250" y="5600700"/>
            <a:ext cx="914162"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MX</a:t>
            </a:r>
          </a:p>
        </p:txBody>
      </p:sp>
      <p:cxnSp>
        <p:nvCxnSpPr>
          <p:cNvPr id="95" name="Straight Arrow Connector 86"/>
          <p:cNvCxnSpPr>
            <a:endCxn id="93" idx="0"/>
          </p:cNvCxnSpPr>
          <p:nvPr/>
        </p:nvCxnSpPr>
        <p:spPr>
          <a:xfrm flipH="1">
            <a:off x="8367845" y="5282295"/>
            <a:ext cx="165326" cy="31840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cxnSp>
        <p:nvCxnSpPr>
          <p:cNvPr id="96" name="Straight Arrow Connector 87"/>
          <p:cNvCxnSpPr>
            <a:endCxn id="94" idx="0"/>
          </p:cNvCxnSpPr>
          <p:nvPr/>
        </p:nvCxnSpPr>
        <p:spPr>
          <a:xfrm>
            <a:off x="8533169" y="5282295"/>
            <a:ext cx="914162" cy="31840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97" name="Rounded Rectangle 84"/>
          <p:cNvSpPr/>
          <p:nvPr/>
        </p:nvSpPr>
        <p:spPr bwMode="auto">
          <a:xfrm>
            <a:off x="2447404" y="5577895"/>
            <a:ext cx="1523603" cy="342900"/>
          </a:xfrm>
          <a:prstGeom prst="round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defRPr/>
            </a:pPr>
            <a:r>
              <a:rPr lang="en-US" sz="900" kern="0" dirty="0">
                <a:solidFill>
                  <a:srgbClr val="000000"/>
                </a:solidFill>
                <a:latin typeface="Segoe UI"/>
              </a:rPr>
              <a:t>Destination domain</a:t>
            </a:r>
          </a:p>
        </p:txBody>
      </p:sp>
      <p:cxnSp>
        <p:nvCxnSpPr>
          <p:cNvPr id="98" name="Straight Arrow Connector 86"/>
          <p:cNvCxnSpPr>
            <a:endCxn id="97" idx="0"/>
          </p:cNvCxnSpPr>
          <p:nvPr/>
        </p:nvCxnSpPr>
        <p:spPr>
          <a:xfrm flipH="1">
            <a:off x="3209205" y="5259489"/>
            <a:ext cx="91302" cy="318407"/>
          </a:xfrm>
          <a:prstGeom prst="straightConnector1">
            <a:avLst/>
          </a:prstGeom>
          <a:noFill/>
          <a:ln w="25400" cap="flat" cmpd="sng" algn="ctr">
            <a:solidFill>
              <a:srgbClr val="000000"/>
            </a:solidFill>
            <a:prstDash val="solid"/>
            <a:tailEnd type="arrow"/>
          </a:ln>
          <a:effectLst>
            <a:outerShdw blurRad="40000" dist="20000" dir="5400000" rotWithShape="0">
              <a:srgbClr val="000000">
                <a:alpha val="38000"/>
              </a:srgbClr>
            </a:outerShdw>
          </a:effectLst>
        </p:spPr>
      </p:cxnSp>
      <p:sp>
        <p:nvSpPr>
          <p:cNvPr id="55" name="Title 1"/>
          <p:cNvSpPr>
            <a:spLocks noGrp="1"/>
          </p:cNvSpPr>
          <p:nvPr>
            <p:ph type="title"/>
          </p:nvPr>
        </p:nvSpPr>
        <p:spPr/>
        <p:txBody>
          <a:bodyPr/>
          <a:lstStyle/>
          <a:p>
            <a:r>
              <a:rPr lang="en-US" dirty="0" smtClean="0"/>
              <a:t>FOPE Connector Architecture</a:t>
            </a:r>
            <a:endParaRPr lang="en-US" dirty="0"/>
          </a:p>
        </p:txBody>
      </p:sp>
    </p:spTree>
    <p:extLst>
      <p:ext uri="{BB962C8B-B14F-4D97-AF65-F5344CB8AC3E}">
        <p14:creationId xmlns:p14="http://schemas.microsoft.com/office/powerpoint/2010/main" val="94883280"/>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FOPE Connector - Attribution</a:t>
            </a:r>
            <a:endParaRPr lang="en-US" dirty="0"/>
          </a:p>
        </p:txBody>
      </p:sp>
      <p:sp>
        <p:nvSpPr>
          <p:cNvPr id="3" name="Content Placeholder 2"/>
          <p:cNvSpPr>
            <a:spLocks noGrp="1"/>
          </p:cNvSpPr>
          <p:nvPr>
            <p:ph idx="1"/>
          </p:nvPr>
        </p:nvSpPr>
        <p:spPr>
          <a:xfrm>
            <a:off x="519112" y="1447799"/>
            <a:ext cx="11149013" cy="5472267"/>
          </a:xfrm>
        </p:spPr>
        <p:txBody>
          <a:bodyPr/>
          <a:lstStyle/>
          <a:p>
            <a:r>
              <a:rPr lang="en-US" sz="2800" dirty="0" smtClean="0"/>
              <a:t>What is Attribution?</a:t>
            </a:r>
          </a:p>
          <a:p>
            <a:pPr lvl="1"/>
            <a:r>
              <a:rPr lang="en-US" sz="2400" dirty="0" smtClean="0"/>
              <a:t>Identifying the direction of the message</a:t>
            </a:r>
          </a:p>
          <a:p>
            <a:pPr lvl="1"/>
            <a:r>
              <a:rPr lang="en-US" sz="2400" dirty="0" smtClean="0"/>
              <a:t>Associating the right connector</a:t>
            </a:r>
          </a:p>
          <a:p>
            <a:pPr lvl="1"/>
            <a:r>
              <a:rPr lang="en-US" sz="2400" dirty="0" smtClean="0"/>
              <a:t>Applying the configuration based on the connector</a:t>
            </a:r>
            <a:br>
              <a:rPr lang="en-US" sz="2400" dirty="0" smtClean="0"/>
            </a:br>
            <a:endParaRPr lang="en-US" sz="2400" dirty="0" smtClean="0"/>
          </a:p>
          <a:p>
            <a:r>
              <a:rPr lang="en-US" sz="2800" dirty="0" smtClean="0"/>
              <a:t>Attribution Agent runs first in the RCPT TO command</a:t>
            </a:r>
            <a:br>
              <a:rPr lang="en-US" sz="2800" dirty="0" smtClean="0"/>
            </a:br>
            <a:endParaRPr lang="en-US" sz="2800" dirty="0" smtClean="0"/>
          </a:p>
          <a:p>
            <a:r>
              <a:rPr lang="en-US" sz="2800" dirty="0" smtClean="0"/>
              <a:t>Stamps an Attribution Header</a:t>
            </a:r>
            <a:br>
              <a:rPr lang="en-US" sz="2800" dirty="0" smtClean="0"/>
            </a:br>
            <a:endParaRPr lang="en-US" sz="2800" dirty="0" smtClean="0"/>
          </a:p>
          <a:p>
            <a:r>
              <a:rPr lang="en-US" sz="2800" dirty="0" smtClean="0"/>
              <a:t>Each Agent in the pipeline will use the header for appropriate action</a:t>
            </a:r>
            <a:br>
              <a:rPr lang="en-US" sz="2800" dirty="0" smtClean="0"/>
            </a:br>
            <a:endParaRPr lang="en-US" sz="2800" dirty="0" smtClean="0"/>
          </a:p>
          <a:p>
            <a:r>
              <a:rPr lang="en-US" sz="2800" dirty="0" smtClean="0"/>
              <a:t>Attribution is based on the Connector and Domain Settings</a:t>
            </a:r>
          </a:p>
          <a:p>
            <a:endParaRPr lang="en-US" sz="2800" dirty="0"/>
          </a:p>
        </p:txBody>
      </p:sp>
    </p:spTree>
    <p:custDataLst>
      <p:tags r:id="rId1"/>
    </p:custDataLst>
    <p:extLst>
      <p:ext uri="{BB962C8B-B14F-4D97-AF65-F5344CB8AC3E}">
        <p14:creationId xmlns:p14="http://schemas.microsoft.com/office/powerpoint/2010/main" val="3436647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14" name="Title 13"/>
          <p:cNvSpPr>
            <a:spLocks noGrp="1"/>
          </p:cNvSpPr>
          <p:nvPr>
            <p:ph type="ctrTitle"/>
          </p:nvPr>
        </p:nvSpPr>
        <p:spPr/>
        <p:txBody>
          <a:bodyPr/>
          <a:lstStyle/>
          <a:p>
            <a:r>
              <a:rPr lang="en-US" smtClean="0"/>
              <a:t>New FOPE Scenarios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64658318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1753"/>
            <a:ext cx="11149013" cy="1218795"/>
          </a:xfrm>
        </p:spPr>
        <p:txBody>
          <a:bodyPr/>
          <a:lstStyle/>
          <a:p>
            <a:r>
              <a:rPr lang="en-US" sz="4400" dirty="0" smtClean="0"/>
              <a:t>FOPE in Standalone and Exchange Online Scenarios </a:t>
            </a:r>
            <a:endParaRPr lang="en-US" sz="4400" dirty="0"/>
          </a:p>
        </p:txBody>
      </p:sp>
      <p:graphicFrame>
        <p:nvGraphicFramePr>
          <p:cNvPr id="5" name="Diagram 4"/>
          <p:cNvGraphicFramePr/>
          <p:nvPr>
            <p:extLst>
              <p:ext uri="{D42A27DB-BD31-4B8C-83A1-F6EECF244321}">
                <p14:modId xmlns:p14="http://schemas.microsoft.com/office/powerpoint/2010/main" val="1244390834"/>
              </p:ext>
            </p:extLst>
          </p:nvPr>
        </p:nvGraphicFramePr>
        <p:xfrm>
          <a:off x="609441" y="1600200"/>
          <a:ext cx="10868369"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8998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8" name="Group 147"/>
          <p:cNvGrpSpPr/>
          <p:nvPr/>
        </p:nvGrpSpPr>
        <p:grpSpPr>
          <a:xfrm>
            <a:off x="500871" y="1447801"/>
            <a:ext cx="2894110" cy="1302585"/>
            <a:chOff x="6209998" y="4495800"/>
            <a:chExt cx="2171148" cy="1302585"/>
          </a:xfrm>
        </p:grpSpPr>
        <p:sp>
          <p:nvSpPr>
            <p:cNvPr id="149" name="Rounded Rectangle 148"/>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a:endParaRPr>
            </a:p>
          </p:txBody>
        </p:sp>
        <p:sp>
          <p:nvSpPr>
            <p:cNvPr id="150" name="Rectangle 149"/>
            <p:cNvSpPr/>
            <p:nvPr/>
          </p:nvSpPr>
          <p:spPr bwMode="auto">
            <a:xfrm>
              <a:off x="6312442" y="4854354"/>
              <a:ext cx="1981201" cy="83459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a:endParaRPr>
            </a:p>
          </p:txBody>
        </p:sp>
        <p:sp>
          <p:nvSpPr>
            <p:cNvPr id="151" name="Rounded Rectangle 150"/>
            <p:cNvSpPr/>
            <p:nvPr/>
          </p:nvSpPr>
          <p:spPr bwMode="auto">
            <a:xfrm>
              <a:off x="6388643" y="4941289"/>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kern="0" dirty="0">
                  <a:gradFill>
                    <a:gsLst>
                      <a:gs pos="0">
                        <a:srgbClr val="FFFFFF"/>
                      </a:gs>
                      <a:gs pos="100000">
                        <a:srgbClr val="FFFFFF"/>
                      </a:gs>
                    </a:gsLst>
                    <a:lin ang="5400000" scaled="0"/>
                  </a:gradFill>
                  <a:latin typeface="Segoe UI"/>
                </a:rPr>
                <a:t>Mailboxes</a:t>
              </a:r>
            </a:p>
          </p:txBody>
        </p:sp>
        <p:sp>
          <p:nvSpPr>
            <p:cNvPr id="152" name="TextBox 151"/>
            <p:cNvSpPr txBox="1">
              <a:spLocks noChangeArrowheads="1"/>
            </p:cNvSpPr>
            <p:nvPr/>
          </p:nvSpPr>
          <p:spPr bwMode="auto">
            <a:xfrm>
              <a:off x="6226602" y="4495800"/>
              <a:ext cx="2154544" cy="261610"/>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chemeClr val="bg1"/>
                  </a:solidFill>
                  <a:latin typeface="Segoe UI" pitchFamily="34" charset="0"/>
                  <a:cs typeface="Segoe UI" pitchFamily="34" charset="0"/>
                </a:rPr>
                <a:t>Business Partner</a:t>
              </a:r>
              <a:endParaRPr lang="en-US" sz="1100" b="1" spc="75" dirty="0">
                <a:solidFill>
                  <a:schemeClr val="bg1"/>
                </a:solidFill>
                <a:latin typeface="Segoe UI" pitchFamily="34" charset="0"/>
                <a:cs typeface="Segoe UI" pitchFamily="34" charset="0"/>
              </a:endParaRPr>
            </a:p>
          </p:txBody>
        </p:sp>
      </p:grpSp>
      <p:cxnSp>
        <p:nvCxnSpPr>
          <p:cNvPr id="159" name="Straight Arrow Connector 158"/>
          <p:cNvCxnSpPr/>
          <p:nvPr/>
        </p:nvCxnSpPr>
        <p:spPr>
          <a:xfrm>
            <a:off x="6723690" y="3576162"/>
            <a:ext cx="0" cy="1224438"/>
          </a:xfrm>
          <a:prstGeom prst="straightConnector1">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cxnSp>
        <p:nvCxnSpPr>
          <p:cNvPr id="162" name="Straight Arrow Connector 161"/>
          <p:cNvCxnSpPr/>
          <p:nvPr/>
        </p:nvCxnSpPr>
        <p:spPr>
          <a:xfrm flipH="1" flipV="1">
            <a:off x="5957806" y="3576162"/>
            <a:ext cx="1" cy="1455270"/>
          </a:xfrm>
          <a:prstGeom prst="straightConnector1">
            <a:avLst/>
          </a:prstGeom>
          <a:noFill/>
          <a:ln w="25400" cap="flat" cmpd="sng" algn="ctr">
            <a:solidFill>
              <a:srgbClr val="2DA33B"/>
            </a:solidFill>
            <a:prstDash val="solid"/>
            <a:tailEnd type="arrow"/>
          </a:ln>
          <a:effectLst>
            <a:outerShdw blurRad="40000" dist="20000" dir="5400000" rotWithShape="0">
              <a:srgbClr val="000000">
                <a:alpha val="38000"/>
              </a:srgbClr>
            </a:outerShdw>
          </a:effectLst>
        </p:spPr>
      </p:cxnSp>
      <p:pic>
        <p:nvPicPr>
          <p:cNvPr id="171"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5831189" y="5101825"/>
            <a:ext cx="252046" cy="282353"/>
          </a:xfrm>
          <a:prstGeom prst="rect">
            <a:avLst/>
          </a:prstGeom>
          <a:noFill/>
          <a:ln w="9525">
            <a:noFill/>
            <a:miter lim="800000"/>
            <a:headEnd/>
            <a:tailEnd/>
          </a:ln>
        </p:spPr>
      </p:pic>
      <p:grpSp>
        <p:nvGrpSpPr>
          <p:cNvPr id="172" name="Group 171"/>
          <p:cNvGrpSpPr/>
          <p:nvPr/>
        </p:nvGrpSpPr>
        <p:grpSpPr>
          <a:xfrm>
            <a:off x="5340157" y="2226654"/>
            <a:ext cx="1915037" cy="1343799"/>
            <a:chOff x="6221056" y="1143000"/>
            <a:chExt cx="1436652" cy="1343799"/>
          </a:xfrm>
        </p:grpSpPr>
        <p:sp>
          <p:nvSpPr>
            <p:cNvPr id="173" name="Rounded Rectangle 172"/>
            <p:cNvSpPr/>
            <p:nvPr/>
          </p:nvSpPr>
          <p:spPr bwMode="auto">
            <a:xfrm>
              <a:off x="6221056" y="1143000"/>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a:endParaRPr>
            </a:p>
          </p:txBody>
        </p:sp>
        <p:sp>
          <p:nvSpPr>
            <p:cNvPr id="174" name="Trapezoid 173"/>
            <p:cNvSpPr/>
            <p:nvPr/>
          </p:nvSpPr>
          <p:spPr bwMode="auto">
            <a:xfrm rot="10800000">
              <a:off x="6286108" y="1440221"/>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a:endParaRPr>
            </a:p>
          </p:txBody>
        </p:sp>
        <p:sp>
          <p:nvSpPr>
            <p:cNvPr id="175" name="TextBox 174"/>
            <p:cNvSpPr txBox="1">
              <a:spLocks noChangeArrowheads="1"/>
            </p:cNvSpPr>
            <p:nvPr/>
          </p:nvSpPr>
          <p:spPr bwMode="auto">
            <a:xfrm>
              <a:off x="6230508" y="1157272"/>
              <a:ext cx="1427200" cy="276999"/>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200" b="1" cap="all" spc="75" dirty="0">
                  <a:solidFill>
                    <a:schemeClr val="bg1"/>
                  </a:solidFill>
                  <a:latin typeface="Segoe UI" pitchFamily="34" charset="0"/>
                  <a:cs typeface="Segoe UI" pitchFamily="34" charset="0"/>
                </a:rPr>
                <a:t>FOPE</a:t>
              </a:r>
              <a:endParaRPr lang="en-US" b="1" cap="all" spc="75" dirty="0">
                <a:solidFill>
                  <a:schemeClr val="bg1"/>
                </a:solidFill>
                <a:latin typeface="Segoe UI" pitchFamily="34" charset="0"/>
                <a:cs typeface="Segoe UI" pitchFamily="34" charset="0"/>
              </a:endParaRPr>
            </a:p>
          </p:txBody>
        </p:sp>
        <p:sp>
          <p:nvSpPr>
            <p:cNvPr id="176" name="Rounded Rectangle 175"/>
            <p:cNvSpPr/>
            <p:nvPr/>
          </p:nvSpPr>
          <p:spPr bwMode="auto">
            <a:xfrm>
              <a:off x="6469410" y="1485941"/>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kern="0" dirty="0">
                  <a:gradFill>
                    <a:gsLst>
                      <a:gs pos="0">
                        <a:srgbClr val="FFFFFF"/>
                      </a:gs>
                      <a:gs pos="100000">
                        <a:srgbClr val="FFFFFF"/>
                      </a:gs>
                    </a:gsLst>
                    <a:lin ang="5400000" scaled="0"/>
                  </a:gradFill>
                  <a:latin typeface="Segoe UI"/>
                </a:rPr>
                <a:t>Edge</a:t>
              </a:r>
              <a:endParaRPr lang="en-US" kern="0" dirty="0">
                <a:gradFill>
                  <a:gsLst>
                    <a:gs pos="0">
                      <a:srgbClr val="FFFFFF"/>
                    </a:gs>
                    <a:gs pos="100000">
                      <a:srgbClr val="FFFFFF"/>
                    </a:gs>
                  </a:gsLst>
                  <a:lin ang="5400000" scaled="0"/>
                </a:gradFill>
                <a:latin typeface="Segoe UI"/>
              </a:endParaRPr>
            </a:p>
          </p:txBody>
        </p:sp>
        <p:sp>
          <p:nvSpPr>
            <p:cNvPr id="178" name="Rounded Rectangle 177"/>
            <p:cNvSpPr/>
            <p:nvPr/>
          </p:nvSpPr>
          <p:spPr bwMode="auto">
            <a:xfrm>
              <a:off x="6469410" y="1943141"/>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Policy</a:t>
              </a:r>
              <a:endParaRPr lang="en-US" sz="1500" kern="0" dirty="0">
                <a:gradFill>
                  <a:gsLst>
                    <a:gs pos="0">
                      <a:srgbClr val="FFFFFF"/>
                    </a:gs>
                    <a:gs pos="100000">
                      <a:srgbClr val="FFFFFF"/>
                    </a:gs>
                  </a:gsLst>
                  <a:lin ang="5400000" scaled="0"/>
                </a:gradFill>
                <a:latin typeface="Segoe UI"/>
              </a:endParaRPr>
            </a:p>
          </p:txBody>
        </p:sp>
        <p:sp>
          <p:nvSpPr>
            <p:cNvPr id="179" name="Rounded Rectangle 178"/>
            <p:cNvSpPr/>
            <p:nvPr/>
          </p:nvSpPr>
          <p:spPr bwMode="auto">
            <a:xfrm>
              <a:off x="6469410" y="2171741"/>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kern="0" dirty="0">
                  <a:gradFill>
                    <a:gsLst>
                      <a:gs pos="0">
                        <a:srgbClr val="FFFFFF"/>
                      </a:gs>
                      <a:gs pos="100000">
                        <a:srgbClr val="FFFFFF"/>
                      </a:gs>
                    </a:gsLst>
                    <a:lin ang="5400000" scaled="0"/>
                  </a:gradFill>
                  <a:latin typeface="Segoe UI"/>
                </a:rPr>
                <a:t>Spam</a:t>
              </a:r>
              <a:endParaRPr lang="en-US" sz="1500" kern="0" dirty="0">
                <a:gradFill>
                  <a:gsLst>
                    <a:gs pos="0">
                      <a:srgbClr val="FFFFFF"/>
                    </a:gs>
                    <a:gs pos="100000">
                      <a:srgbClr val="FFFFFF"/>
                    </a:gs>
                  </a:gsLst>
                  <a:lin ang="5400000" scaled="0"/>
                </a:gradFill>
                <a:latin typeface="Segoe UI"/>
              </a:endParaRPr>
            </a:p>
          </p:txBody>
        </p:sp>
      </p:grpSp>
      <p:cxnSp>
        <p:nvCxnSpPr>
          <p:cNvPr id="180" name="Elbow Connector 159"/>
          <p:cNvCxnSpPr/>
          <p:nvPr/>
        </p:nvCxnSpPr>
        <p:spPr>
          <a:xfrm>
            <a:off x="3394983" y="1570566"/>
            <a:ext cx="2908993" cy="639235"/>
          </a:xfrm>
          <a:prstGeom prst="bentConnector2">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cxnSp>
        <p:nvCxnSpPr>
          <p:cNvPr id="181" name="Elbow Connector 180"/>
          <p:cNvCxnSpPr/>
          <p:nvPr/>
        </p:nvCxnSpPr>
        <p:spPr>
          <a:xfrm rot="10800000">
            <a:off x="3405149" y="1982054"/>
            <a:ext cx="2681542" cy="238520"/>
          </a:xfrm>
          <a:prstGeom prst="bentConnector3">
            <a:avLst>
              <a:gd name="adj1" fmla="val 8"/>
            </a:avLst>
          </a:prstGeom>
          <a:noFill/>
          <a:ln w="25400" cap="flat" cmpd="sng" algn="ctr">
            <a:solidFill>
              <a:srgbClr val="2DA33B"/>
            </a:solidFill>
            <a:prstDash val="solid"/>
            <a:tailEnd type="arrow"/>
          </a:ln>
          <a:effectLst>
            <a:outerShdw blurRad="40000" dist="20000" dir="5400000" rotWithShape="0">
              <a:srgbClr val="000000">
                <a:alpha val="38000"/>
              </a:srgbClr>
            </a:outerShdw>
          </a:effectLst>
        </p:spPr>
      </p:cxnSp>
      <p:pic>
        <p:nvPicPr>
          <p:cNvPr id="182"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5943940" y="1905001"/>
            <a:ext cx="252046" cy="282353"/>
          </a:xfrm>
          <a:prstGeom prst="rect">
            <a:avLst/>
          </a:prstGeom>
          <a:noFill/>
          <a:ln w="9525">
            <a:noFill/>
            <a:miter lim="800000"/>
            <a:headEnd/>
            <a:tailEnd/>
          </a:ln>
        </p:spPr>
      </p:pic>
      <p:pic>
        <p:nvPicPr>
          <p:cNvPr id="183"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3278341" y="1447801"/>
            <a:ext cx="252046" cy="282353"/>
          </a:xfrm>
          <a:prstGeom prst="rect">
            <a:avLst/>
          </a:prstGeom>
          <a:noFill/>
          <a:ln w="9525">
            <a:noFill/>
            <a:miter lim="800000"/>
            <a:headEnd/>
            <a:tailEnd/>
          </a:ln>
        </p:spPr>
      </p:pic>
      <p:sp>
        <p:nvSpPr>
          <p:cNvPr id="184" name="TextBox 74"/>
          <p:cNvSpPr txBox="1"/>
          <p:nvPr/>
        </p:nvSpPr>
        <p:spPr>
          <a:xfrm>
            <a:off x="850769" y="2842100"/>
            <a:ext cx="2295363" cy="193899"/>
          </a:xfrm>
          <a:prstGeom prst="rect">
            <a:avLst/>
          </a:prstGeom>
          <a:noFill/>
        </p:spPr>
        <p:txBody>
          <a:bodyPr wrap="square" lIns="0" tIns="0" rIns="0" bIns="0" rtlCol="0">
            <a:spAutoFit/>
          </a:bodyPr>
          <a:lstStyle/>
          <a:p>
            <a:pPr algn="ctr" fontAlgn="base">
              <a:lnSpc>
                <a:spcPct val="90000"/>
              </a:lnSpc>
              <a:spcBef>
                <a:spcPct val="20000"/>
              </a:spcBef>
              <a:spcAft>
                <a:spcPct val="0"/>
              </a:spcAft>
              <a:buClr>
                <a:srgbClr val="0070C0"/>
              </a:buClr>
              <a:buSzPct val="100000"/>
              <a:defRPr/>
            </a:pPr>
            <a:r>
              <a:rPr lang="en-US" sz="1400" dirty="0">
                <a:solidFill>
                  <a:srgbClr val="000000"/>
                </a:solidFill>
                <a:latin typeface="Segoe UI"/>
                <a:cs typeface="Segoe UI"/>
              </a:rPr>
              <a:t>woodgrovebank.com</a:t>
            </a:r>
          </a:p>
        </p:txBody>
      </p:sp>
      <p:sp>
        <p:nvSpPr>
          <p:cNvPr id="195" name="TextBox 194"/>
          <p:cNvSpPr txBox="1"/>
          <p:nvPr/>
        </p:nvSpPr>
        <p:spPr>
          <a:xfrm>
            <a:off x="5175308" y="6109901"/>
            <a:ext cx="2275023" cy="193899"/>
          </a:xfrm>
          <a:prstGeom prst="rect">
            <a:avLst/>
          </a:prstGeom>
          <a:noFill/>
        </p:spPr>
        <p:txBody>
          <a:bodyPr wrap="square" lIns="0" tIns="0" rIns="0" bIns="0" rtlCol="0">
            <a:spAutoFit/>
          </a:bodyPr>
          <a:lstStyle/>
          <a:p>
            <a:pPr algn="ctr" fontAlgn="base">
              <a:lnSpc>
                <a:spcPct val="90000"/>
              </a:lnSpc>
              <a:spcBef>
                <a:spcPct val="20000"/>
              </a:spcBef>
              <a:spcAft>
                <a:spcPct val="0"/>
              </a:spcAft>
              <a:buClr>
                <a:srgbClr val="0070C0"/>
              </a:buClr>
              <a:buSzPct val="100000"/>
              <a:defRPr/>
            </a:pPr>
            <a:r>
              <a:rPr lang="en-US" sz="1400" dirty="0">
                <a:solidFill>
                  <a:srgbClr val="000000"/>
                </a:solidFill>
                <a:latin typeface="Segoe UI"/>
                <a:cs typeface="Segoe UI"/>
              </a:rPr>
              <a:t>contoso.com</a:t>
            </a:r>
          </a:p>
        </p:txBody>
      </p:sp>
      <p:sp>
        <p:nvSpPr>
          <p:cNvPr id="196" name="Rectangle 195"/>
          <p:cNvSpPr/>
          <p:nvPr/>
        </p:nvSpPr>
        <p:spPr bwMode="auto">
          <a:xfrm>
            <a:off x="7999414" y="1601688"/>
            <a:ext cx="3856895" cy="1150784"/>
          </a:xfrm>
          <a:prstGeom prst="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algn="ctr" defTabSz="685666">
              <a:defRPr/>
            </a:pPr>
            <a:r>
              <a:rPr lang="en-US" sz="1500" b="1" i="1" kern="0" dirty="0">
                <a:solidFill>
                  <a:srgbClr val="000000"/>
                </a:solidFill>
                <a:latin typeface="Calibri"/>
              </a:rPr>
              <a:t>Opportunistic</a:t>
            </a:r>
            <a:r>
              <a:rPr lang="en-US" sz="1500" b="1" kern="0" dirty="0">
                <a:solidFill>
                  <a:srgbClr val="000000"/>
                </a:solidFill>
                <a:latin typeface="Calibri"/>
              </a:rPr>
              <a:t> TLS </a:t>
            </a:r>
            <a:r>
              <a:rPr lang="en-US" sz="1500" kern="0" dirty="0">
                <a:solidFill>
                  <a:srgbClr val="000000"/>
                </a:solidFill>
                <a:latin typeface="Calibri"/>
              </a:rPr>
              <a:t>is on by default for Office 365 customers </a:t>
            </a:r>
            <a:br>
              <a:rPr lang="en-US" sz="1500" kern="0" dirty="0">
                <a:solidFill>
                  <a:srgbClr val="000000"/>
                </a:solidFill>
                <a:latin typeface="Calibri"/>
              </a:rPr>
            </a:br>
            <a:r>
              <a:rPr lang="en-US" sz="1500" kern="0" dirty="0">
                <a:solidFill>
                  <a:srgbClr val="000000"/>
                </a:solidFill>
                <a:latin typeface="Calibri"/>
              </a:rPr>
              <a:t>(no action is required to enable it)</a:t>
            </a:r>
          </a:p>
        </p:txBody>
      </p:sp>
      <p:sp>
        <p:nvSpPr>
          <p:cNvPr id="63" name="Title 4"/>
          <p:cNvSpPr>
            <a:spLocks noGrp="1"/>
          </p:cNvSpPr>
          <p:nvPr>
            <p:ph type="title"/>
          </p:nvPr>
        </p:nvSpPr>
        <p:spPr>
          <a:xfrm>
            <a:off x="609441" y="301753"/>
            <a:ext cx="11149013" cy="609398"/>
          </a:xfrm>
        </p:spPr>
        <p:txBody>
          <a:bodyPr/>
          <a:lstStyle/>
          <a:p>
            <a:r>
              <a:rPr lang="en-US" dirty="0" smtClean="0"/>
              <a:t>Forced TLS</a:t>
            </a:r>
            <a:endParaRPr lang="en-US" dirty="0"/>
          </a:p>
        </p:txBody>
      </p:sp>
      <p:sp>
        <p:nvSpPr>
          <p:cNvPr id="199" name="Content Placeholder 5"/>
          <p:cNvSpPr>
            <a:spLocks noGrp="1"/>
          </p:cNvSpPr>
          <p:nvPr>
            <p:ph sz="half" idx="1"/>
          </p:nvPr>
        </p:nvSpPr>
        <p:spPr>
          <a:xfrm>
            <a:off x="500871" y="3367696"/>
            <a:ext cx="4201266" cy="2118704"/>
          </a:xfrm>
        </p:spPr>
        <p:txBody>
          <a:bodyPr>
            <a:noAutofit/>
          </a:bodyPr>
          <a:lstStyle/>
          <a:p>
            <a:r>
              <a:rPr lang="en-US" sz="1600" dirty="0" smtClean="0">
                <a:solidFill>
                  <a:schemeClr val="tx1"/>
                </a:solidFill>
              </a:rPr>
              <a:t>TLS </a:t>
            </a:r>
            <a:r>
              <a:rPr lang="en-US" sz="1600" dirty="0">
                <a:solidFill>
                  <a:schemeClr val="tx1"/>
                </a:solidFill>
              </a:rPr>
              <a:t>can be forced for inbound connections, outbound connections, or both</a:t>
            </a:r>
          </a:p>
          <a:p>
            <a:r>
              <a:rPr lang="en-US" sz="1600" dirty="0">
                <a:solidFill>
                  <a:schemeClr val="tx1"/>
                </a:solidFill>
              </a:rPr>
              <a:t>FOPE attempts to set up a TLS connection</a:t>
            </a:r>
          </a:p>
          <a:p>
            <a:r>
              <a:rPr lang="en-US" sz="1600" dirty="0">
                <a:solidFill>
                  <a:schemeClr val="tx1"/>
                </a:solidFill>
              </a:rPr>
              <a:t>If TLS cannot be established, email is not sent/received </a:t>
            </a:r>
            <a:endParaRPr lang="en-US" sz="1600" dirty="0" smtClean="0">
              <a:solidFill>
                <a:schemeClr val="tx1"/>
              </a:solidFill>
            </a:endParaRPr>
          </a:p>
          <a:p>
            <a:r>
              <a:rPr lang="en-US" sz="1600" dirty="0" smtClean="0">
                <a:solidFill>
                  <a:schemeClr val="tx1"/>
                </a:solidFill>
              </a:rPr>
              <a:t>Virus scanning is performed by FPE for Exchange Online mailboxes</a:t>
            </a:r>
          </a:p>
        </p:txBody>
      </p:sp>
      <p:sp>
        <p:nvSpPr>
          <p:cNvPr id="42" name="Rectangle 41"/>
          <p:cNvSpPr/>
          <p:nvPr/>
        </p:nvSpPr>
        <p:spPr bwMode="auto">
          <a:xfrm>
            <a:off x="8024990" y="2889634"/>
            <a:ext cx="3856895" cy="844167"/>
          </a:xfrm>
          <a:prstGeom prst="rect">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w="9525" cap="flat" cmpd="sng" algn="ctr">
            <a:solidFill>
              <a:srgbClr val="FFC000">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6" tIns="34293" rIns="68586" bIns="34293" numCol="1" rtlCol="0" anchor="ctr" anchorCtr="0" compatLnSpc="1">
            <a:prstTxWarp prst="textNoShape">
              <a:avLst/>
            </a:prstTxWarp>
          </a:bodyPr>
          <a:lstStyle/>
          <a:p>
            <a:pPr algn="ctr" defTabSz="685666">
              <a:defRPr/>
            </a:pPr>
            <a:r>
              <a:rPr lang="en-US" sz="1500" b="1" i="1" kern="0" dirty="0">
                <a:solidFill>
                  <a:srgbClr val="000000"/>
                </a:solidFill>
                <a:latin typeface="Calibri"/>
              </a:rPr>
              <a:t>Forced</a:t>
            </a:r>
            <a:r>
              <a:rPr lang="en-US" sz="1500" b="1" kern="0" dirty="0">
                <a:solidFill>
                  <a:srgbClr val="000000"/>
                </a:solidFill>
                <a:latin typeface="Calibri"/>
              </a:rPr>
              <a:t> TLS </a:t>
            </a:r>
            <a:r>
              <a:rPr lang="en-US" sz="1500" kern="0" dirty="0">
                <a:solidFill>
                  <a:srgbClr val="000000"/>
                </a:solidFill>
                <a:latin typeface="Calibri"/>
              </a:rPr>
              <a:t>can be configured using the methods shown here</a:t>
            </a:r>
          </a:p>
        </p:txBody>
      </p:sp>
      <p:grpSp>
        <p:nvGrpSpPr>
          <p:cNvPr id="44" name="Group 43"/>
          <p:cNvGrpSpPr/>
          <p:nvPr/>
        </p:nvGrpSpPr>
        <p:grpSpPr>
          <a:xfrm>
            <a:off x="4827691" y="4800601"/>
            <a:ext cx="2891899" cy="1355467"/>
            <a:chOff x="3433069" y="4525149"/>
            <a:chExt cx="2169489" cy="1355467"/>
          </a:xfrm>
        </p:grpSpPr>
        <p:grpSp>
          <p:nvGrpSpPr>
            <p:cNvPr id="45" name="Group 44"/>
            <p:cNvGrpSpPr/>
            <p:nvPr/>
          </p:nvGrpSpPr>
          <p:grpSpPr>
            <a:xfrm>
              <a:off x="3433069" y="4525149"/>
              <a:ext cx="2169489" cy="1299865"/>
              <a:chOff x="3165520" y="3124200"/>
              <a:chExt cx="2169489" cy="1299865"/>
            </a:xfrm>
          </p:grpSpPr>
          <p:sp>
            <p:nvSpPr>
              <p:cNvPr id="53" name="Rounded Rectangle 52"/>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54" name="Rectangle 53"/>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sp>
            <p:nvSpPr>
              <p:cNvPr id="55" name="TextBox 54"/>
              <p:cNvSpPr txBox="1">
                <a:spLocks noChangeArrowheads="1"/>
              </p:cNvSpPr>
              <p:nvPr/>
            </p:nvSpPr>
            <p:spPr bwMode="auto">
              <a:xfrm>
                <a:off x="3165520" y="3124200"/>
                <a:ext cx="2169489" cy="3693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endParaRPr lang="en-US" b="1" cap="all" spc="75" dirty="0">
                  <a:solidFill>
                    <a:srgbClr val="FFFFFF"/>
                  </a:solidFill>
                  <a:latin typeface="Segoe UI" pitchFamily="34" charset="0"/>
                  <a:cs typeface="Segoe UI" pitchFamily="34" charset="0"/>
                </a:endParaRPr>
              </a:p>
            </p:txBody>
          </p:sp>
        </p:grpSp>
        <p:pic>
          <p:nvPicPr>
            <p:cNvPr id="46"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7" name="Group 46"/>
            <p:cNvGrpSpPr/>
            <p:nvPr/>
          </p:nvGrpSpPr>
          <p:grpSpPr>
            <a:xfrm>
              <a:off x="4038600" y="5317972"/>
              <a:ext cx="966167" cy="365760"/>
              <a:chOff x="4032504" y="5349240"/>
              <a:chExt cx="966167" cy="365760"/>
            </a:xfrm>
          </p:grpSpPr>
          <p:pic>
            <p:nvPicPr>
              <p:cNvPr id="49"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032504" y="5349240"/>
                <a:ext cx="298655" cy="365760"/>
              </a:xfrm>
              <a:prstGeom prst="rect">
                <a:avLst/>
              </a:prstGeom>
              <a:noFill/>
            </p:spPr>
          </p:pic>
          <p:pic>
            <p:nvPicPr>
              <p:cNvPr id="50"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242816" y="5349240"/>
                <a:ext cx="298655" cy="365760"/>
              </a:xfrm>
              <a:prstGeom prst="rect">
                <a:avLst/>
              </a:prstGeom>
              <a:noFill/>
            </p:spPr>
          </p:pic>
          <p:pic>
            <p:nvPicPr>
              <p:cNvPr id="51"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471416" y="5349240"/>
                <a:ext cx="298655" cy="365760"/>
              </a:xfrm>
              <a:prstGeom prst="rect">
                <a:avLst/>
              </a:prstGeom>
              <a:noFill/>
            </p:spPr>
          </p:pic>
          <p:pic>
            <p:nvPicPr>
              <p:cNvPr id="52"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700016" y="5349240"/>
                <a:ext cx="298655" cy="365760"/>
              </a:xfrm>
              <a:prstGeom prst="rect">
                <a:avLst/>
              </a:prstGeom>
              <a:noFill/>
            </p:spPr>
          </p:pic>
        </p:grpSp>
        <p:sp>
          <p:nvSpPr>
            <p:cNvPr id="48" name="Rounded Rectangle 47"/>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Mailboxes</a:t>
              </a:r>
              <a:endParaRPr lang="en-US" kern="0" dirty="0">
                <a:gradFill>
                  <a:gsLst>
                    <a:gs pos="0">
                      <a:srgbClr val="FFFFFF"/>
                    </a:gs>
                    <a:gs pos="100000">
                      <a:srgbClr val="FFFFFF"/>
                    </a:gs>
                  </a:gsLst>
                  <a:lin ang="5400000" scaled="0"/>
                </a:gradFill>
                <a:latin typeface="Segoe UI"/>
              </a:endParaRPr>
            </a:p>
          </p:txBody>
        </p:sp>
      </p:grpSp>
      <p:grpSp>
        <p:nvGrpSpPr>
          <p:cNvPr id="2" name="Group 1"/>
          <p:cNvGrpSpPr/>
          <p:nvPr/>
        </p:nvGrpSpPr>
        <p:grpSpPr>
          <a:xfrm>
            <a:off x="1243261" y="2286000"/>
            <a:ext cx="1287887" cy="365760"/>
            <a:chOff x="932688" y="2307084"/>
            <a:chExt cx="966167" cy="365760"/>
          </a:xfrm>
        </p:grpSpPr>
        <p:pic>
          <p:nvPicPr>
            <p:cNvPr id="56"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932688" y="2307084"/>
              <a:ext cx="298655" cy="365760"/>
            </a:xfrm>
            <a:prstGeom prst="rect">
              <a:avLst/>
            </a:prstGeom>
            <a:noFill/>
          </p:spPr>
        </p:pic>
        <p:pic>
          <p:nvPicPr>
            <p:cNvPr id="57"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143000" y="2307084"/>
              <a:ext cx="298655" cy="365760"/>
            </a:xfrm>
            <a:prstGeom prst="rect">
              <a:avLst/>
            </a:prstGeom>
            <a:noFill/>
          </p:spPr>
        </p:pic>
        <p:pic>
          <p:nvPicPr>
            <p:cNvPr id="58"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371600" y="2307084"/>
              <a:ext cx="298655" cy="365760"/>
            </a:xfrm>
            <a:prstGeom prst="rect">
              <a:avLst/>
            </a:prstGeom>
            <a:noFill/>
          </p:spPr>
        </p:pic>
        <p:pic>
          <p:nvPicPr>
            <p:cNvPr id="59"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600200" y="2307084"/>
              <a:ext cx="298655" cy="365760"/>
            </a:xfrm>
            <a:prstGeom prst="rect">
              <a:avLst/>
            </a:prstGeom>
            <a:noFill/>
          </p:spPr>
        </p:pic>
      </p:grpSp>
      <p:sp>
        <p:nvSpPr>
          <p:cNvPr id="70" name="Rounded Rectangle 69"/>
          <p:cNvSpPr/>
          <p:nvPr/>
        </p:nvSpPr>
        <p:spPr bwMode="auto">
          <a:xfrm>
            <a:off x="3635502" y="1833790"/>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a:rPr>
              <a:t>Outbound Connector</a:t>
            </a:r>
            <a:endParaRPr lang="en-US" kern="0" dirty="0">
              <a:gradFill>
                <a:gsLst>
                  <a:gs pos="0">
                    <a:srgbClr val="FFFFFF"/>
                  </a:gs>
                  <a:gs pos="100000">
                    <a:srgbClr val="FFFFFF"/>
                  </a:gs>
                </a:gsLst>
                <a:lin ang="5400000" scaled="0"/>
              </a:gradFill>
              <a:latin typeface="Segoe UI"/>
            </a:endParaRPr>
          </a:p>
        </p:txBody>
      </p:sp>
      <p:sp>
        <p:nvSpPr>
          <p:cNvPr id="71" name="Rounded Rectangle 70"/>
          <p:cNvSpPr/>
          <p:nvPr/>
        </p:nvSpPr>
        <p:spPr bwMode="auto">
          <a:xfrm>
            <a:off x="4320845" y="1409310"/>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a:rPr>
              <a:t>Inbound Connector</a:t>
            </a:r>
            <a:endParaRPr lang="en-US" kern="0" dirty="0">
              <a:gradFill>
                <a:gsLst>
                  <a:gs pos="0">
                    <a:srgbClr val="FFFFFF"/>
                  </a:gs>
                  <a:gs pos="100000">
                    <a:srgbClr val="FFFFFF"/>
                  </a:gs>
                </a:gsLst>
                <a:lin ang="5400000" scaled="0"/>
              </a:gradFill>
              <a:latin typeface="Segoe UI"/>
            </a:endParaRPr>
          </a:p>
        </p:txBody>
      </p:sp>
      <p:sp>
        <p:nvSpPr>
          <p:cNvPr id="60" name="Content Placeholder 3"/>
          <p:cNvSpPr txBox="1">
            <a:spLocks/>
          </p:cNvSpPr>
          <p:nvPr/>
        </p:nvSpPr>
        <p:spPr>
          <a:xfrm>
            <a:off x="7920449" y="4008228"/>
            <a:ext cx="4166803" cy="1249573"/>
          </a:xfrm>
          <a:prstGeom prst="rect">
            <a:avLst/>
          </a:prstGeom>
        </p:spPr>
        <p:txBody>
          <a:bodyPr/>
          <a:lstStyle>
            <a:lvl1pPr marL="260970" indent="-260970" algn="l" rtl="0" fontAlgn="base">
              <a:lnSpc>
                <a:spcPct val="90000"/>
              </a:lnSpc>
              <a:spcBef>
                <a:spcPct val="20000"/>
              </a:spcBef>
              <a:spcAft>
                <a:spcPct val="0"/>
              </a:spcAft>
              <a:buClr>
                <a:srgbClr val="0070C0"/>
              </a:buClr>
              <a:buSzPct val="100000"/>
              <a:buBlip>
                <a:blip r:embed="rId6"/>
              </a:buBlip>
              <a:defRPr sz="2100" kern="1200">
                <a:solidFill>
                  <a:srgbClr val="7F7F7F"/>
                </a:solidFill>
                <a:latin typeface="+mn-lt"/>
                <a:ea typeface="+mn-ea"/>
                <a:cs typeface="+mn-cs"/>
              </a:defRPr>
            </a:lvl1pPr>
            <a:lvl2pPr marL="505071" indent="-255016" algn="l" rtl="0" fontAlgn="base">
              <a:lnSpc>
                <a:spcPct val="90000"/>
              </a:lnSpc>
              <a:spcBef>
                <a:spcPct val="20000"/>
              </a:spcBef>
              <a:spcAft>
                <a:spcPct val="0"/>
              </a:spcAft>
              <a:buClr>
                <a:srgbClr val="0070C0"/>
              </a:buClr>
              <a:buSzPct val="100000"/>
              <a:buBlip>
                <a:blip r:embed="rId7"/>
              </a:buBlip>
              <a:defRPr sz="1800" kern="1200">
                <a:solidFill>
                  <a:srgbClr val="7F7F7F"/>
                </a:solidFill>
                <a:latin typeface="+mn-lt"/>
                <a:ea typeface="+mn-ea"/>
                <a:cs typeface="+mn-cs"/>
              </a:defRPr>
            </a:lvl2pPr>
            <a:lvl3pPr marL="721388" indent="-227232" algn="l" rtl="0" fontAlgn="base">
              <a:lnSpc>
                <a:spcPct val="90000"/>
              </a:lnSpc>
              <a:spcBef>
                <a:spcPct val="20000"/>
              </a:spcBef>
              <a:spcAft>
                <a:spcPct val="0"/>
              </a:spcAft>
              <a:buClr>
                <a:srgbClr val="0070C0"/>
              </a:buClr>
              <a:buSzPct val="100000"/>
              <a:buBlip>
                <a:blip r:embed="rId7"/>
              </a:buBlip>
              <a:defRPr sz="1500" kern="1200">
                <a:solidFill>
                  <a:srgbClr val="7F7F7F"/>
                </a:solidFill>
                <a:latin typeface="+mn-lt"/>
                <a:ea typeface="+mn-ea"/>
                <a:cs typeface="+mn-cs"/>
              </a:defRPr>
            </a:lvl3pPr>
            <a:lvl4pPr marL="920836" indent="-199449"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4pPr>
            <a:lvl5pPr marL="1137153" indent="-205402"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ct val="0"/>
              </a:spcBef>
              <a:buFontTx/>
              <a:buNone/>
            </a:pPr>
            <a:r>
              <a:rPr lang="en-US" sz="2400" dirty="0">
                <a:solidFill>
                  <a:srgbClr val="000000"/>
                </a:solidFill>
                <a:latin typeface="Segoe UI"/>
                <a:cs typeface="Segoe UI"/>
              </a:rPr>
              <a:t>Value Proposition</a:t>
            </a:r>
          </a:p>
          <a:p>
            <a:pPr marL="339976" indent="-339976">
              <a:buClr>
                <a:srgbClr val="777777"/>
              </a:buClr>
              <a:buSzPct val="130000"/>
              <a:buFont typeface="Arial" pitchFamily="34" charset="0"/>
              <a:buChar char="•"/>
            </a:pPr>
            <a:r>
              <a:rPr lang="en-US" sz="1800" dirty="0">
                <a:solidFill>
                  <a:srgbClr val="000000"/>
                </a:solidFill>
              </a:rPr>
              <a:t>Maintain secure and trusted communication channel with partners</a:t>
            </a:r>
          </a:p>
          <a:p>
            <a:pPr marL="339976" indent="-339976">
              <a:buClr>
                <a:srgbClr val="777777"/>
              </a:buClr>
              <a:buSzPct val="130000"/>
              <a:buFont typeface="Arial" pitchFamily="34" charset="0"/>
              <a:buChar char="•"/>
            </a:pPr>
            <a:r>
              <a:rPr lang="en-US" sz="1800" dirty="0">
                <a:solidFill>
                  <a:srgbClr val="000000"/>
                </a:solidFill>
              </a:rPr>
              <a:t>Avoid email interception/ eavesdropping</a:t>
            </a:r>
          </a:p>
        </p:txBody>
      </p:sp>
      <p:pic>
        <p:nvPicPr>
          <p:cNvPr id="61"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5833906" y="4518248"/>
            <a:ext cx="252046" cy="282353"/>
          </a:xfrm>
          <a:prstGeom prst="rect">
            <a:avLst/>
          </a:prstGeom>
          <a:noFill/>
          <a:ln w="9525">
            <a:noFill/>
            <a:miter lim="800000"/>
            <a:headEnd/>
            <a:tailEnd/>
          </a:ln>
        </p:spPr>
      </p:pic>
      <p:pic>
        <p:nvPicPr>
          <p:cNvPr id="62" name="Rectangle 11310"/>
          <p:cNvPicPr>
            <a:picLocks noChangeAspect="1" noChangeArrowheads="1"/>
          </p:cNvPicPr>
          <p:nvPr/>
        </p:nvPicPr>
        <p:blipFill>
          <a:blip r:embed="rId3" cstate="print">
            <a:clrChange>
              <a:clrFrom>
                <a:srgbClr val="000000"/>
              </a:clrFrom>
              <a:clrTo>
                <a:srgbClr val="000000">
                  <a:alpha val="0"/>
                </a:srgbClr>
              </a:clrTo>
            </a:clrChange>
            <a:lum contrast="18000"/>
          </a:blip>
          <a:srcRect/>
          <a:stretch>
            <a:fillRect/>
          </a:stretch>
        </p:blipFill>
        <p:spPr bwMode="auto">
          <a:xfrm>
            <a:off x="6597667" y="3456262"/>
            <a:ext cx="252046" cy="282353"/>
          </a:xfrm>
          <a:prstGeom prst="rect">
            <a:avLst/>
          </a:prstGeom>
          <a:noFill/>
          <a:ln w="9525">
            <a:noFill/>
            <a:miter lim="800000"/>
            <a:headEnd/>
            <a:tailEnd/>
          </a:ln>
        </p:spPr>
      </p:pic>
      <p:sp>
        <p:nvSpPr>
          <p:cNvPr id="73" name="Rounded Rectangle 72"/>
          <p:cNvSpPr/>
          <p:nvPr/>
        </p:nvSpPr>
        <p:spPr bwMode="auto">
          <a:xfrm>
            <a:off x="5688118" y="278892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200" kern="0" dirty="0" smtClean="0">
                <a:gradFill>
                  <a:gsLst>
                    <a:gs pos="0">
                      <a:srgbClr val="FFFFFF"/>
                    </a:gs>
                    <a:gs pos="100000">
                      <a:srgbClr val="FFFFFF"/>
                    </a:gs>
                  </a:gsLst>
                  <a:lin ang="5400000" scaled="0"/>
                </a:gradFill>
                <a:latin typeface="Segoe UI"/>
              </a:rPr>
              <a:t>Virus*</a:t>
            </a:r>
            <a:endParaRPr lang="en-US" kern="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3392494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Rounded Rectangle 131"/>
          <p:cNvSpPr/>
          <p:nvPr/>
        </p:nvSpPr>
        <p:spPr bwMode="auto">
          <a:xfrm>
            <a:off x="5015076" y="2725082"/>
            <a:ext cx="191503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133" name="Trapezoid 132"/>
          <p:cNvSpPr/>
          <p:nvPr/>
        </p:nvSpPr>
        <p:spPr bwMode="auto">
          <a:xfrm rot="10800000">
            <a:off x="5101790" y="3022302"/>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sp>
        <p:nvSpPr>
          <p:cNvPr id="134" name="TextBox 133"/>
          <p:cNvSpPr txBox="1">
            <a:spLocks noChangeArrowheads="1"/>
          </p:cNvSpPr>
          <p:nvPr/>
        </p:nvSpPr>
        <p:spPr bwMode="auto">
          <a:xfrm>
            <a:off x="5027676" y="2739353"/>
            <a:ext cx="1902438"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cs typeface="Segoe UI" pitchFamily="34" charset="0"/>
              </a:rPr>
              <a:t>FOPE</a:t>
            </a:r>
            <a:endParaRPr lang="en-US" b="1" cap="all" spc="75" dirty="0">
              <a:solidFill>
                <a:srgbClr val="FFFFFF"/>
              </a:solidFill>
              <a:latin typeface="Segoe UI" pitchFamily="34" charset="0"/>
              <a:cs typeface="Segoe UI" pitchFamily="34" charset="0"/>
            </a:endParaRPr>
          </a:p>
        </p:txBody>
      </p:sp>
      <p:sp>
        <p:nvSpPr>
          <p:cNvPr id="135" name="Rounded Rectangle 134"/>
          <p:cNvSpPr/>
          <p:nvPr/>
        </p:nvSpPr>
        <p:spPr bwMode="auto">
          <a:xfrm>
            <a:off x="5346128" y="3068022"/>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a:rPr>
              <a:t>Edge</a:t>
            </a:r>
            <a:endParaRPr lang="en-US" kern="0" dirty="0">
              <a:gradFill>
                <a:gsLst>
                  <a:gs pos="0">
                    <a:srgbClr val="FFFFFF"/>
                  </a:gs>
                  <a:gs pos="100000">
                    <a:srgbClr val="FFFFFF"/>
                  </a:gs>
                </a:gsLst>
                <a:lin ang="5400000" scaled="0"/>
              </a:gradFill>
              <a:latin typeface="Segoe UI"/>
            </a:endParaRPr>
          </a:p>
        </p:txBody>
      </p:sp>
      <p:sp>
        <p:nvSpPr>
          <p:cNvPr id="137" name="Rounded Rectangle 136"/>
          <p:cNvSpPr/>
          <p:nvPr/>
        </p:nvSpPr>
        <p:spPr bwMode="auto">
          <a:xfrm>
            <a:off x="5346128" y="3525222"/>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a:rPr>
              <a:t>Policy</a:t>
            </a:r>
            <a:endParaRPr lang="en-US" sz="1200" kern="0" dirty="0">
              <a:gradFill>
                <a:gsLst>
                  <a:gs pos="0">
                    <a:srgbClr val="FFFFFF"/>
                  </a:gs>
                  <a:gs pos="100000">
                    <a:srgbClr val="FFFFFF"/>
                  </a:gs>
                </a:gsLst>
                <a:lin ang="5400000" scaled="0"/>
              </a:gradFill>
              <a:latin typeface="Segoe UI"/>
            </a:endParaRPr>
          </a:p>
        </p:txBody>
      </p:sp>
      <p:sp>
        <p:nvSpPr>
          <p:cNvPr id="138" name="Rounded Rectangle 137"/>
          <p:cNvSpPr/>
          <p:nvPr/>
        </p:nvSpPr>
        <p:spPr bwMode="auto">
          <a:xfrm>
            <a:off x="5346128" y="3753822"/>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a:rPr>
              <a:t>Spam</a:t>
            </a:r>
            <a:endParaRPr lang="en-US" sz="1200" kern="0" dirty="0">
              <a:gradFill>
                <a:gsLst>
                  <a:gs pos="0">
                    <a:srgbClr val="FFFFFF"/>
                  </a:gs>
                  <a:gs pos="100000">
                    <a:srgbClr val="FFFFFF"/>
                  </a:gs>
                </a:gsLst>
                <a:lin ang="5400000" scaled="0"/>
              </a:gradFill>
              <a:latin typeface="Segoe UI"/>
            </a:endParaRPr>
          </a:p>
        </p:txBody>
      </p:sp>
      <p:sp>
        <p:nvSpPr>
          <p:cNvPr id="148" name="Content Placeholder 186"/>
          <p:cNvSpPr txBox="1">
            <a:spLocks/>
          </p:cNvSpPr>
          <p:nvPr/>
        </p:nvSpPr>
        <p:spPr>
          <a:xfrm>
            <a:off x="321255" y="3237136"/>
            <a:ext cx="2283722" cy="496664"/>
          </a:xfrm>
          <a:prstGeom prst="rect">
            <a:avLst/>
          </a:prstGeom>
          <a:gradFill rotWithShape="1">
            <a:gsLst>
              <a:gs pos="0">
                <a:srgbClr val="DF8045">
                  <a:tint val="50000"/>
                  <a:satMod val="300000"/>
                </a:srgbClr>
              </a:gs>
              <a:gs pos="35000">
                <a:srgbClr val="DF8045">
                  <a:tint val="37000"/>
                  <a:satMod val="300000"/>
                </a:srgbClr>
              </a:gs>
              <a:gs pos="100000">
                <a:srgbClr val="DF8045">
                  <a:tint val="15000"/>
                  <a:satMod val="350000"/>
                </a:srgbClr>
              </a:gs>
            </a:gsLst>
            <a:lin ang="16200000" scaled="1"/>
          </a:gradFill>
          <a:ln w="9525" cap="flat" cmpd="sng" algn="ctr">
            <a:solidFill>
              <a:srgbClr val="DF8045">
                <a:shade val="95000"/>
                <a:satMod val="105000"/>
              </a:srgbClr>
            </a:solidFill>
            <a:prstDash val="solid"/>
          </a:ln>
          <a:effectLst>
            <a:outerShdw blurRad="40000" dist="20000" dir="5400000" rotWithShape="0">
              <a:srgbClr val="000000">
                <a:alpha val="38000"/>
              </a:srgbClr>
            </a:outerShdw>
          </a:effectLst>
        </p:spPr>
        <p:txBody>
          <a:bodyPr lIns="68589" tIns="34295" rIns="68589" bIns="34295"/>
          <a:lstStyle>
            <a:lvl1pPr marL="460375" indent="-460375" algn="l" defTabSz="914363" rtl="0" eaLnBrk="1" latinLnBrk="0" hangingPunct="1">
              <a:lnSpc>
                <a:spcPct val="90000"/>
              </a:lnSpc>
              <a:spcBef>
                <a:spcPct val="20000"/>
              </a:spcBef>
              <a:buSzPct val="85000"/>
              <a:buFontTx/>
              <a:buBlip>
                <a:blip r:embed="rId3"/>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685864">
              <a:buFontTx/>
              <a:buNone/>
              <a:defRPr/>
            </a:pPr>
            <a:r>
              <a:rPr lang="en-US" sz="900" dirty="0">
                <a:solidFill>
                  <a:srgbClr val="000000"/>
                </a:solidFill>
                <a:latin typeface="Segoe UI"/>
              </a:rPr>
              <a:t>From: </a:t>
            </a:r>
            <a:r>
              <a:rPr lang="en-US" sz="900" dirty="0" smtClean="0">
                <a:solidFill>
                  <a:srgbClr val="000000"/>
                </a:solidFill>
                <a:latin typeface="Segoe UI"/>
              </a:rPr>
              <a:t>Joe@contoso.com</a:t>
            </a:r>
            <a:endParaRPr lang="en-US" sz="900" dirty="0">
              <a:solidFill>
                <a:srgbClr val="000000"/>
              </a:solidFill>
              <a:latin typeface="Segoe UI"/>
            </a:endParaRPr>
          </a:p>
          <a:p>
            <a:pPr marL="0" indent="0" defTabSz="685864">
              <a:buFontTx/>
              <a:buNone/>
              <a:defRPr/>
            </a:pPr>
            <a:r>
              <a:rPr lang="en-US" sz="900" dirty="0">
                <a:solidFill>
                  <a:srgbClr val="000000"/>
                </a:solidFill>
                <a:latin typeface="Segoe UI"/>
              </a:rPr>
              <a:t>To: </a:t>
            </a:r>
            <a:r>
              <a:rPr lang="en-US" sz="900" dirty="0" smtClean="0">
                <a:solidFill>
                  <a:srgbClr val="000000"/>
                </a:solidFill>
                <a:latin typeface="Segoe UI"/>
              </a:rPr>
              <a:t>sales@fabrikam.com</a:t>
            </a:r>
            <a:endParaRPr lang="en-US" sz="900" dirty="0">
              <a:solidFill>
                <a:srgbClr val="000000"/>
              </a:solidFill>
              <a:latin typeface="Segoe UI"/>
            </a:endParaRPr>
          </a:p>
        </p:txBody>
      </p:sp>
      <p:cxnSp>
        <p:nvCxnSpPr>
          <p:cNvPr id="149" name="Elbow Connector 148"/>
          <p:cNvCxnSpPr/>
          <p:nvPr/>
        </p:nvCxnSpPr>
        <p:spPr>
          <a:xfrm rot="10800000">
            <a:off x="3004759" y="2214074"/>
            <a:ext cx="5832139" cy="1"/>
          </a:xfrm>
          <a:prstGeom prst="bentConnector3">
            <a:avLst>
              <a:gd name="adj1" fmla="val 50000"/>
            </a:avLst>
          </a:prstGeom>
          <a:noFill/>
          <a:ln w="25400" cap="flat" cmpd="sng" algn="ctr">
            <a:solidFill>
              <a:srgbClr val="DF8045"/>
            </a:solidFill>
            <a:prstDash val="solid"/>
            <a:tailEnd type="arrow"/>
          </a:ln>
          <a:effectLst>
            <a:outerShdw blurRad="40000" dist="20000" dir="5400000" rotWithShape="0">
              <a:srgbClr val="000000">
                <a:alpha val="38000"/>
              </a:srgbClr>
            </a:outerShdw>
          </a:effectLst>
        </p:spPr>
      </p:cxnSp>
      <p:cxnSp>
        <p:nvCxnSpPr>
          <p:cNvPr id="150" name="Elbow Connector 149"/>
          <p:cNvCxnSpPr/>
          <p:nvPr/>
        </p:nvCxnSpPr>
        <p:spPr>
          <a:xfrm rot="10800000" flipV="1">
            <a:off x="6940444" y="2725080"/>
            <a:ext cx="3289159" cy="1084920"/>
          </a:xfrm>
          <a:prstGeom prst="bentConnector3">
            <a:avLst>
              <a:gd name="adj1" fmla="val -96"/>
            </a:avLst>
          </a:prstGeom>
          <a:noFill/>
          <a:ln w="25400" cap="flat" cmpd="sng" algn="ctr">
            <a:solidFill>
              <a:srgbClr val="DF8045"/>
            </a:solidFill>
            <a:prstDash val="solid"/>
            <a:headEnd type="arrow"/>
            <a:tailEnd type="none"/>
          </a:ln>
          <a:effectLst>
            <a:outerShdw blurRad="40000" dist="20000" dir="5400000" rotWithShape="0">
              <a:srgbClr val="000000">
                <a:alpha val="38000"/>
              </a:srgbClr>
            </a:outerShdw>
          </a:effectLst>
        </p:spPr>
      </p:cxnSp>
      <p:sp>
        <p:nvSpPr>
          <p:cNvPr id="161" name="TextBox 160"/>
          <p:cNvSpPr txBox="1"/>
          <p:nvPr/>
        </p:nvSpPr>
        <p:spPr>
          <a:xfrm>
            <a:off x="4907399" y="5880617"/>
            <a:ext cx="2275023" cy="193899"/>
          </a:xfrm>
          <a:prstGeom prst="rect">
            <a:avLst/>
          </a:prstGeom>
          <a:noFill/>
        </p:spPr>
        <p:txBody>
          <a:bodyPr wrap="square" lIns="0" tIns="0" rIns="0" bIns="0" rtlCol="0">
            <a:spAutoFit/>
          </a:bodyPr>
          <a:lstStyle/>
          <a:p>
            <a:pPr fontAlgn="base">
              <a:lnSpc>
                <a:spcPct val="90000"/>
              </a:lnSpc>
              <a:spcBef>
                <a:spcPct val="20000"/>
              </a:spcBef>
              <a:spcAft>
                <a:spcPct val="0"/>
              </a:spcAft>
              <a:buClr>
                <a:srgbClr val="0070C0"/>
              </a:buClr>
              <a:buSzPct val="100000"/>
              <a:defRPr/>
            </a:pPr>
            <a:r>
              <a:rPr lang="en-US" sz="1400" dirty="0">
                <a:solidFill>
                  <a:srgbClr val="000000"/>
                </a:solidFill>
                <a:latin typeface="Segoe UI"/>
                <a:cs typeface="Segoe UI"/>
              </a:rPr>
              <a:t>service.contoso.com</a:t>
            </a:r>
          </a:p>
        </p:txBody>
      </p:sp>
      <p:cxnSp>
        <p:nvCxnSpPr>
          <p:cNvPr id="162" name="Straight Arrow Connector 161"/>
          <p:cNvCxnSpPr/>
          <p:nvPr/>
        </p:nvCxnSpPr>
        <p:spPr>
          <a:xfrm flipH="1" flipV="1">
            <a:off x="5974576" y="4055924"/>
            <a:ext cx="8639" cy="496512"/>
          </a:xfrm>
          <a:prstGeom prst="straightConnector1">
            <a:avLst/>
          </a:prstGeom>
          <a:noFill/>
          <a:ln w="25400" cap="flat" cmpd="sng" algn="ctr">
            <a:solidFill>
              <a:srgbClr val="DF8045"/>
            </a:solidFill>
            <a:prstDash val="solid"/>
            <a:tailEnd type="arrow"/>
          </a:ln>
          <a:effectLst>
            <a:outerShdw blurRad="40000" dist="20000" dir="5400000" rotWithShape="0">
              <a:srgbClr val="000000">
                <a:alpha val="38000"/>
              </a:srgbClr>
            </a:outerShdw>
          </a:effectLst>
        </p:spPr>
      </p:cxnSp>
      <p:grpSp>
        <p:nvGrpSpPr>
          <p:cNvPr id="5" name="Group 4"/>
          <p:cNvGrpSpPr/>
          <p:nvPr/>
        </p:nvGrpSpPr>
        <p:grpSpPr>
          <a:xfrm>
            <a:off x="8836898" y="1725581"/>
            <a:ext cx="2894110" cy="1397083"/>
            <a:chOff x="6629400" y="1725580"/>
            <a:chExt cx="2171148" cy="1397083"/>
          </a:xfrm>
        </p:grpSpPr>
        <p:grpSp>
          <p:nvGrpSpPr>
            <p:cNvPr id="139" name="Group 138"/>
            <p:cNvGrpSpPr/>
            <p:nvPr/>
          </p:nvGrpSpPr>
          <p:grpSpPr>
            <a:xfrm>
              <a:off x="6629400" y="1725580"/>
              <a:ext cx="2171148" cy="999501"/>
              <a:chOff x="3010452" y="3736613"/>
              <a:chExt cx="2171148" cy="1633681"/>
            </a:xfrm>
          </p:grpSpPr>
          <p:sp>
            <p:nvSpPr>
              <p:cNvPr id="140" name="Rounded Rectangle 139"/>
              <p:cNvSpPr/>
              <p:nvPr/>
            </p:nvSpPr>
            <p:spPr bwMode="auto">
              <a:xfrm>
                <a:off x="3010452" y="3736613"/>
                <a:ext cx="2160854" cy="1633681"/>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141" name="Rectangle 140"/>
              <p:cNvSpPr/>
              <p:nvPr/>
            </p:nvSpPr>
            <p:spPr bwMode="auto">
              <a:xfrm>
                <a:off x="3112896" y="4044392"/>
                <a:ext cx="1981201" cy="971321"/>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sp>
            <p:nvSpPr>
              <p:cNvPr id="142" name="TextBox 141"/>
              <p:cNvSpPr txBox="1">
                <a:spLocks noChangeArrowheads="1"/>
              </p:cNvSpPr>
              <p:nvPr/>
            </p:nvSpPr>
            <p:spPr bwMode="auto">
              <a:xfrm>
                <a:off x="3027056" y="3736613"/>
                <a:ext cx="2154544" cy="427601"/>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endParaRPr lang="en-US" sz="1100" b="1" spc="75" dirty="0">
                  <a:solidFill>
                    <a:srgbClr val="FFFFFF"/>
                  </a:solidFill>
                  <a:latin typeface="Segoe UI" pitchFamily="34" charset="0"/>
                  <a:cs typeface="Segoe UI" pitchFamily="34" charset="0"/>
                </a:endParaRPr>
              </a:p>
            </p:txBody>
          </p:sp>
          <p:sp>
            <p:nvSpPr>
              <p:cNvPr id="143" name="Rounded Rectangle 142"/>
              <p:cNvSpPr/>
              <p:nvPr/>
            </p:nvSpPr>
            <p:spPr bwMode="auto">
              <a:xfrm>
                <a:off x="3200261" y="4225173"/>
                <a:ext cx="1786295" cy="561107"/>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DLP appliance or service</a:t>
                </a:r>
                <a:endParaRPr lang="en-US" kern="0" dirty="0">
                  <a:gradFill>
                    <a:gsLst>
                      <a:gs pos="0">
                        <a:srgbClr val="FFFFFF"/>
                      </a:gs>
                      <a:gs pos="100000">
                        <a:srgbClr val="FFFFFF"/>
                      </a:gs>
                    </a:gsLst>
                    <a:lin ang="5400000" scaled="0"/>
                  </a:gradFill>
                  <a:latin typeface="Segoe UI"/>
                </a:endParaRPr>
              </a:p>
            </p:txBody>
          </p:sp>
        </p:grpSp>
        <p:pic>
          <p:nvPicPr>
            <p:cNvPr id="163" name="AD RMS Server Decoy" descr="C:\Users\aglick\Documents\Clipart\Server Exchange.png"/>
            <p:cNvPicPr>
              <a:picLocks noChangeAspect="1" noChangeArrowheads="1"/>
            </p:cNvPicPr>
            <p:nvPr/>
          </p:nvPicPr>
          <p:blipFill>
            <a:blip r:embed="rId4" cstate="print"/>
            <a:stretch>
              <a:fillRect/>
            </a:stretch>
          </p:blipFill>
          <p:spPr bwMode="auto">
            <a:xfrm>
              <a:off x="7479018" y="2399670"/>
              <a:ext cx="528466" cy="722993"/>
            </a:xfrm>
            <a:prstGeom prst="rect">
              <a:avLst/>
            </a:prstGeom>
            <a:noFill/>
            <a:effectLst>
              <a:outerShdw blurRad="63500" sx="102000" sy="102000" algn="ctr" rotWithShape="0">
                <a:prstClr val="black">
                  <a:alpha val="40000"/>
                </a:prstClr>
              </a:outerShdw>
            </a:effectLst>
          </p:spPr>
        </p:pic>
        <p:pic>
          <p:nvPicPr>
            <p:cNvPr id="164" name="Picture 2" descr="\\eventsql\dvd\Online_ART\DVD_ART36\Artwork_Imagery\Icons - Illustrations\_ WINDOWS SERVER ICONS\Hardware\Hard Drive storage 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3882" y="2656162"/>
              <a:ext cx="222258" cy="42999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sp>
        <p:nvSpPr>
          <p:cNvPr id="53" name="Title 1"/>
          <p:cNvSpPr>
            <a:spLocks noGrp="1"/>
          </p:cNvSpPr>
          <p:nvPr>
            <p:ph type="title"/>
          </p:nvPr>
        </p:nvSpPr>
        <p:spPr>
          <a:xfrm>
            <a:off x="609441" y="301753"/>
            <a:ext cx="11149013" cy="609398"/>
          </a:xfrm>
        </p:spPr>
        <p:txBody>
          <a:bodyPr/>
          <a:lstStyle/>
          <a:p>
            <a:r>
              <a:rPr lang="en-US" dirty="0" smtClean="0"/>
              <a:t>Outbound Smart Host scenario</a:t>
            </a:r>
            <a:endParaRPr lang="en-US" dirty="0"/>
          </a:p>
        </p:txBody>
      </p:sp>
      <p:sp>
        <p:nvSpPr>
          <p:cNvPr id="167" name="Content Placeholder 2"/>
          <p:cNvSpPr>
            <a:spLocks noGrp="1"/>
          </p:cNvSpPr>
          <p:nvPr>
            <p:ph sz="half" idx="1"/>
          </p:nvPr>
        </p:nvSpPr>
        <p:spPr>
          <a:xfrm>
            <a:off x="519113" y="4101204"/>
            <a:ext cx="3833812" cy="775597"/>
          </a:xfrm>
        </p:spPr>
        <p:txBody>
          <a:bodyPr>
            <a:noAutofit/>
          </a:bodyPr>
          <a:lstStyle/>
          <a:p>
            <a:r>
              <a:rPr lang="en-US" sz="1800" dirty="0" smtClean="0">
                <a:solidFill>
                  <a:schemeClr val="tx1"/>
                </a:solidFill>
              </a:rPr>
              <a:t>FOPE routes outbound email to smart host for custom mail process or delivery</a:t>
            </a:r>
          </a:p>
          <a:p>
            <a:r>
              <a:rPr lang="en-US" sz="1800" dirty="0">
                <a:solidFill>
                  <a:schemeClr val="tx1"/>
                </a:solidFill>
              </a:rPr>
              <a:t>Virus scanning is performed by FPE for Exchange Online </a:t>
            </a:r>
            <a:r>
              <a:rPr lang="en-US" sz="1800" dirty="0" smtClean="0">
                <a:solidFill>
                  <a:schemeClr val="tx1"/>
                </a:solidFill>
              </a:rPr>
              <a:t>mailboxes</a:t>
            </a:r>
            <a:endParaRPr lang="en-US" sz="1800" dirty="0">
              <a:solidFill>
                <a:schemeClr val="tx1"/>
              </a:solidFill>
            </a:endParaRPr>
          </a:p>
        </p:txBody>
      </p:sp>
      <p:grpSp>
        <p:nvGrpSpPr>
          <p:cNvPr id="4" name="Group 3"/>
          <p:cNvGrpSpPr/>
          <p:nvPr/>
        </p:nvGrpSpPr>
        <p:grpSpPr>
          <a:xfrm>
            <a:off x="213670" y="1600201"/>
            <a:ext cx="2813222" cy="1326810"/>
            <a:chOff x="160294" y="1600201"/>
            <a:chExt cx="2110466" cy="1326810"/>
          </a:xfrm>
        </p:grpSpPr>
        <p:grpSp>
          <p:nvGrpSpPr>
            <p:cNvPr id="144" name="Group 143"/>
            <p:cNvGrpSpPr/>
            <p:nvPr/>
          </p:nvGrpSpPr>
          <p:grpSpPr>
            <a:xfrm>
              <a:off x="160294" y="1600201"/>
              <a:ext cx="2110466" cy="1326810"/>
              <a:chOff x="327933" y="1492021"/>
              <a:chExt cx="2110466" cy="1326810"/>
            </a:xfrm>
          </p:grpSpPr>
          <p:sp>
            <p:nvSpPr>
              <p:cNvPr id="145" name="Rounded Rectangle 144"/>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147" name="TextBox 146"/>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cs typeface="Segoe UI" pitchFamily="34" charset="0"/>
                  </a:rPr>
                  <a:t>Internet</a:t>
                </a:r>
                <a:endParaRPr lang="en-US" b="1" cap="all" spc="75" dirty="0">
                  <a:solidFill>
                    <a:srgbClr val="FFFFFF"/>
                  </a:solidFill>
                  <a:latin typeface="Segoe UI" pitchFamily="34" charset="0"/>
                  <a:cs typeface="Segoe UI" pitchFamily="34" charset="0"/>
                </a:endParaRPr>
              </a:p>
            </p:txBody>
          </p:sp>
        </p:grpSp>
        <p:pic>
          <p:nvPicPr>
            <p:cNvPr id="44" name="Picture 3" descr="C:\Program Files\Microsoft Resource DVD Artwork\DVD_ART\Artwork_Imagery\Shapes and Graphics\Internet Cloud\cloud 1.png"/>
            <p:cNvPicPr>
              <a:picLocks noChangeAspect="1" noChangeArrowheads="1"/>
            </p:cNvPicPr>
            <p:nvPr/>
          </p:nvPicPr>
          <p:blipFill>
            <a:blip r:embed="rId6"/>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grpSp>
        <p:nvGrpSpPr>
          <p:cNvPr id="3" name="Group 2"/>
          <p:cNvGrpSpPr/>
          <p:nvPr/>
        </p:nvGrpSpPr>
        <p:grpSpPr>
          <a:xfrm>
            <a:off x="4576233" y="4525150"/>
            <a:ext cx="2880388" cy="1355467"/>
            <a:chOff x="3433069" y="4525149"/>
            <a:chExt cx="2160854" cy="1355467"/>
          </a:xfrm>
        </p:grpSpPr>
        <p:grpSp>
          <p:nvGrpSpPr>
            <p:cNvPr id="151" name="Group 150"/>
            <p:cNvGrpSpPr/>
            <p:nvPr/>
          </p:nvGrpSpPr>
          <p:grpSpPr>
            <a:xfrm>
              <a:off x="3433069" y="4525149"/>
              <a:ext cx="2160854" cy="1299865"/>
              <a:chOff x="3165520" y="3124200"/>
              <a:chExt cx="2160854" cy="1299865"/>
            </a:xfrm>
          </p:grpSpPr>
          <p:sp>
            <p:nvSpPr>
              <p:cNvPr id="152" name="Rounded Rectangle 151"/>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153" name="Rectangle 152"/>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grpSp>
        <p:pic>
          <p:nvPicPr>
            <p:cNvPr id="45" name="Picture 3" descr="C:\Program Files\Microsoft Resource DVD Artwork\DVD_ART\Artwork_Imagery\Shapes and Graphics\Internet Cloud\cloud 1.png"/>
            <p:cNvPicPr>
              <a:picLocks noChangeAspect="1" noChangeArrowheads="1"/>
            </p:cNvPicPr>
            <p:nvPr/>
          </p:nvPicPr>
          <p:blipFill>
            <a:blip r:embed="rId6"/>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6" name="Group 45"/>
            <p:cNvGrpSpPr/>
            <p:nvPr/>
          </p:nvGrpSpPr>
          <p:grpSpPr>
            <a:xfrm>
              <a:off x="4038600" y="5317972"/>
              <a:ext cx="966167" cy="365760"/>
              <a:chOff x="4032504" y="5349240"/>
              <a:chExt cx="966167" cy="365760"/>
            </a:xfrm>
          </p:grpSpPr>
          <p:pic>
            <p:nvPicPr>
              <p:cNvPr id="47"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032504" y="5349240"/>
                <a:ext cx="298655" cy="365760"/>
              </a:xfrm>
              <a:prstGeom prst="rect">
                <a:avLst/>
              </a:prstGeom>
              <a:noFill/>
            </p:spPr>
          </p:pic>
          <p:pic>
            <p:nvPicPr>
              <p:cNvPr id="48"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242816" y="5349240"/>
                <a:ext cx="298655" cy="365760"/>
              </a:xfrm>
              <a:prstGeom prst="rect">
                <a:avLst/>
              </a:prstGeom>
              <a:noFill/>
            </p:spPr>
          </p:pic>
          <p:pic>
            <p:nvPicPr>
              <p:cNvPr id="49"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471416" y="5349240"/>
                <a:ext cx="298655" cy="365760"/>
              </a:xfrm>
              <a:prstGeom prst="rect">
                <a:avLst/>
              </a:prstGeom>
              <a:noFill/>
            </p:spPr>
          </p:pic>
          <p:pic>
            <p:nvPicPr>
              <p:cNvPr id="50" name="Picture 2" descr="\\eventsql\dvd\Online_ART\DVD_ART34\Artwork_Imagery\Icons - Illustrations\_WINDOWS SERVER ICONS\Hardware\Virtual Servers 2.png"/>
              <p:cNvPicPr>
                <a:picLocks noChangeAspect="1" noChangeArrowheads="1"/>
              </p:cNvPicPr>
              <p:nvPr/>
            </p:nvPicPr>
            <p:blipFill>
              <a:blip r:embed="rId7" cstate="email"/>
              <a:srcRect/>
              <a:stretch>
                <a:fillRect/>
              </a:stretch>
            </p:blipFill>
            <p:spPr bwMode="auto">
              <a:xfrm>
                <a:off x="4700016" y="5349240"/>
                <a:ext cx="298655" cy="365760"/>
              </a:xfrm>
              <a:prstGeom prst="rect">
                <a:avLst/>
              </a:prstGeom>
              <a:noFill/>
            </p:spPr>
          </p:pic>
        </p:grpSp>
        <p:sp>
          <p:nvSpPr>
            <p:cNvPr id="51" name="Rounded Rectangle 50"/>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Mailboxes</a:t>
              </a:r>
              <a:endParaRPr lang="en-US" kern="0" dirty="0">
                <a:gradFill>
                  <a:gsLst>
                    <a:gs pos="0">
                      <a:srgbClr val="FFFFFF"/>
                    </a:gs>
                    <a:gs pos="100000">
                      <a:srgbClr val="FFFFFF"/>
                    </a:gs>
                  </a:gsLst>
                  <a:lin ang="5400000" scaled="0"/>
                </a:gradFill>
                <a:latin typeface="Segoe UI"/>
              </a:endParaRPr>
            </a:p>
          </p:txBody>
        </p:sp>
      </p:grpSp>
      <p:sp>
        <p:nvSpPr>
          <p:cNvPr id="69" name="Rounded Rectangle 68"/>
          <p:cNvSpPr/>
          <p:nvPr/>
        </p:nvSpPr>
        <p:spPr bwMode="auto">
          <a:xfrm>
            <a:off x="7468133" y="3619110"/>
            <a:ext cx="2381106"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a:rPr>
              <a:t>Outbound Connector</a:t>
            </a:r>
            <a:endParaRPr lang="en-US" kern="0" dirty="0">
              <a:gradFill>
                <a:gsLst>
                  <a:gs pos="0">
                    <a:srgbClr val="FFFFFF"/>
                  </a:gs>
                  <a:gs pos="100000">
                    <a:srgbClr val="FFFFFF"/>
                  </a:gs>
                </a:gsLst>
                <a:lin ang="5400000" scaled="0"/>
              </a:gradFill>
              <a:latin typeface="Segoe UI"/>
            </a:endParaRPr>
          </a:p>
        </p:txBody>
      </p:sp>
      <p:sp>
        <p:nvSpPr>
          <p:cNvPr id="52" name="Content Placeholder 3"/>
          <p:cNvSpPr txBox="1">
            <a:spLocks/>
          </p:cNvSpPr>
          <p:nvPr/>
        </p:nvSpPr>
        <p:spPr>
          <a:xfrm>
            <a:off x="7516442" y="4008228"/>
            <a:ext cx="4672383" cy="1249573"/>
          </a:xfrm>
          <a:prstGeom prst="rect">
            <a:avLst/>
          </a:prstGeom>
        </p:spPr>
        <p:txBody>
          <a:bodyPr/>
          <a:lstStyle>
            <a:lvl1pPr marL="260970" indent="-260970" algn="l" rtl="0" fontAlgn="base">
              <a:lnSpc>
                <a:spcPct val="90000"/>
              </a:lnSpc>
              <a:spcBef>
                <a:spcPct val="20000"/>
              </a:spcBef>
              <a:spcAft>
                <a:spcPct val="0"/>
              </a:spcAft>
              <a:buClr>
                <a:srgbClr val="0070C0"/>
              </a:buClr>
              <a:buSzPct val="100000"/>
              <a:buBlip>
                <a:blip r:embed="rId8"/>
              </a:buBlip>
              <a:defRPr sz="2100" kern="1200">
                <a:solidFill>
                  <a:srgbClr val="7F7F7F"/>
                </a:solidFill>
                <a:latin typeface="+mn-lt"/>
                <a:ea typeface="+mn-ea"/>
                <a:cs typeface="+mn-cs"/>
              </a:defRPr>
            </a:lvl1pPr>
            <a:lvl2pPr marL="505071" indent="-255016" algn="l" rtl="0" fontAlgn="base">
              <a:lnSpc>
                <a:spcPct val="90000"/>
              </a:lnSpc>
              <a:spcBef>
                <a:spcPct val="20000"/>
              </a:spcBef>
              <a:spcAft>
                <a:spcPct val="0"/>
              </a:spcAft>
              <a:buClr>
                <a:srgbClr val="0070C0"/>
              </a:buClr>
              <a:buSzPct val="100000"/>
              <a:buBlip>
                <a:blip r:embed="rId9"/>
              </a:buBlip>
              <a:defRPr sz="1800" kern="1200">
                <a:solidFill>
                  <a:srgbClr val="7F7F7F"/>
                </a:solidFill>
                <a:latin typeface="+mn-lt"/>
                <a:ea typeface="+mn-ea"/>
                <a:cs typeface="+mn-cs"/>
              </a:defRPr>
            </a:lvl2pPr>
            <a:lvl3pPr marL="721388" indent="-227232" algn="l" rtl="0" fontAlgn="base">
              <a:lnSpc>
                <a:spcPct val="90000"/>
              </a:lnSpc>
              <a:spcBef>
                <a:spcPct val="20000"/>
              </a:spcBef>
              <a:spcAft>
                <a:spcPct val="0"/>
              </a:spcAft>
              <a:buClr>
                <a:srgbClr val="0070C0"/>
              </a:buClr>
              <a:buSzPct val="100000"/>
              <a:buBlip>
                <a:blip r:embed="rId9"/>
              </a:buBlip>
              <a:defRPr sz="1500" kern="1200">
                <a:solidFill>
                  <a:srgbClr val="7F7F7F"/>
                </a:solidFill>
                <a:latin typeface="+mn-lt"/>
                <a:ea typeface="+mn-ea"/>
                <a:cs typeface="+mn-cs"/>
              </a:defRPr>
            </a:lvl3pPr>
            <a:lvl4pPr marL="920836" indent="-199449" algn="l" rtl="0" fontAlgn="base">
              <a:lnSpc>
                <a:spcPct val="90000"/>
              </a:lnSpc>
              <a:spcBef>
                <a:spcPct val="20000"/>
              </a:spcBef>
              <a:spcAft>
                <a:spcPct val="0"/>
              </a:spcAft>
              <a:buClr>
                <a:srgbClr val="0070C0"/>
              </a:buClr>
              <a:buSzPct val="100000"/>
              <a:buBlip>
                <a:blip r:embed="rId9"/>
              </a:buBlip>
              <a:defRPr sz="1400" kern="1200">
                <a:solidFill>
                  <a:srgbClr val="7F7F7F"/>
                </a:solidFill>
                <a:latin typeface="+mn-lt"/>
                <a:ea typeface="+mn-ea"/>
                <a:cs typeface="+mn-cs"/>
              </a:defRPr>
            </a:lvl4pPr>
            <a:lvl5pPr marL="1137153" indent="-205402" algn="l" rtl="0" fontAlgn="base">
              <a:lnSpc>
                <a:spcPct val="90000"/>
              </a:lnSpc>
              <a:spcBef>
                <a:spcPct val="20000"/>
              </a:spcBef>
              <a:spcAft>
                <a:spcPct val="0"/>
              </a:spcAft>
              <a:buClr>
                <a:srgbClr val="0070C0"/>
              </a:buClr>
              <a:buSzPct val="100000"/>
              <a:buBlip>
                <a:blip r:embed="rId9"/>
              </a:buBlip>
              <a:defRPr sz="14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Tx/>
              <a:buNone/>
            </a:pPr>
            <a:r>
              <a:rPr lang="en-US" sz="2000" dirty="0">
                <a:solidFill>
                  <a:srgbClr val="000000"/>
                </a:solidFill>
                <a:latin typeface="Segoe UI"/>
                <a:cs typeface="Segoe UI"/>
              </a:rPr>
              <a:t>Value Proposition</a:t>
            </a:r>
          </a:p>
          <a:p>
            <a:pPr marL="339976" indent="-339976">
              <a:buClr>
                <a:srgbClr val="777777"/>
              </a:buClr>
              <a:buSzPct val="130000"/>
              <a:buFont typeface="Arial" pitchFamily="34" charset="0"/>
              <a:buChar char="•"/>
            </a:pPr>
            <a:r>
              <a:rPr lang="en-US" sz="1800" dirty="0">
                <a:solidFill>
                  <a:srgbClr val="000000"/>
                </a:solidFill>
              </a:rPr>
              <a:t>Use DLP or encryption appliances from third parties</a:t>
            </a:r>
          </a:p>
          <a:p>
            <a:pPr marL="339976" indent="-339976">
              <a:buClr>
                <a:srgbClr val="777777"/>
              </a:buClr>
              <a:buSzPct val="130000"/>
              <a:buFont typeface="Arial" pitchFamily="34" charset="0"/>
              <a:buChar char="•"/>
            </a:pPr>
            <a:r>
              <a:rPr lang="en-US" sz="1800" dirty="0">
                <a:solidFill>
                  <a:srgbClr val="000000"/>
                </a:solidFill>
              </a:rPr>
              <a:t>Perform custom processing or address rewrite</a:t>
            </a:r>
          </a:p>
          <a:p>
            <a:pPr marL="339976" indent="-339976">
              <a:buClr>
                <a:srgbClr val="777777"/>
              </a:buClr>
              <a:buSzPct val="130000"/>
              <a:buFont typeface="Arial" pitchFamily="34" charset="0"/>
              <a:buChar char="•"/>
            </a:pPr>
            <a:r>
              <a:rPr lang="en-US" sz="1800" dirty="0">
                <a:solidFill>
                  <a:srgbClr val="000000"/>
                </a:solidFill>
              </a:rPr>
              <a:t>Maintain “total mail control” during coexistence (inbound and outbound mail is all routed through on-prem server</a:t>
            </a:r>
          </a:p>
        </p:txBody>
      </p:sp>
      <p:sp>
        <p:nvSpPr>
          <p:cNvPr id="54" name="TextBox 53"/>
          <p:cNvSpPr txBox="1"/>
          <p:nvPr/>
        </p:nvSpPr>
        <p:spPr>
          <a:xfrm>
            <a:off x="8024310" y="2777902"/>
            <a:ext cx="2275023" cy="193899"/>
          </a:xfrm>
          <a:prstGeom prst="rect">
            <a:avLst/>
          </a:prstGeom>
          <a:noFill/>
        </p:spPr>
        <p:txBody>
          <a:bodyPr wrap="square" lIns="0" tIns="0" rIns="0" bIns="0" rtlCol="0">
            <a:spAutoFit/>
          </a:bodyPr>
          <a:lstStyle/>
          <a:p>
            <a:pPr algn="ctr" fontAlgn="base">
              <a:lnSpc>
                <a:spcPct val="90000"/>
              </a:lnSpc>
              <a:spcBef>
                <a:spcPct val="20000"/>
              </a:spcBef>
              <a:spcAft>
                <a:spcPct val="0"/>
              </a:spcAft>
              <a:buClr>
                <a:srgbClr val="0070C0"/>
              </a:buClr>
              <a:buSzPct val="100000"/>
              <a:defRPr/>
            </a:pPr>
            <a:r>
              <a:rPr lang="en-US" sz="1400" dirty="0">
                <a:solidFill>
                  <a:srgbClr val="000000"/>
                </a:solidFill>
                <a:latin typeface="Segoe UI"/>
                <a:cs typeface="Segoe UI"/>
              </a:rPr>
              <a:t>contoso.com</a:t>
            </a:r>
          </a:p>
        </p:txBody>
      </p:sp>
      <p:sp>
        <p:nvSpPr>
          <p:cNvPr id="56" name="Rounded Rectangle 55"/>
          <p:cNvSpPr/>
          <p:nvPr/>
        </p:nvSpPr>
        <p:spPr bwMode="auto">
          <a:xfrm>
            <a:off x="5346128" y="329184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a:rPr>
              <a:t>Virus*</a:t>
            </a:r>
            <a:endParaRPr lang="en-US" kern="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29574910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7" name="Straight Arrow Connector 116"/>
          <p:cNvCxnSpPr/>
          <p:nvPr/>
        </p:nvCxnSpPr>
        <p:spPr>
          <a:xfrm>
            <a:off x="5993748" y="4116342"/>
            <a:ext cx="0" cy="608059"/>
          </a:xfrm>
          <a:prstGeom prst="straightConnector1">
            <a:avLst/>
          </a:prstGeom>
          <a:noFill/>
          <a:ln w="25400" cap="flat" cmpd="sng" algn="ctr">
            <a:solidFill>
              <a:srgbClr val="2D86E7"/>
            </a:solidFill>
            <a:prstDash val="solid"/>
            <a:tailEnd type="arrow"/>
          </a:ln>
          <a:effectLst>
            <a:outerShdw blurRad="40000" dist="20000" dir="5400000" rotWithShape="0">
              <a:srgbClr val="000000">
                <a:alpha val="38000"/>
              </a:srgbClr>
            </a:outerShdw>
          </a:effectLst>
        </p:spPr>
      </p:cxnSp>
      <p:sp>
        <p:nvSpPr>
          <p:cNvPr id="98" name="Rounded Rectangle 97"/>
          <p:cNvSpPr/>
          <p:nvPr/>
        </p:nvSpPr>
        <p:spPr bwMode="auto">
          <a:xfrm>
            <a:off x="5004262" y="2772542"/>
            <a:ext cx="191503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99" name="Trapezoid 98"/>
          <p:cNvSpPr/>
          <p:nvPr/>
        </p:nvSpPr>
        <p:spPr bwMode="auto">
          <a:xfrm rot="10800000">
            <a:off x="5090975" y="3069763"/>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sp>
        <p:nvSpPr>
          <p:cNvPr id="100" name="TextBox 99"/>
          <p:cNvSpPr txBox="1">
            <a:spLocks noChangeArrowheads="1"/>
          </p:cNvSpPr>
          <p:nvPr/>
        </p:nvSpPr>
        <p:spPr bwMode="auto">
          <a:xfrm>
            <a:off x="5016860" y="2786814"/>
            <a:ext cx="1902438"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cs typeface="Segoe UI" pitchFamily="34" charset="0"/>
              </a:rPr>
              <a:t>FOPE</a:t>
            </a:r>
            <a:endParaRPr lang="en-US" b="1" cap="all" spc="75" dirty="0">
              <a:solidFill>
                <a:srgbClr val="FFFFFF"/>
              </a:solidFill>
              <a:latin typeface="Segoe UI" pitchFamily="34" charset="0"/>
              <a:cs typeface="Segoe UI" pitchFamily="34" charset="0"/>
            </a:endParaRPr>
          </a:p>
        </p:txBody>
      </p:sp>
      <p:sp>
        <p:nvSpPr>
          <p:cNvPr id="101" name="Rounded Rectangle 100"/>
          <p:cNvSpPr/>
          <p:nvPr/>
        </p:nvSpPr>
        <p:spPr bwMode="auto">
          <a:xfrm>
            <a:off x="5335314" y="3115483"/>
            <a:ext cx="1218883" cy="182880"/>
          </a:xfrm>
          <a:prstGeom prst="roundRect">
            <a:avLst/>
          </a:prstGeom>
          <a:gradFill rotWithShape="1">
            <a:gsLst>
              <a:gs pos="0">
                <a:schemeClr val="bg1">
                  <a:lumMod val="75000"/>
                </a:schemeClr>
              </a:gs>
              <a:gs pos="80000">
                <a:schemeClr val="bg1">
                  <a:lumMod val="75000"/>
                </a:schemeClr>
              </a:gs>
              <a:gs pos="100000">
                <a:schemeClr val="bg1">
                  <a:lumMod val="85000"/>
                </a:scheme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a:rPr>
              <a:t>Edge</a:t>
            </a:r>
            <a:endParaRPr lang="en-US" kern="0" dirty="0">
              <a:gradFill>
                <a:gsLst>
                  <a:gs pos="0">
                    <a:srgbClr val="FFFFFF"/>
                  </a:gs>
                  <a:gs pos="100000">
                    <a:srgbClr val="FFFFFF"/>
                  </a:gs>
                </a:gsLst>
                <a:lin ang="5400000" scaled="0"/>
              </a:gradFill>
              <a:latin typeface="Segoe UI"/>
            </a:endParaRPr>
          </a:p>
        </p:txBody>
      </p:sp>
      <p:sp>
        <p:nvSpPr>
          <p:cNvPr id="103" name="Rounded Rectangle 102"/>
          <p:cNvSpPr/>
          <p:nvPr/>
        </p:nvSpPr>
        <p:spPr bwMode="auto">
          <a:xfrm>
            <a:off x="5335314" y="3572683"/>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a:rPr>
              <a:t>Policy</a:t>
            </a:r>
            <a:endParaRPr lang="en-US" sz="1200" kern="0" dirty="0">
              <a:gradFill>
                <a:gsLst>
                  <a:gs pos="0">
                    <a:srgbClr val="FFFFFF"/>
                  </a:gs>
                  <a:gs pos="100000">
                    <a:srgbClr val="FFFFFF"/>
                  </a:gs>
                </a:gsLst>
                <a:lin ang="5400000" scaled="0"/>
              </a:gradFill>
              <a:latin typeface="Segoe UI"/>
            </a:endParaRPr>
          </a:p>
        </p:txBody>
      </p:sp>
      <p:sp>
        <p:nvSpPr>
          <p:cNvPr id="105" name="Content Placeholder 186"/>
          <p:cNvSpPr txBox="1">
            <a:spLocks/>
          </p:cNvSpPr>
          <p:nvPr/>
        </p:nvSpPr>
        <p:spPr>
          <a:xfrm>
            <a:off x="687435" y="3200401"/>
            <a:ext cx="2560270" cy="511983"/>
          </a:xfrm>
          <a:prstGeom prst="rect">
            <a:avLst/>
          </a:prstGeom>
          <a:gradFill rotWithShape="1">
            <a:gsLst>
              <a:gs pos="0">
                <a:srgbClr val="DF8045">
                  <a:tint val="50000"/>
                  <a:satMod val="300000"/>
                </a:srgbClr>
              </a:gs>
              <a:gs pos="35000">
                <a:srgbClr val="DF8045">
                  <a:tint val="37000"/>
                  <a:satMod val="300000"/>
                </a:srgbClr>
              </a:gs>
              <a:gs pos="100000">
                <a:srgbClr val="DF8045">
                  <a:tint val="15000"/>
                  <a:satMod val="350000"/>
                </a:srgbClr>
              </a:gs>
            </a:gsLst>
            <a:lin ang="16200000" scaled="1"/>
          </a:gradFill>
          <a:ln w="9525" cap="flat" cmpd="sng" algn="ctr">
            <a:solidFill>
              <a:srgbClr val="DF8045">
                <a:shade val="95000"/>
                <a:satMod val="105000"/>
              </a:srgbClr>
            </a:solidFill>
            <a:prstDash val="solid"/>
          </a:ln>
          <a:effectLst>
            <a:outerShdw blurRad="40000" dist="20000" dir="5400000" rotWithShape="0">
              <a:srgbClr val="000000">
                <a:alpha val="38000"/>
              </a:srgbClr>
            </a:outerShdw>
          </a:effectLst>
        </p:spPr>
        <p:txBody>
          <a:bodyPr lIns="68589" tIns="34295" rIns="68589" bIns="34295"/>
          <a:lstStyle>
            <a:lvl1pPr marL="460375" indent="-460375" algn="l" defTabSz="914363" rtl="0" eaLnBrk="1" latinLnBrk="0" hangingPunct="1">
              <a:lnSpc>
                <a:spcPct val="90000"/>
              </a:lnSpc>
              <a:spcBef>
                <a:spcPct val="20000"/>
              </a:spcBef>
              <a:buSzPct val="85000"/>
              <a:buFontTx/>
              <a:buBlip>
                <a:blip r:embed="rId3"/>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3"/>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3"/>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3"/>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defTabSz="685864">
              <a:buFontTx/>
              <a:buNone/>
              <a:defRPr/>
            </a:pPr>
            <a:r>
              <a:rPr lang="en-US" sz="900" dirty="0">
                <a:solidFill>
                  <a:srgbClr val="000000"/>
                </a:solidFill>
                <a:latin typeface="Segoe UI"/>
              </a:rPr>
              <a:t>From: </a:t>
            </a:r>
            <a:r>
              <a:rPr lang="en-US" sz="900" dirty="0" smtClean="0">
                <a:solidFill>
                  <a:srgbClr val="000000"/>
                </a:solidFill>
                <a:latin typeface="Segoe UI"/>
              </a:rPr>
              <a:t>jane@fabrikam.com</a:t>
            </a:r>
            <a:endParaRPr lang="en-US" sz="900" dirty="0">
              <a:solidFill>
                <a:srgbClr val="000000"/>
              </a:solidFill>
              <a:latin typeface="Segoe UI"/>
            </a:endParaRPr>
          </a:p>
          <a:p>
            <a:pPr marL="0" indent="0" defTabSz="685864">
              <a:buFontTx/>
              <a:buNone/>
              <a:defRPr/>
            </a:pPr>
            <a:r>
              <a:rPr lang="en-US" sz="900" dirty="0">
                <a:solidFill>
                  <a:srgbClr val="000000"/>
                </a:solidFill>
                <a:latin typeface="Segoe UI"/>
              </a:rPr>
              <a:t>To: salesman@contoso.com</a:t>
            </a:r>
          </a:p>
        </p:txBody>
      </p:sp>
      <p:cxnSp>
        <p:nvCxnSpPr>
          <p:cNvPr id="106" name="Elbow Connector 44"/>
          <p:cNvCxnSpPr/>
          <p:nvPr/>
        </p:nvCxnSpPr>
        <p:spPr>
          <a:xfrm rot="16200000" flipV="1">
            <a:off x="4104854" y="879972"/>
            <a:ext cx="815309" cy="2911146"/>
          </a:xfrm>
          <a:prstGeom prst="bentConnector2">
            <a:avLst/>
          </a:prstGeom>
          <a:noFill/>
          <a:ln w="25400" cap="flat" cmpd="sng" algn="ctr">
            <a:solidFill>
              <a:srgbClr val="2D86E7"/>
            </a:solidFill>
            <a:prstDash val="solid"/>
            <a:headEnd type="arrow"/>
            <a:tailEnd type="none"/>
          </a:ln>
          <a:effectLst>
            <a:outerShdw blurRad="40000" dist="20000" dir="5400000" rotWithShape="0">
              <a:srgbClr val="000000">
                <a:alpha val="38000"/>
              </a:srgbClr>
            </a:outerShdw>
          </a:effectLst>
        </p:spPr>
      </p:cxnSp>
      <p:sp>
        <p:nvSpPr>
          <p:cNvPr id="118" name="TextBox 117"/>
          <p:cNvSpPr txBox="1"/>
          <p:nvPr/>
        </p:nvSpPr>
        <p:spPr>
          <a:xfrm>
            <a:off x="4892502" y="6104785"/>
            <a:ext cx="2712657" cy="193899"/>
          </a:xfrm>
          <a:prstGeom prst="rect">
            <a:avLst/>
          </a:prstGeom>
          <a:noFill/>
        </p:spPr>
        <p:txBody>
          <a:bodyPr wrap="square" lIns="0" tIns="0" rIns="0" bIns="0" rtlCol="0">
            <a:spAutoFit/>
          </a:bodyPr>
          <a:lstStyle/>
          <a:p>
            <a:pPr algn="ctr" fontAlgn="base">
              <a:lnSpc>
                <a:spcPct val="90000"/>
              </a:lnSpc>
              <a:spcBef>
                <a:spcPct val="20000"/>
              </a:spcBef>
              <a:spcAft>
                <a:spcPct val="0"/>
              </a:spcAft>
              <a:buClr>
                <a:srgbClr val="0070C0"/>
              </a:buClr>
              <a:buSzPct val="100000"/>
              <a:defRPr/>
            </a:pPr>
            <a:r>
              <a:rPr lang="en-US" sz="1400" dirty="0">
                <a:solidFill>
                  <a:srgbClr val="000000"/>
                </a:solidFill>
                <a:latin typeface="Segoe UI"/>
                <a:cs typeface="Segoe UI"/>
              </a:rPr>
              <a:t>contoso.com</a:t>
            </a:r>
          </a:p>
        </p:txBody>
      </p:sp>
      <p:sp>
        <p:nvSpPr>
          <p:cNvPr id="128" name="TextBox 74"/>
          <p:cNvSpPr txBox="1"/>
          <p:nvPr/>
        </p:nvSpPr>
        <p:spPr>
          <a:xfrm>
            <a:off x="637429" y="2777902"/>
            <a:ext cx="2610277" cy="193899"/>
          </a:xfrm>
          <a:prstGeom prst="rect">
            <a:avLst/>
          </a:prstGeom>
          <a:noFill/>
        </p:spPr>
        <p:txBody>
          <a:bodyPr wrap="square" lIns="0" tIns="0" rIns="0" bIns="0" rtlCol="0">
            <a:spAutoFit/>
          </a:bodyPr>
          <a:lstStyle/>
          <a:p>
            <a:pPr algn="ctr" fontAlgn="base">
              <a:lnSpc>
                <a:spcPct val="90000"/>
              </a:lnSpc>
              <a:spcBef>
                <a:spcPct val="20000"/>
              </a:spcBef>
              <a:spcAft>
                <a:spcPct val="0"/>
              </a:spcAft>
              <a:buClr>
                <a:srgbClr val="0070C0"/>
              </a:buClr>
              <a:buSzPct val="100000"/>
              <a:defRPr/>
            </a:pPr>
            <a:r>
              <a:rPr lang="en-US" sz="1400" dirty="0">
                <a:solidFill>
                  <a:srgbClr val="000000"/>
                </a:solidFill>
                <a:latin typeface="Segoe UI"/>
                <a:cs typeface="Segoe UI"/>
              </a:rPr>
              <a:t>fabrikam.com</a:t>
            </a:r>
          </a:p>
        </p:txBody>
      </p:sp>
      <p:sp>
        <p:nvSpPr>
          <p:cNvPr id="61" name="Title 1"/>
          <p:cNvSpPr>
            <a:spLocks noGrp="1"/>
          </p:cNvSpPr>
          <p:nvPr>
            <p:ph type="title"/>
          </p:nvPr>
        </p:nvSpPr>
        <p:spPr>
          <a:xfrm>
            <a:off x="609441" y="301753"/>
            <a:ext cx="11149013" cy="609398"/>
          </a:xfrm>
        </p:spPr>
        <p:txBody>
          <a:bodyPr/>
          <a:lstStyle/>
          <a:p>
            <a:r>
              <a:rPr lang="en-US" dirty="0" smtClean="0"/>
              <a:t>Inbound Safe Listing scenario</a:t>
            </a:r>
            <a:endParaRPr lang="en-US" dirty="0"/>
          </a:p>
        </p:txBody>
      </p:sp>
      <p:sp>
        <p:nvSpPr>
          <p:cNvPr id="131" name="Content Placeholder 2"/>
          <p:cNvSpPr>
            <a:spLocks noGrp="1"/>
          </p:cNvSpPr>
          <p:nvPr>
            <p:ph sz="half" idx="1"/>
          </p:nvPr>
        </p:nvSpPr>
        <p:spPr>
          <a:xfrm>
            <a:off x="523003" y="3810000"/>
            <a:ext cx="3864975" cy="833048"/>
          </a:xfrm>
        </p:spPr>
        <p:txBody>
          <a:bodyPr>
            <a:noAutofit/>
          </a:bodyPr>
          <a:lstStyle/>
          <a:p>
            <a:r>
              <a:rPr lang="en-US" sz="1800" dirty="0">
                <a:solidFill>
                  <a:schemeClr val="tx1"/>
                </a:solidFill>
                <a:latin typeface="+mj-lt"/>
              </a:rPr>
              <a:t>Inbound mail is filtered by FOPE</a:t>
            </a:r>
          </a:p>
          <a:p>
            <a:r>
              <a:rPr lang="en-US" sz="1800" dirty="0" smtClean="0">
                <a:solidFill>
                  <a:schemeClr val="tx1"/>
                </a:solidFill>
                <a:latin typeface="+mj-lt"/>
              </a:rPr>
              <a:t>FOPE IP filtering </a:t>
            </a:r>
            <a:r>
              <a:rPr lang="en-US" sz="1800" dirty="0">
                <a:solidFill>
                  <a:schemeClr val="tx1"/>
                </a:solidFill>
                <a:latin typeface="+mj-lt"/>
              </a:rPr>
              <a:t>is skipped for trusted </a:t>
            </a:r>
            <a:r>
              <a:rPr lang="en-US" sz="1800" dirty="0" smtClean="0">
                <a:solidFill>
                  <a:schemeClr val="tx1"/>
                </a:solidFill>
                <a:latin typeface="+mj-lt"/>
              </a:rPr>
              <a:t>domains</a:t>
            </a:r>
          </a:p>
          <a:p>
            <a:r>
              <a:rPr lang="en-US" sz="1800" dirty="0" smtClean="0">
                <a:latin typeface="+mj-lt"/>
              </a:rPr>
              <a:t>Optionally, skip policy and spam filtering</a:t>
            </a:r>
            <a:endParaRPr lang="en-US" sz="1800" dirty="0" smtClean="0">
              <a:solidFill>
                <a:schemeClr val="tx1"/>
              </a:solidFill>
              <a:latin typeface="+mj-lt"/>
            </a:endParaRPr>
          </a:p>
          <a:p>
            <a:r>
              <a:rPr lang="en-US" sz="1800" dirty="0">
                <a:solidFill>
                  <a:schemeClr val="tx1"/>
                </a:solidFill>
              </a:rPr>
              <a:t>Virus scanning is performed by FPE for Exchange Online mailboxes</a:t>
            </a:r>
          </a:p>
          <a:p>
            <a:endParaRPr lang="en-US" sz="1800" dirty="0" smtClean="0">
              <a:solidFill>
                <a:schemeClr val="tx1"/>
              </a:solidFill>
              <a:latin typeface="+mj-lt"/>
            </a:endParaRPr>
          </a:p>
        </p:txBody>
      </p:sp>
      <p:grpSp>
        <p:nvGrpSpPr>
          <p:cNvPr id="37" name="Group 36"/>
          <p:cNvGrpSpPr/>
          <p:nvPr/>
        </p:nvGrpSpPr>
        <p:grpSpPr>
          <a:xfrm>
            <a:off x="4827691" y="4724401"/>
            <a:ext cx="2880388" cy="1355467"/>
            <a:chOff x="3433069" y="4525149"/>
            <a:chExt cx="2160854" cy="1355467"/>
          </a:xfrm>
        </p:grpSpPr>
        <p:grpSp>
          <p:nvGrpSpPr>
            <p:cNvPr id="38" name="Group 37"/>
            <p:cNvGrpSpPr/>
            <p:nvPr/>
          </p:nvGrpSpPr>
          <p:grpSpPr>
            <a:xfrm>
              <a:off x="3433069" y="4525149"/>
              <a:ext cx="2160854" cy="1299865"/>
              <a:chOff x="3165520" y="3124200"/>
              <a:chExt cx="2160854" cy="1299865"/>
            </a:xfrm>
          </p:grpSpPr>
          <p:sp>
            <p:nvSpPr>
              <p:cNvPr id="46" name="Rounded Rectangle 4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a:endParaRPr>
              </a:p>
            </p:txBody>
          </p:sp>
          <p:sp>
            <p:nvSpPr>
              <p:cNvPr id="47" name="Rectangle 4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a:endParaRPr>
              </a:p>
            </p:txBody>
          </p:sp>
        </p:grpSp>
        <p:pic>
          <p:nvPicPr>
            <p:cNvPr id="39"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0" name="Group 39"/>
            <p:cNvGrpSpPr/>
            <p:nvPr/>
          </p:nvGrpSpPr>
          <p:grpSpPr>
            <a:xfrm>
              <a:off x="4038600" y="5317972"/>
              <a:ext cx="966167" cy="365760"/>
              <a:chOff x="4032504" y="5349240"/>
              <a:chExt cx="966167" cy="365760"/>
            </a:xfrm>
          </p:grpSpPr>
          <p:pic>
            <p:nvPicPr>
              <p:cNvPr id="42"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032504" y="5349240"/>
                <a:ext cx="298655" cy="365760"/>
              </a:xfrm>
              <a:prstGeom prst="rect">
                <a:avLst/>
              </a:prstGeom>
              <a:noFill/>
            </p:spPr>
          </p:pic>
          <p:pic>
            <p:nvPicPr>
              <p:cNvPr id="43"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242816" y="5349240"/>
                <a:ext cx="298655" cy="365760"/>
              </a:xfrm>
              <a:prstGeom prst="rect">
                <a:avLst/>
              </a:prstGeom>
              <a:noFill/>
            </p:spPr>
          </p:pic>
          <p:pic>
            <p:nvPicPr>
              <p:cNvPr id="44"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471416" y="5349240"/>
                <a:ext cx="298655" cy="365760"/>
              </a:xfrm>
              <a:prstGeom prst="rect">
                <a:avLst/>
              </a:prstGeom>
              <a:noFill/>
            </p:spPr>
          </p:pic>
          <p:pic>
            <p:nvPicPr>
              <p:cNvPr id="45"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700016" y="5349240"/>
                <a:ext cx="298655" cy="365760"/>
              </a:xfrm>
              <a:prstGeom prst="rect">
                <a:avLst/>
              </a:prstGeom>
              <a:noFill/>
            </p:spPr>
          </p:pic>
        </p:grpSp>
        <p:sp>
          <p:nvSpPr>
            <p:cNvPr id="41" name="Rounded Rectangle 40"/>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a:rPr>
                <a:t>Mailboxes</a:t>
              </a:r>
              <a:endParaRPr lang="en-US" kern="0" dirty="0">
                <a:gradFill>
                  <a:gsLst>
                    <a:gs pos="0">
                      <a:srgbClr val="FFFFFF"/>
                    </a:gs>
                    <a:gs pos="100000">
                      <a:srgbClr val="FFFFFF"/>
                    </a:gs>
                  </a:gsLst>
                  <a:lin ang="5400000" scaled="0"/>
                </a:gradFill>
                <a:latin typeface="Segoe UI"/>
              </a:endParaRPr>
            </a:p>
          </p:txBody>
        </p:sp>
      </p:grpSp>
      <p:grpSp>
        <p:nvGrpSpPr>
          <p:cNvPr id="49" name="Group 48"/>
          <p:cNvGrpSpPr/>
          <p:nvPr/>
        </p:nvGrpSpPr>
        <p:grpSpPr>
          <a:xfrm>
            <a:off x="500871" y="1447801"/>
            <a:ext cx="2894110" cy="1302585"/>
            <a:chOff x="6209998" y="4495800"/>
            <a:chExt cx="2171148" cy="1302585"/>
          </a:xfrm>
        </p:grpSpPr>
        <p:sp>
          <p:nvSpPr>
            <p:cNvPr id="50" name="Rounded Rectangle 49"/>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a:endParaRPr>
            </a:p>
          </p:txBody>
        </p:sp>
        <p:sp>
          <p:nvSpPr>
            <p:cNvPr id="51" name="Rectangle 50"/>
            <p:cNvSpPr/>
            <p:nvPr/>
          </p:nvSpPr>
          <p:spPr bwMode="auto">
            <a:xfrm>
              <a:off x="6312442" y="4854354"/>
              <a:ext cx="1981201" cy="83459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a:endParaRPr>
            </a:p>
          </p:txBody>
        </p:sp>
        <p:sp>
          <p:nvSpPr>
            <p:cNvPr id="52" name="Rounded Rectangle 51"/>
            <p:cNvSpPr/>
            <p:nvPr/>
          </p:nvSpPr>
          <p:spPr bwMode="auto">
            <a:xfrm>
              <a:off x="6388643" y="4941289"/>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kern="0" dirty="0">
                  <a:gradFill>
                    <a:gsLst>
                      <a:gs pos="0">
                        <a:srgbClr val="FFFFFF"/>
                      </a:gs>
                      <a:gs pos="100000">
                        <a:srgbClr val="FFFFFF"/>
                      </a:gs>
                    </a:gsLst>
                    <a:lin ang="5400000" scaled="0"/>
                  </a:gradFill>
                  <a:latin typeface="Segoe UI"/>
                </a:rPr>
                <a:t>Mailboxes</a:t>
              </a:r>
            </a:p>
          </p:txBody>
        </p:sp>
        <p:sp>
          <p:nvSpPr>
            <p:cNvPr id="53" name="TextBox 52"/>
            <p:cNvSpPr txBox="1">
              <a:spLocks noChangeArrowheads="1"/>
            </p:cNvSpPr>
            <p:nvPr/>
          </p:nvSpPr>
          <p:spPr bwMode="auto">
            <a:xfrm>
              <a:off x="6226602" y="4495800"/>
              <a:ext cx="2154544" cy="261610"/>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cs typeface="Segoe UI" pitchFamily="34" charset="0"/>
                </a:rPr>
                <a:t>Safe-listed Partner</a:t>
              </a:r>
              <a:endParaRPr lang="en-US" sz="1100" b="1" spc="75" dirty="0">
                <a:solidFill>
                  <a:srgbClr val="FFFFFF"/>
                </a:solidFill>
                <a:latin typeface="Segoe UI" pitchFamily="34" charset="0"/>
                <a:cs typeface="Segoe UI" pitchFamily="34" charset="0"/>
              </a:endParaRPr>
            </a:p>
          </p:txBody>
        </p:sp>
      </p:grpSp>
      <p:grpSp>
        <p:nvGrpSpPr>
          <p:cNvPr id="54" name="Group 53"/>
          <p:cNvGrpSpPr/>
          <p:nvPr/>
        </p:nvGrpSpPr>
        <p:grpSpPr>
          <a:xfrm>
            <a:off x="1243261" y="2286000"/>
            <a:ext cx="1287887" cy="365760"/>
            <a:chOff x="932688" y="2307084"/>
            <a:chExt cx="966167" cy="365760"/>
          </a:xfrm>
        </p:grpSpPr>
        <p:pic>
          <p:nvPicPr>
            <p:cNvPr id="55"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932688" y="2307084"/>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143000" y="2307084"/>
              <a:ext cx="298655" cy="365760"/>
            </a:xfrm>
            <a:prstGeom prst="rect">
              <a:avLst/>
            </a:prstGeom>
            <a:noFill/>
          </p:spPr>
        </p:pic>
        <p:pic>
          <p:nvPicPr>
            <p:cNvPr id="57"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371600" y="2307084"/>
              <a:ext cx="298655" cy="365760"/>
            </a:xfrm>
            <a:prstGeom prst="rect">
              <a:avLst/>
            </a:prstGeom>
            <a:noFill/>
          </p:spPr>
        </p:pic>
        <p:pic>
          <p:nvPicPr>
            <p:cNvPr id="58"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1600200" y="2307084"/>
              <a:ext cx="298655" cy="365760"/>
            </a:xfrm>
            <a:prstGeom prst="rect">
              <a:avLst/>
            </a:prstGeom>
            <a:noFill/>
          </p:spPr>
        </p:pic>
      </p:grpSp>
      <p:sp>
        <p:nvSpPr>
          <p:cNvPr id="59" name="Rounded Rectangle 58"/>
          <p:cNvSpPr/>
          <p:nvPr/>
        </p:nvSpPr>
        <p:spPr bwMode="auto">
          <a:xfrm>
            <a:off x="3896750" y="1790310"/>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a:rPr>
              <a:t>Inbound Connector</a:t>
            </a:r>
            <a:endParaRPr lang="en-US" kern="0" dirty="0">
              <a:gradFill>
                <a:gsLst>
                  <a:gs pos="0">
                    <a:srgbClr val="FFFFFF"/>
                  </a:gs>
                  <a:gs pos="100000">
                    <a:srgbClr val="FFFFFF"/>
                  </a:gs>
                </a:gsLst>
                <a:lin ang="5400000" scaled="0"/>
              </a:gradFill>
              <a:latin typeface="Segoe UI"/>
            </a:endParaRPr>
          </a:p>
        </p:txBody>
      </p:sp>
      <p:sp>
        <p:nvSpPr>
          <p:cNvPr id="60" name="Content Placeholder 3"/>
          <p:cNvSpPr txBox="1">
            <a:spLocks/>
          </p:cNvSpPr>
          <p:nvPr/>
        </p:nvSpPr>
        <p:spPr>
          <a:xfrm>
            <a:off x="8022022" y="3581400"/>
            <a:ext cx="4166803" cy="2016038"/>
          </a:xfrm>
          <a:prstGeom prst="rect">
            <a:avLst/>
          </a:prstGeom>
        </p:spPr>
        <p:txBody>
          <a:bodyPr/>
          <a:lstStyle>
            <a:lvl1pPr marL="260970" indent="-260970" algn="l" rtl="0" fontAlgn="base">
              <a:lnSpc>
                <a:spcPct val="90000"/>
              </a:lnSpc>
              <a:spcBef>
                <a:spcPct val="20000"/>
              </a:spcBef>
              <a:spcAft>
                <a:spcPct val="0"/>
              </a:spcAft>
              <a:buClr>
                <a:srgbClr val="0070C0"/>
              </a:buClr>
              <a:buSzPct val="100000"/>
              <a:buBlip>
                <a:blip r:embed="rId6"/>
              </a:buBlip>
              <a:defRPr sz="2100" kern="1200">
                <a:solidFill>
                  <a:srgbClr val="7F7F7F"/>
                </a:solidFill>
                <a:latin typeface="+mn-lt"/>
                <a:ea typeface="+mn-ea"/>
                <a:cs typeface="+mn-cs"/>
              </a:defRPr>
            </a:lvl1pPr>
            <a:lvl2pPr marL="505071" indent="-255016" algn="l" rtl="0" fontAlgn="base">
              <a:lnSpc>
                <a:spcPct val="90000"/>
              </a:lnSpc>
              <a:spcBef>
                <a:spcPct val="20000"/>
              </a:spcBef>
              <a:spcAft>
                <a:spcPct val="0"/>
              </a:spcAft>
              <a:buClr>
                <a:srgbClr val="0070C0"/>
              </a:buClr>
              <a:buSzPct val="100000"/>
              <a:buBlip>
                <a:blip r:embed="rId7"/>
              </a:buBlip>
              <a:defRPr sz="1800" kern="1200">
                <a:solidFill>
                  <a:srgbClr val="7F7F7F"/>
                </a:solidFill>
                <a:latin typeface="+mn-lt"/>
                <a:ea typeface="+mn-ea"/>
                <a:cs typeface="+mn-cs"/>
              </a:defRPr>
            </a:lvl2pPr>
            <a:lvl3pPr marL="721388" indent="-227232" algn="l" rtl="0" fontAlgn="base">
              <a:lnSpc>
                <a:spcPct val="90000"/>
              </a:lnSpc>
              <a:spcBef>
                <a:spcPct val="20000"/>
              </a:spcBef>
              <a:spcAft>
                <a:spcPct val="0"/>
              </a:spcAft>
              <a:buClr>
                <a:srgbClr val="0070C0"/>
              </a:buClr>
              <a:buSzPct val="100000"/>
              <a:buBlip>
                <a:blip r:embed="rId7"/>
              </a:buBlip>
              <a:defRPr sz="1500" kern="1200">
                <a:solidFill>
                  <a:srgbClr val="7F7F7F"/>
                </a:solidFill>
                <a:latin typeface="+mn-lt"/>
                <a:ea typeface="+mn-ea"/>
                <a:cs typeface="+mn-cs"/>
              </a:defRPr>
            </a:lvl3pPr>
            <a:lvl4pPr marL="920836" indent="-199449"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4pPr>
            <a:lvl5pPr marL="1137153" indent="-205402" algn="l" rtl="0" fontAlgn="base">
              <a:lnSpc>
                <a:spcPct val="90000"/>
              </a:lnSpc>
              <a:spcBef>
                <a:spcPct val="20000"/>
              </a:spcBef>
              <a:spcAft>
                <a:spcPct val="0"/>
              </a:spcAft>
              <a:buClr>
                <a:srgbClr val="0070C0"/>
              </a:buClr>
              <a:buSzPct val="100000"/>
              <a:buBlip>
                <a:blip r:embed="rId7"/>
              </a:buBlip>
              <a:defRPr sz="1400" kern="1200">
                <a:solidFill>
                  <a:srgbClr val="7F7F7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spcBef>
                <a:spcPct val="0"/>
              </a:spcBef>
              <a:buFontTx/>
              <a:buNone/>
            </a:pPr>
            <a:r>
              <a:rPr lang="en-US" sz="2400" dirty="0">
                <a:solidFill>
                  <a:srgbClr val="000000"/>
                </a:solidFill>
                <a:latin typeface="Segoe UI"/>
                <a:cs typeface="Segoe UI"/>
              </a:rPr>
              <a:t>Value Proposition</a:t>
            </a:r>
          </a:p>
          <a:p>
            <a:pPr marL="339976" indent="-339976">
              <a:buClr>
                <a:srgbClr val="777777"/>
              </a:buClr>
              <a:buSzPct val="130000"/>
              <a:buFont typeface="Arial" pitchFamily="34" charset="0"/>
              <a:buChar char="•"/>
            </a:pPr>
            <a:r>
              <a:rPr lang="en-US" sz="1800" dirty="0">
                <a:solidFill>
                  <a:srgbClr val="000000"/>
                </a:solidFill>
              </a:rPr>
              <a:t>Reduce the chance of false positives (legitimate email from trusted partner being flagged as spam)</a:t>
            </a:r>
          </a:p>
        </p:txBody>
      </p:sp>
      <p:sp>
        <p:nvSpPr>
          <p:cNvPr id="62" name="Rounded Rectangle 61"/>
          <p:cNvSpPr/>
          <p:nvPr/>
        </p:nvSpPr>
        <p:spPr bwMode="auto">
          <a:xfrm>
            <a:off x="5335314" y="333756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a:rPr>
              <a:t>Virus*</a:t>
            </a:r>
            <a:endParaRPr lang="en-US" kern="0" dirty="0">
              <a:gradFill>
                <a:gsLst>
                  <a:gs pos="0">
                    <a:srgbClr val="FFFFFF"/>
                  </a:gs>
                  <a:gs pos="100000">
                    <a:srgbClr val="FFFFFF"/>
                  </a:gs>
                </a:gsLst>
                <a:lin ang="5400000" scaled="0"/>
              </a:gradFill>
              <a:latin typeface="Segoe UI"/>
            </a:endParaRPr>
          </a:p>
        </p:txBody>
      </p:sp>
      <p:sp>
        <p:nvSpPr>
          <p:cNvPr id="48" name="Rounded Rectangle 47"/>
          <p:cNvSpPr/>
          <p:nvPr/>
        </p:nvSpPr>
        <p:spPr bwMode="auto">
          <a:xfrm>
            <a:off x="5335314" y="381000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smtClean="0">
                <a:gradFill>
                  <a:gsLst>
                    <a:gs pos="0">
                      <a:srgbClr val="FFFFFF"/>
                    </a:gs>
                    <a:gs pos="100000">
                      <a:srgbClr val="FFFFFF"/>
                    </a:gs>
                  </a:gsLst>
                  <a:lin ang="5400000" scaled="0"/>
                </a:gradFill>
                <a:latin typeface="Segoe UI"/>
              </a:rPr>
              <a:t>Spam</a:t>
            </a:r>
            <a:endParaRPr lang="en-US" sz="1200" kern="0" dirty="0">
              <a:gradFill>
                <a:gsLst>
                  <a:gs pos="0">
                    <a:srgbClr val="FFFFFF"/>
                  </a:gs>
                  <a:gs pos="100000">
                    <a:srgbClr val="FFFFFF"/>
                  </a:gs>
                </a:gsLst>
                <a:lin ang="5400000" scaled="0"/>
              </a:gradFill>
              <a:latin typeface="Segoe UI"/>
            </a:endParaRPr>
          </a:p>
        </p:txBody>
      </p:sp>
    </p:spTree>
    <p:extLst>
      <p:ext uri="{BB962C8B-B14F-4D97-AF65-F5344CB8AC3E}">
        <p14:creationId xmlns:p14="http://schemas.microsoft.com/office/powerpoint/2010/main" val="27920277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1752"/>
            <a:ext cx="11579384" cy="609398"/>
          </a:xfrm>
        </p:spPr>
        <p:txBody>
          <a:bodyPr>
            <a:normAutofit fontScale="90000"/>
          </a:bodyPr>
          <a:lstStyle/>
          <a:p>
            <a:r>
              <a:rPr lang="en-US" dirty="0" smtClean="0"/>
              <a:t>FOPE in Office 365 Beta Scenarios (Exchange Online)</a:t>
            </a:r>
            <a:endParaRPr lang="en-US" dirty="0"/>
          </a:p>
        </p:txBody>
      </p:sp>
      <p:graphicFrame>
        <p:nvGraphicFramePr>
          <p:cNvPr id="5" name="Diagram 4"/>
          <p:cNvGraphicFramePr/>
          <p:nvPr>
            <p:extLst>
              <p:ext uri="{D42A27DB-BD31-4B8C-83A1-F6EECF244321}">
                <p14:modId xmlns:p14="http://schemas.microsoft.com/office/powerpoint/2010/main" val="3852563304"/>
              </p:ext>
            </p:extLst>
          </p:nvPr>
        </p:nvGraphicFramePr>
        <p:xfrm>
          <a:off x="609441" y="1524000"/>
          <a:ext cx="10969943"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36376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Content Placeholder 2"/>
          <p:cNvSpPr>
            <a:spLocks noGrp="1"/>
          </p:cNvSpPr>
          <p:nvPr>
            <p:ph idx="1"/>
          </p:nvPr>
        </p:nvSpPr>
        <p:spPr/>
        <p:txBody>
          <a:bodyPr/>
          <a:lstStyle/>
          <a:p>
            <a:r>
              <a:rPr lang="en-US" smtClean="0"/>
              <a:t>FOPE Overview</a:t>
            </a:r>
          </a:p>
          <a:p>
            <a:r>
              <a:rPr lang="en-US" smtClean="0"/>
              <a:t>FOPE Connectors Overview</a:t>
            </a:r>
          </a:p>
          <a:p>
            <a:r>
              <a:rPr lang="en-US" smtClean="0"/>
              <a:t>New FOPE Scenarios</a:t>
            </a:r>
          </a:p>
          <a:p>
            <a:pPr lvl="1"/>
            <a:r>
              <a:rPr lang="en-US" smtClean="0"/>
              <a:t>Forced TLS</a:t>
            </a:r>
          </a:p>
          <a:p>
            <a:pPr lvl="1"/>
            <a:r>
              <a:rPr lang="en-US" smtClean="0"/>
              <a:t>Outbound Smart Host</a:t>
            </a:r>
          </a:p>
          <a:p>
            <a:pPr lvl="1"/>
            <a:r>
              <a:rPr lang="en-US" smtClean="0"/>
              <a:t>Inbound Safe Listing</a:t>
            </a:r>
          </a:p>
          <a:p>
            <a:pPr lvl="1"/>
            <a:r>
              <a:rPr lang="en-US" smtClean="0"/>
              <a:t>Fully Hosted</a:t>
            </a:r>
          </a:p>
          <a:p>
            <a:pPr lvl="1"/>
            <a:r>
              <a:rPr lang="en-US" smtClean="0"/>
              <a:t>Shared Address Space with On-Premises Relay Scenario (MX Points to FOPE)</a:t>
            </a:r>
          </a:p>
          <a:p>
            <a:pPr lvl="1"/>
            <a:r>
              <a:rPr lang="en-US" smtClean="0"/>
              <a:t>Shared Address Space with On-Premises Relay Scenario (MX Points to On-Premises)</a:t>
            </a:r>
            <a:endParaRPr lang="en-US" dirty="0" smtClean="0"/>
          </a:p>
        </p:txBody>
      </p:sp>
    </p:spTree>
    <p:extLst>
      <p:ext uri="{BB962C8B-B14F-4D97-AF65-F5344CB8AC3E}">
        <p14:creationId xmlns:p14="http://schemas.microsoft.com/office/powerpoint/2010/main" val="3871046418"/>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 name="Group 67"/>
          <p:cNvGrpSpPr/>
          <p:nvPr/>
        </p:nvGrpSpPr>
        <p:grpSpPr>
          <a:xfrm>
            <a:off x="5296684" y="2373726"/>
            <a:ext cx="1915037" cy="1343799"/>
            <a:chOff x="3762287" y="2725081"/>
            <a:chExt cx="1436652" cy="1343799"/>
          </a:xfrm>
        </p:grpSpPr>
        <p:sp>
          <p:nvSpPr>
            <p:cNvPr id="69" name="Rounded Rectangle 68"/>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0" name="Trapezoid 69"/>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1" name="TextBox 70"/>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4" name="Rounded Rectangle 73"/>
            <p:cNvSpPr/>
            <p:nvPr/>
          </p:nvSpPr>
          <p:spPr bwMode="auto">
            <a:xfrm>
              <a:off x="4010641" y="3296622"/>
              <a:ext cx="914400" cy="182880"/>
            </a:xfrm>
            <a:prstGeom prst="roundRect">
              <a:avLst/>
            </a:prstGeom>
            <a:gradFill rotWithShape="1">
              <a:gsLst>
                <a:gs pos="0">
                  <a:schemeClr val="bg1">
                    <a:lumMod val="65000"/>
                  </a:schemeClr>
                </a:gs>
                <a:gs pos="80000">
                  <a:schemeClr val="bg1">
                    <a:lumMod val="65000"/>
                  </a:schemeClr>
                </a:gs>
                <a:gs pos="100000">
                  <a:schemeClr val="bg1">
                    <a:lumMod val="65000"/>
                  </a:scheme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42" name="Group 41"/>
          <p:cNvGrpSpPr/>
          <p:nvPr/>
        </p:nvGrpSpPr>
        <p:grpSpPr>
          <a:xfrm>
            <a:off x="4726117" y="4278726"/>
            <a:ext cx="2891899" cy="1355467"/>
            <a:chOff x="3433069" y="4525149"/>
            <a:chExt cx="2169489" cy="1355467"/>
          </a:xfrm>
        </p:grpSpPr>
        <p:grpSp>
          <p:nvGrpSpPr>
            <p:cNvPr id="43" name="Group 42"/>
            <p:cNvGrpSpPr/>
            <p:nvPr/>
          </p:nvGrpSpPr>
          <p:grpSpPr>
            <a:xfrm>
              <a:off x="3433069" y="4525149"/>
              <a:ext cx="2169489" cy="1299865"/>
              <a:chOff x="3165520" y="3124200"/>
              <a:chExt cx="2169489" cy="1299865"/>
            </a:xfrm>
          </p:grpSpPr>
          <p:sp>
            <p:nvSpPr>
              <p:cNvPr id="65" name="Rounded Rectangle 64"/>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6" name="Rectangle 65"/>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7" name="TextBox 66"/>
              <p:cNvSpPr txBox="1">
                <a:spLocks noChangeArrowheads="1"/>
              </p:cNvSpPr>
              <p:nvPr/>
            </p:nvSpPr>
            <p:spPr bwMode="auto">
              <a:xfrm>
                <a:off x="3165520" y="3124200"/>
                <a:ext cx="2169489"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44"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45" name="Group 44"/>
            <p:cNvGrpSpPr/>
            <p:nvPr/>
          </p:nvGrpSpPr>
          <p:grpSpPr>
            <a:xfrm>
              <a:off x="4038600" y="5317972"/>
              <a:ext cx="966167" cy="365760"/>
              <a:chOff x="4032504" y="5349240"/>
              <a:chExt cx="966167" cy="365760"/>
            </a:xfrm>
          </p:grpSpPr>
          <p:pic>
            <p:nvPicPr>
              <p:cNvPr id="61"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032504" y="5349240"/>
                <a:ext cx="298655" cy="365760"/>
              </a:xfrm>
              <a:prstGeom prst="rect">
                <a:avLst/>
              </a:prstGeom>
              <a:noFill/>
            </p:spPr>
          </p:pic>
          <p:pic>
            <p:nvPicPr>
              <p:cNvPr id="62"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242816" y="5349240"/>
                <a:ext cx="298655" cy="365760"/>
              </a:xfrm>
              <a:prstGeom prst="rect">
                <a:avLst/>
              </a:prstGeom>
              <a:noFill/>
            </p:spPr>
          </p:pic>
          <p:pic>
            <p:nvPicPr>
              <p:cNvPr id="63"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471416" y="5349240"/>
                <a:ext cx="298655" cy="365760"/>
              </a:xfrm>
              <a:prstGeom prst="rect">
                <a:avLst/>
              </a:prstGeom>
              <a:noFill/>
            </p:spPr>
          </p:pic>
          <p:pic>
            <p:nvPicPr>
              <p:cNvPr id="64" name="Picture 2" descr="\\eventsql\dvd\Online_ART\DVD_ART34\Artwork_Imagery\Icons - Illustrations\_WINDOWS SERVER ICONS\Hardware\Virtual Servers 2.png"/>
              <p:cNvPicPr>
                <a:picLocks noChangeAspect="1" noChangeArrowheads="1"/>
              </p:cNvPicPr>
              <p:nvPr/>
            </p:nvPicPr>
            <p:blipFill>
              <a:blip r:embed="rId5" cstate="email"/>
              <a:srcRect/>
              <a:stretch>
                <a:fillRect/>
              </a:stretch>
            </p:blipFill>
            <p:spPr bwMode="auto">
              <a:xfrm>
                <a:off x="4700016" y="5349240"/>
                <a:ext cx="298655" cy="365760"/>
              </a:xfrm>
              <a:prstGeom prst="rect">
                <a:avLst/>
              </a:prstGeom>
              <a:noFill/>
            </p:spPr>
          </p:pic>
        </p:grpSp>
        <p:sp>
          <p:nvSpPr>
            <p:cNvPr id="60" name="Rounded Rectangle 59"/>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37" name="Group 36"/>
          <p:cNvGrpSpPr/>
          <p:nvPr/>
        </p:nvGrpSpPr>
        <p:grpSpPr>
          <a:xfrm>
            <a:off x="315243" y="1459325"/>
            <a:ext cx="2813222" cy="1326810"/>
            <a:chOff x="160294" y="1600201"/>
            <a:chExt cx="2110466" cy="1326810"/>
          </a:xfrm>
        </p:grpSpPr>
        <p:grpSp>
          <p:nvGrpSpPr>
            <p:cNvPr id="38" name="Group 37"/>
            <p:cNvGrpSpPr/>
            <p:nvPr/>
          </p:nvGrpSpPr>
          <p:grpSpPr>
            <a:xfrm>
              <a:off x="160294" y="1600201"/>
              <a:ext cx="2110466" cy="1326810"/>
              <a:chOff x="327933" y="1492021"/>
              <a:chExt cx="2110466" cy="1326810"/>
            </a:xfrm>
          </p:grpSpPr>
          <p:sp>
            <p:nvSpPr>
              <p:cNvPr id="40" name="Rounded Rectangle 3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41" name="TextBox 4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39" name="Picture 3" descr="C:\Program Files\Microsoft Resource DVD Artwork\DVD_ART\Artwork_Imagery\Shapes and Graphics\Internet Cloud\cloud 1.png"/>
            <p:cNvPicPr>
              <a:picLocks noChangeAspect="1" noChangeArrowheads="1"/>
            </p:cNvPicPr>
            <p:nvPr/>
          </p:nvPicPr>
          <p:blipFill>
            <a:blip r:embed="rId4"/>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33" name="Content Placeholder 114"/>
          <p:cNvSpPr txBox="1">
            <a:spLocks/>
          </p:cNvSpPr>
          <p:nvPr/>
        </p:nvSpPr>
        <p:spPr>
          <a:xfrm>
            <a:off x="7719589" y="2413370"/>
            <a:ext cx="4469236" cy="1472830"/>
          </a:xfrm>
          <a:prstGeom prst="rect">
            <a:avLst/>
          </a:prstGeom>
        </p:spPr>
        <p:txBody>
          <a:bodyPr vert="horz" wrap="square" lIns="0" tIns="0" rIns="0" bIns="0" rtlCol="0">
            <a:noAutofit/>
          </a:bodyPr>
          <a:lstStyle>
            <a:lvl1pPr marL="339976" indent="-339976" algn="l" defTabSz="914363" rtl="0" eaLnBrk="1" latinLnBrk="0" hangingPunct="1">
              <a:lnSpc>
                <a:spcPct val="90000"/>
              </a:lnSpc>
              <a:spcBef>
                <a:spcPct val="20000"/>
              </a:spcBef>
              <a:buSzPct val="85000"/>
              <a:buFontTx/>
              <a:buBlip>
                <a:blip r:embed="rId6"/>
              </a:buBlip>
              <a:defRPr sz="1600" kern="1200">
                <a:gradFill>
                  <a:gsLst>
                    <a:gs pos="0">
                      <a:schemeClr val="tx1"/>
                    </a:gs>
                    <a:gs pos="86000">
                      <a:schemeClr val="tx1"/>
                    </a:gs>
                  </a:gsLst>
                  <a:lin ang="5400000" scaled="0"/>
                </a:gradFill>
                <a:latin typeface="+mn-lt"/>
                <a:ea typeface="+mn-ea"/>
                <a:cs typeface="+mn-cs"/>
              </a:defRPr>
            </a:lvl1pPr>
            <a:lvl2pPr marL="673338" indent="-325424" algn="l" defTabSz="914363" rtl="0" eaLnBrk="1" latinLnBrk="0" hangingPunct="1">
              <a:lnSpc>
                <a:spcPct val="90000"/>
              </a:lnSpc>
              <a:spcBef>
                <a:spcPct val="20000"/>
              </a:spcBef>
              <a:buSzPct val="85000"/>
              <a:buFontTx/>
              <a:buBlip>
                <a:blip r:embed="rId6"/>
              </a:buBlip>
              <a:defRPr sz="1400" kern="1200">
                <a:gradFill>
                  <a:gsLst>
                    <a:gs pos="0">
                      <a:schemeClr val="tx1"/>
                    </a:gs>
                    <a:gs pos="86000">
                      <a:schemeClr val="tx1"/>
                    </a:gs>
                  </a:gsLst>
                  <a:lin ang="5400000" scaled="0"/>
                </a:gradFill>
                <a:latin typeface="+mn-lt"/>
                <a:ea typeface="+mn-ea"/>
                <a:cs typeface="+mn-cs"/>
              </a:defRPr>
            </a:lvl2pPr>
            <a:lvl3pPr marL="953785" indent="-288384" algn="l" defTabSz="914363" rtl="0" eaLnBrk="1" latinLnBrk="0" hangingPunct="1">
              <a:lnSpc>
                <a:spcPct val="90000"/>
              </a:lnSpc>
              <a:spcBef>
                <a:spcPct val="20000"/>
              </a:spcBef>
              <a:buSzPct val="85000"/>
              <a:buFontTx/>
              <a:buBlip>
                <a:blip r:embed="rId6"/>
              </a:buBlip>
              <a:defRPr sz="1200" kern="1200">
                <a:gradFill>
                  <a:gsLst>
                    <a:gs pos="0">
                      <a:schemeClr val="tx1"/>
                    </a:gs>
                    <a:gs pos="86000">
                      <a:schemeClr val="tx1"/>
                    </a:gs>
                  </a:gsLst>
                  <a:lin ang="5400000" scaled="0"/>
                </a:gradFill>
                <a:latin typeface="+mn-lt"/>
                <a:ea typeface="+mn-ea"/>
                <a:cs typeface="+mn-cs"/>
              </a:defRPr>
            </a:lvl3pPr>
            <a:lvl4pPr marL="1227618" indent="-273833" algn="l" defTabSz="914363" rtl="0" eaLnBrk="1" latinLnBrk="0" hangingPunct="1">
              <a:lnSpc>
                <a:spcPct val="90000"/>
              </a:lnSpc>
              <a:spcBef>
                <a:spcPct val="20000"/>
              </a:spcBef>
              <a:buSzPct val="85000"/>
              <a:buFontTx/>
              <a:buBlip>
                <a:blip r:embed="rId6"/>
              </a:buBlip>
              <a:defRPr sz="1800" kern="1200">
                <a:gradFill>
                  <a:gsLst>
                    <a:gs pos="0">
                      <a:schemeClr val="tx1"/>
                    </a:gs>
                    <a:gs pos="86000">
                      <a:schemeClr val="tx1"/>
                    </a:gs>
                  </a:gsLst>
                  <a:lin ang="5400000" scaled="0"/>
                </a:gradFill>
                <a:latin typeface="+mn-lt"/>
                <a:ea typeface="+mn-ea"/>
                <a:cs typeface="+mn-cs"/>
              </a:defRPr>
            </a:lvl4pPr>
            <a:lvl5pPr marL="1516002" indent="-280447" algn="l" defTabSz="914363" rtl="0" eaLnBrk="1" latinLnBrk="0" hangingPunct="1">
              <a:lnSpc>
                <a:spcPct val="90000"/>
              </a:lnSpc>
              <a:spcBef>
                <a:spcPct val="20000"/>
              </a:spcBef>
              <a:buSzPct val="85000"/>
              <a:buFontTx/>
              <a:buBlip>
                <a:blip r:embed="rId6"/>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buClr>
                <a:srgbClr val="777777"/>
              </a:buClr>
              <a:buSzPct val="130000"/>
              <a:buFont typeface="Arial" pitchFamily="34" charset="0"/>
              <a:buChar char="•"/>
            </a:pPr>
            <a:r>
              <a:rPr lang="en-US" dirty="0">
                <a:solidFill>
                  <a:srgbClr val="000000"/>
                </a:solidFill>
                <a:latin typeface="Segoe UI" pitchFamily="34" charset="0"/>
                <a:ea typeface="Segoe UI" pitchFamily="34" charset="0"/>
                <a:cs typeface="Segoe UI" pitchFamily="34" charset="0"/>
              </a:rPr>
              <a:t>Mail is sent outbound</a:t>
            </a:r>
          </a:p>
          <a:p>
            <a:pPr>
              <a:buClr>
                <a:srgbClr val="777777"/>
              </a:buClr>
              <a:buSzPct val="130000"/>
              <a:buFont typeface="Arial" pitchFamily="34" charset="0"/>
              <a:buChar char="•"/>
            </a:pPr>
            <a:r>
              <a:rPr lang="en-US" dirty="0">
                <a:solidFill>
                  <a:srgbClr val="000000"/>
                </a:solidFill>
                <a:latin typeface="Segoe UI" pitchFamily="34" charset="0"/>
                <a:ea typeface="Segoe UI" pitchFamily="34" charset="0"/>
                <a:cs typeface="Segoe UI" pitchFamily="34" charset="0"/>
              </a:rPr>
              <a:t>Virus scanning is performed by FPE on Exchange Online servers</a:t>
            </a:r>
          </a:p>
          <a:p>
            <a:pPr>
              <a:buClr>
                <a:srgbClr val="777777"/>
              </a:buClr>
              <a:buSzPct val="130000"/>
              <a:buFont typeface="Arial" pitchFamily="34" charset="0"/>
              <a:buChar char="•"/>
            </a:pPr>
            <a:r>
              <a:rPr lang="en-US" dirty="0">
                <a:solidFill>
                  <a:srgbClr val="000000"/>
                </a:solidFill>
                <a:latin typeface="Segoe UI" pitchFamily="34" charset="0"/>
                <a:ea typeface="Segoe UI" pitchFamily="34" charset="0"/>
                <a:cs typeface="Segoe UI" pitchFamily="34" charset="0"/>
              </a:rPr>
              <a:t>FOPE filters as outbound</a:t>
            </a:r>
          </a:p>
          <a:p>
            <a:pPr>
              <a:buClr>
                <a:srgbClr val="777777"/>
              </a:buClr>
              <a:buSzPct val="130000"/>
              <a:buFont typeface="Arial" pitchFamily="34" charset="0"/>
              <a:buChar char="•"/>
            </a:pPr>
            <a:r>
              <a:rPr lang="en-US" dirty="0">
                <a:solidFill>
                  <a:srgbClr val="000000"/>
                </a:solidFill>
                <a:latin typeface="Segoe UI" pitchFamily="34" charset="0"/>
                <a:ea typeface="Segoe UI" pitchFamily="34" charset="0"/>
                <a:cs typeface="Segoe UI" pitchFamily="34" charset="0"/>
              </a:rPr>
              <a:t>FOPE delivers to Internet</a:t>
            </a:r>
          </a:p>
          <a:p>
            <a:pPr>
              <a:buClr>
                <a:srgbClr val="777777"/>
              </a:buClr>
              <a:buSzPct val="130000"/>
              <a:buFont typeface="Arial" pitchFamily="34" charset="0"/>
              <a:buChar char="•"/>
            </a:pPr>
            <a:endParaRPr lang="en-US" dirty="0">
              <a:solidFill>
                <a:srgbClr val="000000"/>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609441" y="301752"/>
            <a:ext cx="11149013" cy="609398"/>
          </a:xfrm>
        </p:spPr>
        <p:txBody>
          <a:bodyPr>
            <a:normAutofit/>
          </a:bodyPr>
          <a:lstStyle/>
          <a:p>
            <a:r>
              <a:rPr lang="en-US" sz="4000" b="1" dirty="0" smtClean="0">
                <a:latin typeface="Segoe UI" pitchFamily="34" charset="0"/>
                <a:ea typeface="Segoe UI" pitchFamily="34" charset="0"/>
                <a:cs typeface="Segoe UI" pitchFamily="34" charset="0"/>
              </a:rPr>
              <a:t>Fully hosted</a:t>
            </a:r>
            <a:r>
              <a:rPr lang="en-US" sz="4000" dirty="0" smtClean="0">
                <a:latin typeface="Segoe UI" pitchFamily="34" charset="0"/>
                <a:ea typeface="Segoe UI" pitchFamily="34" charset="0"/>
                <a:cs typeface="Segoe UI" pitchFamily="34" charset="0"/>
              </a:rPr>
              <a:t>: Inbound and Outbound</a:t>
            </a:r>
            <a:endParaRPr lang="en-US" sz="4000" dirty="0">
              <a:latin typeface="Segoe UI" pitchFamily="34" charset="0"/>
              <a:ea typeface="Segoe UI" pitchFamily="34" charset="0"/>
              <a:cs typeface="Segoe UI" pitchFamily="34" charset="0"/>
            </a:endParaRPr>
          </a:p>
        </p:txBody>
      </p:sp>
      <p:sp>
        <p:nvSpPr>
          <p:cNvPr id="115" name="Content Placeholder 114"/>
          <p:cNvSpPr>
            <a:spLocks noGrp="1"/>
          </p:cNvSpPr>
          <p:nvPr>
            <p:ph sz="half" idx="1"/>
          </p:nvPr>
        </p:nvSpPr>
        <p:spPr>
          <a:xfrm>
            <a:off x="519113" y="3850034"/>
            <a:ext cx="4090988" cy="1331567"/>
          </a:xfrm>
        </p:spPr>
        <p:txBody>
          <a:bodyPr>
            <a:noAutofit/>
          </a:bodyPr>
          <a:lstStyle/>
          <a:p>
            <a:r>
              <a:rPr lang="en-US" sz="1600" dirty="0" smtClean="0">
                <a:solidFill>
                  <a:schemeClr val="tx1"/>
                </a:solidFill>
                <a:latin typeface="Segoe UI" pitchFamily="34" charset="0"/>
                <a:ea typeface="Segoe UI" pitchFamily="34" charset="0"/>
                <a:cs typeface="Segoe UI" pitchFamily="34" charset="0"/>
              </a:rPr>
              <a:t>Contoso signs up for Exchange Online </a:t>
            </a:r>
          </a:p>
          <a:p>
            <a:r>
              <a:rPr lang="en-US" sz="1600" dirty="0" smtClean="0">
                <a:solidFill>
                  <a:schemeClr val="tx1"/>
                </a:solidFill>
                <a:latin typeface="Segoe UI" pitchFamily="34" charset="0"/>
                <a:ea typeface="Segoe UI" pitchFamily="34" charset="0"/>
                <a:cs typeface="Segoe UI" pitchFamily="34" charset="0"/>
              </a:rPr>
              <a:t>Exchange Online has provisioned tenant in FOPE</a:t>
            </a:r>
          </a:p>
          <a:p>
            <a:r>
              <a:rPr lang="en-US" sz="1600" dirty="0" smtClean="0">
                <a:solidFill>
                  <a:schemeClr val="tx1"/>
                </a:solidFill>
                <a:latin typeface="Segoe UI" pitchFamily="34" charset="0"/>
                <a:ea typeface="Segoe UI" pitchFamily="34" charset="0"/>
                <a:cs typeface="Segoe UI" pitchFamily="34" charset="0"/>
              </a:rPr>
              <a:t>Mail sent to FOPE</a:t>
            </a:r>
          </a:p>
          <a:p>
            <a:r>
              <a:rPr lang="en-US" sz="1600" dirty="0" smtClean="0">
                <a:solidFill>
                  <a:schemeClr val="tx1"/>
                </a:solidFill>
                <a:latin typeface="Segoe UI" pitchFamily="34" charset="0"/>
                <a:ea typeface="Segoe UI" pitchFamily="34" charset="0"/>
                <a:cs typeface="Segoe UI" pitchFamily="34" charset="0"/>
              </a:rPr>
              <a:t>FOPE filters inbound mail</a:t>
            </a:r>
          </a:p>
          <a:p>
            <a:pPr marL="347914" indent="-347914"/>
            <a:r>
              <a:rPr lang="en-US" sz="1600" dirty="0">
                <a:solidFill>
                  <a:schemeClr val="tx1"/>
                </a:solidFill>
                <a:latin typeface="Segoe UI" pitchFamily="34" charset="0"/>
                <a:ea typeface="Segoe UI" pitchFamily="34" charset="0"/>
                <a:cs typeface="Segoe UI" pitchFamily="34" charset="0"/>
              </a:rPr>
              <a:t>Virus scanning is performed by FPE on Exchange Online servers</a:t>
            </a:r>
          </a:p>
          <a:p>
            <a:r>
              <a:rPr lang="en-US" sz="1600" dirty="0" smtClean="0">
                <a:solidFill>
                  <a:schemeClr val="tx1"/>
                </a:solidFill>
                <a:latin typeface="Segoe UI" pitchFamily="34" charset="0"/>
                <a:ea typeface="Segoe UI" pitchFamily="34" charset="0"/>
                <a:cs typeface="Segoe UI" pitchFamily="34" charset="0"/>
              </a:rPr>
              <a:t>Mail is delivered to the recipient’s mailbox</a:t>
            </a:r>
          </a:p>
        </p:txBody>
      </p:sp>
      <p:cxnSp>
        <p:nvCxnSpPr>
          <p:cNvPr id="72" name="Elbow Connector 71"/>
          <p:cNvCxnSpPr/>
          <p:nvPr/>
        </p:nvCxnSpPr>
        <p:spPr>
          <a:xfrm>
            <a:off x="3211651" y="1844936"/>
            <a:ext cx="2995290" cy="514513"/>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7" name="Straight Arrow Connector 76"/>
          <p:cNvCxnSpPr/>
          <p:nvPr/>
        </p:nvCxnSpPr>
        <p:spPr>
          <a:xfrm>
            <a:off x="6426245" y="3733800"/>
            <a:ext cx="0" cy="533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95" name="Content Placeholder 186"/>
          <p:cNvSpPr txBox="1">
            <a:spLocks/>
          </p:cNvSpPr>
          <p:nvPr/>
        </p:nvSpPr>
        <p:spPr>
          <a:xfrm>
            <a:off x="340542" y="29718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sales@fabrikam.com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Bill@contoso.com</a:t>
            </a:r>
            <a:endParaRPr lang="en-US" sz="1200" dirty="0">
              <a:solidFill>
                <a:prstClr val="black"/>
              </a:solidFill>
              <a:latin typeface="Segoe UI" pitchFamily="34" charset="0"/>
              <a:ea typeface="Segoe UI" pitchFamily="34" charset="0"/>
              <a:cs typeface="Segoe UI" pitchFamily="34" charset="0"/>
            </a:endParaRPr>
          </a:p>
        </p:txBody>
      </p:sp>
      <p:pic>
        <p:nvPicPr>
          <p:cNvPr id="96" name="Rectangle 9288"/>
          <p:cNvPicPr>
            <a:picLocks noChangeAspect="1" noChangeArrowheads="1"/>
          </p:cNvPicPr>
          <p:nvPr/>
        </p:nvPicPr>
        <p:blipFill>
          <a:blip r:embed="rId7" cstate="print"/>
          <a:srcRect/>
          <a:stretch>
            <a:fillRect/>
          </a:stretch>
        </p:blipFill>
        <p:spPr bwMode="auto">
          <a:xfrm>
            <a:off x="2419378" y="1567936"/>
            <a:ext cx="623226" cy="467673"/>
          </a:xfrm>
          <a:prstGeom prst="rect">
            <a:avLst/>
          </a:prstGeom>
          <a:noFill/>
          <a:ln w="9525">
            <a:noFill/>
            <a:miter lim="800000"/>
            <a:headEnd/>
            <a:tailEnd/>
          </a:ln>
        </p:spPr>
      </p:pic>
      <p:sp>
        <p:nvSpPr>
          <p:cNvPr id="32" name="Content Placeholder 186"/>
          <p:cNvSpPr txBox="1">
            <a:spLocks/>
          </p:cNvSpPr>
          <p:nvPr/>
        </p:nvSpPr>
        <p:spPr>
          <a:xfrm>
            <a:off x="7821163" y="1515992"/>
            <a:ext cx="3094570" cy="705456"/>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Bill@contoso.com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sales@fabrikam.com</a:t>
            </a:r>
            <a:endParaRPr lang="en-US" sz="1200" dirty="0">
              <a:solidFill>
                <a:prstClr val="black"/>
              </a:solidFill>
              <a:latin typeface="Segoe UI" pitchFamily="34" charset="0"/>
              <a:ea typeface="Segoe UI" pitchFamily="34" charset="0"/>
              <a:cs typeface="Segoe UI" pitchFamily="34" charset="0"/>
            </a:endParaRPr>
          </a:p>
        </p:txBody>
      </p:sp>
      <p:cxnSp>
        <p:nvCxnSpPr>
          <p:cNvPr id="34" name="Straight Arrow Connector 33"/>
          <p:cNvCxnSpPr/>
          <p:nvPr/>
        </p:nvCxnSpPr>
        <p:spPr>
          <a:xfrm flipH="1" flipV="1">
            <a:off x="6011827" y="3762113"/>
            <a:ext cx="8639" cy="49651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35" name="Elbow Connector 34"/>
          <p:cNvCxnSpPr/>
          <p:nvPr/>
        </p:nvCxnSpPr>
        <p:spPr>
          <a:xfrm rot="10800000">
            <a:off x="3211652" y="2102189"/>
            <a:ext cx="2633190" cy="238520"/>
          </a:xfrm>
          <a:prstGeom prst="bentConnector3">
            <a:avLst>
              <a:gd name="adj1" fmla="val 8"/>
            </a:avLst>
          </a:prstGeom>
          <a:ln>
            <a:tailEnd type="arrow"/>
          </a:ln>
        </p:spPr>
        <p:style>
          <a:lnRef idx="2">
            <a:schemeClr val="accent2"/>
          </a:lnRef>
          <a:fillRef idx="0">
            <a:schemeClr val="accent2"/>
          </a:fillRef>
          <a:effectRef idx="1">
            <a:schemeClr val="accent2"/>
          </a:effectRef>
          <a:fontRef idx="minor">
            <a:schemeClr val="tx1"/>
          </a:fontRef>
        </p:style>
      </p:cxnSp>
      <p:pic>
        <p:nvPicPr>
          <p:cNvPr id="36" name="Rectangle 9288"/>
          <p:cNvPicPr>
            <a:picLocks noChangeAspect="1" noChangeArrowheads="1"/>
          </p:cNvPicPr>
          <p:nvPr/>
        </p:nvPicPr>
        <p:blipFill>
          <a:blip r:embed="rId7" cstate="print"/>
          <a:srcRect/>
          <a:stretch>
            <a:fillRect/>
          </a:stretch>
        </p:blipFill>
        <p:spPr bwMode="auto">
          <a:xfrm>
            <a:off x="5100716" y="5144103"/>
            <a:ext cx="623226" cy="467673"/>
          </a:xfrm>
          <a:prstGeom prst="rect">
            <a:avLst/>
          </a:prstGeom>
          <a:noFill/>
          <a:ln w="9525">
            <a:noFill/>
            <a:miter lim="800000"/>
            <a:headEnd/>
            <a:tailEnd/>
          </a:ln>
        </p:spPr>
      </p:pic>
      <p:sp>
        <p:nvSpPr>
          <p:cNvPr id="3" name="TextBox 2"/>
          <p:cNvSpPr txBox="1"/>
          <p:nvPr/>
        </p:nvSpPr>
        <p:spPr>
          <a:xfrm>
            <a:off x="5167972" y="5682734"/>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955017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5">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fill="hold" nodeType="clickEffect">
                                  <p:stCondLst>
                                    <p:cond delay="0"/>
                                  </p:stCondLst>
                                  <p:childTnLst>
                                    <p:animMotion origin="layout" path="M -3.33333E-6 3.33333E-6 L 0.28334 3.33333E-6 " pathEditMode="relative" rAng="0" ptsTypes="AA">
                                      <p:cBhvr>
                                        <p:cTn id="26" dur="2000" fill="hold"/>
                                        <p:tgtEl>
                                          <p:spTgt spid="96"/>
                                        </p:tgtEl>
                                        <p:attrNameLst>
                                          <p:attrName>ppt_x</p:attrName>
                                          <p:attrName>ppt_y</p:attrName>
                                        </p:attrNameLst>
                                      </p:cBhvr>
                                      <p:rCtr x="14167" y="0"/>
                                    </p:animMotion>
                                  </p:childTnLst>
                                </p:cTn>
                              </p:par>
                              <p:par>
                                <p:cTn id="27" presetID="1" presetClass="entr" presetSubtype="0" fill="hold" grpId="0" nodeType="withEffect">
                                  <p:stCondLst>
                                    <p:cond delay="0"/>
                                  </p:stCondLst>
                                  <p:childTnLst>
                                    <p:set>
                                      <p:cBhvr>
                                        <p:cTn id="28" dur="1" fill="hold">
                                          <p:stCondLst>
                                            <p:cond delay="0"/>
                                          </p:stCondLst>
                                        </p:cTn>
                                        <p:tgtEl>
                                          <p:spTgt spid="115">
                                            <p:txEl>
                                              <p:pRg st="2" end="2"/>
                                            </p:txEl>
                                          </p:spTgt>
                                        </p:tgtEl>
                                        <p:attrNameLst>
                                          <p:attrName>style.visibility</p:attrName>
                                        </p:attrNameLst>
                                      </p:cBhvr>
                                      <p:to>
                                        <p:strVal val="visible"/>
                                      </p:to>
                                    </p:set>
                                  </p:childTnLst>
                                </p:cTn>
                              </p:par>
                            </p:childTnLst>
                          </p:cTn>
                        </p:par>
                        <p:par>
                          <p:cTn id="29" fill="hold">
                            <p:stCondLst>
                              <p:cond delay="2000"/>
                            </p:stCondLst>
                            <p:childTnLst>
                              <p:par>
                                <p:cTn id="30" presetID="42" presetClass="path" presetSubtype="0" decel="100000" fill="hold" nodeType="afterEffect">
                                  <p:stCondLst>
                                    <p:cond delay="0"/>
                                  </p:stCondLst>
                                  <p:childTnLst>
                                    <p:animMotion origin="layout" path="M 0.28282 -0.00069 L 0.28282 0.07708 " pathEditMode="relative" rAng="0" ptsTypes="AA">
                                      <p:cBhvr>
                                        <p:cTn id="31" dur="1000" fill="hold"/>
                                        <p:tgtEl>
                                          <p:spTgt spid="96"/>
                                        </p:tgtEl>
                                        <p:attrNameLst>
                                          <p:attrName>ppt_x</p:attrName>
                                          <p:attrName>ppt_y</p:attrName>
                                        </p:attrNameLst>
                                      </p:cBhvr>
                                      <p:rCtr x="0" y="3889"/>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15">
                                            <p:txEl>
                                              <p:pRg st="3" end="3"/>
                                            </p:txEl>
                                          </p:spTgt>
                                        </p:tgtEl>
                                        <p:attrNameLst>
                                          <p:attrName>style.visibility</p:attrName>
                                        </p:attrNameLst>
                                      </p:cBhvr>
                                      <p:to>
                                        <p:strVal val="visible"/>
                                      </p:to>
                                    </p:set>
                                  </p:childTnLst>
                                </p:cTn>
                              </p:par>
                            </p:childTnLst>
                          </p:cTn>
                        </p:par>
                        <p:par>
                          <p:cTn id="36" fill="hold">
                            <p:stCondLst>
                              <p:cond delay="0"/>
                            </p:stCondLst>
                            <p:childTnLst>
                              <p:par>
                                <p:cTn id="37" presetID="42" presetClass="path" presetSubtype="0" accel="50000" decel="50000" fill="hold" nodeType="afterEffect">
                                  <p:stCondLst>
                                    <p:cond delay="0"/>
                                  </p:stCondLst>
                                  <p:childTnLst>
                                    <p:animMotion origin="layout" path="M 0.28282 0.07708 L 0.28282 0.27708 " pathEditMode="relative" rAng="0" ptsTypes="AA">
                                      <p:cBhvr>
                                        <p:cTn id="38" dur="2000" fill="hold"/>
                                        <p:tgtEl>
                                          <p:spTgt spid="96"/>
                                        </p:tgtEl>
                                        <p:attrNameLst>
                                          <p:attrName>ppt_x</p:attrName>
                                          <p:attrName>ppt_y</p:attrName>
                                        </p:attrNameLst>
                                      </p:cBhvr>
                                      <p:rCtr x="0" y="10000"/>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0.28282 0.27708 L 0.33282 0.49931 " pathEditMode="relative" rAng="0" ptsTypes="AA">
                                      <p:cBhvr>
                                        <p:cTn id="42" dur="2000" fill="hold"/>
                                        <p:tgtEl>
                                          <p:spTgt spid="96"/>
                                        </p:tgtEl>
                                        <p:attrNameLst>
                                          <p:attrName>ppt_x</p:attrName>
                                          <p:attrName>ppt_y</p:attrName>
                                        </p:attrNameLst>
                                      </p:cBhvr>
                                      <p:rCtr x="2500" y="11111"/>
                                    </p:animMotion>
                                  </p:childTnLst>
                                </p:cTn>
                              </p:par>
                              <p:par>
                                <p:cTn id="43" presetID="1" presetClass="entr" presetSubtype="0" fill="hold" grpId="0" nodeType="withEffect">
                                  <p:stCondLst>
                                    <p:cond delay="0"/>
                                  </p:stCondLst>
                                  <p:childTnLst>
                                    <p:set>
                                      <p:cBhvr>
                                        <p:cTn id="44" dur="1" fill="hold">
                                          <p:stCondLst>
                                            <p:cond delay="0"/>
                                          </p:stCondLst>
                                        </p:cTn>
                                        <p:tgtEl>
                                          <p:spTgt spid="115">
                                            <p:txEl>
                                              <p:pRg st="4" end="4"/>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5">
                                            <p:txEl>
                                              <p:pRg st="5" end="5"/>
                                            </p:txEl>
                                          </p:spTgt>
                                        </p:tgtEl>
                                        <p:attrNameLst>
                                          <p:attrName>style.visibility</p:attrName>
                                        </p:attrNameLst>
                                      </p:cBhvr>
                                      <p:to>
                                        <p:strVal val="visible"/>
                                      </p:to>
                                    </p:set>
                                  </p:childTnLst>
                                </p:cTn>
                              </p:par>
                            </p:childTnLst>
                          </p:cTn>
                        </p:par>
                        <p:par>
                          <p:cTn id="47" fill="hold">
                            <p:stCondLst>
                              <p:cond delay="2000"/>
                            </p:stCondLst>
                            <p:childTnLst>
                              <p:par>
                                <p:cTn id="48" presetID="10" presetClass="exit" presetSubtype="0" fill="hold" nodeType="afterEffect">
                                  <p:stCondLst>
                                    <p:cond delay="0"/>
                                  </p:stCondLst>
                                  <p:childTnLst>
                                    <p:animEffect transition="out" filter="fade">
                                      <p:cBhvr>
                                        <p:cTn id="49" dur="2000"/>
                                        <p:tgtEl>
                                          <p:spTgt spid="96"/>
                                        </p:tgtEl>
                                      </p:cBhvr>
                                    </p:animEffect>
                                    <p:set>
                                      <p:cBhvr>
                                        <p:cTn id="50" dur="1" fill="hold">
                                          <p:stCondLst>
                                            <p:cond delay="1999"/>
                                          </p:stCondLst>
                                        </p:cTn>
                                        <p:tgtEl>
                                          <p:spTgt spid="9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2"/>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nodeType="clickEffect">
                                  <p:stCondLst>
                                    <p:cond delay="0"/>
                                  </p:stCondLst>
                                  <p:childTnLst>
                                    <p:animMotion origin="layout" path="M 5.55556E-7 1.11111E-6 L 0.03785 -0.24445 " pathEditMode="relative" rAng="0" ptsTypes="AA">
                                      <p:cBhvr>
                                        <p:cTn id="67" dur="2000" fill="hold"/>
                                        <p:tgtEl>
                                          <p:spTgt spid="36"/>
                                        </p:tgtEl>
                                        <p:attrNameLst>
                                          <p:attrName>ppt_x</p:attrName>
                                          <p:attrName>ppt_y</p:attrName>
                                        </p:attrNameLst>
                                      </p:cBhvr>
                                      <p:rCtr x="1892" y="-12222"/>
                                    </p:animMotion>
                                  </p:childTnLst>
                                </p:cTn>
                              </p:par>
                              <p:par>
                                <p:cTn id="68" presetID="1" presetClass="entr" presetSubtype="0" fill="hold" grpId="0" nodeType="withEffect">
                                  <p:stCondLst>
                                    <p:cond delay="0"/>
                                  </p:stCondLst>
                                  <p:childTnLst>
                                    <p:set>
                                      <p:cBhvr>
                                        <p:cTn id="69" dur="1" fill="hold">
                                          <p:stCondLst>
                                            <p:cond delay="0"/>
                                          </p:stCondLst>
                                        </p:cTn>
                                        <p:tgtEl>
                                          <p:spTgt spid="33">
                                            <p:txEl>
                                              <p:pRg st="0" end="0"/>
                                            </p:txEl>
                                          </p:spTgt>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33">
                                            <p:txEl>
                                              <p:pRg st="1" end="1"/>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42" presetClass="path" presetSubtype="0" accel="25000" decel="25000" fill="hold" nodeType="clickEffect">
                                  <p:stCondLst>
                                    <p:cond delay="0"/>
                                  </p:stCondLst>
                                  <p:childTnLst>
                                    <p:animMotion origin="layout" path="M 0.03785 -0.24445 L 0.03785 -0.47778 " pathEditMode="relative" rAng="0" ptsTypes="AA">
                                      <p:cBhvr>
                                        <p:cTn id="75" dur="2000" fill="hold"/>
                                        <p:tgtEl>
                                          <p:spTgt spid="36"/>
                                        </p:tgtEl>
                                        <p:attrNameLst>
                                          <p:attrName>ppt_x</p:attrName>
                                          <p:attrName>ppt_y</p:attrName>
                                        </p:attrNameLst>
                                      </p:cBhvr>
                                      <p:rCtr x="0" y="-11667"/>
                                    </p:animMotion>
                                  </p:childTnLst>
                                </p:cTn>
                              </p:par>
                            </p:childTnLst>
                          </p:cTn>
                        </p:par>
                        <p:par>
                          <p:cTn id="76" fill="hold">
                            <p:stCondLst>
                              <p:cond delay="2000"/>
                            </p:stCondLst>
                            <p:childTnLst>
                              <p:par>
                                <p:cTn id="77" presetID="1" presetClass="entr" presetSubtype="0" fill="hold" grpId="0" nodeType="afterEffect">
                                  <p:stCondLst>
                                    <p:cond delay="0"/>
                                  </p:stCondLst>
                                  <p:childTnLst>
                                    <p:set>
                                      <p:cBhvr>
                                        <p:cTn id="78" dur="1" fill="hold">
                                          <p:stCondLst>
                                            <p:cond delay="0"/>
                                          </p:stCondLst>
                                        </p:cTn>
                                        <p:tgtEl>
                                          <p:spTgt spid="33">
                                            <p:txEl>
                                              <p:pRg st="2" end="2"/>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42" presetClass="path" presetSubtype="0" decel="25000" fill="hold" nodeType="clickEffect">
                                  <p:stCondLst>
                                    <p:cond delay="0"/>
                                  </p:stCondLst>
                                  <p:childTnLst>
                                    <p:animMotion origin="layout" path="M 0.03785 -0.47778 L -0.17882 -0.47778 " pathEditMode="relative" rAng="0" ptsTypes="AA">
                                      <p:cBhvr>
                                        <p:cTn id="82" dur="2000" fill="hold"/>
                                        <p:tgtEl>
                                          <p:spTgt spid="36"/>
                                        </p:tgtEl>
                                        <p:attrNameLst>
                                          <p:attrName>ppt_x</p:attrName>
                                          <p:attrName>ppt_y</p:attrName>
                                        </p:attrNameLst>
                                      </p:cBhvr>
                                      <p:rCtr x="-10833" y="0"/>
                                    </p:animMotion>
                                  </p:childTnLst>
                                </p:cTn>
                              </p:par>
                              <p:par>
                                <p:cTn id="83" presetID="1" presetClass="entr" presetSubtype="0" fill="hold" grpId="0" nodeType="withEffect">
                                  <p:stCondLst>
                                    <p:cond delay="0"/>
                                  </p:stCondLst>
                                  <p:childTnLst>
                                    <p:set>
                                      <p:cBhvr>
                                        <p:cTn id="84" dur="1" fill="hold">
                                          <p:stCondLst>
                                            <p:cond delay="0"/>
                                          </p:stCondLst>
                                        </p:cTn>
                                        <p:tgtEl>
                                          <p:spTgt spid="33">
                                            <p:txEl>
                                              <p:pRg st="3" end="3"/>
                                            </p:txEl>
                                          </p:spTgt>
                                        </p:tgtEl>
                                        <p:attrNameLst>
                                          <p:attrName>style.visibility</p:attrName>
                                        </p:attrNameLst>
                                      </p:cBhvr>
                                      <p:to>
                                        <p:strVal val="visible"/>
                                      </p:to>
                                    </p:set>
                                  </p:childTnLst>
                                </p:cTn>
                              </p:par>
                            </p:childTnLst>
                          </p:cTn>
                        </p:par>
                        <p:par>
                          <p:cTn id="85" fill="hold">
                            <p:stCondLst>
                              <p:cond delay="2000"/>
                            </p:stCondLst>
                            <p:childTnLst>
                              <p:par>
                                <p:cTn id="86" presetID="10" presetClass="exit" presetSubtype="0" fill="hold" nodeType="after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uild="p"/>
      <p:bldP spid="115" grpId="0" build="p"/>
      <p:bldP spid="95" grpId="0" animBg="1"/>
      <p:bldP spid="32" grpId="0" animBg="1"/>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9141619" y="1965068"/>
            <a:ext cx="2894110" cy="1768733"/>
            <a:chOff x="6629400" y="1172974"/>
            <a:chExt cx="2171148" cy="1768733"/>
          </a:xfrm>
        </p:grpSpPr>
        <p:grpSp>
          <p:nvGrpSpPr>
            <p:cNvPr id="62" name="Group 61"/>
            <p:cNvGrpSpPr/>
            <p:nvPr/>
          </p:nvGrpSpPr>
          <p:grpSpPr>
            <a:xfrm>
              <a:off x="6629400" y="1172974"/>
              <a:ext cx="2171148" cy="1768733"/>
              <a:chOff x="6209998" y="4495800"/>
              <a:chExt cx="2171148" cy="1302585"/>
            </a:xfrm>
          </p:grpSpPr>
          <p:sp>
            <p:nvSpPr>
              <p:cNvPr id="99" name="Rounded Rectangle 98"/>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0" name="Rectangle 99"/>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1" name="Rounded Rectangle 100"/>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TextBox 101"/>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63" name="Group 62"/>
            <p:cNvGrpSpPr/>
            <p:nvPr/>
          </p:nvGrpSpPr>
          <p:grpSpPr>
            <a:xfrm>
              <a:off x="7263433" y="2529840"/>
              <a:ext cx="966167" cy="365760"/>
              <a:chOff x="932688" y="2307084"/>
              <a:chExt cx="966167" cy="365760"/>
            </a:xfrm>
          </p:grpSpPr>
          <p:pic>
            <p:nvPicPr>
              <p:cNvPr id="9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64" name="Rounded Rectangle 63"/>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83" name="Straight Arrow Connector 82"/>
          <p:cNvCxnSpPr/>
          <p:nvPr/>
        </p:nvCxnSpPr>
        <p:spPr>
          <a:xfrm>
            <a:off x="6070035" y="4315600"/>
            <a:ext cx="0" cy="6374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2" name="Elbow Connector 81"/>
          <p:cNvCxnSpPr/>
          <p:nvPr/>
        </p:nvCxnSpPr>
        <p:spPr>
          <a:xfrm>
            <a:off x="3026891" y="2438401"/>
            <a:ext cx="2995290" cy="514513"/>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9911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p:nvPr/>
        </p:nvGrpSpPr>
        <p:grpSpPr>
          <a:xfrm>
            <a:off x="5087394" y="2971800"/>
            <a:ext cx="1915037" cy="1343799"/>
            <a:chOff x="3762287" y="2725081"/>
            <a:chExt cx="1436652" cy="1343799"/>
          </a:xfrm>
        </p:grpSpPr>
        <p:sp>
          <p:nvSpPr>
            <p:cNvPr id="70" name="Rounded Rectangle 69"/>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7" name="Group 76"/>
          <p:cNvGrpSpPr/>
          <p:nvPr/>
        </p:nvGrpSpPr>
        <p:grpSpPr>
          <a:xfrm>
            <a:off x="335558" y="1828800"/>
            <a:ext cx="2813222" cy="1326810"/>
            <a:chOff x="160294" y="1600201"/>
            <a:chExt cx="2110466" cy="1326810"/>
          </a:xfrm>
        </p:grpSpPr>
        <p:grpSp>
          <p:nvGrpSpPr>
            <p:cNvPr id="78" name="Group 77"/>
            <p:cNvGrpSpPr/>
            <p:nvPr/>
          </p:nvGrpSpPr>
          <p:grpSpPr>
            <a:xfrm>
              <a:off x="160294" y="1600201"/>
              <a:ext cx="2110466" cy="1326810"/>
              <a:chOff x="327933" y="1492021"/>
              <a:chExt cx="2110466" cy="1326810"/>
            </a:xfrm>
          </p:grpSpPr>
          <p:sp>
            <p:nvSpPr>
              <p:cNvPr id="80" name="Rounded Rectangle 7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1" name="TextBox 8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7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609441" y="301752"/>
            <a:ext cx="11149013" cy="609398"/>
          </a:xfrm>
        </p:spPr>
        <p:txBody>
          <a:bodyPr>
            <a:noAutofit/>
          </a:bodyPr>
          <a:lstStyle/>
          <a:p>
            <a:r>
              <a:rPr lang="en-US" sz="3600" b="1" dirty="0" smtClean="0">
                <a:latin typeface="Segoe UI" pitchFamily="34" charset="0"/>
                <a:ea typeface="Segoe UI" pitchFamily="34" charset="0"/>
                <a:cs typeface="Segoe UI" pitchFamily="34" charset="0"/>
              </a:rPr>
              <a:t>Shared Address Space with On-Premises Relay Scenario (MX Points to FOPE) - </a:t>
            </a:r>
            <a:r>
              <a:rPr lang="en-US" sz="3600" dirty="0" smtClean="0">
                <a:latin typeface="Segoe UI" pitchFamily="34" charset="0"/>
                <a:ea typeface="Segoe UI" pitchFamily="34" charset="0"/>
                <a:cs typeface="Segoe UI" pitchFamily="34" charset="0"/>
              </a:rPr>
              <a:t>Inbound</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519113" y="4302306"/>
            <a:ext cx="3919537" cy="2555694"/>
          </a:xfrm>
        </p:spPr>
        <p:txBody>
          <a:bodyPr>
            <a:normAutofit/>
          </a:bodyPr>
          <a:lstStyle/>
          <a:p>
            <a:r>
              <a:rPr lang="en-US" sz="1600" dirty="0" smtClean="0">
                <a:solidFill>
                  <a:schemeClr val="tx1"/>
                </a:solidFill>
                <a:latin typeface="Segoe UI" pitchFamily="34" charset="0"/>
                <a:ea typeface="Segoe UI" pitchFamily="34" charset="0"/>
                <a:cs typeface="Segoe UI" pitchFamily="34" charset="0"/>
              </a:rPr>
              <a:t>MX points to FOPE for spam processing, filtering, and scanning</a:t>
            </a:r>
          </a:p>
          <a:p>
            <a:r>
              <a:rPr lang="en-US" sz="1600" dirty="0" smtClean="0">
                <a:solidFill>
                  <a:schemeClr val="tx1"/>
                </a:solidFill>
                <a:latin typeface="Segoe UI" pitchFamily="34" charset="0"/>
                <a:ea typeface="Segoe UI" pitchFamily="34" charset="0"/>
                <a:cs typeface="Segoe UI" pitchFamily="34" charset="0"/>
              </a:rPr>
              <a:t>Mail is routed to on-premises server, and if mailbox does not exist on-premises, mail is routed back to FOPE</a:t>
            </a:r>
          </a:p>
          <a:p>
            <a:r>
              <a:rPr lang="en-US" sz="1600" dirty="0" smtClean="0">
                <a:solidFill>
                  <a:schemeClr val="tx1"/>
                </a:solidFill>
                <a:latin typeface="Segoe UI" pitchFamily="34" charset="0"/>
                <a:ea typeface="Segoe UI" pitchFamily="34" charset="0"/>
                <a:cs typeface="Segoe UI" pitchFamily="34" charset="0"/>
              </a:rPr>
              <a:t>FOPE forwards mail to hosted mailbox</a:t>
            </a:r>
          </a:p>
          <a:p>
            <a:r>
              <a:rPr lang="en-US" sz="1600" dirty="0">
                <a:solidFill>
                  <a:schemeClr val="tx1"/>
                </a:solidFill>
                <a:latin typeface="Segoe UI" pitchFamily="34" charset="0"/>
                <a:ea typeface="Segoe UI" pitchFamily="34" charset="0"/>
                <a:cs typeface="Segoe UI" pitchFamily="34" charset="0"/>
              </a:rPr>
              <a:t>Virus scanning is performed by FPE for Exchange Online </a:t>
            </a:r>
            <a:r>
              <a:rPr lang="en-US" sz="1600" dirty="0" smtClean="0">
                <a:solidFill>
                  <a:schemeClr val="tx1"/>
                </a:solidFill>
                <a:latin typeface="Segoe UI" pitchFamily="34" charset="0"/>
                <a:ea typeface="Segoe UI" pitchFamily="34" charset="0"/>
                <a:cs typeface="Segoe UI" pitchFamily="34" charset="0"/>
              </a:rPr>
              <a:t>mailboxes</a:t>
            </a:r>
            <a:endParaRPr lang="en-US" sz="16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155783" y="32766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sales@fabrikam.com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Joe@contoso.com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6368534"/>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624740" y="3733800"/>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65" name="Straight Arrow Connector 64"/>
          <p:cNvCxnSpPr/>
          <p:nvPr/>
        </p:nvCxnSpPr>
        <p:spPr>
          <a:xfrm>
            <a:off x="7030597" y="3408000"/>
            <a:ext cx="2111022" cy="0"/>
          </a:xfrm>
          <a:prstGeom prst="straightConnector1">
            <a:avLst/>
          </a:prstGeom>
          <a:ln w="31750">
            <a:headEnd type="arrow"/>
            <a:tailEnd type="none"/>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a:endCxn id="46" idx="2"/>
          </p:cNvCxnSpPr>
          <p:nvPr/>
        </p:nvCxnSpPr>
        <p:spPr>
          <a:xfrm flipV="1">
            <a:off x="7055797" y="3918466"/>
            <a:ext cx="3597052" cy="196334"/>
          </a:xfrm>
          <a:prstGeom prst="bentConnector2">
            <a:avLst/>
          </a:prstGeom>
          <a:ln w="31750">
            <a:headEnd type="none"/>
            <a:tailEnd type="arrow"/>
          </a:ln>
        </p:spPr>
        <p:style>
          <a:lnRef idx="2">
            <a:schemeClr val="accent4"/>
          </a:lnRef>
          <a:fillRef idx="0">
            <a:schemeClr val="accent4"/>
          </a:fillRef>
          <a:effectRef idx="1">
            <a:schemeClr val="accent4"/>
          </a:effectRef>
          <a:fontRef idx="minor">
            <a:schemeClr val="tx1"/>
          </a:fontRef>
        </p:style>
      </p:cxnSp>
      <p:sp>
        <p:nvSpPr>
          <p:cNvPr id="59" name="Rounded Rectangle 58"/>
          <p:cNvSpPr/>
          <p:nvPr/>
        </p:nvSpPr>
        <p:spPr bwMode="auto">
          <a:xfrm>
            <a:off x="7257571" y="3505200"/>
            <a:ext cx="1477754"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Rounded Rectangle 59"/>
          <p:cNvSpPr/>
          <p:nvPr/>
        </p:nvSpPr>
        <p:spPr bwMode="auto">
          <a:xfrm>
            <a:off x="9091568" y="4168024"/>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Rounded Rectangle 57"/>
          <p:cNvSpPr/>
          <p:nvPr/>
        </p:nvSpPr>
        <p:spPr bwMode="auto">
          <a:xfrm>
            <a:off x="7304822" y="261462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Rounded Rectangle 102"/>
          <p:cNvSpPr/>
          <p:nvPr/>
        </p:nvSpPr>
        <p:spPr bwMode="auto">
          <a:xfrm>
            <a:off x="5414720" y="3537888"/>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2402232" y="2146582"/>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2819472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556E-17 4.98959E-6 L 0.25833 0.09993 " pathEditMode="relative" rAng="0" ptsTypes="AA">
                                      <p:cBhvr>
                                        <p:cTn id="6" dur="2000" fill="hold"/>
                                        <p:tgtEl>
                                          <p:spTgt spid="43"/>
                                        </p:tgtEl>
                                        <p:attrNameLst>
                                          <p:attrName>ppt_x</p:attrName>
                                          <p:attrName>ppt_y</p:attrName>
                                        </p:attrNameLst>
                                      </p:cBhvr>
                                      <p:rCtr x="12917" y="4997"/>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25833 0.09993 L 0.26076 0.26394 " pathEditMode="relative" rAng="0" ptsTypes="AA">
                                      <p:cBhvr>
                                        <p:cTn id="12" dur="2000" fill="hold"/>
                                        <p:tgtEl>
                                          <p:spTgt spid="43"/>
                                        </p:tgtEl>
                                        <p:attrNameLst>
                                          <p:attrName>ppt_x</p:attrName>
                                          <p:attrName>ppt_y</p:attrName>
                                        </p:attrNameLst>
                                      </p:cBhvr>
                                      <p:rCtr x="122" y="818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26076 0.26394 L 0.62743 0.19732 " pathEditMode="relative" rAng="0" ptsTypes="AA">
                                      <p:cBhvr>
                                        <p:cTn id="16" dur="2000" fill="hold"/>
                                        <p:tgtEl>
                                          <p:spTgt spid="43"/>
                                        </p:tgtEl>
                                        <p:attrNameLst>
                                          <p:attrName>ppt_x</p:attrName>
                                          <p:attrName>ppt_y</p:attrName>
                                        </p:attrNameLst>
                                      </p:cBhvr>
                                      <p:rCtr x="18333" y="-3331"/>
                                    </p:animMotion>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62743 0.19732 L 0.61076 0.07518 " pathEditMode="relative" rAng="0" ptsTypes="AA">
                                      <p:cBhvr>
                                        <p:cTn id="22" dur="2000" fill="hold"/>
                                        <p:tgtEl>
                                          <p:spTgt spid="43"/>
                                        </p:tgtEl>
                                        <p:attrNameLst>
                                          <p:attrName>ppt_x</p:attrName>
                                          <p:attrName>ppt_y</p:attrName>
                                        </p:attrNameLst>
                                      </p:cBhvr>
                                      <p:rCtr x="-833" y="-6107"/>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61076 0.07518 L 0.31076 0.10849 " pathEditMode="relative" rAng="0" ptsTypes="AA">
                                      <p:cBhvr>
                                        <p:cTn id="26" dur="2000" fill="hold"/>
                                        <p:tgtEl>
                                          <p:spTgt spid="43"/>
                                        </p:tgtEl>
                                        <p:attrNameLst>
                                          <p:attrName>ppt_x</p:attrName>
                                          <p:attrName>ppt_y</p:attrName>
                                        </p:attrNameLst>
                                      </p:cBhvr>
                                      <p:rCtr x="-15000" y="1666"/>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31076 0.10849 L 0.33576 0.54152 " pathEditMode="relative" rAng="0" ptsTypes="AA">
                                      <p:cBhvr>
                                        <p:cTn id="30" dur="2000" fill="hold"/>
                                        <p:tgtEl>
                                          <p:spTgt spid="43"/>
                                        </p:tgtEl>
                                        <p:attrNameLst>
                                          <p:attrName>ppt_x</p:attrName>
                                          <p:attrName>ppt_y</p:attrName>
                                        </p:attrNameLst>
                                      </p:cBhvr>
                                      <p:rCtr x="1250" y="21652"/>
                                    </p:animMotion>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836898" y="1888868"/>
            <a:ext cx="2894110" cy="1768733"/>
            <a:chOff x="6629400" y="1172974"/>
            <a:chExt cx="2171148" cy="1768733"/>
          </a:xfrm>
        </p:grpSpPr>
        <p:grpSp>
          <p:nvGrpSpPr>
            <p:cNvPr id="63" name="Group 62"/>
            <p:cNvGrpSpPr/>
            <p:nvPr/>
          </p:nvGrpSpPr>
          <p:grpSpPr>
            <a:xfrm>
              <a:off x="6629400" y="1172974"/>
              <a:ext cx="2171148" cy="1768733"/>
              <a:chOff x="6209998" y="4495800"/>
              <a:chExt cx="2171148" cy="1302585"/>
            </a:xfrm>
          </p:grpSpPr>
          <p:sp>
            <p:nvSpPr>
              <p:cNvPr id="100" name="Rounded Rectangle 99"/>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1" name="Rectangle 100"/>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Rounded Rectangle 101"/>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TextBox 102"/>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64" name="Group 63"/>
            <p:cNvGrpSpPr/>
            <p:nvPr/>
          </p:nvGrpSpPr>
          <p:grpSpPr>
            <a:xfrm>
              <a:off x="7263433" y="2529840"/>
              <a:ext cx="966167" cy="365760"/>
              <a:chOff x="932688" y="2307084"/>
              <a:chExt cx="966167" cy="365760"/>
            </a:xfrm>
          </p:grpSpPr>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95" name="Rounded Rectangle 94"/>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65" name="Straight Arrow Connector 64"/>
          <p:cNvCxnSpPr/>
          <p:nvPr/>
        </p:nvCxnSpPr>
        <p:spPr>
          <a:xfrm>
            <a:off x="6907001" y="3331800"/>
            <a:ext cx="1860653" cy="0"/>
          </a:xfrm>
          <a:prstGeom prst="straightConnector1">
            <a:avLst/>
          </a:prstGeom>
          <a:ln w="31750">
            <a:headEnd type="none"/>
            <a:tailEnd type="arrow"/>
          </a:ln>
        </p:spPr>
        <p:style>
          <a:lnRef idx="2">
            <a:schemeClr val="accent4"/>
          </a:lnRef>
          <a:fillRef idx="0">
            <a:schemeClr val="accent4"/>
          </a:fillRef>
          <a:effectRef idx="1">
            <a:schemeClr val="accent4"/>
          </a:effectRef>
          <a:fontRef idx="minor">
            <a:schemeClr val="tx1"/>
          </a:fontRef>
        </p:style>
      </p:cxnSp>
      <p:cxnSp>
        <p:nvCxnSpPr>
          <p:cNvPr id="82" name="Elbow Connector 81"/>
          <p:cNvCxnSpPr>
            <a:endCxn id="72" idx="0"/>
          </p:cNvCxnSpPr>
          <p:nvPr/>
        </p:nvCxnSpPr>
        <p:spPr>
          <a:xfrm>
            <a:off x="3200696" y="2381088"/>
            <a:ext cx="2850516" cy="528785"/>
          </a:xfrm>
          <a:prstGeom prst="bentConnector2">
            <a:avLst/>
          </a:prstGeom>
          <a:ln>
            <a:headEnd type="arrow"/>
            <a:tailEnd type="none"/>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9149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p:nvPr/>
        </p:nvGrpSpPr>
        <p:grpSpPr>
          <a:xfrm>
            <a:off x="5087394" y="2895601"/>
            <a:ext cx="1915037" cy="1343799"/>
            <a:chOff x="3762287" y="2725081"/>
            <a:chExt cx="1436652" cy="1343799"/>
          </a:xfrm>
        </p:grpSpPr>
        <p:sp>
          <p:nvSpPr>
            <p:cNvPr id="70" name="Rounded Rectangle 69"/>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7" name="Group 76"/>
          <p:cNvGrpSpPr/>
          <p:nvPr/>
        </p:nvGrpSpPr>
        <p:grpSpPr>
          <a:xfrm>
            <a:off x="335558" y="1752600"/>
            <a:ext cx="2813222" cy="1326810"/>
            <a:chOff x="160294" y="1600201"/>
            <a:chExt cx="2110466" cy="1326810"/>
          </a:xfrm>
        </p:grpSpPr>
        <p:grpSp>
          <p:nvGrpSpPr>
            <p:cNvPr id="78" name="Group 77"/>
            <p:cNvGrpSpPr/>
            <p:nvPr/>
          </p:nvGrpSpPr>
          <p:grpSpPr>
            <a:xfrm>
              <a:off x="160294" y="1600201"/>
              <a:ext cx="2110466" cy="1326810"/>
              <a:chOff x="327933" y="1492021"/>
              <a:chExt cx="2110466" cy="1326810"/>
            </a:xfrm>
          </p:grpSpPr>
          <p:sp>
            <p:nvSpPr>
              <p:cNvPr id="80" name="Rounded Rectangle 7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1" name="TextBox 8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7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609441" y="155448"/>
            <a:ext cx="11149013" cy="917448"/>
          </a:xfrm>
        </p:spPr>
        <p:txBody>
          <a:bodyPr>
            <a:noAutofit/>
          </a:bodyPr>
          <a:lstStyle/>
          <a:p>
            <a:r>
              <a:rPr lang="en-US" sz="3600" b="1" dirty="0">
                <a:latin typeface="Segoe UI" pitchFamily="34" charset="0"/>
                <a:ea typeface="Segoe UI" pitchFamily="34" charset="0"/>
                <a:cs typeface="Segoe UI" pitchFamily="34" charset="0"/>
              </a:rPr>
              <a:t>Shared Address Space with On-Premises Relay Scenario (MX Points to FOPE) </a:t>
            </a:r>
            <a:r>
              <a:rPr lang="en-US" sz="3600" dirty="0" smtClean="0">
                <a:latin typeface="Segoe UI" pitchFamily="34" charset="0"/>
                <a:ea typeface="Segoe UI" pitchFamily="34" charset="0"/>
                <a:cs typeface="Segoe UI" pitchFamily="34" charset="0"/>
              </a:rPr>
              <a:t>- Outbound</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519113" y="4226106"/>
            <a:ext cx="3868864" cy="2631894"/>
          </a:xfrm>
        </p:spPr>
        <p:txBody>
          <a:bodyPr>
            <a:normAutofit/>
          </a:bodyPr>
          <a:lstStyle/>
          <a:p>
            <a:r>
              <a:rPr lang="en-US" sz="1600" dirty="0" smtClean="0">
                <a:solidFill>
                  <a:schemeClr val="tx1"/>
                </a:solidFill>
                <a:latin typeface="Segoe UI" pitchFamily="34" charset="0"/>
                <a:ea typeface="Segoe UI" pitchFamily="34" charset="0"/>
                <a:cs typeface="Segoe UI" pitchFamily="34" charset="0"/>
              </a:rPr>
              <a:t>Scanning by Forefront Protection for Exchange on Microsoft Exchange Online mail hubs</a:t>
            </a:r>
          </a:p>
          <a:p>
            <a:r>
              <a:rPr lang="en-US" sz="1600" dirty="0" smtClean="0">
                <a:solidFill>
                  <a:schemeClr val="tx1"/>
                </a:solidFill>
                <a:latin typeface="Segoe UI" pitchFamily="34" charset="0"/>
                <a:ea typeface="Segoe UI" pitchFamily="34" charset="0"/>
                <a:cs typeface="Segoe UI" pitchFamily="34" charset="0"/>
              </a:rPr>
              <a:t>Delivery to FOPE for scanning</a:t>
            </a:r>
          </a:p>
          <a:p>
            <a:r>
              <a:rPr lang="en-US" sz="1600" dirty="0" smtClean="0">
                <a:solidFill>
                  <a:schemeClr val="tx1"/>
                </a:solidFill>
                <a:latin typeface="Segoe UI" pitchFamily="34" charset="0"/>
                <a:ea typeface="Segoe UI" pitchFamily="34" charset="0"/>
                <a:cs typeface="Segoe UI" pitchFamily="34" charset="0"/>
              </a:rPr>
              <a:t>Delivered to on-premises Exchange server</a:t>
            </a:r>
          </a:p>
          <a:p>
            <a:r>
              <a:rPr lang="en-US" sz="1600" dirty="0" smtClean="0">
                <a:solidFill>
                  <a:schemeClr val="tx1"/>
                </a:solidFill>
                <a:latin typeface="Segoe UI" pitchFamily="34" charset="0"/>
                <a:ea typeface="Segoe UI" pitchFamily="34" charset="0"/>
                <a:cs typeface="Segoe UI" pitchFamily="34" charset="0"/>
              </a:rPr>
              <a:t>Custom processing on premises</a:t>
            </a:r>
          </a:p>
          <a:p>
            <a:r>
              <a:rPr lang="en-US" sz="1600" dirty="0" smtClean="0">
                <a:solidFill>
                  <a:schemeClr val="tx1"/>
                </a:solidFill>
                <a:latin typeface="Segoe UI" pitchFamily="34" charset="0"/>
                <a:ea typeface="Segoe UI" pitchFamily="34" charset="0"/>
                <a:cs typeface="Segoe UI" pitchFamily="34" charset="0"/>
              </a:rPr>
              <a:t>Outbound delivery to FOPE</a:t>
            </a:r>
          </a:p>
          <a:p>
            <a:r>
              <a:rPr lang="en-US" sz="1600" dirty="0" smtClean="0">
                <a:solidFill>
                  <a:schemeClr val="tx1"/>
                </a:solidFill>
                <a:latin typeface="Segoe UI" pitchFamily="34" charset="0"/>
                <a:ea typeface="Segoe UI" pitchFamily="34" charset="0"/>
                <a:cs typeface="Segoe UI" pitchFamily="34" charset="0"/>
              </a:rPr>
              <a:t>Delivery to Internet</a:t>
            </a:r>
            <a:endParaRPr lang="en-US" sz="16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155783" y="32766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sales@fabrikam.com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6292334"/>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37474" y="3657600"/>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83" name="Straight Arrow Connector 82"/>
          <p:cNvCxnSpPr/>
          <p:nvPr/>
        </p:nvCxnSpPr>
        <p:spPr>
          <a:xfrm>
            <a:off x="6070035" y="4267200"/>
            <a:ext cx="0" cy="609600"/>
          </a:xfrm>
          <a:prstGeom prst="straightConnector1">
            <a:avLst/>
          </a:prstGeom>
          <a:ln>
            <a:headEnd type="arrow"/>
            <a:tailEnd type="none"/>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p:nvPr/>
        </p:nvCxnSpPr>
        <p:spPr>
          <a:xfrm flipV="1">
            <a:off x="7002430" y="3842267"/>
            <a:ext cx="3263153" cy="264955"/>
          </a:xfrm>
          <a:prstGeom prst="bentConnector2">
            <a:avLst/>
          </a:prstGeom>
          <a:ln w="31750">
            <a:headEnd type="arrow"/>
            <a:tailEnd type="none"/>
          </a:ln>
        </p:spPr>
        <p:style>
          <a:lnRef idx="2">
            <a:schemeClr val="accent4"/>
          </a:lnRef>
          <a:fillRef idx="0">
            <a:schemeClr val="accent4"/>
          </a:fillRef>
          <a:effectRef idx="1">
            <a:schemeClr val="accent4"/>
          </a:effectRef>
          <a:fontRef idx="minor">
            <a:schemeClr val="tx1"/>
          </a:fontRef>
        </p:style>
      </p:cxnSp>
      <p:sp>
        <p:nvSpPr>
          <p:cNvPr id="60" name="Rounded Rectangle 59"/>
          <p:cNvSpPr/>
          <p:nvPr/>
        </p:nvSpPr>
        <p:spPr bwMode="auto">
          <a:xfrm>
            <a:off x="8329030" y="419100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6547929" y="2780910"/>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2" name="Rounded Rectangle 61"/>
          <p:cNvSpPr/>
          <p:nvPr/>
        </p:nvSpPr>
        <p:spPr bwMode="auto">
          <a:xfrm>
            <a:off x="7159324" y="344389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4" name="Rounded Rectangle 103"/>
          <p:cNvSpPr/>
          <p:nvPr/>
        </p:nvSpPr>
        <p:spPr bwMode="auto">
          <a:xfrm>
            <a:off x="5414720" y="347472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4795221" y="5799990"/>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0945667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3.28244E-6 L 0.02275 -0.25746 " pathEditMode="relative" rAng="0" ptsTypes="AA">
                                      <p:cBhvr>
                                        <p:cTn id="6" dur="2000" fill="hold"/>
                                        <p:tgtEl>
                                          <p:spTgt spid="43"/>
                                        </p:tgtEl>
                                        <p:attrNameLst>
                                          <p:attrName>ppt_x</p:attrName>
                                          <p:attrName>ppt_y</p:attrName>
                                        </p:attrNameLst>
                                      </p:cBhvr>
                                      <p:rCtr x="1128" y="-12885"/>
                                    </p:animMotion>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2275 -0.25746 L 0.03941 -0.42401 " pathEditMode="relative" rAng="0" ptsTypes="AA">
                                      <p:cBhvr>
                                        <p:cTn id="12" dur="2000" fill="hold"/>
                                        <p:tgtEl>
                                          <p:spTgt spid="43"/>
                                        </p:tgtEl>
                                        <p:attrNameLst>
                                          <p:attrName>ppt_x</p:attrName>
                                          <p:attrName>ppt_y</p:attrName>
                                        </p:attrNameLst>
                                      </p:cBhvr>
                                      <p:rCtr x="833" y="-8328"/>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3941 -0.42401 L 0.34775 -0.47953 " pathEditMode="relative" rAng="0" ptsTypes="AA">
                                      <p:cBhvr>
                                        <p:cTn id="16" dur="2000" fill="hold"/>
                                        <p:tgtEl>
                                          <p:spTgt spid="43"/>
                                        </p:tgtEl>
                                        <p:attrNameLst>
                                          <p:attrName>ppt_x</p:attrName>
                                          <p:attrName>ppt_y</p:attrName>
                                        </p:attrNameLst>
                                      </p:cBhvr>
                                      <p:rCtr x="15417" y="-2776"/>
                                    </p:animMotion>
                                  </p:childTnLst>
                                </p:cTn>
                              </p:par>
                              <p:par>
                                <p:cTn id="17" presetID="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34775 -0.47953 L 0.42275 -0.30188 " pathEditMode="relative" rAng="0" ptsTypes="AA">
                                      <p:cBhvr>
                                        <p:cTn id="22" dur="2000" fill="hold"/>
                                        <p:tgtEl>
                                          <p:spTgt spid="43"/>
                                        </p:tgtEl>
                                        <p:attrNameLst>
                                          <p:attrName>ppt_x</p:attrName>
                                          <p:attrName>ppt_y</p:attrName>
                                        </p:attrNameLst>
                                      </p:cBhvr>
                                      <p:rCtr x="3750" y="8883"/>
                                    </p:animMotion>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0.42275 -0.30188 L 0.13108 -0.27967 " pathEditMode="relative" rAng="0" ptsTypes="AA">
                                      <p:cBhvr>
                                        <p:cTn id="28" dur="2000" fill="hold"/>
                                        <p:tgtEl>
                                          <p:spTgt spid="43"/>
                                        </p:tgtEl>
                                        <p:attrNameLst>
                                          <p:attrName>ppt_x</p:attrName>
                                          <p:attrName>ppt_y</p:attrName>
                                        </p:attrNameLst>
                                      </p:cBhvr>
                                      <p:rCtr x="-14583" y="1110"/>
                                    </p:animMotion>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13108 -0.27967 L -0.17725 -0.54615 " pathEditMode="relative" rAng="0" ptsTypes="AA">
                                      <p:cBhvr>
                                        <p:cTn id="34" dur="2000" fill="hold"/>
                                        <p:tgtEl>
                                          <p:spTgt spid="43"/>
                                        </p:tgtEl>
                                        <p:attrNameLst>
                                          <p:attrName>ppt_x</p:attrName>
                                          <p:attrName>ppt_y</p:attrName>
                                        </p:attrNameLst>
                                      </p:cBhvr>
                                      <p:rCtr x="-15417" y="-13324"/>
                                    </p:animMotion>
                                  </p:child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8836898" y="1507868"/>
            <a:ext cx="2894110" cy="1768733"/>
            <a:chOff x="6629400" y="1172974"/>
            <a:chExt cx="2171148" cy="1768733"/>
          </a:xfrm>
        </p:grpSpPr>
        <p:grpSp>
          <p:nvGrpSpPr>
            <p:cNvPr id="69" name="Group 68"/>
            <p:cNvGrpSpPr/>
            <p:nvPr/>
          </p:nvGrpSpPr>
          <p:grpSpPr>
            <a:xfrm>
              <a:off x="6629400" y="1172974"/>
              <a:ext cx="2171148" cy="1768733"/>
              <a:chOff x="6209998" y="4495800"/>
              <a:chExt cx="2171148" cy="1302585"/>
            </a:xfrm>
          </p:grpSpPr>
          <p:sp>
            <p:nvSpPr>
              <p:cNvPr id="100" name="Rounded Rectangle 99"/>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1" name="Rectangle 100"/>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Rounded Rectangle 101"/>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TextBox 102"/>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82" name="Group 81"/>
            <p:cNvGrpSpPr/>
            <p:nvPr/>
          </p:nvGrpSpPr>
          <p:grpSpPr>
            <a:xfrm>
              <a:off x="7263433" y="2529840"/>
              <a:ext cx="966167" cy="365760"/>
              <a:chOff x="932688" y="2307084"/>
              <a:chExt cx="966167" cy="365760"/>
            </a:xfrm>
          </p:grpSpPr>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95" name="Rounded Rectangle 94"/>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83" name="Straight Arrow Connector 82"/>
          <p:cNvCxnSpPr/>
          <p:nvPr/>
        </p:nvCxnSpPr>
        <p:spPr>
          <a:xfrm>
            <a:off x="5891265" y="3886200"/>
            <a:ext cx="0" cy="647714"/>
          </a:xfrm>
          <a:prstGeom prst="straightConnector1">
            <a:avLst/>
          </a:prstGeom>
          <a:ln>
            <a:headEnd type="arrow"/>
            <a:tailEnd type="none"/>
          </a:ln>
        </p:spPr>
        <p:style>
          <a:lnRef idx="2">
            <a:schemeClr val="accent4"/>
          </a:lnRef>
          <a:fillRef idx="0">
            <a:schemeClr val="accent4"/>
          </a:fillRef>
          <a:effectRef idx="1">
            <a:schemeClr val="accent4"/>
          </a:effectRef>
          <a:fontRef idx="minor">
            <a:schemeClr val="tx1"/>
          </a:fontRef>
        </p:style>
      </p:cxnSp>
      <p:cxnSp>
        <p:nvCxnSpPr>
          <p:cNvPr id="58" name="Straight Arrow Connector 57"/>
          <p:cNvCxnSpPr/>
          <p:nvPr/>
        </p:nvCxnSpPr>
        <p:spPr>
          <a:xfrm>
            <a:off x="6297560" y="3858400"/>
            <a:ext cx="0" cy="637401"/>
          </a:xfrm>
          <a:prstGeom prst="straightConnector1">
            <a:avLst/>
          </a:prstGeom>
          <a:ln>
            <a:headEnd type="none"/>
            <a:tailEnd type="arrow"/>
          </a:ln>
        </p:spPr>
        <p:style>
          <a:lnRef idx="2">
            <a:schemeClr val="accent4"/>
          </a:lnRef>
          <a:fillRef idx="0">
            <a:schemeClr val="accent4"/>
          </a:fillRef>
          <a:effectRef idx="1">
            <a:schemeClr val="accent4"/>
          </a:effectRef>
          <a:fontRef idx="minor">
            <a:schemeClr val="tx1"/>
          </a:fontRef>
        </p:style>
      </p:cxnSp>
      <p:cxnSp>
        <p:nvCxnSpPr>
          <p:cNvPr id="65" name="Straight Arrow Connector 64"/>
          <p:cNvCxnSpPr/>
          <p:nvPr/>
        </p:nvCxnSpPr>
        <p:spPr>
          <a:xfrm>
            <a:off x="6976246" y="2667000"/>
            <a:ext cx="1860653" cy="0"/>
          </a:xfrm>
          <a:prstGeom prst="straightConnector1">
            <a:avLst/>
          </a:prstGeom>
          <a:ln w="31750">
            <a:headEnd type="none"/>
            <a:tailEnd type="arrow"/>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5339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70" name="Rounded Rectangle 69"/>
          <p:cNvSpPr/>
          <p:nvPr/>
        </p:nvSpPr>
        <p:spPr bwMode="auto">
          <a:xfrm>
            <a:off x="5087394" y="2514601"/>
            <a:ext cx="191503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5174107" y="2811821"/>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5099993" y="2528872"/>
            <a:ext cx="1902438"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5418446" y="28575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4" name="Rounded Rectangle 73"/>
          <p:cNvSpPr/>
          <p:nvPr/>
        </p:nvSpPr>
        <p:spPr bwMode="auto">
          <a:xfrm>
            <a:off x="5418446" y="30861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5418446" y="33147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5418446" y="35433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4" name="Title 93"/>
          <p:cNvSpPr>
            <a:spLocks noGrp="1"/>
          </p:cNvSpPr>
          <p:nvPr>
            <p:ph type="title"/>
          </p:nvPr>
        </p:nvSpPr>
        <p:spPr>
          <a:xfrm>
            <a:off x="609441" y="301752"/>
            <a:ext cx="11149013" cy="609398"/>
          </a:xfrm>
        </p:spPr>
        <p:txBody>
          <a:bodyPr>
            <a:noAutofit/>
          </a:bodyPr>
          <a:lstStyle/>
          <a:p>
            <a:r>
              <a:rPr lang="en-US" sz="3600" b="1" dirty="0">
                <a:latin typeface="Segoe UI" pitchFamily="34" charset="0"/>
                <a:ea typeface="Segoe UI" pitchFamily="34" charset="0"/>
                <a:cs typeface="Segoe UI" pitchFamily="34" charset="0"/>
              </a:rPr>
              <a:t>Shared Address Space with On-Premises Relay Scenario (MX Points to FOPE</a:t>
            </a:r>
            <a:r>
              <a:rPr lang="en-US" sz="3600" b="1" dirty="0" smtClean="0">
                <a:latin typeface="Segoe UI" pitchFamily="34" charset="0"/>
                <a:ea typeface="Segoe UI" pitchFamily="34" charset="0"/>
                <a:cs typeface="Segoe UI" pitchFamily="34" charset="0"/>
              </a:rPr>
              <a:t>) </a:t>
            </a:r>
            <a:r>
              <a:rPr lang="en-US" sz="3600" dirty="0" smtClean="0">
                <a:latin typeface="Segoe UI" pitchFamily="34" charset="0"/>
                <a:ea typeface="Segoe UI" pitchFamily="34" charset="0"/>
                <a:cs typeface="Segoe UI" pitchFamily="34" charset="0"/>
              </a:rPr>
              <a:t>– Intra-Org</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182832" y="3850033"/>
            <a:ext cx="4468056" cy="1412694"/>
          </a:xfrm>
        </p:spPr>
        <p:txBody>
          <a:bodyPr>
            <a:normAutofit/>
          </a:bodyPr>
          <a:lstStyle/>
          <a:p>
            <a:r>
              <a:rPr lang="en-US" sz="1800" dirty="0" smtClean="0">
                <a:solidFill>
                  <a:schemeClr val="tx1"/>
                </a:solidFill>
                <a:latin typeface="Segoe UI" pitchFamily="34" charset="0"/>
                <a:ea typeface="Segoe UI" pitchFamily="34" charset="0"/>
                <a:cs typeface="Segoe UI" pitchFamily="34" charset="0"/>
              </a:rPr>
              <a:t>Hosted mailbox sends mail outbound</a:t>
            </a:r>
          </a:p>
          <a:p>
            <a:r>
              <a:rPr lang="en-US" sz="1800" dirty="0" smtClean="0">
                <a:solidFill>
                  <a:schemeClr val="tx1"/>
                </a:solidFill>
                <a:latin typeface="Segoe UI" pitchFamily="34" charset="0"/>
                <a:ea typeface="Segoe UI" pitchFamily="34" charset="0"/>
                <a:cs typeface="Segoe UI" pitchFamily="34" charset="0"/>
              </a:rPr>
              <a:t>Delivery to FOPE (virus scanning disabled by default; policy rules dependent on customer configuration)</a:t>
            </a:r>
          </a:p>
          <a:p>
            <a:r>
              <a:rPr lang="en-US" sz="1800" dirty="0" smtClean="0">
                <a:solidFill>
                  <a:schemeClr val="tx1"/>
                </a:solidFill>
                <a:latin typeface="Segoe UI" pitchFamily="34" charset="0"/>
                <a:ea typeface="Segoe UI" pitchFamily="34" charset="0"/>
                <a:cs typeface="Segoe UI" pitchFamily="34" charset="0"/>
              </a:rPr>
              <a:t>Delivery to on-premises mailbox</a:t>
            </a:r>
          </a:p>
          <a:p>
            <a:endParaRPr lang="en-US" sz="18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155783" y="30480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Bob@contoso.com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5911334"/>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37474" y="3276600"/>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57" name="Straight Arrow Connector 56"/>
          <p:cNvCxnSpPr>
            <a:endCxn id="46" idx="2"/>
          </p:cNvCxnSpPr>
          <p:nvPr/>
        </p:nvCxnSpPr>
        <p:spPr>
          <a:xfrm flipV="1">
            <a:off x="7002430" y="3461267"/>
            <a:ext cx="3263153" cy="264955"/>
          </a:xfrm>
          <a:prstGeom prst="bentConnector2">
            <a:avLst/>
          </a:prstGeom>
          <a:ln w="31750">
            <a:headEnd type="arrow"/>
            <a:tailEnd type="none"/>
          </a:ln>
        </p:spPr>
        <p:style>
          <a:lnRef idx="2">
            <a:schemeClr val="accent4"/>
          </a:lnRef>
          <a:fillRef idx="0">
            <a:schemeClr val="accent4"/>
          </a:fillRef>
          <a:effectRef idx="1">
            <a:schemeClr val="accent4"/>
          </a:effectRef>
          <a:fontRef idx="minor">
            <a:schemeClr val="tx1"/>
          </a:fontRef>
        </p:style>
      </p:cxnSp>
      <p:sp>
        <p:nvSpPr>
          <p:cNvPr id="60" name="Rounded Rectangle 59"/>
          <p:cNvSpPr/>
          <p:nvPr/>
        </p:nvSpPr>
        <p:spPr bwMode="auto">
          <a:xfrm>
            <a:off x="9190966" y="384771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6687721" y="2759704"/>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4601647" y="5323234"/>
            <a:ext cx="623226" cy="467673"/>
          </a:xfrm>
          <a:prstGeom prst="rect">
            <a:avLst/>
          </a:prstGeom>
          <a:noFill/>
          <a:ln w="9525">
            <a:noFill/>
            <a:miter lim="800000"/>
            <a:headEnd/>
            <a:tailEnd/>
          </a:ln>
        </p:spPr>
      </p:pic>
      <p:sp>
        <p:nvSpPr>
          <p:cNvPr id="62" name="Rounded Rectangle 61"/>
          <p:cNvSpPr/>
          <p:nvPr/>
        </p:nvSpPr>
        <p:spPr bwMode="auto">
          <a:xfrm>
            <a:off x="7182422" y="179684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Rounded Rectangle 62"/>
          <p:cNvSpPr/>
          <p:nvPr/>
        </p:nvSpPr>
        <p:spPr bwMode="auto">
          <a:xfrm>
            <a:off x="6895061" y="3269021"/>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41782729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85381E-6 L 0.04688 -0.24335 " pathEditMode="relative" rAng="0" ptsTypes="AA">
                                      <p:cBhvr>
                                        <p:cTn id="6" dur="2000" fill="hold"/>
                                        <p:tgtEl>
                                          <p:spTgt spid="43"/>
                                        </p:tgtEl>
                                        <p:attrNameLst>
                                          <p:attrName>ppt_x</p:attrName>
                                          <p:attrName>ppt_y</p:attrName>
                                        </p:attrNameLst>
                                      </p:cBhvr>
                                      <p:rCtr x="2344" y="-12167"/>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0.04687 -0.24335 L 0.00382 -0.28961 C -0.00625 -0.29956 -0.01129 -0.31413 -0.01181 -0.32963 C -0.01233 -0.34791 -0.00799 -0.36225 0.00139 -0.37335 L 0.04201 -0.42262 " pathEditMode="relative" rAng="5263922" ptsTypes="FffFF">
                                      <p:cBhvr>
                                        <p:cTn id="12" dur="2000" fill="hold"/>
                                        <p:tgtEl>
                                          <p:spTgt spid="43"/>
                                        </p:tgtEl>
                                        <p:attrNameLst>
                                          <p:attrName>ppt_x</p:attrName>
                                          <p:attrName>ppt_y</p:attrName>
                                        </p:attrNameLst>
                                      </p:cBhvr>
                                      <p:rCtr x="-3038" y="-8813"/>
                                    </p:animMotion>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4202 -0.42263 L 0.38368 -0.46704 " pathEditMode="relative" rAng="0" ptsTypes="AA">
                                      <p:cBhvr>
                                        <p:cTn id="18" dur="2000" fill="hold"/>
                                        <p:tgtEl>
                                          <p:spTgt spid="43"/>
                                        </p:tgtEl>
                                        <p:attrNameLst>
                                          <p:attrName>ppt_x</p:attrName>
                                          <p:attrName>ppt_y</p:attrName>
                                        </p:attrNameLst>
                                      </p:cBhvr>
                                      <p:rCtr x="17083" y="-2221"/>
                                    </p:animMotion>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07996"/>
          </a:xfrm>
        </p:spPr>
        <p:txBody>
          <a:bodyPr/>
          <a:lstStyle/>
          <a:p>
            <a:r>
              <a:rPr lang="en-US" dirty="0" smtClean="0"/>
              <a:t>Mail Routing During Migration</a:t>
            </a:r>
            <a:br>
              <a:rPr lang="en-US" dirty="0" smtClean="0"/>
            </a:br>
            <a:r>
              <a:rPr lang="en-US" sz="3600" dirty="0" smtClean="0">
                <a:solidFill>
                  <a:srgbClr val="FFC000"/>
                </a:solidFill>
                <a:effectLst>
                  <a:outerShdw blurRad="38100" dist="38100" dir="2700000" algn="tl">
                    <a:srgbClr val="000000">
                      <a:alpha val="43137"/>
                    </a:srgbClr>
                  </a:outerShdw>
                </a:effectLst>
                <a:latin typeface="Segoe UI Light" pitchFamily="34" charset="0"/>
              </a:rPr>
              <a:t> Two options for mail routing</a:t>
            </a:r>
            <a:endParaRPr lang="en-US" sz="3600" dirty="0">
              <a:latin typeface="Segoe UI Light" pitchFamily="34" charset="0"/>
            </a:endParaRPr>
          </a:p>
        </p:txBody>
      </p:sp>
      <p:sp>
        <p:nvSpPr>
          <p:cNvPr id="70" name="Rounded Rectangle 69"/>
          <p:cNvSpPr/>
          <p:nvPr/>
        </p:nvSpPr>
        <p:spPr bwMode="blackGray">
          <a:xfrm>
            <a:off x="410973" y="1400864"/>
            <a:ext cx="11182545" cy="2244036"/>
          </a:xfrm>
          <a:prstGeom prst="roundRect">
            <a:avLst>
              <a:gd name="adj" fmla="val 6305"/>
            </a:avLst>
          </a:prstGeom>
          <a:solidFill>
            <a:sysClr val="window" lastClr="FFFFFF">
              <a:alpha val="25000"/>
            </a:sysClr>
          </a:solidFill>
          <a:ln w="9525" cap="flat" cmpd="sng" algn="ctr">
            <a:solidFill>
              <a:sysClr val="windowText" lastClr="000000">
                <a:lumMod val="50000"/>
                <a:lumOff val="50000"/>
              </a:sysClr>
            </a:solidFill>
            <a:prstDash val="solid"/>
          </a:ln>
          <a:effectLst/>
        </p:spPr>
        <p:txBody>
          <a:bodyPr rtlCol="0" anchor="ct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endParaRPr>
          </a:p>
        </p:txBody>
      </p:sp>
      <p:sp>
        <p:nvSpPr>
          <p:cNvPr id="71" name="Rounded Rectangle 70"/>
          <p:cNvSpPr/>
          <p:nvPr/>
        </p:nvSpPr>
        <p:spPr bwMode="blackGray">
          <a:xfrm>
            <a:off x="410972" y="3886200"/>
            <a:ext cx="11182545" cy="2572693"/>
          </a:xfrm>
          <a:prstGeom prst="roundRect">
            <a:avLst>
              <a:gd name="adj" fmla="val 6305"/>
            </a:avLst>
          </a:prstGeom>
          <a:solidFill>
            <a:sysClr val="window" lastClr="FFFFFF">
              <a:alpha val="25000"/>
            </a:sysClr>
          </a:solidFill>
          <a:ln w="9525" cap="flat" cmpd="sng" algn="ctr">
            <a:solidFill>
              <a:sysClr val="windowText" lastClr="000000">
                <a:lumMod val="50000"/>
                <a:lumOff val="50000"/>
              </a:sysClr>
            </a:solidFill>
            <a:prstDash val="solid"/>
          </a:ln>
          <a:effectLst/>
        </p:spPr>
        <p:txBody>
          <a:bodyPr rtlCol="0" anchor="ctr"/>
          <a:lstStyle/>
          <a:p>
            <a:pPr marL="0" marR="0" lvl="0" indent="0" algn="ctr" defTabSz="109696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ysClr val="window" lastClr="FFFFFF"/>
              </a:solidFill>
              <a:effectLst/>
              <a:uLnTx/>
              <a:uFillTx/>
              <a:latin typeface="Calibri"/>
              <a:ea typeface="+mn-ea"/>
              <a:cs typeface="+mn-cs"/>
            </a:endParaRPr>
          </a:p>
        </p:txBody>
      </p:sp>
      <p:pic>
        <p:nvPicPr>
          <p:cNvPr id="73" name="Picture 72"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1226496" y="1521437"/>
            <a:ext cx="1160036" cy="654986"/>
          </a:xfrm>
          <a:prstGeom prst="rect">
            <a:avLst/>
          </a:prstGeom>
          <a:noFill/>
          <a:ln w="9525">
            <a:noFill/>
            <a:miter lim="800000"/>
            <a:headEnd/>
            <a:tailEnd/>
          </a:ln>
          <a:effectLst>
            <a:outerShdw dist="38100" dir="2700000" algn="tl" rotWithShape="0">
              <a:srgbClr val="808080">
                <a:alpha val="39999"/>
              </a:srgbClr>
            </a:outerShdw>
          </a:effectLst>
        </p:spPr>
      </p:pic>
      <p:cxnSp>
        <p:nvCxnSpPr>
          <p:cNvPr id="74" name="Straight Arrow Connector 73"/>
          <p:cNvCxnSpPr/>
          <p:nvPr/>
        </p:nvCxnSpPr>
        <p:spPr>
          <a:xfrm>
            <a:off x="1226496" y="2648642"/>
            <a:ext cx="282768" cy="0"/>
          </a:xfrm>
          <a:prstGeom prst="straightConnector1">
            <a:avLst/>
          </a:prstGeom>
          <a:noFill/>
          <a:ln w="9525" cap="flat" cmpd="sng" algn="ctr">
            <a:solidFill>
              <a:srgbClr val="FFFFFF"/>
            </a:solidFill>
            <a:prstDash val="solid"/>
            <a:tailEnd type="arrow"/>
          </a:ln>
          <a:effectLst/>
        </p:spPr>
      </p:cxnSp>
      <p:cxnSp>
        <p:nvCxnSpPr>
          <p:cNvPr id="75" name="Straight Arrow Connector 74"/>
          <p:cNvCxnSpPr>
            <a:stCxn id="83" idx="0"/>
          </p:cNvCxnSpPr>
          <p:nvPr/>
        </p:nvCxnSpPr>
        <p:spPr>
          <a:xfrm flipV="1">
            <a:off x="1740360" y="1917700"/>
            <a:ext cx="0" cy="492204"/>
          </a:xfrm>
          <a:prstGeom prst="straightConnector1">
            <a:avLst/>
          </a:prstGeom>
          <a:noFill/>
          <a:ln w="9525" cap="flat" cmpd="sng" algn="ctr">
            <a:solidFill>
              <a:srgbClr val="FFFFFF"/>
            </a:solidFill>
            <a:prstDash val="dash"/>
            <a:tailEnd type="arrow"/>
          </a:ln>
          <a:effectLst/>
        </p:spPr>
      </p:cxnSp>
      <p:pic>
        <p:nvPicPr>
          <p:cNvPr id="76" name="Picture 75"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1479849" y="4828776"/>
            <a:ext cx="1160036" cy="654986"/>
          </a:xfrm>
          <a:prstGeom prst="rect">
            <a:avLst/>
          </a:prstGeom>
          <a:noFill/>
          <a:ln w="9525">
            <a:noFill/>
            <a:miter lim="800000"/>
            <a:headEnd/>
            <a:tailEnd/>
          </a:ln>
          <a:effectLst>
            <a:outerShdw dist="38100" dir="2700000" algn="tl" rotWithShape="0">
              <a:srgbClr val="808080">
                <a:alpha val="39999"/>
              </a:srgbClr>
            </a:outerShdw>
          </a:effectLst>
        </p:spPr>
      </p:pic>
      <p:pic>
        <p:nvPicPr>
          <p:cNvPr id="7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70093" y="5856943"/>
            <a:ext cx="389774" cy="477474"/>
          </a:xfrm>
          <a:prstGeom prst="rect">
            <a:avLst/>
          </a:prstGeom>
          <a:noFill/>
        </p:spPr>
      </p:pic>
      <p:cxnSp>
        <p:nvCxnSpPr>
          <p:cNvPr id="78" name="Straight Arrow Connector 77"/>
          <p:cNvCxnSpPr/>
          <p:nvPr/>
        </p:nvCxnSpPr>
        <p:spPr>
          <a:xfrm>
            <a:off x="1089732" y="5156269"/>
            <a:ext cx="514737" cy="1"/>
          </a:xfrm>
          <a:prstGeom prst="straightConnector1">
            <a:avLst/>
          </a:prstGeom>
          <a:noFill/>
          <a:ln w="9525" cap="flat" cmpd="sng" algn="ctr">
            <a:solidFill>
              <a:srgbClr val="FFFFFF"/>
            </a:solidFill>
            <a:prstDash val="solid"/>
            <a:tailEnd type="arrow"/>
          </a:ln>
          <a:effectLst/>
        </p:spPr>
      </p:cxnSp>
      <p:cxnSp>
        <p:nvCxnSpPr>
          <p:cNvPr id="79" name="Straight Arrow Connector 78"/>
          <p:cNvCxnSpPr/>
          <p:nvPr/>
        </p:nvCxnSpPr>
        <p:spPr>
          <a:xfrm>
            <a:off x="1864980" y="5309662"/>
            <a:ext cx="0" cy="547281"/>
          </a:xfrm>
          <a:prstGeom prst="straightConnector1">
            <a:avLst/>
          </a:prstGeom>
          <a:noFill/>
          <a:ln w="9525" cap="flat" cmpd="sng" algn="ctr">
            <a:solidFill>
              <a:srgbClr val="FFFFFF"/>
            </a:solidFill>
            <a:prstDash val="dash"/>
            <a:tailEnd type="arrow"/>
          </a:ln>
          <a:effectLst/>
        </p:spPr>
      </p:cxnSp>
      <p:pic>
        <p:nvPicPr>
          <p:cNvPr id="80" name="Picture 79" descr="Mail_1"/>
          <p:cNvPicPr>
            <a:picLocks noChangeAspect="1" noChangeArrowheads="1"/>
          </p:cNvPicPr>
          <p:nvPr/>
        </p:nvPicPr>
        <p:blipFill>
          <a:blip r:embed="rId5"/>
          <a:stretch>
            <a:fillRect/>
          </a:stretch>
        </p:blipFill>
        <p:spPr bwMode="auto">
          <a:xfrm>
            <a:off x="774155" y="2557114"/>
            <a:ext cx="381914" cy="267203"/>
          </a:xfrm>
          <a:prstGeom prst="rect">
            <a:avLst/>
          </a:prstGeom>
          <a:noFill/>
          <a:ln w="9525">
            <a:noFill/>
            <a:miter lim="800000"/>
            <a:headEnd/>
            <a:tailEnd/>
          </a:ln>
        </p:spPr>
      </p:pic>
      <p:pic>
        <p:nvPicPr>
          <p:cNvPr id="81" name="Picture 80" descr="Mail_1"/>
          <p:cNvPicPr>
            <a:picLocks noChangeAspect="1" noChangeArrowheads="1"/>
          </p:cNvPicPr>
          <p:nvPr/>
        </p:nvPicPr>
        <p:blipFill>
          <a:blip r:embed="rId5"/>
          <a:stretch>
            <a:fillRect/>
          </a:stretch>
        </p:blipFill>
        <p:spPr bwMode="auto">
          <a:xfrm>
            <a:off x="707818" y="5022667"/>
            <a:ext cx="381914" cy="267203"/>
          </a:xfrm>
          <a:prstGeom prst="rect">
            <a:avLst/>
          </a:prstGeom>
          <a:noFill/>
          <a:ln w="9525">
            <a:noFill/>
            <a:miter lim="800000"/>
            <a:headEnd/>
            <a:tailEnd/>
          </a:ln>
        </p:spPr>
      </p:pic>
      <p:pic>
        <p:nvPicPr>
          <p:cNvPr id="8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545473" y="2409904"/>
            <a:ext cx="389774" cy="477474"/>
          </a:xfrm>
          <a:prstGeom prst="rect">
            <a:avLst/>
          </a:prstGeom>
          <a:noFill/>
        </p:spPr>
      </p:pic>
      <p:sp>
        <p:nvSpPr>
          <p:cNvPr id="84" name="TextBox 83"/>
          <p:cNvSpPr txBox="1"/>
          <p:nvPr/>
        </p:nvSpPr>
        <p:spPr>
          <a:xfrm>
            <a:off x="534252" y="4071632"/>
            <a:ext cx="2412216" cy="61555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gradFill>
                  <a:gsLst>
                    <a:gs pos="0">
                      <a:srgbClr val="FFFFFF"/>
                    </a:gs>
                    <a:gs pos="86000">
                      <a:srgbClr val="FFFFFF"/>
                    </a:gs>
                  </a:gsLst>
                  <a:lin ang="5400000" scaled="0"/>
                </a:gradFill>
                <a:effectLst/>
                <a:uLnTx/>
                <a:uFillTx/>
              </a:rPr>
              <a:t>MX record pointed to the cloud</a:t>
            </a:r>
          </a:p>
        </p:txBody>
      </p:sp>
      <p:sp>
        <p:nvSpPr>
          <p:cNvPr id="85" name="TextBox 84"/>
          <p:cNvSpPr txBox="1"/>
          <p:nvPr/>
        </p:nvSpPr>
        <p:spPr>
          <a:xfrm>
            <a:off x="534252" y="2965847"/>
            <a:ext cx="2412216" cy="615553"/>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gradFill>
                  <a:gsLst>
                    <a:gs pos="0">
                      <a:srgbClr val="FFFFFF"/>
                    </a:gs>
                    <a:gs pos="86000">
                      <a:srgbClr val="FFFFFF"/>
                    </a:gs>
                  </a:gsLst>
                  <a:lin ang="5400000" scaled="0"/>
                </a:gradFill>
                <a:effectLst/>
                <a:uLnTx/>
                <a:uFillTx/>
              </a:rPr>
              <a:t>MX record pointed on-premises</a:t>
            </a:r>
          </a:p>
        </p:txBody>
      </p:sp>
      <p:sp>
        <p:nvSpPr>
          <p:cNvPr id="94" name="Text Placeholder 2"/>
          <p:cNvSpPr txBox="1">
            <a:spLocks/>
          </p:cNvSpPr>
          <p:nvPr/>
        </p:nvSpPr>
        <p:spPr>
          <a:xfrm>
            <a:off x="3530335" y="1565792"/>
            <a:ext cx="7933784" cy="1508105"/>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6"/>
              </a:buBlip>
            </a:pPr>
            <a:r>
              <a:rPr lang="en-US" sz="2000" dirty="0" smtClean="0">
                <a:gradFill>
                  <a:gsLst>
                    <a:gs pos="0">
                      <a:schemeClr val="tx1"/>
                    </a:gs>
                    <a:gs pos="100000">
                      <a:schemeClr val="tx1"/>
                    </a:gs>
                  </a:gsLst>
                  <a:lin ang="5400000" scaled="0"/>
                </a:gradFill>
              </a:rPr>
              <a:t>Why? Least disruptive option for most customers. </a:t>
            </a:r>
          </a:p>
          <a:p>
            <a:pPr marL="460375" lvl="0" indent="-460375">
              <a:lnSpc>
                <a:spcPct val="90000"/>
              </a:lnSpc>
              <a:spcBef>
                <a:spcPct val="20000"/>
              </a:spcBef>
              <a:buSzPct val="90000"/>
              <a:buBlip>
                <a:blip r:embed="rId6"/>
              </a:buBlip>
            </a:pPr>
            <a:r>
              <a:rPr lang="en-US" sz="2000" dirty="0" smtClean="0">
                <a:gradFill>
                  <a:gsLst>
                    <a:gs pos="0">
                      <a:schemeClr val="tx1"/>
                    </a:gs>
                    <a:gs pos="100000">
                      <a:schemeClr val="tx1"/>
                    </a:gs>
                  </a:gsLst>
                  <a:lin ang="5400000" scaled="0"/>
                </a:gradFill>
              </a:rPr>
              <a:t>Recommended in our documentation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for Exchange Online coexistence (Simple and Rich)</a:t>
            </a:r>
          </a:p>
          <a:p>
            <a:pPr marL="460375" lvl="0" indent="-460375">
              <a:lnSpc>
                <a:spcPct val="90000"/>
              </a:lnSpc>
              <a:spcBef>
                <a:spcPct val="20000"/>
              </a:spcBef>
              <a:buSzPct val="90000"/>
              <a:buBlip>
                <a:blip r:embed="rId6"/>
              </a:buBlip>
            </a:pPr>
            <a:r>
              <a:rPr lang="en-US" sz="2000" dirty="0" smtClean="0">
                <a:gradFill>
                  <a:gsLst>
                    <a:gs pos="0">
                      <a:schemeClr val="tx1"/>
                    </a:gs>
                    <a:gs pos="100000">
                      <a:schemeClr val="tx1"/>
                    </a:gs>
                  </a:gsLst>
                  <a:lin ang="5400000" scaled="0"/>
                </a:gradFill>
              </a:rPr>
              <a:t>Mail forwarders are auto-configured when a mailbox is moved to the cloud using our tools</a:t>
            </a:r>
          </a:p>
        </p:txBody>
      </p:sp>
      <p:sp>
        <p:nvSpPr>
          <p:cNvPr id="95" name="Text Placeholder 2"/>
          <p:cNvSpPr txBox="1">
            <a:spLocks/>
          </p:cNvSpPr>
          <p:nvPr/>
        </p:nvSpPr>
        <p:spPr>
          <a:xfrm>
            <a:off x="3203239" y="4039997"/>
            <a:ext cx="8582290" cy="1908215"/>
          </a:xfrm>
          <a:prstGeom prst="rect">
            <a:avLst/>
          </a:prstGeom>
        </p:spPr>
        <p:txBody>
          <a:bodyPr vert="horz" wrap="square" lIns="0" tIns="0" rIns="0" bIns="0" rtlCol="0">
            <a:spAutoFit/>
          </a:bodyPr>
          <a:lstStyle/>
          <a:p>
            <a:pPr marL="460375" lvl="0" indent="-460375">
              <a:lnSpc>
                <a:spcPct val="90000"/>
              </a:lnSpc>
              <a:spcBef>
                <a:spcPct val="20000"/>
              </a:spcBef>
              <a:buSzPct val="90000"/>
              <a:buBlip>
                <a:blip r:embed="rId6"/>
              </a:buBlip>
            </a:pPr>
            <a:r>
              <a:rPr lang="en-US" sz="2000" dirty="0" smtClean="0">
                <a:gradFill>
                  <a:gsLst>
                    <a:gs pos="0">
                      <a:schemeClr val="tx1"/>
                    </a:gs>
                    <a:gs pos="100000">
                      <a:schemeClr val="tx1"/>
                    </a:gs>
                  </a:gsLst>
                  <a:lin ang="5400000" scaled="0"/>
                </a:gradFill>
              </a:rPr>
              <a:t>Why? Customers can stop doing AV/AS themselves </a:t>
            </a:r>
            <a:br>
              <a:rPr lang="en-US" sz="2000" dirty="0" smtClean="0">
                <a:gradFill>
                  <a:gsLst>
                    <a:gs pos="0">
                      <a:schemeClr val="tx1"/>
                    </a:gs>
                    <a:gs pos="100000">
                      <a:schemeClr val="tx1"/>
                    </a:gs>
                  </a:gsLst>
                  <a:lin ang="5400000" scaled="0"/>
                </a:gradFill>
              </a:rPr>
            </a:br>
            <a:r>
              <a:rPr lang="en-US" sz="2000" dirty="0" smtClean="0">
                <a:gradFill>
                  <a:gsLst>
                    <a:gs pos="0">
                      <a:schemeClr val="tx1"/>
                    </a:gs>
                    <a:gs pos="100000">
                      <a:schemeClr val="tx1"/>
                    </a:gs>
                  </a:gsLst>
                  <a:lin ang="5400000" scaled="0"/>
                </a:gradFill>
              </a:rPr>
              <a:t>and reduce dependence on local mail server.  </a:t>
            </a:r>
          </a:p>
          <a:p>
            <a:pPr marL="460375" lvl="0" indent="-460375">
              <a:lnSpc>
                <a:spcPct val="90000"/>
              </a:lnSpc>
              <a:spcBef>
                <a:spcPct val="20000"/>
              </a:spcBef>
              <a:buSzPct val="90000"/>
              <a:buBlip>
                <a:blip r:embed="rId6"/>
              </a:buBlip>
            </a:pPr>
            <a:r>
              <a:rPr lang="en-US" sz="2000" dirty="0" smtClean="0">
                <a:gradFill>
                  <a:gsLst>
                    <a:gs pos="0">
                      <a:schemeClr val="tx1"/>
                    </a:gs>
                    <a:gs pos="100000">
                      <a:schemeClr val="tx1"/>
                    </a:gs>
                  </a:gsLst>
                  <a:lin ang="5400000" scaled="0"/>
                </a:gradFill>
              </a:rPr>
              <a:t>How? </a:t>
            </a:r>
          </a:p>
          <a:p>
            <a:pPr marL="917557" lvl="1" indent="-460375">
              <a:lnSpc>
                <a:spcPct val="90000"/>
              </a:lnSpc>
              <a:spcBef>
                <a:spcPct val="20000"/>
              </a:spcBef>
              <a:buSzPct val="90000"/>
              <a:buBlip>
                <a:blip r:embed="rId6"/>
              </a:buBlip>
            </a:pPr>
            <a:r>
              <a:rPr lang="en-US" sz="2000" dirty="0" smtClean="0">
                <a:gradFill>
                  <a:gsLst>
                    <a:gs pos="0">
                      <a:schemeClr val="tx1"/>
                    </a:gs>
                    <a:gs pos="100000">
                      <a:schemeClr val="tx1"/>
                    </a:gs>
                  </a:gsLst>
                  <a:lin ang="5400000" scaled="0"/>
                </a:gradFill>
              </a:rPr>
              <a:t>FOPE passes all email to Exchange Online</a:t>
            </a:r>
          </a:p>
          <a:p>
            <a:pPr marL="917557" lvl="1" indent="-460375">
              <a:lnSpc>
                <a:spcPct val="90000"/>
              </a:lnSpc>
              <a:spcBef>
                <a:spcPct val="20000"/>
              </a:spcBef>
              <a:buSzPct val="90000"/>
              <a:buBlip>
                <a:blip r:embed="rId6"/>
              </a:buBlip>
            </a:pPr>
            <a:r>
              <a:rPr lang="en-US" sz="2000" dirty="0">
                <a:gradFill>
                  <a:gsLst>
                    <a:gs pos="0">
                      <a:schemeClr val="tx1"/>
                    </a:gs>
                    <a:gs pos="100000">
                      <a:schemeClr val="tx1"/>
                    </a:gs>
                  </a:gsLst>
                  <a:lin ang="5400000" scaled="0"/>
                </a:gradFill>
              </a:rPr>
              <a:t>M</a:t>
            </a:r>
            <a:r>
              <a:rPr lang="en-US" sz="2000" dirty="0" smtClean="0">
                <a:gradFill>
                  <a:gsLst>
                    <a:gs pos="0">
                      <a:schemeClr val="tx1"/>
                    </a:gs>
                    <a:gs pos="100000">
                      <a:schemeClr val="tx1"/>
                    </a:gs>
                  </a:gsLst>
                  <a:lin ang="5400000" scaled="0"/>
                </a:gradFill>
              </a:rPr>
              <a:t>ail-enabled user objects route mail to on-</a:t>
            </a:r>
            <a:r>
              <a:rPr lang="en-US" sz="2000" dirty="0" err="1" smtClean="0">
                <a:gradFill>
                  <a:gsLst>
                    <a:gs pos="0">
                      <a:schemeClr val="tx1"/>
                    </a:gs>
                    <a:gs pos="100000">
                      <a:schemeClr val="tx1"/>
                    </a:gs>
                  </a:gsLst>
                  <a:lin ang="5400000" scaled="0"/>
                </a:gradFill>
              </a:rPr>
              <a:t>prem</a:t>
            </a:r>
            <a:r>
              <a:rPr lang="en-US" sz="2000" dirty="0" smtClean="0">
                <a:gradFill>
                  <a:gsLst>
                    <a:gs pos="0">
                      <a:schemeClr val="tx1"/>
                    </a:gs>
                    <a:gs pos="100000">
                      <a:schemeClr val="tx1"/>
                    </a:gs>
                  </a:gsLst>
                  <a:lin ang="5400000" scaled="0"/>
                </a:gradFill>
              </a:rPr>
              <a:t> users</a:t>
            </a:r>
          </a:p>
          <a:p>
            <a:pPr marL="460375" indent="-460375">
              <a:lnSpc>
                <a:spcPct val="90000"/>
              </a:lnSpc>
              <a:spcBef>
                <a:spcPct val="20000"/>
              </a:spcBef>
              <a:buSzPct val="90000"/>
              <a:buBlip>
                <a:blip r:embed="rId6"/>
              </a:buBlip>
            </a:pPr>
            <a:r>
              <a:rPr lang="en-US" sz="2000" dirty="0" smtClean="0">
                <a:gradFill>
                  <a:gsLst>
                    <a:gs pos="0">
                      <a:schemeClr val="tx1"/>
                    </a:gs>
                    <a:gs pos="100000">
                      <a:schemeClr val="tx1"/>
                    </a:gs>
                  </a:gsLst>
                  <a:lin ang="5400000" scaled="0"/>
                </a:gradFill>
              </a:rPr>
              <a:t>Note: FOPE subscriptions are required for on-premises users</a:t>
            </a:r>
          </a:p>
        </p:txBody>
      </p:sp>
    </p:spTree>
    <p:extLst>
      <p:ext uri="{BB962C8B-B14F-4D97-AF65-F5344CB8AC3E}">
        <p14:creationId xmlns:p14="http://schemas.microsoft.com/office/powerpoint/2010/main" val="257457328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p:nvPr/>
        </p:nvCxnSpPr>
        <p:spPr>
          <a:xfrm>
            <a:off x="6121184" y="4110783"/>
            <a:ext cx="0" cy="644002"/>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45" name="Straight Arrow Connector 44"/>
          <p:cNvCxnSpPr/>
          <p:nvPr/>
        </p:nvCxnSpPr>
        <p:spPr>
          <a:xfrm>
            <a:off x="3108453" y="2081184"/>
            <a:ext cx="5779969" cy="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18" name="Elbow Connector 117"/>
          <p:cNvCxnSpPr/>
          <p:nvPr/>
        </p:nvCxnSpPr>
        <p:spPr>
          <a:xfrm rot="10800000" flipV="1">
            <a:off x="6073703" y="2222497"/>
            <a:ext cx="2836850" cy="514513"/>
          </a:xfrm>
          <a:prstGeom prst="bentConnector3">
            <a:avLst>
              <a:gd name="adj1" fmla="val 100010"/>
            </a:avLst>
          </a:prstGeom>
          <a:ln>
            <a:tailEnd type="arrow"/>
          </a:ln>
        </p:spPr>
        <p:style>
          <a:lnRef idx="2">
            <a:schemeClr val="accent4"/>
          </a:lnRef>
          <a:fillRef idx="0">
            <a:schemeClr val="accent4"/>
          </a:fillRef>
          <a:effectRef idx="1">
            <a:schemeClr val="accent4"/>
          </a:effectRef>
          <a:fontRef idx="minor">
            <a:schemeClr val="tx1"/>
          </a:fontRef>
        </p:style>
      </p:cxnSp>
      <p:grpSp>
        <p:nvGrpSpPr>
          <p:cNvPr id="3" name="Group 2"/>
          <p:cNvGrpSpPr/>
          <p:nvPr/>
        </p:nvGrpSpPr>
        <p:grpSpPr>
          <a:xfrm>
            <a:off x="8888421" y="1852584"/>
            <a:ext cx="2894110" cy="1768733"/>
            <a:chOff x="6629400" y="1172974"/>
            <a:chExt cx="2171148" cy="1768733"/>
          </a:xfrm>
        </p:grpSpPr>
        <p:grpSp>
          <p:nvGrpSpPr>
            <p:cNvPr id="53" name="Group 52"/>
            <p:cNvGrpSpPr/>
            <p:nvPr/>
          </p:nvGrpSpPr>
          <p:grpSpPr>
            <a:xfrm>
              <a:off x="6629400" y="1172974"/>
              <a:ext cx="2171148" cy="1768733"/>
              <a:chOff x="6209998" y="4495800"/>
              <a:chExt cx="2171148" cy="1302585"/>
            </a:xfrm>
          </p:grpSpPr>
          <p:sp>
            <p:nvSpPr>
              <p:cNvPr id="67" name="Rounded Rectangle 66"/>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8" name="Rectangle 67"/>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9" name="Rounded Rectangle 68"/>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0" name="TextBox 69"/>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54" name="Group 53"/>
            <p:cNvGrpSpPr/>
            <p:nvPr/>
          </p:nvGrpSpPr>
          <p:grpSpPr>
            <a:xfrm>
              <a:off x="7263433" y="2529840"/>
              <a:ext cx="966167" cy="365760"/>
              <a:chOff x="932688" y="2307084"/>
              <a:chExt cx="966167" cy="365760"/>
            </a:xfrm>
          </p:grpSpPr>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6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6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71" name="Rounded Rectangle 70"/>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80" name="Group 79"/>
          <p:cNvGrpSpPr>
            <a:grpSpLocks noChangeAspect="1"/>
          </p:cNvGrpSpPr>
          <p:nvPr/>
        </p:nvGrpSpPr>
        <p:grpSpPr>
          <a:xfrm>
            <a:off x="4560391" y="4786298"/>
            <a:ext cx="3007574" cy="1409686"/>
            <a:chOff x="3433069" y="4525149"/>
            <a:chExt cx="2169489" cy="1355467"/>
          </a:xfrm>
        </p:grpSpPr>
        <p:grpSp>
          <p:nvGrpSpPr>
            <p:cNvPr id="81" name="Group 80"/>
            <p:cNvGrpSpPr/>
            <p:nvPr/>
          </p:nvGrpSpPr>
          <p:grpSpPr>
            <a:xfrm>
              <a:off x="3433069" y="4525149"/>
              <a:ext cx="2169489" cy="1299865"/>
              <a:chOff x="3165520" y="3124200"/>
              <a:chExt cx="2169489" cy="1299865"/>
            </a:xfrm>
          </p:grpSpPr>
          <p:sp>
            <p:nvSpPr>
              <p:cNvPr id="89" name="Rounded Rectangle 88"/>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0" name="Rectangle 89"/>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1" name="TextBox 90"/>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82"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83" name="Group 82"/>
            <p:cNvGrpSpPr/>
            <p:nvPr/>
          </p:nvGrpSpPr>
          <p:grpSpPr>
            <a:xfrm>
              <a:off x="4038600" y="5317972"/>
              <a:ext cx="966167" cy="365760"/>
              <a:chOff x="4032504" y="5349240"/>
              <a:chExt cx="966167" cy="365760"/>
            </a:xfrm>
          </p:grpSpPr>
          <p:pic>
            <p:nvPicPr>
              <p:cNvPr id="8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8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8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8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84" name="Rounded Rectangle 83"/>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2" name="Group 71"/>
          <p:cNvGrpSpPr/>
          <p:nvPr/>
        </p:nvGrpSpPr>
        <p:grpSpPr>
          <a:xfrm>
            <a:off x="5138916" y="2766985"/>
            <a:ext cx="1915037" cy="1343799"/>
            <a:chOff x="3762287" y="2725081"/>
            <a:chExt cx="1436652" cy="1343799"/>
          </a:xfrm>
        </p:grpSpPr>
        <p:sp>
          <p:nvSpPr>
            <p:cNvPr id="73" name="Rounded Rectangle 72"/>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4" name="Trapezoid 73"/>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TextBox 74"/>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6" name="Rounded Rectangle 75"/>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8" name="Rounded Rectangle 77"/>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9" name="Rounded Rectangle 78"/>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47" name="Group 46"/>
          <p:cNvGrpSpPr/>
          <p:nvPr/>
        </p:nvGrpSpPr>
        <p:grpSpPr>
          <a:xfrm>
            <a:off x="254670" y="2004984"/>
            <a:ext cx="2813222" cy="1326810"/>
            <a:chOff x="160294" y="1600201"/>
            <a:chExt cx="2110466" cy="1326810"/>
          </a:xfrm>
        </p:grpSpPr>
        <p:grpSp>
          <p:nvGrpSpPr>
            <p:cNvPr id="48" name="Group 47"/>
            <p:cNvGrpSpPr/>
            <p:nvPr/>
          </p:nvGrpSpPr>
          <p:grpSpPr>
            <a:xfrm>
              <a:off x="160294" y="1600201"/>
              <a:ext cx="2110466" cy="1326810"/>
              <a:chOff x="327933" y="1492021"/>
              <a:chExt cx="2110466" cy="1326810"/>
            </a:xfrm>
          </p:grpSpPr>
          <p:sp>
            <p:nvSpPr>
              <p:cNvPr id="50" name="Rounded Rectangle 4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1" name="TextBox 5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4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609441" y="301752"/>
            <a:ext cx="11149013" cy="609398"/>
          </a:xfrm>
        </p:spPr>
        <p:txBody>
          <a:bodyPr>
            <a:noAutofit/>
          </a:bodyPr>
          <a:lstStyle/>
          <a:p>
            <a:r>
              <a:rPr lang="en-US" sz="3600" b="1" dirty="0">
                <a:latin typeface="Segoe UI" pitchFamily="34" charset="0"/>
                <a:ea typeface="Segoe UI" pitchFamily="34" charset="0"/>
                <a:cs typeface="Segoe UI" pitchFamily="34" charset="0"/>
              </a:rPr>
              <a:t>Shared Address Space with On-Premises Relay Scenario (MX Points to </a:t>
            </a:r>
            <a:r>
              <a:rPr lang="en-US" sz="3600" b="1" dirty="0" smtClean="0">
                <a:latin typeface="Segoe UI" pitchFamily="34" charset="0"/>
                <a:ea typeface="Segoe UI" pitchFamily="34" charset="0"/>
                <a:cs typeface="Segoe UI" pitchFamily="34" charset="0"/>
              </a:rPr>
              <a:t>On-Premises) </a:t>
            </a:r>
            <a:r>
              <a:rPr lang="en-US" sz="3600" dirty="0" smtClean="0">
                <a:latin typeface="Segoe UI" pitchFamily="34" charset="0"/>
                <a:ea typeface="Segoe UI" pitchFamily="34" charset="0"/>
                <a:cs typeface="Segoe UI" pitchFamily="34" charset="0"/>
              </a:rPr>
              <a:t>- Inbound</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234355" y="4184810"/>
            <a:ext cx="4326036" cy="2215991"/>
          </a:xfrm>
        </p:spPr>
        <p:txBody>
          <a:bodyPr>
            <a:noAutofit/>
          </a:bodyPr>
          <a:lstStyle/>
          <a:p>
            <a:r>
              <a:rPr lang="en-US" sz="1600" dirty="0" smtClean="0">
                <a:solidFill>
                  <a:schemeClr val="tx1"/>
                </a:solidFill>
                <a:latin typeface="Segoe UI" pitchFamily="34" charset="0"/>
                <a:ea typeface="Segoe UI" pitchFamily="34" charset="0"/>
                <a:cs typeface="Segoe UI" pitchFamily="34" charset="0"/>
              </a:rPr>
              <a:t>MX points to on premises for initial filtering</a:t>
            </a:r>
          </a:p>
          <a:p>
            <a:r>
              <a:rPr lang="en-US" sz="1600" dirty="0" smtClean="0">
                <a:solidFill>
                  <a:schemeClr val="tx1"/>
                </a:solidFill>
                <a:latin typeface="Segoe UI" pitchFamily="34" charset="0"/>
                <a:ea typeface="Segoe UI" pitchFamily="34" charset="0"/>
                <a:cs typeface="Segoe UI" pitchFamily="34" charset="0"/>
              </a:rPr>
              <a:t>Custom filtering, archival etc. done on-premises</a:t>
            </a:r>
          </a:p>
          <a:p>
            <a:r>
              <a:rPr lang="en-US" sz="1600" dirty="0" smtClean="0">
                <a:solidFill>
                  <a:schemeClr val="tx1"/>
                </a:solidFill>
                <a:latin typeface="Segoe UI" pitchFamily="34" charset="0"/>
                <a:ea typeface="Segoe UI" pitchFamily="34" charset="0"/>
                <a:cs typeface="Segoe UI" pitchFamily="34" charset="0"/>
              </a:rPr>
              <a:t>Cloud mail is re-directed to FOPE where it is filtered</a:t>
            </a:r>
          </a:p>
          <a:p>
            <a:r>
              <a:rPr lang="en-US" sz="1600" dirty="0" smtClean="0">
                <a:solidFill>
                  <a:schemeClr val="tx1"/>
                </a:solidFill>
                <a:latin typeface="Segoe UI" pitchFamily="34" charset="0"/>
                <a:ea typeface="Segoe UI" pitchFamily="34" charset="0"/>
                <a:cs typeface="Segoe UI" pitchFamily="34" charset="0"/>
              </a:rPr>
              <a:t>Delivered to Exchange Online</a:t>
            </a:r>
          </a:p>
          <a:p>
            <a:r>
              <a:rPr lang="en-US" sz="1600" dirty="0">
                <a:solidFill>
                  <a:schemeClr val="tx1"/>
                </a:solidFill>
                <a:latin typeface="Segoe UI" pitchFamily="34" charset="0"/>
                <a:ea typeface="Segoe UI" pitchFamily="34" charset="0"/>
                <a:cs typeface="Segoe UI" pitchFamily="34" charset="0"/>
              </a:rPr>
              <a:t>Virus scanning is performed by FPE for Exchange Online mailboxes</a:t>
            </a:r>
            <a:endParaRPr lang="en-US" sz="1800" dirty="0">
              <a:solidFill>
                <a:schemeClr val="tx1"/>
              </a:solidFill>
              <a:latin typeface="Segoe UI" pitchFamily="34" charset="0"/>
              <a:ea typeface="Segoe UI" pitchFamily="34" charset="0"/>
              <a:cs typeface="Segoe UI" pitchFamily="34" charset="0"/>
            </a:endParaRPr>
          </a:p>
          <a:p>
            <a:endParaRPr lang="en-US" sz="18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207306" y="3422809"/>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sales@fabrikam.com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Joe@contoso.com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58922" y="6103651"/>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88997" y="3651409"/>
            <a:ext cx="2056218" cy="184666"/>
          </a:xfrm>
          <a:prstGeom prst="rect">
            <a:avLst/>
          </a:prstGeom>
          <a:noFill/>
        </p:spPr>
        <p:txBody>
          <a:bodyPr wrap="square" lIns="0" tIns="0" rIns="0" bIns="0" rtlCol="0">
            <a:spAutoFit/>
          </a:bodyPr>
          <a:lstStyle/>
          <a:p>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52" name="Rounded Rectangle 51"/>
          <p:cNvSpPr/>
          <p:nvPr/>
        </p:nvSpPr>
        <p:spPr bwMode="auto">
          <a:xfrm>
            <a:off x="6822685" y="235452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7" name="Rounded Rectangle 56"/>
          <p:cNvSpPr/>
          <p:nvPr/>
        </p:nvSpPr>
        <p:spPr bwMode="auto">
          <a:xfrm>
            <a:off x="4022059" y="2367595"/>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Rounded Rectangle 57"/>
          <p:cNvSpPr/>
          <p:nvPr/>
        </p:nvSpPr>
        <p:spPr bwMode="auto">
          <a:xfrm>
            <a:off x="5466243" y="3346609"/>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2453755" y="1941766"/>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4154213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par>
                                <p:cTn id="28" presetID="42" presetClass="path" presetSubtype="0" accel="50000" decel="50000" fill="hold" nodeType="withEffect">
                                  <p:stCondLst>
                                    <p:cond delay="0"/>
                                  </p:stCondLst>
                                  <p:childTnLst>
                                    <p:animMotion origin="layout" path="M 2.77556E-17 -1.85185E-6 L 0.6191 -0.00254 " pathEditMode="relative" rAng="0" ptsTypes="AA">
                                      <p:cBhvr>
                                        <p:cTn id="29" dur="2000" fill="hold"/>
                                        <p:tgtEl>
                                          <p:spTgt spid="43"/>
                                        </p:tgtEl>
                                        <p:attrNameLst>
                                          <p:attrName>ppt_x</p:attrName>
                                          <p:attrName>ppt_y</p:attrName>
                                        </p:attrNameLst>
                                      </p:cBhvr>
                                      <p:rCtr x="30955" y="-139"/>
                                    </p:animMotion>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0.6191 -0.00254 L 0.6191 0.07518 " pathEditMode="relative" rAng="0" ptsTypes="AA">
                                      <p:cBhvr>
                                        <p:cTn id="35" dur="2000" fill="hold"/>
                                        <p:tgtEl>
                                          <p:spTgt spid="43"/>
                                        </p:tgtEl>
                                        <p:attrNameLst>
                                          <p:attrName>ppt_x</p:attrName>
                                          <p:attrName>ppt_y</p:attrName>
                                        </p:attrNameLst>
                                      </p:cBhvr>
                                      <p:rCtr x="0" y="3886"/>
                                    </p:animMotion>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childTnLst>
                                </p:cTn>
                              </p:par>
                              <p:par>
                                <p:cTn id="40" presetID="42" presetClass="path" presetSubtype="0" accel="50000" fill="hold" nodeType="withEffect">
                                  <p:stCondLst>
                                    <p:cond delay="0"/>
                                  </p:stCondLst>
                                  <p:childTnLst>
                                    <p:animMotion origin="layout" path="M 0.6191 0.07518 L 0.27743 0.01967 " pathEditMode="relative" rAng="0" ptsTypes="AA">
                                      <p:cBhvr>
                                        <p:cTn id="41" dur="2000" fill="hold"/>
                                        <p:tgtEl>
                                          <p:spTgt spid="43"/>
                                        </p:tgtEl>
                                        <p:attrNameLst>
                                          <p:attrName>ppt_x</p:attrName>
                                          <p:attrName>ppt_y</p:attrName>
                                        </p:attrNameLst>
                                      </p:cBhvr>
                                      <p:rCtr x="-17083" y="-2776"/>
                                    </p:animMotion>
                                  </p:childTnLst>
                                </p:cTn>
                              </p:par>
                            </p:childTnLst>
                          </p:cTn>
                        </p:par>
                        <p:par>
                          <p:cTn id="42" fill="hold">
                            <p:stCondLst>
                              <p:cond delay="2000"/>
                            </p:stCondLst>
                            <p:childTnLst>
                              <p:par>
                                <p:cTn id="43" presetID="42" presetClass="path" presetSubtype="0" decel="50000" fill="hold" nodeType="afterEffect">
                                  <p:stCondLst>
                                    <p:cond delay="0"/>
                                  </p:stCondLst>
                                  <p:childTnLst>
                                    <p:animMotion origin="layout" path="M 0.27743 0.01967 L 0.27743 0.08629 " pathEditMode="relative" rAng="0" ptsTypes="AA">
                                      <p:cBhvr>
                                        <p:cTn id="44" dur="1000" fill="hold"/>
                                        <p:tgtEl>
                                          <p:spTgt spid="43"/>
                                        </p:tgtEl>
                                        <p:attrNameLst>
                                          <p:attrName>ppt_x</p:attrName>
                                          <p:attrName>ppt_y</p:attrName>
                                        </p:attrNameLst>
                                      </p:cBhvr>
                                      <p:rCtr x="0" y="3331"/>
                                    </p:animMotion>
                                  </p:childTnLst>
                                </p:cTn>
                              </p:par>
                              <p:par>
                                <p:cTn id="45" presetID="42" presetClass="path" presetSubtype="0" accel="50000" decel="50000" fill="hold" nodeType="withEffect">
                                  <p:stCondLst>
                                    <p:cond delay="0"/>
                                  </p:stCondLst>
                                  <p:childTnLst>
                                    <p:animMotion origin="layout" path="M 0.27743 0.08629 L 0.27743 0.28615 " pathEditMode="relative" rAng="0" ptsTypes="AA">
                                      <p:cBhvr>
                                        <p:cTn id="46" dur="2000" fill="hold"/>
                                        <p:tgtEl>
                                          <p:spTgt spid="43"/>
                                        </p:tgtEl>
                                        <p:attrNameLst>
                                          <p:attrName>ppt_x</p:attrName>
                                          <p:attrName>ppt_y</p:attrName>
                                        </p:attrNameLst>
                                      </p:cBhvr>
                                      <p:rCtr x="0" y="9993"/>
                                    </p:animMotion>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childTnLst>
                                </p:cTn>
                              </p:par>
                              <p:par>
                                <p:cTn id="55" presetID="42" presetClass="path" presetSubtype="0" accel="50000" decel="50000" fill="hold" nodeType="withEffect">
                                  <p:stCondLst>
                                    <p:cond delay="0"/>
                                  </p:stCondLst>
                                  <p:childTnLst>
                                    <p:animMotion origin="layout" path="M 0.27743 0.28611 L 0.32743 0.51968 " pathEditMode="relative" rAng="0" ptsTypes="AA">
                                      <p:cBhvr>
                                        <p:cTn id="56" dur="2000" fill="hold"/>
                                        <p:tgtEl>
                                          <p:spTgt spid="43"/>
                                        </p:tgtEl>
                                        <p:attrNameLst>
                                          <p:attrName>ppt_x</p:attrName>
                                          <p:attrName>ppt_y</p:attrName>
                                        </p:attrNameLst>
                                      </p:cBhvr>
                                      <p:rCtr x="2500" y="1166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52" grpId="0" animBg="1"/>
      <p:bldP spid="5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9" name="Straight Arrow Connector 98"/>
          <p:cNvCxnSpPr/>
          <p:nvPr/>
        </p:nvCxnSpPr>
        <p:spPr>
          <a:xfrm flipH="1" flipV="1">
            <a:off x="5812751" y="4016276"/>
            <a:ext cx="8638" cy="569994"/>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grpSp>
        <p:nvGrpSpPr>
          <p:cNvPr id="86" name="Group 85"/>
          <p:cNvGrpSpPr/>
          <p:nvPr/>
        </p:nvGrpSpPr>
        <p:grpSpPr>
          <a:xfrm>
            <a:off x="8989994" y="1674538"/>
            <a:ext cx="2894110" cy="1768733"/>
            <a:chOff x="6629400" y="1172974"/>
            <a:chExt cx="2171148" cy="1768733"/>
          </a:xfrm>
        </p:grpSpPr>
        <p:grpSp>
          <p:nvGrpSpPr>
            <p:cNvPr id="87" name="Group 86"/>
            <p:cNvGrpSpPr/>
            <p:nvPr/>
          </p:nvGrpSpPr>
          <p:grpSpPr>
            <a:xfrm>
              <a:off x="6629400" y="1172974"/>
              <a:ext cx="2171148" cy="1768733"/>
              <a:chOff x="6209998" y="4495800"/>
              <a:chExt cx="2171148" cy="1302585"/>
            </a:xfrm>
          </p:grpSpPr>
          <p:sp>
            <p:nvSpPr>
              <p:cNvPr id="95" name="Rounded Rectangle 94"/>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96" name="Rectangle 95"/>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7" name="Rounded Rectangle 96"/>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0" name="TextBox 99"/>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88" name="Group 87"/>
            <p:cNvGrpSpPr/>
            <p:nvPr/>
          </p:nvGrpSpPr>
          <p:grpSpPr>
            <a:xfrm>
              <a:off x="7263433" y="2529840"/>
              <a:ext cx="966167" cy="365760"/>
              <a:chOff x="932688" y="2307084"/>
              <a:chExt cx="966167" cy="365760"/>
            </a:xfrm>
          </p:grpSpPr>
          <p:pic>
            <p:nvPicPr>
              <p:cNvPr id="90"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1"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2"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89" name="Rounded Rectangle 88"/>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a:grpSpLocks noChangeAspect="1"/>
          </p:cNvGrpSpPr>
          <p:nvPr/>
        </p:nvGrpSpPr>
        <p:grpSpPr>
          <a:xfrm>
            <a:off x="4661964" y="4586270"/>
            <a:ext cx="3007574" cy="1409686"/>
            <a:chOff x="3433069" y="4525149"/>
            <a:chExt cx="2169489" cy="1355467"/>
          </a:xfrm>
        </p:grpSpPr>
        <p:grpSp>
          <p:nvGrpSpPr>
            <p:cNvPr id="70" name="Group 69"/>
            <p:cNvGrpSpPr/>
            <p:nvPr/>
          </p:nvGrpSpPr>
          <p:grpSpPr>
            <a:xfrm>
              <a:off x="3433069" y="4525149"/>
              <a:ext cx="2169489" cy="1299865"/>
              <a:chOff x="3165520" y="3124200"/>
              <a:chExt cx="2169489" cy="1299865"/>
            </a:xfrm>
          </p:grpSpPr>
          <p:sp>
            <p:nvSpPr>
              <p:cNvPr id="78" name="Rounded Rectangle 77"/>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9" name="Rectangle 78"/>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0" name="TextBox 79"/>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71"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72" name="Group 71"/>
            <p:cNvGrpSpPr/>
            <p:nvPr/>
          </p:nvGrpSpPr>
          <p:grpSpPr>
            <a:xfrm>
              <a:off x="4038600" y="5317972"/>
              <a:ext cx="966167" cy="365760"/>
              <a:chOff x="4032504" y="5349240"/>
              <a:chExt cx="966167" cy="365760"/>
            </a:xfrm>
          </p:grpSpPr>
          <p:pic>
            <p:nvPicPr>
              <p:cNvPr id="7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7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7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7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73" name="Rounded Rectangle 72"/>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53" name="Group 52"/>
          <p:cNvGrpSpPr/>
          <p:nvPr/>
        </p:nvGrpSpPr>
        <p:grpSpPr>
          <a:xfrm>
            <a:off x="5130200" y="2632872"/>
            <a:ext cx="1915037" cy="1343799"/>
            <a:chOff x="3762287" y="2725081"/>
            <a:chExt cx="1436652" cy="1343799"/>
          </a:xfrm>
        </p:grpSpPr>
        <p:sp>
          <p:nvSpPr>
            <p:cNvPr id="54" name="Rounded Rectangle 53"/>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5" name="Trapezoid 54"/>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6" name="TextBox 55"/>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65" name="Rounded Rectangle 64"/>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7" name="Rounded Rectangle 66"/>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Rounded Rectangle 67"/>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46" name="Group 45"/>
          <p:cNvGrpSpPr/>
          <p:nvPr/>
        </p:nvGrpSpPr>
        <p:grpSpPr>
          <a:xfrm>
            <a:off x="387080" y="1843070"/>
            <a:ext cx="2813222" cy="1326810"/>
            <a:chOff x="160294" y="1600201"/>
            <a:chExt cx="2110466" cy="1326810"/>
          </a:xfrm>
        </p:grpSpPr>
        <p:grpSp>
          <p:nvGrpSpPr>
            <p:cNvPr id="48" name="Group 47"/>
            <p:cNvGrpSpPr/>
            <p:nvPr/>
          </p:nvGrpSpPr>
          <p:grpSpPr>
            <a:xfrm>
              <a:off x="160294" y="1600201"/>
              <a:ext cx="2110466" cy="1326810"/>
              <a:chOff x="327933" y="1492021"/>
              <a:chExt cx="2110466" cy="1326810"/>
            </a:xfrm>
          </p:grpSpPr>
          <p:sp>
            <p:nvSpPr>
              <p:cNvPr id="51" name="Rounded Rectangle 50"/>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2" name="TextBox 51"/>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609441" y="301752"/>
            <a:ext cx="11149013" cy="609398"/>
          </a:xfrm>
        </p:spPr>
        <p:txBody>
          <a:bodyPr>
            <a:noAutofit/>
          </a:bodyPr>
          <a:lstStyle/>
          <a:p>
            <a:r>
              <a:rPr lang="en-US" sz="3600" b="1" dirty="0">
                <a:latin typeface="Segoe UI" pitchFamily="34" charset="0"/>
                <a:ea typeface="Segoe UI" pitchFamily="34" charset="0"/>
                <a:cs typeface="Segoe UI" pitchFamily="34" charset="0"/>
              </a:rPr>
              <a:t>Shared Address Space with On-Premises Relay Scenario (MX Points to On-Premises) </a:t>
            </a:r>
            <a:r>
              <a:rPr lang="en-US" sz="3600" dirty="0" smtClean="0">
                <a:latin typeface="Segoe UI" pitchFamily="34" charset="0"/>
                <a:ea typeface="Segoe UI" pitchFamily="34" charset="0"/>
                <a:cs typeface="Segoe UI" pitchFamily="34" charset="0"/>
              </a:rPr>
              <a:t>- Outbound</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219773" y="4016276"/>
            <a:ext cx="4576231" cy="2308324"/>
          </a:xfrm>
        </p:spPr>
        <p:txBody>
          <a:bodyPr>
            <a:noAutofit/>
          </a:bodyPr>
          <a:lstStyle/>
          <a:p>
            <a:r>
              <a:rPr lang="en-US" sz="1800" dirty="0" smtClean="0">
                <a:solidFill>
                  <a:schemeClr val="tx1"/>
                </a:solidFill>
                <a:latin typeface="Segoe UI" pitchFamily="34" charset="0"/>
                <a:ea typeface="Segoe UI" pitchFamily="34" charset="0"/>
                <a:cs typeface="Segoe UI" pitchFamily="34" charset="0"/>
              </a:rPr>
              <a:t>Hosted mailbox sends mail outbound</a:t>
            </a:r>
          </a:p>
          <a:p>
            <a:r>
              <a:rPr lang="en-US" sz="1800" dirty="0">
                <a:solidFill>
                  <a:schemeClr val="tx1"/>
                </a:solidFill>
                <a:latin typeface="Segoe UI" pitchFamily="34" charset="0"/>
                <a:ea typeface="Segoe UI" pitchFamily="34" charset="0"/>
                <a:cs typeface="Segoe UI" pitchFamily="34" charset="0"/>
              </a:rPr>
              <a:t>Virus scanning is performed by FPE for Exchange Online </a:t>
            </a:r>
            <a:r>
              <a:rPr lang="en-US" sz="1800" dirty="0" smtClean="0">
                <a:solidFill>
                  <a:schemeClr val="tx1"/>
                </a:solidFill>
                <a:latin typeface="Segoe UI" pitchFamily="34" charset="0"/>
                <a:ea typeface="Segoe UI" pitchFamily="34" charset="0"/>
                <a:cs typeface="Segoe UI" pitchFamily="34" charset="0"/>
              </a:rPr>
              <a:t>mailboxes</a:t>
            </a:r>
          </a:p>
          <a:p>
            <a:r>
              <a:rPr lang="en-US" sz="1800" dirty="0" smtClean="0">
                <a:solidFill>
                  <a:schemeClr val="tx1"/>
                </a:solidFill>
                <a:latin typeface="Segoe UI" pitchFamily="34" charset="0"/>
                <a:ea typeface="Segoe UI" pitchFamily="34" charset="0"/>
                <a:cs typeface="Segoe UI" pitchFamily="34" charset="0"/>
              </a:rPr>
              <a:t>Filtered by FOPE </a:t>
            </a:r>
          </a:p>
          <a:p>
            <a:r>
              <a:rPr lang="en-US" sz="1800" dirty="0" smtClean="0">
                <a:solidFill>
                  <a:schemeClr val="tx1"/>
                </a:solidFill>
                <a:latin typeface="Segoe UI" pitchFamily="34" charset="0"/>
                <a:ea typeface="Segoe UI" pitchFamily="34" charset="0"/>
                <a:cs typeface="Segoe UI" pitchFamily="34" charset="0"/>
              </a:rPr>
              <a:t>Delivered to on-premises</a:t>
            </a:r>
          </a:p>
          <a:p>
            <a:r>
              <a:rPr lang="en-US" sz="1800" dirty="0" smtClean="0">
                <a:solidFill>
                  <a:schemeClr val="tx1"/>
                </a:solidFill>
                <a:latin typeface="Segoe UI" pitchFamily="34" charset="0"/>
                <a:ea typeface="Segoe UI" pitchFamily="34" charset="0"/>
                <a:cs typeface="Segoe UI" pitchFamily="34" charset="0"/>
              </a:rPr>
              <a:t>Custom processing on-premises</a:t>
            </a:r>
          </a:p>
          <a:p>
            <a:r>
              <a:rPr lang="en-US" sz="1800" dirty="0" smtClean="0">
                <a:solidFill>
                  <a:schemeClr val="tx1"/>
                </a:solidFill>
                <a:latin typeface="Segoe UI" pitchFamily="34" charset="0"/>
                <a:ea typeface="Segoe UI" pitchFamily="34" charset="0"/>
                <a:cs typeface="Segoe UI" pitchFamily="34" charset="0"/>
              </a:rPr>
              <a:t>Delivery by on-premises</a:t>
            </a:r>
          </a:p>
          <a:p>
            <a:endParaRPr lang="en-US" sz="2000" dirty="0" smtClean="0">
              <a:latin typeface="Segoe UI" pitchFamily="34" charset="0"/>
              <a:ea typeface="Segoe UI" pitchFamily="34" charset="0"/>
              <a:cs typeface="Segoe UI" pitchFamily="34" charset="0"/>
            </a:endParaRPr>
          </a:p>
          <a:p>
            <a:endParaRPr lang="en-US" sz="2000" dirty="0">
              <a:latin typeface="Segoe UI" pitchFamily="34" charset="0"/>
              <a:ea typeface="Segoe UI" pitchFamily="34" charset="0"/>
              <a:cs typeface="Segoe UI" pitchFamily="34" charset="0"/>
            </a:endParaRPr>
          </a:p>
        </p:txBody>
      </p:sp>
      <p:cxnSp>
        <p:nvCxnSpPr>
          <p:cNvPr id="98" name="Elbow Connector 97"/>
          <p:cNvCxnSpPr/>
          <p:nvPr/>
        </p:nvCxnSpPr>
        <p:spPr>
          <a:xfrm rot="10800000" flipV="1">
            <a:off x="5821387" y="2224070"/>
            <a:ext cx="3190740" cy="400178"/>
          </a:xfrm>
          <a:prstGeom prst="bentConnector3">
            <a:avLst>
              <a:gd name="adj1" fmla="val 99873"/>
            </a:avLst>
          </a:prstGeom>
          <a:ln>
            <a:headEnd type="arrow"/>
            <a:tailEnd type="none"/>
          </a:ln>
        </p:spPr>
        <p:style>
          <a:lnRef idx="2">
            <a:schemeClr val="accent2"/>
          </a:lnRef>
          <a:fillRef idx="0">
            <a:schemeClr val="accent2"/>
          </a:fillRef>
          <a:effectRef idx="1">
            <a:schemeClr val="accent2"/>
          </a:effectRef>
          <a:fontRef idx="minor">
            <a:schemeClr val="tx1"/>
          </a:fontRef>
        </p:style>
      </p:cxnSp>
      <p:cxnSp>
        <p:nvCxnSpPr>
          <p:cNvPr id="103" name="Straight Arrow Connector 102"/>
          <p:cNvCxnSpPr/>
          <p:nvPr/>
        </p:nvCxnSpPr>
        <p:spPr>
          <a:xfrm flipH="1">
            <a:off x="3200304" y="1995470"/>
            <a:ext cx="577996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7" name="Straight Arrow Connector 106"/>
          <p:cNvCxnSpPr/>
          <p:nvPr/>
        </p:nvCxnSpPr>
        <p:spPr>
          <a:xfrm flipH="1" flipV="1">
            <a:off x="8989994" y="2028792"/>
            <a:ext cx="8638" cy="196052"/>
          </a:xfrm>
          <a:prstGeom prst="straightConnector1">
            <a:avLst/>
          </a:prstGeom>
          <a:ln>
            <a:prstDash val="sysDot"/>
            <a:tailEnd type="none"/>
          </a:ln>
        </p:spPr>
        <p:style>
          <a:lnRef idx="2">
            <a:schemeClr val="accent2"/>
          </a:lnRef>
          <a:fillRef idx="0">
            <a:schemeClr val="accent2"/>
          </a:fillRef>
          <a:effectRef idx="1">
            <a:schemeClr val="accent2"/>
          </a:effectRef>
          <a:fontRef idx="minor">
            <a:schemeClr val="tx1"/>
          </a:fontRef>
        </p:style>
      </p:cxnSp>
      <p:sp>
        <p:nvSpPr>
          <p:cNvPr id="47" name="Content Placeholder 186"/>
          <p:cNvSpPr txBox="1">
            <a:spLocks/>
          </p:cNvSpPr>
          <p:nvPr/>
        </p:nvSpPr>
        <p:spPr>
          <a:xfrm>
            <a:off x="311551" y="3234620"/>
            <a:ext cx="3094570" cy="705456"/>
          </a:xfrm>
          <a:prstGeom prst="rect">
            <a:avLst/>
          </a:prstGeom>
        </p:spPr>
        <p:style>
          <a:lnRef idx="1">
            <a:schemeClr val="accent2"/>
          </a:lnRef>
          <a:fillRef idx="2">
            <a:schemeClr val="accent2"/>
          </a:fillRef>
          <a:effectRef idx="1">
            <a:schemeClr val="accent2"/>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sales@fabrikam.com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5042781" y="5976920"/>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5" name="TextBox 44"/>
          <p:cNvSpPr txBox="1"/>
          <p:nvPr/>
        </p:nvSpPr>
        <p:spPr>
          <a:xfrm>
            <a:off x="9390570" y="3487204"/>
            <a:ext cx="2056218" cy="184666"/>
          </a:xfrm>
          <a:prstGeom prst="rect">
            <a:avLst/>
          </a:prstGeom>
          <a:noFill/>
        </p:spPr>
        <p:txBody>
          <a:bodyPr wrap="square" lIns="0" tIns="0" rIns="0" bIns="0" rtlCol="0">
            <a:spAutoFit/>
          </a:bodyPr>
          <a:lstStyle/>
          <a:p>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57" name="Rounded Rectangle 56"/>
          <p:cNvSpPr/>
          <p:nvPr/>
        </p:nvSpPr>
        <p:spPr bwMode="auto">
          <a:xfrm>
            <a:off x="3908299" y="2252513"/>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8" name="Rounded Rectangle 57"/>
          <p:cNvSpPr/>
          <p:nvPr/>
        </p:nvSpPr>
        <p:spPr bwMode="auto">
          <a:xfrm>
            <a:off x="6937868" y="2284137"/>
            <a:ext cx="1888289"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9" name="Rounded Rectangle 58"/>
          <p:cNvSpPr/>
          <p:nvPr/>
        </p:nvSpPr>
        <p:spPr bwMode="auto">
          <a:xfrm>
            <a:off x="5484971" y="3223796"/>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9" name="Rectangle 9288"/>
          <p:cNvPicPr>
            <a:picLocks noChangeAspect="1" noChangeArrowheads="1"/>
          </p:cNvPicPr>
          <p:nvPr/>
        </p:nvPicPr>
        <p:blipFill>
          <a:blip r:embed="rId7" cstate="print"/>
          <a:srcRect/>
          <a:stretch>
            <a:fillRect/>
          </a:stretch>
        </p:blipFill>
        <p:spPr bwMode="auto">
          <a:xfrm>
            <a:off x="5282243" y="5490200"/>
            <a:ext cx="623226" cy="467673"/>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189678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4.07407E-6 L 0.02032 -0.24351 " pathEditMode="relative" rAng="0" ptsTypes="AA">
                                      <p:cBhvr>
                                        <p:cTn id="6" dur="2000" fill="hold"/>
                                        <p:tgtEl>
                                          <p:spTgt spid="49"/>
                                        </p:tgtEl>
                                        <p:attrNameLst>
                                          <p:attrName>ppt_x</p:attrName>
                                          <p:attrName>ppt_y</p:attrName>
                                        </p:attrNameLst>
                                      </p:cBhvr>
                                      <p:rCtr x="1007" y="-12176"/>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2032 -0.24351 L 0.02032 -0.45463 " pathEditMode="relative" rAng="0" ptsTypes="AA">
                                      <p:cBhvr>
                                        <p:cTn id="14" dur="2000" fill="hold"/>
                                        <p:tgtEl>
                                          <p:spTgt spid="49"/>
                                        </p:tgtEl>
                                        <p:attrNameLst>
                                          <p:attrName>ppt_x</p:attrName>
                                          <p:attrName>ppt_y</p:attrName>
                                        </p:attrNameLst>
                                      </p:cBhvr>
                                      <p:rCtr x="0" y="-10556"/>
                                    </p:animMotion>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35000" fill="hold" nodeType="clickEffect">
                                  <p:stCondLst>
                                    <p:cond delay="0"/>
                                  </p:stCondLst>
                                  <p:childTnLst>
                                    <p:animMotion origin="layout" path="M 0.02032 -0.45463 L 0.02032 -0.51018 " pathEditMode="relative" rAng="0" ptsTypes="AA">
                                      <p:cBhvr>
                                        <p:cTn id="20" dur="1000" fill="hold"/>
                                        <p:tgtEl>
                                          <p:spTgt spid="49"/>
                                        </p:tgtEl>
                                        <p:attrNameLst>
                                          <p:attrName>ppt_x</p:attrName>
                                          <p:attrName>ppt_y</p:attrName>
                                        </p:attrNameLst>
                                      </p:cBhvr>
                                      <p:rCtr x="0" y="-2778"/>
                                    </p:animMotion>
                                  </p:childTnLst>
                                </p:cTn>
                              </p:par>
                              <p:par>
                                <p:cTn id="21" presetID="1" presetClass="entr" presetSubtype="0" fill="hold"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par>
                          <p:cTn id="23" fill="hold">
                            <p:stCondLst>
                              <p:cond delay="1000"/>
                            </p:stCondLst>
                            <p:childTnLst>
                              <p:par>
                                <p:cTn id="24" presetID="42" presetClass="path" presetSubtype="0" decel="50000" fill="hold" nodeType="afterEffect">
                                  <p:stCondLst>
                                    <p:cond delay="0"/>
                                  </p:stCondLst>
                                  <p:childTnLst>
                                    <p:animMotion origin="layout" path="M 0.02032 -0.51018 L 0.38698 -0.51018 " pathEditMode="relative" rAng="0" ptsTypes="AA">
                                      <p:cBhvr>
                                        <p:cTn id="25" dur="2000" fill="hold"/>
                                        <p:tgtEl>
                                          <p:spTgt spid="49"/>
                                        </p:tgtEl>
                                        <p:attrNameLst>
                                          <p:attrName>ppt_x</p:attrName>
                                          <p:attrName>ppt_y</p:attrName>
                                        </p:attrNameLst>
                                      </p:cBhvr>
                                      <p:rCtr x="18333" y="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fill="hold" nodeType="clickEffect">
                                  <p:stCondLst>
                                    <p:cond delay="0"/>
                                  </p:stCondLst>
                                  <p:childTnLst>
                                    <p:animMotion origin="layout" path="M 0.38698 -0.51018 L 0.27865 -0.54351 " pathEditMode="relative" rAng="0" ptsTypes="AA">
                                      <p:cBhvr>
                                        <p:cTn id="29" dur="2000" fill="hold"/>
                                        <p:tgtEl>
                                          <p:spTgt spid="49"/>
                                        </p:tgtEl>
                                        <p:attrNameLst>
                                          <p:attrName>ppt_x</p:attrName>
                                          <p:attrName>ppt_y</p:attrName>
                                        </p:attrNameLst>
                                      </p:cBhvr>
                                      <p:rCtr x="-5417" y="-1667"/>
                                    </p:animMotion>
                                  </p:childTnLst>
                                </p:cTn>
                              </p:par>
                              <p:par>
                                <p:cTn id="30" presetID="1" presetClass="entr" presetSubtype="0" fill="hold" nodeType="with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42" presetClass="path" presetSubtype="0" decel="50000" fill="hold" nodeType="clickEffect">
                                  <p:stCondLst>
                                    <p:cond delay="0"/>
                                  </p:stCondLst>
                                  <p:childTnLst>
                                    <p:animMotion origin="layout" path="M 0.27865 -0.54351 L -0.23802 -0.54351 " pathEditMode="relative" rAng="0" ptsTypes="AA">
                                      <p:cBhvr>
                                        <p:cTn id="35" dur="2000" fill="hold"/>
                                        <p:tgtEl>
                                          <p:spTgt spid="49"/>
                                        </p:tgtEl>
                                        <p:attrNameLst>
                                          <p:attrName>ppt_x</p:attrName>
                                          <p:attrName>ppt_y</p:attrName>
                                        </p:attrNameLst>
                                      </p:cBhvr>
                                      <p:rCtr x="-25833" y="0"/>
                                    </p:animMotion>
                                  </p:childTnLst>
                                </p:cTn>
                              </p:par>
                              <p:par>
                                <p:cTn id="36" presetID="1"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Arrow Connector 44"/>
          <p:cNvCxnSpPr/>
          <p:nvPr/>
        </p:nvCxnSpPr>
        <p:spPr>
          <a:xfrm>
            <a:off x="6059622" y="4054734"/>
            <a:ext cx="0" cy="593467"/>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nvGrpSpPr>
          <p:cNvPr id="62" name="Group 61"/>
          <p:cNvGrpSpPr>
            <a:grpSpLocks noChangeAspect="1"/>
          </p:cNvGrpSpPr>
          <p:nvPr/>
        </p:nvGrpSpPr>
        <p:grpSpPr>
          <a:xfrm>
            <a:off x="4575651" y="4692134"/>
            <a:ext cx="3007574" cy="1409686"/>
            <a:chOff x="3433069" y="4525149"/>
            <a:chExt cx="2169489" cy="1355467"/>
          </a:xfrm>
        </p:grpSpPr>
        <p:grpSp>
          <p:nvGrpSpPr>
            <p:cNvPr id="63" name="Group 62"/>
            <p:cNvGrpSpPr/>
            <p:nvPr/>
          </p:nvGrpSpPr>
          <p:grpSpPr>
            <a:xfrm>
              <a:off x="3433069" y="4525149"/>
              <a:ext cx="2169489" cy="1299865"/>
              <a:chOff x="3165520" y="3124200"/>
              <a:chExt cx="2169489" cy="1299865"/>
            </a:xfrm>
          </p:grpSpPr>
          <p:sp>
            <p:nvSpPr>
              <p:cNvPr id="71" name="Rounded Rectangle 70"/>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2" name="Rectangle 71"/>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3" name="TextBox 72"/>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64" name="Picture 3" descr="C:\Program Files\Microsoft Resource DVD Artwork\DVD_ART\Artwork_Imagery\Shapes and Graphics\Internet Cloud\cloud 1.png"/>
            <p:cNvPicPr>
              <a:picLocks noChangeAspect="1" noChangeArrowheads="1"/>
            </p:cNvPicPr>
            <p:nvPr/>
          </p:nvPicPr>
          <p:blipFill>
            <a:blip r:embed="rId3"/>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65" name="Group 64"/>
            <p:cNvGrpSpPr/>
            <p:nvPr/>
          </p:nvGrpSpPr>
          <p:grpSpPr>
            <a:xfrm>
              <a:off x="4038600" y="5317972"/>
              <a:ext cx="966167" cy="365760"/>
              <a:chOff x="4032504" y="5349240"/>
              <a:chExt cx="966167" cy="365760"/>
            </a:xfrm>
          </p:grpSpPr>
          <p:pic>
            <p:nvPicPr>
              <p:cNvPr id="6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6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6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70"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66" name="Rounded Rectangle 65"/>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55" name="Rounded Rectangle 54"/>
          <p:cNvSpPr/>
          <p:nvPr/>
        </p:nvSpPr>
        <p:spPr bwMode="auto">
          <a:xfrm>
            <a:off x="5160320" y="2710935"/>
            <a:ext cx="191503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56" name="Trapezoid 55"/>
          <p:cNvSpPr/>
          <p:nvPr/>
        </p:nvSpPr>
        <p:spPr bwMode="auto">
          <a:xfrm rot="10800000">
            <a:off x="5247033" y="3008155"/>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7" name="TextBox 56"/>
          <p:cNvSpPr txBox="1">
            <a:spLocks noChangeArrowheads="1"/>
          </p:cNvSpPr>
          <p:nvPr/>
        </p:nvSpPr>
        <p:spPr bwMode="auto">
          <a:xfrm>
            <a:off x="5172919" y="2725206"/>
            <a:ext cx="1902438"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58" name="Rounded Rectangle 57"/>
          <p:cNvSpPr/>
          <p:nvPr/>
        </p:nvSpPr>
        <p:spPr bwMode="auto">
          <a:xfrm>
            <a:off x="5491372" y="30538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9" name="Rounded Rectangle 58"/>
          <p:cNvSpPr/>
          <p:nvPr/>
        </p:nvSpPr>
        <p:spPr bwMode="auto">
          <a:xfrm>
            <a:off x="5491372" y="32824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Rounded Rectangle 59"/>
          <p:cNvSpPr/>
          <p:nvPr/>
        </p:nvSpPr>
        <p:spPr bwMode="auto">
          <a:xfrm>
            <a:off x="5491372" y="35110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5491372" y="3739675"/>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nvGrpSpPr>
          <p:cNvPr id="74" name="Group 73"/>
          <p:cNvGrpSpPr/>
          <p:nvPr/>
        </p:nvGrpSpPr>
        <p:grpSpPr>
          <a:xfrm>
            <a:off x="8955203" y="1780402"/>
            <a:ext cx="2894110" cy="1768733"/>
            <a:chOff x="6629400" y="1172974"/>
            <a:chExt cx="2171148" cy="1768733"/>
          </a:xfrm>
        </p:grpSpPr>
        <p:grpSp>
          <p:nvGrpSpPr>
            <p:cNvPr id="75" name="Group 74"/>
            <p:cNvGrpSpPr/>
            <p:nvPr/>
          </p:nvGrpSpPr>
          <p:grpSpPr>
            <a:xfrm>
              <a:off x="6629400" y="1172974"/>
              <a:ext cx="2171148" cy="1768733"/>
              <a:chOff x="6209998" y="4495800"/>
              <a:chExt cx="2171148" cy="1302585"/>
            </a:xfrm>
          </p:grpSpPr>
          <p:sp>
            <p:nvSpPr>
              <p:cNvPr id="82" name="Rounded Rectangle 81"/>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3" name="Rectangle 82"/>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4" name="Rounded Rectangle 83"/>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5" name="TextBox 84"/>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76" name="Group 75"/>
            <p:cNvGrpSpPr/>
            <p:nvPr/>
          </p:nvGrpSpPr>
          <p:grpSpPr>
            <a:xfrm>
              <a:off x="7263433" y="2529840"/>
              <a:ext cx="966167" cy="365760"/>
              <a:chOff x="932688" y="2307084"/>
              <a:chExt cx="966167" cy="365760"/>
            </a:xfrm>
          </p:grpSpPr>
          <p:pic>
            <p:nvPicPr>
              <p:cNvPr id="7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7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80"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81"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77" name="Rounded Rectangle 76"/>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2" name="Title 1"/>
          <p:cNvSpPr>
            <a:spLocks noGrp="1"/>
          </p:cNvSpPr>
          <p:nvPr>
            <p:ph type="title"/>
          </p:nvPr>
        </p:nvSpPr>
        <p:spPr>
          <a:xfrm>
            <a:off x="609441" y="301752"/>
            <a:ext cx="11149013" cy="553998"/>
          </a:xfrm>
        </p:spPr>
        <p:txBody>
          <a:bodyPr>
            <a:noAutofit/>
          </a:bodyPr>
          <a:lstStyle/>
          <a:p>
            <a:r>
              <a:rPr lang="en-US" sz="3600" b="1" dirty="0">
                <a:latin typeface="Segoe UI" pitchFamily="34" charset="0"/>
                <a:ea typeface="Segoe UI" pitchFamily="34" charset="0"/>
                <a:cs typeface="Segoe UI" pitchFamily="34" charset="0"/>
              </a:rPr>
              <a:t>Shared Address Space with On-Premises Relay Scenario (MX Points to On-Premises</a:t>
            </a:r>
            <a:r>
              <a:rPr lang="en-US" sz="3600" b="1" dirty="0" smtClean="0">
                <a:latin typeface="Segoe UI" pitchFamily="34" charset="0"/>
                <a:ea typeface="Segoe UI" pitchFamily="34" charset="0"/>
                <a:cs typeface="Segoe UI" pitchFamily="34" charset="0"/>
              </a:rPr>
              <a:t>) </a:t>
            </a:r>
            <a:r>
              <a:rPr lang="en-US" sz="3600" dirty="0" smtClean="0">
                <a:latin typeface="Segoe UI" pitchFamily="34" charset="0"/>
                <a:ea typeface="Segoe UI" pitchFamily="34" charset="0"/>
                <a:cs typeface="Segoe UI" pitchFamily="34" charset="0"/>
              </a:rPr>
              <a:t>– Intra Org</a:t>
            </a:r>
            <a:endParaRPr lang="en-US" sz="3600" dirty="0">
              <a:latin typeface="Segoe UI" pitchFamily="34" charset="0"/>
              <a:ea typeface="Segoe UI" pitchFamily="34" charset="0"/>
              <a:cs typeface="Segoe UI" pitchFamily="34" charset="0"/>
            </a:endParaRPr>
          </a:p>
        </p:txBody>
      </p:sp>
      <p:sp>
        <p:nvSpPr>
          <p:cNvPr id="3" name="Content Placeholder 2"/>
          <p:cNvSpPr>
            <a:spLocks noGrp="1"/>
          </p:cNvSpPr>
          <p:nvPr>
            <p:ph sz="half" idx="1"/>
          </p:nvPr>
        </p:nvSpPr>
        <p:spPr>
          <a:xfrm>
            <a:off x="142181" y="4296288"/>
            <a:ext cx="4379645" cy="1908215"/>
          </a:xfrm>
        </p:spPr>
        <p:txBody>
          <a:bodyPr>
            <a:noAutofit/>
          </a:bodyPr>
          <a:lstStyle/>
          <a:p>
            <a:r>
              <a:rPr lang="en-US" sz="1800" dirty="0" smtClean="0">
                <a:solidFill>
                  <a:schemeClr val="tx1"/>
                </a:solidFill>
                <a:latin typeface="Segoe UI" pitchFamily="34" charset="0"/>
                <a:ea typeface="Segoe UI" pitchFamily="34" charset="0"/>
                <a:cs typeface="Segoe UI" pitchFamily="34" charset="0"/>
              </a:rPr>
              <a:t>MX points to on-premises  for initial filtering</a:t>
            </a:r>
          </a:p>
          <a:p>
            <a:r>
              <a:rPr lang="en-US" sz="1800" dirty="0" smtClean="0">
                <a:solidFill>
                  <a:schemeClr val="tx1"/>
                </a:solidFill>
                <a:latin typeface="Segoe UI" pitchFamily="34" charset="0"/>
                <a:ea typeface="Segoe UI" pitchFamily="34" charset="0"/>
                <a:cs typeface="Segoe UI" pitchFamily="34" charset="0"/>
              </a:rPr>
              <a:t>Custom </a:t>
            </a:r>
            <a:r>
              <a:rPr lang="en-US" sz="1800" dirty="0">
                <a:solidFill>
                  <a:schemeClr val="tx1"/>
                </a:solidFill>
                <a:latin typeface="Segoe UI" pitchFamily="34" charset="0"/>
                <a:ea typeface="Segoe UI" pitchFamily="34" charset="0"/>
                <a:cs typeface="Segoe UI" pitchFamily="34" charset="0"/>
              </a:rPr>
              <a:t>processing </a:t>
            </a:r>
            <a:r>
              <a:rPr lang="en-US" sz="1800" dirty="0" smtClean="0">
                <a:solidFill>
                  <a:schemeClr val="tx1"/>
                </a:solidFill>
                <a:latin typeface="Segoe UI" pitchFamily="34" charset="0"/>
                <a:ea typeface="Segoe UI" pitchFamily="34" charset="0"/>
                <a:cs typeface="Segoe UI" pitchFamily="34" charset="0"/>
              </a:rPr>
              <a:t>on-premises</a:t>
            </a:r>
            <a:endParaRPr lang="en-US" sz="1800" dirty="0">
              <a:solidFill>
                <a:schemeClr val="tx1"/>
              </a:solidFill>
              <a:latin typeface="Segoe UI" pitchFamily="34" charset="0"/>
              <a:ea typeface="Segoe UI" pitchFamily="34" charset="0"/>
              <a:cs typeface="Segoe UI" pitchFamily="34" charset="0"/>
            </a:endParaRPr>
          </a:p>
          <a:p>
            <a:r>
              <a:rPr lang="en-US" sz="1800" dirty="0" smtClean="0">
                <a:solidFill>
                  <a:schemeClr val="tx1"/>
                </a:solidFill>
                <a:latin typeface="Segoe UI" pitchFamily="34" charset="0"/>
                <a:ea typeface="Segoe UI" pitchFamily="34" charset="0"/>
                <a:cs typeface="Segoe UI" pitchFamily="34" charset="0"/>
              </a:rPr>
              <a:t>Delivery to FOPE </a:t>
            </a:r>
          </a:p>
          <a:p>
            <a:r>
              <a:rPr lang="en-US" sz="1800" dirty="0" smtClean="0">
                <a:solidFill>
                  <a:schemeClr val="tx1"/>
                </a:solidFill>
                <a:latin typeface="Segoe UI" pitchFamily="34" charset="0"/>
                <a:ea typeface="Segoe UI" pitchFamily="34" charset="0"/>
                <a:cs typeface="Segoe UI" pitchFamily="34" charset="0"/>
              </a:rPr>
              <a:t>Filtering skipped</a:t>
            </a:r>
            <a:endParaRPr lang="en-US" sz="1800" dirty="0">
              <a:solidFill>
                <a:schemeClr val="tx1"/>
              </a:solidFill>
              <a:latin typeface="Segoe UI" pitchFamily="34" charset="0"/>
              <a:ea typeface="Segoe UI" pitchFamily="34" charset="0"/>
              <a:cs typeface="Segoe UI" pitchFamily="34" charset="0"/>
            </a:endParaRPr>
          </a:p>
          <a:p>
            <a:r>
              <a:rPr lang="en-US" sz="1800" dirty="0">
                <a:solidFill>
                  <a:schemeClr val="tx1"/>
                </a:solidFill>
                <a:latin typeface="Segoe UI" pitchFamily="34" charset="0"/>
                <a:ea typeface="Segoe UI" pitchFamily="34" charset="0"/>
                <a:cs typeface="Segoe UI" pitchFamily="34" charset="0"/>
              </a:rPr>
              <a:t>Delivery </a:t>
            </a:r>
            <a:r>
              <a:rPr lang="en-US" sz="1800" dirty="0" smtClean="0">
                <a:solidFill>
                  <a:schemeClr val="tx1"/>
                </a:solidFill>
                <a:latin typeface="Segoe UI" pitchFamily="34" charset="0"/>
                <a:ea typeface="Segoe UI" pitchFamily="34" charset="0"/>
                <a:cs typeface="Segoe UI" pitchFamily="34" charset="0"/>
              </a:rPr>
              <a:t>to Exchange Online by FOPE</a:t>
            </a:r>
            <a:endParaRPr lang="en-US" sz="1800" dirty="0">
              <a:solidFill>
                <a:schemeClr val="tx1"/>
              </a:solidFill>
              <a:latin typeface="Segoe UI" pitchFamily="34" charset="0"/>
              <a:ea typeface="Segoe UI" pitchFamily="34" charset="0"/>
              <a:cs typeface="Segoe UI" pitchFamily="34" charset="0"/>
            </a:endParaRPr>
          </a:p>
        </p:txBody>
      </p:sp>
      <p:sp>
        <p:nvSpPr>
          <p:cNvPr id="43" name="Content Placeholder 186"/>
          <p:cNvSpPr txBox="1">
            <a:spLocks/>
          </p:cNvSpPr>
          <p:nvPr/>
        </p:nvSpPr>
        <p:spPr>
          <a:xfrm>
            <a:off x="225237" y="3396734"/>
            <a:ext cx="3094570" cy="705456"/>
          </a:xfrm>
          <a:prstGeom prst="rect">
            <a:avLst/>
          </a:prstGeom>
        </p:spPr>
        <p:style>
          <a:lnRef idx="1">
            <a:schemeClr val="accent5"/>
          </a:lnRef>
          <a:fillRef idx="2">
            <a:schemeClr val="accent5"/>
          </a:fillRef>
          <a:effectRef idx="1">
            <a:schemeClr val="accent5"/>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5"/>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5"/>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5"/>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5"/>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5"/>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Intra Org</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salesman@contoso.com</a:t>
            </a:r>
          </a:p>
          <a:p>
            <a:pPr marL="0" indent="0">
              <a:buFontTx/>
              <a:buNone/>
            </a:pPr>
            <a:r>
              <a:rPr lang="en-US" sz="1200" dirty="0">
                <a:solidFill>
                  <a:prstClr val="black"/>
                </a:solidFill>
                <a:latin typeface="Segoe UI" pitchFamily="34" charset="0"/>
                <a:ea typeface="Segoe UI" pitchFamily="34" charset="0"/>
                <a:cs typeface="Segoe UI" pitchFamily="34" charset="0"/>
              </a:rPr>
              <a:t>To: </a:t>
            </a:r>
            <a:r>
              <a:rPr lang="en-US" sz="1200" dirty="0" smtClean="0">
                <a:solidFill>
                  <a:prstClr val="black"/>
                </a:solidFill>
                <a:latin typeface="Segoe UI" pitchFamily="34" charset="0"/>
                <a:ea typeface="Segoe UI" pitchFamily="34" charset="0"/>
                <a:cs typeface="Segoe UI" pitchFamily="34" charset="0"/>
              </a:rPr>
              <a:t>Joe@contoso.com</a:t>
            </a:r>
            <a:endParaRPr lang="en-US" sz="1200" dirty="0">
              <a:solidFill>
                <a:prstClr val="black"/>
              </a:solidFill>
              <a:latin typeface="Segoe UI" pitchFamily="34" charset="0"/>
              <a:ea typeface="Segoe UI" pitchFamily="34" charset="0"/>
              <a:cs typeface="Segoe UI" pitchFamily="34" charset="0"/>
            </a:endParaRPr>
          </a:p>
        </p:txBody>
      </p:sp>
      <p:cxnSp>
        <p:nvCxnSpPr>
          <p:cNvPr id="48" name="Straight Connector 47"/>
          <p:cNvCxnSpPr/>
          <p:nvPr/>
        </p:nvCxnSpPr>
        <p:spPr>
          <a:xfrm flipV="1">
            <a:off x="6916884" y="3399685"/>
            <a:ext cx="2123355" cy="1274562"/>
          </a:xfrm>
          <a:prstGeom prst="line">
            <a:avLst/>
          </a:prstGeom>
          <a:ln>
            <a:prstDash val="sysDash"/>
            <a:headEnd type="arrow" w="med" len="med"/>
            <a:tailEnd type="arrow" w="med" len="med"/>
          </a:ln>
        </p:spPr>
        <p:style>
          <a:lnRef idx="2">
            <a:schemeClr val="accent5"/>
          </a:lnRef>
          <a:fillRef idx="0">
            <a:schemeClr val="accent5"/>
          </a:fillRef>
          <a:effectRef idx="1">
            <a:schemeClr val="accent5"/>
          </a:effectRef>
          <a:fontRef idx="minor">
            <a:schemeClr val="tx1"/>
          </a:fontRef>
        </p:style>
      </p:cxnSp>
      <p:pic>
        <p:nvPicPr>
          <p:cNvPr id="40" name="Rectangle 11310"/>
          <p:cNvPicPr>
            <a:picLocks noChangeAspect="1" noChangeArrowheads="1"/>
          </p:cNvPicPr>
          <p:nvPr/>
        </p:nvPicPr>
        <p:blipFill>
          <a:blip r:embed="rId6" cstate="print">
            <a:clrChange>
              <a:clrFrom>
                <a:srgbClr val="000000"/>
              </a:clrFrom>
              <a:clrTo>
                <a:srgbClr val="000000">
                  <a:alpha val="0"/>
                </a:srgbClr>
              </a:clrTo>
            </a:clrChange>
            <a:lum contrast="18000"/>
          </a:blip>
          <a:srcRect/>
          <a:stretch>
            <a:fillRect/>
          </a:stretch>
        </p:blipFill>
        <p:spPr bwMode="auto">
          <a:xfrm>
            <a:off x="8651635" y="3445458"/>
            <a:ext cx="252046" cy="282353"/>
          </a:xfrm>
          <a:prstGeom prst="rect">
            <a:avLst/>
          </a:prstGeom>
          <a:noFill/>
          <a:ln w="9525">
            <a:noFill/>
            <a:miter lim="800000"/>
            <a:headEnd/>
            <a:tailEnd/>
          </a:ln>
        </p:spPr>
      </p:pic>
      <p:pic>
        <p:nvPicPr>
          <p:cNvPr id="42" name="Rectangle 11310"/>
          <p:cNvPicPr>
            <a:picLocks noChangeAspect="1" noChangeArrowheads="1"/>
          </p:cNvPicPr>
          <p:nvPr/>
        </p:nvPicPr>
        <p:blipFill>
          <a:blip r:embed="rId6" cstate="print">
            <a:clrChange>
              <a:clrFrom>
                <a:srgbClr val="000000"/>
              </a:clrFrom>
              <a:clrTo>
                <a:srgbClr val="000000">
                  <a:alpha val="0"/>
                </a:srgbClr>
              </a:clrTo>
            </a:clrChange>
            <a:lum contrast="18000"/>
          </a:blip>
          <a:srcRect/>
          <a:stretch>
            <a:fillRect/>
          </a:stretch>
        </p:blipFill>
        <p:spPr bwMode="auto">
          <a:xfrm>
            <a:off x="7150275" y="4373335"/>
            <a:ext cx="252046" cy="282353"/>
          </a:xfrm>
          <a:prstGeom prst="rect">
            <a:avLst/>
          </a:prstGeom>
          <a:noFill/>
          <a:ln w="9525">
            <a:noFill/>
            <a:miter lim="800000"/>
            <a:headEnd/>
            <a:tailEnd/>
          </a:ln>
        </p:spPr>
      </p:pic>
      <p:cxnSp>
        <p:nvCxnSpPr>
          <p:cNvPr id="44" name="Elbow Connector 43"/>
          <p:cNvCxnSpPr/>
          <p:nvPr/>
        </p:nvCxnSpPr>
        <p:spPr>
          <a:xfrm rot="10800000" flipV="1">
            <a:off x="6088963" y="2152488"/>
            <a:ext cx="2836850" cy="514513"/>
          </a:xfrm>
          <a:prstGeom prst="bentConnector3">
            <a:avLst>
              <a:gd name="adj1" fmla="val 100010"/>
            </a:avLst>
          </a:prstGeom>
          <a:ln>
            <a:tailEnd type="arrow"/>
          </a:ln>
        </p:spPr>
        <p:style>
          <a:lnRef idx="2">
            <a:schemeClr val="accent5"/>
          </a:lnRef>
          <a:fillRef idx="0">
            <a:schemeClr val="accent5"/>
          </a:fillRef>
          <a:effectRef idx="1">
            <a:schemeClr val="accent5"/>
          </a:effectRef>
          <a:fontRef idx="minor">
            <a:schemeClr val="tx1"/>
          </a:fontRef>
        </p:style>
      </p:cxnSp>
      <p:sp>
        <p:nvSpPr>
          <p:cNvPr id="46" name="TextBox 45"/>
          <p:cNvSpPr txBox="1"/>
          <p:nvPr/>
        </p:nvSpPr>
        <p:spPr>
          <a:xfrm>
            <a:off x="4891051" y="6063734"/>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7" name="TextBox 46"/>
          <p:cNvSpPr txBox="1"/>
          <p:nvPr/>
        </p:nvSpPr>
        <p:spPr>
          <a:xfrm>
            <a:off x="9304257" y="3549134"/>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86" name="Rounded Rectangle 85"/>
          <p:cNvSpPr/>
          <p:nvPr/>
        </p:nvSpPr>
        <p:spPr bwMode="auto">
          <a:xfrm>
            <a:off x="6770636" y="175260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87" name="Rounded Rectangle 86"/>
          <p:cNvSpPr/>
          <p:nvPr/>
        </p:nvSpPr>
        <p:spPr bwMode="auto">
          <a:xfrm>
            <a:off x="4129724" y="2299075"/>
            <a:ext cx="179136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1" name="Rectangle 9288"/>
          <p:cNvPicPr>
            <a:picLocks noChangeAspect="1" noChangeArrowheads="1"/>
          </p:cNvPicPr>
          <p:nvPr/>
        </p:nvPicPr>
        <p:blipFill>
          <a:blip r:embed="rId7" cstate="print"/>
          <a:srcRect/>
          <a:stretch>
            <a:fillRect/>
          </a:stretch>
        </p:blipFill>
        <p:spPr bwMode="auto">
          <a:xfrm>
            <a:off x="9285294" y="2785223"/>
            <a:ext cx="623226" cy="467673"/>
          </a:xfrm>
          <a:prstGeom prst="rect">
            <a:avLst/>
          </a:prstGeom>
          <a:noFill/>
          <a:ln w="9525">
            <a:noFill/>
            <a:miter lim="800000"/>
            <a:headEnd/>
            <a:tailEnd/>
          </a:ln>
        </p:spPr>
      </p:pic>
    </p:spTree>
    <p:extLst>
      <p:ext uri="{BB962C8B-B14F-4D97-AF65-F5344CB8AC3E}">
        <p14:creationId xmlns:p14="http://schemas.microsoft.com/office/powerpoint/2010/main" val="1744541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3.33333E-6 1.11111E-6 L -3.33333E-6 -0.1 " pathEditMode="relative" rAng="0" ptsTypes="AA">
                                      <p:cBhvr>
                                        <p:cTn id="22" dur="2000" fill="hold"/>
                                        <p:tgtEl>
                                          <p:spTgt spid="41"/>
                                        </p:tgtEl>
                                        <p:attrNameLst>
                                          <p:attrName>ppt_x</p:attrName>
                                          <p:attrName>ppt_y</p:attrName>
                                        </p:attrNameLst>
                                      </p:cBhvr>
                                      <p:rCtr x="0" y="-5000"/>
                                    </p:animMotion>
                                  </p:childTnLst>
                                </p:cTn>
                              </p:par>
                              <p:par>
                                <p:cTn id="23" presetID="1" presetClass="entr" presetSubtype="0" fill="hold" grpId="0"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fill="hold" nodeType="clickEffect">
                                  <p:stCondLst>
                                    <p:cond delay="0"/>
                                  </p:stCondLst>
                                  <p:childTnLst>
                                    <p:animMotion origin="layout" path="M -8.33333E-7 -0.1 L -0.2901 -0.10046 " pathEditMode="relative" rAng="0" ptsTypes="AA">
                                      <p:cBhvr>
                                        <p:cTn id="28" dur="2000" fill="hold"/>
                                        <p:tgtEl>
                                          <p:spTgt spid="41"/>
                                        </p:tgtEl>
                                        <p:attrNameLst>
                                          <p:attrName>ppt_x</p:attrName>
                                          <p:attrName>ppt_y</p:attrName>
                                        </p:attrNameLst>
                                      </p:cBhvr>
                                      <p:rCtr x="-14514" y="-23"/>
                                    </p:animMotion>
                                  </p:childTnLst>
                                </p:cTn>
                              </p:par>
                              <p:par>
                                <p:cTn id="29" presetID="1" presetClass="entr" presetSubtype="0"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par>
                          <p:cTn id="31" fill="hold">
                            <p:stCondLst>
                              <p:cond delay="2000"/>
                            </p:stCondLst>
                            <p:childTnLst>
                              <p:par>
                                <p:cTn id="32" presetID="42" presetClass="path" presetSubtype="0" decel="50000" fill="hold" nodeType="afterEffect">
                                  <p:stCondLst>
                                    <p:cond delay="0"/>
                                  </p:stCondLst>
                                  <p:childTnLst>
                                    <p:animMotion origin="layout" path="M -0.2901 -0.10046 L -0.2901 -0.04491 " pathEditMode="relative" rAng="0" ptsTypes="AA">
                                      <p:cBhvr>
                                        <p:cTn id="33" dur="1000" fill="hold"/>
                                        <p:tgtEl>
                                          <p:spTgt spid="41"/>
                                        </p:tgtEl>
                                        <p:attrNameLst>
                                          <p:attrName>ppt_x</p:attrName>
                                          <p:attrName>ppt_y</p:attrName>
                                        </p:attrNameLst>
                                      </p:cBhvr>
                                      <p:rCtr x="0" y="2778"/>
                                    </p:animMotion>
                                  </p:childTnLst>
                                </p:cTn>
                              </p:par>
                            </p:childTnLst>
                          </p:cTn>
                        </p:par>
                      </p:childTnLst>
                    </p:cTn>
                  </p:par>
                  <p:par>
                    <p:cTn id="34" fill="hold">
                      <p:stCondLst>
                        <p:cond delay="indefinite"/>
                      </p:stCondLst>
                      <p:childTnLst>
                        <p:par>
                          <p:cTn id="35" fill="hold">
                            <p:stCondLst>
                              <p:cond delay="0"/>
                            </p:stCondLst>
                            <p:childTnLst>
                              <p:par>
                                <p:cTn id="36" presetID="58" presetClass="path" presetSubtype="0" accel="50000" decel="50000" fill="hold" nodeType="clickEffect">
                                  <p:stCondLst>
                                    <p:cond delay="0"/>
                                  </p:stCondLst>
                                  <p:childTnLst>
                                    <p:animMotion origin="layout" path="M -0.2901 -0.04491 L -0.21632 0.01134 C -0.19965 0.02338 -0.1901 0.04121 -0.1901 0.05972 C -0.1901 0.08079 -0.19965 0.09769 -0.21632 0.10949 L -0.2901 0.16621 " pathEditMode="relative" rAng="0" ptsTypes="FffFF">
                                      <p:cBhvr>
                                        <p:cTn id="37" dur="2000" fill="hold"/>
                                        <p:tgtEl>
                                          <p:spTgt spid="41"/>
                                        </p:tgtEl>
                                        <p:attrNameLst>
                                          <p:attrName>ppt_x</p:attrName>
                                          <p:attrName>ppt_y</p:attrName>
                                        </p:attrNameLst>
                                      </p:cBhvr>
                                      <p:rCtr x="5000" y="10556"/>
                                    </p:animMotion>
                                  </p:childTnLst>
                                </p:cTn>
                              </p:par>
                              <p:par>
                                <p:cTn id="38" presetID="1" presetClass="entr" presetSubtype="0" fill="hold" grpId="0" nodeType="with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0.2901 0.16621 L -0.2401 0.39954 " pathEditMode="relative" rAng="0" ptsTypes="AA">
                                      <p:cBhvr>
                                        <p:cTn id="43" dur="2000" fill="hold"/>
                                        <p:tgtEl>
                                          <p:spTgt spid="41"/>
                                        </p:tgtEl>
                                        <p:attrNameLst>
                                          <p:attrName>ppt_x</p:attrName>
                                          <p:attrName>ppt_y</p:attrName>
                                        </p:attrNameLst>
                                      </p:cBhvr>
                                      <p:rCtr x="2500" y="11667"/>
                                    </p:animMotion>
                                  </p:childTnLst>
                                </p:cTn>
                              </p:par>
                              <p:par>
                                <p:cTn id="44" presetID="1" presetClass="entr" presetSubtype="0" fill="hold" grpId="0"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2000"/>
                                        <p:tgtEl>
                                          <p:spTgt spid="44"/>
                                        </p:tgtEl>
                                      </p:cBhvr>
                                    </p:animEffect>
                                    <p:set>
                                      <p:cBhvr>
                                        <p:cTn id="50" dur="1" fill="hold">
                                          <p:stCondLst>
                                            <p:cond delay="1999"/>
                                          </p:stCondLst>
                                        </p:cTn>
                                        <p:tgtEl>
                                          <p:spTgt spid="4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2000"/>
                                        <p:tgtEl>
                                          <p:spTgt spid="45"/>
                                        </p:tgtEl>
                                      </p:cBhvr>
                                    </p:animEffect>
                                    <p:set>
                                      <p:cBhvr>
                                        <p:cTn id="53" dur="1" fill="hold">
                                          <p:stCondLst>
                                            <p:cond delay="1999"/>
                                          </p:stCondLst>
                                        </p:cTn>
                                        <p:tgtEl>
                                          <p:spTgt spid="45"/>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2000"/>
                                        <p:tgtEl>
                                          <p:spTgt spid="48"/>
                                        </p:tgtEl>
                                      </p:cBhvr>
                                    </p:animEffect>
                                  </p:childTnLst>
                                </p:cTn>
                              </p:par>
                              <p:par>
                                <p:cTn id="57" presetID="10"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fade">
                                      <p:cBhvr>
                                        <p:cTn id="59" dur="2000"/>
                                        <p:tgtEl>
                                          <p:spTgt spid="42"/>
                                        </p:tgtEl>
                                      </p:cBhvr>
                                    </p:animEffect>
                                  </p:childTnLst>
                                </p:cTn>
                              </p:par>
                              <p:par>
                                <p:cTn id="60" presetID="10" presetClass="entr" presetSubtype="0" fill="hold"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3" grpId="0" animBg="1"/>
      <p:bldP spid="86" grpId="0" animBg="1"/>
      <p:bldP spid="8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9141619" y="1965068"/>
            <a:ext cx="2894110" cy="1768733"/>
            <a:chOff x="6629400" y="1172974"/>
            <a:chExt cx="2171148" cy="1768733"/>
          </a:xfrm>
        </p:grpSpPr>
        <p:grpSp>
          <p:nvGrpSpPr>
            <p:cNvPr id="62" name="Group 61"/>
            <p:cNvGrpSpPr/>
            <p:nvPr/>
          </p:nvGrpSpPr>
          <p:grpSpPr>
            <a:xfrm>
              <a:off x="6629400" y="1172974"/>
              <a:ext cx="2171148" cy="1768733"/>
              <a:chOff x="6209998" y="4495800"/>
              <a:chExt cx="2171148" cy="1302585"/>
            </a:xfrm>
          </p:grpSpPr>
          <p:sp>
            <p:nvSpPr>
              <p:cNvPr id="99" name="Rounded Rectangle 98"/>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0" name="Rectangle 99"/>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1" name="Rounded Rectangle 100"/>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TextBox 101"/>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chemeClr val="bg1"/>
                    </a:solidFill>
                    <a:latin typeface="Segoe UI" pitchFamily="34" charset="0"/>
                    <a:ea typeface="Segoe UI" pitchFamily="34" charset="0"/>
                    <a:cs typeface="Segoe UI" pitchFamily="34" charset="0"/>
                  </a:rPr>
                  <a:t>On-Premises</a:t>
                </a:r>
                <a:r>
                  <a:rPr lang="en-US" sz="1100" b="1" kern="0" spc="75" dirty="0" smtClean="0">
                    <a:solidFill>
                      <a:srgbClr val="FFFFFF"/>
                    </a:solidFill>
                    <a:latin typeface="Segoe UI" pitchFamily="34" charset="0"/>
                    <a:ea typeface="Segoe UI" pitchFamily="34" charset="0"/>
                    <a:cs typeface="Segoe UI" pitchFamily="34" charset="0"/>
                  </a:rPr>
                  <a:t> </a:t>
                </a:r>
                <a:r>
                  <a:rPr lang="en-US" sz="1100" b="1" kern="0" spc="75" dirty="0" smtClean="0">
                    <a:solidFill>
                      <a:schemeClr val="bg1"/>
                    </a:solidFill>
                    <a:latin typeface="Segoe UI" pitchFamily="34" charset="0"/>
                    <a:ea typeface="Segoe UI" pitchFamily="34" charset="0"/>
                    <a:cs typeface="Segoe UI" pitchFamily="34" charset="0"/>
                  </a:rPr>
                  <a:t>Exchange</a:t>
                </a:r>
                <a:endParaRPr lang="en-US" sz="1100" b="1" spc="75" dirty="0">
                  <a:solidFill>
                    <a:schemeClr val="bg1"/>
                  </a:solidFill>
                  <a:latin typeface="Segoe UI" pitchFamily="34" charset="0"/>
                  <a:ea typeface="Segoe UI" pitchFamily="34" charset="0"/>
                  <a:cs typeface="Segoe UI" pitchFamily="34" charset="0"/>
                </a:endParaRPr>
              </a:p>
            </p:txBody>
          </p:sp>
        </p:grpSp>
        <p:grpSp>
          <p:nvGrpSpPr>
            <p:cNvPr id="63" name="Group 62"/>
            <p:cNvGrpSpPr/>
            <p:nvPr/>
          </p:nvGrpSpPr>
          <p:grpSpPr>
            <a:xfrm>
              <a:off x="7263433" y="2529840"/>
              <a:ext cx="966167" cy="365760"/>
              <a:chOff x="932688" y="2307084"/>
              <a:chExt cx="966167" cy="365760"/>
            </a:xfrm>
          </p:grpSpPr>
          <p:pic>
            <p:nvPicPr>
              <p:cNvPr id="9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64" name="Rounded Rectangle 63"/>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83" name="Straight Arrow Connector 82"/>
          <p:cNvCxnSpPr/>
          <p:nvPr/>
        </p:nvCxnSpPr>
        <p:spPr>
          <a:xfrm>
            <a:off x="5772775" y="4339669"/>
            <a:ext cx="0" cy="6374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2" name="Elbow Connector 81"/>
          <p:cNvCxnSpPr/>
          <p:nvPr/>
        </p:nvCxnSpPr>
        <p:spPr>
          <a:xfrm>
            <a:off x="3026891" y="2438401"/>
            <a:ext cx="2995290" cy="514513"/>
          </a:xfrm>
          <a:prstGeom prst="bentConnector2">
            <a:avLst/>
          </a:prstGeom>
          <a:ln>
            <a:tailEnd type="arrow"/>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9911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p:nvPr/>
        </p:nvGrpSpPr>
        <p:grpSpPr>
          <a:xfrm>
            <a:off x="5087394" y="2971800"/>
            <a:ext cx="1915037" cy="1343799"/>
            <a:chOff x="3762287" y="2725081"/>
            <a:chExt cx="1436652" cy="1343799"/>
          </a:xfrm>
        </p:grpSpPr>
        <p:sp>
          <p:nvSpPr>
            <p:cNvPr id="70" name="Rounded Rectangle 69"/>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7" name="Group 76"/>
          <p:cNvGrpSpPr/>
          <p:nvPr/>
        </p:nvGrpSpPr>
        <p:grpSpPr>
          <a:xfrm>
            <a:off x="335558" y="1828800"/>
            <a:ext cx="2813222" cy="1326810"/>
            <a:chOff x="160294" y="1600201"/>
            <a:chExt cx="2110466" cy="1326810"/>
          </a:xfrm>
        </p:grpSpPr>
        <p:grpSp>
          <p:nvGrpSpPr>
            <p:cNvPr id="78" name="Group 77"/>
            <p:cNvGrpSpPr/>
            <p:nvPr/>
          </p:nvGrpSpPr>
          <p:grpSpPr>
            <a:xfrm>
              <a:off x="160294" y="1600201"/>
              <a:ext cx="2110466" cy="1326810"/>
              <a:chOff x="327933" y="1492021"/>
              <a:chExt cx="2110466" cy="1326810"/>
            </a:xfrm>
          </p:grpSpPr>
          <p:sp>
            <p:nvSpPr>
              <p:cNvPr id="80" name="Rounded Rectangle 7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1" name="TextBox 8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chemeClr val="bg1"/>
                    </a:solidFill>
                    <a:latin typeface="Segoe UI" pitchFamily="34" charset="0"/>
                    <a:ea typeface="Segoe UI" pitchFamily="34" charset="0"/>
                    <a:cs typeface="Segoe UI" pitchFamily="34" charset="0"/>
                  </a:rPr>
                  <a:t>Internet</a:t>
                </a:r>
                <a:endParaRPr lang="en-US" b="1" cap="all" spc="75" dirty="0">
                  <a:solidFill>
                    <a:schemeClr val="bg1"/>
                  </a:solidFill>
                  <a:latin typeface="Segoe UI" pitchFamily="34" charset="0"/>
                  <a:ea typeface="Segoe UI" pitchFamily="34" charset="0"/>
                  <a:cs typeface="Segoe UI" pitchFamily="34" charset="0"/>
                </a:endParaRPr>
              </a:p>
            </p:txBody>
          </p:sp>
        </p:grpSp>
        <p:pic>
          <p:nvPicPr>
            <p:cNvPr id="7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609441" y="301752"/>
            <a:ext cx="11149013" cy="609398"/>
          </a:xfrm>
        </p:spPr>
        <p:txBody>
          <a:bodyPr>
            <a:noAutofit/>
          </a:bodyPr>
          <a:lstStyle/>
          <a:p>
            <a:r>
              <a:rPr lang="en-US" sz="3600" b="1" dirty="0" smtClean="0">
                <a:latin typeface="Segoe UI" pitchFamily="34" charset="0"/>
                <a:ea typeface="Segoe UI" pitchFamily="34" charset="0"/>
                <a:cs typeface="Segoe UI" pitchFamily="34" charset="0"/>
              </a:rPr>
              <a:t>Shared Address Space with On-Premises Relay Scenario (MX Points to FOPE) – Migration to FOPE/Office365 - </a:t>
            </a:r>
            <a:r>
              <a:rPr lang="en-US" sz="3600" dirty="0" smtClean="0">
                <a:latin typeface="Segoe UI" pitchFamily="34" charset="0"/>
                <a:ea typeface="Segoe UI" pitchFamily="34" charset="0"/>
                <a:cs typeface="Segoe UI" pitchFamily="34" charset="0"/>
              </a:rPr>
              <a:t>Inbound</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101573" y="4302306"/>
            <a:ext cx="4468055" cy="2555694"/>
          </a:xfrm>
        </p:spPr>
        <p:txBody>
          <a:bodyPr>
            <a:normAutofit/>
          </a:bodyPr>
          <a:lstStyle/>
          <a:p>
            <a:r>
              <a:rPr lang="en-US" sz="1600" dirty="0" smtClean="0">
                <a:solidFill>
                  <a:schemeClr val="tx1"/>
                </a:solidFill>
                <a:latin typeface="Segoe UI" pitchFamily="34" charset="0"/>
                <a:ea typeface="Segoe UI" pitchFamily="34" charset="0"/>
                <a:cs typeface="Segoe UI" pitchFamily="34" charset="0"/>
              </a:rPr>
              <a:t>MX points to FOPE for spam processing, filtering, and scanning</a:t>
            </a:r>
          </a:p>
          <a:p>
            <a:r>
              <a:rPr lang="en-US" sz="1600" dirty="0" smtClean="0">
                <a:solidFill>
                  <a:schemeClr val="tx1"/>
                </a:solidFill>
                <a:latin typeface="Segoe UI" pitchFamily="34" charset="0"/>
                <a:ea typeface="Segoe UI" pitchFamily="34" charset="0"/>
                <a:cs typeface="Segoe UI" pitchFamily="34" charset="0"/>
              </a:rPr>
              <a:t>Mail is routed to Exchange Online, and if mailbox does not exist in the Exchange Online, mail is routed back to FOPE</a:t>
            </a:r>
          </a:p>
          <a:p>
            <a:r>
              <a:rPr lang="en-US" sz="1600" dirty="0" smtClean="0">
                <a:solidFill>
                  <a:schemeClr val="tx1"/>
                </a:solidFill>
                <a:latin typeface="Segoe UI" pitchFamily="34" charset="0"/>
                <a:ea typeface="Segoe UI" pitchFamily="34" charset="0"/>
                <a:cs typeface="Segoe UI" pitchFamily="34" charset="0"/>
              </a:rPr>
              <a:t>FOPE forwards mail to On-Premise Exchange</a:t>
            </a:r>
          </a:p>
          <a:p>
            <a:r>
              <a:rPr lang="en-US" sz="1600" dirty="0">
                <a:solidFill>
                  <a:schemeClr val="tx1"/>
                </a:solidFill>
                <a:latin typeface="Segoe UI" pitchFamily="34" charset="0"/>
                <a:ea typeface="Segoe UI" pitchFamily="34" charset="0"/>
                <a:cs typeface="Segoe UI" pitchFamily="34" charset="0"/>
              </a:rPr>
              <a:t>Virus scanning is performed by FPE for Exchange </a:t>
            </a:r>
            <a:r>
              <a:rPr lang="en-US" sz="1600" dirty="0" smtClean="0">
                <a:solidFill>
                  <a:schemeClr val="tx1"/>
                </a:solidFill>
                <a:latin typeface="Segoe UI" pitchFamily="34" charset="0"/>
                <a:ea typeface="Segoe UI" pitchFamily="34" charset="0"/>
                <a:cs typeface="Segoe UI" pitchFamily="34" charset="0"/>
              </a:rPr>
              <a:t>Online and mailboxes</a:t>
            </a:r>
            <a:endParaRPr lang="en-US" sz="16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155783" y="32766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Inbound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sales@fabrikam.com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Joe@contoso.com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6368534"/>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624740" y="3733800"/>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57" name="Straight Arrow Connector 56"/>
          <p:cNvCxnSpPr>
            <a:endCxn id="46" idx="2"/>
          </p:cNvCxnSpPr>
          <p:nvPr/>
        </p:nvCxnSpPr>
        <p:spPr>
          <a:xfrm flipV="1">
            <a:off x="7055797" y="3918466"/>
            <a:ext cx="3597052" cy="196334"/>
          </a:xfrm>
          <a:prstGeom prst="bentConnector2">
            <a:avLst/>
          </a:prstGeom>
          <a:ln w="31750">
            <a:headEnd type="none"/>
            <a:tailEnd type="arrow"/>
          </a:ln>
        </p:spPr>
        <p:style>
          <a:lnRef idx="2">
            <a:schemeClr val="accent4"/>
          </a:lnRef>
          <a:fillRef idx="0">
            <a:schemeClr val="accent4"/>
          </a:fillRef>
          <a:effectRef idx="1">
            <a:schemeClr val="accent4"/>
          </a:effectRef>
          <a:fontRef idx="minor">
            <a:schemeClr val="tx1"/>
          </a:fontRef>
        </p:style>
      </p:cxnSp>
      <p:sp>
        <p:nvSpPr>
          <p:cNvPr id="59" name="Rounded Rectangle 58"/>
          <p:cNvSpPr/>
          <p:nvPr/>
        </p:nvSpPr>
        <p:spPr bwMode="auto">
          <a:xfrm>
            <a:off x="7136901" y="4168024"/>
            <a:ext cx="1477754"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0" name="Rounded Rectangle 59"/>
          <p:cNvSpPr/>
          <p:nvPr/>
        </p:nvSpPr>
        <p:spPr bwMode="auto">
          <a:xfrm>
            <a:off x="9729385" y="418342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Rounded Rectangle 102"/>
          <p:cNvSpPr/>
          <p:nvPr/>
        </p:nvSpPr>
        <p:spPr bwMode="auto">
          <a:xfrm>
            <a:off x="5414720" y="3537888"/>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2402232" y="2146582"/>
            <a:ext cx="623226" cy="467673"/>
          </a:xfrm>
          <a:prstGeom prst="rect">
            <a:avLst/>
          </a:prstGeom>
          <a:noFill/>
          <a:ln w="9525">
            <a:noFill/>
            <a:miter lim="800000"/>
            <a:headEnd/>
            <a:tailEnd/>
          </a:ln>
        </p:spPr>
      </p:pic>
      <p:cxnSp>
        <p:nvCxnSpPr>
          <p:cNvPr id="74" name="Straight Arrow Connector 73"/>
          <p:cNvCxnSpPr/>
          <p:nvPr/>
        </p:nvCxnSpPr>
        <p:spPr>
          <a:xfrm flipV="1">
            <a:off x="6480707" y="4339669"/>
            <a:ext cx="1" cy="637401"/>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ustDataLst>
      <p:tags r:id="rId1"/>
    </p:custDataLst>
    <p:extLst>
      <p:ext uri="{BB962C8B-B14F-4D97-AF65-F5344CB8AC3E}">
        <p14:creationId xmlns:p14="http://schemas.microsoft.com/office/powerpoint/2010/main" val="2424089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556E-17 4.98959E-6 L 0.25833 0.09993 " pathEditMode="relative" rAng="0" ptsTypes="AA">
                                      <p:cBhvr>
                                        <p:cTn id="6" dur="2000" fill="hold"/>
                                        <p:tgtEl>
                                          <p:spTgt spid="43"/>
                                        </p:tgtEl>
                                        <p:attrNameLst>
                                          <p:attrName>ppt_x</p:attrName>
                                          <p:attrName>ppt_y</p:attrName>
                                        </p:attrNameLst>
                                      </p:cBhvr>
                                      <p:rCtr x="12917" y="4997"/>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25833 0.09993 L 0.26076 0.26394 " pathEditMode="relative" rAng="0" ptsTypes="AA">
                                      <p:cBhvr>
                                        <p:cTn id="12" dur="2000" fill="hold"/>
                                        <p:tgtEl>
                                          <p:spTgt spid="43"/>
                                        </p:tgtEl>
                                        <p:attrNameLst>
                                          <p:attrName>ppt_x</p:attrName>
                                          <p:attrName>ppt_y</p:attrName>
                                        </p:attrNameLst>
                                      </p:cBhvr>
                                      <p:rCtr x="122" y="8189"/>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26078 0.26388 L 0.2613 0.38228 " pathEditMode="relative" rAng="0" ptsTypes="AA">
                                      <p:cBhvr>
                                        <p:cTn id="16" dur="2000" fill="hold"/>
                                        <p:tgtEl>
                                          <p:spTgt spid="43"/>
                                        </p:tgtEl>
                                        <p:attrNameLst>
                                          <p:attrName>ppt_x</p:attrName>
                                          <p:attrName>ppt_y</p:attrName>
                                        </p:attrNameLst>
                                      </p:cBhvr>
                                      <p:rCtr x="26" y="5920"/>
                                    </p:animMotion>
                                  </p:childTnLst>
                                </p:cTn>
                              </p:par>
                              <p:par>
                                <p:cTn id="17" presetID="1"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2613 0.38228 L 0.31875 0.38714 " pathEditMode="relative" rAng="0" ptsTypes="AA">
                                      <p:cBhvr>
                                        <p:cTn id="22" dur="2000" fill="hold"/>
                                        <p:tgtEl>
                                          <p:spTgt spid="43"/>
                                        </p:tgtEl>
                                        <p:attrNameLst>
                                          <p:attrName>ppt_x</p:attrName>
                                          <p:attrName>ppt_y</p:attrName>
                                        </p:attrNameLst>
                                      </p:cBhvr>
                                      <p:rCtr x="2866" y="231"/>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0.31875 0.38714 L 0.31549 0.27914 " pathEditMode="relative" rAng="0" ptsTypes="AA">
                                      <p:cBhvr>
                                        <p:cTn id="26" dur="2000" fill="hold"/>
                                        <p:tgtEl>
                                          <p:spTgt spid="43"/>
                                        </p:tgtEl>
                                        <p:attrNameLst>
                                          <p:attrName>ppt_x</p:attrName>
                                          <p:attrName>ppt_y</p:attrName>
                                        </p:attrNameLst>
                                      </p:cBhvr>
                                      <p:rCtr x="-169" y="-5412"/>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0.31549 0.27914 L 0.65521 0.17761 " pathEditMode="relative" rAng="0" ptsTypes="AA">
                                      <p:cBhvr>
                                        <p:cTn id="30" dur="2000" fill="hold"/>
                                        <p:tgtEl>
                                          <p:spTgt spid="43"/>
                                        </p:tgtEl>
                                        <p:attrNameLst>
                                          <p:attrName>ppt_x</p:attrName>
                                          <p:attrName>ppt_y</p:attrName>
                                        </p:attrNameLst>
                                      </p:cBhvr>
                                      <p:rCtr x="16986" y="-5088"/>
                                    </p:animMotion>
                                  </p:childTnLst>
                                </p:cTn>
                              </p:par>
                              <p:par>
                                <p:cTn id="31" presetID="1" presetClass="entr" presetSubtype="0" fill="hold" nodeType="with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8836898" y="1888868"/>
            <a:ext cx="2894110" cy="1768733"/>
            <a:chOff x="6629400" y="1172974"/>
            <a:chExt cx="2171148" cy="1768733"/>
          </a:xfrm>
        </p:grpSpPr>
        <p:grpSp>
          <p:nvGrpSpPr>
            <p:cNvPr id="63" name="Group 62"/>
            <p:cNvGrpSpPr/>
            <p:nvPr/>
          </p:nvGrpSpPr>
          <p:grpSpPr>
            <a:xfrm>
              <a:off x="6629400" y="1172974"/>
              <a:ext cx="2171148" cy="1768733"/>
              <a:chOff x="6209998" y="4495800"/>
              <a:chExt cx="2171148" cy="1302585"/>
            </a:xfrm>
          </p:grpSpPr>
          <p:sp>
            <p:nvSpPr>
              <p:cNvPr id="100" name="Rounded Rectangle 99"/>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1" name="Rectangle 100"/>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Rounded Rectangle 101"/>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TextBox 102"/>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64" name="Group 63"/>
            <p:cNvGrpSpPr/>
            <p:nvPr/>
          </p:nvGrpSpPr>
          <p:grpSpPr>
            <a:xfrm>
              <a:off x="7263433" y="2529840"/>
              <a:ext cx="966167" cy="365760"/>
              <a:chOff x="932688" y="2307084"/>
              <a:chExt cx="966167" cy="365760"/>
            </a:xfrm>
          </p:grpSpPr>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95" name="Rounded Rectangle 94"/>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65" name="Straight Arrow Connector 64"/>
          <p:cNvCxnSpPr/>
          <p:nvPr/>
        </p:nvCxnSpPr>
        <p:spPr>
          <a:xfrm>
            <a:off x="6907001" y="3331800"/>
            <a:ext cx="1860653" cy="0"/>
          </a:xfrm>
          <a:prstGeom prst="straightConnector1">
            <a:avLst/>
          </a:prstGeom>
          <a:ln w="31750">
            <a:headEnd type="none"/>
            <a:tailEnd type="arrow"/>
          </a:ln>
        </p:spPr>
        <p:style>
          <a:lnRef idx="2">
            <a:schemeClr val="accent4"/>
          </a:lnRef>
          <a:fillRef idx="0">
            <a:schemeClr val="accent4"/>
          </a:fillRef>
          <a:effectRef idx="1">
            <a:schemeClr val="accent4"/>
          </a:effectRef>
          <a:fontRef idx="minor">
            <a:schemeClr val="tx1"/>
          </a:fontRef>
        </p:style>
      </p:cxnSp>
      <p:cxnSp>
        <p:nvCxnSpPr>
          <p:cNvPr id="82" name="Elbow Connector 81"/>
          <p:cNvCxnSpPr>
            <a:endCxn id="72" idx="0"/>
          </p:cNvCxnSpPr>
          <p:nvPr/>
        </p:nvCxnSpPr>
        <p:spPr>
          <a:xfrm>
            <a:off x="3200696" y="2381088"/>
            <a:ext cx="2850516" cy="528785"/>
          </a:xfrm>
          <a:prstGeom prst="bentConnector2">
            <a:avLst/>
          </a:prstGeom>
          <a:ln>
            <a:headEnd type="arrow"/>
            <a:tailEnd type="none"/>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9149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69" name="Group 68"/>
          <p:cNvGrpSpPr/>
          <p:nvPr/>
        </p:nvGrpSpPr>
        <p:grpSpPr>
          <a:xfrm>
            <a:off x="5087394" y="2895601"/>
            <a:ext cx="1915037" cy="1343799"/>
            <a:chOff x="3762287" y="2725081"/>
            <a:chExt cx="1436652" cy="1343799"/>
          </a:xfrm>
        </p:grpSpPr>
        <p:sp>
          <p:nvSpPr>
            <p:cNvPr id="70" name="Rounded Rectangle 69"/>
            <p:cNvSpPr/>
            <p:nvPr/>
          </p:nvSpPr>
          <p:spPr bwMode="auto">
            <a:xfrm>
              <a:off x="3762287" y="2725081"/>
              <a:ext cx="1436652"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3827339" y="3022302"/>
              <a:ext cx="1291052"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3771739" y="2739353"/>
              <a:ext cx="1427200"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4010641" y="30680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4010641" y="35252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4010641" y="3753822"/>
              <a:ext cx="914400"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grpSp>
        <p:nvGrpSpPr>
          <p:cNvPr id="77" name="Group 76"/>
          <p:cNvGrpSpPr/>
          <p:nvPr/>
        </p:nvGrpSpPr>
        <p:grpSpPr>
          <a:xfrm>
            <a:off x="335558" y="1752600"/>
            <a:ext cx="2813222" cy="1326810"/>
            <a:chOff x="160294" y="1600201"/>
            <a:chExt cx="2110466" cy="1326810"/>
          </a:xfrm>
        </p:grpSpPr>
        <p:grpSp>
          <p:nvGrpSpPr>
            <p:cNvPr id="78" name="Group 77"/>
            <p:cNvGrpSpPr/>
            <p:nvPr/>
          </p:nvGrpSpPr>
          <p:grpSpPr>
            <a:xfrm>
              <a:off x="160294" y="1600201"/>
              <a:ext cx="2110466" cy="1326810"/>
              <a:chOff x="327933" y="1492021"/>
              <a:chExt cx="2110466" cy="1326810"/>
            </a:xfrm>
          </p:grpSpPr>
          <p:sp>
            <p:nvSpPr>
              <p:cNvPr id="80" name="Rounded Rectangle 79"/>
              <p:cNvSpPr/>
              <p:nvPr/>
            </p:nvSpPr>
            <p:spPr bwMode="auto">
              <a:xfrm>
                <a:off x="327933" y="1492021"/>
                <a:ext cx="2110466" cy="1326810"/>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81" name="TextBox 80"/>
              <p:cNvSpPr txBox="1">
                <a:spLocks noChangeArrowheads="1"/>
              </p:cNvSpPr>
              <p:nvPr/>
            </p:nvSpPr>
            <p:spPr bwMode="auto">
              <a:xfrm>
                <a:off x="327933" y="1492021"/>
                <a:ext cx="2110466"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Internet</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79"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17204" y="1833466"/>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sp>
        <p:nvSpPr>
          <p:cNvPr id="94" name="Title 93"/>
          <p:cNvSpPr>
            <a:spLocks noGrp="1"/>
          </p:cNvSpPr>
          <p:nvPr>
            <p:ph type="title"/>
          </p:nvPr>
        </p:nvSpPr>
        <p:spPr>
          <a:xfrm>
            <a:off x="609441" y="155448"/>
            <a:ext cx="11149013" cy="917448"/>
          </a:xfrm>
        </p:spPr>
        <p:txBody>
          <a:bodyPr>
            <a:noAutofit/>
          </a:bodyPr>
          <a:lstStyle/>
          <a:p>
            <a:r>
              <a:rPr lang="en-US" sz="3600" b="1" dirty="0">
                <a:latin typeface="Segoe UI" pitchFamily="34" charset="0"/>
                <a:ea typeface="Segoe UI" pitchFamily="34" charset="0"/>
                <a:cs typeface="Segoe UI" pitchFamily="34" charset="0"/>
              </a:rPr>
              <a:t>Shared Address Space with On-Premises Relay Scenario (MX Points to FOPE) – Migration to FOPE/Office365 </a:t>
            </a:r>
            <a:r>
              <a:rPr lang="en-US" sz="3600" dirty="0" smtClean="0">
                <a:latin typeface="Segoe UI" pitchFamily="34" charset="0"/>
                <a:ea typeface="Segoe UI" pitchFamily="34" charset="0"/>
                <a:cs typeface="Segoe UI" pitchFamily="34" charset="0"/>
              </a:rPr>
              <a:t>- Outbound</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182832" y="4226106"/>
            <a:ext cx="4205145" cy="2631894"/>
          </a:xfrm>
        </p:spPr>
        <p:txBody>
          <a:bodyPr>
            <a:normAutofit/>
          </a:bodyPr>
          <a:lstStyle/>
          <a:p>
            <a:r>
              <a:rPr lang="en-US" sz="1600" dirty="0" smtClean="0">
                <a:solidFill>
                  <a:schemeClr val="tx1"/>
                </a:solidFill>
                <a:latin typeface="Segoe UI" pitchFamily="34" charset="0"/>
                <a:ea typeface="Segoe UI" pitchFamily="34" charset="0"/>
                <a:cs typeface="Segoe UI" pitchFamily="34" charset="0"/>
              </a:rPr>
              <a:t>Scanning by Forefront Protection for Exchange on Microsoft Exchange Online mail hubs</a:t>
            </a:r>
          </a:p>
          <a:p>
            <a:r>
              <a:rPr lang="en-US" sz="1600" dirty="0" smtClean="0">
                <a:solidFill>
                  <a:schemeClr val="tx1"/>
                </a:solidFill>
                <a:latin typeface="Segoe UI" pitchFamily="34" charset="0"/>
                <a:ea typeface="Segoe UI" pitchFamily="34" charset="0"/>
                <a:cs typeface="Segoe UI" pitchFamily="34" charset="0"/>
              </a:rPr>
              <a:t>Delivery to FOPE for scanning</a:t>
            </a:r>
          </a:p>
          <a:p>
            <a:r>
              <a:rPr lang="en-US" sz="1600" dirty="0" smtClean="0">
                <a:solidFill>
                  <a:schemeClr val="tx1"/>
                </a:solidFill>
                <a:latin typeface="Segoe UI" pitchFamily="34" charset="0"/>
                <a:ea typeface="Segoe UI" pitchFamily="34" charset="0"/>
                <a:cs typeface="Segoe UI" pitchFamily="34" charset="0"/>
              </a:rPr>
              <a:t>Delivered to Internet Directly</a:t>
            </a:r>
          </a:p>
          <a:p>
            <a:pPr lvl="1"/>
            <a:r>
              <a:rPr lang="en-US" sz="1200" dirty="0" smtClean="0">
                <a:solidFill>
                  <a:schemeClr val="tx1"/>
                </a:solidFill>
                <a:latin typeface="Segoe UI" pitchFamily="34" charset="0"/>
                <a:ea typeface="Segoe UI" pitchFamily="34" charset="0"/>
                <a:cs typeface="Segoe UI" pitchFamily="34" charset="0"/>
              </a:rPr>
              <a:t>(Could also direct outbound back to on-premises Exchange server)</a:t>
            </a:r>
            <a:endParaRPr lang="en-US" sz="12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155783" y="32766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sales@fabrikam.com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6292334"/>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37474" y="3657600"/>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83" name="Straight Arrow Connector 82"/>
          <p:cNvCxnSpPr/>
          <p:nvPr/>
        </p:nvCxnSpPr>
        <p:spPr>
          <a:xfrm>
            <a:off x="6070035" y="4267200"/>
            <a:ext cx="0" cy="609600"/>
          </a:xfrm>
          <a:prstGeom prst="straightConnector1">
            <a:avLst/>
          </a:prstGeom>
          <a:ln>
            <a:headEnd type="arrow"/>
            <a:tailEnd type="none"/>
          </a:ln>
        </p:spPr>
        <p:style>
          <a:lnRef idx="2">
            <a:schemeClr val="accent4"/>
          </a:lnRef>
          <a:fillRef idx="0">
            <a:schemeClr val="accent4"/>
          </a:fillRef>
          <a:effectRef idx="1">
            <a:schemeClr val="accent4"/>
          </a:effectRef>
          <a:fontRef idx="minor">
            <a:schemeClr val="tx1"/>
          </a:fontRef>
        </p:style>
      </p:cxnSp>
      <p:cxnSp>
        <p:nvCxnSpPr>
          <p:cNvPr id="57" name="Straight Arrow Connector 56"/>
          <p:cNvCxnSpPr/>
          <p:nvPr/>
        </p:nvCxnSpPr>
        <p:spPr>
          <a:xfrm flipV="1">
            <a:off x="3148780" y="1998565"/>
            <a:ext cx="5926249" cy="21108"/>
          </a:xfrm>
          <a:prstGeom prst="bentConnector3">
            <a:avLst>
              <a:gd name="adj1" fmla="val 50000"/>
            </a:avLst>
          </a:prstGeom>
          <a:ln w="31750">
            <a:headEnd type="arrow"/>
            <a:tailEnd type="none"/>
          </a:ln>
        </p:spPr>
        <p:style>
          <a:lnRef idx="2">
            <a:schemeClr val="accent4"/>
          </a:lnRef>
          <a:fillRef idx="0">
            <a:schemeClr val="accent4"/>
          </a:fillRef>
          <a:effectRef idx="1">
            <a:schemeClr val="accent4"/>
          </a:effectRef>
          <a:fontRef idx="minor">
            <a:schemeClr val="tx1"/>
          </a:fontRef>
        </p:style>
      </p:cxnSp>
      <p:sp>
        <p:nvSpPr>
          <p:cNvPr id="60" name="Rounded Rectangle 59"/>
          <p:cNvSpPr/>
          <p:nvPr/>
        </p:nvSpPr>
        <p:spPr bwMode="auto">
          <a:xfrm>
            <a:off x="6547929" y="1640142"/>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7157370" y="2933310"/>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2" name="Rounded Rectangle 61"/>
          <p:cNvSpPr/>
          <p:nvPr/>
        </p:nvSpPr>
        <p:spPr bwMode="auto">
          <a:xfrm>
            <a:off x="7773146" y="3474720"/>
            <a:ext cx="1707392" cy="367546"/>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4" name="Rounded Rectangle 103"/>
          <p:cNvSpPr/>
          <p:nvPr/>
        </p:nvSpPr>
        <p:spPr bwMode="auto">
          <a:xfrm>
            <a:off x="5414720" y="3474720"/>
            <a:ext cx="1218883" cy="182880"/>
          </a:xfrm>
          <a:prstGeom prst="roundRect">
            <a:avLst/>
          </a:prstGeom>
          <a:gradFill rotWithShape="1">
            <a:gsLst>
              <a:gs pos="0">
                <a:srgbClr val="2DA33B">
                  <a:shade val="51000"/>
                  <a:satMod val="130000"/>
                </a:srgbClr>
              </a:gs>
              <a:gs pos="80000">
                <a:srgbClr val="2DA33B">
                  <a:shade val="93000"/>
                  <a:satMod val="130000"/>
                </a:srgbClr>
              </a:gs>
              <a:gs pos="100000">
                <a:srgbClr val="2DA33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4795221" y="5799990"/>
            <a:ext cx="623226" cy="467673"/>
          </a:xfrm>
          <a:prstGeom prst="rect">
            <a:avLst/>
          </a:prstGeom>
          <a:noFill/>
          <a:ln w="9525">
            <a:noFill/>
            <a:miter lim="800000"/>
            <a:headEnd/>
            <a:tailEnd/>
          </a:ln>
        </p:spPr>
      </p:pic>
      <p:cxnSp>
        <p:nvCxnSpPr>
          <p:cNvPr id="58" name="Straight Arrow Connector 57"/>
          <p:cNvCxnSpPr/>
          <p:nvPr/>
        </p:nvCxnSpPr>
        <p:spPr>
          <a:xfrm flipV="1">
            <a:off x="6353503" y="1985865"/>
            <a:ext cx="0" cy="836163"/>
          </a:xfrm>
          <a:prstGeom prst="straightConnector1">
            <a:avLst/>
          </a:prstGeom>
          <a:ln>
            <a:prstDash val="dash"/>
            <a:headEnd type="arrow"/>
            <a:tailEnd type="none"/>
          </a:ln>
        </p:spPr>
        <p:style>
          <a:lnRef idx="2">
            <a:schemeClr val="accent4"/>
          </a:lnRef>
          <a:fillRef idx="0">
            <a:schemeClr val="accent4"/>
          </a:fillRef>
          <a:effectRef idx="1">
            <a:schemeClr val="accent4"/>
          </a:effectRef>
          <a:fontRef idx="minor">
            <a:schemeClr val="tx1"/>
          </a:fontRef>
        </p:style>
      </p:cxnSp>
      <p:sp>
        <p:nvSpPr>
          <p:cNvPr id="74" name="Rounded Rectangle 73"/>
          <p:cNvSpPr/>
          <p:nvPr/>
        </p:nvSpPr>
        <p:spPr bwMode="auto">
          <a:xfrm>
            <a:off x="6461232" y="2095091"/>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550102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3.28244E-6 L 0.02275 -0.25746 " pathEditMode="relative" rAng="0" ptsTypes="AA">
                                      <p:cBhvr>
                                        <p:cTn id="6" dur="2000" fill="hold"/>
                                        <p:tgtEl>
                                          <p:spTgt spid="43"/>
                                        </p:tgtEl>
                                        <p:attrNameLst>
                                          <p:attrName>ppt_x</p:attrName>
                                          <p:attrName>ppt_y</p:attrName>
                                        </p:attrNameLst>
                                      </p:cBhvr>
                                      <p:rCtr x="1128" y="-12885"/>
                                    </p:animMotion>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nodeType="clickEffect">
                                  <p:stCondLst>
                                    <p:cond delay="0"/>
                                  </p:stCondLst>
                                  <p:childTnLst>
                                    <p:animMotion origin="layout" path="M 0.02275 -0.25746 L 0.03941 -0.42401 " pathEditMode="relative" rAng="0" ptsTypes="AA">
                                      <p:cBhvr>
                                        <p:cTn id="12" dur="2000" fill="hold"/>
                                        <p:tgtEl>
                                          <p:spTgt spid="43"/>
                                        </p:tgtEl>
                                        <p:attrNameLst>
                                          <p:attrName>ppt_x</p:attrName>
                                          <p:attrName>ppt_y</p:attrName>
                                        </p:attrNameLst>
                                      </p:cBhvr>
                                      <p:rCtr x="833" y="-8328"/>
                                    </p:animMotion>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par>
                          <p:cTn id="17" fill="hold">
                            <p:stCondLst>
                              <p:cond delay="2000"/>
                            </p:stCondLst>
                            <p:childTnLst>
                              <p:par>
                                <p:cTn id="18" presetID="42" presetClass="path" presetSubtype="0" accel="50000" decel="50000" fill="hold" nodeType="afterEffect">
                                  <p:stCondLst>
                                    <p:cond delay="0"/>
                                  </p:stCondLst>
                                  <p:childTnLst>
                                    <p:animMotion origin="layout" path="M 0.03947 -0.42408 L -0.17442 -0.53889 " pathEditMode="relative" rAng="0" ptsTypes="AA">
                                      <p:cBhvr>
                                        <p:cTn id="19" dur="2000" fill="hold"/>
                                        <p:tgtEl>
                                          <p:spTgt spid="43"/>
                                        </p:tgtEl>
                                        <p:attrNameLst>
                                          <p:attrName>ppt_x</p:attrName>
                                          <p:attrName>ppt_y</p:attrName>
                                        </p:attrNameLst>
                                      </p:cBhvr>
                                      <p:rCtr x="-10694" y="-57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14" name="Title 13"/>
          <p:cNvSpPr>
            <a:spLocks noGrp="1"/>
          </p:cNvSpPr>
          <p:nvPr>
            <p:ph type="ctrTitle"/>
          </p:nvPr>
        </p:nvSpPr>
        <p:spPr/>
        <p:txBody>
          <a:bodyPr/>
          <a:lstStyle/>
          <a:p>
            <a:r>
              <a:rPr lang="en-US" smtClean="0"/>
              <a:t>FOPE Overview</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7294752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8836898" y="1507868"/>
            <a:ext cx="2894110" cy="1768733"/>
            <a:chOff x="6629400" y="1172974"/>
            <a:chExt cx="2171148" cy="1768733"/>
          </a:xfrm>
        </p:grpSpPr>
        <p:grpSp>
          <p:nvGrpSpPr>
            <p:cNvPr id="69" name="Group 68"/>
            <p:cNvGrpSpPr/>
            <p:nvPr/>
          </p:nvGrpSpPr>
          <p:grpSpPr>
            <a:xfrm>
              <a:off x="6629400" y="1172974"/>
              <a:ext cx="2171148" cy="1768733"/>
              <a:chOff x="6209998" y="4495800"/>
              <a:chExt cx="2171148" cy="1302585"/>
            </a:xfrm>
          </p:grpSpPr>
          <p:sp>
            <p:nvSpPr>
              <p:cNvPr id="100" name="Rounded Rectangle 99"/>
              <p:cNvSpPr/>
              <p:nvPr/>
            </p:nvSpPr>
            <p:spPr bwMode="auto">
              <a:xfrm>
                <a:off x="6209998" y="4495800"/>
                <a:ext cx="2160854" cy="130258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4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101" name="Rectangle 100"/>
              <p:cNvSpPr/>
              <p:nvPr/>
            </p:nvSpPr>
            <p:spPr bwMode="auto">
              <a:xfrm>
                <a:off x="6312442" y="4745080"/>
                <a:ext cx="1981201" cy="963802"/>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2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2" name="Rounded Rectangle 101"/>
              <p:cNvSpPr/>
              <p:nvPr/>
            </p:nvSpPr>
            <p:spPr bwMode="auto">
              <a:xfrm>
                <a:off x="6388643" y="5203254"/>
                <a:ext cx="1786295" cy="34759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103" name="TextBox 102"/>
              <p:cNvSpPr txBox="1">
                <a:spLocks noChangeArrowheads="1"/>
              </p:cNvSpPr>
              <p:nvPr/>
            </p:nvSpPr>
            <p:spPr bwMode="auto">
              <a:xfrm>
                <a:off x="6226602" y="4495800"/>
                <a:ext cx="2154544" cy="192663"/>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1100" b="1" kern="0" spc="75" dirty="0" smtClean="0">
                    <a:solidFill>
                      <a:srgbClr val="FFFFFF"/>
                    </a:solidFill>
                    <a:latin typeface="Segoe UI" pitchFamily="34" charset="0"/>
                    <a:ea typeface="Segoe UI" pitchFamily="34" charset="0"/>
                    <a:cs typeface="Segoe UI" pitchFamily="34" charset="0"/>
                  </a:rPr>
                  <a:t>On-Premises Exchange</a:t>
                </a:r>
                <a:endParaRPr lang="en-US" sz="1100" b="1" spc="75" dirty="0">
                  <a:solidFill>
                    <a:srgbClr val="FFFFFF"/>
                  </a:solidFill>
                  <a:latin typeface="Segoe UI" pitchFamily="34" charset="0"/>
                  <a:ea typeface="Segoe UI" pitchFamily="34" charset="0"/>
                  <a:cs typeface="Segoe UI" pitchFamily="34" charset="0"/>
                </a:endParaRPr>
              </a:p>
            </p:txBody>
          </p:sp>
        </p:grpSp>
        <p:grpSp>
          <p:nvGrpSpPr>
            <p:cNvPr id="82" name="Group 81"/>
            <p:cNvGrpSpPr/>
            <p:nvPr/>
          </p:nvGrpSpPr>
          <p:grpSpPr>
            <a:xfrm>
              <a:off x="7263433" y="2529840"/>
              <a:ext cx="966167" cy="365760"/>
              <a:chOff x="932688" y="2307084"/>
              <a:chExt cx="966167" cy="365760"/>
            </a:xfrm>
          </p:grpSpPr>
          <p:pic>
            <p:nvPicPr>
              <p:cNvPr id="9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932688" y="2307084"/>
                <a:ext cx="298655" cy="365760"/>
              </a:xfrm>
              <a:prstGeom prst="rect">
                <a:avLst/>
              </a:prstGeom>
              <a:noFill/>
            </p:spPr>
          </p:pic>
          <p:pic>
            <p:nvPicPr>
              <p:cNvPr id="97"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143000" y="2307084"/>
                <a:ext cx="298655" cy="365760"/>
              </a:xfrm>
              <a:prstGeom prst="rect">
                <a:avLst/>
              </a:prstGeom>
              <a:noFill/>
            </p:spPr>
          </p:pic>
          <p:pic>
            <p:nvPicPr>
              <p:cNvPr id="98"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371600" y="2307084"/>
                <a:ext cx="298655" cy="365760"/>
              </a:xfrm>
              <a:prstGeom prst="rect">
                <a:avLst/>
              </a:prstGeom>
              <a:noFill/>
            </p:spPr>
          </p:pic>
          <p:pic>
            <p:nvPicPr>
              <p:cNvPr id="99"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1600200" y="2307084"/>
                <a:ext cx="298655" cy="365760"/>
              </a:xfrm>
              <a:prstGeom prst="rect">
                <a:avLst/>
              </a:prstGeom>
              <a:noFill/>
            </p:spPr>
          </p:pic>
        </p:grpSp>
        <p:sp>
          <p:nvSpPr>
            <p:cNvPr id="95" name="Rounded Rectangle 94"/>
            <p:cNvSpPr/>
            <p:nvPr/>
          </p:nvSpPr>
          <p:spPr bwMode="auto">
            <a:xfrm>
              <a:off x="6808045" y="1553975"/>
              <a:ext cx="1786295" cy="517324"/>
            </a:xfrm>
            <a:prstGeom prst="roundRect">
              <a:avLst/>
            </a:prstGeom>
            <a:gradFill rotWithShape="1">
              <a:gsLst>
                <a:gs pos="0">
                  <a:srgbClr val="777777">
                    <a:shade val="51000"/>
                    <a:satMod val="130000"/>
                  </a:srgbClr>
                </a:gs>
                <a:gs pos="80000">
                  <a:srgbClr val="777777">
                    <a:shade val="93000"/>
                    <a:satMod val="130000"/>
                  </a:srgbClr>
                </a:gs>
                <a:gs pos="100000">
                  <a:srgbClr val="777777">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4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Customer Mail Processing/Filtering </a:t>
              </a:r>
              <a:endParaRPr lang="en-US" sz="14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cxnSp>
        <p:nvCxnSpPr>
          <p:cNvPr id="83" name="Straight Arrow Connector 82"/>
          <p:cNvCxnSpPr/>
          <p:nvPr/>
        </p:nvCxnSpPr>
        <p:spPr>
          <a:xfrm>
            <a:off x="5891265" y="3886200"/>
            <a:ext cx="0" cy="647714"/>
          </a:xfrm>
          <a:prstGeom prst="straightConnector1">
            <a:avLst/>
          </a:prstGeom>
          <a:ln>
            <a:headEnd type="arrow"/>
            <a:tailEnd type="none"/>
          </a:ln>
        </p:spPr>
        <p:style>
          <a:lnRef idx="2">
            <a:schemeClr val="accent4"/>
          </a:lnRef>
          <a:fillRef idx="0">
            <a:schemeClr val="accent4"/>
          </a:fillRef>
          <a:effectRef idx="1">
            <a:schemeClr val="accent4"/>
          </a:effectRef>
          <a:fontRef idx="minor">
            <a:schemeClr val="tx1"/>
          </a:fontRef>
        </p:style>
      </p:cxnSp>
      <p:cxnSp>
        <p:nvCxnSpPr>
          <p:cNvPr id="58" name="Straight Arrow Connector 57"/>
          <p:cNvCxnSpPr/>
          <p:nvPr/>
        </p:nvCxnSpPr>
        <p:spPr>
          <a:xfrm>
            <a:off x="6297560" y="3858400"/>
            <a:ext cx="0" cy="637401"/>
          </a:xfrm>
          <a:prstGeom prst="straightConnector1">
            <a:avLst/>
          </a:prstGeom>
          <a:ln>
            <a:headEnd type="none"/>
            <a:tailEnd type="arrow"/>
          </a:ln>
        </p:spPr>
        <p:style>
          <a:lnRef idx="2">
            <a:schemeClr val="accent4"/>
          </a:lnRef>
          <a:fillRef idx="0">
            <a:schemeClr val="accent4"/>
          </a:fillRef>
          <a:effectRef idx="1">
            <a:schemeClr val="accent4"/>
          </a:effectRef>
          <a:fontRef idx="minor">
            <a:schemeClr val="tx1"/>
          </a:fontRef>
        </p:style>
      </p:cxnSp>
      <p:cxnSp>
        <p:nvCxnSpPr>
          <p:cNvPr id="65" name="Straight Arrow Connector 64"/>
          <p:cNvCxnSpPr/>
          <p:nvPr/>
        </p:nvCxnSpPr>
        <p:spPr>
          <a:xfrm>
            <a:off x="6976246" y="2667000"/>
            <a:ext cx="1860653" cy="0"/>
          </a:xfrm>
          <a:prstGeom prst="straightConnector1">
            <a:avLst/>
          </a:prstGeom>
          <a:ln w="31750">
            <a:headEnd type="none"/>
            <a:tailEnd type="arrow"/>
          </a:ln>
        </p:spPr>
        <p:style>
          <a:lnRef idx="2">
            <a:schemeClr val="accent4"/>
          </a:lnRef>
          <a:fillRef idx="0">
            <a:schemeClr val="accent4"/>
          </a:fillRef>
          <a:effectRef idx="1">
            <a:schemeClr val="accent4"/>
          </a:effectRef>
          <a:fontRef idx="minor">
            <a:schemeClr val="tx1"/>
          </a:fontRef>
        </p:style>
      </p:cxnSp>
      <p:grpSp>
        <p:nvGrpSpPr>
          <p:cNvPr id="48" name="Group 47"/>
          <p:cNvGrpSpPr>
            <a:grpSpLocks noChangeAspect="1"/>
          </p:cNvGrpSpPr>
          <p:nvPr/>
        </p:nvGrpSpPr>
        <p:grpSpPr>
          <a:xfrm>
            <a:off x="4508868" y="4533914"/>
            <a:ext cx="3007574" cy="1409686"/>
            <a:chOff x="3433069" y="4525149"/>
            <a:chExt cx="2169489" cy="1355467"/>
          </a:xfrm>
        </p:grpSpPr>
        <p:grpSp>
          <p:nvGrpSpPr>
            <p:cNvPr id="49" name="Group 48"/>
            <p:cNvGrpSpPr/>
            <p:nvPr/>
          </p:nvGrpSpPr>
          <p:grpSpPr>
            <a:xfrm>
              <a:off x="3433069" y="4525149"/>
              <a:ext cx="2169489" cy="1299865"/>
              <a:chOff x="3165520" y="3124200"/>
              <a:chExt cx="2169489" cy="1299865"/>
            </a:xfrm>
          </p:grpSpPr>
          <p:sp>
            <p:nvSpPr>
              <p:cNvPr id="66" name="Rounded Rectangle 65"/>
              <p:cNvSpPr/>
              <p:nvPr/>
            </p:nvSpPr>
            <p:spPr bwMode="auto">
              <a:xfrm>
                <a:off x="3165520" y="3124200"/>
                <a:ext cx="2160854" cy="1299865"/>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67" name="Rectangle 66"/>
              <p:cNvSpPr/>
              <p:nvPr/>
            </p:nvSpPr>
            <p:spPr bwMode="auto">
              <a:xfrm>
                <a:off x="3267964" y="3401199"/>
                <a:ext cx="1981201" cy="946666"/>
              </a:xfrm>
              <a:prstGeom prst="rect">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8" name="TextBox 67"/>
              <p:cNvSpPr txBox="1">
                <a:spLocks noChangeArrowheads="1"/>
              </p:cNvSpPr>
              <p:nvPr/>
            </p:nvSpPr>
            <p:spPr bwMode="auto">
              <a:xfrm>
                <a:off x="3165520" y="3124200"/>
                <a:ext cx="2169489" cy="221954"/>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Exchange Online</a:t>
                </a:r>
                <a:endParaRPr lang="en-US" b="1" cap="all" spc="75" dirty="0">
                  <a:solidFill>
                    <a:srgbClr val="FFFFFF"/>
                  </a:solidFill>
                  <a:latin typeface="Segoe UI" pitchFamily="34" charset="0"/>
                  <a:ea typeface="Segoe UI" pitchFamily="34" charset="0"/>
                  <a:cs typeface="Segoe UI" pitchFamily="34" charset="0"/>
                </a:endParaRPr>
              </a:p>
            </p:txBody>
          </p:sp>
        </p:grpSp>
        <p:pic>
          <p:nvPicPr>
            <p:cNvPr id="50" name="Picture 3" descr="C:\Program Files\Microsoft Resource DVD Artwork\DVD_ART\Artwork_Imagery\Shapes and Graphics\Internet Cloud\cloud 1.png"/>
            <p:cNvPicPr>
              <a:picLocks noChangeAspect="1" noChangeArrowheads="1"/>
            </p:cNvPicPr>
            <p:nvPr/>
          </p:nvPicPr>
          <p:blipFill>
            <a:blip r:embed="rId5"/>
            <a:srcRect/>
            <a:stretch>
              <a:fillRect/>
            </a:stretch>
          </p:blipFill>
          <p:spPr bwMode="auto">
            <a:xfrm>
              <a:off x="3633512" y="4855298"/>
              <a:ext cx="1816396" cy="1025318"/>
            </a:xfrm>
            <a:prstGeom prst="rect">
              <a:avLst/>
            </a:prstGeom>
            <a:noFill/>
            <a:ln w="9525">
              <a:noFill/>
              <a:miter lim="800000"/>
              <a:headEnd/>
              <a:tailEnd/>
            </a:ln>
            <a:effectLst>
              <a:outerShdw dist="38100" dir="2700000" algn="tl" rotWithShape="0">
                <a:srgbClr val="808080">
                  <a:alpha val="39999"/>
                </a:srgbClr>
              </a:outerShdw>
            </a:effectLst>
          </p:spPr>
        </p:pic>
        <p:grpSp>
          <p:nvGrpSpPr>
            <p:cNvPr id="51" name="Group 50"/>
            <p:cNvGrpSpPr/>
            <p:nvPr/>
          </p:nvGrpSpPr>
          <p:grpSpPr>
            <a:xfrm>
              <a:off x="4038600" y="5317972"/>
              <a:ext cx="966167" cy="365760"/>
              <a:chOff x="4032504" y="5349240"/>
              <a:chExt cx="966167" cy="365760"/>
            </a:xfrm>
          </p:grpSpPr>
          <p:pic>
            <p:nvPicPr>
              <p:cNvPr id="53"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032504" y="5349240"/>
                <a:ext cx="298655" cy="365760"/>
              </a:xfrm>
              <a:prstGeom prst="rect">
                <a:avLst/>
              </a:prstGeom>
              <a:noFill/>
            </p:spPr>
          </p:pic>
          <p:pic>
            <p:nvPicPr>
              <p:cNvPr id="54"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242816" y="5349240"/>
                <a:ext cx="298655" cy="365760"/>
              </a:xfrm>
              <a:prstGeom prst="rect">
                <a:avLst/>
              </a:prstGeom>
              <a:noFill/>
            </p:spPr>
          </p:pic>
          <p:pic>
            <p:nvPicPr>
              <p:cNvPr id="55"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471416" y="5349240"/>
                <a:ext cx="298655" cy="365760"/>
              </a:xfrm>
              <a:prstGeom prst="rect">
                <a:avLst/>
              </a:prstGeom>
              <a:noFill/>
            </p:spPr>
          </p:pic>
          <p:pic>
            <p:nvPicPr>
              <p:cNvPr id="56" name="Picture 2" descr="\\eventsql\dvd\Online_ART\DVD_ART34\Artwork_Imagery\Icons - Illustrations\_WINDOWS SERVER ICONS\Hardware\Virtual Servers 2.png"/>
              <p:cNvPicPr>
                <a:picLocks noChangeAspect="1" noChangeArrowheads="1"/>
              </p:cNvPicPr>
              <p:nvPr/>
            </p:nvPicPr>
            <p:blipFill>
              <a:blip r:embed="rId4" cstate="email"/>
              <a:srcRect/>
              <a:stretch>
                <a:fillRect/>
              </a:stretch>
            </p:blipFill>
            <p:spPr bwMode="auto">
              <a:xfrm>
                <a:off x="4700016" y="5349240"/>
                <a:ext cx="298655" cy="365760"/>
              </a:xfrm>
              <a:prstGeom prst="rect">
                <a:avLst/>
              </a:prstGeom>
              <a:noFill/>
            </p:spPr>
          </p:pic>
        </p:grpSp>
        <p:sp>
          <p:nvSpPr>
            <p:cNvPr id="52" name="Rounded Rectangle 51"/>
            <p:cNvSpPr/>
            <p:nvPr/>
          </p:nvSpPr>
          <p:spPr bwMode="auto">
            <a:xfrm>
              <a:off x="3724774" y="4981766"/>
              <a:ext cx="1620180" cy="276034"/>
            </a:xfrm>
            <a:prstGeom prst="roundRect">
              <a:avLst/>
            </a:prstGeom>
            <a:gradFill rotWithShape="1">
              <a:gsLst>
                <a:gs pos="0">
                  <a:srgbClr val="755DCB">
                    <a:shade val="51000"/>
                    <a:satMod val="130000"/>
                  </a:srgbClr>
                </a:gs>
                <a:gs pos="80000">
                  <a:srgbClr val="755DCB">
                    <a:shade val="93000"/>
                    <a:satMod val="130000"/>
                  </a:srgbClr>
                </a:gs>
                <a:gs pos="100000">
                  <a:srgbClr val="755DCB">
                    <a:shade val="94000"/>
                    <a:satMod val="135000"/>
                  </a:srgbClr>
                </a:gs>
              </a:gsLst>
              <a:lin ang="16200000" scaled="0"/>
            </a:gradFill>
            <a:ln w="9525" cap="flat" cmpd="sng" algn="ctr">
              <a:noFill/>
              <a:prstDash val="solid"/>
              <a:headEnd type="none" w="med" len="med"/>
              <a:tailEnd type="none" w="med" len="med"/>
            </a:ln>
            <a:effectLst>
              <a:outerShdw blurRad="44450" dist="27940" dir="5400000" algn="ctr">
                <a:srgbClr val="000000">
                  <a:alpha val="32000"/>
                </a:srgbClr>
              </a:outerShdw>
              <a:softEdge rad="31750"/>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Mailboxes</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grpSp>
      <p:sp>
        <p:nvSpPr>
          <p:cNvPr id="70" name="Rounded Rectangle 69"/>
          <p:cNvSpPr/>
          <p:nvPr/>
        </p:nvSpPr>
        <p:spPr bwMode="auto">
          <a:xfrm>
            <a:off x="5087394" y="2514601"/>
            <a:ext cx="1915037" cy="1343799"/>
          </a:xfrm>
          <a:prstGeom prst="roundRect">
            <a:avLst>
              <a:gd name="adj" fmla="val 9669"/>
            </a:avLst>
          </a:prstGeom>
          <a:gradFill rotWithShape="1">
            <a:gsLst>
              <a:gs pos="0">
                <a:srgbClr val="FFC000">
                  <a:shade val="51000"/>
                  <a:satMod val="130000"/>
                </a:srgbClr>
              </a:gs>
              <a:gs pos="80000">
                <a:srgbClr val="FFC000">
                  <a:shade val="93000"/>
                  <a:satMod val="130000"/>
                </a:srgbClr>
              </a:gs>
              <a:gs pos="100000">
                <a:srgbClr val="FFC000">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rgbClr val="FFC000">
                <a:shade val="25000"/>
                <a:satMod val="150000"/>
              </a:srgbClr>
            </a:contourClr>
          </a:sp3d>
        </p:spPr>
        <p:txBody>
          <a:bodyPr vert="horz" wrap="none" lIns="0" tIns="182880" rIns="0" bIns="0" numCol="1" rtlCol="0" anchor="ctr" anchorCtr="0" compatLnSpc="1">
            <a:prstTxWarp prst="textNoShape">
              <a:avLst/>
            </a:prstTxWarp>
            <a:flatTx/>
          </a:bodyPr>
          <a:lstStyle/>
          <a:p>
            <a:pPr algn="ctr" defTabSz="685810">
              <a:lnSpc>
                <a:spcPct val="90000"/>
              </a:lnSpc>
              <a:spcBef>
                <a:spcPts val="473"/>
              </a:spcBef>
              <a:defRPr/>
            </a:pPr>
            <a:endParaRPr lang="en-US" altLang="zh-CN" sz="2000" kern="0" dirty="0">
              <a:solidFill>
                <a:srgbClr val="FFFFFF"/>
              </a:solidFill>
              <a:effectLst>
                <a:outerShdw blurRad="38100" dist="38100" dir="2700000" algn="tl">
                  <a:srgbClr val="000000">
                    <a:alpha val="43137"/>
                  </a:srgbClr>
                </a:outerShdw>
              </a:effectLst>
              <a:latin typeface="Segoe UI" pitchFamily="34" charset="0"/>
              <a:ea typeface="Segoe UI" pitchFamily="34" charset="0"/>
              <a:cs typeface="Segoe UI" pitchFamily="34" charset="0"/>
            </a:endParaRPr>
          </a:p>
        </p:txBody>
      </p:sp>
      <p:sp>
        <p:nvSpPr>
          <p:cNvPr id="71" name="Trapezoid 70"/>
          <p:cNvSpPr/>
          <p:nvPr/>
        </p:nvSpPr>
        <p:spPr bwMode="auto">
          <a:xfrm rot="10800000">
            <a:off x="5174107" y="2811821"/>
            <a:ext cx="1720954" cy="960120"/>
          </a:xfrm>
          <a:prstGeom prst="trapezoid">
            <a:avLst>
              <a:gd name="adj" fmla="val 16923"/>
            </a:avLst>
          </a:prstGeom>
          <a:gradFill rotWithShape="1">
            <a:gsLst>
              <a:gs pos="0">
                <a:srgbClr val="DF8045">
                  <a:shade val="51000"/>
                  <a:satMod val="130000"/>
                </a:srgbClr>
              </a:gs>
              <a:gs pos="80000">
                <a:srgbClr val="DF8045">
                  <a:shade val="93000"/>
                  <a:satMod val="130000"/>
                </a:srgbClr>
              </a:gs>
              <a:gs pos="100000">
                <a:srgbClr val="DF8045">
                  <a:shade val="94000"/>
                  <a:satMod val="135000"/>
                </a:srgbClr>
              </a:gs>
            </a:gsLst>
            <a:lin ang="16200000" scaled="0"/>
          </a:gradFill>
          <a:ln w="9525" cap="flat" cmpd="sng" algn="ctr">
            <a:solidFill>
              <a:srgbClr val="DF8045">
                <a:shade val="95000"/>
                <a:satMod val="105000"/>
              </a:srgbClr>
            </a:solidFill>
            <a:prstDash val="solid"/>
            <a:headEnd type="none" w="med" len="med"/>
            <a:tailEnd type="none" w="med" len="med"/>
          </a:ln>
          <a:effectLst>
            <a:outerShdw blurRad="40000" dist="23000" dir="5400000" rotWithShape="0">
              <a:srgbClr val="000000">
                <a:alpha val="35000"/>
              </a:srgbClr>
            </a:outerShdw>
          </a:effectLst>
        </p:spPr>
        <p:txBody>
          <a:bodyPr vert="horz" wrap="square" lIns="91436" tIns="45718" rIns="91436" bIns="45718" numCol="1" rtlCol="0" anchor="ctr" anchorCtr="0" compatLnSpc="1">
            <a:prstTxWarp prst="textNoShape">
              <a:avLst/>
            </a:prstTxWarp>
          </a:bodyPr>
          <a:lstStyle/>
          <a:p>
            <a:pPr algn="ctr" defTabSz="685666">
              <a:defRPr/>
            </a:pPr>
            <a:endParaRPr lang="en-US" sz="15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2" name="TextBox 71"/>
          <p:cNvSpPr txBox="1">
            <a:spLocks noChangeArrowheads="1"/>
          </p:cNvSpPr>
          <p:nvPr/>
        </p:nvSpPr>
        <p:spPr bwMode="auto">
          <a:xfrm>
            <a:off x="5099993" y="2528872"/>
            <a:ext cx="1902438" cy="230832"/>
          </a:xfrm>
          <a:prstGeom prst="rect">
            <a:avLst/>
          </a:prstGeom>
          <a:noFill/>
          <a:ln w="9525" cap="flat" cmpd="sng" algn="ctr">
            <a:noFill/>
            <a:prstDash val="solid"/>
            <a:miter lim="800000"/>
            <a:headEnd type="none" w="med" len="med"/>
            <a:tailEnd type="none" w="med" len="med"/>
          </a:ln>
          <a:effectLst/>
        </p:spPr>
        <p:txBody>
          <a:bodyPr wrap="square">
            <a:spAutoFit/>
          </a:bodyPr>
          <a:lstStyle/>
          <a:p>
            <a:pPr algn="ctr" defTabSz="685891">
              <a:spcBef>
                <a:spcPct val="50000"/>
              </a:spcBef>
              <a:defRPr/>
            </a:pPr>
            <a:r>
              <a:rPr lang="en-US" sz="900" b="1" cap="all" spc="75" dirty="0">
                <a:solidFill>
                  <a:srgbClr val="FFFFFF"/>
                </a:solidFill>
                <a:latin typeface="Segoe UI" pitchFamily="34" charset="0"/>
                <a:ea typeface="Segoe UI" pitchFamily="34" charset="0"/>
                <a:cs typeface="Segoe UI" pitchFamily="34" charset="0"/>
              </a:rPr>
              <a:t>FOPE</a:t>
            </a:r>
            <a:endParaRPr lang="en-US" b="1" cap="all" spc="75" dirty="0">
              <a:solidFill>
                <a:srgbClr val="FFFFFF"/>
              </a:solidFill>
              <a:latin typeface="Segoe UI" pitchFamily="34" charset="0"/>
              <a:ea typeface="Segoe UI" pitchFamily="34" charset="0"/>
              <a:cs typeface="Segoe UI" pitchFamily="34" charset="0"/>
            </a:endParaRPr>
          </a:p>
        </p:txBody>
      </p:sp>
      <p:sp>
        <p:nvSpPr>
          <p:cNvPr id="73" name="Rounded Rectangle 72"/>
          <p:cNvSpPr/>
          <p:nvPr/>
        </p:nvSpPr>
        <p:spPr bwMode="auto">
          <a:xfrm>
            <a:off x="5418446" y="28575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Edge</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4" name="Rounded Rectangle 73"/>
          <p:cNvSpPr/>
          <p:nvPr/>
        </p:nvSpPr>
        <p:spPr bwMode="auto">
          <a:xfrm>
            <a:off x="5418446" y="30861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Virus</a:t>
            </a:r>
            <a:endParaRPr lang="en-US" sz="11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5" name="Rounded Rectangle 74"/>
          <p:cNvSpPr/>
          <p:nvPr/>
        </p:nvSpPr>
        <p:spPr bwMode="auto">
          <a:xfrm>
            <a:off x="5418446" y="33147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8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Policy</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76" name="Rounded Rectangle 75"/>
          <p:cNvSpPr/>
          <p:nvPr/>
        </p:nvSpPr>
        <p:spPr bwMode="auto">
          <a:xfrm>
            <a:off x="5418446" y="3543341"/>
            <a:ext cx="1218883" cy="182880"/>
          </a:xfrm>
          <a:prstGeom prst="roundRect">
            <a:avLst/>
          </a:prstGeom>
          <a:solidFill>
            <a:schemeClr val="bg1">
              <a:lumMod val="5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900" kern="0" dirty="0">
                <a:gradFill>
                  <a:gsLst>
                    <a:gs pos="0">
                      <a:srgbClr val="FFFFFF"/>
                    </a:gs>
                    <a:gs pos="100000">
                      <a:srgbClr val="FFFFFF"/>
                    </a:gs>
                  </a:gsLst>
                  <a:lin ang="5400000" scaled="0"/>
                </a:gradFill>
                <a:latin typeface="Segoe UI" pitchFamily="34" charset="0"/>
                <a:ea typeface="Segoe UI" pitchFamily="34" charset="0"/>
                <a:cs typeface="Segoe UI" pitchFamily="34" charset="0"/>
              </a:rPr>
              <a:t>Spam</a:t>
            </a:r>
            <a:endParaRPr lang="en-US" sz="1200"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94" name="Title 93"/>
          <p:cNvSpPr>
            <a:spLocks noGrp="1"/>
          </p:cNvSpPr>
          <p:nvPr>
            <p:ph type="title"/>
          </p:nvPr>
        </p:nvSpPr>
        <p:spPr>
          <a:xfrm>
            <a:off x="609441" y="301752"/>
            <a:ext cx="11149013" cy="609398"/>
          </a:xfrm>
        </p:spPr>
        <p:txBody>
          <a:bodyPr>
            <a:noAutofit/>
          </a:bodyPr>
          <a:lstStyle/>
          <a:p>
            <a:r>
              <a:rPr lang="en-US" sz="3600" b="1" dirty="0">
                <a:latin typeface="Segoe UI" pitchFamily="34" charset="0"/>
                <a:ea typeface="Segoe UI" pitchFamily="34" charset="0"/>
                <a:cs typeface="Segoe UI" pitchFamily="34" charset="0"/>
              </a:rPr>
              <a:t>Shared Address Space with On-Premises Relay Scenario (MX Points to FOPE</a:t>
            </a:r>
            <a:r>
              <a:rPr lang="en-US" sz="3600" b="1" dirty="0" smtClean="0">
                <a:latin typeface="Segoe UI" pitchFamily="34" charset="0"/>
                <a:ea typeface="Segoe UI" pitchFamily="34" charset="0"/>
                <a:cs typeface="Segoe UI" pitchFamily="34" charset="0"/>
              </a:rPr>
              <a:t>) </a:t>
            </a:r>
            <a:r>
              <a:rPr lang="en-US" sz="3600" dirty="0" smtClean="0">
                <a:latin typeface="Segoe UI" pitchFamily="34" charset="0"/>
                <a:ea typeface="Segoe UI" pitchFamily="34" charset="0"/>
                <a:cs typeface="Segoe UI" pitchFamily="34" charset="0"/>
              </a:rPr>
              <a:t>– Intra-Org</a:t>
            </a:r>
            <a:endParaRPr lang="en-US" sz="3600" dirty="0">
              <a:latin typeface="Segoe UI" pitchFamily="34" charset="0"/>
              <a:ea typeface="Segoe UI" pitchFamily="34" charset="0"/>
              <a:cs typeface="Segoe UI" pitchFamily="34" charset="0"/>
            </a:endParaRPr>
          </a:p>
        </p:txBody>
      </p:sp>
      <p:sp>
        <p:nvSpPr>
          <p:cNvPr id="4" name="Content Placeholder 3"/>
          <p:cNvSpPr>
            <a:spLocks noGrp="1"/>
          </p:cNvSpPr>
          <p:nvPr>
            <p:ph sz="half" idx="1"/>
          </p:nvPr>
        </p:nvSpPr>
        <p:spPr>
          <a:xfrm>
            <a:off x="182832" y="3850033"/>
            <a:ext cx="4468056" cy="1412694"/>
          </a:xfrm>
        </p:spPr>
        <p:txBody>
          <a:bodyPr>
            <a:normAutofit/>
          </a:bodyPr>
          <a:lstStyle/>
          <a:p>
            <a:r>
              <a:rPr lang="en-US" sz="1800" dirty="0" smtClean="0">
                <a:solidFill>
                  <a:schemeClr val="tx1"/>
                </a:solidFill>
                <a:latin typeface="Segoe UI" pitchFamily="34" charset="0"/>
                <a:ea typeface="Segoe UI" pitchFamily="34" charset="0"/>
                <a:cs typeface="Segoe UI" pitchFamily="34" charset="0"/>
              </a:rPr>
              <a:t>Hosted mailbox sends mail outbound</a:t>
            </a:r>
          </a:p>
          <a:p>
            <a:r>
              <a:rPr lang="en-US" sz="1800" dirty="0" smtClean="0">
                <a:solidFill>
                  <a:schemeClr val="tx1"/>
                </a:solidFill>
                <a:latin typeface="Segoe UI" pitchFamily="34" charset="0"/>
                <a:ea typeface="Segoe UI" pitchFamily="34" charset="0"/>
                <a:cs typeface="Segoe UI" pitchFamily="34" charset="0"/>
              </a:rPr>
              <a:t>Delivery to FOPE (virus scanning disabled by default; policy rules dependent on customer configuration)</a:t>
            </a:r>
          </a:p>
          <a:p>
            <a:r>
              <a:rPr lang="en-US" sz="1800" dirty="0" smtClean="0">
                <a:solidFill>
                  <a:schemeClr val="tx1"/>
                </a:solidFill>
                <a:latin typeface="Segoe UI" pitchFamily="34" charset="0"/>
                <a:ea typeface="Segoe UI" pitchFamily="34" charset="0"/>
                <a:cs typeface="Segoe UI" pitchFamily="34" charset="0"/>
              </a:rPr>
              <a:t>Delivery to on-premises mailbox</a:t>
            </a:r>
          </a:p>
          <a:p>
            <a:endParaRPr lang="en-US" sz="1800" dirty="0">
              <a:solidFill>
                <a:schemeClr val="tx1"/>
              </a:solidFill>
              <a:latin typeface="Segoe UI" pitchFamily="34" charset="0"/>
              <a:ea typeface="Segoe UI" pitchFamily="34" charset="0"/>
              <a:cs typeface="Segoe UI" pitchFamily="34" charset="0"/>
            </a:endParaRPr>
          </a:p>
        </p:txBody>
      </p:sp>
      <p:sp>
        <p:nvSpPr>
          <p:cNvPr id="117" name="Content Placeholder 186"/>
          <p:cNvSpPr txBox="1">
            <a:spLocks/>
          </p:cNvSpPr>
          <p:nvPr/>
        </p:nvSpPr>
        <p:spPr>
          <a:xfrm>
            <a:off x="155783" y="3048000"/>
            <a:ext cx="3094570" cy="705456"/>
          </a:xfrm>
          <a:prstGeom prst="rect">
            <a:avLst/>
          </a:prstGeom>
        </p:spPr>
        <p:style>
          <a:lnRef idx="1">
            <a:schemeClr val="accent4"/>
          </a:lnRef>
          <a:fillRef idx="2">
            <a:schemeClr val="accent4"/>
          </a:fillRef>
          <a:effectRef idx="1">
            <a:schemeClr val="accent4"/>
          </a:effectRef>
          <a:fontRef idx="minor">
            <a:schemeClr val="dk1"/>
          </a:fontRef>
        </p:style>
        <p:txBody>
          <a:bodyPr/>
          <a:lstStyle>
            <a:lvl1pPr marL="460375" indent="-460375" algn="l" defTabSz="914363" rtl="0" eaLnBrk="1" latinLnBrk="0" hangingPunct="1">
              <a:lnSpc>
                <a:spcPct val="90000"/>
              </a:lnSpc>
              <a:spcBef>
                <a:spcPct val="20000"/>
              </a:spcBef>
              <a:buSzPct val="85000"/>
              <a:buFontTx/>
              <a:buBlip>
                <a:blip r:embed="rId6"/>
              </a:buBlip>
              <a:defRPr sz="3200" kern="1200">
                <a:solidFill>
                  <a:schemeClr val="dk1"/>
                </a:solidFill>
                <a:latin typeface="+mn-lt"/>
                <a:ea typeface="+mn-ea"/>
                <a:cs typeface="+mn-cs"/>
              </a:defRPr>
            </a:lvl1pPr>
            <a:lvl2pPr marL="855663" indent="-395288" algn="l" defTabSz="914363" rtl="0" eaLnBrk="1" latinLnBrk="0" hangingPunct="1">
              <a:lnSpc>
                <a:spcPct val="90000"/>
              </a:lnSpc>
              <a:spcBef>
                <a:spcPct val="20000"/>
              </a:spcBef>
              <a:buSzPct val="85000"/>
              <a:buFontTx/>
              <a:buBlip>
                <a:blip r:embed="rId6"/>
              </a:buBlip>
              <a:defRPr sz="2800" kern="1200">
                <a:solidFill>
                  <a:schemeClr val="dk1"/>
                </a:solidFill>
                <a:latin typeface="+mn-lt"/>
                <a:ea typeface="+mn-ea"/>
                <a:cs typeface="+mn-cs"/>
              </a:defRPr>
            </a:lvl2pPr>
            <a:lvl3pPr marL="1258888" indent="-403225" algn="l" defTabSz="914363" rtl="0" eaLnBrk="1" latinLnBrk="0" hangingPunct="1">
              <a:lnSpc>
                <a:spcPct val="90000"/>
              </a:lnSpc>
              <a:spcBef>
                <a:spcPct val="20000"/>
              </a:spcBef>
              <a:buSzPct val="85000"/>
              <a:buFontTx/>
              <a:buBlip>
                <a:blip r:embed="rId6"/>
              </a:buBlip>
              <a:defRPr sz="2400" kern="1200">
                <a:solidFill>
                  <a:schemeClr val="dk1"/>
                </a:solidFill>
                <a:latin typeface="+mn-lt"/>
                <a:ea typeface="+mn-ea"/>
                <a:cs typeface="+mn-cs"/>
              </a:defRPr>
            </a:lvl3pPr>
            <a:lvl4pPr marL="1604963" indent="-346075"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4pPr>
            <a:lvl5pPr marL="1941513" indent="-336550" algn="l" defTabSz="914363" rtl="0" eaLnBrk="1" latinLnBrk="0" hangingPunct="1">
              <a:lnSpc>
                <a:spcPct val="90000"/>
              </a:lnSpc>
              <a:spcBef>
                <a:spcPct val="20000"/>
              </a:spcBef>
              <a:buSzPct val="85000"/>
              <a:buFontTx/>
              <a:buBlip>
                <a:blip r:embed="rId6"/>
              </a:buBlip>
              <a:defRPr sz="2000" kern="1200">
                <a:solidFill>
                  <a:schemeClr val="dk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Tx/>
              <a:buNone/>
            </a:pPr>
            <a:r>
              <a:rPr lang="en-US" sz="1200" b="1" dirty="0" smtClean="0">
                <a:solidFill>
                  <a:prstClr val="black"/>
                </a:solidFill>
                <a:latin typeface="Segoe UI" pitchFamily="34" charset="0"/>
                <a:ea typeface="Segoe UI" pitchFamily="34" charset="0"/>
                <a:cs typeface="Segoe UI" pitchFamily="34" charset="0"/>
              </a:rPr>
              <a:t>Outbound</a:t>
            </a:r>
          </a:p>
          <a:p>
            <a:pPr marL="0" indent="0">
              <a:buFontTx/>
              <a:buNone/>
            </a:pPr>
            <a:r>
              <a:rPr lang="en-US" sz="1200" dirty="0" smtClean="0">
                <a:solidFill>
                  <a:prstClr val="black"/>
                </a:solidFill>
                <a:latin typeface="Segoe UI" pitchFamily="34" charset="0"/>
                <a:ea typeface="Segoe UI" pitchFamily="34" charset="0"/>
                <a:cs typeface="Segoe UI" pitchFamily="34" charset="0"/>
              </a:rPr>
              <a:t>From: Joe@contoso.com</a:t>
            </a:r>
          </a:p>
          <a:p>
            <a:pPr marL="0" indent="0">
              <a:buFontTx/>
              <a:buNone/>
            </a:pPr>
            <a:r>
              <a:rPr lang="en-US" sz="1200" dirty="0" smtClean="0">
                <a:solidFill>
                  <a:prstClr val="black"/>
                </a:solidFill>
                <a:latin typeface="Segoe UI" pitchFamily="34" charset="0"/>
                <a:ea typeface="Segoe UI" pitchFamily="34" charset="0"/>
                <a:cs typeface="Segoe UI" pitchFamily="34" charset="0"/>
              </a:rPr>
              <a:t>To: Bob@contoso.com</a:t>
            </a:r>
            <a:endParaRPr lang="en-US" sz="1200" dirty="0">
              <a:solidFill>
                <a:prstClr val="black"/>
              </a:solidFill>
              <a:latin typeface="Segoe UI" pitchFamily="34" charset="0"/>
              <a:ea typeface="Segoe UI" pitchFamily="34" charset="0"/>
              <a:cs typeface="Segoe UI" pitchFamily="34" charset="0"/>
            </a:endParaRPr>
          </a:p>
        </p:txBody>
      </p:sp>
      <p:sp>
        <p:nvSpPr>
          <p:cNvPr id="44" name="TextBox 43"/>
          <p:cNvSpPr txBox="1"/>
          <p:nvPr/>
        </p:nvSpPr>
        <p:spPr>
          <a:xfrm>
            <a:off x="4907399" y="5911334"/>
            <a:ext cx="2275023"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service.contoso.com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sp>
        <p:nvSpPr>
          <p:cNvPr id="46" name="TextBox 45"/>
          <p:cNvSpPr txBox="1"/>
          <p:nvPr/>
        </p:nvSpPr>
        <p:spPr>
          <a:xfrm>
            <a:off x="9237474" y="3276600"/>
            <a:ext cx="2056218" cy="184666"/>
          </a:xfrm>
          <a:prstGeom prst="rect">
            <a:avLst/>
          </a:prstGeom>
          <a:noFill/>
        </p:spPr>
        <p:txBody>
          <a:bodyPr wrap="square" lIns="0" tIns="0" rIns="0" bIns="0" rtlCol="0">
            <a:spAutoFit/>
          </a:bodyPr>
          <a:lstStyle/>
          <a:p>
            <a:pPr algn="ctr"/>
            <a:r>
              <a:rPr lang="en-US" sz="12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rPr>
              <a:t>contoso.com</a:t>
            </a:r>
            <a:endParaRPr lang="en-US" sz="2400" b="1" dirty="0" smtClean="0">
              <a:gradFill>
                <a:gsLst>
                  <a:gs pos="0">
                    <a:prstClr val="black"/>
                  </a:gs>
                  <a:gs pos="86000">
                    <a:prstClr val="black"/>
                  </a:gs>
                </a:gsLst>
                <a:lin ang="5400000" scaled="0"/>
              </a:gradFill>
              <a:latin typeface="Segoe UI" pitchFamily="34" charset="0"/>
              <a:ea typeface="Segoe UI" pitchFamily="34" charset="0"/>
              <a:cs typeface="Segoe UI" pitchFamily="34" charset="0"/>
            </a:endParaRPr>
          </a:p>
        </p:txBody>
      </p:sp>
      <p:cxnSp>
        <p:nvCxnSpPr>
          <p:cNvPr id="57" name="Straight Arrow Connector 56"/>
          <p:cNvCxnSpPr>
            <a:endCxn id="46" idx="2"/>
          </p:cNvCxnSpPr>
          <p:nvPr/>
        </p:nvCxnSpPr>
        <p:spPr>
          <a:xfrm flipV="1">
            <a:off x="7002430" y="3461267"/>
            <a:ext cx="3263153" cy="264955"/>
          </a:xfrm>
          <a:prstGeom prst="bentConnector2">
            <a:avLst/>
          </a:prstGeom>
          <a:ln w="31750">
            <a:headEnd type="arrow"/>
            <a:tailEnd type="none"/>
          </a:ln>
        </p:spPr>
        <p:style>
          <a:lnRef idx="2">
            <a:schemeClr val="accent4"/>
          </a:lnRef>
          <a:fillRef idx="0">
            <a:schemeClr val="accent4"/>
          </a:fillRef>
          <a:effectRef idx="1">
            <a:schemeClr val="accent4"/>
          </a:effectRef>
          <a:fontRef idx="minor">
            <a:schemeClr val="tx1"/>
          </a:fontRef>
        </p:style>
      </p:cxnSp>
      <p:sp>
        <p:nvSpPr>
          <p:cNvPr id="60" name="Rounded Rectangle 59"/>
          <p:cNvSpPr/>
          <p:nvPr/>
        </p:nvSpPr>
        <p:spPr bwMode="auto">
          <a:xfrm>
            <a:off x="9190966" y="3847710"/>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Exchange Send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1" name="Rounded Rectangle 60"/>
          <p:cNvSpPr/>
          <p:nvPr/>
        </p:nvSpPr>
        <p:spPr bwMode="auto">
          <a:xfrm>
            <a:off x="6687721" y="2759704"/>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Outbound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pic>
        <p:nvPicPr>
          <p:cNvPr id="43" name="Rectangle 9288"/>
          <p:cNvPicPr>
            <a:picLocks noChangeAspect="1" noChangeArrowheads="1"/>
          </p:cNvPicPr>
          <p:nvPr/>
        </p:nvPicPr>
        <p:blipFill>
          <a:blip r:embed="rId7" cstate="print"/>
          <a:srcRect/>
          <a:stretch>
            <a:fillRect/>
          </a:stretch>
        </p:blipFill>
        <p:spPr bwMode="auto">
          <a:xfrm>
            <a:off x="4601647" y="5323234"/>
            <a:ext cx="623226" cy="467673"/>
          </a:xfrm>
          <a:prstGeom prst="rect">
            <a:avLst/>
          </a:prstGeom>
          <a:noFill/>
          <a:ln w="9525">
            <a:noFill/>
            <a:miter lim="800000"/>
            <a:headEnd/>
            <a:tailEnd/>
          </a:ln>
        </p:spPr>
      </p:pic>
      <p:sp>
        <p:nvSpPr>
          <p:cNvPr id="62" name="Rounded Rectangle 61"/>
          <p:cNvSpPr/>
          <p:nvPr/>
        </p:nvSpPr>
        <p:spPr bwMode="auto">
          <a:xfrm>
            <a:off x="7182422" y="1796841"/>
            <a:ext cx="2031471"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Exchange Receive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63" name="Rounded Rectangle 62"/>
          <p:cNvSpPr/>
          <p:nvPr/>
        </p:nvSpPr>
        <p:spPr bwMode="auto">
          <a:xfrm>
            <a:off x="6895061" y="3269021"/>
            <a:ext cx="1679528" cy="343290"/>
          </a:xfrm>
          <a:prstGeom prst="roundRect">
            <a:avLst/>
          </a:prstGeom>
          <a:solidFill>
            <a:schemeClr val="tx2">
              <a:lumMod val="60000"/>
              <a:lumOff val="40000"/>
            </a:schemeClr>
          </a:solidFill>
          <a:ln w="9525" cap="flat" cmpd="sng" algn="ctr">
            <a:noFill/>
            <a:prstDash val="soli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36" tIns="45718" rIns="91436" bIns="45718" numCol="1" rtlCol="0" anchor="ctr" anchorCtr="0" compatLnSpc="1">
            <a:prstTxWarp prst="textNoShape">
              <a:avLst/>
            </a:prstTxWarp>
          </a:bodyPr>
          <a:lstStyle/>
          <a:p>
            <a:pPr algn="ctr" defTabSz="685666">
              <a:defRPr/>
            </a:pPr>
            <a:r>
              <a:rPr lang="en-US" sz="1100" kern="0"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Inbound FOPE Connector</a:t>
            </a:r>
            <a:endParaRPr lang="en-US" kern="0"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14816334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5E-6 3.85381E-6 L 0.04688 -0.24335 " pathEditMode="relative" rAng="0" ptsTypes="AA">
                                      <p:cBhvr>
                                        <p:cTn id="6" dur="2000" fill="hold"/>
                                        <p:tgtEl>
                                          <p:spTgt spid="43"/>
                                        </p:tgtEl>
                                        <p:attrNameLst>
                                          <p:attrName>ppt_x</p:attrName>
                                          <p:attrName>ppt_y</p:attrName>
                                        </p:attrNameLst>
                                      </p:cBhvr>
                                      <p:rCtr x="2344" y="-12167"/>
                                    </p:animMotion>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7" presetClass="path" presetSubtype="0" accel="50000" decel="50000" fill="hold" nodeType="clickEffect">
                                  <p:stCondLst>
                                    <p:cond delay="0"/>
                                  </p:stCondLst>
                                  <p:childTnLst>
                                    <p:animMotion origin="layout" path="M 0.04687 -0.24335 L 0.00382 -0.28961 C -0.00625 -0.29956 -0.01129 -0.31413 -0.01181 -0.32963 C -0.01233 -0.34791 -0.00799 -0.36225 0.00139 -0.37335 L 0.04201 -0.42262 " pathEditMode="relative" rAng="5263922" ptsTypes="FffFF">
                                      <p:cBhvr>
                                        <p:cTn id="12" dur="2000" fill="hold"/>
                                        <p:tgtEl>
                                          <p:spTgt spid="43"/>
                                        </p:tgtEl>
                                        <p:attrNameLst>
                                          <p:attrName>ppt_x</p:attrName>
                                          <p:attrName>ppt_y</p:attrName>
                                        </p:attrNameLst>
                                      </p:cBhvr>
                                      <p:rCtr x="-3038" y="-8813"/>
                                    </p:animMotion>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04202 -0.42263 L 0.38368 -0.46704 " pathEditMode="relative" rAng="0" ptsTypes="AA">
                                      <p:cBhvr>
                                        <p:cTn id="18" dur="2000" fill="hold"/>
                                        <p:tgtEl>
                                          <p:spTgt spid="43"/>
                                        </p:tgtEl>
                                        <p:attrNameLst>
                                          <p:attrName>ppt_x</p:attrName>
                                          <p:attrName>ppt_y</p:attrName>
                                        </p:attrNameLst>
                                      </p:cBhvr>
                                      <p:rCtr x="17083" y="-2221"/>
                                    </p:animMotion>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Admin Experience </a:t>
            </a:r>
            <a:endParaRPr lang="en-US" dirty="0"/>
          </a:p>
        </p:txBody>
      </p:sp>
      <p:sp>
        <p:nvSpPr>
          <p:cNvPr id="3" name="Content Placeholder 2"/>
          <p:cNvSpPr>
            <a:spLocks noGrp="1"/>
          </p:cNvSpPr>
          <p:nvPr>
            <p:ph idx="1"/>
          </p:nvPr>
        </p:nvSpPr>
        <p:spPr>
          <a:xfrm>
            <a:off x="519112" y="1447799"/>
            <a:ext cx="11149013" cy="4708981"/>
          </a:xfrm>
        </p:spPr>
        <p:txBody>
          <a:bodyPr/>
          <a:lstStyle/>
          <a:p>
            <a:r>
              <a:rPr lang="en-US" sz="2000" smtClean="0"/>
              <a:t>Integrated Admin experience between Office 365 and FOPE</a:t>
            </a:r>
          </a:p>
          <a:p>
            <a:pPr lvl="1"/>
            <a:r>
              <a:rPr lang="en-US" sz="1800" smtClean="0"/>
              <a:t>Single Sign-on</a:t>
            </a:r>
          </a:p>
          <a:p>
            <a:pPr lvl="1"/>
            <a:r>
              <a:rPr lang="en-US" sz="1800" smtClean="0"/>
              <a:t>Similar Look and feel</a:t>
            </a:r>
          </a:p>
          <a:p>
            <a:pPr lvl="1"/>
            <a:r>
              <a:rPr lang="en-US" sz="1800" smtClean="0"/>
              <a:t>Access to policy, reports, and message trace</a:t>
            </a:r>
            <a:br>
              <a:rPr lang="en-US" sz="1800" smtClean="0"/>
            </a:br>
            <a:endParaRPr lang="en-US" sz="1800" smtClean="0"/>
          </a:p>
          <a:p>
            <a:r>
              <a:rPr lang="en-US" sz="2000" smtClean="0"/>
              <a:t>Delegated Admin experience</a:t>
            </a:r>
          </a:p>
          <a:p>
            <a:pPr lvl="1"/>
            <a:r>
              <a:rPr lang="en-US" sz="1800" smtClean="0"/>
              <a:t>E.g. HP managing contoso.com</a:t>
            </a:r>
            <a:br>
              <a:rPr lang="en-US" sz="1800" smtClean="0"/>
            </a:br>
            <a:endParaRPr lang="en-US" sz="1800" smtClean="0"/>
          </a:p>
          <a:p>
            <a:r>
              <a:rPr lang="en-US" sz="2000" smtClean="0"/>
              <a:t>Single experience between FOPE Standalone vs. BPOS</a:t>
            </a:r>
            <a:br>
              <a:rPr lang="en-US" sz="2000" smtClean="0"/>
            </a:br>
            <a:endParaRPr lang="en-US" sz="2000" smtClean="0"/>
          </a:p>
          <a:p>
            <a:r>
              <a:rPr lang="en-US" sz="2000" smtClean="0"/>
              <a:t>Message Tracking and Reporting </a:t>
            </a:r>
          </a:p>
          <a:p>
            <a:pPr lvl="1"/>
            <a:r>
              <a:rPr lang="en-US" sz="1800" smtClean="0"/>
              <a:t>Spam filtering</a:t>
            </a:r>
          </a:p>
          <a:p>
            <a:pPr lvl="1"/>
            <a:r>
              <a:rPr lang="en-US" sz="1800" smtClean="0"/>
              <a:t>Virus detection</a:t>
            </a:r>
          </a:p>
          <a:p>
            <a:pPr lvl="1"/>
            <a:r>
              <a:rPr lang="en-US" sz="1800" smtClean="0"/>
              <a:t>Email traffic</a:t>
            </a:r>
          </a:p>
          <a:p>
            <a:endParaRPr lang="en-US" sz="2000"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1924"/>
            <a:ext cx="3290983" cy="51607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pic>
      <p:sp>
        <p:nvSpPr>
          <p:cNvPr id="8" name="Slide Number Placeholder 3"/>
          <p:cNvSpPr txBox="1">
            <a:spLocks/>
          </p:cNvSpPr>
          <p:nvPr/>
        </p:nvSpPr>
        <p:spPr>
          <a:xfrm>
            <a:off x="11223876" y="6356351"/>
            <a:ext cx="914162" cy="365125"/>
          </a:xfrm>
          <a:prstGeom prst="rect">
            <a:avLst/>
          </a:prstGeom>
        </p:spPr>
        <p:txBody>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fld id="{8729BD93-09D6-471D-80DE-0510042D7747}" type="slidenum">
              <a:rPr lang="en-US" smtClean="0"/>
              <a:pPr/>
              <a:t>31</a:t>
            </a:fld>
            <a:endParaRPr lang="en-US"/>
          </a:p>
        </p:txBody>
      </p:sp>
    </p:spTree>
    <p:extLst>
      <p:ext uri="{BB962C8B-B14F-4D97-AF65-F5344CB8AC3E}">
        <p14:creationId xmlns:p14="http://schemas.microsoft.com/office/powerpoint/2010/main" val="17147629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smtClean="0"/>
              <a:t>demo</a:t>
            </a:r>
            <a:endParaRPr lang="en-US" dirty="0"/>
          </a:p>
        </p:txBody>
      </p:sp>
      <p:sp>
        <p:nvSpPr>
          <p:cNvPr id="6" name="Subtitle 14"/>
          <p:cNvSpPr>
            <a:spLocks noGrp="1"/>
          </p:cNvSpPr>
          <p:nvPr>
            <p:ph type="ctrTitle"/>
          </p:nvPr>
        </p:nvSpPr>
        <p:spPr/>
        <p:txBody>
          <a:bodyPr/>
          <a:lstStyle/>
          <a:p>
            <a:r>
              <a:rPr lang="en-US" smtClean="0"/>
              <a:t>FOPE Connectors</a:t>
            </a:r>
            <a:endParaRPr lang="en-US" dirty="0"/>
          </a:p>
        </p:txBody>
      </p:sp>
      <p:sp>
        <p:nvSpPr>
          <p:cNvPr id="2" name="Subtitle 1"/>
          <p:cNvSpPr>
            <a:spLocks noGrp="1"/>
          </p:cNvSpPr>
          <p:nvPr>
            <p:ph type="subTitle" idx="1"/>
          </p:nvPr>
        </p:nvSpPr>
        <p:spPr/>
        <p:txBody>
          <a:bodyPr/>
          <a:lstStyle/>
          <a:p>
            <a:r>
              <a:rPr lang="en-US" smtClean="0"/>
              <a:t>OnPrem -&gt; The Cloud</a:t>
            </a:r>
          </a:p>
          <a:p>
            <a:r>
              <a:rPr lang="en-US" smtClean="0"/>
              <a:t>The cloud -&gt; OnPrem</a:t>
            </a:r>
          </a:p>
          <a:p>
            <a:r>
              <a:rPr lang="en-US" smtClean="0"/>
              <a:t>Internet -&gt; OnPrem (through Cloud)</a:t>
            </a:r>
            <a:endParaRPr lang="en-US" dirty="0"/>
          </a:p>
        </p:txBody>
      </p:sp>
    </p:spTree>
    <p:extLst>
      <p:ext uri="{BB962C8B-B14F-4D97-AF65-F5344CB8AC3E}">
        <p14:creationId xmlns:p14="http://schemas.microsoft.com/office/powerpoint/2010/main" val="161832141"/>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demo</a:t>
            </a:r>
            <a:endParaRPr lang="en-US" dirty="0"/>
          </a:p>
        </p:txBody>
      </p:sp>
      <p:sp>
        <p:nvSpPr>
          <p:cNvPr id="14" name="Title 13"/>
          <p:cNvSpPr>
            <a:spLocks noGrp="1"/>
          </p:cNvSpPr>
          <p:nvPr>
            <p:ph type="ctrTitle"/>
          </p:nvPr>
        </p:nvSpPr>
        <p:spPr/>
        <p:txBody>
          <a:bodyPr/>
          <a:lstStyle/>
          <a:p>
            <a:endParaRPr lang="en-US" dirty="0"/>
          </a:p>
        </p:txBody>
      </p:sp>
      <p:sp>
        <p:nvSpPr>
          <p:cNvPr id="15" name="Subtitle 14"/>
          <p:cNvSpPr>
            <a:spLocks noGrp="1"/>
          </p:cNvSpPr>
          <p:nvPr>
            <p:ph type="subTitle" idx="1"/>
          </p:nvPr>
        </p:nvSpPr>
        <p:spPr/>
        <p:txBody>
          <a:bodyPr/>
          <a:lstStyle/>
          <a:p>
            <a:r>
              <a:rPr lang="en-US" dirty="0" smtClean="0"/>
              <a:t>FOPE TLS Enforcement</a:t>
            </a:r>
            <a:endParaRPr lang="en-US" dirty="0"/>
          </a:p>
        </p:txBody>
      </p:sp>
    </p:spTree>
    <p:extLst>
      <p:ext uri="{BB962C8B-B14F-4D97-AF65-F5344CB8AC3E}">
        <p14:creationId xmlns:p14="http://schemas.microsoft.com/office/powerpoint/2010/main" val="3324694597"/>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lvl="0">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chemeClr val="tx2">
                    <a:lumMod val="60000"/>
                    <a:lumOff val="40000"/>
                  </a:schemeClr>
                </a:solidFill>
              </a:rPr>
              <a:t>Blue </a:t>
            </a:r>
            <a:r>
              <a:rPr lang="en-US" sz="2000" spc="-30" dirty="0">
                <a:solidFill>
                  <a:schemeClr val="tx2">
                    <a:lumMod val="60000"/>
                    <a:lumOff val="40000"/>
                  </a:scheme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lvl="0">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Azure - </a:t>
            </a:r>
            <a:r>
              <a:rPr lang="en-US" sz="2000" u="sng" dirty="0">
                <a:hlinkClick r:id="rId4"/>
              </a:rPr>
              <a:t>http://www.microsoft.com/windowsazure/</a:t>
            </a:r>
            <a:endParaRPr lang="en-US" sz="2000" dirty="0">
              <a:gradFill>
                <a:gsLst>
                  <a:gs pos="0">
                    <a:schemeClr val="tx1"/>
                  </a:gs>
                  <a:gs pos="100000">
                    <a:schemeClr val="tx1"/>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System Center - </a:t>
            </a:r>
            <a:r>
              <a:rPr lang="en-US" sz="2000" u="sng" dirty="0">
                <a:hlinkClick r:id="rId5"/>
              </a:rPr>
              <a:t>http://www.microsoft.com/systemcenter/</a:t>
            </a:r>
            <a:endParaRPr lang="en-US" sz="2000" dirty="0">
              <a:gradFill>
                <a:gsLst>
                  <a:gs pos="0">
                    <a:schemeClr val="tx1"/>
                  </a:gs>
                  <a:gs pos="100000">
                    <a:schemeClr val="tx1"/>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Microsoft Forefront - </a:t>
            </a:r>
            <a:r>
              <a:rPr lang="en-US" sz="2000" u="sng" dirty="0">
                <a:hlinkClick r:id="rId6"/>
              </a:rPr>
              <a:t>http://www.microsoft.com/forefront/</a:t>
            </a:r>
            <a:endParaRPr lang="en-US" sz="2000" dirty="0">
              <a:gradFill>
                <a:gsLst>
                  <a:gs pos="0">
                    <a:schemeClr val="tx1"/>
                  </a:gs>
                  <a:gs pos="100000">
                    <a:schemeClr val="tx1"/>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Windows Server - </a:t>
            </a:r>
            <a:r>
              <a:rPr lang="en-US" sz="2000" u="sng" dirty="0">
                <a:hlinkClick r:id="rId7"/>
              </a:rPr>
              <a:t>http://www.microsoft.com/windowsserver/</a:t>
            </a:r>
            <a:r>
              <a:rPr lang="en-US" sz="2000" dirty="0"/>
              <a:t> </a:t>
            </a:r>
            <a:endParaRPr lang="en-US" sz="2000" dirty="0">
              <a:gradFill>
                <a:gsLst>
                  <a:gs pos="0">
                    <a:schemeClr val="tx1"/>
                  </a:gs>
                  <a:gs pos="100000">
                    <a:schemeClr val="tx1"/>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Cloud Power - </a:t>
            </a:r>
            <a:r>
              <a:rPr lang="en-US" sz="2000" u="sng" dirty="0">
                <a:hlinkClick r:id="rId8"/>
              </a:rPr>
              <a:t>http://</a:t>
            </a:r>
            <a:r>
              <a:rPr lang="en-US" sz="2000" u="sng" dirty="0" smtClean="0">
                <a:hlinkClick r:id="rId8"/>
              </a:rPr>
              <a:t>www.microsoft.com/cloud/</a:t>
            </a:r>
            <a:r>
              <a:rPr lang="en-US" sz="2000" u="sng" dirty="0" smtClean="0"/>
              <a:t>   </a:t>
            </a:r>
            <a:r>
              <a:rPr lang="en-US" sz="2000" dirty="0" smtClean="0"/>
              <a:t> </a:t>
            </a:r>
            <a:endParaRPr lang="en-US" sz="2000" dirty="0">
              <a:gradFill>
                <a:gsLst>
                  <a:gs pos="0">
                    <a:schemeClr val="tx1"/>
                  </a:gs>
                  <a:gs pos="100000">
                    <a:schemeClr val="tx1"/>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lvl="0" indent="-347663">
              <a:lnSpc>
                <a:spcPct val="90000"/>
              </a:lnSpc>
              <a:spcBef>
                <a:spcPct val="20000"/>
              </a:spcBef>
              <a:buSzPct val="90000"/>
              <a:buBlip>
                <a:blip r:embed="rId3"/>
              </a:buBlip>
            </a:pPr>
            <a:r>
              <a:rPr lang="en-US" sz="2000" dirty="0" smtClean="0">
                <a:gradFill>
                  <a:gsLst>
                    <a:gs pos="0">
                      <a:schemeClr val="tx1"/>
                    </a:gs>
                    <a:gs pos="100000">
                      <a:schemeClr val="tx1"/>
                    </a:gs>
                  </a:gsLst>
                  <a:lin ang="5400000" scaled="0"/>
                </a:gradFill>
              </a:rPr>
              <a:t>Private Cloud - </a:t>
            </a:r>
            <a:r>
              <a:rPr lang="en-US" sz="2000" u="sng" dirty="0">
                <a:hlinkClick r:id="rId7"/>
              </a:rPr>
              <a:t>http://</a:t>
            </a:r>
            <a:r>
              <a:rPr lang="en-US" sz="2000" u="sng" dirty="0" smtClean="0">
                <a:hlinkClick r:id="rId7"/>
              </a:rPr>
              <a:t>www.microsoft.com/privatecloud/</a:t>
            </a:r>
            <a:r>
              <a:rPr lang="en-US" sz="2000" dirty="0" smtClean="0"/>
              <a:t> </a:t>
            </a:r>
            <a:endParaRPr lang="en-US" sz="20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322781403"/>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100827047"/>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31440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664988298"/>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FOPE Core Product Capabilities</a:t>
            </a:r>
            <a:endParaRPr lang="es-CR" dirty="0"/>
          </a:p>
        </p:txBody>
      </p:sp>
      <p:sp>
        <p:nvSpPr>
          <p:cNvPr id="4" name="Text Placeholder 3"/>
          <p:cNvSpPr>
            <a:spLocks noGrp="1"/>
          </p:cNvSpPr>
          <p:nvPr>
            <p:ph type="body" sz="quarter" idx="10"/>
          </p:nvPr>
        </p:nvSpPr>
        <p:spPr>
          <a:xfrm>
            <a:off x="519112" y="1447799"/>
            <a:ext cx="11149013" cy="443198"/>
          </a:xfrm>
        </p:spPr>
        <p:txBody>
          <a:bodyPr/>
          <a:lstStyle/>
          <a:p>
            <a:endParaRPr lang="en-US" dirty="0"/>
          </a:p>
        </p:txBody>
      </p:sp>
      <p:graphicFrame>
        <p:nvGraphicFramePr>
          <p:cNvPr id="5" name="Diagram 4"/>
          <p:cNvGraphicFramePr/>
          <p:nvPr>
            <p:extLst>
              <p:ext uri="{D42A27DB-BD31-4B8C-83A1-F6EECF244321}">
                <p14:modId xmlns:p14="http://schemas.microsoft.com/office/powerpoint/2010/main" val="2402649824"/>
              </p:ext>
            </p:extLst>
          </p:nvPr>
        </p:nvGraphicFramePr>
        <p:xfrm>
          <a:off x="609441" y="1219200"/>
          <a:ext cx="10969943"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90787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FOPE Implementation Scenarios</a:t>
            </a:r>
            <a:endParaRPr lang="es-CR" dirty="0"/>
          </a:p>
        </p:txBody>
      </p:sp>
      <p:sp>
        <p:nvSpPr>
          <p:cNvPr id="3" name="Text Placeholder 2"/>
          <p:cNvSpPr>
            <a:spLocks noGrp="1"/>
          </p:cNvSpPr>
          <p:nvPr>
            <p:ph type="body" sz="quarter" idx="10"/>
          </p:nvPr>
        </p:nvSpPr>
        <p:spPr>
          <a:xfrm>
            <a:off x="519112" y="1447799"/>
            <a:ext cx="11149013" cy="443198"/>
          </a:xfrm>
        </p:spPr>
        <p:txBody>
          <a:bodyPr/>
          <a:lstStyle/>
          <a:p>
            <a:endParaRPr lang="en-US" dirty="0"/>
          </a:p>
        </p:txBody>
      </p:sp>
      <p:graphicFrame>
        <p:nvGraphicFramePr>
          <p:cNvPr id="5" name="Diagram 4"/>
          <p:cNvGraphicFramePr/>
          <p:nvPr>
            <p:extLst>
              <p:ext uri="{D42A27DB-BD31-4B8C-83A1-F6EECF244321}">
                <p14:modId xmlns:p14="http://schemas.microsoft.com/office/powerpoint/2010/main" val="3875262095"/>
              </p:ext>
            </p:extLst>
          </p:nvPr>
        </p:nvGraphicFramePr>
        <p:xfrm>
          <a:off x="609441" y="1219200"/>
          <a:ext cx="10969943"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772005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itle 81"/>
          <p:cNvSpPr>
            <a:spLocks noGrp="1"/>
          </p:cNvSpPr>
          <p:nvPr>
            <p:ph type="title"/>
          </p:nvPr>
        </p:nvSpPr>
        <p:spPr>
          <a:xfrm>
            <a:off x="507868" y="230188"/>
            <a:ext cx="11173090" cy="553998"/>
          </a:xfrm>
        </p:spPr>
        <p:txBody>
          <a:bodyPr/>
          <a:lstStyle/>
          <a:p>
            <a:r>
              <a:rPr lang="en-US" sz="4000" dirty="0" smtClean="0"/>
              <a:t>Forefront Online Protection for Exchange</a:t>
            </a:r>
            <a:endParaRPr lang="en-US" sz="4000" dirty="0"/>
          </a:p>
        </p:txBody>
      </p:sp>
      <p:sp>
        <p:nvSpPr>
          <p:cNvPr id="262" name="Oval 261"/>
          <p:cNvSpPr/>
          <p:nvPr/>
        </p:nvSpPr>
        <p:spPr bwMode="auto">
          <a:xfrm rot="5400000">
            <a:off x="3792992" y="2423847"/>
            <a:ext cx="1645289" cy="1054607"/>
          </a:xfrm>
          <a:prstGeom prst="ellipse">
            <a:avLst/>
          </a:prstGeom>
          <a:gradFill rotWithShape="1">
            <a:gsLst>
              <a:gs pos="0">
                <a:srgbClr val="335A89"/>
              </a:gs>
              <a:gs pos="100000">
                <a:srgbClr val="335A89">
                  <a:lumMod val="60000"/>
                  <a:lumOff val="40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36" tIns="45718" rIns="91436" bIns="45718" numCol="1" rtlCol="0" anchor="ctr" anchorCtr="0" compatLnSpc="1">
            <a:prstTxWarp prst="textNoShape">
              <a:avLst/>
            </a:prstTxWarp>
          </a:bodyPr>
          <a:lstStyle/>
          <a:p>
            <a:pPr algn="ctr" defTabSz="914099">
              <a:defRPr/>
            </a:pPr>
            <a:endParaRPr lang="en-US" sz="1200" kern="0" dirty="0" smtClean="0">
              <a:solidFill>
                <a:sysClr val="windowText" lastClr="000000"/>
              </a:solidFill>
              <a:latin typeface="Calibri"/>
            </a:endParaRPr>
          </a:p>
        </p:txBody>
      </p:sp>
      <p:sp>
        <p:nvSpPr>
          <p:cNvPr id="263" name="TextBox 262"/>
          <p:cNvSpPr txBox="1"/>
          <p:nvPr/>
        </p:nvSpPr>
        <p:spPr>
          <a:xfrm rot="16200000">
            <a:off x="3722184" y="2804028"/>
            <a:ext cx="1325560" cy="276999"/>
          </a:xfrm>
          <a:prstGeom prst="rect">
            <a:avLst/>
          </a:prstGeom>
          <a:noFill/>
        </p:spPr>
        <p:txBody>
          <a:bodyPr wrap="square" rtlCol="0">
            <a:spAutoFit/>
          </a:bodyPr>
          <a:lstStyle/>
          <a:p>
            <a:pPr algn="ctr">
              <a:defRPr/>
            </a:pPr>
            <a:r>
              <a:rPr lang="en-US" sz="1200" kern="0" dirty="0" smtClean="0">
                <a:solidFill>
                  <a:sysClr val="window" lastClr="FFFFFF"/>
                </a:solidFill>
                <a:latin typeface="Calibri"/>
              </a:rPr>
              <a:t>Edge Blocking</a:t>
            </a:r>
            <a:endParaRPr lang="en-US" sz="1200" kern="0" dirty="0">
              <a:solidFill>
                <a:sysClr val="window" lastClr="FFFFFF"/>
              </a:solidFill>
              <a:latin typeface="Calibri"/>
            </a:endParaRPr>
          </a:p>
        </p:txBody>
      </p:sp>
      <p:sp>
        <p:nvSpPr>
          <p:cNvPr id="264" name="Rounded Rectangle 263"/>
          <p:cNvSpPr/>
          <p:nvPr/>
        </p:nvSpPr>
        <p:spPr bwMode="blackGray">
          <a:xfrm>
            <a:off x="4545417" y="1459219"/>
            <a:ext cx="2399675" cy="4781550"/>
          </a:xfrm>
          <a:prstGeom prst="roundRect">
            <a:avLst>
              <a:gd name="adj" fmla="val 9005"/>
            </a:avLst>
          </a:prstGeom>
          <a:gradFill>
            <a:gsLst>
              <a:gs pos="0">
                <a:sysClr val="windowText" lastClr="000000">
                  <a:lumMod val="50000"/>
                  <a:lumOff val="50000"/>
                </a:sysClr>
              </a:gs>
              <a:gs pos="100000">
                <a:sysClr val="window" lastClr="FFFFFF">
                  <a:lumMod val="50000"/>
                </a:sysClr>
              </a:gs>
            </a:gsLst>
            <a:lin ang="16200000" scaled="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defTabSz="1096963">
              <a:defRPr/>
            </a:pPr>
            <a:endParaRPr lang="en-US" b="1" kern="0" dirty="0" smtClean="0">
              <a:solidFill>
                <a:sysClr val="windowText" lastClr="000000"/>
              </a:solidFill>
              <a:latin typeface="Calibri"/>
              <a:ea typeface="MS PGothic" pitchFamily="34" charset="-128"/>
            </a:endParaRPr>
          </a:p>
        </p:txBody>
      </p:sp>
      <p:sp>
        <p:nvSpPr>
          <p:cNvPr id="265" name="Rounded Rectangle 264"/>
          <p:cNvSpPr/>
          <p:nvPr/>
        </p:nvSpPr>
        <p:spPr bwMode="blackGray">
          <a:xfrm>
            <a:off x="9074614" y="1525895"/>
            <a:ext cx="2784993" cy="3819524"/>
          </a:xfrm>
          <a:prstGeom prst="roundRect">
            <a:avLst>
              <a:gd name="adj" fmla="val 6305"/>
            </a:avLst>
          </a:prstGeom>
          <a:solidFill>
            <a:sysClr val="window" lastClr="FFFFFF">
              <a:alpha val="25000"/>
            </a:sysClr>
          </a:solidFill>
          <a:ln w="9525" cap="flat" cmpd="sng" algn="ctr">
            <a:solidFill>
              <a:sysClr val="windowText" lastClr="000000">
                <a:lumMod val="50000"/>
                <a:lumOff val="50000"/>
              </a:sysClr>
            </a:solidFill>
            <a:prstDash val="solid"/>
          </a:ln>
          <a:effectLst/>
        </p:spPr>
        <p:txBody>
          <a:bodyPr rtlCol="0" anchor="ctr"/>
          <a:lstStyle/>
          <a:p>
            <a:pPr algn="ctr" defTabSz="1096963">
              <a:defRPr/>
            </a:pPr>
            <a:endParaRPr lang="en-US" kern="0" dirty="0" smtClean="0">
              <a:solidFill>
                <a:sysClr val="window" lastClr="FFFFFF"/>
              </a:solidFill>
              <a:latin typeface="Calibri"/>
            </a:endParaRPr>
          </a:p>
        </p:txBody>
      </p:sp>
      <p:grpSp>
        <p:nvGrpSpPr>
          <p:cNvPr id="266" name="Group 125"/>
          <p:cNvGrpSpPr/>
          <p:nvPr/>
        </p:nvGrpSpPr>
        <p:grpSpPr>
          <a:xfrm>
            <a:off x="4621562" y="4356753"/>
            <a:ext cx="2239794" cy="1090794"/>
            <a:chOff x="3457549" y="4497734"/>
            <a:chExt cx="1680283" cy="1090794"/>
          </a:xfrm>
        </p:grpSpPr>
        <p:sp>
          <p:nvSpPr>
            <p:cNvPr id="329" name="Rounded Rectangle 328"/>
            <p:cNvSpPr/>
            <p:nvPr/>
          </p:nvSpPr>
          <p:spPr bwMode="blackGray">
            <a:xfrm>
              <a:off x="3457549" y="5060966"/>
              <a:ext cx="1676433" cy="527562"/>
            </a:xfrm>
            <a:prstGeom prst="roundRect">
              <a:avLst/>
            </a:prstGeom>
            <a:gradFill>
              <a:gsLst>
                <a:gs pos="0">
                  <a:srgbClr val="72B351"/>
                </a:gs>
                <a:gs pos="100000">
                  <a:srgbClr val="72B351">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endParaRPr lang="en-US" b="1" kern="0" dirty="0" smtClean="0">
                <a:solidFill>
                  <a:sysClr val="windowText" lastClr="000000"/>
                </a:solidFill>
                <a:latin typeface="Calibri"/>
                <a:ea typeface="MS PGothic" pitchFamily="34" charset="-128"/>
              </a:endParaRPr>
            </a:p>
          </p:txBody>
        </p:sp>
        <p:sp>
          <p:nvSpPr>
            <p:cNvPr id="330" name="Rounded Rectangle 329"/>
            <p:cNvSpPr/>
            <p:nvPr/>
          </p:nvSpPr>
          <p:spPr bwMode="blackGray">
            <a:xfrm>
              <a:off x="3461399" y="4497734"/>
              <a:ext cx="1676433" cy="498090"/>
            </a:xfrm>
            <a:prstGeom prst="roundRect">
              <a:avLst/>
            </a:prstGeom>
            <a:gradFill>
              <a:gsLst>
                <a:gs pos="0">
                  <a:srgbClr val="72B351"/>
                </a:gs>
                <a:gs pos="100000">
                  <a:srgbClr val="72B351">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endParaRPr lang="en-US" b="1" kern="0" dirty="0" smtClean="0">
                <a:solidFill>
                  <a:sysClr val="windowText" lastClr="000000"/>
                </a:solidFill>
                <a:latin typeface="Calibri"/>
                <a:ea typeface="MS PGothic" pitchFamily="34" charset="-128"/>
              </a:endParaRPr>
            </a:p>
          </p:txBody>
        </p:sp>
        <p:sp>
          <p:nvSpPr>
            <p:cNvPr id="331" name="TextBox 330"/>
            <p:cNvSpPr txBox="1"/>
            <p:nvPr/>
          </p:nvSpPr>
          <p:spPr>
            <a:xfrm>
              <a:off x="3620303" y="5092770"/>
              <a:ext cx="1036388" cy="276999"/>
            </a:xfrm>
            <a:prstGeom prst="rect">
              <a:avLst/>
            </a:prstGeom>
            <a:noFill/>
          </p:spPr>
          <p:txBody>
            <a:bodyPr wrap="square" lIns="0" rIns="0" rtlCol="0">
              <a:spAutoFit/>
            </a:bodyPr>
            <a:lstStyle/>
            <a:p>
              <a:pPr algn="ctr">
                <a:defRPr/>
              </a:pPr>
              <a:r>
                <a:rPr lang="en-US" sz="1200" kern="0" dirty="0" smtClean="0">
                  <a:solidFill>
                    <a:sysClr val="windowText" lastClr="000000"/>
                  </a:solidFill>
                  <a:latin typeface="Calibri"/>
                </a:rPr>
                <a:t>End User Quarantine</a:t>
              </a:r>
              <a:endParaRPr lang="en-US" sz="1200" kern="0" dirty="0">
                <a:solidFill>
                  <a:sysClr val="windowText" lastClr="000000"/>
                </a:solidFill>
                <a:latin typeface="Calibri"/>
              </a:endParaRPr>
            </a:p>
          </p:txBody>
        </p:sp>
        <p:pic>
          <p:nvPicPr>
            <p:cNvPr id="332" name="Picture 27" descr="file2"/>
            <p:cNvPicPr>
              <a:picLocks noChangeAspect="1" noChangeArrowheads="1"/>
            </p:cNvPicPr>
            <p:nvPr/>
          </p:nvPicPr>
          <p:blipFill>
            <a:blip r:embed="rId3" cstate="screen">
              <a:clrChange>
                <a:clrFrom>
                  <a:srgbClr val="FDFDFD"/>
                </a:clrFrom>
                <a:clrTo>
                  <a:srgbClr val="FDFDFD">
                    <a:alpha val="0"/>
                  </a:srgbClr>
                </a:clrTo>
              </a:clrChange>
            </a:blip>
            <a:srcRect/>
            <a:stretch>
              <a:fillRect/>
            </a:stretch>
          </p:blipFill>
          <p:spPr bwMode="auto">
            <a:xfrm>
              <a:off x="4792485" y="5174180"/>
              <a:ext cx="279860" cy="343865"/>
            </a:xfrm>
            <a:prstGeom prst="rect">
              <a:avLst/>
            </a:prstGeom>
            <a:solidFill>
              <a:sysClr val="windowText" lastClr="000000"/>
            </a:solidFill>
            <a:effectLst>
              <a:outerShdw blurRad="63500" algn="ctr" rotWithShape="0">
                <a:sysClr val="windowText" lastClr="000000"/>
              </a:outerShdw>
            </a:effectLst>
          </p:spPr>
        </p:pic>
        <p:pic>
          <p:nvPicPr>
            <p:cNvPr id="333" name="Picture 27" descr="file2"/>
            <p:cNvPicPr>
              <a:picLocks noChangeAspect="1" noChangeArrowheads="1"/>
            </p:cNvPicPr>
            <p:nvPr/>
          </p:nvPicPr>
          <p:blipFill>
            <a:blip r:embed="rId4" cstate="screen">
              <a:clrChange>
                <a:clrFrom>
                  <a:srgbClr val="FDFDFD"/>
                </a:clrFrom>
                <a:clrTo>
                  <a:srgbClr val="FDFDFD">
                    <a:alpha val="0"/>
                  </a:srgbClr>
                </a:clrTo>
              </a:clrChange>
            </a:blip>
            <a:srcRect/>
            <a:stretch>
              <a:fillRect/>
            </a:stretch>
          </p:blipFill>
          <p:spPr bwMode="auto">
            <a:xfrm>
              <a:off x="4754430" y="4582694"/>
              <a:ext cx="311263" cy="382449"/>
            </a:xfrm>
            <a:prstGeom prst="rect">
              <a:avLst/>
            </a:prstGeom>
            <a:solidFill>
              <a:sysClr val="windowText" lastClr="000000"/>
            </a:solidFill>
            <a:effectLst>
              <a:outerShdw blurRad="63500" algn="ctr" rotWithShape="0">
                <a:sysClr val="windowText" lastClr="000000"/>
              </a:outerShdw>
            </a:effectLst>
          </p:spPr>
        </p:pic>
        <p:pic>
          <p:nvPicPr>
            <p:cNvPr id="334" name="Picture 26" descr="Tools"/>
            <p:cNvPicPr>
              <a:picLocks noChangeAspect="1" noChangeArrowheads="1"/>
            </p:cNvPicPr>
            <p:nvPr/>
          </p:nvPicPr>
          <p:blipFill>
            <a:blip r:embed="rId5" cstate="screen">
              <a:clrChange>
                <a:clrFrom>
                  <a:srgbClr val="FDFDFD"/>
                </a:clrFrom>
                <a:clrTo>
                  <a:srgbClr val="FDFDFD">
                    <a:alpha val="0"/>
                  </a:srgbClr>
                </a:clrTo>
              </a:clrChange>
            </a:blip>
            <a:srcRect/>
            <a:stretch>
              <a:fillRect/>
            </a:stretch>
          </p:blipFill>
          <p:spPr bwMode="auto">
            <a:xfrm>
              <a:off x="4685213" y="4695673"/>
              <a:ext cx="229074" cy="350288"/>
            </a:xfrm>
            <a:prstGeom prst="rect">
              <a:avLst/>
            </a:prstGeom>
            <a:noFill/>
            <a:effectLst>
              <a:outerShdw blurRad="63500" algn="ctr" rotWithShape="0">
                <a:sysClr val="windowText" lastClr="000000"/>
              </a:outerShdw>
            </a:effectLst>
          </p:spPr>
        </p:pic>
        <p:pic>
          <p:nvPicPr>
            <p:cNvPr id="335" name="Rectangle 9232"/>
            <p:cNvPicPr>
              <a:picLocks noChangeAspect="1" noChangeArrowheads="1"/>
            </p:cNvPicPr>
            <p:nvPr/>
          </p:nvPicPr>
          <p:blipFill>
            <a:blip r:embed="rId6" cstate="screen"/>
            <a:srcRect/>
            <a:stretch>
              <a:fillRect/>
            </a:stretch>
          </p:blipFill>
          <p:spPr bwMode="auto">
            <a:xfrm>
              <a:off x="4650515" y="5317211"/>
              <a:ext cx="270271" cy="236298"/>
            </a:xfrm>
            <a:prstGeom prst="rect">
              <a:avLst/>
            </a:prstGeom>
            <a:noFill/>
            <a:ln w="9525">
              <a:noFill/>
              <a:miter lim="800000"/>
              <a:headEnd/>
              <a:tailEnd/>
            </a:ln>
          </p:spPr>
        </p:pic>
        <p:sp>
          <p:nvSpPr>
            <p:cNvPr id="336" name="TextBox 335"/>
            <p:cNvSpPr txBox="1"/>
            <p:nvPr/>
          </p:nvSpPr>
          <p:spPr>
            <a:xfrm>
              <a:off x="3470987" y="4503070"/>
              <a:ext cx="1285606" cy="461665"/>
            </a:xfrm>
            <a:prstGeom prst="rect">
              <a:avLst/>
            </a:prstGeom>
            <a:noFill/>
          </p:spPr>
          <p:txBody>
            <a:bodyPr wrap="square" rtlCol="0">
              <a:spAutoFit/>
            </a:bodyPr>
            <a:lstStyle/>
            <a:p>
              <a:pPr algn="ctr">
                <a:defRPr/>
              </a:pPr>
              <a:r>
                <a:rPr lang="en-US" sz="1200" kern="0" dirty="0" smtClean="0">
                  <a:solidFill>
                    <a:sysClr val="windowText" lastClr="000000"/>
                  </a:solidFill>
                  <a:latin typeface="Calibri"/>
                </a:rPr>
                <a:t>Administrator</a:t>
              </a:r>
            </a:p>
            <a:p>
              <a:pPr algn="ctr">
                <a:defRPr/>
              </a:pPr>
              <a:r>
                <a:rPr lang="en-US" sz="1200" kern="0" dirty="0" smtClean="0">
                  <a:solidFill>
                    <a:sysClr val="windowText" lastClr="000000"/>
                  </a:solidFill>
                  <a:latin typeface="Calibri"/>
                </a:rPr>
                <a:t>Console</a:t>
              </a:r>
              <a:endParaRPr lang="en-US" sz="1200" kern="0" dirty="0">
                <a:solidFill>
                  <a:sysClr val="windowText" lastClr="000000"/>
                </a:solidFill>
                <a:latin typeface="Calibri"/>
              </a:endParaRPr>
            </a:p>
          </p:txBody>
        </p:sp>
        <p:pic>
          <p:nvPicPr>
            <p:cNvPr id="337" name="Picture 79" descr="IElogo"/>
            <p:cNvPicPr>
              <a:picLocks noChangeAspect="1" noChangeArrowheads="1"/>
            </p:cNvPicPr>
            <p:nvPr/>
          </p:nvPicPr>
          <p:blipFill>
            <a:blip r:embed="rId7" cstate="screen"/>
            <a:srcRect/>
            <a:stretch>
              <a:fillRect/>
            </a:stretch>
          </p:blipFill>
          <p:spPr bwMode="auto">
            <a:xfrm>
              <a:off x="4935083" y="4513778"/>
              <a:ext cx="159159" cy="165952"/>
            </a:xfrm>
            <a:prstGeom prst="rect">
              <a:avLst/>
            </a:prstGeom>
            <a:noFill/>
          </p:spPr>
        </p:pic>
        <p:pic>
          <p:nvPicPr>
            <p:cNvPr id="338" name="Picture 79" descr="IElogo"/>
            <p:cNvPicPr>
              <a:picLocks noChangeAspect="1" noChangeArrowheads="1"/>
            </p:cNvPicPr>
            <p:nvPr/>
          </p:nvPicPr>
          <p:blipFill>
            <a:blip r:embed="rId7" cstate="screen"/>
            <a:srcRect/>
            <a:stretch>
              <a:fillRect/>
            </a:stretch>
          </p:blipFill>
          <p:spPr bwMode="auto">
            <a:xfrm>
              <a:off x="4932405" y="5081531"/>
              <a:ext cx="159159" cy="165952"/>
            </a:xfrm>
            <a:prstGeom prst="rect">
              <a:avLst/>
            </a:prstGeom>
            <a:noFill/>
          </p:spPr>
        </p:pic>
      </p:grpSp>
      <p:sp>
        <p:nvSpPr>
          <p:cNvPr id="267" name="TextBox 266"/>
          <p:cNvSpPr txBox="1"/>
          <p:nvPr/>
        </p:nvSpPr>
        <p:spPr>
          <a:xfrm>
            <a:off x="9239680" y="1555708"/>
            <a:ext cx="2377794" cy="292388"/>
          </a:xfrm>
          <a:prstGeom prst="rect">
            <a:avLst/>
          </a:prstGeom>
          <a:noFill/>
        </p:spPr>
        <p:txBody>
          <a:bodyPr wrap="square" rtlCol="0">
            <a:spAutoFit/>
          </a:bodyPr>
          <a:lstStyle/>
          <a:p>
            <a:pPr algn="ctr">
              <a:defRPr/>
            </a:pPr>
            <a:r>
              <a:rPr lang="en-US" sz="1300" kern="0" dirty="0" smtClean="0">
                <a:solidFill>
                  <a:prstClr val="black">
                    <a:lumMod val="85000"/>
                    <a:lumOff val="15000"/>
                  </a:prstClr>
                </a:solidFill>
                <a:latin typeface="Calibri"/>
              </a:rPr>
              <a:t>Corporate Network</a:t>
            </a:r>
            <a:endParaRPr lang="en-US" sz="1300" kern="0" dirty="0">
              <a:solidFill>
                <a:prstClr val="black">
                  <a:lumMod val="85000"/>
                  <a:lumOff val="15000"/>
                </a:prstClr>
              </a:solidFill>
              <a:latin typeface="Calibri"/>
            </a:endParaRPr>
          </a:p>
        </p:txBody>
      </p:sp>
      <p:cxnSp>
        <p:nvCxnSpPr>
          <p:cNvPr id="268" name="Elbow Connector 267"/>
          <p:cNvCxnSpPr>
            <a:stCxn id="280" idx="1"/>
            <a:endCxn id="337" idx="3"/>
          </p:cNvCxnSpPr>
          <p:nvPr/>
        </p:nvCxnSpPr>
        <p:spPr>
          <a:xfrm rot="10800000" flipV="1">
            <a:off x="6803252" y="4223846"/>
            <a:ext cx="2966365" cy="231927"/>
          </a:xfrm>
          <a:prstGeom prst="bentConnector3">
            <a:avLst>
              <a:gd name="adj1" fmla="val 57276"/>
            </a:avLst>
          </a:prstGeom>
          <a:noFill/>
          <a:ln w="19050" cap="flat" cmpd="sng" algn="ctr">
            <a:solidFill>
              <a:srgbClr val="335A89"/>
            </a:solidFill>
            <a:prstDash val="dash"/>
          </a:ln>
          <a:effectLst>
            <a:outerShdw blurRad="50800" dist="38100" dir="2700000" algn="tl" rotWithShape="0">
              <a:prstClr val="black">
                <a:alpha val="40000"/>
              </a:prstClr>
            </a:outerShdw>
          </a:effectLst>
        </p:spPr>
      </p:cxnSp>
      <p:cxnSp>
        <p:nvCxnSpPr>
          <p:cNvPr id="269" name="Elbow Connector 268"/>
          <p:cNvCxnSpPr>
            <a:endCxn id="338" idx="3"/>
          </p:cNvCxnSpPr>
          <p:nvPr/>
        </p:nvCxnSpPr>
        <p:spPr>
          <a:xfrm rot="10800000" flipV="1">
            <a:off x="6799683" y="4469119"/>
            <a:ext cx="2976773" cy="554407"/>
          </a:xfrm>
          <a:prstGeom prst="bentConnector3">
            <a:avLst>
              <a:gd name="adj1" fmla="val 44882"/>
            </a:avLst>
          </a:prstGeom>
          <a:noFill/>
          <a:ln w="19050" cap="flat" cmpd="sng" algn="ctr">
            <a:solidFill>
              <a:srgbClr val="335A89"/>
            </a:solidFill>
            <a:prstDash val="dash"/>
          </a:ln>
          <a:effectLst>
            <a:outerShdw blurRad="50800" dist="38100" dir="2700000" algn="tl" rotWithShape="0">
              <a:prstClr val="black">
                <a:alpha val="40000"/>
              </a:prstClr>
            </a:outerShdw>
          </a:effectLst>
        </p:spPr>
      </p:cxnSp>
      <p:cxnSp>
        <p:nvCxnSpPr>
          <p:cNvPr id="270" name="Elbow Connector 48"/>
          <p:cNvCxnSpPr/>
          <p:nvPr/>
        </p:nvCxnSpPr>
        <p:spPr>
          <a:xfrm rot="5400000" flipH="1">
            <a:off x="8264493" y="3644856"/>
            <a:ext cx="66694" cy="3072948"/>
          </a:xfrm>
          <a:prstGeom prst="bentConnector4">
            <a:avLst>
              <a:gd name="adj1" fmla="val -342759"/>
              <a:gd name="adj2" fmla="val 44927"/>
            </a:avLst>
          </a:prstGeom>
          <a:noFill/>
          <a:ln w="19050" cap="flat" cmpd="sng" algn="ctr">
            <a:solidFill>
              <a:srgbClr val="335A89"/>
            </a:solidFill>
            <a:prstDash val="dash"/>
          </a:ln>
          <a:effectLst>
            <a:outerShdw blurRad="50800" dist="38100" dir="2700000" algn="tl" rotWithShape="0">
              <a:prstClr val="black">
                <a:alpha val="40000"/>
              </a:prstClr>
            </a:outerShdw>
          </a:effectLst>
        </p:spPr>
      </p:cxnSp>
      <p:sp>
        <p:nvSpPr>
          <p:cNvPr id="271" name="TextBox 270"/>
          <p:cNvSpPr txBox="1"/>
          <p:nvPr/>
        </p:nvSpPr>
        <p:spPr>
          <a:xfrm>
            <a:off x="10367491" y="4032453"/>
            <a:ext cx="1686853" cy="461665"/>
          </a:xfrm>
          <a:prstGeom prst="rect">
            <a:avLst/>
          </a:prstGeom>
          <a:noFill/>
        </p:spPr>
        <p:txBody>
          <a:bodyPr wrap="square" rtlCol="0">
            <a:spAutoFit/>
          </a:bodyPr>
          <a:lstStyle/>
          <a:p>
            <a:pPr>
              <a:defRPr/>
            </a:pPr>
            <a:r>
              <a:rPr lang="en-US" sz="1200" kern="0" dirty="0" smtClean="0">
                <a:solidFill>
                  <a:prstClr val="black">
                    <a:lumMod val="85000"/>
                    <a:lumOff val="15000"/>
                  </a:prstClr>
                </a:solidFill>
                <a:latin typeface="Calibri"/>
              </a:rPr>
              <a:t>Messaging</a:t>
            </a:r>
          </a:p>
          <a:p>
            <a:pPr>
              <a:defRPr/>
            </a:pPr>
            <a:r>
              <a:rPr lang="en-US" sz="1200" kern="0" dirty="0" smtClean="0">
                <a:solidFill>
                  <a:prstClr val="black">
                    <a:lumMod val="85000"/>
                    <a:lumOff val="15000"/>
                  </a:prstClr>
                </a:solidFill>
                <a:latin typeface="Calibri"/>
              </a:rPr>
              <a:t>Administrator</a:t>
            </a:r>
            <a:endParaRPr lang="en-US" sz="1200" kern="0" dirty="0">
              <a:solidFill>
                <a:prstClr val="black">
                  <a:lumMod val="85000"/>
                  <a:lumOff val="15000"/>
                </a:prstClr>
              </a:solidFill>
              <a:latin typeface="Calibri"/>
            </a:endParaRPr>
          </a:p>
        </p:txBody>
      </p:sp>
      <p:sp>
        <p:nvSpPr>
          <p:cNvPr id="272" name="TextBox 271"/>
          <p:cNvSpPr txBox="1"/>
          <p:nvPr/>
        </p:nvSpPr>
        <p:spPr>
          <a:xfrm>
            <a:off x="10400503" y="4775968"/>
            <a:ext cx="1538253" cy="276999"/>
          </a:xfrm>
          <a:prstGeom prst="rect">
            <a:avLst/>
          </a:prstGeom>
          <a:noFill/>
        </p:spPr>
        <p:txBody>
          <a:bodyPr wrap="square" rtlCol="0">
            <a:spAutoFit/>
          </a:bodyPr>
          <a:lstStyle/>
          <a:p>
            <a:pPr>
              <a:defRPr/>
            </a:pPr>
            <a:r>
              <a:rPr lang="en-US" sz="1200" kern="0" dirty="0" smtClean="0">
                <a:solidFill>
                  <a:prstClr val="black">
                    <a:lumMod val="85000"/>
                    <a:lumOff val="15000"/>
                  </a:prstClr>
                </a:solidFill>
                <a:latin typeface="Calibri"/>
              </a:rPr>
              <a:t>Employees</a:t>
            </a:r>
            <a:endParaRPr lang="en-US" sz="1200" kern="0" dirty="0">
              <a:solidFill>
                <a:prstClr val="black">
                  <a:lumMod val="85000"/>
                  <a:lumOff val="15000"/>
                </a:prstClr>
              </a:solidFill>
              <a:latin typeface="Calibri"/>
            </a:endParaRPr>
          </a:p>
        </p:txBody>
      </p:sp>
      <p:sp>
        <p:nvSpPr>
          <p:cNvPr id="273" name="TextBox 272"/>
          <p:cNvSpPr txBox="1"/>
          <p:nvPr/>
        </p:nvSpPr>
        <p:spPr>
          <a:xfrm>
            <a:off x="7064545" y="2495447"/>
            <a:ext cx="1803448" cy="424732"/>
          </a:xfrm>
          <a:prstGeom prst="rect">
            <a:avLst/>
          </a:prstGeom>
          <a:noFill/>
        </p:spPr>
        <p:txBody>
          <a:bodyPr wrap="square" rtlCol="0">
            <a:spAutoFit/>
          </a:bodyPr>
          <a:lstStyle/>
          <a:p>
            <a:pPr algn="ctr">
              <a:lnSpc>
                <a:spcPct val="90000"/>
              </a:lnSpc>
              <a:defRPr/>
            </a:pPr>
            <a:r>
              <a:rPr lang="en-US" sz="1200" kern="0" dirty="0" smtClean="0">
                <a:solidFill>
                  <a:prstClr val="black">
                    <a:lumMod val="85000"/>
                    <a:lumOff val="15000"/>
                  </a:prstClr>
                </a:solidFill>
                <a:latin typeface="Calibri"/>
              </a:rPr>
              <a:t>Inbound Filtered</a:t>
            </a:r>
            <a:br>
              <a:rPr lang="en-US" sz="1200" kern="0" dirty="0" smtClean="0">
                <a:solidFill>
                  <a:prstClr val="black">
                    <a:lumMod val="85000"/>
                    <a:lumOff val="15000"/>
                  </a:prstClr>
                </a:solidFill>
                <a:latin typeface="Calibri"/>
              </a:rPr>
            </a:br>
            <a:r>
              <a:rPr lang="en-US" sz="1200" kern="0" dirty="0" smtClean="0">
                <a:solidFill>
                  <a:prstClr val="black">
                    <a:lumMod val="85000"/>
                    <a:lumOff val="15000"/>
                  </a:prstClr>
                </a:solidFill>
                <a:latin typeface="Calibri"/>
              </a:rPr>
              <a:t>Email</a:t>
            </a:r>
            <a:endParaRPr lang="en-US" sz="1200" kern="0" dirty="0">
              <a:solidFill>
                <a:prstClr val="black">
                  <a:lumMod val="85000"/>
                  <a:lumOff val="15000"/>
                </a:prstClr>
              </a:solidFill>
              <a:latin typeface="Calibri"/>
            </a:endParaRPr>
          </a:p>
        </p:txBody>
      </p:sp>
      <p:sp>
        <p:nvSpPr>
          <p:cNvPr id="274" name="Rounded Rectangle 273"/>
          <p:cNvSpPr/>
          <p:nvPr/>
        </p:nvSpPr>
        <p:spPr bwMode="blackGray">
          <a:xfrm>
            <a:off x="301025" y="1516370"/>
            <a:ext cx="2096796" cy="3838575"/>
          </a:xfrm>
          <a:prstGeom prst="roundRect">
            <a:avLst>
              <a:gd name="adj" fmla="val 8189"/>
            </a:avLst>
          </a:prstGeom>
          <a:solidFill>
            <a:sysClr val="window" lastClr="FFFFFF">
              <a:alpha val="25000"/>
            </a:sysClr>
          </a:solidFill>
          <a:ln w="9525" cap="flat" cmpd="sng" algn="ctr">
            <a:solidFill>
              <a:sysClr val="windowText" lastClr="000000">
                <a:lumMod val="50000"/>
                <a:lumOff val="50000"/>
              </a:sysClr>
            </a:solidFill>
            <a:prstDash val="solid"/>
          </a:ln>
          <a:effectLst/>
        </p:spPr>
        <p:txBody>
          <a:bodyPr rtlCol="0" anchor="ctr"/>
          <a:lstStyle/>
          <a:p>
            <a:pPr algn="ctr" defTabSz="1096963">
              <a:defRPr/>
            </a:pPr>
            <a:endParaRPr lang="en-US" kern="0" dirty="0" smtClean="0">
              <a:solidFill>
                <a:sysClr val="window" lastClr="FFFFFF"/>
              </a:solidFill>
              <a:latin typeface="Calibri"/>
            </a:endParaRPr>
          </a:p>
        </p:txBody>
      </p:sp>
      <p:sp>
        <p:nvSpPr>
          <p:cNvPr id="275" name="Rounded Rectangle 274"/>
          <p:cNvSpPr/>
          <p:nvPr/>
        </p:nvSpPr>
        <p:spPr bwMode="blackGray">
          <a:xfrm>
            <a:off x="474443" y="3459966"/>
            <a:ext cx="1749961" cy="1113928"/>
          </a:xfrm>
          <a:prstGeom prst="roundRect">
            <a:avLst>
              <a:gd name="adj" fmla="val 8903"/>
            </a:avLst>
          </a:prstGeom>
          <a:gradFill>
            <a:gsLst>
              <a:gs pos="0">
                <a:srgbClr val="31849B"/>
              </a:gs>
              <a:gs pos="100000">
                <a:srgbClr val="31849B">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endParaRPr lang="en-US" b="1" kern="0" dirty="0" smtClean="0">
              <a:solidFill>
                <a:sysClr val="window" lastClr="FFFFFF"/>
              </a:solidFill>
              <a:latin typeface="Calibri"/>
              <a:ea typeface="MS PGothic" pitchFamily="34" charset="-128"/>
            </a:endParaRPr>
          </a:p>
        </p:txBody>
      </p:sp>
      <p:sp>
        <p:nvSpPr>
          <p:cNvPr id="276" name="TextBox 275"/>
          <p:cNvSpPr txBox="1"/>
          <p:nvPr/>
        </p:nvSpPr>
        <p:spPr>
          <a:xfrm>
            <a:off x="402991" y="4778467"/>
            <a:ext cx="1892862" cy="461665"/>
          </a:xfrm>
          <a:prstGeom prst="rect">
            <a:avLst/>
          </a:prstGeom>
          <a:noFill/>
        </p:spPr>
        <p:txBody>
          <a:bodyPr wrap="square" rtlCol="0">
            <a:spAutoFit/>
          </a:bodyPr>
          <a:lstStyle/>
          <a:p>
            <a:pPr algn="ctr">
              <a:defRPr/>
            </a:pPr>
            <a:r>
              <a:rPr lang="en-US" sz="1200" kern="0" dirty="0" smtClean="0">
                <a:solidFill>
                  <a:prstClr val="black">
                    <a:lumMod val="85000"/>
                    <a:lumOff val="15000"/>
                  </a:prstClr>
                </a:solidFill>
                <a:latin typeface="Calibri"/>
              </a:rPr>
              <a:t>About 90% of</a:t>
            </a:r>
          </a:p>
          <a:p>
            <a:pPr algn="ctr">
              <a:defRPr/>
            </a:pPr>
            <a:r>
              <a:rPr lang="en-US" sz="1200" kern="0" dirty="0" smtClean="0">
                <a:solidFill>
                  <a:prstClr val="black">
                    <a:lumMod val="85000"/>
                    <a:lumOff val="15000"/>
                  </a:prstClr>
                </a:solidFill>
                <a:latin typeface="Calibri"/>
              </a:rPr>
              <a:t>Email is junk</a:t>
            </a:r>
            <a:endParaRPr lang="en-US" sz="1200" kern="0" dirty="0">
              <a:solidFill>
                <a:prstClr val="black">
                  <a:lumMod val="85000"/>
                  <a:lumOff val="15000"/>
                </a:prstClr>
              </a:solidFill>
              <a:latin typeface="Calibri"/>
            </a:endParaRPr>
          </a:p>
        </p:txBody>
      </p:sp>
      <p:sp>
        <p:nvSpPr>
          <p:cNvPr id="277" name="TextBox 276"/>
          <p:cNvSpPr txBox="1"/>
          <p:nvPr/>
        </p:nvSpPr>
        <p:spPr>
          <a:xfrm>
            <a:off x="2473908" y="3307677"/>
            <a:ext cx="1728698" cy="258532"/>
          </a:xfrm>
          <a:prstGeom prst="rect">
            <a:avLst/>
          </a:prstGeom>
          <a:noFill/>
        </p:spPr>
        <p:txBody>
          <a:bodyPr wrap="square" rtlCol="0">
            <a:spAutoFit/>
          </a:bodyPr>
          <a:lstStyle/>
          <a:p>
            <a:pPr algn="ctr">
              <a:lnSpc>
                <a:spcPct val="90000"/>
              </a:lnSpc>
              <a:defRPr/>
            </a:pPr>
            <a:r>
              <a:rPr lang="en-US" sz="1200" kern="0" dirty="0" smtClean="0">
                <a:solidFill>
                  <a:prstClr val="black">
                    <a:lumMod val="85000"/>
                    <a:lumOff val="15000"/>
                  </a:prstClr>
                </a:solidFill>
                <a:latin typeface="Calibri"/>
              </a:rPr>
              <a:t>Outbound Filtered Email</a:t>
            </a:r>
            <a:endParaRPr lang="en-US" sz="1200" kern="0" dirty="0">
              <a:solidFill>
                <a:prstClr val="black">
                  <a:lumMod val="85000"/>
                  <a:lumOff val="15000"/>
                </a:prstClr>
              </a:solidFill>
              <a:latin typeface="Calibri"/>
            </a:endParaRPr>
          </a:p>
        </p:txBody>
      </p:sp>
      <p:sp>
        <p:nvSpPr>
          <p:cNvPr id="278" name="TextBox 277"/>
          <p:cNvSpPr txBox="1"/>
          <p:nvPr/>
        </p:nvSpPr>
        <p:spPr>
          <a:xfrm>
            <a:off x="4621596" y="5648471"/>
            <a:ext cx="2234618" cy="494599"/>
          </a:xfrm>
          <a:prstGeom prst="roundRect">
            <a:avLst/>
          </a:prstGeom>
          <a:gradFill>
            <a:gsLst>
              <a:gs pos="0">
                <a:srgbClr val="A02828"/>
              </a:gs>
              <a:gs pos="100000">
                <a:srgbClr val="A02828">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r>
              <a:rPr lang="en-US" sz="1200" kern="0" dirty="0" smtClean="0">
                <a:solidFill>
                  <a:sysClr val="windowText" lastClr="000000"/>
                </a:solidFill>
                <a:latin typeface="Calibri"/>
                <a:ea typeface="MS PGothic" pitchFamily="34" charset="-128"/>
              </a:rPr>
              <a:t>Also incorporates technology from…</a:t>
            </a:r>
            <a:endParaRPr lang="en-US" sz="1200" kern="0" dirty="0">
              <a:solidFill>
                <a:sysClr val="windowText" lastClr="000000"/>
              </a:solidFill>
              <a:latin typeface="Calibri"/>
              <a:ea typeface="MS PGothic" pitchFamily="34" charset="-128"/>
            </a:endParaRPr>
          </a:p>
        </p:txBody>
      </p:sp>
      <p:grpSp>
        <p:nvGrpSpPr>
          <p:cNvPr id="279" name="Group 96"/>
          <p:cNvGrpSpPr/>
          <p:nvPr/>
        </p:nvGrpSpPr>
        <p:grpSpPr>
          <a:xfrm>
            <a:off x="7020969" y="5631169"/>
            <a:ext cx="3159226" cy="609600"/>
            <a:chOff x="5267098" y="6038850"/>
            <a:chExt cx="2370037" cy="609600"/>
          </a:xfrm>
        </p:grpSpPr>
        <p:sp>
          <p:nvSpPr>
            <p:cNvPr id="326" name="Rounded Rectangle 325"/>
            <p:cNvSpPr/>
            <p:nvPr/>
          </p:nvSpPr>
          <p:spPr bwMode="blackGray">
            <a:xfrm>
              <a:off x="5267098" y="6038850"/>
              <a:ext cx="2370037" cy="609600"/>
            </a:xfrm>
            <a:prstGeom prst="roundRect">
              <a:avLst/>
            </a:prstGeom>
            <a:solidFill>
              <a:sysClr val="window" lastClr="FFFFFF">
                <a:lumMod val="50000"/>
              </a:sysClr>
            </a:solidFill>
            <a:ln w="9525" cap="flat" cmpd="sng" algn="ctr">
              <a:noFill/>
              <a:prstDash val="solid"/>
            </a:ln>
            <a:effectLst/>
            <a:scene3d>
              <a:camera prst="orthographicFront"/>
              <a:lightRig rig="threePt" dir="t"/>
            </a:scene3d>
            <a:sp3d>
              <a:bevelT/>
            </a:sp3d>
          </p:spPr>
          <p:txBody>
            <a:bodyPr rtlCol="0" anchor="ctr"/>
            <a:lstStyle/>
            <a:p>
              <a:pPr algn="ctr" defTabSz="914099">
                <a:defRPr/>
              </a:pPr>
              <a:endParaRPr lang="en-US" kern="0" dirty="0" smtClean="0">
                <a:solidFill>
                  <a:sysClr val="window" lastClr="FFFFFF"/>
                </a:solidFill>
                <a:latin typeface="Calibri"/>
              </a:endParaRPr>
            </a:p>
          </p:txBody>
        </p:sp>
        <p:pic>
          <p:nvPicPr>
            <p:cNvPr id="327" name="Picture 3"/>
            <p:cNvPicPr>
              <a:picLocks noChangeAspect="1" noChangeArrowheads="1"/>
            </p:cNvPicPr>
            <p:nvPr/>
          </p:nvPicPr>
          <p:blipFill>
            <a:blip r:embed="rId8" cstate="print">
              <a:lum bright="100000"/>
            </a:blip>
            <a:srcRect/>
            <a:stretch>
              <a:fillRect/>
            </a:stretch>
          </p:blipFill>
          <p:spPr bwMode="auto">
            <a:xfrm>
              <a:off x="5581948" y="6197808"/>
              <a:ext cx="1082131" cy="303620"/>
            </a:xfrm>
            <a:prstGeom prst="rect">
              <a:avLst/>
            </a:prstGeom>
            <a:noFill/>
            <a:ln w="9525">
              <a:noFill/>
              <a:miter lim="800000"/>
              <a:headEnd/>
              <a:tailEnd/>
            </a:ln>
            <a:effectLst/>
          </p:spPr>
        </p:pic>
        <p:pic>
          <p:nvPicPr>
            <p:cNvPr id="328" name="Picture 13" descr="C:\Program Files\Microsoft Resource DVD Artwork\DVD_ART\BoxShots_Logos\Windows Live - MANY Service Logos\Windows Live Hotmail\Windows Live Hotmail V Reverse.png"/>
            <p:cNvPicPr>
              <a:picLocks noChangeAspect="1" noChangeArrowheads="1"/>
            </p:cNvPicPr>
            <p:nvPr/>
          </p:nvPicPr>
          <p:blipFill>
            <a:blip r:embed="rId9" cstate="print"/>
            <a:srcRect/>
            <a:stretch>
              <a:fillRect/>
            </a:stretch>
          </p:blipFill>
          <p:spPr bwMode="auto">
            <a:xfrm>
              <a:off x="6809872" y="6116131"/>
              <a:ext cx="726844" cy="455988"/>
            </a:xfrm>
            <a:prstGeom prst="rect">
              <a:avLst/>
            </a:prstGeom>
            <a:noFill/>
          </p:spPr>
        </p:pic>
      </p:grpSp>
      <p:pic>
        <p:nvPicPr>
          <p:cNvPr id="280" name="Picture 15" descr="C:\Program Files\Microsoft Resource DVD Artwork\DVD_ART\Artwork_Imagery\HARDWARE_IMAGERY\Illustration - Misc Hardware\Windows Vista Illustration Icons\Generic User.png"/>
          <p:cNvPicPr>
            <a:picLocks noChangeAspect="1" noChangeArrowheads="1"/>
          </p:cNvPicPr>
          <p:nvPr/>
        </p:nvPicPr>
        <p:blipFill>
          <a:blip r:embed="rId10" cstate="print"/>
          <a:srcRect/>
          <a:stretch>
            <a:fillRect/>
          </a:stretch>
        </p:blipFill>
        <p:spPr bwMode="auto">
          <a:xfrm>
            <a:off x="9769616" y="3902535"/>
            <a:ext cx="703879" cy="642623"/>
          </a:xfrm>
          <a:prstGeom prst="rect">
            <a:avLst/>
          </a:prstGeom>
          <a:noFill/>
        </p:spPr>
      </p:pic>
      <p:grpSp>
        <p:nvGrpSpPr>
          <p:cNvPr id="281" name="Group 80"/>
          <p:cNvGrpSpPr/>
          <p:nvPr/>
        </p:nvGrpSpPr>
        <p:grpSpPr>
          <a:xfrm>
            <a:off x="9435064" y="4651748"/>
            <a:ext cx="1165390" cy="620079"/>
            <a:chOff x="6572249" y="4418645"/>
            <a:chExt cx="1487488" cy="1055005"/>
          </a:xfrm>
        </p:grpSpPr>
        <p:pic>
          <p:nvPicPr>
            <p:cNvPr id="323" name="Picture 14" descr="C:\Program Files\Microsoft Resource DVD Artwork\DVD_ART\Artwork_Imagery\HARDWARE_IMAGERY\Illustration - Misc Hardware\Windows Vista Illustration Icons\Male User.png"/>
            <p:cNvPicPr>
              <a:picLocks noChangeAspect="1" noChangeArrowheads="1"/>
            </p:cNvPicPr>
            <p:nvPr/>
          </p:nvPicPr>
          <p:blipFill>
            <a:blip r:embed="rId11" cstate="print"/>
            <a:srcRect/>
            <a:stretch>
              <a:fillRect/>
            </a:stretch>
          </p:blipFill>
          <p:spPr bwMode="auto">
            <a:xfrm>
              <a:off x="7067551" y="4421188"/>
              <a:ext cx="850900" cy="850900"/>
            </a:xfrm>
            <a:prstGeom prst="rect">
              <a:avLst/>
            </a:prstGeom>
            <a:noFill/>
          </p:spPr>
        </p:pic>
        <p:pic>
          <p:nvPicPr>
            <p:cNvPr id="324" name="Picture 16" descr="C:\Program Files\Microsoft Resource DVD Artwork\DVD_ART\Artwork_Imagery\HARDWARE_IMAGERY\Illustration - Misc Hardware\Windows Vista Illustration Icons\Female User.png"/>
            <p:cNvPicPr>
              <a:picLocks noChangeAspect="1" noChangeArrowheads="1"/>
            </p:cNvPicPr>
            <p:nvPr/>
          </p:nvPicPr>
          <p:blipFill>
            <a:blip r:embed="rId12" cstate="print"/>
            <a:srcRect/>
            <a:stretch>
              <a:fillRect/>
            </a:stretch>
          </p:blipFill>
          <p:spPr bwMode="auto">
            <a:xfrm>
              <a:off x="6572249" y="4418645"/>
              <a:ext cx="1019175" cy="1055005"/>
            </a:xfrm>
            <a:prstGeom prst="rect">
              <a:avLst/>
            </a:prstGeom>
            <a:noFill/>
          </p:spPr>
        </p:pic>
        <p:pic>
          <p:nvPicPr>
            <p:cNvPr id="325" name="Picture 15" descr="C:\Program Files\Microsoft Resource DVD Artwork\DVD_ART\Artwork_Imagery\HARDWARE_IMAGERY\Illustration - Misc Hardware\Windows Vista Illustration Icons\Generic User.png"/>
            <p:cNvPicPr>
              <a:picLocks noChangeAspect="1" noChangeArrowheads="1"/>
            </p:cNvPicPr>
            <p:nvPr/>
          </p:nvPicPr>
          <p:blipFill>
            <a:blip r:embed="rId13" cstate="print"/>
            <a:srcRect/>
            <a:stretch>
              <a:fillRect/>
            </a:stretch>
          </p:blipFill>
          <p:spPr bwMode="auto">
            <a:xfrm>
              <a:off x="7461249" y="4664389"/>
              <a:ext cx="598488" cy="728348"/>
            </a:xfrm>
            <a:prstGeom prst="rect">
              <a:avLst/>
            </a:prstGeom>
            <a:noFill/>
          </p:spPr>
        </p:pic>
      </p:grpSp>
      <p:sp>
        <p:nvSpPr>
          <p:cNvPr id="282" name="TextBox 281"/>
          <p:cNvSpPr txBox="1"/>
          <p:nvPr/>
        </p:nvSpPr>
        <p:spPr>
          <a:xfrm>
            <a:off x="292024" y="1555708"/>
            <a:ext cx="2107650" cy="492443"/>
          </a:xfrm>
          <a:prstGeom prst="rect">
            <a:avLst/>
          </a:prstGeom>
          <a:noFill/>
        </p:spPr>
        <p:txBody>
          <a:bodyPr wrap="square" rtlCol="0">
            <a:spAutoFit/>
          </a:bodyPr>
          <a:lstStyle/>
          <a:p>
            <a:pPr>
              <a:defRPr/>
            </a:pPr>
            <a:r>
              <a:rPr lang="en-US" sz="1300" kern="0" dirty="0" smtClean="0">
                <a:solidFill>
                  <a:prstClr val="black">
                    <a:lumMod val="85000"/>
                    <a:lumOff val="15000"/>
                  </a:prstClr>
                </a:solidFill>
                <a:latin typeface="Calibri"/>
              </a:rPr>
              <a:t>External Senders/ Recipients</a:t>
            </a:r>
            <a:endParaRPr lang="en-US" sz="1300" kern="0" dirty="0">
              <a:solidFill>
                <a:prstClr val="black">
                  <a:lumMod val="85000"/>
                  <a:lumOff val="15000"/>
                </a:prstClr>
              </a:solidFill>
              <a:latin typeface="Calibri"/>
            </a:endParaRPr>
          </a:p>
        </p:txBody>
      </p:sp>
      <p:sp>
        <p:nvSpPr>
          <p:cNvPr id="283" name="TextBox 282"/>
          <p:cNvSpPr txBox="1"/>
          <p:nvPr/>
        </p:nvSpPr>
        <p:spPr>
          <a:xfrm>
            <a:off x="9078534" y="1959284"/>
            <a:ext cx="1688262" cy="276999"/>
          </a:xfrm>
          <a:prstGeom prst="rect">
            <a:avLst/>
          </a:prstGeom>
          <a:noFill/>
        </p:spPr>
        <p:txBody>
          <a:bodyPr wrap="square" rtlCol="0">
            <a:spAutoFit/>
          </a:bodyPr>
          <a:lstStyle/>
          <a:p>
            <a:pPr algn="ctr">
              <a:defRPr/>
            </a:pPr>
            <a:r>
              <a:rPr lang="en-US" sz="1200" kern="0" dirty="0" smtClean="0">
                <a:solidFill>
                  <a:prstClr val="black">
                    <a:lumMod val="85000"/>
                    <a:lumOff val="15000"/>
                  </a:prstClr>
                </a:solidFill>
                <a:latin typeface="Calibri"/>
              </a:rPr>
              <a:t>Exchange Server</a:t>
            </a:r>
            <a:endParaRPr lang="en-US" sz="1200" kern="0" dirty="0">
              <a:solidFill>
                <a:prstClr val="black">
                  <a:lumMod val="85000"/>
                  <a:lumOff val="15000"/>
                </a:prstClr>
              </a:solidFill>
              <a:latin typeface="Calibri"/>
            </a:endParaRPr>
          </a:p>
        </p:txBody>
      </p:sp>
      <p:sp>
        <p:nvSpPr>
          <p:cNvPr id="284" name="TextBox 283"/>
          <p:cNvSpPr txBox="1"/>
          <p:nvPr/>
        </p:nvSpPr>
        <p:spPr>
          <a:xfrm>
            <a:off x="4712387" y="3240994"/>
            <a:ext cx="2006197" cy="324433"/>
          </a:xfrm>
          <a:prstGeom prst="roundRect">
            <a:avLst/>
          </a:prstGeom>
          <a:gradFill>
            <a:gsLst>
              <a:gs pos="0">
                <a:srgbClr val="31849B"/>
              </a:gs>
              <a:gs pos="100000">
                <a:srgbClr val="31849B">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r>
              <a:rPr lang="en-US" sz="1200" kern="0" dirty="0" smtClean="0">
                <a:solidFill>
                  <a:sysClr val="window" lastClr="FFFFFF"/>
                </a:solidFill>
                <a:effectLst>
                  <a:outerShdw blurRad="38100" dist="38100" dir="2700000" algn="tl">
                    <a:srgbClr val="000000">
                      <a:alpha val="43137"/>
                    </a:srgbClr>
                  </a:outerShdw>
                </a:effectLst>
                <a:latin typeface="Calibri"/>
                <a:ea typeface="MS PGothic" pitchFamily="34" charset="-128"/>
              </a:rPr>
              <a:t>Anti-spam</a:t>
            </a:r>
            <a:endParaRPr lang="en-US" sz="1200" kern="0" dirty="0">
              <a:solidFill>
                <a:sysClr val="window" lastClr="FFFFFF"/>
              </a:solidFill>
              <a:effectLst>
                <a:outerShdw blurRad="38100" dist="38100" dir="2700000" algn="tl">
                  <a:srgbClr val="000000">
                    <a:alpha val="43137"/>
                  </a:srgbClr>
                </a:outerShdw>
              </a:effectLst>
              <a:latin typeface="Calibri"/>
              <a:ea typeface="MS PGothic" pitchFamily="34" charset="-128"/>
            </a:endParaRPr>
          </a:p>
        </p:txBody>
      </p:sp>
      <p:sp>
        <p:nvSpPr>
          <p:cNvPr id="285" name="TextBox 284"/>
          <p:cNvSpPr txBox="1"/>
          <p:nvPr/>
        </p:nvSpPr>
        <p:spPr>
          <a:xfrm>
            <a:off x="4719529" y="2195104"/>
            <a:ext cx="1999059" cy="315957"/>
          </a:xfrm>
          <a:prstGeom prst="roundRect">
            <a:avLst/>
          </a:prstGeom>
          <a:gradFill>
            <a:gsLst>
              <a:gs pos="0">
                <a:srgbClr val="31849B"/>
              </a:gs>
              <a:gs pos="100000">
                <a:srgbClr val="31849B">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r>
              <a:rPr lang="en-US" sz="1200" kern="0" dirty="0" smtClean="0">
                <a:solidFill>
                  <a:sysClr val="window" lastClr="FFFFFF"/>
                </a:solidFill>
                <a:effectLst>
                  <a:outerShdw blurRad="38100" dist="38100" dir="2700000" algn="tl">
                    <a:srgbClr val="000000">
                      <a:alpha val="43137"/>
                    </a:srgbClr>
                  </a:outerShdw>
                </a:effectLst>
                <a:latin typeface="Calibri"/>
              </a:rPr>
              <a:t>Antivirus</a:t>
            </a:r>
          </a:p>
        </p:txBody>
      </p:sp>
      <p:sp>
        <p:nvSpPr>
          <p:cNvPr id="286" name="TextBox 285"/>
          <p:cNvSpPr txBox="1"/>
          <p:nvPr/>
        </p:nvSpPr>
        <p:spPr>
          <a:xfrm>
            <a:off x="4715293" y="2623027"/>
            <a:ext cx="1998583" cy="298581"/>
          </a:xfrm>
          <a:prstGeom prst="roundRect">
            <a:avLst/>
          </a:prstGeom>
          <a:gradFill>
            <a:gsLst>
              <a:gs pos="0">
                <a:srgbClr val="31849B"/>
              </a:gs>
              <a:gs pos="100000">
                <a:srgbClr val="31849B">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r>
              <a:rPr lang="en-US" sz="1200" kern="0" dirty="0" smtClean="0">
                <a:solidFill>
                  <a:sysClr val="window" lastClr="FFFFFF"/>
                </a:solidFill>
                <a:effectLst>
                  <a:outerShdw blurRad="38100" dist="38100" dir="2700000" algn="tl">
                    <a:srgbClr val="000000">
                      <a:alpha val="43137"/>
                    </a:srgbClr>
                  </a:outerShdw>
                </a:effectLst>
                <a:latin typeface="Calibri"/>
                <a:ea typeface="MS PGothic" pitchFamily="34" charset="-128"/>
              </a:rPr>
              <a:t>Policy</a:t>
            </a:r>
            <a:endParaRPr lang="en-US" sz="1200" kern="0" dirty="0">
              <a:solidFill>
                <a:sysClr val="window" lastClr="FFFFFF"/>
              </a:solidFill>
              <a:effectLst>
                <a:outerShdw blurRad="38100" dist="38100" dir="2700000" algn="tl">
                  <a:srgbClr val="000000">
                    <a:alpha val="43137"/>
                  </a:srgbClr>
                </a:outerShdw>
              </a:effectLst>
              <a:latin typeface="Calibri"/>
              <a:ea typeface="MS PGothic" pitchFamily="34" charset="-128"/>
            </a:endParaRPr>
          </a:p>
        </p:txBody>
      </p:sp>
      <p:sp>
        <p:nvSpPr>
          <p:cNvPr id="287" name="TextBox 286"/>
          <p:cNvSpPr txBox="1"/>
          <p:nvPr/>
        </p:nvSpPr>
        <p:spPr>
          <a:xfrm>
            <a:off x="4703522" y="3705394"/>
            <a:ext cx="1999059" cy="299856"/>
          </a:xfrm>
          <a:prstGeom prst="roundRect">
            <a:avLst/>
          </a:prstGeom>
          <a:gradFill>
            <a:gsLst>
              <a:gs pos="0">
                <a:srgbClr val="31849B"/>
              </a:gs>
              <a:gs pos="100000">
                <a:srgbClr val="31849B">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r>
              <a:rPr lang="en-US" sz="1200" kern="0" dirty="0" smtClean="0">
                <a:solidFill>
                  <a:sysClr val="window" lastClr="FFFFFF"/>
                </a:solidFill>
                <a:effectLst>
                  <a:outerShdw blurRad="38100" dist="38100" dir="2700000" algn="tl">
                    <a:srgbClr val="000000">
                      <a:alpha val="43137"/>
                    </a:srgbClr>
                  </a:outerShdw>
                </a:effectLst>
                <a:latin typeface="Calibri"/>
                <a:ea typeface="MS PGothic" pitchFamily="34" charset="-128"/>
              </a:rPr>
              <a:t>Automatic Spooling</a:t>
            </a:r>
            <a:endParaRPr lang="en-US" sz="1200" kern="0" dirty="0">
              <a:solidFill>
                <a:sysClr val="window" lastClr="FFFFFF"/>
              </a:solidFill>
              <a:effectLst>
                <a:outerShdw blurRad="38100" dist="38100" dir="2700000" algn="tl">
                  <a:srgbClr val="000000">
                    <a:alpha val="43137"/>
                  </a:srgbClr>
                </a:outerShdw>
              </a:effectLst>
              <a:latin typeface="Calibri"/>
              <a:ea typeface="MS PGothic" pitchFamily="34" charset="-128"/>
            </a:endParaRPr>
          </a:p>
        </p:txBody>
      </p:sp>
      <p:pic>
        <p:nvPicPr>
          <p:cNvPr id="288" name="Picture 11" descr="Virus"/>
          <p:cNvPicPr>
            <a:picLocks noChangeAspect="1" noChangeArrowheads="1"/>
          </p:cNvPicPr>
          <p:nvPr/>
        </p:nvPicPr>
        <p:blipFill>
          <a:blip r:embed="rId14" cstate="screen">
            <a:clrChange>
              <a:clrFrom>
                <a:srgbClr val="FDFDFD"/>
              </a:clrFrom>
              <a:clrTo>
                <a:srgbClr val="FDFDFD">
                  <a:alpha val="0"/>
                </a:srgbClr>
              </a:clrTo>
            </a:clrChange>
          </a:blip>
          <a:srcRect/>
          <a:stretch>
            <a:fillRect/>
          </a:stretch>
        </p:blipFill>
        <p:spPr bwMode="auto">
          <a:xfrm>
            <a:off x="6379257" y="2074471"/>
            <a:ext cx="425692" cy="498249"/>
          </a:xfrm>
          <a:prstGeom prst="rect">
            <a:avLst/>
          </a:prstGeom>
          <a:noFill/>
          <a:effectLst>
            <a:outerShdw blurRad="63500" algn="ctr" rotWithShape="0">
              <a:sysClr val="windowText" lastClr="000000"/>
            </a:outerShdw>
          </a:effectLst>
        </p:spPr>
      </p:pic>
      <p:grpSp>
        <p:nvGrpSpPr>
          <p:cNvPr id="289" name="Group 60"/>
          <p:cNvGrpSpPr/>
          <p:nvPr/>
        </p:nvGrpSpPr>
        <p:grpSpPr>
          <a:xfrm>
            <a:off x="6365572" y="3302890"/>
            <a:ext cx="460931" cy="364219"/>
            <a:chOff x="4711098" y="1991886"/>
            <a:chExt cx="345788" cy="364219"/>
          </a:xfrm>
        </p:grpSpPr>
        <p:pic>
          <p:nvPicPr>
            <p:cNvPr id="321" name="Picture 32" descr="Opened_mail_2"/>
            <p:cNvPicPr>
              <a:picLocks noChangeAspect="1" noChangeArrowheads="1"/>
            </p:cNvPicPr>
            <p:nvPr/>
          </p:nvPicPr>
          <p:blipFill>
            <a:blip r:embed="rId15" cstate="screen">
              <a:clrChange>
                <a:clrFrom>
                  <a:srgbClr val="FDFDFD"/>
                </a:clrFrom>
                <a:clrTo>
                  <a:srgbClr val="FDFDFD">
                    <a:alpha val="0"/>
                  </a:srgbClr>
                </a:clrTo>
              </a:clrChange>
            </a:blip>
            <a:srcRect/>
            <a:stretch>
              <a:fillRect/>
            </a:stretch>
          </p:blipFill>
          <p:spPr bwMode="auto">
            <a:xfrm>
              <a:off x="4711098" y="1991886"/>
              <a:ext cx="303702" cy="364219"/>
            </a:xfrm>
            <a:prstGeom prst="rect">
              <a:avLst/>
            </a:prstGeom>
            <a:noFill/>
            <a:effectLst>
              <a:outerShdw blurRad="63500" algn="ctr" rotWithShape="0">
                <a:sysClr val="windowText" lastClr="000000"/>
              </a:outerShdw>
            </a:effectLst>
          </p:spPr>
        </p:pic>
        <p:pic>
          <p:nvPicPr>
            <p:cNvPr id="322" name="Picture 6" descr="Commerce"/>
            <p:cNvPicPr>
              <a:picLocks noChangeAspect="1" noChangeArrowheads="1"/>
            </p:cNvPicPr>
            <p:nvPr/>
          </p:nvPicPr>
          <p:blipFill>
            <a:blip r:embed="rId16" cstate="screen">
              <a:clrChange>
                <a:clrFrom>
                  <a:srgbClr val="FDFDFD"/>
                </a:clrFrom>
                <a:clrTo>
                  <a:srgbClr val="FDFDFD">
                    <a:alpha val="0"/>
                  </a:srgbClr>
                </a:clrTo>
              </a:clrChange>
            </a:blip>
            <a:srcRect/>
            <a:stretch>
              <a:fillRect/>
            </a:stretch>
          </p:blipFill>
          <p:spPr bwMode="auto">
            <a:xfrm rot="16783495">
              <a:off x="4813705" y="2020422"/>
              <a:ext cx="213566" cy="272796"/>
            </a:xfrm>
            <a:prstGeom prst="rect">
              <a:avLst/>
            </a:prstGeom>
            <a:noFill/>
          </p:spPr>
        </p:pic>
      </p:grpSp>
      <p:pic>
        <p:nvPicPr>
          <p:cNvPr id="290" name="Picture 5" descr="Clock"/>
          <p:cNvPicPr>
            <a:picLocks noChangeAspect="1" noChangeArrowheads="1"/>
          </p:cNvPicPr>
          <p:nvPr/>
        </p:nvPicPr>
        <p:blipFill>
          <a:blip r:embed="rId17" cstate="screen">
            <a:clrChange>
              <a:clrFrom>
                <a:srgbClr val="FDFDFD"/>
              </a:clrFrom>
              <a:clrTo>
                <a:srgbClr val="FDFDFD">
                  <a:alpha val="0"/>
                </a:srgbClr>
              </a:clrTo>
            </a:clrChange>
          </a:blip>
          <a:srcRect/>
          <a:stretch>
            <a:fillRect/>
          </a:stretch>
        </p:blipFill>
        <p:spPr bwMode="auto">
          <a:xfrm>
            <a:off x="6510818" y="3840469"/>
            <a:ext cx="312139" cy="285255"/>
          </a:xfrm>
          <a:prstGeom prst="rect">
            <a:avLst/>
          </a:prstGeom>
          <a:noFill/>
          <a:effectLst>
            <a:outerShdw blurRad="63500" algn="ctr" rotWithShape="0">
              <a:sysClr val="windowText" lastClr="000000"/>
            </a:outerShdw>
          </a:effectLst>
        </p:spPr>
      </p:pic>
      <p:sp>
        <p:nvSpPr>
          <p:cNvPr id="291" name="Rounded Rectangle 290"/>
          <p:cNvSpPr/>
          <p:nvPr/>
        </p:nvSpPr>
        <p:spPr bwMode="auto">
          <a:xfrm>
            <a:off x="4651654" y="2044522"/>
            <a:ext cx="2176572" cy="2192693"/>
          </a:xfrm>
          <a:prstGeom prst="roundRect">
            <a:avLst>
              <a:gd name="adj" fmla="val 6750"/>
            </a:avLst>
          </a:prstGeom>
          <a:noFill/>
          <a:ln w="25400">
            <a:solidFill>
              <a:srgbClr val="72B351"/>
            </a:solid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0" h="0"/>
          </a:sp3d>
        </p:spPr>
        <p:txBody>
          <a:bodyPr vert="horz" wrap="square" lIns="91436" tIns="45718" rIns="91436" bIns="45718" numCol="1" rtlCol="0" anchor="ctr" anchorCtr="0" compatLnSpc="1">
            <a:prstTxWarp prst="textNoShape">
              <a:avLst/>
            </a:prstTxWarp>
          </a:bodyPr>
          <a:lstStyle/>
          <a:p>
            <a:pPr algn="ctr" defTabSz="914099">
              <a:defRPr/>
            </a:pPr>
            <a:endParaRPr lang="en-US" sz="1200" kern="0" dirty="0" smtClean="0">
              <a:solidFill>
                <a:sysClr val="windowText" lastClr="000000"/>
              </a:solidFill>
              <a:latin typeface="Calibri"/>
            </a:endParaRPr>
          </a:p>
        </p:txBody>
      </p:sp>
      <p:sp>
        <p:nvSpPr>
          <p:cNvPr id="292" name="TextBox 291"/>
          <p:cNvSpPr txBox="1"/>
          <p:nvPr/>
        </p:nvSpPr>
        <p:spPr>
          <a:xfrm>
            <a:off x="5173479" y="2889875"/>
            <a:ext cx="1580151" cy="190999"/>
          </a:xfrm>
          <a:prstGeom prst="roundRect">
            <a:avLst/>
          </a:prstGeom>
          <a:gradFill>
            <a:gsLst>
              <a:gs pos="0">
                <a:srgbClr val="72B351"/>
              </a:gs>
              <a:gs pos="100000">
                <a:srgbClr val="72B351">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r>
              <a:rPr lang="en-US" sz="1200" kern="0" dirty="0" smtClean="0">
                <a:solidFill>
                  <a:sysClr val="window" lastClr="FFFFFF"/>
                </a:solidFill>
                <a:effectLst>
                  <a:outerShdw blurRad="38100" dist="38100" dir="2700000" algn="tl">
                    <a:srgbClr val="000000">
                      <a:alpha val="43137"/>
                    </a:srgbClr>
                  </a:outerShdw>
                </a:effectLst>
                <a:latin typeface="Calibri"/>
                <a:ea typeface="MS PGothic" pitchFamily="34" charset="-128"/>
              </a:rPr>
              <a:t>* Encryption</a:t>
            </a:r>
            <a:endParaRPr lang="en-US" sz="1200" kern="0" dirty="0">
              <a:solidFill>
                <a:sysClr val="window" lastClr="FFFFFF"/>
              </a:solidFill>
              <a:effectLst>
                <a:outerShdw blurRad="38100" dist="38100" dir="2700000" algn="tl">
                  <a:srgbClr val="000000">
                    <a:alpha val="43137"/>
                  </a:srgbClr>
                </a:outerShdw>
              </a:effectLst>
              <a:latin typeface="Calibri"/>
              <a:ea typeface="MS PGothic" pitchFamily="34" charset="-128"/>
            </a:endParaRPr>
          </a:p>
        </p:txBody>
      </p:sp>
      <p:pic>
        <p:nvPicPr>
          <p:cNvPr id="293" name="Picture 15" descr="policy"/>
          <p:cNvPicPr>
            <a:picLocks noChangeAspect="1" noChangeArrowheads="1"/>
          </p:cNvPicPr>
          <p:nvPr/>
        </p:nvPicPr>
        <p:blipFill>
          <a:blip r:embed="rId18" cstate="screen">
            <a:clrChange>
              <a:clrFrom>
                <a:srgbClr val="FDFDFD"/>
              </a:clrFrom>
              <a:clrTo>
                <a:srgbClr val="FDFDFD">
                  <a:alpha val="0"/>
                </a:srgbClr>
              </a:clrTo>
            </a:clrChange>
          </a:blip>
          <a:srcRect/>
          <a:stretch>
            <a:fillRect/>
          </a:stretch>
        </p:blipFill>
        <p:spPr bwMode="auto">
          <a:xfrm>
            <a:off x="6453182" y="2599379"/>
            <a:ext cx="307120" cy="318304"/>
          </a:xfrm>
          <a:prstGeom prst="rect">
            <a:avLst/>
          </a:prstGeom>
          <a:noFill/>
          <a:effectLst>
            <a:outerShdw blurRad="63500" algn="ctr" rotWithShape="0">
              <a:sysClr val="windowText" lastClr="000000"/>
            </a:outerShdw>
          </a:effectLst>
        </p:spPr>
      </p:pic>
      <p:pic>
        <p:nvPicPr>
          <p:cNvPr id="294" name="Picture 44" descr="Locked"/>
          <p:cNvPicPr>
            <a:picLocks noChangeAspect="1" noChangeArrowheads="1"/>
          </p:cNvPicPr>
          <p:nvPr/>
        </p:nvPicPr>
        <p:blipFill>
          <a:blip r:embed="rId19" cstate="print">
            <a:clrChange>
              <a:clrFrom>
                <a:srgbClr val="FDFDFD"/>
              </a:clrFrom>
              <a:clrTo>
                <a:srgbClr val="FDFDFD">
                  <a:alpha val="0"/>
                </a:srgbClr>
              </a:clrTo>
            </a:clrChange>
          </a:blip>
          <a:srcRect/>
          <a:stretch>
            <a:fillRect/>
          </a:stretch>
        </p:blipFill>
        <p:spPr bwMode="auto">
          <a:xfrm>
            <a:off x="6518384" y="2857112"/>
            <a:ext cx="240457" cy="304704"/>
          </a:xfrm>
          <a:prstGeom prst="rect">
            <a:avLst/>
          </a:prstGeom>
          <a:noFill/>
        </p:spPr>
      </p:pic>
      <p:sp>
        <p:nvSpPr>
          <p:cNvPr id="295" name="TextBox 294"/>
          <p:cNvSpPr txBox="1"/>
          <p:nvPr/>
        </p:nvSpPr>
        <p:spPr>
          <a:xfrm>
            <a:off x="10089638" y="6240769"/>
            <a:ext cx="4198373" cy="461665"/>
          </a:xfrm>
          <a:prstGeom prst="rect">
            <a:avLst/>
          </a:prstGeom>
          <a:noFill/>
        </p:spPr>
        <p:txBody>
          <a:bodyPr wrap="square" rtlCol="0">
            <a:spAutoFit/>
          </a:bodyPr>
          <a:lstStyle/>
          <a:p>
            <a:pPr marL="114300" indent="-114300">
              <a:defRPr/>
            </a:pPr>
            <a:r>
              <a:rPr lang="en-US" sz="1200" kern="0" dirty="0" smtClean="0">
                <a:solidFill>
                  <a:prstClr val="black">
                    <a:lumMod val="85000"/>
                    <a:lumOff val="15000"/>
                  </a:prstClr>
                </a:solidFill>
                <a:latin typeface="Calibri"/>
              </a:rPr>
              <a:t>*</a:t>
            </a:r>
            <a:r>
              <a:rPr lang="en-US" sz="900" kern="0" dirty="0" smtClean="0">
                <a:solidFill>
                  <a:prstClr val="black">
                    <a:lumMod val="85000"/>
                    <a:lumOff val="15000"/>
                  </a:prstClr>
                </a:solidFill>
                <a:latin typeface="Calibri"/>
              </a:rPr>
              <a:t>  </a:t>
            </a:r>
            <a:r>
              <a:rPr lang="en-US" sz="1200" kern="0" dirty="0" smtClean="0">
                <a:solidFill>
                  <a:prstClr val="black">
                    <a:lumMod val="85000"/>
                    <a:lumOff val="15000"/>
                  </a:prstClr>
                </a:solidFill>
                <a:latin typeface="Calibri"/>
              </a:rPr>
              <a:t>Requires additional Exchange </a:t>
            </a:r>
            <a:br>
              <a:rPr lang="en-US" sz="1200" kern="0" dirty="0" smtClean="0">
                <a:solidFill>
                  <a:prstClr val="black">
                    <a:lumMod val="85000"/>
                    <a:lumOff val="15000"/>
                  </a:prstClr>
                </a:solidFill>
                <a:latin typeface="Calibri"/>
              </a:rPr>
            </a:br>
            <a:r>
              <a:rPr lang="en-US" sz="1200" kern="0" dirty="0" smtClean="0">
                <a:solidFill>
                  <a:prstClr val="black">
                    <a:lumMod val="85000"/>
                    <a:lumOff val="15000"/>
                  </a:prstClr>
                </a:solidFill>
                <a:latin typeface="Calibri"/>
              </a:rPr>
              <a:t>Hosted Encryption License</a:t>
            </a:r>
            <a:endParaRPr lang="en-US" sz="1200" kern="0" dirty="0">
              <a:solidFill>
                <a:prstClr val="black">
                  <a:lumMod val="85000"/>
                  <a:lumOff val="15000"/>
                </a:prstClr>
              </a:solidFill>
              <a:latin typeface="Calibri"/>
            </a:endParaRPr>
          </a:p>
        </p:txBody>
      </p:sp>
      <p:sp>
        <p:nvSpPr>
          <p:cNvPr id="296" name="TextBox 295"/>
          <p:cNvSpPr txBox="1"/>
          <p:nvPr/>
        </p:nvSpPr>
        <p:spPr>
          <a:xfrm>
            <a:off x="10708789" y="2808914"/>
            <a:ext cx="1261791" cy="276999"/>
          </a:xfrm>
          <a:prstGeom prst="rect">
            <a:avLst/>
          </a:prstGeom>
          <a:noFill/>
        </p:spPr>
        <p:txBody>
          <a:bodyPr wrap="square" rtlCol="0">
            <a:spAutoFit/>
          </a:bodyPr>
          <a:lstStyle/>
          <a:p>
            <a:pPr algn="ctr">
              <a:defRPr/>
            </a:pPr>
            <a:r>
              <a:rPr lang="en-US" sz="1200" kern="0" dirty="0" smtClean="0">
                <a:solidFill>
                  <a:prstClr val="black">
                    <a:lumMod val="85000"/>
                    <a:lumOff val="15000"/>
                  </a:prstClr>
                </a:solidFill>
                <a:latin typeface="Calibri"/>
              </a:rPr>
              <a:t>Active Directory</a:t>
            </a:r>
            <a:endParaRPr lang="en-US" sz="1200" kern="0" dirty="0">
              <a:solidFill>
                <a:prstClr val="black">
                  <a:lumMod val="85000"/>
                  <a:lumOff val="15000"/>
                </a:prstClr>
              </a:solidFill>
              <a:latin typeface="Calibri"/>
            </a:endParaRPr>
          </a:p>
        </p:txBody>
      </p:sp>
      <p:sp>
        <p:nvSpPr>
          <p:cNvPr id="297" name="TextBox 296"/>
          <p:cNvSpPr txBox="1"/>
          <p:nvPr/>
        </p:nvSpPr>
        <p:spPr>
          <a:xfrm>
            <a:off x="9006187" y="3047674"/>
            <a:ext cx="2031471" cy="461665"/>
          </a:xfrm>
          <a:prstGeom prst="rect">
            <a:avLst/>
          </a:prstGeom>
          <a:noFill/>
        </p:spPr>
        <p:txBody>
          <a:bodyPr wrap="square" rtlCol="0">
            <a:spAutoFit/>
          </a:bodyPr>
          <a:lstStyle/>
          <a:p>
            <a:pPr algn="ctr">
              <a:defRPr/>
            </a:pPr>
            <a:r>
              <a:rPr lang="en-US" sz="1200" kern="0" dirty="0" smtClean="0">
                <a:solidFill>
                  <a:prstClr val="black">
                    <a:lumMod val="85000"/>
                    <a:lumOff val="15000"/>
                  </a:prstClr>
                </a:solidFill>
                <a:latin typeface="Calibri"/>
              </a:rPr>
              <a:t>FOPE Directory Synchronization Tool</a:t>
            </a:r>
            <a:endParaRPr lang="en-US" sz="1200" kern="0" dirty="0">
              <a:solidFill>
                <a:prstClr val="black">
                  <a:lumMod val="85000"/>
                  <a:lumOff val="15000"/>
                </a:prstClr>
              </a:solidFill>
              <a:latin typeface="Calibri"/>
            </a:endParaRPr>
          </a:p>
        </p:txBody>
      </p:sp>
      <p:cxnSp>
        <p:nvCxnSpPr>
          <p:cNvPr id="298" name="Straight Arrow Connector 297"/>
          <p:cNvCxnSpPr>
            <a:stCxn id="312" idx="3"/>
          </p:cNvCxnSpPr>
          <p:nvPr/>
        </p:nvCxnSpPr>
        <p:spPr>
          <a:xfrm flipV="1">
            <a:off x="10141210" y="2506017"/>
            <a:ext cx="919916" cy="389096"/>
          </a:xfrm>
          <a:prstGeom prst="straightConnector1">
            <a:avLst/>
          </a:prstGeom>
          <a:noFill/>
          <a:ln w="9525" cap="flat" cmpd="sng" algn="ctr">
            <a:solidFill>
              <a:srgbClr val="335A89"/>
            </a:solidFill>
            <a:prstDash val="solid"/>
            <a:headEnd type="arrow"/>
            <a:tailEnd type="arrow"/>
          </a:ln>
          <a:effectLst/>
        </p:spPr>
      </p:cxnSp>
      <p:sp>
        <p:nvSpPr>
          <p:cNvPr id="299" name="Title 1"/>
          <p:cNvSpPr txBox="1">
            <a:spLocks/>
          </p:cNvSpPr>
          <p:nvPr/>
        </p:nvSpPr>
        <p:spPr>
          <a:xfrm>
            <a:off x="1910854" y="1066800"/>
            <a:ext cx="8367120" cy="411162"/>
          </a:xfrm>
          <a:prstGeom prst="rect">
            <a:avLst/>
          </a:prstGeom>
        </p:spPr>
        <p:txBody>
          <a:bodyPr vert="horz" lIns="91440" tIns="45720" rIns="91440" bIns="91440" rtlCol="0" anchor="b" anchorCtr="0">
            <a:noAutofit/>
          </a:bodyPr>
          <a:lstStyle/>
          <a:p>
            <a:pPr algn="ctr" defTabSz="457200">
              <a:defRPr/>
            </a:pPr>
            <a:r>
              <a:rPr lang="en-US" sz="1600" dirty="0" smtClean="0">
                <a:latin typeface="Calibri"/>
              </a:rPr>
              <a:t>Multilayer spam and virus protection and policy enforcement</a:t>
            </a:r>
            <a:endParaRPr lang="en-US" sz="1600" dirty="0">
              <a:latin typeface="Calibri"/>
            </a:endParaRPr>
          </a:p>
        </p:txBody>
      </p:sp>
      <p:sp>
        <p:nvSpPr>
          <p:cNvPr id="300" name="Rounded Rectangle 299"/>
          <p:cNvSpPr/>
          <p:nvPr/>
        </p:nvSpPr>
        <p:spPr bwMode="blackGray">
          <a:xfrm>
            <a:off x="474443" y="2116941"/>
            <a:ext cx="1749961" cy="1171078"/>
          </a:xfrm>
          <a:prstGeom prst="roundRect">
            <a:avLst>
              <a:gd name="adj" fmla="val 8903"/>
            </a:avLst>
          </a:prstGeom>
          <a:gradFill>
            <a:gsLst>
              <a:gs pos="0">
                <a:srgbClr val="31849B"/>
              </a:gs>
              <a:gs pos="100000">
                <a:srgbClr val="31849B">
                  <a:lumMod val="60000"/>
                  <a:lumOff val="40000"/>
                </a:srgbClr>
              </a:gs>
            </a:gsLst>
            <a:lin ang="16200000" scaled="0"/>
          </a:gra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defTabSz="1096963">
              <a:defRPr/>
            </a:pPr>
            <a:endParaRPr lang="en-US" b="1" kern="0" dirty="0" smtClean="0">
              <a:solidFill>
                <a:sysClr val="window" lastClr="FFFFFF"/>
              </a:solidFill>
              <a:latin typeface="Calibri"/>
              <a:ea typeface="MS PGothic" pitchFamily="34" charset="-128"/>
            </a:endParaRPr>
          </a:p>
        </p:txBody>
      </p:sp>
      <p:sp>
        <p:nvSpPr>
          <p:cNvPr id="301" name="TextBox 300"/>
          <p:cNvSpPr txBox="1"/>
          <p:nvPr/>
        </p:nvSpPr>
        <p:spPr>
          <a:xfrm>
            <a:off x="625710" y="2166245"/>
            <a:ext cx="1447423" cy="461665"/>
          </a:xfrm>
          <a:prstGeom prst="rect">
            <a:avLst/>
          </a:prstGeom>
          <a:noFill/>
        </p:spPr>
        <p:txBody>
          <a:bodyPr wrap="square" rtlCol="0">
            <a:spAutoFit/>
          </a:bodyPr>
          <a:lstStyle/>
          <a:p>
            <a:pPr algn="ctr">
              <a:defRPr/>
            </a:pPr>
            <a:r>
              <a:rPr lang="en-US" sz="1200" kern="0" dirty="0" smtClean="0">
                <a:solidFill>
                  <a:prstClr val="black">
                    <a:lumMod val="85000"/>
                    <a:lumOff val="15000"/>
                  </a:prstClr>
                </a:solidFill>
                <a:latin typeface="Calibri"/>
              </a:rPr>
              <a:t>Legitimate</a:t>
            </a:r>
          </a:p>
          <a:p>
            <a:pPr algn="ctr">
              <a:defRPr/>
            </a:pPr>
            <a:r>
              <a:rPr lang="en-US" sz="1200" kern="0" dirty="0" smtClean="0">
                <a:solidFill>
                  <a:prstClr val="black">
                    <a:lumMod val="85000"/>
                    <a:lumOff val="15000"/>
                  </a:prstClr>
                </a:solidFill>
                <a:latin typeface="Calibri"/>
              </a:rPr>
              <a:t>Email</a:t>
            </a:r>
          </a:p>
        </p:txBody>
      </p:sp>
      <p:grpSp>
        <p:nvGrpSpPr>
          <p:cNvPr id="302" name="Group 94"/>
          <p:cNvGrpSpPr/>
          <p:nvPr/>
        </p:nvGrpSpPr>
        <p:grpSpPr>
          <a:xfrm>
            <a:off x="734143" y="2656509"/>
            <a:ext cx="1230561" cy="515980"/>
            <a:chOff x="474191" y="2940365"/>
            <a:chExt cx="923161" cy="515980"/>
          </a:xfrm>
        </p:grpSpPr>
        <p:pic>
          <p:nvPicPr>
            <p:cNvPr id="318" name="Picture 29" descr="Mail_1"/>
            <p:cNvPicPr>
              <a:picLocks noChangeAspect="1" noChangeArrowheads="1"/>
            </p:cNvPicPr>
            <p:nvPr/>
          </p:nvPicPr>
          <p:blipFill>
            <a:blip r:embed="rId20" cstate="screen">
              <a:clrChange>
                <a:clrFrom>
                  <a:srgbClr val="FDFDFD"/>
                </a:clrFrom>
                <a:clrTo>
                  <a:srgbClr val="FDFDFD">
                    <a:alpha val="0"/>
                  </a:srgbClr>
                </a:clrTo>
              </a:clrChange>
            </a:blip>
            <a:srcRect/>
            <a:stretch>
              <a:fillRect/>
            </a:stretch>
          </p:blipFill>
          <p:spPr bwMode="auto">
            <a:xfrm>
              <a:off x="791589" y="2940365"/>
              <a:ext cx="354354" cy="222289"/>
            </a:xfrm>
            <a:prstGeom prst="rect">
              <a:avLst/>
            </a:prstGeom>
            <a:noFill/>
            <a:effectLst>
              <a:outerShdw blurRad="63500" algn="ctr" rotWithShape="0">
                <a:sysClr val="windowText" lastClr="000000"/>
              </a:outerShdw>
            </a:effectLst>
          </p:spPr>
        </p:pic>
        <p:pic>
          <p:nvPicPr>
            <p:cNvPr id="319" name="Picture 31" descr="Mail_digital_signature"/>
            <p:cNvPicPr>
              <a:picLocks noChangeAspect="1" noChangeArrowheads="1"/>
            </p:cNvPicPr>
            <p:nvPr/>
          </p:nvPicPr>
          <p:blipFill>
            <a:blip r:embed="rId21" cstate="screen">
              <a:clrChange>
                <a:clrFrom>
                  <a:srgbClr val="FDFDFD"/>
                </a:clrFrom>
                <a:clrTo>
                  <a:srgbClr val="FDFDFD">
                    <a:alpha val="0"/>
                  </a:srgbClr>
                </a:clrTo>
              </a:clrChange>
            </a:blip>
            <a:srcRect/>
            <a:stretch>
              <a:fillRect/>
            </a:stretch>
          </p:blipFill>
          <p:spPr bwMode="auto">
            <a:xfrm>
              <a:off x="1006333" y="3183660"/>
              <a:ext cx="391019" cy="272685"/>
            </a:xfrm>
            <a:prstGeom prst="rect">
              <a:avLst/>
            </a:prstGeom>
            <a:noFill/>
            <a:effectLst>
              <a:outerShdw blurRad="63500" algn="ctr" rotWithShape="0">
                <a:sysClr val="windowText" lastClr="000000"/>
              </a:outerShdw>
            </a:effectLst>
          </p:spPr>
        </p:pic>
        <p:pic>
          <p:nvPicPr>
            <p:cNvPr id="320" name="Picture 37" descr="Mail_Secure"/>
            <p:cNvPicPr>
              <a:picLocks noChangeAspect="1" noChangeArrowheads="1"/>
            </p:cNvPicPr>
            <p:nvPr/>
          </p:nvPicPr>
          <p:blipFill>
            <a:blip r:embed="rId22" cstate="screen">
              <a:clrChange>
                <a:clrFrom>
                  <a:srgbClr val="FDFDFD"/>
                </a:clrFrom>
                <a:clrTo>
                  <a:srgbClr val="FDFDFD">
                    <a:alpha val="0"/>
                  </a:srgbClr>
                </a:clrTo>
              </a:clrChange>
            </a:blip>
            <a:srcRect/>
            <a:stretch>
              <a:fillRect/>
            </a:stretch>
          </p:blipFill>
          <p:spPr bwMode="auto">
            <a:xfrm>
              <a:off x="474191" y="3089363"/>
              <a:ext cx="409092" cy="364783"/>
            </a:xfrm>
            <a:prstGeom prst="rect">
              <a:avLst/>
            </a:prstGeom>
            <a:noFill/>
            <a:effectLst>
              <a:outerShdw blurRad="63500" algn="ctr" rotWithShape="0">
                <a:sysClr val="windowText" lastClr="000000"/>
              </a:outerShdw>
            </a:effectLst>
          </p:spPr>
        </p:pic>
      </p:grpSp>
      <p:pic>
        <p:nvPicPr>
          <p:cNvPr id="303" name="Rectangle 9268"/>
          <p:cNvPicPr>
            <a:picLocks noChangeAspect="1" noChangeArrowheads="1"/>
          </p:cNvPicPr>
          <p:nvPr/>
        </p:nvPicPr>
        <p:blipFill>
          <a:blip r:embed="rId23" cstate="print"/>
          <a:srcRect/>
          <a:stretch>
            <a:fillRect/>
          </a:stretch>
        </p:blipFill>
        <p:spPr bwMode="auto">
          <a:xfrm>
            <a:off x="759168" y="3775562"/>
            <a:ext cx="1180508" cy="715586"/>
          </a:xfrm>
          <a:prstGeom prst="rect">
            <a:avLst/>
          </a:prstGeom>
          <a:noFill/>
          <a:ln w="9525">
            <a:noFill/>
            <a:miter lim="800000"/>
            <a:headEnd/>
            <a:tailEnd/>
          </a:ln>
        </p:spPr>
      </p:pic>
      <p:sp>
        <p:nvSpPr>
          <p:cNvPr id="304" name="TextBox 303"/>
          <p:cNvSpPr txBox="1"/>
          <p:nvPr/>
        </p:nvSpPr>
        <p:spPr>
          <a:xfrm>
            <a:off x="638407" y="3502129"/>
            <a:ext cx="1422030" cy="276999"/>
          </a:xfrm>
          <a:prstGeom prst="rect">
            <a:avLst/>
          </a:prstGeom>
          <a:noFill/>
        </p:spPr>
        <p:txBody>
          <a:bodyPr wrap="square" rtlCol="0">
            <a:spAutoFit/>
          </a:bodyPr>
          <a:lstStyle/>
          <a:p>
            <a:pPr algn="ctr">
              <a:defRPr/>
            </a:pPr>
            <a:r>
              <a:rPr lang="en-US" sz="1200" kern="0" dirty="0" smtClean="0">
                <a:solidFill>
                  <a:prstClr val="black">
                    <a:lumMod val="85000"/>
                    <a:lumOff val="15000"/>
                  </a:prstClr>
                </a:solidFill>
                <a:latin typeface="Calibri"/>
              </a:rPr>
              <a:t>Junk Email</a:t>
            </a:r>
          </a:p>
        </p:txBody>
      </p:sp>
      <p:grpSp>
        <p:nvGrpSpPr>
          <p:cNvPr id="305" name="Group 85"/>
          <p:cNvGrpSpPr/>
          <p:nvPr/>
        </p:nvGrpSpPr>
        <p:grpSpPr>
          <a:xfrm>
            <a:off x="2552036" y="2192644"/>
            <a:ext cx="1485513" cy="1143000"/>
            <a:chOff x="1914525" y="2524125"/>
            <a:chExt cx="1114425" cy="1143000"/>
          </a:xfrm>
        </p:grpSpPr>
        <p:sp>
          <p:nvSpPr>
            <p:cNvPr id="316" name="Rectangle 167"/>
            <p:cNvSpPr>
              <a:spLocks noChangeArrowheads="1"/>
            </p:cNvSpPr>
            <p:nvPr/>
          </p:nvSpPr>
          <p:spPr bwMode="auto">
            <a:xfrm>
              <a:off x="1914525" y="2524125"/>
              <a:ext cx="1114425" cy="333375"/>
            </a:xfrm>
            <a:prstGeom prst="rightArrow">
              <a:avLst/>
            </a:prstGeom>
            <a:solidFill>
              <a:srgbClr val="A02828"/>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317" name="Rectangle 167"/>
            <p:cNvSpPr>
              <a:spLocks noChangeArrowheads="1"/>
            </p:cNvSpPr>
            <p:nvPr/>
          </p:nvSpPr>
          <p:spPr bwMode="auto">
            <a:xfrm rot="10800000">
              <a:off x="1914525" y="3333750"/>
              <a:ext cx="1114425" cy="333375"/>
            </a:xfrm>
            <a:prstGeom prst="rightArrow">
              <a:avLst/>
            </a:prstGeom>
            <a:solidFill>
              <a:srgbClr val="A02828"/>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grpSp>
        <p:nvGrpSpPr>
          <p:cNvPr id="306" name="Group 87"/>
          <p:cNvGrpSpPr/>
          <p:nvPr/>
        </p:nvGrpSpPr>
        <p:grpSpPr>
          <a:xfrm>
            <a:off x="7084755" y="2192644"/>
            <a:ext cx="1891807" cy="1143000"/>
            <a:chOff x="1914525" y="2524125"/>
            <a:chExt cx="1114425" cy="1143000"/>
          </a:xfrm>
        </p:grpSpPr>
        <p:sp>
          <p:nvSpPr>
            <p:cNvPr id="314" name="Rectangle 167"/>
            <p:cNvSpPr>
              <a:spLocks noChangeArrowheads="1"/>
            </p:cNvSpPr>
            <p:nvPr/>
          </p:nvSpPr>
          <p:spPr bwMode="auto">
            <a:xfrm>
              <a:off x="1914525" y="2524125"/>
              <a:ext cx="1114425" cy="333375"/>
            </a:xfrm>
            <a:prstGeom prst="rightArrow">
              <a:avLst/>
            </a:prstGeom>
            <a:solidFill>
              <a:srgbClr val="A02828"/>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sp>
          <p:nvSpPr>
            <p:cNvPr id="315" name="Rectangle 167"/>
            <p:cNvSpPr>
              <a:spLocks noChangeArrowheads="1"/>
            </p:cNvSpPr>
            <p:nvPr/>
          </p:nvSpPr>
          <p:spPr bwMode="auto">
            <a:xfrm rot="10800000">
              <a:off x="1914525" y="3333750"/>
              <a:ext cx="1114425" cy="333375"/>
            </a:xfrm>
            <a:prstGeom prst="rightArrow">
              <a:avLst/>
            </a:prstGeom>
            <a:solidFill>
              <a:srgbClr val="A02828"/>
            </a:solidFill>
            <a:ln w="9525" cap="flat" cmpd="sng" algn="ctr">
              <a:noFill/>
              <a:prstDash val="solid"/>
            </a:ln>
            <a:effectLst/>
          </p:spPr>
          <p:txBody>
            <a:bodyPr rtlCol="0" anchor="ctr"/>
            <a:lstStyle/>
            <a:p>
              <a:pPr algn="ctr">
                <a:defRPr/>
              </a:pPr>
              <a:endParaRPr lang="en-US" kern="0" dirty="0">
                <a:solidFill>
                  <a:sysClr val="window" lastClr="FFFFFF"/>
                </a:solidFill>
                <a:latin typeface="Calibri"/>
              </a:endParaRPr>
            </a:p>
          </p:txBody>
        </p:sp>
      </p:grpSp>
      <p:sp>
        <p:nvSpPr>
          <p:cNvPr id="307" name="Curved Down Arrow 306"/>
          <p:cNvSpPr/>
          <p:nvPr/>
        </p:nvSpPr>
        <p:spPr bwMode="blackGray">
          <a:xfrm>
            <a:off x="6472263" y="5391494"/>
            <a:ext cx="1135180" cy="361531"/>
          </a:xfrm>
          <a:prstGeom prst="curvedDownArrow">
            <a:avLst/>
          </a:prstGeom>
          <a:gradFill flip="none" rotWithShape="1">
            <a:gsLst>
              <a:gs pos="0">
                <a:sysClr val="windowText" lastClr="000000">
                  <a:alpha val="0"/>
                </a:sysClr>
              </a:gs>
              <a:gs pos="73000">
                <a:sysClr val="windowText" lastClr="000000">
                  <a:alpha val="75000"/>
                </a:sysClr>
              </a:gs>
              <a:gs pos="100000">
                <a:sysClr val="windowText" lastClr="000000"/>
              </a:gs>
            </a:gsLst>
            <a:lin ang="0" scaled="1"/>
            <a:tileRect/>
          </a:gradFill>
          <a:ln>
            <a:noFill/>
            <a:headEnd type="none" w="med" len="med"/>
            <a:tailEnd type="none" w="med" len="med"/>
          </a:ln>
          <a:effectLst>
            <a:outerShdw blurRad="39000" dist="25400" dir="5400000" rotWithShape="0">
              <a:srgbClr val="000000">
                <a:alpha val="43000"/>
              </a:srgbClr>
            </a:outerShdw>
          </a:effectLst>
          <a:scene3d>
            <a:camera prst="orthographicFront" fov="0">
              <a:rot lat="0" lon="0" rev="0"/>
            </a:camera>
            <a:lightRig rig="soft" dir="tl">
              <a:rot lat="0" lon="0" rev="20000000"/>
            </a:lightRig>
          </a:scene3d>
          <a:sp3d prstMaterial="matte"/>
        </p:spPr>
        <p:txBody>
          <a:bodyPr vert="horz" wrap="square" lIns="109728" tIns="54864" rIns="109728" bIns="54864" numCol="1" rtlCol="0" anchor="ctr" anchorCtr="0" compatLnSpc="1">
            <a:prstTxWarp prst="textNoShape">
              <a:avLst/>
            </a:prstTxWarp>
          </a:bodyPr>
          <a:lstStyle/>
          <a:p>
            <a:pPr algn="ctr" defTabSz="1096963">
              <a:defRPr/>
            </a:pPr>
            <a:endParaRPr lang="en-US" sz="1200" kern="0" dirty="0" smtClean="0">
              <a:solidFill>
                <a:sysClr val="windowText" lastClr="000000"/>
              </a:solidFill>
              <a:latin typeface="Calibri"/>
            </a:endParaRPr>
          </a:p>
        </p:txBody>
      </p:sp>
      <p:grpSp>
        <p:nvGrpSpPr>
          <p:cNvPr id="308" name="Group 117"/>
          <p:cNvGrpSpPr/>
          <p:nvPr/>
        </p:nvGrpSpPr>
        <p:grpSpPr>
          <a:xfrm>
            <a:off x="9281284" y="2349490"/>
            <a:ext cx="859925" cy="730584"/>
            <a:chOff x="6962776" y="2757171"/>
            <a:chExt cx="645112" cy="730584"/>
          </a:xfrm>
        </p:grpSpPr>
        <p:pic>
          <p:nvPicPr>
            <p:cNvPr id="311" name="Picture 7" descr="C:\Documents and Settings\justin\Desktop\JC015\Servers computer.png"/>
            <p:cNvPicPr>
              <a:picLocks noChangeAspect="1" noChangeArrowheads="1"/>
            </p:cNvPicPr>
            <p:nvPr/>
          </p:nvPicPr>
          <p:blipFill>
            <a:blip r:embed="rId24" cstate="print"/>
            <a:srcRect/>
            <a:stretch>
              <a:fillRect/>
            </a:stretch>
          </p:blipFill>
          <p:spPr bwMode="auto">
            <a:xfrm>
              <a:off x="6962776" y="2854849"/>
              <a:ext cx="462508" cy="632906"/>
            </a:xfrm>
            <a:prstGeom prst="rect">
              <a:avLst/>
            </a:prstGeom>
            <a:noFill/>
          </p:spPr>
        </p:pic>
        <p:pic>
          <p:nvPicPr>
            <p:cNvPr id="312" name="Picture 9" descr="Process"/>
            <p:cNvPicPr>
              <a:picLocks noChangeAspect="1" noChangeArrowheads="1"/>
            </p:cNvPicPr>
            <p:nvPr/>
          </p:nvPicPr>
          <p:blipFill>
            <a:blip r:embed="rId25" cstate="print">
              <a:clrChange>
                <a:clrFrom>
                  <a:srgbClr val="FDFDFD"/>
                </a:clrFrom>
                <a:clrTo>
                  <a:srgbClr val="FDFDFD">
                    <a:alpha val="0"/>
                  </a:srgbClr>
                </a:clrTo>
              </a:clrChange>
            </a:blip>
            <a:srcRect/>
            <a:stretch>
              <a:fillRect/>
            </a:stretch>
          </p:blipFill>
          <p:spPr bwMode="auto">
            <a:xfrm>
              <a:off x="7301914" y="3133090"/>
              <a:ext cx="305974" cy="339408"/>
            </a:xfrm>
            <a:prstGeom prst="rect">
              <a:avLst/>
            </a:prstGeom>
            <a:noFill/>
          </p:spPr>
        </p:pic>
        <p:pic>
          <p:nvPicPr>
            <p:cNvPr id="313" name="Picture 30" descr="Mail_2"/>
            <p:cNvPicPr>
              <a:picLocks noChangeAspect="1" noChangeArrowheads="1"/>
            </p:cNvPicPr>
            <p:nvPr/>
          </p:nvPicPr>
          <p:blipFill>
            <a:blip r:embed="rId26" cstate="print">
              <a:clrChange>
                <a:clrFrom>
                  <a:srgbClr val="FDFDFD"/>
                </a:clrFrom>
                <a:clrTo>
                  <a:srgbClr val="FDFDFD">
                    <a:alpha val="0"/>
                  </a:srgbClr>
                </a:clrTo>
              </a:clrChange>
            </a:blip>
            <a:srcRect/>
            <a:stretch>
              <a:fillRect/>
            </a:stretch>
          </p:blipFill>
          <p:spPr bwMode="auto">
            <a:xfrm rot="19935439">
              <a:off x="7283549" y="2757171"/>
              <a:ext cx="316034" cy="327024"/>
            </a:xfrm>
            <a:prstGeom prst="rect">
              <a:avLst/>
            </a:prstGeom>
            <a:noFill/>
          </p:spPr>
        </p:pic>
      </p:grpSp>
      <p:pic>
        <p:nvPicPr>
          <p:cNvPr id="309" name="Picture 7" descr="C:\Documents and Settings\justin\Desktop\JC015\Servers computer.png"/>
          <p:cNvPicPr>
            <a:picLocks noChangeAspect="1" noChangeArrowheads="1"/>
          </p:cNvPicPr>
          <p:nvPr/>
        </p:nvPicPr>
        <p:blipFill>
          <a:blip r:embed="rId27" cstate="print"/>
          <a:srcRect/>
          <a:stretch>
            <a:fillRect/>
          </a:stretch>
        </p:blipFill>
        <p:spPr bwMode="auto">
          <a:xfrm>
            <a:off x="11084214" y="2383144"/>
            <a:ext cx="465481" cy="477855"/>
          </a:xfrm>
          <a:prstGeom prst="rect">
            <a:avLst/>
          </a:prstGeom>
          <a:noFill/>
        </p:spPr>
      </p:pic>
      <p:pic>
        <p:nvPicPr>
          <p:cNvPr id="310" name="Picture 30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4651654" y="1592263"/>
            <a:ext cx="2065917" cy="323967"/>
          </a:xfrm>
          <a:prstGeom prst="rect">
            <a:avLst/>
          </a:prstGeom>
        </p:spPr>
      </p:pic>
      <p:sp>
        <p:nvSpPr>
          <p:cNvPr id="2" name="Rectangle 1"/>
          <p:cNvSpPr/>
          <p:nvPr/>
        </p:nvSpPr>
        <p:spPr>
          <a:xfrm>
            <a:off x="239985" y="5795106"/>
            <a:ext cx="3666295" cy="738664"/>
          </a:xfrm>
          <a:prstGeom prst="rect">
            <a:avLst/>
          </a:prstGeom>
        </p:spPr>
        <p:txBody>
          <a:bodyPr wrap="square">
            <a:spAutoFit/>
          </a:bodyPr>
          <a:lstStyle/>
          <a:p>
            <a:r>
              <a:rPr lang="en-US" sz="1400" dirty="0">
                <a:gradFill>
                  <a:gsLst>
                    <a:gs pos="0">
                      <a:schemeClr val="tx1"/>
                    </a:gs>
                    <a:gs pos="100000">
                      <a:schemeClr val="tx1"/>
                    </a:gs>
                  </a:gsLst>
                  <a:lin ang="5400000" scaled="0"/>
                </a:gradFill>
              </a:rPr>
              <a:t>Connection Analysis (IP-based edge blocks)</a:t>
            </a:r>
          </a:p>
          <a:p>
            <a:r>
              <a:rPr lang="en-US" sz="1400" dirty="0" smtClean="0">
                <a:gradFill>
                  <a:gsLst>
                    <a:gs pos="0">
                      <a:schemeClr val="tx1"/>
                    </a:gs>
                    <a:gs pos="100000">
                      <a:schemeClr val="tx1"/>
                    </a:gs>
                  </a:gsLst>
                  <a:lin ang="5400000" scaled="0"/>
                </a:gradFill>
              </a:rPr>
              <a:t>Reputation Analysis</a:t>
            </a:r>
          </a:p>
          <a:p>
            <a:r>
              <a:rPr lang="en-US" sz="1400" dirty="0" smtClean="0">
                <a:gradFill>
                  <a:gsLst>
                    <a:gs pos="0">
                      <a:schemeClr val="tx1"/>
                    </a:gs>
                    <a:gs pos="100000">
                      <a:schemeClr val="tx1"/>
                    </a:gs>
                  </a:gsLst>
                  <a:lin ang="5400000" scaled="0"/>
                </a:gradFill>
              </a:rPr>
              <a:t>Directory </a:t>
            </a:r>
            <a:r>
              <a:rPr lang="en-US" sz="1400" dirty="0">
                <a:gradFill>
                  <a:gsLst>
                    <a:gs pos="0">
                      <a:schemeClr val="tx1"/>
                    </a:gs>
                    <a:gs pos="100000">
                      <a:schemeClr val="tx1"/>
                    </a:gs>
                  </a:gsLst>
                  <a:lin ang="5400000" scaled="0"/>
                </a:gradFill>
              </a:rPr>
              <a:t>Based Edge Blocking</a:t>
            </a:r>
          </a:p>
        </p:txBody>
      </p:sp>
      <p:cxnSp>
        <p:nvCxnSpPr>
          <p:cNvPr id="82" name="Straight Arrow Connector 81"/>
          <p:cNvCxnSpPr/>
          <p:nvPr/>
        </p:nvCxnSpPr>
        <p:spPr>
          <a:xfrm flipV="1">
            <a:off x="2712269" y="2447168"/>
            <a:ext cx="1376064" cy="334295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3942641" y="6272160"/>
            <a:ext cx="4219251" cy="523220"/>
          </a:xfrm>
          <a:prstGeom prst="rect">
            <a:avLst/>
          </a:prstGeom>
        </p:spPr>
        <p:txBody>
          <a:bodyPr wrap="square">
            <a:spAutoFit/>
          </a:bodyPr>
          <a:lstStyle/>
          <a:p>
            <a:r>
              <a:rPr lang="en-US" sz="1400" dirty="0"/>
              <a:t>Policy rules regulate </a:t>
            </a:r>
          </a:p>
          <a:p>
            <a:r>
              <a:rPr lang="en-US" sz="1400" dirty="0"/>
              <a:t>e-mail flow for compliance and message control</a:t>
            </a:r>
          </a:p>
        </p:txBody>
      </p:sp>
      <p:cxnSp>
        <p:nvCxnSpPr>
          <p:cNvPr id="86" name="Straight Arrow Connector 85"/>
          <p:cNvCxnSpPr/>
          <p:nvPr/>
        </p:nvCxnSpPr>
        <p:spPr>
          <a:xfrm flipV="1">
            <a:off x="4202606" y="2855139"/>
            <a:ext cx="511715" cy="341702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205335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What’s New in FOPE 11.1</a:t>
            </a:r>
            <a:endParaRPr lang="en-US" dirty="0"/>
          </a:p>
        </p:txBody>
      </p:sp>
      <p:sp>
        <p:nvSpPr>
          <p:cNvPr id="3" name="Text Placeholder 2"/>
          <p:cNvSpPr>
            <a:spLocks noGrp="1"/>
          </p:cNvSpPr>
          <p:nvPr>
            <p:ph type="body" sz="quarter" idx="10"/>
          </p:nvPr>
        </p:nvSpPr>
        <p:spPr>
          <a:xfrm>
            <a:off x="519112" y="1447799"/>
            <a:ext cx="11149013" cy="5386090"/>
          </a:xfrm>
        </p:spPr>
        <p:txBody>
          <a:bodyPr/>
          <a:lstStyle/>
          <a:p>
            <a:r>
              <a:rPr lang="en-US" sz="2800" dirty="0" smtClean="0"/>
              <a:t>FOPE Connectors</a:t>
            </a:r>
          </a:p>
          <a:p>
            <a:pPr lvl="2"/>
            <a:r>
              <a:rPr lang="en-US" sz="2000" dirty="0" smtClean="0"/>
              <a:t>Allow more flexible control over your organization’s mail flow</a:t>
            </a:r>
          </a:p>
          <a:p>
            <a:pPr lvl="2"/>
            <a:r>
              <a:rPr lang="en-US" sz="2000" dirty="0" smtClean="0"/>
              <a:t>Use inbound and outbound connectors to implement advanced “Cross-premises” routing scenarios and “Outbound Smart Host”</a:t>
            </a:r>
          </a:p>
          <a:p>
            <a:pPr lvl="0"/>
            <a:r>
              <a:rPr lang="en-US" sz="2800" dirty="0" smtClean="0"/>
              <a:t>Skip IP address filtering </a:t>
            </a:r>
          </a:p>
          <a:p>
            <a:pPr lvl="2"/>
            <a:r>
              <a:rPr lang="en-US" sz="2000" dirty="0" smtClean="0"/>
              <a:t>Skip IP address filtering on inbound email sent from IP addresses specified in a safe list</a:t>
            </a:r>
          </a:p>
          <a:p>
            <a:r>
              <a:rPr lang="en-US" sz="2800" dirty="0" smtClean="0"/>
              <a:t>New TLS Options</a:t>
            </a:r>
          </a:p>
          <a:p>
            <a:pPr lvl="2"/>
            <a:r>
              <a:rPr lang="en-US" sz="2000" dirty="0" smtClean="0"/>
              <a:t>Force TLS for inbound and outbound mail</a:t>
            </a:r>
          </a:p>
          <a:p>
            <a:r>
              <a:rPr lang="en-US" sz="2800" dirty="0" smtClean="0"/>
              <a:t>Single sign-on to the FOPE Admin Center from the Exchange Control Panel</a:t>
            </a:r>
          </a:p>
          <a:p>
            <a:pPr lvl="2"/>
            <a:r>
              <a:rPr lang="en-US" sz="2000" dirty="0" smtClean="0"/>
              <a:t>For Office 365 for Enterprise and </a:t>
            </a:r>
            <a:r>
              <a:rPr lang="en-US" sz="2000" dirty="0" err="1" smtClean="0"/>
              <a:t>Live@EDU</a:t>
            </a:r>
            <a:r>
              <a:rPr lang="en-US" sz="2000" dirty="0" smtClean="0"/>
              <a:t> customers</a:t>
            </a:r>
          </a:p>
          <a:p>
            <a:pPr lvl="0"/>
            <a:r>
              <a:rPr lang="en-US" sz="2800" dirty="0" smtClean="0"/>
              <a:t>Delegated Admin Experience</a:t>
            </a:r>
          </a:p>
          <a:p>
            <a:pPr lvl="2"/>
            <a:r>
              <a:rPr lang="en-US" sz="2000" dirty="0" smtClean="0"/>
              <a:t>Allows third-parties to easily manage FOPE for your organization</a:t>
            </a:r>
          </a:p>
          <a:p>
            <a:pPr lvl="1"/>
            <a:endParaRPr lang="en-US" sz="2400" dirty="0"/>
          </a:p>
        </p:txBody>
      </p:sp>
    </p:spTree>
    <p:extLst>
      <p:ext uri="{BB962C8B-B14F-4D97-AF65-F5344CB8AC3E}">
        <p14:creationId xmlns:p14="http://schemas.microsoft.com/office/powerpoint/2010/main" val="300764574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14934454"/>
              </p:ext>
            </p:extLst>
          </p:nvPr>
        </p:nvGraphicFramePr>
        <p:xfrm>
          <a:off x="101573" y="838200"/>
          <a:ext cx="12066937" cy="5029200"/>
        </p:xfrm>
        <a:graphic>
          <a:graphicData uri="http://schemas.openxmlformats.org/drawingml/2006/table">
            <a:tbl>
              <a:tblPr firstRow="1" bandRow="1">
                <a:tableStyleId>{5C22544A-7EE6-4342-B048-85BDC9FD1C3A}</a:tableStyleId>
              </a:tblPr>
              <a:tblGrid>
                <a:gridCol w="2098599"/>
                <a:gridCol w="1349098"/>
                <a:gridCol w="1798799"/>
                <a:gridCol w="1993666"/>
                <a:gridCol w="1469019"/>
                <a:gridCol w="1697167"/>
                <a:gridCol w="1660589"/>
              </a:tblGrid>
              <a:tr h="731520">
                <a:tc>
                  <a:txBody>
                    <a:bodyPr/>
                    <a:lstStyle/>
                    <a:p>
                      <a:r>
                        <a:rPr lang="en-US" sz="1100" dirty="0" smtClean="0"/>
                        <a:t>Product</a:t>
                      </a:r>
                      <a:endParaRPr lang="en-US" sz="1100" dirty="0"/>
                    </a:p>
                  </a:txBody>
                  <a:tcPr marL="121888" marR="121888"/>
                </a:tc>
                <a:tc>
                  <a:txBody>
                    <a:bodyPr/>
                    <a:lstStyle/>
                    <a:p>
                      <a:r>
                        <a:rPr lang="en-US" sz="1100" dirty="0" smtClean="0"/>
                        <a:t>FOPE Admin Center Access</a:t>
                      </a:r>
                      <a:endParaRPr lang="en-US" sz="1100" dirty="0"/>
                    </a:p>
                  </a:txBody>
                  <a:tcPr marL="121888" marR="121888"/>
                </a:tc>
                <a:tc>
                  <a:txBody>
                    <a:bodyPr/>
                    <a:lstStyle/>
                    <a:p>
                      <a:r>
                        <a:rPr lang="en-US" sz="1100" dirty="0" smtClean="0"/>
                        <a:t>FOPE Admin Center Login</a:t>
                      </a:r>
                      <a:r>
                        <a:rPr lang="en-US" sz="1100" baseline="0" dirty="0" smtClean="0"/>
                        <a:t> Method</a:t>
                      </a:r>
                      <a:endParaRPr lang="en-US" sz="1100" dirty="0"/>
                    </a:p>
                  </a:txBody>
                  <a:tcPr marL="121888" marR="121888"/>
                </a:tc>
                <a:tc>
                  <a:txBody>
                    <a:bodyPr/>
                    <a:lstStyle/>
                    <a:p>
                      <a:r>
                        <a:rPr lang="en-US" sz="1100" dirty="0" smtClean="0"/>
                        <a:t>Use</a:t>
                      </a:r>
                      <a:r>
                        <a:rPr lang="en-US" sz="1100" baseline="0" dirty="0" smtClean="0"/>
                        <a:t> FOPE Admin Center  to configure domains and change IP addresses</a:t>
                      </a:r>
                      <a:endParaRPr lang="en-US" sz="1100" dirty="0"/>
                    </a:p>
                  </a:txBody>
                  <a:tcPr marL="121888" marR="121888"/>
                </a:tc>
                <a:tc>
                  <a:txBody>
                    <a:bodyPr/>
                    <a:lstStyle/>
                    <a:p>
                      <a:r>
                        <a:rPr lang="en-US" sz="1100" dirty="0" smtClean="0"/>
                        <a:t>Virus Scanning, Edge Blocking, Anti-Spam,</a:t>
                      </a:r>
                      <a:r>
                        <a:rPr lang="en-US" sz="1100" baseline="0" dirty="0" smtClean="0"/>
                        <a:t> Message Hygiene</a:t>
                      </a:r>
                      <a:endParaRPr lang="en-US" sz="1100" dirty="0">
                        <a:solidFill>
                          <a:schemeClr val="bg1"/>
                        </a:solidFill>
                      </a:endParaRPr>
                    </a:p>
                  </a:txBody>
                  <a:tcPr marL="121888" marR="121888"/>
                </a:tc>
                <a:tc>
                  <a:txBody>
                    <a:bodyPr/>
                    <a:lstStyle/>
                    <a:p>
                      <a:r>
                        <a:rPr lang="en-US" sz="1100" dirty="0" smtClean="0"/>
                        <a:t>Use FOPE Connectors for complex scenarios</a:t>
                      </a:r>
                      <a:endParaRPr lang="en-US" sz="1100" dirty="0"/>
                    </a:p>
                  </a:txBody>
                  <a:tcPr marL="121888" marR="121888"/>
                </a:tc>
                <a:tc>
                  <a:txBody>
                    <a:bodyPr/>
                    <a:lstStyle/>
                    <a:p>
                      <a:r>
                        <a:rPr lang="en-US" sz="1100" dirty="0" smtClean="0"/>
                        <a:t>Directory Synchronization Method</a:t>
                      </a:r>
                      <a:endParaRPr lang="en-US" sz="1100" dirty="0"/>
                    </a:p>
                  </a:txBody>
                  <a:tcPr marL="121888" marR="121888"/>
                </a:tc>
              </a:tr>
              <a:tr h="548640">
                <a:tc>
                  <a:txBody>
                    <a:bodyPr/>
                    <a:lstStyle/>
                    <a:p>
                      <a:r>
                        <a:rPr lang="en-US" sz="1100" dirty="0" smtClean="0"/>
                        <a:t>FOPE Standalone</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FOPE credentials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 for certain scenarios</a:t>
                      </a:r>
                      <a:endParaRPr lang="en-US" sz="1100" dirty="0"/>
                    </a:p>
                  </a:txBody>
                  <a:tcPr marL="121888" marR="121888"/>
                </a:tc>
                <a:tc>
                  <a:txBody>
                    <a:bodyPr/>
                    <a:lstStyle/>
                    <a:p>
                      <a:r>
                        <a:rPr lang="en-US" sz="1100" dirty="0" smtClean="0"/>
                        <a:t>FOPE Directory Synchronization Tool</a:t>
                      </a:r>
                      <a:endParaRPr lang="en-US" sz="1100" dirty="0"/>
                    </a:p>
                  </a:txBody>
                  <a:tcPr marL="121888" marR="121888"/>
                </a:tc>
              </a:tr>
              <a:tr h="594360">
                <a:tc>
                  <a:txBody>
                    <a:bodyPr/>
                    <a:lstStyle/>
                    <a:p>
                      <a:r>
                        <a:rPr lang="en-US" sz="1100" dirty="0" smtClean="0"/>
                        <a:t>Office 365 Beta or Professionals and Small Businesses</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N/A</a:t>
                      </a:r>
                      <a:endParaRPr lang="en-US" sz="1100" dirty="0"/>
                    </a:p>
                  </a:txBody>
                  <a:tcPr marL="121888" marR="121888"/>
                </a:tc>
                <a:tc>
                  <a:txBody>
                    <a:bodyPr/>
                    <a:lstStyle/>
                    <a:p>
                      <a:r>
                        <a:rPr lang="en-US" sz="1100" dirty="0" smtClean="0"/>
                        <a:t>N</a:t>
                      </a:r>
                      <a:r>
                        <a:rPr lang="en-US" sz="1100" baseline="0" dirty="0" smtClean="0"/>
                        <a:t>o</a:t>
                      </a:r>
                      <a:endParaRPr lang="en-US" sz="1100" dirty="0"/>
                    </a:p>
                  </a:txBody>
                  <a:tcPr marL="121888" marR="121888"/>
                </a:tc>
                <a:tc>
                  <a:txBody>
                    <a:bodyPr/>
                    <a:lstStyle/>
                    <a:p>
                      <a:r>
                        <a:rPr lang="en-US" sz="1100" dirty="0" smtClean="0"/>
                        <a:t>Yes </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None</a:t>
                      </a:r>
                      <a:endParaRPr lang="en-US" sz="1100" dirty="0"/>
                    </a:p>
                  </a:txBody>
                  <a:tcPr marL="121888" marR="121888"/>
                </a:tc>
              </a:tr>
              <a:tr h="731520">
                <a:tc>
                  <a:txBody>
                    <a:bodyPr/>
                    <a:lstStyle/>
                    <a:p>
                      <a:r>
                        <a:rPr lang="en-US" sz="1100" dirty="0" smtClean="0"/>
                        <a:t>Office 365 Beta for enterprises or education</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Single sign-on via FOPE link in Exchange</a:t>
                      </a:r>
                      <a:r>
                        <a:rPr lang="en-US" sz="1100" baseline="0" dirty="0" smtClean="0"/>
                        <a:t> Control Panel</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Office 365 Directory Synchronization Tool</a:t>
                      </a:r>
                    </a:p>
                  </a:txBody>
                  <a:tcPr marL="121888" marR="121888"/>
                </a:tc>
              </a:tr>
              <a:tr h="731520">
                <a:tc>
                  <a:txBody>
                    <a:bodyPr/>
                    <a:lstStyle/>
                    <a:p>
                      <a:r>
                        <a:rPr lang="en-US" sz="1100" dirty="0" smtClean="0"/>
                        <a:t>Live@edu</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Single sign-on via FOPE link in Exchange</a:t>
                      </a:r>
                      <a:r>
                        <a:rPr lang="en-US" sz="1100" baseline="0" dirty="0" smtClean="0"/>
                        <a:t> Control Panel</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Outlook</a:t>
                      </a:r>
                      <a:r>
                        <a:rPr lang="en-US" sz="1100" baseline="0" dirty="0" smtClean="0"/>
                        <a:t> Live </a:t>
                      </a:r>
                      <a:r>
                        <a:rPr lang="en-US" sz="1100" dirty="0" smtClean="0"/>
                        <a:t>Directory Synchronization Tool</a:t>
                      </a:r>
                      <a:endParaRPr lang="en-US" sz="1100" dirty="0" smtClean="0">
                        <a:solidFill>
                          <a:schemeClr val="tx1"/>
                        </a:solidFill>
                      </a:endParaRPr>
                    </a:p>
                  </a:txBody>
                  <a:tcPr marL="121888" marR="121888"/>
                </a:tc>
              </a:tr>
              <a:tr h="731520">
                <a:tc>
                  <a:txBody>
                    <a:bodyPr/>
                    <a:lstStyle/>
                    <a:p>
                      <a:r>
                        <a:rPr lang="en-US" sz="1100" dirty="0" smtClean="0"/>
                        <a:t>Business Productivity Online Suite – Standard</a:t>
                      </a:r>
                      <a:endParaRPr lang="en-US" sz="1100" dirty="0"/>
                    </a:p>
                  </a:txBody>
                  <a:tcPr marL="121888" marR="121888"/>
                </a:tc>
                <a:tc>
                  <a:txBody>
                    <a:bodyPr/>
                    <a:lstStyle/>
                    <a:p>
                      <a:r>
                        <a:rPr lang="en-US" sz="1100" dirty="0" smtClean="0"/>
                        <a:t>Yes,</a:t>
                      </a:r>
                      <a:r>
                        <a:rPr lang="en-US" sz="1100" baseline="0" dirty="0" smtClean="0"/>
                        <a:t> limited access by request to Technical Support </a:t>
                      </a:r>
                      <a:endParaRPr lang="en-US" sz="1100" dirty="0"/>
                    </a:p>
                  </a:txBody>
                  <a:tcPr marL="121888" marR="121888"/>
                </a:tc>
                <a:tc>
                  <a:txBody>
                    <a:bodyPr/>
                    <a:lstStyle/>
                    <a:p>
                      <a:r>
                        <a:rPr lang="en-US" sz="1100" dirty="0" smtClean="0"/>
                        <a:t>FOPE credentials</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No</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Exchange Online Directory Synchronization Tool </a:t>
                      </a:r>
                    </a:p>
                  </a:txBody>
                  <a:tcPr marL="121888" marR="121888"/>
                </a:tc>
              </a:tr>
              <a:tr h="731520">
                <a:tc>
                  <a:txBody>
                    <a:bodyPr/>
                    <a:lstStyle/>
                    <a:p>
                      <a:r>
                        <a:rPr lang="en-US" sz="1100" dirty="0" smtClean="0"/>
                        <a:t>Business Productivity</a:t>
                      </a:r>
                      <a:r>
                        <a:rPr lang="en-US" sz="1100" baseline="0" dirty="0" smtClean="0"/>
                        <a:t> Online Suite – Dedicated</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FOPE</a:t>
                      </a:r>
                      <a:r>
                        <a:rPr lang="en-US" sz="1100" baseline="0" dirty="0" smtClean="0"/>
                        <a:t> credentials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r>
                        <a:rPr lang="en-US" sz="1100" dirty="0" smtClean="0"/>
                        <a:t>Yes</a:t>
                      </a:r>
                      <a:endParaRPr lang="en-US" sz="1100" dirty="0"/>
                    </a:p>
                  </a:txBody>
                  <a:tcPr marL="121888" marR="12188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Exchange Online Directory Synchronization</a:t>
                      </a:r>
                      <a:r>
                        <a:rPr lang="en-US" sz="1100" baseline="0" dirty="0" smtClean="0"/>
                        <a:t> Tool </a:t>
                      </a:r>
                      <a:endParaRPr lang="en-US" sz="1100" dirty="0" smtClean="0"/>
                    </a:p>
                  </a:txBody>
                  <a:tcPr marL="121888" marR="121888"/>
                </a:tc>
              </a:tr>
            </a:tbl>
          </a:graphicData>
        </a:graphic>
      </p:graphicFrame>
      <p:sp>
        <p:nvSpPr>
          <p:cNvPr id="6" name="TextBox 5"/>
          <p:cNvSpPr txBox="1"/>
          <p:nvPr/>
        </p:nvSpPr>
        <p:spPr>
          <a:xfrm>
            <a:off x="0" y="6550968"/>
            <a:ext cx="12290399" cy="230832"/>
          </a:xfrm>
          <a:prstGeom prst="rect">
            <a:avLst/>
          </a:prstGeom>
          <a:noFill/>
        </p:spPr>
        <p:txBody>
          <a:bodyPr wrap="square" rtlCol="0">
            <a:spAutoFit/>
          </a:bodyPr>
          <a:lstStyle/>
          <a:p>
            <a:r>
              <a:rPr lang="en-US" sz="900" dirty="0" smtClean="0">
                <a:solidFill>
                  <a:srgbClr val="000000"/>
                </a:solidFill>
                <a:latin typeface="Calibri"/>
                <a:ea typeface="Segoe UI" pitchFamily="34" charset="0"/>
                <a:cs typeface="Segoe UI" pitchFamily="34" charset="0"/>
              </a:rPr>
              <a:t>Note: </a:t>
            </a:r>
            <a:r>
              <a:rPr lang="en-US" sz="900" dirty="0">
                <a:solidFill>
                  <a:srgbClr val="000000"/>
                </a:solidFill>
                <a:latin typeface="Calibri"/>
                <a:ea typeface="Segoe UI" pitchFamily="34" charset="0"/>
                <a:cs typeface="Segoe UI" pitchFamily="34" charset="0"/>
              </a:rPr>
              <a:t>For Microsoft Office 365 Beta customers, antivirus scanning is performed by Forefront Protection 2010 for Exchange Server (FPE) on the Exchange Online servers rather than by </a:t>
            </a:r>
            <a:r>
              <a:rPr lang="en-US" sz="900" dirty="0" smtClean="0">
                <a:solidFill>
                  <a:srgbClr val="000000"/>
                </a:solidFill>
                <a:latin typeface="Calibri"/>
                <a:ea typeface="Segoe UI" pitchFamily="34" charset="0"/>
                <a:cs typeface="Segoe UI" pitchFamily="34" charset="0"/>
              </a:rPr>
              <a:t>FOPE</a:t>
            </a:r>
            <a:endParaRPr lang="en-US" sz="900" dirty="0">
              <a:solidFill>
                <a:srgbClr val="000000"/>
              </a:solidFill>
              <a:latin typeface="Calibri"/>
              <a:ea typeface="Segoe UI" pitchFamily="34" charset="0"/>
              <a:cs typeface="Segoe UI" pitchFamily="34" charset="0"/>
            </a:endParaRPr>
          </a:p>
        </p:txBody>
      </p:sp>
      <p:sp>
        <p:nvSpPr>
          <p:cNvPr id="2" name="Title 1"/>
          <p:cNvSpPr>
            <a:spLocks noGrp="1"/>
          </p:cNvSpPr>
          <p:nvPr>
            <p:ph type="title"/>
          </p:nvPr>
        </p:nvSpPr>
        <p:spPr>
          <a:xfrm>
            <a:off x="507868" y="230188"/>
            <a:ext cx="11173090" cy="609398"/>
          </a:xfrm>
        </p:spPr>
        <p:txBody>
          <a:bodyPr/>
          <a:lstStyle/>
          <a:p>
            <a:r>
              <a:rPr lang="en-US" sz="4400" dirty="0" smtClean="0"/>
              <a:t>FOPE UI/Feature Differences by SKU</a:t>
            </a:r>
            <a:endParaRPr lang="en-US" sz="4400" dirty="0"/>
          </a:p>
        </p:txBody>
      </p:sp>
    </p:spTree>
    <p:extLst>
      <p:ext uri="{BB962C8B-B14F-4D97-AF65-F5344CB8AC3E}">
        <p14:creationId xmlns:p14="http://schemas.microsoft.com/office/powerpoint/2010/main" val="313460211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itle 21"/>
          <p:cNvSpPr>
            <a:spLocks noGrp="1"/>
          </p:cNvSpPr>
          <p:nvPr>
            <p:ph type="title"/>
          </p:nvPr>
        </p:nvSpPr>
        <p:spPr/>
        <p:txBody>
          <a:bodyPr/>
          <a:lstStyle/>
          <a:p>
            <a:r>
              <a:rPr lang="en-US" dirty="0" smtClean="0"/>
              <a:t>Hybrid Messaging Protection</a:t>
            </a:r>
            <a:endParaRPr lang="en-US" dirty="0"/>
          </a:p>
        </p:txBody>
      </p:sp>
      <p:sp>
        <p:nvSpPr>
          <p:cNvPr id="80" name="Rounded Rectangle 79"/>
          <p:cNvSpPr/>
          <p:nvPr/>
        </p:nvSpPr>
        <p:spPr bwMode="auto">
          <a:xfrm>
            <a:off x="6964137" y="1569720"/>
            <a:ext cx="4938107" cy="2667002"/>
          </a:xfrm>
          <a:prstGeom prst="roundRect">
            <a:avLst>
              <a:gd name="adj" fmla="val 6118"/>
            </a:avLst>
          </a:prstGeom>
          <a:gradFill flip="none" rotWithShape="1">
            <a:gsLst>
              <a:gs pos="0">
                <a:srgbClr val="31849B">
                  <a:lumMod val="75000"/>
                </a:srgbClr>
              </a:gs>
              <a:gs pos="100000">
                <a:srgbClr val="31849B"/>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algn="ctr" defTabSz="914099">
              <a:defRPr/>
            </a:pPr>
            <a:endParaRPr lang="en-US" kern="0" dirty="0">
              <a:solidFill>
                <a:sysClr val="window" lastClr="FFFFFF"/>
              </a:solidFill>
              <a:latin typeface="Calibri"/>
            </a:endParaRPr>
          </a:p>
        </p:txBody>
      </p:sp>
      <p:sp>
        <p:nvSpPr>
          <p:cNvPr id="81" name="Rounded Rectangle 80"/>
          <p:cNvSpPr/>
          <p:nvPr/>
        </p:nvSpPr>
        <p:spPr bwMode="auto">
          <a:xfrm>
            <a:off x="7217899" y="2345482"/>
            <a:ext cx="4564631" cy="1133475"/>
          </a:xfrm>
          <a:prstGeom prst="roundRect">
            <a:avLst>
              <a:gd name="adj" fmla="val 12465"/>
            </a:avLst>
          </a:prstGeom>
          <a:solidFill>
            <a:sysClr val="windowText" lastClr="000000">
              <a:alpha val="25000"/>
            </a:sysClr>
          </a:solidFill>
          <a:ln w="9525"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chor="ctr"/>
          <a:lstStyle/>
          <a:p>
            <a:pPr algn="ctr" defTabSz="1096963">
              <a:defRPr/>
            </a:pPr>
            <a:endParaRPr lang="en-US" kern="0" dirty="0">
              <a:solidFill>
                <a:sysClr val="window" lastClr="FFFFFF"/>
              </a:solidFill>
              <a:latin typeface="Calibri"/>
            </a:endParaRPr>
          </a:p>
        </p:txBody>
      </p:sp>
      <p:sp>
        <p:nvSpPr>
          <p:cNvPr id="82" name="Rounded Rectangle 81"/>
          <p:cNvSpPr/>
          <p:nvPr/>
        </p:nvSpPr>
        <p:spPr bwMode="auto">
          <a:xfrm>
            <a:off x="308654" y="1569720"/>
            <a:ext cx="2535406" cy="2667002"/>
          </a:xfrm>
          <a:prstGeom prst="roundRect">
            <a:avLst>
              <a:gd name="adj" fmla="val 7464"/>
            </a:avLst>
          </a:prstGeom>
          <a:gradFill flip="none" rotWithShape="1">
            <a:gsLst>
              <a:gs pos="0">
                <a:srgbClr val="72B351">
                  <a:lumMod val="75000"/>
                </a:srgbClr>
              </a:gs>
              <a:gs pos="100000">
                <a:srgbClr val="72B351"/>
              </a:gs>
            </a:gsLst>
            <a:lin ang="16200000" scaled="1"/>
            <a:tileRect/>
          </a:gradFill>
          <a:ln w="9525" cap="flat" cmpd="sng" algn="ctr">
            <a:no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algn="ctr" defTabSz="914099">
              <a:defRPr/>
            </a:pPr>
            <a:endParaRPr lang="en-US" kern="0" dirty="0">
              <a:solidFill>
                <a:sysClr val="window" lastClr="FFFFFF"/>
              </a:solidFill>
              <a:latin typeface="Calibri"/>
            </a:endParaRPr>
          </a:p>
        </p:txBody>
      </p:sp>
      <p:sp>
        <p:nvSpPr>
          <p:cNvPr id="83" name="Text Box 154"/>
          <p:cNvSpPr txBox="1">
            <a:spLocks noChangeArrowheads="1"/>
          </p:cNvSpPr>
          <p:nvPr/>
        </p:nvSpPr>
        <p:spPr bwMode="auto">
          <a:xfrm>
            <a:off x="8895243" y="3493317"/>
            <a:ext cx="3090435" cy="430887"/>
          </a:xfrm>
          <a:prstGeom prst="rect">
            <a:avLst/>
          </a:prstGeom>
          <a:noFill/>
          <a:ln w="9525">
            <a:noFill/>
            <a:miter lim="800000"/>
            <a:headEnd/>
            <a:tailEnd/>
          </a:ln>
        </p:spPr>
        <p:txBody>
          <a:bodyPr wrap="square">
            <a:spAutoFit/>
          </a:bodyPr>
          <a:lstStyle/>
          <a:p>
            <a:pPr>
              <a:spcBef>
                <a:spcPct val="50000"/>
              </a:spcBef>
              <a:defRPr/>
            </a:pPr>
            <a:r>
              <a:rPr lang="en-US" sz="1100" kern="0" dirty="0">
                <a:solidFill>
                  <a:sysClr val="window" lastClr="FFFFFF"/>
                </a:solidFill>
                <a:latin typeface="Calibri"/>
              </a:rPr>
              <a:t>Antivirus and </a:t>
            </a:r>
            <a:r>
              <a:rPr lang="en-US" sz="1100" kern="0" dirty="0" smtClean="0">
                <a:solidFill>
                  <a:sysClr val="window" lastClr="FFFFFF"/>
                </a:solidFill>
                <a:latin typeface="Calibri"/>
              </a:rPr>
              <a:t>anti-spam </a:t>
            </a:r>
            <a:r>
              <a:rPr lang="en-US" sz="1100" kern="0" dirty="0">
                <a:solidFill>
                  <a:sysClr val="window" lastClr="FFFFFF"/>
                </a:solidFill>
                <a:latin typeface="Calibri"/>
              </a:rPr>
              <a:t>protection for Exchange Server </a:t>
            </a:r>
            <a:r>
              <a:rPr lang="en-US" sz="1100" kern="0" dirty="0" smtClean="0">
                <a:solidFill>
                  <a:sysClr val="window" lastClr="FFFFFF"/>
                </a:solidFill>
                <a:latin typeface="Calibri"/>
              </a:rPr>
              <a:t>2010/2007 </a:t>
            </a:r>
            <a:r>
              <a:rPr lang="en-US" sz="1100" kern="0" dirty="0">
                <a:solidFill>
                  <a:sysClr val="window" lastClr="FFFFFF"/>
                </a:solidFill>
                <a:latin typeface="Calibri"/>
              </a:rPr>
              <a:t>Server Roles</a:t>
            </a:r>
          </a:p>
        </p:txBody>
      </p:sp>
      <p:sp>
        <p:nvSpPr>
          <p:cNvPr id="84" name="Text Box 156"/>
          <p:cNvSpPr txBox="1">
            <a:spLocks noChangeArrowheads="1"/>
          </p:cNvSpPr>
          <p:nvPr/>
        </p:nvSpPr>
        <p:spPr bwMode="auto">
          <a:xfrm>
            <a:off x="6964136" y="1580600"/>
            <a:ext cx="4938107" cy="369332"/>
          </a:xfrm>
          <a:prstGeom prst="rect">
            <a:avLst/>
          </a:prstGeom>
          <a:noFill/>
          <a:ln w="50800">
            <a:noFill/>
            <a:miter lim="800000"/>
            <a:headEnd/>
            <a:tailEnd/>
          </a:ln>
          <a:effectLst/>
        </p:spPr>
        <p:txBody>
          <a:bodyPr wrap="square">
            <a:spAutoFit/>
          </a:bodyPr>
          <a:lstStyle/>
          <a:p>
            <a:pPr algn="ctr">
              <a:spcBef>
                <a:spcPct val="50000"/>
              </a:spcBef>
              <a:defRPr/>
            </a:pPr>
            <a:r>
              <a:rPr lang="en-US" kern="0" dirty="0" smtClean="0">
                <a:solidFill>
                  <a:sysClr val="window" lastClr="FFFFFF"/>
                </a:solidFill>
                <a:latin typeface="Calibri"/>
              </a:rPr>
              <a:t>On-Premises </a:t>
            </a:r>
            <a:r>
              <a:rPr lang="en-US" kern="0" dirty="0">
                <a:solidFill>
                  <a:sysClr val="window" lastClr="FFFFFF"/>
                </a:solidFill>
                <a:latin typeface="Calibri"/>
              </a:rPr>
              <a:t>Software</a:t>
            </a:r>
          </a:p>
        </p:txBody>
      </p:sp>
      <p:sp>
        <p:nvSpPr>
          <p:cNvPr id="85" name="AutoShape 173"/>
          <p:cNvSpPr>
            <a:spLocks noChangeArrowheads="1"/>
          </p:cNvSpPr>
          <p:nvPr/>
        </p:nvSpPr>
        <p:spPr bwMode="auto">
          <a:xfrm>
            <a:off x="1117309" y="2466826"/>
            <a:ext cx="1726750" cy="703094"/>
          </a:xfrm>
          <a:prstGeom prst="rightArrow">
            <a:avLst>
              <a:gd name="adj1" fmla="val 50000"/>
              <a:gd name="adj2" fmla="val 50233"/>
            </a:avLst>
          </a:prstGeom>
          <a:gradFill rotWithShape="1">
            <a:gsLst>
              <a:gs pos="0">
                <a:sysClr val="windowText" lastClr="000000">
                  <a:lumMod val="50000"/>
                  <a:lumOff val="50000"/>
                  <a:alpha val="40000"/>
                </a:sysClr>
              </a:gs>
              <a:gs pos="100000">
                <a:sysClr val="windowText" lastClr="000000">
                  <a:lumMod val="50000"/>
                  <a:lumOff val="50000"/>
                </a:sysClr>
              </a:gs>
            </a:gsLst>
            <a:lin ang="0" scaled="1"/>
          </a:gradFill>
          <a:ln w="12700" algn="ctr">
            <a:noFill/>
            <a:miter lim="800000"/>
            <a:headEnd/>
            <a:tailEnd/>
          </a:ln>
        </p:spPr>
        <p:txBody>
          <a:bodyPr anchor="ctr">
            <a:spAutoFit/>
          </a:bodyPr>
          <a:lstStyle/>
          <a:p>
            <a:pPr algn="ctr" eaLnBrk="0" hangingPunct="0">
              <a:lnSpc>
                <a:spcPct val="85000"/>
              </a:lnSpc>
              <a:spcBef>
                <a:spcPct val="20000"/>
              </a:spcBef>
              <a:defRPr/>
            </a:pPr>
            <a:endParaRPr lang="en-US" sz="2000" kern="0" dirty="0">
              <a:solidFill>
                <a:sysClr val="windowText" lastClr="000000"/>
              </a:solidFill>
              <a:latin typeface="Calibri"/>
            </a:endParaRPr>
          </a:p>
        </p:txBody>
      </p:sp>
      <p:sp>
        <p:nvSpPr>
          <p:cNvPr id="86" name="Text Box 125"/>
          <p:cNvSpPr txBox="1">
            <a:spLocks noChangeArrowheads="1"/>
          </p:cNvSpPr>
          <p:nvPr/>
        </p:nvSpPr>
        <p:spPr bwMode="auto">
          <a:xfrm>
            <a:off x="304422" y="1591713"/>
            <a:ext cx="2539638" cy="369332"/>
          </a:xfrm>
          <a:prstGeom prst="rect">
            <a:avLst/>
          </a:prstGeom>
          <a:noFill/>
          <a:ln w="50800">
            <a:noFill/>
            <a:miter lim="800000"/>
            <a:headEnd/>
            <a:tailEnd/>
          </a:ln>
          <a:effectLst/>
        </p:spPr>
        <p:txBody>
          <a:bodyPr wrap="square">
            <a:spAutoFit/>
          </a:bodyPr>
          <a:lstStyle/>
          <a:p>
            <a:pPr algn="ctr">
              <a:spcBef>
                <a:spcPct val="50000"/>
              </a:spcBef>
              <a:defRPr/>
            </a:pPr>
            <a:r>
              <a:rPr lang="en-US" kern="0" dirty="0" smtClean="0">
                <a:solidFill>
                  <a:sysClr val="window" lastClr="FFFFFF"/>
                </a:solidFill>
                <a:latin typeface="Calibri"/>
              </a:rPr>
              <a:t>Online</a:t>
            </a:r>
            <a:endParaRPr lang="en-US" kern="0" dirty="0">
              <a:solidFill>
                <a:sysClr val="window" lastClr="FFFFFF"/>
              </a:solidFill>
              <a:latin typeface="Calibri"/>
            </a:endParaRPr>
          </a:p>
        </p:txBody>
      </p:sp>
      <p:graphicFrame>
        <p:nvGraphicFramePr>
          <p:cNvPr id="87" name="Table 86"/>
          <p:cNvGraphicFramePr>
            <a:graphicFrameLocks noGrp="1"/>
          </p:cNvGraphicFramePr>
          <p:nvPr>
            <p:extLst>
              <p:ext uri="{D42A27DB-BD31-4B8C-83A1-F6EECF244321}">
                <p14:modId xmlns:p14="http://schemas.microsoft.com/office/powerpoint/2010/main" val="2155331445"/>
              </p:ext>
            </p:extLst>
          </p:nvPr>
        </p:nvGraphicFramePr>
        <p:xfrm>
          <a:off x="391782" y="4400007"/>
          <a:ext cx="11510460" cy="1699026"/>
        </p:xfrm>
        <a:graphic>
          <a:graphicData uri="http://schemas.openxmlformats.org/drawingml/2006/table">
            <a:tbl>
              <a:tblPr firstRow="1" bandRow="1"/>
              <a:tblGrid>
                <a:gridCol w="2122163"/>
                <a:gridCol w="2755182"/>
                <a:gridCol w="3364624"/>
                <a:gridCol w="3268491"/>
              </a:tblGrid>
              <a:tr h="107155">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endParaRPr lang="en-US" sz="1200" dirty="0">
                        <a:solidFill>
                          <a:schemeClr val="tx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75000"/>
                      </a:srgbClr>
                    </a:solidFill>
                  </a:tcPr>
                </a:tc>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200" dirty="0" smtClean="0">
                          <a:solidFill>
                            <a:schemeClr val="tx1"/>
                          </a:solidFill>
                          <a:latin typeface="+mn-lt"/>
                        </a:rPr>
                        <a:t>Anti Malware</a:t>
                      </a:r>
                      <a:endParaRPr lang="en-US" sz="1200" dirty="0">
                        <a:solidFill>
                          <a:schemeClr val="tx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75000"/>
                      </a:srgbClr>
                    </a:solidFill>
                  </a:tcPr>
                </a:tc>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200" dirty="0" smtClean="0">
                          <a:solidFill>
                            <a:schemeClr val="tx1"/>
                          </a:solidFill>
                          <a:latin typeface="+mn-lt"/>
                        </a:rPr>
                        <a:t>Anti-spam</a:t>
                      </a:r>
                      <a:endParaRPr lang="en-US" sz="1200" dirty="0">
                        <a:solidFill>
                          <a:schemeClr val="tx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75000"/>
                      </a:srgbClr>
                    </a:solidFill>
                  </a:tcPr>
                </a:tc>
                <a:tc>
                  <a:txBody>
                    <a:bodyPr/>
                    <a:lstStyle>
                      <a:defPPr>
                        <a:defRPr lang="en-US"/>
                      </a:defPPr>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r>
                        <a:rPr lang="en-US" sz="1200" dirty="0" smtClean="0">
                          <a:solidFill>
                            <a:schemeClr val="tx1"/>
                          </a:solidFill>
                          <a:latin typeface="+mn-lt"/>
                        </a:rPr>
                        <a:t>Management</a:t>
                      </a:r>
                      <a:endParaRPr lang="en-US" sz="1200" dirty="0">
                        <a:solidFill>
                          <a:schemeClr val="tx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75000"/>
                      </a:srgbClr>
                    </a:solidFill>
                  </a:tcPr>
                </a:tc>
              </a:tr>
              <a:tr h="239167">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00" b="1" dirty="0" smtClean="0">
                          <a:solidFill>
                            <a:schemeClr val="bg1"/>
                          </a:solidFill>
                          <a:latin typeface="+mn-lt"/>
                        </a:rPr>
                        <a:t>Forefront Online Protection for Exchange</a:t>
                      </a:r>
                      <a:endParaRPr lang="en-US" sz="1200" b="1" dirty="0">
                        <a:solidFill>
                          <a:schemeClr val="bg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buFont typeface="Arial" pitchFamily="34" charset="0"/>
                        <a:buChar char="•"/>
                      </a:pPr>
                      <a:r>
                        <a:rPr lang="en-US" sz="1100" b="1" baseline="0" dirty="0" smtClean="0">
                          <a:solidFill>
                            <a:schemeClr val="bg1"/>
                          </a:solidFill>
                          <a:latin typeface="+mn-lt"/>
                        </a:rPr>
                        <a:t>Symantec</a:t>
                      </a:r>
                    </a:p>
                    <a:p>
                      <a:pPr marL="171450" indent="-171450">
                        <a:buFont typeface="Arial" pitchFamily="34" charset="0"/>
                        <a:buChar char="•"/>
                      </a:pPr>
                      <a:r>
                        <a:rPr lang="en-US" sz="1100" b="1" baseline="0" dirty="0" smtClean="0">
                          <a:solidFill>
                            <a:schemeClr val="bg1"/>
                          </a:solidFill>
                          <a:latin typeface="+mn-lt"/>
                        </a:rPr>
                        <a:t>Authentium</a:t>
                      </a:r>
                    </a:p>
                    <a:p>
                      <a:pPr marL="171450" indent="-171450">
                        <a:buFont typeface="Arial" pitchFamily="34" charset="0"/>
                        <a:buChar char="•"/>
                      </a:pPr>
                      <a:r>
                        <a:rPr lang="en-US" sz="1100" b="1" baseline="0" dirty="0" smtClean="0">
                          <a:solidFill>
                            <a:schemeClr val="bg1"/>
                          </a:solidFill>
                          <a:latin typeface="+mn-lt"/>
                        </a:rPr>
                        <a:t>Kaspersky</a:t>
                      </a: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buFont typeface="Arial" pitchFamily="34" charset="0"/>
                        <a:buChar char="•"/>
                      </a:pPr>
                      <a:r>
                        <a:rPr lang="en-US" sz="1100" dirty="0" smtClean="0">
                          <a:solidFill>
                            <a:schemeClr val="bg1"/>
                          </a:solidFill>
                          <a:latin typeface="+mn-lt"/>
                        </a:rPr>
                        <a:t>Inbound Messaging Hygiene</a:t>
                      </a:r>
                    </a:p>
                    <a:p>
                      <a:pPr marL="171450" indent="-171450">
                        <a:buFont typeface="Arial" pitchFamily="34" charset="0"/>
                        <a:buChar char="•"/>
                      </a:pPr>
                      <a:r>
                        <a:rPr lang="en-US" sz="1100" baseline="0" dirty="0" smtClean="0">
                          <a:solidFill>
                            <a:schemeClr val="bg1"/>
                          </a:solidFill>
                          <a:latin typeface="+mn-lt"/>
                        </a:rPr>
                        <a:t>Stop Foreign Spam</a:t>
                      </a:r>
                    </a:p>
                    <a:p>
                      <a:pPr marL="171450" indent="-171450">
                        <a:buFont typeface="Arial" pitchFamily="34" charset="0"/>
                        <a:buChar char="•"/>
                      </a:pPr>
                      <a:r>
                        <a:rPr lang="en-US" sz="1100" baseline="0" dirty="0" smtClean="0">
                          <a:solidFill>
                            <a:schemeClr val="bg1"/>
                          </a:solidFill>
                          <a:latin typeface="+mn-lt"/>
                        </a:rPr>
                        <a:t>Outbound Spam Mitigation</a:t>
                      </a: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3736" indent="-173736" algn="l">
                        <a:buFont typeface="Arial" pitchFamily="34" charset="0"/>
                        <a:buChar char="•"/>
                      </a:pPr>
                      <a:r>
                        <a:rPr lang="en-US" sz="1100" dirty="0" smtClean="0">
                          <a:solidFill>
                            <a:schemeClr val="bg1"/>
                          </a:solidFill>
                          <a:latin typeface="+mn-lt"/>
                        </a:rPr>
                        <a:t>Anti-spam Feedback Loop</a:t>
                      </a:r>
                    </a:p>
                    <a:p>
                      <a:pPr marL="173736" indent="-173736" algn="l">
                        <a:buFont typeface="Arial" pitchFamily="34" charset="0"/>
                        <a:buChar char="•"/>
                      </a:pPr>
                      <a:r>
                        <a:rPr lang="en-US" sz="1100" dirty="0" smtClean="0">
                          <a:solidFill>
                            <a:schemeClr val="bg1"/>
                          </a:solidFill>
                          <a:latin typeface="+mn-lt"/>
                        </a:rPr>
                        <a:t>Message</a:t>
                      </a:r>
                      <a:r>
                        <a:rPr lang="en-US" sz="1100" baseline="0" dirty="0" smtClean="0">
                          <a:solidFill>
                            <a:schemeClr val="bg1"/>
                          </a:solidFill>
                          <a:latin typeface="+mn-lt"/>
                        </a:rPr>
                        <a:t> Tracing</a:t>
                      </a:r>
                    </a:p>
                    <a:p>
                      <a:pPr marL="173736" marR="0" indent="-173736" algn="l" defTabSz="914363" rtl="0" eaLnBrk="1" fontAlgn="auto" latinLnBrk="0" hangingPunct="1">
                        <a:lnSpc>
                          <a:spcPct val="100000"/>
                        </a:lnSpc>
                        <a:spcBef>
                          <a:spcPts val="0"/>
                        </a:spcBef>
                        <a:spcAft>
                          <a:spcPts val="0"/>
                        </a:spcAft>
                        <a:buClrTx/>
                        <a:buSzTx/>
                        <a:buFont typeface="Arial" pitchFamily="34" charset="0"/>
                        <a:buChar char="•"/>
                        <a:tabLst/>
                        <a:defRPr/>
                      </a:pPr>
                      <a:r>
                        <a:rPr lang="en-US" sz="1100" baseline="0" dirty="0" smtClean="0">
                          <a:solidFill>
                            <a:schemeClr val="bg1"/>
                          </a:solidFill>
                          <a:latin typeface="+mn-lt"/>
                        </a:rPr>
                        <a:t>IT Admin Improvements</a:t>
                      </a:r>
                      <a:endParaRPr lang="en-US" sz="1100" dirty="0" smtClean="0">
                        <a:solidFill>
                          <a:schemeClr val="bg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r>
              <a:tr h="452418">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US" sz="1200" b="1" dirty="0" smtClean="0">
                          <a:solidFill>
                            <a:schemeClr val="bg1"/>
                          </a:solidFill>
                          <a:latin typeface="+mn-lt"/>
                        </a:rPr>
                        <a:t>Forefront Protection 2010 for Exchange Server</a:t>
                      </a:r>
                      <a:endParaRPr lang="en-US" sz="1200" b="1" dirty="0">
                        <a:solidFill>
                          <a:schemeClr val="bg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20000"/>
                        <a:lumOff val="8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buFont typeface="Arial" pitchFamily="34" charset="0"/>
                        <a:buChar char="•"/>
                      </a:pPr>
                      <a:r>
                        <a:rPr lang="en-US" sz="1100" b="1" dirty="0" smtClean="0">
                          <a:solidFill>
                            <a:schemeClr val="bg1"/>
                          </a:solidFill>
                          <a:latin typeface="+mn-lt"/>
                        </a:rPr>
                        <a:t>MS AV + AntiSpyware</a:t>
                      </a:r>
                    </a:p>
                    <a:p>
                      <a:pPr marL="171450" indent="-171450">
                        <a:buFont typeface="Arial" pitchFamily="34" charset="0"/>
                        <a:buChar char="•"/>
                      </a:pPr>
                      <a:r>
                        <a:rPr lang="en-US" sz="1100" b="1" dirty="0" smtClean="0">
                          <a:solidFill>
                            <a:schemeClr val="bg1"/>
                          </a:solidFill>
                          <a:latin typeface="+mn-lt"/>
                        </a:rPr>
                        <a:t>Kaspersky</a:t>
                      </a:r>
                    </a:p>
                    <a:p>
                      <a:pPr marL="171450" indent="-171450">
                        <a:buFont typeface="Arial" pitchFamily="34" charset="0"/>
                        <a:buChar char="•"/>
                      </a:pPr>
                      <a:r>
                        <a:rPr lang="en-US" sz="1100" b="1" dirty="0" smtClean="0">
                          <a:solidFill>
                            <a:schemeClr val="bg1"/>
                          </a:solidFill>
                          <a:latin typeface="+mn-lt"/>
                        </a:rPr>
                        <a:t>Authentium</a:t>
                      </a:r>
                    </a:p>
                    <a:p>
                      <a:pPr marL="171450" indent="-171450">
                        <a:buFont typeface="Arial" pitchFamily="34" charset="0"/>
                        <a:buChar char="•"/>
                      </a:pPr>
                      <a:r>
                        <a:rPr lang="en-US" sz="1100" b="1" dirty="0" smtClean="0">
                          <a:solidFill>
                            <a:schemeClr val="bg1"/>
                          </a:solidFill>
                          <a:latin typeface="+mn-lt"/>
                        </a:rPr>
                        <a:t>Virus</a:t>
                      </a:r>
                      <a:r>
                        <a:rPr lang="en-US" sz="1100" b="1" baseline="0" dirty="0" smtClean="0">
                          <a:solidFill>
                            <a:schemeClr val="bg1"/>
                          </a:solidFill>
                          <a:latin typeface="+mn-lt"/>
                        </a:rPr>
                        <a:t> Buster</a:t>
                      </a:r>
                      <a:endParaRPr lang="en-US" sz="1100" b="1" dirty="0" smtClean="0">
                        <a:solidFill>
                          <a:schemeClr val="bg1"/>
                        </a:solidFill>
                        <a:latin typeface="+mn-lt"/>
                      </a:endParaRPr>
                    </a:p>
                    <a:p>
                      <a:pPr marL="171450" indent="-171450">
                        <a:buFont typeface="Arial" pitchFamily="34" charset="0"/>
                        <a:buChar char="•"/>
                      </a:pPr>
                      <a:r>
                        <a:rPr lang="en-US" sz="1100" b="1" dirty="0" smtClean="0">
                          <a:solidFill>
                            <a:schemeClr val="bg1"/>
                          </a:solidFill>
                          <a:latin typeface="+mn-lt"/>
                        </a:rPr>
                        <a:t>Norman</a:t>
                      </a:r>
                      <a:endParaRPr lang="en-US" sz="1100" b="1" dirty="0">
                        <a:solidFill>
                          <a:schemeClr val="bg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20000"/>
                        <a:lumOff val="8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1450" indent="-171450">
                        <a:buFont typeface="Arial" pitchFamily="34" charset="0"/>
                        <a:buChar char="•"/>
                      </a:pPr>
                      <a:r>
                        <a:rPr lang="en-US" sz="1100" dirty="0" smtClean="0">
                          <a:solidFill>
                            <a:schemeClr val="bg1"/>
                          </a:solidFill>
                          <a:latin typeface="+mn-lt"/>
                        </a:rPr>
                        <a:t>Internal mail</a:t>
                      </a:r>
                      <a:r>
                        <a:rPr lang="en-US" sz="1100" baseline="0" dirty="0" smtClean="0">
                          <a:solidFill>
                            <a:schemeClr val="bg1"/>
                          </a:solidFill>
                          <a:latin typeface="+mn-lt"/>
                        </a:rPr>
                        <a:t> filtering</a:t>
                      </a:r>
                      <a:endParaRPr lang="en-US" sz="1100" dirty="0" smtClean="0">
                        <a:solidFill>
                          <a:schemeClr val="bg1"/>
                        </a:solidFill>
                        <a:latin typeface="+mn-lt"/>
                      </a:endParaRPr>
                    </a:p>
                    <a:p>
                      <a:pPr marL="171450" indent="-171450">
                        <a:buFont typeface="Arial" pitchFamily="34" charset="0"/>
                        <a:buChar char="•"/>
                      </a:pPr>
                      <a:r>
                        <a:rPr lang="en-US" sz="1100" dirty="0" smtClean="0">
                          <a:solidFill>
                            <a:schemeClr val="bg1"/>
                          </a:solidFill>
                          <a:latin typeface="+mn-lt"/>
                        </a:rPr>
                        <a:t>Industry-leading</a:t>
                      </a:r>
                      <a:r>
                        <a:rPr lang="en-US" sz="1100" baseline="0" dirty="0" smtClean="0">
                          <a:solidFill>
                            <a:schemeClr val="bg1"/>
                          </a:solidFill>
                          <a:latin typeface="+mn-lt"/>
                        </a:rPr>
                        <a:t> 3</a:t>
                      </a:r>
                      <a:r>
                        <a:rPr lang="en-US" sz="1100" baseline="30000" dirty="0" smtClean="0">
                          <a:solidFill>
                            <a:schemeClr val="bg1"/>
                          </a:solidFill>
                          <a:latin typeface="+mn-lt"/>
                        </a:rPr>
                        <a:t>rd</a:t>
                      </a:r>
                      <a:r>
                        <a:rPr lang="en-US" sz="1100" baseline="0" dirty="0" smtClean="0">
                          <a:solidFill>
                            <a:schemeClr val="bg1"/>
                          </a:solidFill>
                          <a:latin typeface="+mn-lt"/>
                        </a:rPr>
                        <a:t> party content filtering</a:t>
                      </a:r>
                      <a:endParaRPr lang="en-US" sz="1100" dirty="0">
                        <a:solidFill>
                          <a:schemeClr val="bg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20000"/>
                        <a:lumOff val="80000"/>
                      </a:srgbClr>
                    </a:solidFill>
                  </a:tcPr>
                </a:tc>
                <a:tc>
                  <a:txBody>
                    <a:bodyPr/>
                    <a:lstStyle>
                      <a:defPPr>
                        <a:defRPr lang="en-US"/>
                      </a:defPPr>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173736" marR="0" indent="-173736"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100" dirty="0" smtClean="0">
                          <a:solidFill>
                            <a:schemeClr val="bg1"/>
                          </a:solidFill>
                          <a:latin typeface="+mn-lt"/>
                        </a:rPr>
                        <a:t>Forefront Protection Server Management Console </a:t>
                      </a:r>
                      <a:endParaRPr lang="en-US" sz="1100" dirty="0">
                        <a:solidFill>
                          <a:schemeClr val="bg1"/>
                        </a:solidFill>
                        <a:latin typeface="+mn-lt"/>
                      </a:endParaRPr>
                    </a:p>
                  </a:txBody>
                  <a:tcPr marL="77769" marR="77769" marT="29171" marB="29171">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72B351">
                        <a:lumMod val="20000"/>
                        <a:lumOff val="80000"/>
                      </a:srgbClr>
                    </a:solidFill>
                  </a:tcPr>
                </a:tc>
              </a:tr>
            </a:tbl>
          </a:graphicData>
        </a:graphic>
      </p:graphicFrame>
      <p:sp>
        <p:nvSpPr>
          <p:cNvPr id="106" name="TextBox 105"/>
          <p:cNvSpPr txBox="1"/>
          <p:nvPr/>
        </p:nvSpPr>
        <p:spPr>
          <a:xfrm>
            <a:off x="1726751" y="2701830"/>
            <a:ext cx="885141" cy="307777"/>
          </a:xfrm>
          <a:prstGeom prst="rect">
            <a:avLst/>
          </a:prstGeom>
          <a:noFill/>
        </p:spPr>
        <p:txBody>
          <a:bodyPr wrap="square" rtlCol="0">
            <a:spAutoFit/>
          </a:bodyPr>
          <a:lstStyle/>
          <a:p>
            <a:pPr>
              <a:defRPr/>
            </a:pPr>
            <a:r>
              <a:rPr lang="en-US" sz="1400" kern="0" dirty="0" smtClean="0">
                <a:solidFill>
                  <a:sysClr val="window" lastClr="FFFFFF"/>
                </a:solidFill>
                <a:latin typeface="Calibri"/>
              </a:rPr>
              <a:t>SMTP      </a:t>
            </a:r>
          </a:p>
        </p:txBody>
      </p:sp>
      <p:sp>
        <p:nvSpPr>
          <p:cNvPr id="110" name="TextBox 109"/>
          <p:cNvSpPr txBox="1"/>
          <p:nvPr/>
        </p:nvSpPr>
        <p:spPr>
          <a:xfrm>
            <a:off x="7011620" y="1975417"/>
            <a:ext cx="4770909" cy="258532"/>
          </a:xfrm>
          <a:prstGeom prst="rect">
            <a:avLst/>
          </a:prstGeom>
          <a:noFill/>
        </p:spPr>
        <p:txBody>
          <a:bodyPr wrap="square" rtlCol="0">
            <a:spAutoFit/>
          </a:bodyPr>
          <a:lstStyle/>
          <a:p>
            <a:pPr algn="ctr">
              <a:lnSpc>
                <a:spcPct val="90000"/>
              </a:lnSpc>
              <a:defRPr/>
            </a:pPr>
            <a:r>
              <a:rPr lang="en-US" sz="1200" kern="0" dirty="0" smtClean="0">
                <a:solidFill>
                  <a:prstClr val="black"/>
                </a:solidFill>
                <a:latin typeface="Calibri"/>
              </a:rPr>
              <a:t>Exchange Server</a:t>
            </a:r>
            <a:endParaRPr lang="en-US" sz="1200" kern="0" dirty="0">
              <a:solidFill>
                <a:prstClr val="black"/>
              </a:solidFill>
              <a:latin typeface="Calibri"/>
            </a:endParaRPr>
          </a:p>
        </p:txBody>
      </p:sp>
      <p:pic>
        <p:nvPicPr>
          <p:cNvPr id="37"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10734511" y="2584706"/>
            <a:ext cx="587204" cy="539496"/>
          </a:xfrm>
          <a:prstGeom prst="rect">
            <a:avLst/>
          </a:prstGeom>
          <a:noFill/>
        </p:spPr>
      </p:pic>
      <p:pic>
        <p:nvPicPr>
          <p:cNvPr id="38"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7768903" y="2584706"/>
            <a:ext cx="587204" cy="539496"/>
          </a:xfrm>
          <a:prstGeom prst="rect">
            <a:avLst/>
          </a:prstGeom>
          <a:noFill/>
        </p:spPr>
      </p:pic>
      <p:pic>
        <p:nvPicPr>
          <p:cNvPr id="39" name="Picture 2" descr="\\eventsql\dvd\Online_ART\DVD_ART34\Artwork_Imagery\Icons - Illustrations\_WINDOWS SERVER ICONS\Hardware\Virtual Servers 2.png"/>
          <p:cNvPicPr>
            <a:picLocks noChangeAspect="1" noChangeArrowheads="1"/>
          </p:cNvPicPr>
          <p:nvPr/>
        </p:nvPicPr>
        <p:blipFill>
          <a:blip r:embed="rId3" cstate="email"/>
          <a:srcRect/>
          <a:stretch>
            <a:fillRect/>
          </a:stretch>
        </p:blipFill>
        <p:spPr bwMode="auto">
          <a:xfrm>
            <a:off x="9171695" y="2584706"/>
            <a:ext cx="587204" cy="539496"/>
          </a:xfrm>
          <a:prstGeom prst="rect">
            <a:avLst/>
          </a:prstGeom>
          <a:noFill/>
        </p:spPr>
      </p:pic>
      <p:sp>
        <p:nvSpPr>
          <p:cNvPr id="89" name="Text Box 159"/>
          <p:cNvSpPr txBox="1">
            <a:spLocks noChangeArrowheads="1"/>
          </p:cNvSpPr>
          <p:nvPr/>
        </p:nvSpPr>
        <p:spPr bwMode="auto">
          <a:xfrm>
            <a:off x="6964137" y="3090093"/>
            <a:ext cx="2279056" cy="276999"/>
          </a:xfrm>
          <a:prstGeom prst="rect">
            <a:avLst/>
          </a:prstGeom>
          <a:noFill/>
          <a:ln w="12700" algn="ctr">
            <a:noFill/>
            <a:miter lim="800000"/>
            <a:headEnd/>
            <a:tailEnd/>
          </a:ln>
        </p:spPr>
        <p:txBody>
          <a:bodyPr>
            <a:spAutoFit/>
          </a:bodyPr>
          <a:lstStyle/>
          <a:p>
            <a:pPr algn="ctr">
              <a:defRPr/>
            </a:pPr>
            <a:r>
              <a:rPr lang="en-US" sz="1200" kern="0" dirty="0" smtClean="0">
                <a:solidFill>
                  <a:sysClr val="window" lastClr="FFFFFF"/>
                </a:solidFill>
                <a:latin typeface="Calibri"/>
              </a:rPr>
              <a:t>Edge Role</a:t>
            </a:r>
            <a:endParaRPr lang="en-US" sz="1200" kern="0" dirty="0">
              <a:solidFill>
                <a:sysClr val="window" lastClr="FFFFFF"/>
              </a:solidFill>
              <a:latin typeface="Calibri"/>
            </a:endParaRPr>
          </a:p>
        </p:txBody>
      </p:sp>
      <p:grpSp>
        <p:nvGrpSpPr>
          <p:cNvPr id="93" name="Group 92"/>
          <p:cNvGrpSpPr/>
          <p:nvPr/>
        </p:nvGrpSpPr>
        <p:grpSpPr>
          <a:xfrm>
            <a:off x="9176552" y="2666201"/>
            <a:ext cx="753731" cy="700890"/>
            <a:chOff x="6063509" y="2827309"/>
            <a:chExt cx="565446" cy="700890"/>
          </a:xfrm>
        </p:grpSpPr>
        <p:sp>
          <p:nvSpPr>
            <p:cNvPr id="94" name="Text Box 158"/>
            <p:cNvSpPr txBox="1">
              <a:spLocks noChangeArrowheads="1"/>
            </p:cNvSpPr>
            <p:nvPr/>
          </p:nvSpPr>
          <p:spPr bwMode="auto">
            <a:xfrm>
              <a:off x="6063509" y="3251200"/>
              <a:ext cx="565446" cy="276999"/>
            </a:xfrm>
            <a:prstGeom prst="rect">
              <a:avLst/>
            </a:prstGeom>
            <a:noFill/>
            <a:ln w="12700" algn="ctr">
              <a:noFill/>
              <a:miter lim="800000"/>
              <a:headEnd/>
              <a:tailEnd/>
            </a:ln>
          </p:spPr>
          <p:txBody>
            <a:bodyPr wrap="none">
              <a:spAutoFit/>
            </a:bodyPr>
            <a:lstStyle/>
            <a:p>
              <a:pPr algn="ctr">
                <a:defRPr/>
              </a:pPr>
              <a:r>
                <a:rPr lang="en-US" sz="1200" kern="0" dirty="0" smtClean="0">
                  <a:solidFill>
                    <a:sysClr val="window" lastClr="FFFFFF"/>
                  </a:solidFill>
                  <a:latin typeface="Calibri"/>
                </a:rPr>
                <a:t>Hub Role</a:t>
              </a:r>
              <a:endParaRPr lang="en-US" sz="1200" kern="0" dirty="0">
                <a:solidFill>
                  <a:sysClr val="window" lastClr="FFFFFF"/>
                </a:solidFill>
                <a:latin typeface="Calibri"/>
              </a:endParaRPr>
            </a:p>
          </p:txBody>
        </p:sp>
        <p:pic>
          <p:nvPicPr>
            <p:cNvPr id="96" name="Picture 166" descr="box"/>
            <p:cNvPicPr>
              <a:picLocks noChangeAspect="1" noChangeArrowheads="1"/>
            </p:cNvPicPr>
            <p:nvPr/>
          </p:nvPicPr>
          <p:blipFill>
            <a:blip r:embed="rId4" cstate="print"/>
            <a:srcRect/>
            <a:stretch>
              <a:fillRect/>
            </a:stretch>
          </p:blipFill>
          <p:spPr bwMode="auto">
            <a:xfrm>
              <a:off x="6281262" y="2827309"/>
              <a:ext cx="290308" cy="358629"/>
            </a:xfrm>
            <a:prstGeom prst="rect">
              <a:avLst/>
            </a:prstGeom>
            <a:noFill/>
            <a:ln w="9525">
              <a:noFill/>
              <a:miter lim="800000"/>
              <a:headEnd/>
              <a:tailEnd/>
            </a:ln>
            <a:effectLst>
              <a:outerShdw dist="35921" dir="2700000" algn="ctr" rotWithShape="0">
                <a:srgbClr val="48382A">
                  <a:alpha val="50000"/>
                </a:srgbClr>
              </a:outerShdw>
            </a:effectLst>
          </p:spPr>
        </p:pic>
      </p:grpSp>
      <p:pic>
        <p:nvPicPr>
          <p:cNvPr id="40" name="Rectangle 9288"/>
          <p:cNvPicPr>
            <a:picLocks noChangeAspect="1" noChangeArrowheads="1"/>
          </p:cNvPicPr>
          <p:nvPr/>
        </p:nvPicPr>
        <p:blipFill>
          <a:blip r:embed="rId5" cstate="print"/>
          <a:srcRect/>
          <a:stretch>
            <a:fillRect/>
          </a:stretch>
        </p:blipFill>
        <p:spPr bwMode="auto">
          <a:xfrm>
            <a:off x="8044494" y="2670138"/>
            <a:ext cx="623226" cy="350755"/>
          </a:xfrm>
          <a:prstGeom prst="rect">
            <a:avLst/>
          </a:prstGeom>
          <a:noFill/>
          <a:ln w="9525">
            <a:noFill/>
            <a:miter lim="800000"/>
            <a:headEnd/>
            <a:tailEnd/>
          </a:ln>
        </p:spPr>
      </p:pic>
      <p:pic>
        <p:nvPicPr>
          <p:cNvPr id="41" name="Rectangle 9288"/>
          <p:cNvPicPr>
            <a:picLocks noChangeAspect="1" noChangeArrowheads="1"/>
          </p:cNvPicPr>
          <p:nvPr/>
        </p:nvPicPr>
        <p:blipFill>
          <a:blip r:embed="rId5" cstate="print"/>
          <a:srcRect/>
          <a:stretch>
            <a:fillRect/>
          </a:stretch>
        </p:blipFill>
        <p:spPr bwMode="auto">
          <a:xfrm>
            <a:off x="11028113" y="2687262"/>
            <a:ext cx="623226" cy="350755"/>
          </a:xfrm>
          <a:prstGeom prst="rect">
            <a:avLst/>
          </a:prstGeom>
          <a:noFill/>
          <a:ln w="9525">
            <a:noFill/>
            <a:miter lim="800000"/>
            <a:headEnd/>
            <a:tailEnd/>
          </a:ln>
        </p:spPr>
      </p:pic>
      <p:grpSp>
        <p:nvGrpSpPr>
          <p:cNvPr id="97" name="Group 96"/>
          <p:cNvGrpSpPr/>
          <p:nvPr/>
        </p:nvGrpSpPr>
        <p:grpSpPr>
          <a:xfrm>
            <a:off x="10613481" y="2852523"/>
            <a:ext cx="1002197" cy="514569"/>
            <a:chOff x="7560119" y="3013630"/>
            <a:chExt cx="751843" cy="514569"/>
          </a:xfrm>
        </p:grpSpPr>
        <p:sp>
          <p:nvSpPr>
            <p:cNvPr id="99" name="Text Box 160"/>
            <p:cNvSpPr txBox="1">
              <a:spLocks noChangeArrowheads="1"/>
            </p:cNvSpPr>
            <p:nvPr/>
          </p:nvSpPr>
          <p:spPr bwMode="auto">
            <a:xfrm>
              <a:off x="7560119" y="3251200"/>
              <a:ext cx="751843" cy="276999"/>
            </a:xfrm>
            <a:prstGeom prst="rect">
              <a:avLst/>
            </a:prstGeom>
            <a:noFill/>
            <a:ln w="12700" algn="ctr">
              <a:noFill/>
              <a:miter lim="800000"/>
              <a:headEnd/>
              <a:tailEnd/>
            </a:ln>
          </p:spPr>
          <p:txBody>
            <a:bodyPr wrap="none">
              <a:spAutoFit/>
            </a:bodyPr>
            <a:lstStyle/>
            <a:p>
              <a:pPr algn="ctr">
                <a:defRPr/>
              </a:pPr>
              <a:r>
                <a:rPr lang="en-US" sz="1200" kern="0" dirty="0" smtClean="0">
                  <a:solidFill>
                    <a:sysClr val="window" lastClr="FFFFFF"/>
                  </a:solidFill>
                  <a:latin typeface="Calibri"/>
                </a:rPr>
                <a:t>Mailbox Role</a:t>
              </a:r>
              <a:endParaRPr lang="en-US" sz="1200" kern="0" dirty="0">
                <a:solidFill>
                  <a:sysClr val="window" lastClr="FFFFFF"/>
                </a:solidFill>
                <a:latin typeface="Calibri"/>
              </a:endParaRPr>
            </a:p>
          </p:txBody>
        </p:sp>
        <p:pic>
          <p:nvPicPr>
            <p:cNvPr id="102" name="Picture 170" descr="man1"/>
            <p:cNvPicPr>
              <a:picLocks noChangeAspect="1" noChangeArrowheads="1"/>
            </p:cNvPicPr>
            <p:nvPr/>
          </p:nvPicPr>
          <p:blipFill>
            <a:blip r:embed="rId6" cstate="print"/>
            <a:srcRect/>
            <a:stretch>
              <a:fillRect/>
            </a:stretch>
          </p:blipFill>
          <p:spPr bwMode="auto">
            <a:xfrm>
              <a:off x="7842665" y="3013630"/>
              <a:ext cx="197631" cy="253445"/>
            </a:xfrm>
            <a:prstGeom prst="rect">
              <a:avLst/>
            </a:prstGeom>
            <a:noFill/>
            <a:ln w="9525">
              <a:noFill/>
              <a:miter lim="800000"/>
              <a:headEnd/>
              <a:tailEnd/>
            </a:ln>
            <a:effectLst>
              <a:outerShdw dist="35921" dir="2700000" algn="ctr" rotWithShape="0">
                <a:srgbClr val="48382A">
                  <a:alpha val="50000"/>
                </a:srgbClr>
              </a:outerShdw>
            </a:effectLst>
          </p:spPr>
        </p:pic>
      </p:grpSp>
      <p:grpSp>
        <p:nvGrpSpPr>
          <p:cNvPr id="2" name="Group 1"/>
          <p:cNvGrpSpPr/>
          <p:nvPr/>
        </p:nvGrpSpPr>
        <p:grpSpPr>
          <a:xfrm>
            <a:off x="415779" y="2528738"/>
            <a:ext cx="1514118" cy="641183"/>
            <a:chOff x="-1135884" y="1957634"/>
            <a:chExt cx="1135884" cy="641183"/>
          </a:xfrm>
        </p:grpSpPr>
        <p:pic>
          <p:nvPicPr>
            <p:cNvPr id="42" name="Picture 3" descr="C:\Program Files\Microsoft Resource DVD Artwork\DVD_ART\Artwork_Imagery\Shapes and Graphics\Internet Cloud\cloud 1.png"/>
            <p:cNvPicPr>
              <a:picLocks noChangeAspect="1" noChangeArrowheads="1"/>
            </p:cNvPicPr>
            <p:nvPr/>
          </p:nvPicPr>
          <p:blipFill>
            <a:blip r:embed="rId7"/>
            <a:srcRect/>
            <a:stretch>
              <a:fillRect/>
            </a:stretch>
          </p:blipFill>
          <p:spPr bwMode="auto">
            <a:xfrm>
              <a:off x="-1135884" y="1957634"/>
              <a:ext cx="1135884" cy="641183"/>
            </a:xfrm>
            <a:prstGeom prst="rect">
              <a:avLst/>
            </a:prstGeom>
            <a:noFill/>
            <a:ln w="9525">
              <a:noFill/>
              <a:miter lim="800000"/>
              <a:headEnd/>
              <a:tailEnd/>
            </a:ln>
            <a:effectLst>
              <a:outerShdw dist="38100" dir="2700000" algn="tl" rotWithShape="0">
                <a:srgbClr val="808080">
                  <a:alpha val="39999"/>
                </a:srgbClr>
              </a:outerShdw>
            </a:effectLst>
          </p:spPr>
        </p:pic>
        <p:sp>
          <p:nvSpPr>
            <p:cNvPr id="105" name="TextBox 104"/>
            <p:cNvSpPr txBox="1"/>
            <p:nvPr/>
          </p:nvSpPr>
          <p:spPr>
            <a:xfrm>
              <a:off x="-1052356" y="2092676"/>
              <a:ext cx="968828" cy="276999"/>
            </a:xfrm>
            <a:prstGeom prst="rect">
              <a:avLst/>
            </a:prstGeom>
            <a:noFill/>
          </p:spPr>
          <p:txBody>
            <a:bodyPr wrap="square" rtlCol="0">
              <a:spAutoFit/>
            </a:bodyPr>
            <a:lstStyle/>
            <a:p>
              <a:pPr algn="ctr">
                <a:defRPr/>
              </a:pPr>
              <a:r>
                <a:rPr lang="en-US" sz="1200" kern="0" dirty="0" smtClean="0">
                  <a:solidFill>
                    <a:prstClr val="black"/>
                  </a:solidFill>
                  <a:latin typeface="Calibri"/>
                </a:rPr>
                <a:t>Internet</a:t>
              </a:r>
              <a:endParaRPr lang="en-US" sz="1200" kern="0" dirty="0">
                <a:solidFill>
                  <a:prstClr val="black"/>
                </a:solidFill>
                <a:latin typeface="Calibri"/>
              </a:endParaRPr>
            </a:p>
          </p:txBody>
        </p:sp>
      </p:grpSp>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98613" y="2636520"/>
            <a:ext cx="2687932" cy="418906"/>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11621" y="3607192"/>
            <a:ext cx="1825278" cy="553330"/>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98830" y="2528737"/>
            <a:ext cx="1208172" cy="884150"/>
          </a:xfrm>
          <a:prstGeom prst="rect">
            <a:avLst/>
          </a:prstGeom>
        </p:spPr>
      </p:pic>
    </p:spTree>
    <p:extLst>
      <p:ext uri="{BB962C8B-B14F-4D97-AF65-F5344CB8AC3E}">
        <p14:creationId xmlns:p14="http://schemas.microsoft.com/office/powerpoint/2010/main" val="252294523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8.3|22.6|122.5|5.4|44.9|8.3|12.2|41.4|14.4|33.4"/>
</p:tagLst>
</file>

<file path=ppt/tags/tag10.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11.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2.xml><?xml version="1.0" encoding="utf-8"?>
<p:tagLst xmlns:a="http://schemas.openxmlformats.org/drawingml/2006/main" xmlns:r="http://schemas.openxmlformats.org/officeDocument/2006/relationships" xmlns:p="http://schemas.openxmlformats.org/presentationml/2006/main">
  <p:tag name="TIMING" val="|2|1.1|.5|.4|.4|.4|.2|.5"/>
</p:tagLst>
</file>

<file path=ppt/tags/tag3.xml><?xml version="1.0" encoding="utf-8"?>
<p:tagLst xmlns:a="http://schemas.openxmlformats.org/drawingml/2006/main" xmlns:r="http://schemas.openxmlformats.org/officeDocument/2006/relationships" xmlns:p="http://schemas.openxmlformats.org/presentationml/2006/main">
  <p:tag name="TIMING" val="|0|18.3|1|4.5|1|2.6|2|1.5|2|7.7|0|7.5|1.7|2|0|4.1|.4|2"/>
</p:tagLst>
</file>

<file path=ppt/tags/tag4.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5.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6.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7.xml><?xml version="1.0" encoding="utf-8"?>
<p:tagLst xmlns:a="http://schemas.openxmlformats.org/drawingml/2006/main" xmlns:r="http://schemas.openxmlformats.org/officeDocument/2006/relationships" xmlns:p="http://schemas.openxmlformats.org/presentationml/2006/main">
  <p:tag name="TIMING" val="|12.7|2.1|11.2|2.9|8.5|1|5|4.3|3.8|.8"/>
</p:tagLst>
</file>

<file path=ppt/tags/tag8.xml><?xml version="1.0" encoding="utf-8"?>
<p:tagLst xmlns:a="http://schemas.openxmlformats.org/drawingml/2006/main" xmlns:r="http://schemas.openxmlformats.org/officeDocument/2006/relationships" xmlns:p="http://schemas.openxmlformats.org/presentationml/2006/main">
  <p:tag name="TIMING" val="|1|4.5|1.6|2.7|2|2|11|2|2.2"/>
</p:tagLst>
</file>

<file path=ppt/tags/tag9.xml><?xml version="1.0" encoding="utf-8"?>
<p:tagLst xmlns:a="http://schemas.openxmlformats.org/drawingml/2006/main" xmlns:r="http://schemas.openxmlformats.org/officeDocument/2006/relationships" xmlns:p="http://schemas.openxmlformats.org/presentationml/2006/main">
  <p:tag name="TIMING" val="|12.7|2.1|11.2|2.9|8.5|1|5|4.3|3.8|.8"/>
</p:tagLst>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833E7-CDA5-4E4A-AF0B-36A91B78C9EF}">
  <ds:schemaRefs>
    <ds:schemaRef ds:uri="http://schemas.microsoft.com/office/infopath/2007/PartnerControls"/>
    <ds:schemaRef ds:uri="2295e2e7-0eeb-498e-8716-217bb2ee6ee3"/>
    <ds:schemaRef ds:uri="http://purl.org/dc/dcmitype/"/>
    <ds:schemaRef ds:uri="http://purl.org/dc/elements/1.1/"/>
    <ds:schemaRef ds:uri="8b529f77-48ab-4581-b468-93f09345b8aa"/>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1351</TotalTime>
  <Words>4600</Words>
  <Application>Microsoft Office PowerPoint</Application>
  <PresentationFormat>Custom</PresentationFormat>
  <Paragraphs>719</Paragraphs>
  <Slides>39</Slides>
  <Notes>31</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TENA11_BreakoutSession_Template_16x9_Final_05132011</vt:lpstr>
      <vt:lpstr>White with Consolas font for code slides</vt:lpstr>
      <vt:lpstr>Microsoft Forefront Online Protection for Exchange Advanced Routing Scenarios Deep Dive</vt:lpstr>
      <vt:lpstr>Agenda</vt:lpstr>
      <vt:lpstr>FOPE Overview</vt:lpstr>
      <vt:lpstr>FOPE Core Product Capabilities</vt:lpstr>
      <vt:lpstr>FOPE Implementation Scenarios</vt:lpstr>
      <vt:lpstr>Forefront Online Protection for Exchange</vt:lpstr>
      <vt:lpstr>What’s New in FOPE 11.1</vt:lpstr>
      <vt:lpstr>FOPE UI/Feature Differences by SKU</vt:lpstr>
      <vt:lpstr>Hybrid Messaging Protection</vt:lpstr>
      <vt:lpstr>FOPE Connectors Overview</vt:lpstr>
      <vt:lpstr>Architectural Vision</vt:lpstr>
      <vt:lpstr>FOPE Connector Architecture</vt:lpstr>
      <vt:lpstr>FOPE Connector - Attribution</vt:lpstr>
      <vt:lpstr>New FOPE Scenarios</vt:lpstr>
      <vt:lpstr>FOPE in Standalone and Exchange Online Scenarios </vt:lpstr>
      <vt:lpstr>Forced TLS</vt:lpstr>
      <vt:lpstr>Outbound Smart Host scenario</vt:lpstr>
      <vt:lpstr>Inbound Safe Listing scenario</vt:lpstr>
      <vt:lpstr>FOPE in Office 365 Beta Scenarios (Exchange Online)</vt:lpstr>
      <vt:lpstr>Fully hosted: Inbound and Outbound</vt:lpstr>
      <vt:lpstr>Shared Address Space with On-Premises Relay Scenario (MX Points to FOPE) - Inbound</vt:lpstr>
      <vt:lpstr>Shared Address Space with On-Premises Relay Scenario (MX Points to FOPE) - Outbound</vt:lpstr>
      <vt:lpstr>Shared Address Space with On-Premises Relay Scenario (MX Points to FOPE) – Intra-Org</vt:lpstr>
      <vt:lpstr>Mail Routing During Migration  Two options for mail routing</vt:lpstr>
      <vt:lpstr>Shared Address Space with On-Premises Relay Scenario (MX Points to On-Premises) - Inbound</vt:lpstr>
      <vt:lpstr>Shared Address Space with On-Premises Relay Scenario (MX Points to On-Premises) - Outbound</vt:lpstr>
      <vt:lpstr>Shared Address Space with On-Premises Relay Scenario (MX Points to On-Premises) – Intra Org</vt:lpstr>
      <vt:lpstr>Shared Address Space with On-Premises Relay Scenario (MX Points to FOPE) – Migration to FOPE/Office365 - Inbound</vt:lpstr>
      <vt:lpstr>Shared Address Space with On-Premises Relay Scenario (MX Points to FOPE) – Migration to FOPE/Office365 - Outbound</vt:lpstr>
      <vt:lpstr>Shared Address Space with On-Premises Relay Scenario (MX Points to FOPE) – Intra-Org</vt:lpstr>
      <vt:lpstr>Admin Experience </vt:lpstr>
      <vt:lpstr>FOPE Connectors</vt:lpstr>
      <vt:lpstr>PowerPoint Presentation</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SIM309: Microsoft Forefront Online Protection for Exchange Advanced Routing Scenarios Deep Dive</dc:title>
  <dc:subject>Microsoft TechEd North America 2011</dc:subject>
  <dc:creator>Bill Thompson</dc:creator>
  <dc:description>Template Design: Jordan Cayabyab
Formatter: John Lee, Silver Fox Productions
Event Date: May 16-19, 2011
Event Location: Atlanta
Audience Type: Developers, IT Pros</dc:description>
  <cp:lastModifiedBy>Shows</cp:lastModifiedBy>
  <cp:revision>31</cp:revision>
  <cp:lastPrinted>2010-05-11T05:02:34Z</cp:lastPrinted>
  <dcterms:created xsi:type="dcterms:W3CDTF">2011-05-17T04:54:20Z</dcterms:created>
  <dcterms:modified xsi:type="dcterms:W3CDTF">2011-05-19T20:29:40Z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