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38"/>
  </p:notesMasterIdLst>
  <p:handoutMasterIdLst>
    <p:handoutMasterId r:id="rId39"/>
  </p:handoutMasterIdLst>
  <p:sldIdLst>
    <p:sldId id="319" r:id="rId3"/>
    <p:sldId id="322" r:id="rId4"/>
    <p:sldId id="335" r:id="rId5"/>
    <p:sldId id="355" r:id="rId6"/>
    <p:sldId id="337" r:id="rId7"/>
    <p:sldId id="352" r:id="rId8"/>
    <p:sldId id="340" r:id="rId9"/>
    <p:sldId id="341" r:id="rId10"/>
    <p:sldId id="356" r:id="rId11"/>
    <p:sldId id="338" r:id="rId12"/>
    <p:sldId id="343" r:id="rId13"/>
    <p:sldId id="362" r:id="rId14"/>
    <p:sldId id="345" r:id="rId15"/>
    <p:sldId id="344" r:id="rId16"/>
    <p:sldId id="357" r:id="rId17"/>
    <p:sldId id="346" r:id="rId18"/>
    <p:sldId id="349" r:id="rId19"/>
    <p:sldId id="358" r:id="rId20"/>
    <p:sldId id="348" r:id="rId21"/>
    <p:sldId id="350" r:id="rId22"/>
    <p:sldId id="359" r:id="rId23"/>
    <p:sldId id="347" r:id="rId24"/>
    <p:sldId id="351" r:id="rId25"/>
    <p:sldId id="363" r:id="rId26"/>
    <p:sldId id="364" r:id="rId27"/>
    <p:sldId id="365" r:id="rId28"/>
    <p:sldId id="360" r:id="rId29"/>
    <p:sldId id="342" r:id="rId30"/>
    <p:sldId id="361" r:id="rId31"/>
    <p:sldId id="339" r:id="rId32"/>
    <p:sldId id="266" r:id="rId33"/>
    <p:sldId id="330" r:id="rId34"/>
    <p:sldId id="366" r:id="rId35"/>
    <p:sldId id="329" r:id="rId36"/>
    <p:sldId id="271"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68284" autoAdjust="0"/>
  </p:normalViewPr>
  <p:slideViewPr>
    <p:cSldViewPr snapToGrid="0">
      <p:cViewPr>
        <p:scale>
          <a:sx n="60" d="100"/>
          <a:sy n="60" d="100"/>
        </p:scale>
        <p:origin x="-1962" y="-3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19-May-11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19-May-11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pl-PL" dirty="0" err="1" smtClean="0"/>
              <a:t>Task</a:t>
            </a:r>
            <a:r>
              <a:rPr lang="pl-PL" dirty="0" smtClean="0"/>
              <a:t> Manager – Program</a:t>
            </a:r>
            <a:r>
              <a:rPr lang="pl-PL" baseline="0" dirty="0" smtClean="0"/>
              <a:t> Manager</a:t>
            </a:r>
          </a:p>
          <a:p>
            <a:r>
              <a:rPr lang="pl-PL" baseline="0" dirty="0" smtClean="0"/>
              <a:t>List </a:t>
            </a:r>
            <a:r>
              <a:rPr lang="pl-PL" baseline="0" dirty="0" err="1" smtClean="0"/>
              <a:t>DLLs</a:t>
            </a:r>
            <a:endParaRPr lang="pl-PL" baseline="0" dirty="0" smtClean="0"/>
          </a:p>
          <a:p>
            <a:r>
              <a:rPr lang="pl-PL" dirty="0" err="1" smtClean="0"/>
              <a:t>LiveKD</a:t>
            </a:r>
            <a:endParaRPr lang="pl-PL" dirty="0" smtClean="0"/>
          </a:p>
          <a:p>
            <a:endParaRPr lang="pl-PL" dirty="0" smtClean="0"/>
          </a:p>
          <a:p>
            <a:r>
              <a:rPr lang="pl-PL" dirty="0" smtClean="0"/>
              <a:t>Zero wątków</a:t>
            </a:r>
          </a:p>
          <a:p>
            <a:endParaRPr lang="pl-PL" dirty="0" smtClean="0"/>
          </a:p>
          <a:p>
            <a:r>
              <a:rPr lang="pl-PL" dirty="0" smtClean="0"/>
              <a:t>Zarejestrować </a:t>
            </a:r>
            <a:r>
              <a:rPr lang="pl-PL" dirty="0" err="1" smtClean="0"/>
              <a:t>mutexa</a:t>
            </a:r>
            <a:r>
              <a:rPr lang="pl-PL" dirty="0" smtClean="0"/>
              <a:t> odnoszącego</a:t>
            </a:r>
            <a:r>
              <a:rPr lang="pl-PL" baseline="0" dirty="0" smtClean="0"/>
              <a:t> się do </a:t>
            </a:r>
            <a:r>
              <a:rPr lang="pl-PL" baseline="0" dirty="0" err="1" smtClean="0"/>
              <a:t>Task</a:t>
            </a:r>
            <a:r>
              <a:rPr lang="pl-PL" baseline="0" dirty="0" smtClean="0"/>
              <a:t> Manager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Powershell</a:t>
            </a:r>
            <a:endParaRPr lang="pl-PL" dirty="0" smtClean="0"/>
          </a:p>
          <a:p>
            <a:r>
              <a:rPr lang="pl-PL" dirty="0" err="1" smtClean="0"/>
              <a:t>BackReadWrite</a:t>
            </a:r>
            <a:endParaRPr lang="pl-PL" dirty="0" smtClean="0"/>
          </a:p>
          <a:p>
            <a:r>
              <a:rPr lang="pl-PL" dirty="0" smtClean="0"/>
              <a:t>Barta DLL</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33494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not only for bad admins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77415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pl-PL" dirty="0" smtClean="0"/>
              <a:t>Tylko REG</a:t>
            </a:r>
            <a:r>
              <a:rPr lang="pl-PL" baseline="0" dirty="0" smtClean="0"/>
              <a:t> + Restart</a:t>
            </a:r>
          </a:p>
          <a:p>
            <a:endParaRPr lang="pl-PL" baseline="0" dirty="0" smtClean="0"/>
          </a:p>
          <a:p>
            <a:r>
              <a:rPr lang="pl-PL" baseline="0" dirty="0" err="1" smtClean="0"/>
              <a:t>Kilbox</a:t>
            </a:r>
            <a:r>
              <a:rPr lang="pl-PL" baseline="0" dirty="0" smtClean="0"/>
              <a:t> </a:t>
            </a:r>
          </a:p>
          <a:p>
            <a:endParaRPr lang="pl-PL" baseline="0" dirty="0" smtClean="0"/>
          </a:p>
          <a:p>
            <a:r>
              <a:rPr lang="pl-PL" baseline="0" dirty="0" smtClean="0"/>
              <a:t>Story o GPO – </a:t>
            </a:r>
            <a:r>
              <a:rPr lang="pl-PL" baseline="0" dirty="0" err="1" smtClean="0"/>
              <a:t>usuniać</a:t>
            </a:r>
            <a:r>
              <a:rPr lang="pl-PL" baseline="0" dirty="0" smtClean="0"/>
              <a:t> z GPO i nie usuwa się </a:t>
            </a:r>
            <a:r>
              <a:rPr lang="pl-PL" baseline="0" dirty="0" err="1" smtClean="0"/>
              <a:t>reg</a:t>
            </a:r>
            <a:endParaRPr lang="pl-PL" baseline="0" dirty="0" smtClean="0"/>
          </a:p>
          <a:p>
            <a:endParaRPr lang="pl-PL" baseline="0" dirty="0" smtClean="0"/>
          </a:p>
          <a:p>
            <a:r>
              <a:rPr lang="pl-PL" baseline="0" dirty="0" smtClean="0"/>
              <a:t>Trzymane dane co ma być </a:t>
            </a:r>
            <a:r>
              <a:rPr lang="pl-PL" baseline="0" dirty="0" err="1" smtClean="0"/>
              <a:t>rename</a:t>
            </a:r>
            <a:r>
              <a:rPr lang="pl-PL" baseline="0"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Mówimy o awansie</a:t>
            </a:r>
            <a:r>
              <a:rPr lang="pl-PL" baseline="0" dirty="0" smtClean="0"/>
              <a:t> </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11223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Wina kierownika</a:t>
            </a:r>
            <a:r>
              <a:rPr lang="pl-PL" baseline="0" dirty="0" smtClean="0"/>
              <a:t> jak nie jest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897661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19-May-11 08:28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144635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19-May-11 08:28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defTabSz="844048">
              <a:spcAft>
                <a:spcPts val="307"/>
              </a:spcAft>
              <a:defRPr/>
            </a:pPr>
            <a:endParaRPr lang="pl-PL" sz="800" dirty="0" smtClean="0">
              <a:latin typeface="Trebuchet MS"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34667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pl-PL" dirty="0" smtClean="0"/>
          </a:p>
          <a:p>
            <a:endParaRPr lang="pl-PL" dirty="0" smtClean="0"/>
          </a:p>
          <a:p>
            <a:r>
              <a:rPr lang="pl-PL" dirty="0" err="1" smtClean="0"/>
              <a:t>autoruns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19-May-11 08:28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81473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paula@cqure.p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blogs.technet.com/b/plitpromicrosoftcom/"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9.png"/><Relationship Id="rId5" Type="http://schemas.openxmlformats.org/officeDocument/2006/relationships/hyperlink" Target="http://www.microsoft.com/learning" TargetMode="External"/><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image" Target="../media/image37.png"/><Relationship Id="rId1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Task</a:t>
            </a:r>
            <a:r>
              <a:rPr lang="pl-PL" dirty="0" smtClean="0"/>
              <a:t> Manager </a:t>
            </a:r>
            <a:r>
              <a:rPr lang="pl-PL" dirty="0" err="1" smtClean="0"/>
              <a:t>is</a:t>
            </a:r>
            <a:r>
              <a:rPr lang="pl-PL" dirty="0" smtClean="0"/>
              <a:t> Not </a:t>
            </a:r>
            <a:r>
              <a:rPr lang="pl-PL" dirty="0" err="1" smtClean="0"/>
              <a:t>Enough</a:t>
            </a:r>
            <a:endParaRPr lang="en-US" dirty="0"/>
          </a:p>
        </p:txBody>
      </p:sp>
      <p:sp>
        <p:nvSpPr>
          <p:cNvPr id="3" name="Content Placeholder 2"/>
          <p:cNvSpPr>
            <a:spLocks noGrp="1"/>
          </p:cNvSpPr>
          <p:nvPr>
            <p:ph idx="1"/>
          </p:nvPr>
        </p:nvSpPr>
        <p:spPr>
          <a:xfrm>
            <a:off x="519112" y="1447799"/>
            <a:ext cx="11149013" cy="5047536"/>
          </a:xfrm>
        </p:spPr>
        <p:txBody>
          <a:bodyPr/>
          <a:lstStyle/>
          <a:p>
            <a:r>
              <a:rPr lang="pl-PL" dirty="0" err="1" smtClean="0"/>
              <a:t>Tool</a:t>
            </a:r>
            <a:r>
              <a:rPr lang="pl-PL" dirty="0" smtClean="0"/>
              <a:t> for </a:t>
            </a:r>
            <a:r>
              <a:rPr lang="pl-PL" dirty="0" err="1" smtClean="0"/>
              <a:t>home</a:t>
            </a:r>
            <a:r>
              <a:rPr lang="pl-PL" dirty="0" smtClean="0"/>
              <a:t> </a:t>
            </a:r>
            <a:r>
              <a:rPr lang="pl-PL" dirty="0" err="1"/>
              <a:t>u</a:t>
            </a:r>
            <a:r>
              <a:rPr lang="pl-PL" dirty="0" err="1" smtClean="0"/>
              <a:t>sers</a:t>
            </a:r>
            <a:endParaRPr lang="pl-PL" dirty="0" smtClean="0"/>
          </a:p>
          <a:p>
            <a:endParaRPr lang="pl-PL" dirty="0" smtClean="0"/>
          </a:p>
          <a:p>
            <a:r>
              <a:rPr lang="en-US" dirty="0" smtClean="0"/>
              <a:t>Power </a:t>
            </a:r>
            <a:r>
              <a:rPr lang="en-US" dirty="0"/>
              <a:t>of Kernel Mode:</a:t>
            </a:r>
          </a:p>
          <a:p>
            <a:pPr lvl="1"/>
            <a:r>
              <a:rPr lang="en-US" dirty="0"/>
              <a:t>No rules</a:t>
            </a:r>
          </a:p>
          <a:p>
            <a:pPr lvl="1"/>
            <a:r>
              <a:rPr lang="en-US" dirty="0"/>
              <a:t>Almost no management</a:t>
            </a:r>
          </a:p>
          <a:p>
            <a:pPr lvl="1"/>
            <a:r>
              <a:rPr lang="en-US" dirty="0"/>
              <a:t>No security</a:t>
            </a:r>
          </a:p>
          <a:p>
            <a:pPr lvl="1"/>
            <a:r>
              <a:rPr lang="en-US" dirty="0"/>
              <a:t>No time limits</a:t>
            </a:r>
          </a:p>
          <a:p>
            <a:endParaRPr lang="en-US" dirty="0"/>
          </a:p>
          <a:p>
            <a:r>
              <a:rPr lang="en-US" dirty="0" smtClean="0"/>
              <a:t>Driver </a:t>
            </a:r>
            <a:r>
              <a:rPr lang="en-US" dirty="0"/>
              <a:t>is the method to </a:t>
            </a:r>
            <a:r>
              <a:rPr lang="en-US" dirty="0" smtClean="0"/>
              <a:t>get</a:t>
            </a:r>
            <a:r>
              <a:rPr lang="pl-PL" dirty="0" smtClean="0"/>
              <a:t> to </a:t>
            </a:r>
            <a:r>
              <a:rPr lang="pl-PL" dirty="0" err="1" smtClean="0"/>
              <a:t>Kernel</a:t>
            </a:r>
            <a:r>
              <a:rPr lang="pl-PL" dirty="0" smtClean="0"/>
              <a:t> </a:t>
            </a:r>
            <a:r>
              <a:rPr lang="pl-PL" dirty="0" err="1" smtClean="0"/>
              <a:t>Mode</a:t>
            </a:r>
            <a:r>
              <a:rPr lang="en-US" dirty="0" smtClean="0"/>
              <a:t>!</a:t>
            </a:r>
            <a:endParaRPr lang="en-US" dirty="0"/>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8578">
            <a:off x="7916240" y="587581"/>
            <a:ext cx="2899926" cy="3427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710703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pl-PL" dirty="0" err="1" smtClean="0"/>
              <a:t>Task</a:t>
            </a:r>
            <a:r>
              <a:rPr lang="pl-PL" dirty="0" smtClean="0"/>
              <a:t> Manager </a:t>
            </a:r>
            <a:br>
              <a:rPr lang="pl-PL" dirty="0" smtClean="0"/>
            </a:br>
            <a:r>
              <a:rPr lang="pl-PL" dirty="0" smtClean="0"/>
              <a:t>vs. Windows Debugger</a:t>
            </a:r>
            <a:endParaRPr lang="en-US" dirty="0"/>
          </a:p>
        </p:txBody>
      </p:sp>
      <p:sp>
        <p:nvSpPr>
          <p:cNvPr id="5" name="Subtitle 4"/>
          <p:cNvSpPr>
            <a:spLocks noGrp="1"/>
          </p:cNvSpPr>
          <p:nvPr>
            <p:ph type="subTitle" idx="1"/>
          </p:nvPr>
        </p:nvSpPr>
        <p:spPr/>
        <p:txBody>
          <a:bodyPr/>
          <a:lstStyle/>
          <a:p>
            <a:r>
              <a:rPr lang="pl-PL" dirty="0" smtClean="0"/>
              <a:t>Under the </a:t>
            </a:r>
            <a:r>
              <a:rPr lang="pl-PL" dirty="0" err="1" smtClean="0"/>
              <a:t>cover</a:t>
            </a:r>
            <a:r>
              <a:rPr lang="pl-PL" dirty="0" smtClean="0"/>
              <a:t> - </a:t>
            </a:r>
            <a:r>
              <a:rPr lang="pl-PL" dirty="0" err="1" smtClean="0"/>
              <a:t>Processes</a:t>
            </a:r>
            <a:endParaRPr lang="en-US" dirty="0"/>
          </a:p>
        </p:txBody>
      </p:sp>
    </p:spTree>
    <p:extLst>
      <p:ext uri="{BB962C8B-B14F-4D97-AF65-F5344CB8AC3E}">
        <p14:creationId xmlns:p14="http://schemas.microsoft.com/office/powerpoint/2010/main" val="20787970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2422604"/>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195600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Explorer Is Not Enough</a:t>
            </a:r>
            <a:endParaRPr lang="en-US"/>
          </a:p>
        </p:txBody>
      </p:sp>
      <p:sp>
        <p:nvSpPr>
          <p:cNvPr id="6" name="Content Placeholder 5"/>
          <p:cNvSpPr>
            <a:spLocks noGrp="1"/>
          </p:cNvSpPr>
          <p:nvPr>
            <p:ph idx="1"/>
          </p:nvPr>
        </p:nvSpPr>
        <p:spPr>
          <a:xfrm>
            <a:off x="519112" y="1447799"/>
            <a:ext cx="11149013" cy="5386090"/>
          </a:xfrm>
        </p:spPr>
        <p:txBody>
          <a:bodyPr/>
          <a:lstStyle/>
          <a:p>
            <a:r>
              <a:rPr lang="pl-PL" dirty="0" err="1" smtClean="0"/>
              <a:t>Let’s</a:t>
            </a:r>
            <a:r>
              <a:rPr lang="pl-PL" dirty="0" smtClean="0"/>
              <a:t> </a:t>
            </a:r>
            <a:r>
              <a:rPr lang="pl-PL" dirty="0" err="1" smtClean="0"/>
              <a:t>make</a:t>
            </a:r>
            <a:r>
              <a:rPr lang="pl-PL" dirty="0" smtClean="0"/>
              <a:t> </a:t>
            </a:r>
            <a:r>
              <a:rPr lang="pl-PL" dirty="0" err="1" smtClean="0"/>
              <a:t>it</a:t>
            </a:r>
            <a:r>
              <a:rPr lang="pl-PL" dirty="0" smtClean="0"/>
              <a:t> </a:t>
            </a:r>
            <a:r>
              <a:rPr lang="pl-PL" dirty="0" err="1" smtClean="0"/>
              <a:t>clear</a:t>
            </a:r>
            <a:r>
              <a:rPr lang="pl-PL" dirty="0" smtClean="0"/>
              <a:t>:</a:t>
            </a:r>
          </a:p>
          <a:p>
            <a:pPr lvl="1"/>
            <a:r>
              <a:rPr lang="pl-PL" b="1" dirty="0" err="1" smtClean="0"/>
              <a:t>If</a:t>
            </a:r>
            <a:r>
              <a:rPr lang="pl-PL" b="1" dirty="0" smtClean="0"/>
              <a:t> </a:t>
            </a:r>
            <a:r>
              <a:rPr lang="pl-PL" b="1" dirty="0" err="1" smtClean="0"/>
              <a:t>you</a:t>
            </a:r>
            <a:r>
              <a:rPr lang="pl-PL" b="1" dirty="0" smtClean="0"/>
              <a:t> </a:t>
            </a:r>
            <a:r>
              <a:rPr lang="pl-PL" b="1" dirty="0" err="1" smtClean="0"/>
              <a:t>remove</a:t>
            </a:r>
            <a:r>
              <a:rPr lang="pl-PL" b="1" dirty="0" smtClean="0"/>
              <a:t> </a:t>
            </a:r>
            <a:r>
              <a:rPr lang="pl-PL" b="1" dirty="0" err="1" smtClean="0"/>
              <a:t>admin’s</a:t>
            </a:r>
            <a:r>
              <a:rPr lang="pl-PL" b="1" dirty="0" smtClean="0"/>
              <a:t> </a:t>
            </a:r>
            <a:r>
              <a:rPr lang="pl-PL" b="1" dirty="0" err="1" smtClean="0"/>
              <a:t>access</a:t>
            </a:r>
            <a:r>
              <a:rPr lang="pl-PL" b="1" dirty="0" smtClean="0"/>
              <a:t>, he WILL NOT be </a:t>
            </a:r>
            <a:r>
              <a:rPr lang="pl-PL" b="1" dirty="0" err="1" smtClean="0"/>
              <a:t>impressed</a:t>
            </a:r>
            <a:endParaRPr lang="pl-PL" b="1" dirty="0" smtClean="0"/>
          </a:p>
          <a:p>
            <a:endParaRPr lang="pl-PL" dirty="0" smtClean="0"/>
          </a:p>
          <a:p>
            <a:r>
              <a:rPr lang="pl-PL" dirty="0" err="1" smtClean="0"/>
              <a:t>Rights</a:t>
            </a:r>
            <a:endParaRPr lang="pl-PL" dirty="0" smtClean="0"/>
          </a:p>
          <a:p>
            <a:pPr lvl="1"/>
            <a:r>
              <a:rPr lang="pl-PL" dirty="0" err="1" smtClean="0"/>
              <a:t>Should</a:t>
            </a:r>
            <a:r>
              <a:rPr lang="pl-PL" dirty="0" smtClean="0"/>
              <a:t> be </a:t>
            </a:r>
            <a:r>
              <a:rPr lang="pl-PL" dirty="0" err="1" smtClean="0"/>
              <a:t>used</a:t>
            </a:r>
            <a:r>
              <a:rPr lang="pl-PL" dirty="0" smtClean="0"/>
              <a:t> </a:t>
            </a:r>
            <a:r>
              <a:rPr lang="pl-PL" dirty="0" err="1" smtClean="0"/>
              <a:t>according</a:t>
            </a:r>
            <a:r>
              <a:rPr lang="pl-PL" dirty="0" smtClean="0"/>
              <a:t> to </a:t>
            </a:r>
            <a:r>
              <a:rPr lang="pl-PL" dirty="0" err="1" smtClean="0"/>
              <a:t>some</a:t>
            </a:r>
            <a:r>
              <a:rPr lang="pl-PL" dirty="0" smtClean="0"/>
              <a:t> </a:t>
            </a:r>
            <a:r>
              <a:rPr lang="pl-PL" dirty="0" err="1" smtClean="0"/>
              <a:t>patterns</a:t>
            </a:r>
            <a:endParaRPr lang="pl-PL" dirty="0" smtClean="0"/>
          </a:p>
          <a:p>
            <a:pPr lvl="1"/>
            <a:r>
              <a:rPr lang="pl-PL" dirty="0" err="1" smtClean="0"/>
              <a:t>Should</a:t>
            </a:r>
            <a:r>
              <a:rPr lang="pl-PL" dirty="0" smtClean="0"/>
              <a:t> be </a:t>
            </a:r>
            <a:r>
              <a:rPr lang="pl-PL" dirty="0" err="1" smtClean="0"/>
              <a:t>audited</a:t>
            </a:r>
            <a:r>
              <a:rPr lang="pl-PL" dirty="0" smtClean="0"/>
              <a:t> </a:t>
            </a:r>
          </a:p>
          <a:p>
            <a:pPr marL="460375" lvl="1" indent="0">
              <a:buNone/>
            </a:pPr>
            <a:endParaRPr lang="pl-PL" dirty="0"/>
          </a:p>
          <a:p>
            <a:r>
              <a:rPr lang="pl-PL" dirty="0" err="1" smtClean="0"/>
              <a:t>BackupRead</a:t>
            </a:r>
            <a:r>
              <a:rPr lang="pl-PL" dirty="0" smtClean="0"/>
              <a:t>/ </a:t>
            </a:r>
            <a:r>
              <a:rPr lang="pl-PL" dirty="0" err="1" smtClean="0"/>
              <a:t>BackupWrite</a:t>
            </a:r>
            <a:endParaRPr lang="pl-PL" dirty="0" smtClean="0"/>
          </a:p>
          <a:p>
            <a:pPr lvl="1"/>
            <a:r>
              <a:rPr lang="en-US" dirty="0"/>
              <a:t>Copy operation that is more important that ACLs</a:t>
            </a:r>
          </a:p>
          <a:p>
            <a:pPr lvl="1"/>
            <a:r>
              <a:rPr lang="en-US" dirty="0"/>
              <a:t>Used by backup software</a:t>
            </a:r>
          </a:p>
          <a:p>
            <a:pPr lvl="1"/>
            <a:endParaRPr lang="en-US" dirty="0"/>
          </a:p>
        </p:txBody>
      </p:sp>
    </p:spTree>
    <p:extLst>
      <p:ext uri="{BB962C8B-B14F-4D97-AF65-F5344CB8AC3E}">
        <p14:creationId xmlns:p14="http://schemas.microsoft.com/office/powerpoint/2010/main" val="16107526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pl-PL" dirty="0" smtClean="0"/>
              <a:t>Under the </a:t>
            </a:r>
            <a:r>
              <a:rPr lang="pl-PL" dirty="0" err="1" smtClean="0"/>
              <a:t>Cover</a:t>
            </a:r>
            <a:endParaRPr lang="en-US" dirty="0"/>
          </a:p>
        </p:txBody>
      </p:sp>
      <p:sp>
        <p:nvSpPr>
          <p:cNvPr id="4" name="Subtitle 3"/>
          <p:cNvSpPr>
            <a:spLocks noGrp="1"/>
          </p:cNvSpPr>
          <p:nvPr>
            <p:ph type="subTitle" idx="1"/>
          </p:nvPr>
        </p:nvSpPr>
        <p:spPr/>
        <p:txBody>
          <a:bodyPr/>
          <a:lstStyle/>
          <a:p>
            <a:r>
              <a:rPr lang="pl-PL" dirty="0" err="1" smtClean="0"/>
              <a:t>Files</a:t>
            </a:r>
            <a:endParaRPr lang="en-US" dirty="0"/>
          </a:p>
        </p:txBody>
      </p:sp>
    </p:spTree>
    <p:extLst>
      <p:ext uri="{BB962C8B-B14F-4D97-AF65-F5344CB8AC3E}">
        <p14:creationId xmlns:p14="http://schemas.microsoft.com/office/powerpoint/2010/main" val="27293919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2879818"/>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391401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MoveFileEx</a:t>
            </a:r>
            <a:r>
              <a:rPr lang="pl-PL" dirty="0" smtClean="0"/>
              <a:t> </a:t>
            </a:r>
            <a:r>
              <a:rPr lang="pl-PL" dirty="0" err="1" smtClean="0"/>
              <a:t>Function</a:t>
            </a:r>
            <a:endParaRPr lang="en-US" dirty="0"/>
          </a:p>
        </p:txBody>
      </p:sp>
      <p:sp>
        <p:nvSpPr>
          <p:cNvPr id="6" name="Content Placeholder 5"/>
          <p:cNvSpPr>
            <a:spLocks noGrp="1"/>
          </p:cNvSpPr>
          <p:nvPr>
            <p:ph idx="1"/>
          </p:nvPr>
        </p:nvSpPr>
        <p:spPr>
          <a:xfrm>
            <a:off x="519112" y="1447799"/>
            <a:ext cx="11149013" cy="4758226"/>
          </a:xfrm>
        </p:spPr>
        <p:txBody>
          <a:bodyPr/>
          <a:lstStyle/>
          <a:p>
            <a:r>
              <a:rPr lang="en-US" dirty="0"/>
              <a:t>Documented in MSDN: </a:t>
            </a:r>
            <a:endParaRPr lang="pl-PL" dirty="0" smtClean="0"/>
          </a:p>
          <a:p>
            <a:pPr marL="460375" lvl="1" indent="0">
              <a:buNone/>
            </a:pPr>
            <a:r>
              <a:rPr lang="en-US" b="1" dirty="0" smtClean="0"/>
              <a:t>„</a:t>
            </a:r>
            <a:r>
              <a:rPr lang="en-US" b="1" dirty="0"/>
              <a:t>Moves an existing file or directory, including its children, with various move options</a:t>
            </a:r>
            <a:r>
              <a:rPr lang="en-US" b="1" dirty="0" smtClean="0"/>
              <a:t>.”</a:t>
            </a:r>
            <a:endParaRPr lang="pl-PL" b="1" dirty="0" smtClean="0"/>
          </a:p>
          <a:p>
            <a:pPr marL="460375" lvl="1" indent="0">
              <a:buNone/>
            </a:pPr>
            <a:endParaRPr lang="en-US" b="1" dirty="0"/>
          </a:p>
          <a:p>
            <a:r>
              <a:rPr lang="en-US" dirty="0" smtClean="0"/>
              <a:t>MOVEFILE_DELAY_UNTIL_REBOOT </a:t>
            </a:r>
            <a:r>
              <a:rPr lang="en-US" dirty="0"/>
              <a:t>flag</a:t>
            </a:r>
          </a:p>
          <a:p>
            <a:r>
              <a:rPr lang="en-US" dirty="0"/>
              <a:t>Can rename and delete files during next </a:t>
            </a:r>
            <a:r>
              <a:rPr lang="en-US" dirty="0" smtClean="0"/>
              <a:t>reboot</a:t>
            </a:r>
            <a:endParaRPr lang="pl-PL" dirty="0" smtClean="0"/>
          </a:p>
          <a:p>
            <a:pPr lvl="1"/>
            <a:r>
              <a:rPr lang="pl-PL" dirty="0"/>
              <a:t>J</a:t>
            </a:r>
            <a:r>
              <a:rPr lang="en-US" dirty="0" err="1" smtClean="0"/>
              <a:t>ust</a:t>
            </a:r>
            <a:r>
              <a:rPr lang="en-US" dirty="0" smtClean="0"/>
              <a:t> </a:t>
            </a:r>
            <a:r>
              <a:rPr lang="en-US" dirty="0"/>
              <a:t>after </a:t>
            </a:r>
            <a:r>
              <a:rPr lang="en-US" dirty="0" err="1"/>
              <a:t>autochk</a:t>
            </a:r>
            <a:endParaRPr lang="en-US" dirty="0"/>
          </a:p>
          <a:p>
            <a:pPr lvl="1"/>
            <a:r>
              <a:rPr lang="pl-PL" dirty="0"/>
              <a:t>L</a:t>
            </a:r>
            <a:r>
              <a:rPr lang="en-US" dirty="0" err="1" smtClean="0"/>
              <a:t>ong</a:t>
            </a:r>
            <a:r>
              <a:rPr lang="en-US" dirty="0" smtClean="0"/>
              <a:t> </a:t>
            </a:r>
            <a:r>
              <a:rPr lang="en-US" dirty="0"/>
              <a:t>before normal protection mechanisms start</a:t>
            </a:r>
          </a:p>
          <a:p>
            <a:pPr lvl="1"/>
            <a:r>
              <a:rPr lang="pl-PL" dirty="0"/>
              <a:t>S</a:t>
            </a:r>
            <a:r>
              <a:rPr lang="en-US" dirty="0" err="1" smtClean="0"/>
              <a:t>tores</a:t>
            </a:r>
            <a:r>
              <a:rPr lang="en-US" dirty="0" smtClean="0"/>
              <a:t> </a:t>
            </a:r>
            <a:r>
              <a:rPr lang="en-US" dirty="0"/>
              <a:t>data in registry (</a:t>
            </a:r>
            <a:r>
              <a:rPr lang="en-US" dirty="0" err="1"/>
              <a:t>PendingFileRenameOperations</a:t>
            </a:r>
            <a:r>
              <a:rPr lang="en-US" dirty="0"/>
              <a:t>)</a:t>
            </a:r>
          </a:p>
          <a:p>
            <a:pPr lvl="1"/>
            <a:r>
              <a:rPr lang="pl-PL" dirty="0"/>
              <a:t>B</a:t>
            </a:r>
            <a:r>
              <a:rPr lang="en-US" dirty="0" smtClean="0"/>
              <a:t>y </a:t>
            </a:r>
            <a:r>
              <a:rPr lang="en-US" dirty="0"/>
              <a:t>default ignores system </a:t>
            </a:r>
            <a:r>
              <a:rPr lang="en-US" dirty="0" smtClean="0"/>
              <a:t>files</a:t>
            </a:r>
            <a:endParaRPr lang="en-US" dirty="0"/>
          </a:p>
        </p:txBody>
      </p:sp>
    </p:spTree>
    <p:extLst>
      <p:ext uri="{BB962C8B-B14F-4D97-AF65-F5344CB8AC3E}">
        <p14:creationId xmlns:p14="http://schemas.microsoft.com/office/powerpoint/2010/main" val="226515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pl-PL" dirty="0" err="1" smtClean="0"/>
              <a:t>Till</a:t>
            </a:r>
            <a:r>
              <a:rPr lang="pl-PL" dirty="0" smtClean="0"/>
              <a:t> The </a:t>
            </a:r>
            <a:r>
              <a:rPr lang="pl-PL" dirty="0" err="1" smtClean="0"/>
              <a:t>Next</a:t>
            </a:r>
            <a:r>
              <a:rPr lang="pl-PL" dirty="0" smtClean="0"/>
              <a:t> Restart</a:t>
            </a:r>
            <a:endParaRPr lang="en-US" dirty="0"/>
          </a:p>
        </p:txBody>
      </p:sp>
      <p:sp>
        <p:nvSpPr>
          <p:cNvPr id="5" name="Subtitle 4"/>
          <p:cNvSpPr>
            <a:spLocks noGrp="1"/>
          </p:cNvSpPr>
          <p:nvPr>
            <p:ph type="subTitle" idx="1"/>
          </p:nvPr>
        </p:nvSpPr>
        <p:spPr/>
        <p:txBody>
          <a:bodyPr/>
          <a:lstStyle/>
          <a:p>
            <a:r>
              <a:rPr lang="pl-PL" dirty="0" err="1" smtClean="0"/>
              <a:t>Broken</a:t>
            </a:r>
            <a:r>
              <a:rPr lang="pl-PL" dirty="0" smtClean="0"/>
              <a:t> Server </a:t>
            </a:r>
            <a:r>
              <a:rPr lang="pl-PL" dirty="0" err="1" smtClean="0"/>
              <a:t>Scenario</a:t>
            </a:r>
            <a:endParaRPr lang="en-US" dirty="0"/>
          </a:p>
        </p:txBody>
      </p:sp>
    </p:spTree>
    <p:extLst>
      <p:ext uri="{BB962C8B-B14F-4D97-AF65-F5344CB8AC3E}">
        <p14:creationId xmlns:p14="http://schemas.microsoft.com/office/powerpoint/2010/main" val="16552786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3368564"/>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111126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and Recovery Toolset </a:t>
            </a:r>
          </a:p>
        </p:txBody>
      </p:sp>
      <p:sp>
        <p:nvSpPr>
          <p:cNvPr id="3" name="Content Placeholder 2"/>
          <p:cNvSpPr>
            <a:spLocks noGrp="1"/>
          </p:cNvSpPr>
          <p:nvPr>
            <p:ph idx="1"/>
          </p:nvPr>
        </p:nvSpPr>
        <p:spPr>
          <a:xfrm>
            <a:off x="519112" y="1447799"/>
            <a:ext cx="11149013" cy="3557897"/>
          </a:xfrm>
        </p:spPr>
        <p:txBody>
          <a:bodyPr/>
          <a:lstStyle/>
          <a:p>
            <a:r>
              <a:rPr lang="pl-PL" dirty="0" smtClean="0"/>
              <a:t>H</a:t>
            </a:r>
            <a:r>
              <a:rPr lang="en-US" dirty="0" err="1" smtClean="0"/>
              <a:t>elps</a:t>
            </a:r>
            <a:r>
              <a:rPr lang="en-US" dirty="0" smtClean="0"/>
              <a:t> </a:t>
            </a:r>
            <a:r>
              <a:rPr lang="pl-PL" dirty="0" smtClean="0"/>
              <a:t>to </a:t>
            </a:r>
            <a:r>
              <a:rPr lang="en-US" dirty="0" smtClean="0"/>
              <a:t>diagnose </a:t>
            </a:r>
            <a:r>
              <a:rPr lang="en-US" dirty="0"/>
              <a:t>and repair a </a:t>
            </a:r>
            <a:r>
              <a:rPr lang="en-US" dirty="0" smtClean="0"/>
              <a:t>system</a:t>
            </a:r>
            <a:endParaRPr lang="pl-PL" dirty="0" smtClean="0"/>
          </a:p>
          <a:p>
            <a:r>
              <a:rPr lang="pl-PL" dirty="0" smtClean="0"/>
              <a:t>Support for</a:t>
            </a:r>
          </a:p>
          <a:p>
            <a:pPr lvl="1"/>
            <a:r>
              <a:rPr lang="en-US" dirty="0"/>
              <a:t>Windows 7 (x86 and x64 architectures) </a:t>
            </a:r>
          </a:p>
          <a:p>
            <a:pPr lvl="1"/>
            <a:r>
              <a:rPr lang="en-US" dirty="0"/>
              <a:t>Windows Server 2008 R2 (x86 and x64 architectures) </a:t>
            </a:r>
          </a:p>
          <a:p>
            <a:endParaRPr lang="pl-PL" dirty="0" smtClean="0"/>
          </a:p>
          <a:p>
            <a:r>
              <a:rPr lang="pl-PL" dirty="0" err="1" smtClean="0"/>
              <a:t>Allow</a:t>
            </a:r>
            <a:r>
              <a:rPr lang="pl-PL" dirty="0" smtClean="0"/>
              <a:t> </a:t>
            </a:r>
            <a:r>
              <a:rPr lang="pl-PL" dirty="0" err="1" smtClean="0"/>
              <a:t>resetting</a:t>
            </a:r>
            <a:r>
              <a:rPr lang="pl-PL" dirty="0" smtClean="0"/>
              <a:t> of </a:t>
            </a:r>
            <a:r>
              <a:rPr lang="pl-PL" dirty="0" err="1" smtClean="0"/>
              <a:t>local</a:t>
            </a:r>
            <a:r>
              <a:rPr lang="pl-PL" dirty="0" smtClean="0"/>
              <a:t> </a:t>
            </a:r>
            <a:r>
              <a:rPr lang="pl-PL" dirty="0" err="1" smtClean="0"/>
              <a:t>account</a:t>
            </a:r>
            <a:r>
              <a:rPr lang="pl-PL" dirty="0" smtClean="0"/>
              <a:t> </a:t>
            </a:r>
            <a:r>
              <a:rPr lang="pl-PL" dirty="0" err="1" smtClean="0"/>
              <a:t>passwords</a:t>
            </a:r>
            <a:endParaRPr lang="pl-PL" dirty="0" smtClean="0"/>
          </a:p>
          <a:p>
            <a:r>
              <a:rPr lang="pl-PL" dirty="0" err="1" smtClean="0"/>
              <a:t>Useful</a:t>
            </a:r>
            <a:r>
              <a:rPr lang="pl-PL" dirty="0" smtClean="0"/>
              <a:t> for </a:t>
            </a:r>
            <a:r>
              <a:rPr lang="pl-PL" dirty="0" err="1" smtClean="0"/>
              <a:t>offline</a:t>
            </a:r>
            <a:r>
              <a:rPr lang="pl-PL" dirty="0" smtClean="0"/>
              <a:t> </a:t>
            </a:r>
            <a:r>
              <a:rPr lang="pl-PL" dirty="0" err="1" smtClean="0"/>
              <a:t>activities</a:t>
            </a:r>
            <a:endParaRPr lang="en-US" dirty="0"/>
          </a:p>
        </p:txBody>
      </p:sp>
    </p:spTree>
    <p:extLst>
      <p:ext uri="{BB962C8B-B14F-4D97-AF65-F5344CB8AC3E}">
        <p14:creationId xmlns:p14="http://schemas.microsoft.com/office/powerpoint/2010/main" val="31384539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pl-PL" dirty="0" err="1" smtClean="0"/>
              <a:t>Unmasking</a:t>
            </a:r>
            <a:r>
              <a:rPr lang="pl-PL" dirty="0" smtClean="0"/>
              <a:t> </a:t>
            </a:r>
            <a:r>
              <a:rPr lang="pl-PL" dirty="0" err="1" smtClean="0"/>
              <a:t>Administrator’s</a:t>
            </a:r>
            <a:r>
              <a:rPr lang="pl-PL" dirty="0" smtClean="0"/>
              <a:t> </a:t>
            </a:r>
            <a:r>
              <a:rPr lang="pl-PL" dirty="0" err="1" smtClean="0"/>
              <a:t>Evil</a:t>
            </a:r>
            <a:r>
              <a:rPr lang="en-US" dirty="0" smtClean="0"/>
              <a:t/>
            </a:r>
            <a:br>
              <a:rPr lang="en-US" dirty="0" smtClean="0"/>
            </a:br>
            <a:r>
              <a:rPr lang="pl-PL" sz="3600" dirty="0" smtClean="0"/>
              <a:t>SIM 306</a:t>
            </a:r>
            <a:endParaRPr lang="en-US" sz="3600" dirty="0"/>
          </a:p>
        </p:txBody>
      </p:sp>
      <p:sp>
        <p:nvSpPr>
          <p:cNvPr id="3" name="Subtitle 2"/>
          <p:cNvSpPr>
            <a:spLocks noGrp="1"/>
          </p:cNvSpPr>
          <p:nvPr>
            <p:ph type="subTitle" idx="1"/>
          </p:nvPr>
        </p:nvSpPr>
        <p:spPr/>
        <p:txBody>
          <a:bodyPr/>
          <a:lstStyle/>
          <a:p>
            <a:r>
              <a:rPr lang="pl-PL" dirty="0" smtClean="0"/>
              <a:t>Paula Januszkiewicz</a:t>
            </a:r>
            <a:endParaRPr lang="en-US" dirty="0" smtClean="0"/>
          </a:p>
          <a:p>
            <a:r>
              <a:rPr lang="pl-PL" dirty="0" smtClean="0"/>
              <a:t>IT Security </a:t>
            </a:r>
            <a:r>
              <a:rPr lang="pl-PL" dirty="0" err="1" smtClean="0"/>
              <a:t>Auditor</a:t>
            </a:r>
            <a:r>
              <a:rPr lang="pl-PL" dirty="0" smtClean="0"/>
              <a:t>, MVP, MCT</a:t>
            </a:r>
            <a:endParaRPr lang="en-US" dirty="0" smtClean="0"/>
          </a:p>
          <a:p>
            <a:r>
              <a:rPr lang="pl-PL" dirty="0" smtClean="0"/>
              <a:t>CQURE</a:t>
            </a:r>
            <a:endParaRPr lang="pl-PL" dirty="0"/>
          </a:p>
          <a:p>
            <a:r>
              <a:rPr lang="pl-PL" dirty="0" smtClean="0">
                <a:hlinkClick r:id="rId4"/>
              </a:rPr>
              <a:t>paula@cqure.pl</a:t>
            </a:r>
            <a:r>
              <a:rPr lang="pl-PL" dirty="0" smtClean="0"/>
              <a:t> </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pl-PL" dirty="0" smtClean="0"/>
              <a:t>File </a:t>
            </a:r>
            <a:r>
              <a:rPr lang="pl-PL" dirty="0" err="1"/>
              <a:t>T</a:t>
            </a:r>
            <a:r>
              <a:rPr lang="pl-PL" dirty="0" err="1" smtClean="0"/>
              <a:t>racing</a:t>
            </a:r>
            <a:endParaRPr lang="en-US" dirty="0"/>
          </a:p>
        </p:txBody>
      </p:sp>
      <p:sp>
        <p:nvSpPr>
          <p:cNvPr id="5" name="Subtitle 4"/>
          <p:cNvSpPr>
            <a:spLocks noGrp="1"/>
          </p:cNvSpPr>
          <p:nvPr>
            <p:ph type="subTitle" idx="1"/>
          </p:nvPr>
        </p:nvSpPr>
        <p:spPr/>
        <p:txBody>
          <a:bodyPr/>
          <a:lstStyle/>
          <a:p>
            <a:r>
              <a:rPr lang="pl-PL" dirty="0" err="1" smtClean="0"/>
              <a:t>Tracing</a:t>
            </a:r>
            <a:r>
              <a:rPr lang="pl-PL" dirty="0" smtClean="0"/>
              <a:t> of </a:t>
            </a:r>
            <a:r>
              <a:rPr lang="pl-PL" dirty="0" err="1" smtClean="0"/>
              <a:t>what</a:t>
            </a:r>
            <a:r>
              <a:rPr lang="pl-PL" dirty="0" smtClean="0"/>
              <a:t> </a:t>
            </a:r>
            <a:r>
              <a:rPr lang="pl-PL" dirty="0" err="1" smtClean="0"/>
              <a:t>could</a:t>
            </a:r>
            <a:r>
              <a:rPr lang="pl-PL" dirty="0" smtClean="0"/>
              <a:t> </a:t>
            </a:r>
            <a:r>
              <a:rPr lang="pl-PL" dirty="0" err="1" smtClean="0"/>
              <a:t>happen</a:t>
            </a:r>
            <a:endParaRPr lang="en-US" dirty="0"/>
          </a:p>
        </p:txBody>
      </p:sp>
    </p:spTree>
    <p:extLst>
      <p:ext uri="{BB962C8B-B14F-4D97-AF65-F5344CB8AC3E}">
        <p14:creationId xmlns:p14="http://schemas.microsoft.com/office/powerpoint/2010/main" val="16139671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3841544"/>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328725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Data </a:t>
            </a:r>
            <a:r>
              <a:rPr lang="pl-PL" dirty="0" err="1" smtClean="0"/>
              <a:t>Trickling</a:t>
            </a:r>
            <a:endParaRPr lang="en-US" dirty="0"/>
          </a:p>
        </p:txBody>
      </p:sp>
      <p:sp>
        <p:nvSpPr>
          <p:cNvPr id="3" name="Content Placeholder 2"/>
          <p:cNvSpPr>
            <a:spLocks noGrp="1"/>
          </p:cNvSpPr>
          <p:nvPr>
            <p:ph idx="1"/>
          </p:nvPr>
        </p:nvSpPr>
        <p:spPr>
          <a:xfrm>
            <a:off x="519112" y="1447799"/>
            <a:ext cx="7221757" cy="3268587"/>
          </a:xfrm>
        </p:spPr>
        <p:txBody>
          <a:bodyPr/>
          <a:lstStyle/>
          <a:p>
            <a:r>
              <a:rPr lang="pl-PL" dirty="0" err="1" smtClean="0"/>
              <a:t>Perform</a:t>
            </a:r>
            <a:r>
              <a:rPr lang="pl-PL" dirty="0" smtClean="0"/>
              <a:t> </a:t>
            </a:r>
            <a:r>
              <a:rPr lang="pl-PL" dirty="0" err="1" smtClean="0"/>
              <a:t>regular</a:t>
            </a:r>
            <a:r>
              <a:rPr lang="pl-PL" dirty="0" smtClean="0"/>
              <a:t> network </a:t>
            </a:r>
            <a:r>
              <a:rPr lang="pl-PL" dirty="0" err="1" smtClean="0"/>
              <a:t>tracing</a:t>
            </a:r>
            <a:endParaRPr lang="pl-PL" dirty="0"/>
          </a:p>
          <a:p>
            <a:pPr lvl="1"/>
            <a:r>
              <a:rPr lang="pl-PL" dirty="0" err="1" smtClean="0"/>
              <a:t>Useful</a:t>
            </a:r>
            <a:r>
              <a:rPr lang="pl-PL" dirty="0" smtClean="0"/>
              <a:t> not </a:t>
            </a:r>
            <a:r>
              <a:rPr lang="pl-PL" dirty="0" err="1" smtClean="0"/>
              <a:t>only</a:t>
            </a:r>
            <a:r>
              <a:rPr lang="pl-PL" dirty="0"/>
              <a:t> </a:t>
            </a:r>
            <a:r>
              <a:rPr lang="pl-PL" dirty="0" smtClean="0"/>
              <a:t>in </a:t>
            </a:r>
            <a:r>
              <a:rPr lang="pl-PL" dirty="0" err="1" smtClean="0"/>
              <a:t>critical</a:t>
            </a:r>
            <a:r>
              <a:rPr lang="pl-PL" dirty="0" smtClean="0"/>
              <a:t> </a:t>
            </a:r>
            <a:r>
              <a:rPr lang="pl-PL" dirty="0" err="1" smtClean="0"/>
              <a:t>situations</a:t>
            </a:r>
            <a:endParaRPr lang="pl-PL" dirty="0" smtClean="0"/>
          </a:p>
          <a:p>
            <a:pPr lvl="1"/>
            <a:r>
              <a:rPr lang="pl-PL" dirty="0" err="1" smtClean="0"/>
              <a:t>Some</a:t>
            </a:r>
            <a:r>
              <a:rPr lang="pl-PL" dirty="0" smtClean="0"/>
              <a:t> </a:t>
            </a:r>
            <a:r>
              <a:rPr lang="pl-PL" dirty="0" err="1" smtClean="0"/>
              <a:t>applications</a:t>
            </a:r>
            <a:r>
              <a:rPr lang="pl-PL" dirty="0" smtClean="0"/>
              <a:t> </a:t>
            </a:r>
            <a:r>
              <a:rPr lang="pl-PL" dirty="0" err="1" smtClean="0"/>
              <a:t>send</a:t>
            </a:r>
            <a:r>
              <a:rPr lang="pl-PL" dirty="0" smtClean="0"/>
              <a:t> </a:t>
            </a:r>
            <a:r>
              <a:rPr lang="pl-PL" dirty="0" err="1" smtClean="0"/>
              <a:t>sensitive</a:t>
            </a:r>
            <a:r>
              <a:rPr lang="pl-PL" dirty="0" smtClean="0"/>
              <a:t> data </a:t>
            </a:r>
            <a:r>
              <a:rPr lang="pl-PL" dirty="0" err="1" smtClean="0"/>
              <a:t>over</a:t>
            </a:r>
            <a:r>
              <a:rPr lang="pl-PL" dirty="0" smtClean="0"/>
              <a:t> the </a:t>
            </a:r>
            <a:r>
              <a:rPr lang="pl-PL" dirty="0" err="1" smtClean="0"/>
              <a:t>wire</a:t>
            </a:r>
            <a:endParaRPr lang="pl-PL" dirty="0" smtClean="0"/>
          </a:p>
          <a:p>
            <a:pPr lvl="1"/>
            <a:endParaRPr lang="pl-PL" dirty="0" smtClean="0"/>
          </a:p>
          <a:p>
            <a:r>
              <a:rPr lang="pl-PL" dirty="0" err="1" smtClean="0"/>
              <a:t>Perform</a:t>
            </a:r>
            <a:r>
              <a:rPr lang="pl-PL" dirty="0" smtClean="0"/>
              <a:t> port </a:t>
            </a:r>
            <a:r>
              <a:rPr lang="pl-PL" dirty="0" err="1" smtClean="0"/>
              <a:t>scanning</a:t>
            </a:r>
            <a:r>
              <a:rPr lang="pl-PL" dirty="0" smtClean="0"/>
              <a:t> on the </a:t>
            </a:r>
            <a:r>
              <a:rPr lang="pl-PL" dirty="0" err="1" smtClean="0"/>
              <a:t>edge</a:t>
            </a:r>
            <a:endParaRPr lang="pl-PL" dirty="0" smtClean="0"/>
          </a:p>
          <a:p>
            <a:pPr lvl="1"/>
            <a:r>
              <a:rPr lang="pl-PL" dirty="0" err="1" smtClean="0"/>
              <a:t>Evil</a:t>
            </a:r>
            <a:r>
              <a:rPr lang="pl-PL" dirty="0" smtClean="0"/>
              <a:t> </a:t>
            </a:r>
            <a:r>
              <a:rPr lang="pl-PL" dirty="0" err="1" smtClean="0"/>
              <a:t>admin</a:t>
            </a:r>
            <a:r>
              <a:rPr lang="pl-PL" dirty="0" smtClean="0"/>
              <a:t> </a:t>
            </a:r>
            <a:r>
              <a:rPr lang="pl-PL" dirty="0" err="1" smtClean="0"/>
              <a:t>may</a:t>
            </a:r>
            <a:r>
              <a:rPr lang="pl-PL" dirty="0" smtClean="0"/>
              <a:t> </a:t>
            </a:r>
            <a:r>
              <a:rPr lang="pl-PL" dirty="0" err="1" smtClean="0"/>
              <a:t>listen</a:t>
            </a:r>
            <a:r>
              <a:rPr lang="pl-PL" dirty="0" smtClean="0"/>
              <a:t> to </a:t>
            </a:r>
            <a:r>
              <a:rPr lang="pl-PL" dirty="0" err="1" smtClean="0"/>
              <a:t>your</a:t>
            </a:r>
            <a:r>
              <a:rPr lang="pl-PL" dirty="0" smtClean="0"/>
              <a:t> network</a:t>
            </a:r>
          </a:p>
        </p:txBody>
      </p:sp>
      <p:pic>
        <p:nvPicPr>
          <p:cNvPr id="3074" name="Picture 2" descr="http://networkcable-tester.com/wp-content/uploads/2011/02/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90600">
            <a:off x="7807987" y="1203985"/>
            <a:ext cx="4085387" cy="3064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494813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pl-PL" dirty="0" err="1" smtClean="0"/>
              <a:t>Watchdog</a:t>
            </a:r>
            <a:r>
              <a:rPr lang="pl-PL" dirty="0" smtClean="0"/>
              <a:t> Service</a:t>
            </a:r>
            <a:endParaRPr lang="en-US" dirty="0"/>
          </a:p>
        </p:txBody>
      </p:sp>
      <p:sp>
        <p:nvSpPr>
          <p:cNvPr id="5" name="Subtitle 4"/>
          <p:cNvSpPr>
            <a:spLocks noGrp="1"/>
          </p:cNvSpPr>
          <p:nvPr>
            <p:ph type="subTitle" idx="1"/>
          </p:nvPr>
        </p:nvSpPr>
        <p:spPr/>
        <p:txBody>
          <a:bodyPr/>
          <a:lstStyle/>
          <a:p>
            <a:r>
              <a:rPr lang="pl-PL" dirty="0" err="1" smtClean="0"/>
              <a:t>Admin</a:t>
            </a:r>
            <a:r>
              <a:rPr lang="pl-PL" dirty="0" smtClean="0"/>
              <a:t> </a:t>
            </a:r>
            <a:r>
              <a:rPr lang="pl-PL" dirty="0" err="1" smtClean="0"/>
              <a:t>is</a:t>
            </a:r>
            <a:r>
              <a:rPr lang="pl-PL" dirty="0" smtClean="0"/>
              <a:t> </a:t>
            </a:r>
            <a:r>
              <a:rPr lang="pl-PL" dirty="0" err="1" smtClean="0"/>
              <a:t>still</a:t>
            </a:r>
            <a:r>
              <a:rPr lang="pl-PL" dirty="0" smtClean="0"/>
              <a:t> </a:t>
            </a:r>
            <a:r>
              <a:rPr lang="pl-PL" dirty="0" err="1" smtClean="0"/>
              <a:t>working</a:t>
            </a:r>
            <a:r>
              <a:rPr lang="pl-PL" dirty="0" smtClean="0"/>
              <a:t> </a:t>
            </a:r>
            <a:endParaRPr lang="en-US" dirty="0"/>
          </a:p>
        </p:txBody>
      </p:sp>
    </p:spTree>
    <p:extLst>
      <p:ext uri="{BB962C8B-B14F-4D97-AF65-F5344CB8AC3E}">
        <p14:creationId xmlns:p14="http://schemas.microsoft.com/office/powerpoint/2010/main" val="18657974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pl-PL" dirty="0" smtClean="0"/>
              <a:t>DNS </a:t>
            </a:r>
            <a:r>
              <a:rPr lang="pl-PL" dirty="0" err="1" smtClean="0"/>
              <a:t>Tunneling</a:t>
            </a:r>
            <a:endParaRPr lang="en-US" dirty="0"/>
          </a:p>
        </p:txBody>
      </p:sp>
      <p:sp>
        <p:nvSpPr>
          <p:cNvPr id="4" name="Subtitle 3"/>
          <p:cNvSpPr>
            <a:spLocks noGrp="1"/>
          </p:cNvSpPr>
          <p:nvPr>
            <p:ph type="subTitle" idx="1"/>
          </p:nvPr>
        </p:nvSpPr>
        <p:spPr/>
        <p:txBody>
          <a:bodyPr/>
          <a:lstStyle/>
          <a:p>
            <a:r>
              <a:rPr lang="pl-PL" dirty="0" err="1" smtClean="0"/>
              <a:t>Interesting</a:t>
            </a:r>
            <a:r>
              <a:rPr lang="pl-PL" dirty="0" smtClean="0"/>
              <a:t> </a:t>
            </a:r>
            <a:r>
              <a:rPr lang="pl-PL" dirty="0" err="1" smtClean="0"/>
              <a:t>way</a:t>
            </a:r>
            <a:r>
              <a:rPr lang="pl-PL" dirty="0" smtClean="0"/>
              <a:t> of </a:t>
            </a:r>
            <a:r>
              <a:rPr lang="pl-PL" dirty="0" err="1" smtClean="0"/>
              <a:t>sending</a:t>
            </a:r>
            <a:r>
              <a:rPr lang="pl-PL" dirty="0" smtClean="0"/>
              <a:t> </a:t>
            </a:r>
            <a:r>
              <a:rPr lang="pl-PL" dirty="0" err="1" smtClean="0"/>
              <a:t>files</a:t>
            </a:r>
            <a:endParaRPr lang="en-US" dirty="0"/>
          </a:p>
        </p:txBody>
      </p:sp>
    </p:spTree>
    <p:extLst>
      <p:ext uri="{BB962C8B-B14F-4D97-AF65-F5344CB8AC3E}">
        <p14:creationId xmlns:p14="http://schemas.microsoft.com/office/powerpoint/2010/main" val="13771946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34"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bwMode="auto">
          <a:xfrm>
            <a:off x="5722883" y="890752"/>
            <a:ext cx="2254469" cy="1182413"/>
          </a:xfrm>
          <a:prstGeom prst="wedgeRoundRectCallout">
            <a:avLst>
              <a:gd name="adj1" fmla="val -85169"/>
              <a:gd name="adj2" fmla="val 178500"/>
              <a:gd name="adj3" fmla="val 1666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err="1" smtClean="0">
                <a:solidFill>
                  <a:schemeClr val="tx1">
                    <a:alpha val="99000"/>
                  </a:schemeClr>
                </a:solidFill>
                <a:latin typeface="Segoe UI" pitchFamily="34" charset="0"/>
                <a:ea typeface="Segoe UI" pitchFamily="34" charset="0"/>
                <a:cs typeface="Segoe UI" pitchFamily="34" charset="0"/>
              </a:rPr>
              <a:t>Entry</a:t>
            </a:r>
            <a:r>
              <a:rPr lang="pl-PL" sz="2200" dirty="0" smtClean="0">
                <a:solidFill>
                  <a:schemeClr val="tx1">
                    <a:alpha val="99000"/>
                  </a:schemeClr>
                </a:solidFill>
                <a:latin typeface="Segoe UI" pitchFamily="34" charset="0"/>
                <a:ea typeface="Segoe UI" pitchFamily="34" charset="0"/>
                <a:cs typeface="Segoe UI" pitchFamily="34" charset="0"/>
              </a:rPr>
              <a:t> TTL!</a:t>
            </a: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6" name="Cloud Callout 5"/>
          <p:cNvSpPr/>
          <p:nvPr/>
        </p:nvSpPr>
        <p:spPr bwMode="auto">
          <a:xfrm>
            <a:off x="7977352" y="2790497"/>
            <a:ext cx="1608082" cy="1008993"/>
          </a:xfrm>
          <a:prstGeom prst="cloudCallou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pl-PL" sz="2200" dirty="0" err="1" smtClean="0">
                <a:solidFill>
                  <a:schemeClr val="tx1">
                    <a:alpha val="99000"/>
                  </a:schemeClr>
                </a:solidFill>
                <a:latin typeface="Segoe UI" pitchFamily="34" charset="0"/>
                <a:ea typeface="Segoe UI" pitchFamily="34" charset="0"/>
                <a:cs typeface="Segoe UI" pitchFamily="34" charset="0"/>
              </a:rPr>
              <a:t>Ouch</a:t>
            </a:r>
            <a:r>
              <a:rPr lang="pl-PL" sz="2200" dirty="0" smtClean="0">
                <a:solidFill>
                  <a:schemeClr val="tx1">
                    <a:alpha val="99000"/>
                  </a:schemeClr>
                </a:solidFill>
              </a:rPr>
              <a:t>!</a:t>
            </a:r>
            <a:endParaRPr lang="en-US" sz="2200" dirty="0" smtClean="0">
              <a:solidFill>
                <a:schemeClr val="tx1">
                  <a:alpha val="99000"/>
                </a:schemeClr>
              </a:solidFill>
            </a:endParaRPr>
          </a:p>
        </p:txBody>
      </p:sp>
    </p:spTree>
    <p:extLst>
      <p:ext uri="{BB962C8B-B14F-4D97-AF65-F5344CB8AC3E}">
        <p14:creationId xmlns:p14="http://schemas.microsoft.com/office/powerpoint/2010/main" val="527173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pl-PL" dirty="0" smtClean="0"/>
              <a:t>demo</a:t>
            </a:r>
            <a:endParaRPr lang="en-US" dirty="0"/>
          </a:p>
        </p:txBody>
      </p:sp>
      <p:sp>
        <p:nvSpPr>
          <p:cNvPr id="3" name="Title 2"/>
          <p:cNvSpPr>
            <a:spLocks noGrp="1"/>
          </p:cNvSpPr>
          <p:nvPr>
            <p:ph type="ctrTitle"/>
          </p:nvPr>
        </p:nvSpPr>
        <p:spPr/>
        <p:txBody>
          <a:bodyPr/>
          <a:lstStyle/>
          <a:p>
            <a:r>
              <a:rPr lang="pl-PL" dirty="0" err="1" smtClean="0"/>
              <a:t>EntryTTL</a:t>
            </a:r>
            <a:endParaRPr lang="en-US" dirty="0"/>
          </a:p>
        </p:txBody>
      </p:sp>
      <p:sp>
        <p:nvSpPr>
          <p:cNvPr id="4" name="Subtitle 3"/>
          <p:cNvSpPr>
            <a:spLocks noGrp="1"/>
          </p:cNvSpPr>
          <p:nvPr>
            <p:ph type="subTitle" idx="1"/>
          </p:nvPr>
        </p:nvSpPr>
        <p:spPr/>
        <p:txBody>
          <a:bodyPr/>
          <a:lstStyle/>
          <a:p>
            <a:r>
              <a:rPr lang="en-US" smtClean="0"/>
              <a:t>Unappropriate attribute usage</a:t>
            </a:r>
            <a:endParaRPr lang="en-US"/>
          </a:p>
        </p:txBody>
      </p:sp>
    </p:spTree>
    <p:extLst>
      <p:ext uri="{BB962C8B-B14F-4D97-AF65-F5344CB8AC3E}">
        <p14:creationId xmlns:p14="http://schemas.microsoft.com/office/powerpoint/2010/main" val="34641821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4330290"/>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3815399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Administrators</a:t>
            </a:r>
            <a:r>
              <a:rPr lang="pl-PL" dirty="0" smtClean="0"/>
              <a:t> </a:t>
            </a:r>
            <a:r>
              <a:rPr lang="pl-PL" dirty="0"/>
              <a:t>T</a:t>
            </a:r>
            <a:r>
              <a:rPr lang="pl-PL" dirty="0" smtClean="0"/>
              <a:t>ake </a:t>
            </a:r>
            <a:r>
              <a:rPr lang="pl-PL" dirty="0" err="1" smtClean="0"/>
              <a:t>Shortcuts</a:t>
            </a:r>
            <a:endParaRPr lang="en-US" dirty="0"/>
          </a:p>
        </p:txBody>
      </p:sp>
      <p:sp>
        <p:nvSpPr>
          <p:cNvPr id="3" name="Content Placeholder 2"/>
          <p:cNvSpPr>
            <a:spLocks noGrp="1"/>
          </p:cNvSpPr>
          <p:nvPr>
            <p:ph idx="1"/>
          </p:nvPr>
        </p:nvSpPr>
        <p:spPr>
          <a:xfrm>
            <a:off x="519112" y="1447799"/>
            <a:ext cx="11149013" cy="4438138"/>
          </a:xfrm>
        </p:spPr>
        <p:txBody>
          <a:bodyPr/>
          <a:lstStyle/>
          <a:p>
            <a:r>
              <a:rPr lang="en-US" dirty="0"/>
              <a:t>Technical „power” against people having 100% </a:t>
            </a:r>
            <a:r>
              <a:rPr lang="en-US" dirty="0" smtClean="0"/>
              <a:t>power</a:t>
            </a:r>
            <a:endParaRPr lang="pl-PL" dirty="0"/>
          </a:p>
          <a:p>
            <a:endParaRPr lang="en-US" dirty="0"/>
          </a:p>
          <a:p>
            <a:r>
              <a:rPr lang="en-US" dirty="0"/>
              <a:t>Non-technical issues</a:t>
            </a:r>
          </a:p>
          <a:p>
            <a:pPr lvl="1"/>
            <a:r>
              <a:rPr lang="en-US" dirty="0"/>
              <a:t>Law</a:t>
            </a:r>
          </a:p>
          <a:p>
            <a:pPr lvl="1"/>
            <a:r>
              <a:rPr lang="pl-PL" dirty="0" err="1"/>
              <a:t>Rules</a:t>
            </a:r>
            <a:r>
              <a:rPr lang="pl-PL" dirty="0"/>
              <a:t> and </a:t>
            </a:r>
            <a:r>
              <a:rPr lang="pl-PL" dirty="0" err="1"/>
              <a:t>compliance</a:t>
            </a:r>
            <a:r>
              <a:rPr lang="pl-PL" dirty="0"/>
              <a:t> </a:t>
            </a:r>
            <a:endParaRPr lang="pl-PL" dirty="0" smtClean="0"/>
          </a:p>
          <a:p>
            <a:pPr lvl="1"/>
            <a:r>
              <a:rPr lang="en-US" dirty="0" smtClean="0"/>
              <a:t>Documentation</a:t>
            </a:r>
            <a:endParaRPr lang="en-US" dirty="0"/>
          </a:p>
          <a:p>
            <a:pPr lvl="1"/>
            <a:r>
              <a:rPr lang="pl-PL" dirty="0" err="1" smtClean="0"/>
              <a:t>Rotate</a:t>
            </a:r>
            <a:r>
              <a:rPr lang="en-US" dirty="0" smtClean="0"/>
              <a:t> </a:t>
            </a:r>
            <a:r>
              <a:rPr lang="en-US" dirty="0"/>
              <a:t>responsibilities</a:t>
            </a:r>
          </a:p>
          <a:p>
            <a:pPr lvl="1"/>
            <a:r>
              <a:rPr lang="en-US" dirty="0"/>
              <a:t>External </a:t>
            </a:r>
            <a:r>
              <a:rPr lang="en-US" dirty="0" smtClean="0"/>
              <a:t>audits</a:t>
            </a:r>
            <a:endParaRPr lang="en-US" dirty="0"/>
          </a:p>
          <a:p>
            <a:endParaRPr lang="en-US" dirty="0"/>
          </a:p>
        </p:txBody>
      </p:sp>
      <p:pic>
        <p:nvPicPr>
          <p:cNvPr id="4098" name="Picture 2" descr="http://computerbasicsebook.com/wp-content/uploads/2010/09/keyboard-shortc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0875">
            <a:off x="6353944" y="2827393"/>
            <a:ext cx="5048250" cy="295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7947429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4819036"/>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64329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Agenda</a:t>
            </a:r>
            <a:endParaRPr lang="pl-PL" dirty="0"/>
          </a:p>
        </p:txBody>
      </p:sp>
      <p:sp>
        <p:nvSpPr>
          <p:cNvPr id="4" name="Rounded Rectangle 3"/>
          <p:cNvSpPr/>
          <p:nvPr/>
        </p:nvSpPr>
        <p:spPr bwMode="auto">
          <a:xfrm>
            <a:off x="1809615" y="3546481"/>
            <a:ext cx="1179246" cy="882953"/>
          </a:xfrm>
          <a:prstGeom prst="roundRect">
            <a:avLst>
              <a:gd name="adj" fmla="val 9033"/>
            </a:avLst>
          </a:prstGeom>
          <a:solidFill>
            <a:schemeClr val="bg2"/>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200" dirty="0" smtClean="0">
                <a:solidFill>
                  <a:srgbClr val="FFFFFF"/>
                </a:solidFill>
                <a:effectLst>
                  <a:outerShdw blurRad="38100" dist="38100" dir="2700000" algn="tl">
                    <a:srgbClr val="000000">
                      <a:alpha val="43137"/>
                    </a:srgbClr>
                  </a:outerShdw>
                </a:effectLst>
                <a:latin typeface="Calibri" pitchFamily="34" charset="0"/>
              </a:rPr>
              <a:t>1</a:t>
            </a:r>
            <a:endParaRPr lang="en-US" sz="32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2988862" y="3546481"/>
            <a:ext cx="2429299"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600" dirty="0" smtClean="0">
                <a:solidFill>
                  <a:srgbClr val="FFFFFF"/>
                </a:solidFill>
                <a:effectLst>
                  <a:outerShdw blurRad="38100" dist="38100" dir="2700000" algn="tl">
                    <a:srgbClr val="000000">
                      <a:alpha val="43137"/>
                    </a:srgbClr>
                  </a:outerShdw>
                </a:effectLst>
                <a:latin typeface="Calibri" pitchFamily="34" charset="0"/>
              </a:rPr>
              <a:t>2</a:t>
            </a:r>
            <a:endParaRPr lang="en-US" sz="3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9184943" y="3539390"/>
            <a:ext cx="1254127"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600" dirty="0" smtClean="0">
                <a:solidFill>
                  <a:srgbClr val="FFFFFF"/>
                </a:solidFill>
                <a:effectLst>
                  <a:outerShdw blurRad="38100" dist="38100" dir="2700000" algn="tl">
                    <a:srgbClr val="000000">
                      <a:alpha val="43137"/>
                    </a:srgbClr>
                  </a:outerShdw>
                </a:effectLst>
                <a:latin typeface="Calibri" pitchFamily="34" charset="0"/>
              </a:rPr>
              <a:t>5</a:t>
            </a:r>
            <a:endParaRPr lang="en-US" sz="36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13" name="Shape 12"/>
          <p:cNvCxnSpPr>
            <a:stCxn id="4" idx="0"/>
          </p:cNvCxnSpPr>
          <p:nvPr/>
        </p:nvCxnSpPr>
        <p:spPr>
          <a:xfrm rot="5400000" flipH="1" flipV="1">
            <a:off x="2629044" y="2108495"/>
            <a:ext cx="1208180" cy="1667793"/>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15" name="Shape 14"/>
          <p:cNvCxnSpPr>
            <a:stCxn id="5" idx="2"/>
          </p:cNvCxnSpPr>
          <p:nvPr/>
        </p:nvCxnSpPr>
        <p:spPr>
          <a:xfrm rot="16200000" flipH="1">
            <a:off x="4525606" y="4107340"/>
            <a:ext cx="1015790" cy="1659978"/>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2" name="Shape 21"/>
          <p:cNvCxnSpPr/>
          <p:nvPr/>
        </p:nvCxnSpPr>
        <p:spPr>
          <a:xfrm flipV="1">
            <a:off x="9812007" y="2338302"/>
            <a:ext cx="1321972" cy="1190455"/>
          </a:xfrm>
          <a:prstGeom prst="bentConnector3">
            <a:avLst>
              <a:gd name="adj1" fmla="val -1619"/>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08209" y="1850721"/>
            <a:ext cx="1658822" cy="400110"/>
          </a:xfrm>
          <a:prstGeom prst="rect">
            <a:avLst/>
          </a:prstGeom>
          <a:noFill/>
        </p:spPr>
        <p:txBody>
          <a:bodyPr wrap="square" rtlCol="0">
            <a:spAutoFit/>
          </a:bodyPr>
          <a:lstStyle/>
          <a:p>
            <a:r>
              <a:rPr lang="pl-PL" sz="2000" dirty="0" err="1" smtClean="0"/>
              <a:t>Introduction</a:t>
            </a:r>
            <a:endParaRPr lang="pl-PL" sz="2000" dirty="0"/>
          </a:p>
        </p:txBody>
      </p:sp>
      <p:sp>
        <p:nvSpPr>
          <p:cNvPr id="24" name="TextBox 23"/>
          <p:cNvSpPr txBox="1"/>
          <p:nvPr/>
        </p:nvSpPr>
        <p:spPr>
          <a:xfrm>
            <a:off x="4203511" y="5045114"/>
            <a:ext cx="1462628" cy="400110"/>
          </a:xfrm>
          <a:prstGeom prst="rect">
            <a:avLst/>
          </a:prstGeom>
          <a:noFill/>
        </p:spPr>
        <p:txBody>
          <a:bodyPr wrap="square" rtlCol="0">
            <a:spAutoFit/>
          </a:bodyPr>
          <a:lstStyle/>
          <a:p>
            <a:r>
              <a:rPr lang="pl-PL" sz="2000" dirty="0" smtClean="0"/>
              <a:t>Bad </a:t>
            </a:r>
            <a:r>
              <a:rPr lang="pl-PL" sz="2000" dirty="0" err="1" smtClean="0"/>
              <a:t>Admin</a:t>
            </a:r>
            <a:endParaRPr lang="pl-PL" sz="2000" dirty="0"/>
          </a:p>
        </p:txBody>
      </p:sp>
      <p:sp>
        <p:nvSpPr>
          <p:cNvPr id="25" name="TextBox 24"/>
          <p:cNvSpPr txBox="1"/>
          <p:nvPr/>
        </p:nvSpPr>
        <p:spPr>
          <a:xfrm>
            <a:off x="9812006" y="1871696"/>
            <a:ext cx="1803683" cy="400110"/>
          </a:xfrm>
          <a:prstGeom prst="rect">
            <a:avLst/>
          </a:prstGeom>
          <a:noFill/>
        </p:spPr>
        <p:txBody>
          <a:bodyPr wrap="square" rtlCol="0">
            <a:spAutoFit/>
          </a:bodyPr>
          <a:lstStyle/>
          <a:p>
            <a:r>
              <a:rPr lang="en-US" sz="2000" dirty="0" smtClean="0"/>
              <a:t>Summary</a:t>
            </a:r>
            <a:endParaRPr lang="en-US" sz="2000" dirty="0"/>
          </a:p>
        </p:txBody>
      </p:sp>
      <p:sp>
        <p:nvSpPr>
          <p:cNvPr id="12" name="Rounded Rectangle 11"/>
          <p:cNvSpPr/>
          <p:nvPr/>
        </p:nvSpPr>
        <p:spPr bwMode="auto">
          <a:xfrm>
            <a:off x="5374695" y="3546483"/>
            <a:ext cx="2442947"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600" dirty="0" smtClean="0">
                <a:solidFill>
                  <a:srgbClr val="FFFFFF"/>
                </a:solidFill>
                <a:effectLst>
                  <a:outerShdw blurRad="38100" dist="38100" dir="2700000" algn="tl">
                    <a:srgbClr val="000000">
                      <a:alpha val="43137"/>
                    </a:srgbClr>
                  </a:outerShdw>
                </a:effectLst>
                <a:latin typeface="Calibri" pitchFamily="34" charset="0"/>
              </a:rPr>
              <a:t>3</a:t>
            </a:r>
            <a:endParaRPr lang="en-US" sz="3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8522641" y="5045116"/>
            <a:ext cx="2611336" cy="400110"/>
          </a:xfrm>
          <a:prstGeom prst="rect">
            <a:avLst/>
          </a:prstGeom>
          <a:noFill/>
        </p:spPr>
        <p:txBody>
          <a:bodyPr wrap="square" rtlCol="0">
            <a:spAutoFit/>
          </a:bodyPr>
          <a:lstStyle/>
          <a:p>
            <a:r>
              <a:rPr lang="pl-PL" sz="2000" dirty="0" smtClean="0"/>
              <a:t>Non-</a:t>
            </a:r>
            <a:r>
              <a:rPr lang="pl-PL" sz="2000" dirty="0"/>
              <a:t>T</a:t>
            </a:r>
            <a:r>
              <a:rPr lang="pl-PL" sz="2000" dirty="0" smtClean="0"/>
              <a:t>echnical </a:t>
            </a:r>
            <a:r>
              <a:rPr lang="pl-PL" sz="2000" dirty="0" err="1"/>
              <a:t>I</a:t>
            </a:r>
            <a:r>
              <a:rPr lang="pl-PL" sz="2000" dirty="0" err="1" smtClean="0"/>
              <a:t>ssues</a:t>
            </a:r>
            <a:endParaRPr lang="pl-PL" sz="2000" dirty="0"/>
          </a:p>
        </p:txBody>
      </p:sp>
      <p:sp>
        <p:nvSpPr>
          <p:cNvPr id="16" name="TextBox 15"/>
          <p:cNvSpPr txBox="1"/>
          <p:nvPr/>
        </p:nvSpPr>
        <p:spPr>
          <a:xfrm>
            <a:off x="6596168" y="1850721"/>
            <a:ext cx="3107390" cy="400110"/>
          </a:xfrm>
          <a:prstGeom prst="rect">
            <a:avLst/>
          </a:prstGeom>
          <a:noFill/>
        </p:spPr>
        <p:txBody>
          <a:bodyPr wrap="square" rtlCol="0">
            <a:spAutoFit/>
          </a:bodyPr>
          <a:lstStyle/>
          <a:p>
            <a:r>
              <a:rPr lang="pl-PL" sz="2000" dirty="0" err="1" smtClean="0"/>
              <a:t>Admin</a:t>
            </a:r>
            <a:r>
              <a:rPr lang="pl-PL" sz="2000" dirty="0" smtClean="0"/>
              <a:t> </a:t>
            </a:r>
            <a:r>
              <a:rPr lang="pl-PL" sz="2000" dirty="0" err="1" smtClean="0"/>
              <a:t>Even</a:t>
            </a:r>
            <a:r>
              <a:rPr lang="pl-PL" sz="2000" dirty="0" smtClean="0"/>
              <a:t> </a:t>
            </a:r>
            <a:r>
              <a:rPr lang="pl-PL" sz="2000" dirty="0" err="1" smtClean="0"/>
              <a:t>Worse</a:t>
            </a:r>
            <a:r>
              <a:rPr lang="pl-PL" sz="2000" dirty="0" smtClean="0"/>
              <a:t>!</a:t>
            </a:r>
            <a:endParaRPr lang="pl-PL" sz="2000" dirty="0"/>
          </a:p>
        </p:txBody>
      </p:sp>
      <p:sp>
        <p:nvSpPr>
          <p:cNvPr id="17" name="Rounded Rectangle 16"/>
          <p:cNvSpPr/>
          <p:nvPr/>
        </p:nvSpPr>
        <p:spPr bwMode="auto">
          <a:xfrm>
            <a:off x="7817642" y="3546483"/>
            <a:ext cx="137496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pl-PL" sz="3600" dirty="0" smtClean="0">
                <a:solidFill>
                  <a:srgbClr val="FFFFFF"/>
                </a:solidFill>
                <a:effectLst>
                  <a:outerShdw blurRad="38100" dist="38100" dir="2700000" algn="tl">
                    <a:srgbClr val="000000">
                      <a:alpha val="43137"/>
                    </a:srgbClr>
                  </a:outerShdw>
                </a:effectLst>
                <a:latin typeface="Calibri" pitchFamily="34" charset="0"/>
              </a:rPr>
              <a:t>4</a:t>
            </a:r>
            <a:endParaRPr lang="en-US" sz="36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7" name="Shape 12"/>
          <p:cNvCxnSpPr/>
          <p:nvPr/>
        </p:nvCxnSpPr>
        <p:spPr>
          <a:xfrm flipV="1">
            <a:off x="6596168" y="2338302"/>
            <a:ext cx="2479593" cy="1208182"/>
          </a:xfrm>
          <a:prstGeom prst="bentConnector3">
            <a:avLst>
              <a:gd name="adj1" fmla="val -637"/>
            </a:avLst>
          </a:prstGeom>
          <a:ln w="38100"/>
        </p:spPr>
        <p:style>
          <a:lnRef idx="1">
            <a:schemeClr val="accent1"/>
          </a:lnRef>
          <a:fillRef idx="0">
            <a:schemeClr val="accent1"/>
          </a:fillRef>
          <a:effectRef idx="0">
            <a:schemeClr val="accent1"/>
          </a:effectRef>
          <a:fontRef idx="minor">
            <a:schemeClr val="tx1"/>
          </a:fontRef>
        </p:style>
      </p:cxnSp>
      <p:cxnSp>
        <p:nvCxnSpPr>
          <p:cNvPr id="29" name="Shape 14"/>
          <p:cNvCxnSpPr/>
          <p:nvPr/>
        </p:nvCxnSpPr>
        <p:spPr>
          <a:xfrm>
            <a:off x="8522641" y="4429436"/>
            <a:ext cx="2777705" cy="1015788"/>
          </a:xfrm>
          <a:prstGeom prst="bentConnector3">
            <a:avLst>
              <a:gd name="adj1" fmla="val -607"/>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1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Be </a:t>
            </a:r>
            <a:r>
              <a:rPr lang="pl-PL" dirty="0" err="1" smtClean="0"/>
              <a:t>Proactive</a:t>
            </a:r>
            <a:r>
              <a:rPr lang="pl-PL" dirty="0" smtClean="0"/>
              <a:t>!</a:t>
            </a:r>
            <a:endParaRPr lang="en-US" dirty="0"/>
          </a:p>
        </p:txBody>
      </p:sp>
      <p:sp>
        <p:nvSpPr>
          <p:cNvPr id="3" name="Content Placeholder 2"/>
          <p:cNvSpPr>
            <a:spLocks noGrp="1"/>
          </p:cNvSpPr>
          <p:nvPr>
            <p:ph idx="1"/>
          </p:nvPr>
        </p:nvSpPr>
        <p:spPr>
          <a:xfrm>
            <a:off x="519112" y="1447799"/>
            <a:ext cx="11149013" cy="4505849"/>
          </a:xfrm>
        </p:spPr>
        <p:txBody>
          <a:bodyPr/>
          <a:lstStyle/>
          <a:p>
            <a:r>
              <a:rPr lang="en-US" dirty="0" smtClean="0"/>
              <a:t>Infrastructure must be well documented</a:t>
            </a:r>
          </a:p>
          <a:p>
            <a:r>
              <a:rPr lang="en-US" dirty="0" smtClean="0"/>
              <a:t>Split and rotate tasks</a:t>
            </a:r>
            <a:r>
              <a:rPr lang="pl-PL" dirty="0" smtClean="0"/>
              <a:t> </a:t>
            </a:r>
            <a:r>
              <a:rPr lang="pl-PL" dirty="0" err="1" smtClean="0"/>
              <a:t>between</a:t>
            </a:r>
            <a:r>
              <a:rPr lang="pl-PL" dirty="0" smtClean="0"/>
              <a:t> </a:t>
            </a:r>
            <a:r>
              <a:rPr lang="pl-PL" dirty="0" err="1" smtClean="0"/>
              <a:t>admins</a:t>
            </a:r>
            <a:endParaRPr lang="pl-PL" dirty="0" smtClean="0"/>
          </a:p>
          <a:p>
            <a:r>
              <a:rPr lang="pl-PL" dirty="0" err="1" smtClean="0"/>
              <a:t>Use</a:t>
            </a:r>
            <a:r>
              <a:rPr lang="pl-PL" dirty="0" smtClean="0"/>
              <a:t> the </a:t>
            </a:r>
            <a:r>
              <a:rPr lang="pl-PL" dirty="0" err="1" smtClean="0"/>
              <a:t>legal</a:t>
            </a:r>
            <a:r>
              <a:rPr lang="pl-PL" dirty="0" smtClean="0"/>
              <a:t> </a:t>
            </a:r>
            <a:r>
              <a:rPr lang="pl-PL" dirty="0" err="1" smtClean="0"/>
              <a:t>code</a:t>
            </a:r>
            <a:endParaRPr lang="pl-PL" dirty="0" smtClean="0"/>
          </a:p>
          <a:p>
            <a:endParaRPr lang="pl-PL" dirty="0"/>
          </a:p>
          <a:p>
            <a:r>
              <a:rPr lang="pl-PL" dirty="0" err="1" smtClean="0"/>
              <a:t>Perform</a:t>
            </a:r>
            <a:r>
              <a:rPr lang="pl-PL" dirty="0" smtClean="0"/>
              <a:t> </a:t>
            </a:r>
            <a:r>
              <a:rPr lang="pl-PL" dirty="0" err="1" smtClean="0"/>
              <a:t>periodical</a:t>
            </a:r>
            <a:r>
              <a:rPr lang="pl-PL" dirty="0" smtClean="0"/>
              <a:t> </a:t>
            </a:r>
            <a:r>
              <a:rPr lang="pl-PL" dirty="0" err="1" smtClean="0"/>
              <a:t>checks</a:t>
            </a:r>
            <a:endParaRPr lang="pl-PL" dirty="0" smtClean="0"/>
          </a:p>
          <a:p>
            <a:pPr lvl="1"/>
            <a:r>
              <a:rPr lang="pl-PL" dirty="0" err="1" smtClean="0"/>
              <a:t>Autoruns</a:t>
            </a:r>
            <a:endParaRPr lang="pl-PL" dirty="0" smtClean="0"/>
          </a:p>
          <a:p>
            <a:pPr lvl="1"/>
            <a:r>
              <a:rPr lang="pl-PL" dirty="0" err="1" smtClean="0"/>
              <a:t>Kernel</a:t>
            </a:r>
            <a:r>
              <a:rPr lang="pl-PL" dirty="0" smtClean="0"/>
              <a:t> Level </a:t>
            </a:r>
            <a:r>
              <a:rPr lang="pl-PL" dirty="0" err="1" smtClean="0"/>
              <a:t>Files</a:t>
            </a:r>
            <a:endParaRPr lang="pl-PL" dirty="0" smtClean="0"/>
          </a:p>
          <a:p>
            <a:pPr lvl="1"/>
            <a:r>
              <a:rPr lang="pl-PL" dirty="0" smtClean="0"/>
              <a:t>Network </a:t>
            </a:r>
            <a:r>
              <a:rPr lang="pl-PL" dirty="0" err="1" smtClean="0"/>
              <a:t>Traffic</a:t>
            </a:r>
            <a:endParaRPr lang="pl-PL" dirty="0" smtClean="0"/>
          </a:p>
          <a:p>
            <a:pPr lvl="1"/>
            <a:r>
              <a:rPr lang="pl-PL" dirty="0" err="1" smtClean="0"/>
              <a:t>Processes</a:t>
            </a:r>
            <a:endParaRPr lang="en-US" dirty="0" smtClean="0"/>
          </a:p>
        </p:txBody>
      </p:sp>
      <p:pic>
        <p:nvPicPr>
          <p:cNvPr id="4" name="Picture 2" descr="http://herd.typepad.com/.a/6a00d83451e1dc69e20120a516b74a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4382">
            <a:off x="7816025" y="3194391"/>
            <a:ext cx="36195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rot="16667507">
            <a:off x="10738294" y="5455323"/>
            <a:ext cx="1451038" cy="215444"/>
          </a:xfrm>
          <a:prstGeom prst="rect">
            <a:avLst/>
          </a:prstGeom>
        </p:spPr>
        <p:txBody>
          <a:bodyPr wrap="none">
            <a:spAutoFit/>
          </a:bodyPr>
          <a:lstStyle/>
          <a:p>
            <a:r>
              <a:rPr lang="pl-PL" sz="800" dirty="0" smtClean="0">
                <a:latin typeface="Segoe UI" pitchFamily="34" charset="0"/>
              </a:rPr>
              <a:t>Source: </a:t>
            </a:r>
            <a:r>
              <a:rPr lang="en-US" sz="800" dirty="0"/>
              <a:t>Heard.TypePad.com</a:t>
            </a:r>
          </a:p>
        </p:txBody>
      </p:sp>
    </p:spTree>
    <p:extLst>
      <p:ext uri="{BB962C8B-B14F-4D97-AF65-F5344CB8AC3E}">
        <p14:creationId xmlns:p14="http://schemas.microsoft.com/office/powerpoint/2010/main" val="346117331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pl-PL" dirty="0" err="1" smtClean="0"/>
              <a:t>Thank</a:t>
            </a:r>
            <a:r>
              <a:rPr lang="pl-PL" dirty="0" smtClean="0"/>
              <a:t> </a:t>
            </a:r>
            <a:r>
              <a:rPr lang="pl-PL" dirty="0" err="1" smtClean="0"/>
              <a:t>You</a:t>
            </a:r>
            <a:r>
              <a:rPr lang="pl-PL" dirty="0" smtClean="0"/>
              <a:t>!</a:t>
            </a:r>
            <a:endParaRPr lang="en-US" dirty="0"/>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smtClean="0"/>
              <a:t>Resources</a:t>
            </a:r>
            <a:endParaRPr lang="en-US" dirty="0"/>
          </a:p>
        </p:txBody>
      </p:sp>
      <p:sp>
        <p:nvSpPr>
          <p:cNvPr id="3" name="Content Placeholder 2"/>
          <p:cNvSpPr>
            <a:spLocks noGrp="1"/>
          </p:cNvSpPr>
          <p:nvPr>
            <p:ph idx="1"/>
          </p:nvPr>
        </p:nvSpPr>
        <p:spPr>
          <a:xfrm>
            <a:off x="519112" y="1447799"/>
            <a:ext cx="11149013" cy="2474524"/>
          </a:xfrm>
        </p:spPr>
        <p:txBody>
          <a:bodyPr/>
          <a:lstStyle/>
          <a:p>
            <a:r>
              <a:rPr lang="en-US" b="1" dirty="0" err="1"/>
              <a:t>EZNamespaceExtensions.Net</a:t>
            </a:r>
            <a:r>
              <a:rPr lang="en-US" b="1" dirty="0"/>
              <a:t> </a:t>
            </a:r>
            <a:r>
              <a:rPr lang="en-US" b="1" dirty="0" smtClean="0"/>
              <a:t>v2011</a:t>
            </a:r>
            <a:endParaRPr lang="pl-PL" b="1" dirty="0" smtClean="0"/>
          </a:p>
          <a:p>
            <a:r>
              <a:rPr lang="pl-PL" b="1" dirty="0">
                <a:hlinkClick r:id="rId3"/>
              </a:rPr>
              <a:t>http://blogs.technet.com/b/plitpromicrosoftcom</a:t>
            </a:r>
            <a:r>
              <a:rPr lang="pl-PL" b="1" dirty="0" smtClean="0">
                <a:hlinkClick r:id="rId3"/>
              </a:rPr>
              <a:t>/</a:t>
            </a:r>
            <a:endParaRPr lang="pl-PL" b="1" dirty="0" smtClean="0"/>
          </a:p>
          <a:p>
            <a:r>
              <a:rPr lang="pl-PL" b="1" dirty="0" err="1" smtClean="0"/>
              <a:t>Thanks</a:t>
            </a:r>
            <a:r>
              <a:rPr lang="pl-PL" b="1" dirty="0" smtClean="0"/>
              <a:t> to:</a:t>
            </a:r>
          </a:p>
          <a:p>
            <a:pPr lvl="1"/>
            <a:r>
              <a:rPr lang="pl-PL" b="1" dirty="0" smtClean="0"/>
              <a:t>Grzegorz Tworek</a:t>
            </a:r>
          </a:p>
          <a:p>
            <a:pPr lvl="1"/>
            <a:r>
              <a:rPr lang="pl-PL" b="1" dirty="0" smtClean="0"/>
              <a:t>Bartosz Kierun</a:t>
            </a:r>
            <a:endParaRPr lang="en-US" dirty="0"/>
          </a:p>
        </p:txBody>
      </p:sp>
    </p:spTree>
    <p:extLst>
      <p:ext uri="{BB962C8B-B14F-4D97-AF65-F5344CB8AC3E}">
        <p14:creationId xmlns:p14="http://schemas.microsoft.com/office/powerpoint/2010/main" val="123550076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1082494"/>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391401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infinitylimited.net/misc_media/cable_mess_extreme.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18176" y="0"/>
            <a:ext cx="92237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8239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a:t>Task</a:t>
            </a:r>
            <a:r>
              <a:rPr lang="pl-PL" sz="2000" dirty="0"/>
              <a:t> Manager </a:t>
            </a:r>
            <a:r>
              <a:rPr lang="pl-PL" sz="2000" dirty="0" err="1"/>
              <a:t>Is</a:t>
            </a:r>
            <a:r>
              <a:rPr lang="pl-PL" sz="2000" dirty="0"/>
              <a:t> Not </a:t>
            </a:r>
            <a:r>
              <a:rPr lang="pl-PL" sz="2000" dirty="0" err="1"/>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1492410"/>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425782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Innocent Games</a:t>
            </a:r>
            <a:endParaRPr lang="en-US" dirty="0"/>
          </a:p>
        </p:txBody>
      </p:sp>
      <p:sp>
        <p:nvSpPr>
          <p:cNvPr id="3" name="Content Placeholder 2"/>
          <p:cNvSpPr>
            <a:spLocks noGrp="1"/>
          </p:cNvSpPr>
          <p:nvPr>
            <p:ph idx="1"/>
          </p:nvPr>
        </p:nvSpPr>
        <p:spPr>
          <a:xfrm>
            <a:off x="519112" y="1447799"/>
            <a:ext cx="7190226" cy="3828740"/>
          </a:xfrm>
        </p:spPr>
        <p:txBody>
          <a:bodyPr/>
          <a:lstStyle/>
          <a:p>
            <a:r>
              <a:rPr lang="pl-PL" dirty="0" smtClean="0"/>
              <a:t>WINLOGON</a:t>
            </a:r>
            <a:endParaRPr lang="en-US" dirty="0"/>
          </a:p>
          <a:p>
            <a:pPr lvl="1"/>
            <a:r>
              <a:rPr lang="en-US" dirty="0"/>
              <a:t>Supports user authentication</a:t>
            </a:r>
          </a:p>
          <a:p>
            <a:pPr lvl="1"/>
            <a:r>
              <a:rPr lang="en-US" dirty="0"/>
              <a:t>Special session in OS with strong limitations</a:t>
            </a:r>
          </a:p>
          <a:p>
            <a:pPr lvl="1"/>
            <a:r>
              <a:rPr lang="en-US" dirty="0"/>
              <a:t>…but this is a session and can be </a:t>
            </a:r>
            <a:r>
              <a:rPr lang="en-US" dirty="0" smtClean="0"/>
              <a:t>owned</a:t>
            </a:r>
            <a:endParaRPr lang="pl-PL" dirty="0" smtClean="0"/>
          </a:p>
          <a:p>
            <a:pPr marL="460375" lvl="1" indent="0">
              <a:buNone/>
            </a:pPr>
            <a:endParaRPr lang="pl-PL" dirty="0" smtClean="0"/>
          </a:p>
          <a:p>
            <a:r>
              <a:rPr lang="en-US" dirty="0"/>
              <a:t>Image </a:t>
            </a:r>
            <a:r>
              <a:rPr lang="en-US" dirty="0" smtClean="0"/>
              <a:t>Hijacks</a:t>
            </a:r>
            <a:endParaRPr lang="pl-PL" dirty="0" smtClean="0"/>
          </a:p>
          <a:p>
            <a:pPr lvl="1"/>
            <a:r>
              <a:rPr lang="pl-PL" dirty="0" err="1" smtClean="0"/>
              <a:t>Attaches</a:t>
            </a:r>
            <a:r>
              <a:rPr lang="pl-PL" dirty="0" smtClean="0"/>
              <a:t> </a:t>
            </a:r>
            <a:r>
              <a:rPr lang="pl-PL" dirty="0" err="1" smtClean="0"/>
              <a:t>debugger</a:t>
            </a:r>
            <a:r>
              <a:rPr lang="pl-PL" dirty="0" smtClean="0"/>
              <a:t> to </a:t>
            </a:r>
            <a:r>
              <a:rPr lang="pl-PL" dirty="0" err="1" smtClean="0"/>
              <a:t>an</a:t>
            </a:r>
            <a:r>
              <a:rPr lang="pl-PL" dirty="0" smtClean="0"/>
              <a:t> </a:t>
            </a:r>
            <a:r>
              <a:rPr lang="pl-PL" dirty="0" err="1" smtClean="0"/>
              <a:t>executable</a:t>
            </a:r>
            <a:r>
              <a:rPr lang="pl-PL" dirty="0" smtClean="0"/>
              <a:t> file</a:t>
            </a:r>
          </a:p>
          <a:p>
            <a:pPr lvl="1"/>
            <a:r>
              <a:rPr lang="pl-PL" dirty="0" smtClean="0"/>
              <a:t>OS </a:t>
            </a:r>
            <a:r>
              <a:rPr lang="pl-PL" dirty="0" err="1" smtClean="0"/>
              <a:t>does</a:t>
            </a:r>
            <a:r>
              <a:rPr lang="pl-PL" dirty="0" smtClean="0"/>
              <a:t> not </a:t>
            </a:r>
            <a:r>
              <a:rPr lang="pl-PL" dirty="0" err="1" smtClean="0"/>
              <a:t>check</a:t>
            </a:r>
            <a:r>
              <a:rPr lang="pl-PL" dirty="0" smtClean="0"/>
              <a:t> </a:t>
            </a:r>
            <a:r>
              <a:rPr lang="pl-PL" dirty="0" err="1" smtClean="0"/>
              <a:t>if</a:t>
            </a:r>
            <a:r>
              <a:rPr lang="pl-PL" dirty="0" smtClean="0"/>
              <a:t> a file </a:t>
            </a:r>
            <a:r>
              <a:rPr lang="pl-PL" dirty="0" err="1" smtClean="0"/>
              <a:t>is</a:t>
            </a:r>
            <a:r>
              <a:rPr lang="pl-PL" dirty="0" smtClean="0"/>
              <a:t> a </a:t>
            </a:r>
            <a:r>
              <a:rPr lang="pl-PL" dirty="0" err="1" smtClean="0"/>
              <a:t>debugger</a:t>
            </a:r>
            <a:endParaRPr lang="en-US" dirty="0"/>
          </a:p>
        </p:txBody>
      </p:sp>
      <p:pic>
        <p:nvPicPr>
          <p:cNvPr id="2050" name="Picture 2" descr="http://2.bp.blogspot.com/-yify8FXuJ3s/Tasvemk6qOI/AAAAAAAAAZI/o3Tjak7EyJQ/s1600/45644_10150266186235221_608240220_14489346_249357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9340">
            <a:off x="7392504" y="1579593"/>
            <a:ext cx="4146157" cy="2761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rot="17033879">
            <a:off x="10791596" y="4195304"/>
            <a:ext cx="1273105" cy="215444"/>
          </a:xfrm>
          <a:prstGeom prst="rect">
            <a:avLst/>
          </a:prstGeom>
        </p:spPr>
        <p:txBody>
          <a:bodyPr wrap="none">
            <a:spAutoFit/>
          </a:bodyPr>
          <a:lstStyle/>
          <a:p>
            <a:r>
              <a:rPr lang="pl-PL" sz="800" dirty="0" smtClean="0">
                <a:latin typeface="Segoe UI" pitchFamily="34" charset="0"/>
              </a:rPr>
              <a:t>Source: </a:t>
            </a:r>
            <a:r>
              <a:rPr lang="pl-PL" sz="800" dirty="0" err="1" smtClean="0"/>
              <a:t>Photosur@flickr</a:t>
            </a:r>
            <a:endParaRPr lang="en-US" sz="800" dirty="0"/>
          </a:p>
        </p:txBody>
      </p:sp>
    </p:spTree>
    <p:extLst>
      <p:ext uri="{BB962C8B-B14F-4D97-AF65-F5344CB8AC3E}">
        <p14:creationId xmlns:p14="http://schemas.microsoft.com/office/powerpoint/2010/main" val="3427167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pl-PL" dirty="0" smtClean="0"/>
              <a:t>WINLOGON</a:t>
            </a:r>
            <a:br>
              <a:rPr lang="pl-PL" dirty="0" smtClean="0"/>
            </a:br>
            <a:r>
              <a:rPr lang="pl-PL" dirty="0" smtClean="0"/>
              <a:t>Image </a:t>
            </a:r>
            <a:r>
              <a:rPr lang="pl-PL" dirty="0" err="1" smtClean="0"/>
              <a:t>Hijacks</a:t>
            </a:r>
            <a:endParaRPr lang="en-US" dirty="0"/>
          </a:p>
        </p:txBody>
      </p:sp>
      <p:sp>
        <p:nvSpPr>
          <p:cNvPr id="5" name="Subtitle 4"/>
          <p:cNvSpPr>
            <a:spLocks noGrp="1"/>
          </p:cNvSpPr>
          <p:nvPr>
            <p:ph type="subTitle" idx="1"/>
          </p:nvPr>
        </p:nvSpPr>
        <p:spPr/>
        <p:txBody>
          <a:bodyPr/>
          <a:lstStyle/>
          <a:p>
            <a:r>
              <a:rPr lang="en-US" smtClean="0"/>
              <a:t>The scenario of the deleted account</a:t>
            </a:r>
            <a:endParaRPr lang="en-US"/>
          </a:p>
        </p:txBody>
      </p:sp>
    </p:spTree>
    <p:extLst>
      <p:ext uri="{BB962C8B-B14F-4D97-AF65-F5344CB8AC3E}">
        <p14:creationId xmlns:p14="http://schemas.microsoft.com/office/powerpoint/2010/main" val="31308244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0" y="1663665"/>
            <a:ext cx="10547743"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Innocent Games</a:t>
            </a:r>
            <a:endParaRPr lang="en-GB" sz="2000" dirty="0"/>
          </a:p>
        </p:txBody>
      </p:sp>
      <p:sp>
        <p:nvSpPr>
          <p:cNvPr id="4" name="TextBox 3"/>
          <p:cNvSpPr txBox="1"/>
          <p:nvPr/>
        </p:nvSpPr>
        <p:spPr>
          <a:xfrm>
            <a:off x="1136160" y="4991775"/>
            <a:ext cx="1054671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pl-PL" sz="2000" dirty="0" smtClean="0"/>
              <a:t>Summary</a:t>
            </a:r>
            <a:endParaRPr lang="en-GB" sz="2000" dirty="0"/>
          </a:p>
        </p:txBody>
      </p:sp>
      <p:sp>
        <p:nvSpPr>
          <p:cNvPr id="6" name="TextBox 5"/>
          <p:cNvSpPr txBox="1"/>
          <p:nvPr/>
        </p:nvSpPr>
        <p:spPr>
          <a:xfrm>
            <a:off x="1149892" y="2131381"/>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err="1" smtClean="0"/>
              <a:t>Task</a:t>
            </a:r>
            <a:r>
              <a:rPr lang="pl-PL" sz="2000" dirty="0" smtClean="0"/>
              <a:t> Manager </a:t>
            </a:r>
            <a:r>
              <a:rPr lang="pl-PL" sz="2000" dirty="0" err="1" smtClean="0"/>
              <a:t>Is</a:t>
            </a:r>
            <a:r>
              <a:rPr lang="pl-PL" sz="2000" dirty="0" smtClean="0"/>
              <a:t> Not </a:t>
            </a:r>
            <a:r>
              <a:rPr lang="pl-PL" sz="2000" dirty="0" err="1" smtClean="0"/>
              <a:t>Enough</a:t>
            </a:r>
            <a:endParaRPr lang="en-GB" sz="2000" dirty="0"/>
          </a:p>
        </p:txBody>
      </p:sp>
      <p:sp>
        <p:nvSpPr>
          <p:cNvPr id="15" name="TextBox 14"/>
          <p:cNvSpPr txBox="1"/>
          <p:nvPr/>
        </p:nvSpPr>
        <p:spPr>
          <a:xfrm>
            <a:off x="1146058" y="2594333"/>
            <a:ext cx="105480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l-PL" sz="2000" dirty="0" smtClean="0"/>
              <a:t>Explorer </a:t>
            </a:r>
            <a:r>
              <a:rPr lang="pl-PL" sz="2000" dirty="0" err="1"/>
              <a:t>I</a:t>
            </a:r>
            <a:r>
              <a:rPr lang="pl-PL" sz="2000" dirty="0" err="1" smtClean="0"/>
              <a:t>s</a:t>
            </a:r>
            <a:r>
              <a:rPr lang="pl-PL" sz="2000" dirty="0" smtClean="0"/>
              <a:t> Not </a:t>
            </a:r>
            <a:r>
              <a:rPr lang="pl-PL" sz="2000" dirty="0" err="1" smtClean="0"/>
              <a:t>Enough</a:t>
            </a:r>
            <a:endParaRPr lang="en-GB" sz="2000" dirty="0"/>
          </a:p>
        </p:txBody>
      </p:sp>
      <p:sp>
        <p:nvSpPr>
          <p:cNvPr id="17" name="TextBox 16"/>
          <p:cNvSpPr txBox="1"/>
          <p:nvPr/>
        </p:nvSpPr>
        <p:spPr>
          <a:xfrm>
            <a:off x="1149892" y="3080274"/>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err="1" smtClean="0"/>
              <a:t>MoveFileEx</a:t>
            </a:r>
            <a:r>
              <a:rPr lang="pl-PL" sz="2000" dirty="0" smtClean="0"/>
              <a:t> </a:t>
            </a:r>
            <a:r>
              <a:rPr lang="pl-PL" sz="2000" dirty="0" err="1" smtClean="0"/>
              <a:t>Function</a:t>
            </a:r>
            <a:endParaRPr lang="en-GB" sz="2000" dirty="0"/>
          </a:p>
        </p:txBody>
      </p:sp>
      <p:sp>
        <p:nvSpPr>
          <p:cNvPr id="18" name="TextBox 17"/>
          <p:cNvSpPr txBox="1"/>
          <p:nvPr/>
        </p:nvSpPr>
        <p:spPr>
          <a:xfrm>
            <a:off x="1146058" y="3551853"/>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dirty="0"/>
              <a:t>Diagnostic and Recovery Toolset </a:t>
            </a:r>
            <a:endParaRPr lang="en-GB" sz="2000" dirty="0"/>
          </a:p>
        </p:txBody>
      </p:sp>
      <p:sp>
        <p:nvSpPr>
          <p:cNvPr id="19" name="TextBox 18"/>
          <p:cNvSpPr txBox="1"/>
          <p:nvPr/>
        </p:nvSpPr>
        <p:spPr>
          <a:xfrm>
            <a:off x="1153724" y="4032057"/>
            <a:ext cx="10548000"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pl-PL" sz="2000" dirty="0" smtClean="0"/>
              <a:t>Data </a:t>
            </a:r>
            <a:r>
              <a:rPr lang="pl-PL" sz="2000" dirty="0" err="1"/>
              <a:t>I</a:t>
            </a:r>
            <a:r>
              <a:rPr lang="pl-PL" sz="2000" dirty="0" err="1" smtClean="0"/>
              <a:t>s</a:t>
            </a:r>
            <a:r>
              <a:rPr lang="pl-PL" sz="2000" dirty="0" smtClean="0"/>
              <a:t> </a:t>
            </a:r>
            <a:r>
              <a:rPr lang="pl-PL" sz="2000" dirty="0" err="1" smtClean="0"/>
              <a:t>Trickling</a:t>
            </a:r>
            <a:endParaRPr lang="en-GB" sz="2000" dirty="0"/>
          </a:p>
        </p:txBody>
      </p:sp>
      <p:sp>
        <p:nvSpPr>
          <p:cNvPr id="20" name="TextBox 19"/>
          <p:cNvSpPr txBox="1"/>
          <p:nvPr/>
        </p:nvSpPr>
        <p:spPr>
          <a:xfrm>
            <a:off x="1138392" y="4503634"/>
            <a:ext cx="10548000" cy="40011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pl-PL" sz="2000" dirty="0" err="1"/>
              <a:t>Administrators</a:t>
            </a:r>
            <a:r>
              <a:rPr lang="pl-PL" sz="2000" dirty="0"/>
              <a:t> Take </a:t>
            </a:r>
            <a:r>
              <a:rPr lang="pl-PL" sz="2000" dirty="0" err="1" smtClean="0"/>
              <a:t>Shortcuts</a:t>
            </a:r>
            <a:endParaRPr lang="en-GB" sz="2000" dirty="0"/>
          </a:p>
        </p:txBody>
      </p:sp>
      <p:sp>
        <p:nvSpPr>
          <p:cNvPr id="22" name="Chevron 21"/>
          <p:cNvSpPr/>
          <p:nvPr/>
        </p:nvSpPr>
        <p:spPr bwMode="auto">
          <a:xfrm>
            <a:off x="218479" y="1933858"/>
            <a:ext cx="712932" cy="672860"/>
          </a:xfrm>
          <a:prstGeom prst="chevron">
            <a:avLst/>
          </a:prstGeom>
          <a:solidFill>
            <a:srgbClr val="92D05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bwMode="auto">
          <a:xfrm>
            <a:off x="1134561" y="1189146"/>
            <a:ext cx="10548000" cy="39649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pl-PL" sz="2200" dirty="0" err="1" smtClean="0">
                <a:solidFill>
                  <a:schemeClr val="tx1">
                    <a:alpha val="99000"/>
                  </a:schemeClr>
                </a:solidFill>
              </a:rPr>
              <a:t>Introduction</a:t>
            </a:r>
            <a:endParaRPr lang="en-US" sz="2200" dirty="0" smtClean="0">
              <a:solidFill>
                <a:schemeClr val="tx1">
                  <a:alpha val="99000"/>
                </a:schemeClr>
              </a:solidFill>
            </a:endParaRPr>
          </a:p>
        </p:txBody>
      </p:sp>
    </p:spTree>
    <p:extLst>
      <p:ext uri="{BB962C8B-B14F-4D97-AF65-F5344CB8AC3E}">
        <p14:creationId xmlns:p14="http://schemas.microsoft.com/office/powerpoint/2010/main" val="391401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0</TotalTime>
  <Words>1871</Words>
  <Application>Microsoft Office PowerPoint</Application>
  <PresentationFormat>Custom</PresentationFormat>
  <Paragraphs>303</Paragraphs>
  <Slides>35</Slides>
  <Notes>28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TENA11_BreakoutSession_Template_16x9_Final</vt:lpstr>
      <vt:lpstr>White with Consolas font for code slides</vt:lpstr>
      <vt:lpstr>PowerPoint Presentation</vt:lpstr>
      <vt:lpstr>Unmasking Administrator’s Evil SIM 306</vt:lpstr>
      <vt:lpstr>Agenda</vt:lpstr>
      <vt:lpstr>PowerPoint Presentation</vt:lpstr>
      <vt:lpstr>PowerPoint Presentation</vt:lpstr>
      <vt:lpstr>PowerPoint Presentation</vt:lpstr>
      <vt:lpstr>Innocent Games</vt:lpstr>
      <vt:lpstr>WINLOGON Image Hijacks</vt:lpstr>
      <vt:lpstr>PowerPoint Presentation</vt:lpstr>
      <vt:lpstr>Task Manager is Not Enough</vt:lpstr>
      <vt:lpstr>Task Manager  vs. Windows Debugger</vt:lpstr>
      <vt:lpstr>PowerPoint Presentation</vt:lpstr>
      <vt:lpstr>Explorer Is Not Enough</vt:lpstr>
      <vt:lpstr>Under the Cover</vt:lpstr>
      <vt:lpstr>PowerPoint Presentation</vt:lpstr>
      <vt:lpstr>MoveFileEx Function</vt:lpstr>
      <vt:lpstr>Till The Next Restart</vt:lpstr>
      <vt:lpstr>PowerPoint Presentation</vt:lpstr>
      <vt:lpstr>Diagnostic and Recovery Toolset </vt:lpstr>
      <vt:lpstr>File Tracing</vt:lpstr>
      <vt:lpstr>PowerPoint Presentation</vt:lpstr>
      <vt:lpstr>Data Trickling</vt:lpstr>
      <vt:lpstr>Watchdog Service</vt:lpstr>
      <vt:lpstr>DNS Tunneling</vt:lpstr>
      <vt:lpstr>PowerPoint Presentation</vt:lpstr>
      <vt:lpstr>EntryTTL</vt:lpstr>
      <vt:lpstr>PowerPoint Presentation</vt:lpstr>
      <vt:lpstr>Administrators Take Shortcuts</vt:lpstr>
      <vt:lpstr>PowerPoint Presentation</vt:lpstr>
      <vt:lpstr>Be Proactive!</vt:lpstr>
      <vt:lpstr>PowerPoint Presentation</vt:lpstr>
      <vt:lpstr>PowerPoint Presentation</vt:lpstr>
      <vt:lpstr>Resources</vt:lpstr>
      <vt:lpstr>Resources</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2011-05-10T06:02:03Z</dcterms:created>
  <dcterms:modified xsi:type="dcterms:W3CDTF">2011-05-19T14:01:01Z</dcterms:modified>
</cp:coreProperties>
</file>