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18" r:id="rId2"/>
    <p:sldMasterId id="2147483742" r:id="rId3"/>
    <p:sldMasterId id="2147483762" r:id="rId4"/>
    <p:sldMasterId id="2147483765" r:id="rId5"/>
  </p:sldMasterIdLst>
  <p:notesMasterIdLst>
    <p:notesMasterId r:id="rId67"/>
  </p:notesMasterIdLst>
  <p:handoutMasterIdLst>
    <p:handoutMasterId r:id="rId68"/>
  </p:handoutMasterIdLst>
  <p:sldIdLst>
    <p:sldId id="400" r:id="rId6"/>
    <p:sldId id="399" r:id="rId7"/>
    <p:sldId id="335" r:id="rId8"/>
    <p:sldId id="388" r:id="rId9"/>
    <p:sldId id="392" r:id="rId10"/>
    <p:sldId id="33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86" r:id="rId29"/>
    <p:sldId id="355" r:id="rId30"/>
    <p:sldId id="356" r:id="rId31"/>
    <p:sldId id="357" r:id="rId32"/>
    <p:sldId id="358" r:id="rId33"/>
    <p:sldId id="359" r:id="rId34"/>
    <p:sldId id="360" r:id="rId35"/>
    <p:sldId id="361" r:id="rId36"/>
    <p:sldId id="390" r:id="rId37"/>
    <p:sldId id="363" r:id="rId38"/>
    <p:sldId id="364" r:id="rId39"/>
    <p:sldId id="365" r:id="rId40"/>
    <p:sldId id="366" r:id="rId41"/>
    <p:sldId id="367" r:id="rId42"/>
    <p:sldId id="368" r:id="rId43"/>
    <p:sldId id="369" r:id="rId44"/>
    <p:sldId id="370" r:id="rId45"/>
    <p:sldId id="371" r:id="rId46"/>
    <p:sldId id="372" r:id="rId47"/>
    <p:sldId id="373" r:id="rId48"/>
    <p:sldId id="374" r:id="rId49"/>
    <p:sldId id="375" r:id="rId50"/>
    <p:sldId id="376" r:id="rId51"/>
    <p:sldId id="387" r:id="rId52"/>
    <p:sldId id="378" r:id="rId53"/>
    <p:sldId id="379" r:id="rId54"/>
    <p:sldId id="380" r:id="rId55"/>
    <p:sldId id="381" r:id="rId56"/>
    <p:sldId id="382" r:id="rId57"/>
    <p:sldId id="383" r:id="rId58"/>
    <p:sldId id="384" r:id="rId59"/>
    <p:sldId id="385" r:id="rId60"/>
    <p:sldId id="401" r:id="rId61"/>
    <p:sldId id="402" r:id="rId62"/>
    <p:sldId id="403" r:id="rId63"/>
    <p:sldId id="404" r:id="rId64"/>
    <p:sldId id="405" r:id="rId65"/>
    <p:sldId id="319" r:id="rId66"/>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E1E"/>
    <a:srgbClr val="03C2F1"/>
    <a:srgbClr val="FFFFFF"/>
    <a:srgbClr val="000000"/>
    <a:srgbClr val="429A16"/>
    <a:srgbClr val="F8F57B"/>
    <a:srgbClr val="59D01E"/>
    <a:srgbClr val="ACE58F"/>
    <a:srgbClr val="29292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56" autoAdjust="0"/>
    <p:restoredTop sz="88655" autoAdjust="0"/>
  </p:normalViewPr>
  <p:slideViewPr>
    <p:cSldViewPr snapToGrid="0">
      <p:cViewPr varScale="1">
        <p:scale>
          <a:sx n="106" d="100"/>
          <a:sy n="106" d="100"/>
        </p:scale>
        <p:origin x="-810"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5" d="100"/>
        <a:sy n="25" d="100"/>
      </p:scale>
      <p:origin x="0" y="0"/>
    </p:cViewPr>
  </p:sorterViewPr>
  <p:notesViewPr>
    <p:cSldViewPr snapToGrid="0" showGuides="1">
      <p:cViewPr>
        <p:scale>
          <a:sx n="148" d="100"/>
          <a:sy n="148" d="100"/>
        </p:scale>
        <p:origin x="-168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5/19/2011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5/19/2011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5/19/2011 1:09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306277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41499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1:09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4075462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4007141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1802971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557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2836039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26948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152" lvl="1" indent="0">
              <a:buNone/>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1146851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3774164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4293634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3467003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1:09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Date Placeholder 3"/>
          <p:cNvSpPr>
            <a:spLocks noGrp="1"/>
          </p:cNvSpPr>
          <p:nvPr>
            <p:ph type="dt" idx="10"/>
          </p:nvPr>
        </p:nvSpPr>
        <p:spPr/>
        <p:txBody>
          <a:bodyPr/>
          <a:lstStyle/>
          <a:p>
            <a:pPr>
              <a:defRPr/>
            </a:pPr>
            <a:fld id="{05333CA3-2FCE-4290-AEB9-7BEB0442E327}" type="datetime8">
              <a:rPr lang="en-US" smtClean="0"/>
              <a:pPr>
                <a:defRPr/>
              </a:pPr>
              <a:t>5/19/2011 1:09 PM</a:t>
            </a:fld>
            <a:endParaRPr lang="en-US" dirty="0"/>
          </a:p>
        </p:txBody>
      </p:sp>
      <p:sp>
        <p:nvSpPr>
          <p:cNvPr id="5" name="Footer Placeholder 4"/>
          <p:cNvSpPr>
            <a:spLocks noGrp="1"/>
          </p:cNvSpPr>
          <p:nvPr>
            <p:ph type="ftr" sz="quarter" idx="11"/>
          </p:nvPr>
        </p:nvSpPr>
        <p:spPr/>
        <p:txBody>
          <a:bodyPr/>
          <a:lstStyle/>
          <a:p>
            <a:pPr>
              <a:defRPr/>
            </a:pPr>
            <a:r>
              <a:rPr lang="en-US" dirty="0" smtClean="0"/>
              <a:t>© 2007 Microsoft Corporation. All rights reserved.</a:t>
            </a:r>
          </a:p>
        </p:txBody>
      </p:sp>
      <p:sp>
        <p:nvSpPr>
          <p:cNvPr id="6" name="Slide Number Placeholder 5"/>
          <p:cNvSpPr>
            <a:spLocks noGrp="1"/>
          </p:cNvSpPr>
          <p:nvPr>
            <p:ph type="sldNum" sz="quarter" idx="12"/>
          </p:nvPr>
        </p:nvSpPr>
        <p:spPr/>
        <p:txBody>
          <a:bodyPr/>
          <a:lstStyle/>
          <a:p>
            <a:pPr>
              <a:defRPr/>
            </a:pPr>
            <a:fld id="{A7108947-328A-4F54-9D26-E93A52695D09}" type="slidenum">
              <a:rPr lang="en-US" smtClean="0"/>
              <a:pPr>
                <a:defRPr/>
              </a:pPr>
              <a:t>33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extLst>
      <p:ext uri="{BB962C8B-B14F-4D97-AF65-F5344CB8AC3E}">
        <p14:creationId xmlns:p14="http://schemas.microsoft.com/office/powerpoint/2010/main" val="2238295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extLst>
      <p:ext uri="{BB962C8B-B14F-4D97-AF65-F5344CB8AC3E}">
        <p14:creationId xmlns:p14="http://schemas.microsoft.com/office/powerpoint/2010/main" val="4231056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extLst>
      <p:ext uri="{BB962C8B-B14F-4D97-AF65-F5344CB8AC3E}">
        <p14:creationId xmlns:p14="http://schemas.microsoft.com/office/powerpoint/2010/main" val="1530209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3967090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9E5A9-C847-4077-9E5D-639D57DDF536}" type="slidenum">
              <a:rPr lang="en-US" smtClean="0"/>
              <a:pPr/>
              <a:t>4</a:t>
            </a:fld>
            <a:endParaRPr lang="en-US" dirty="0"/>
          </a:p>
        </p:txBody>
      </p:sp>
    </p:spTree>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9E5A9-C847-4077-9E5D-639D57DDF536}" type="slidenum">
              <a:rPr lang="en-US" smtClean="0"/>
              <a:pPr/>
              <a:t>47</a:t>
            </a:fld>
            <a:endParaRPr lang="en-US" dirty="0"/>
          </a:p>
        </p:txBody>
      </p:sp>
    </p:spTree>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extLst>
      <p:ext uri="{BB962C8B-B14F-4D97-AF65-F5344CB8AC3E}">
        <p14:creationId xmlns:p14="http://schemas.microsoft.com/office/powerpoint/2010/main" val="1913080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B4639E-2F9B-478C-82C2-732629DAD1B3}" type="slidenum">
              <a:rPr lang="en-US" smtClean="0"/>
              <a:pPr/>
              <a:t>51</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extLst>
      <p:ext uri="{BB962C8B-B14F-4D97-AF65-F5344CB8AC3E}">
        <p14:creationId xmlns:p14="http://schemas.microsoft.com/office/powerpoint/2010/main" val="741988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900DA239-50B2-4766-8975-F71EEC30C40B}" type="slidenum">
              <a:rPr lang="en-US"/>
              <a:pPr defTabSz="912813" fontAlgn="base">
                <a:spcBef>
                  <a:spcPct val="0"/>
                </a:spcBef>
                <a:spcAft>
                  <a:spcPct val="0"/>
                </a:spcAft>
                <a:defRPr/>
              </a:pPr>
              <a:t>54</a:t>
            </a:fld>
            <a:endParaRPr lang="en-US" dirty="0"/>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6" name="Rectangle 3"/>
          <p:cNvSpPr>
            <a:spLocks noGrp="1" noChangeArrowheads="1"/>
          </p:cNvSpPr>
          <p:nvPr>
            <p:ph type="body" idx="1"/>
          </p:nvPr>
        </p:nvSpPr>
        <p:spPr>
          <a:ln/>
        </p:spPr>
        <p:txBody>
          <a:bodyPr wrap="square" numCol="1" anchor="t" anchorCtr="0" compatLnSpc="1">
            <a:prstTxWarp prst="textNoShape">
              <a:avLst/>
            </a:prstTxWarp>
            <a:noAutofit/>
          </a:bodyPr>
          <a:lstStyle/>
          <a:p>
            <a:endParaRPr lang="en-US" dirty="0"/>
          </a:p>
        </p:txBody>
      </p:sp>
      <p:sp>
        <p:nvSpPr>
          <p:cNvPr id="30724" name="Footer Placeholder 7"/>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dirty="0" smtClean="0">
                <a:latin typeface="Segoe"/>
              </a:rPr>
              <a:t>© 2008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dirty="0" smtClean="0">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a:rPr>
            </a:br>
            <a:r>
              <a:rPr lang="en-US" dirty="0" smtClean="0">
                <a:latin typeface="Segoe"/>
              </a:rPr>
              <a:t>MICROSOFT MAKES NO WARRANTIES, EXPRESS, IMPLIED OR STATUTORY, AS TO THE INFORMATION IN THIS PRESENTATION.</a:t>
            </a:r>
          </a:p>
        </p:txBody>
      </p:sp>
      <p:sp>
        <p:nvSpPr>
          <p:cNvPr id="30725" name="Date Placeholder 8"/>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defTabSz="912813" fontAlgn="base">
              <a:spcBef>
                <a:spcPct val="0"/>
              </a:spcBef>
              <a:spcAft>
                <a:spcPct val="0"/>
              </a:spcAft>
              <a:defRPr/>
            </a:pPr>
            <a:fld id="{4D093EF9-4CBF-4804-9B06-C2E1D7466A5E}" type="datetime1">
              <a:rPr lang="en-US"/>
              <a:pPr defTabSz="912813" fontAlgn="base">
                <a:spcBef>
                  <a:spcPct val="0"/>
                </a:spcBef>
                <a:spcAft>
                  <a:spcPct val="0"/>
                </a:spcAft>
                <a:defRPr/>
              </a:pPr>
              <a:t>5/19/2011</a:t>
            </a:fld>
            <a:endParaRPr lang="en-US" dirty="0"/>
          </a:p>
        </p:txBody>
      </p:sp>
      <p:sp>
        <p:nvSpPr>
          <p:cNvPr id="30726" name="Header Placeholder 9"/>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912813" fontAlgn="base">
              <a:spcBef>
                <a:spcPct val="0"/>
              </a:spcBef>
              <a:spcAft>
                <a:spcPct val="0"/>
              </a:spcAft>
              <a:defRPr/>
            </a:pP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Tree>
    <p:extLst>
      <p:ext uri="{BB962C8B-B14F-4D97-AF65-F5344CB8AC3E}">
        <p14:creationId xmlns:p14="http://schemas.microsoft.com/office/powerpoint/2010/main" val="4209746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5/19/2011 1:09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56</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57</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1:09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58</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1:09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59</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1:09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9E5A9-C847-4077-9E5D-639D57DDF536}" type="slidenum">
              <a:rPr lang="en-US" smtClean="0"/>
              <a:pPr/>
              <a:t>5</a:t>
            </a:fld>
            <a:endParaRPr lang="en-US" dirty="0"/>
          </a:p>
        </p:txBody>
      </p:sp>
    </p:spTree>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5/19/2011 1:09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60</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61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3600302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216430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331690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2805007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436078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5.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962833" y="1905001"/>
            <a:ext cx="107181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329018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962833" y="1905001"/>
            <a:ext cx="107181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32901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2743853792"/>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2313028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12706828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62633318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5376839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75899049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2930251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9703402"/>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163777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55592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962369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79662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8264394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99558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8052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174178"/>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138320274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907048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35711007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jpe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1.jpe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5.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 id="2147483741" r:id="rId19"/>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63"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4003862"/>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hyperlink" Target="http://www.microsoft.com/mmp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hyperlink" Target="http://www.facebook.com/note.php?note_id=77362553925#!/pages/Microsoft-Malware-Protection-Center/2945697346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http://www.shadowserver.org/" TargetMode="External"/><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2.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hyperlink" Target="http://blogs.technet.com/b/kfalde/archive/2009/01/28/using-logparser-eventcomb-to-find-malware.aspx" TargetMode="External"/><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hyperlink" Target="http://support.microsoft.com/kb/962007#Mitigationsteps" TargetMode="Externa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hyperlink" Target="http://support.kaspersky.com/faq?chapter=207800963&amp;print=true&amp;qid=208279973" TargetMode="Externa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hyperlink" Target="http://www.microsoft.com/security/worms/conficker.aspx#EWC"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hyperlink" Target="http://www.honeynor.no/2009/03/31/fighting-back/" TargetMode="External"/><Relationship Id="rId2" Type="http://schemas.openxmlformats.org/officeDocument/2006/relationships/notesSlide" Target="../notesSlides/notesSlide32.xml"/><Relationship Id="rId1" Type="http://schemas.openxmlformats.org/officeDocument/2006/relationships/slideLayout" Target="../slideLayouts/slideLayout30.xml"/><Relationship Id="rId5" Type="http://schemas.openxmlformats.org/officeDocument/2006/relationships/hyperlink" Target="http://www.confickerworkinggroup.org/" TargetMode="Externa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8" Type="http://schemas.openxmlformats.org/officeDocument/2006/relationships/hyperlink" Target="http://isc.sans.edu/diary.html?storyid=5860" TargetMode="External"/><Relationship Id="rId13" Type="http://schemas.openxmlformats.org/officeDocument/2006/relationships/hyperlink" Target="http://www.confickerworkinggroup.org/wiki/" TargetMode="External"/><Relationship Id="rId3" Type="http://schemas.openxmlformats.org/officeDocument/2006/relationships/hyperlink" Target="http://www.theregister.co.uk/2009/01/20/sheffield_conficker/" TargetMode="External"/><Relationship Id="rId7" Type="http://schemas.openxmlformats.org/officeDocument/2006/relationships/hyperlink" Target="http://community.ca.com/blogs/securityadvisor/archive/2009/04/15/win32-conficker-teams-up-with-win32-waledac.aspx" TargetMode="External"/><Relationship Id="rId12" Type="http://schemas.openxmlformats.org/officeDocument/2006/relationships/hyperlink" Target="http://honeynet.org/node/388" TargetMode="External"/><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hyperlink" Target="http://mtc.sri.com/Conficker/P2P/index.html" TargetMode="External"/><Relationship Id="rId11" Type="http://schemas.openxmlformats.org/officeDocument/2006/relationships/hyperlink" Target="https://www.dshield.org/diary.html?storyid=5860" TargetMode="External"/><Relationship Id="rId5" Type="http://schemas.openxmlformats.org/officeDocument/2006/relationships/hyperlink" Target="http://mtc.sri.com/Conficker/" TargetMode="External"/><Relationship Id="rId10" Type="http://schemas.openxmlformats.org/officeDocument/2006/relationships/hyperlink" Target="http://www.symantec.com/content/en/us/enterprise/media/security_response/whitepapers/the_downadup_codex_ed1.pdf" TargetMode="External"/><Relationship Id="rId4" Type="http://schemas.openxmlformats.org/officeDocument/2006/relationships/hyperlink" Target="http://www.f-secure.com/weblog/archives/00001584.html" TargetMode="External"/><Relationship Id="rId9" Type="http://schemas.openxmlformats.org/officeDocument/2006/relationships/hyperlink" Target="http://support.kaspersky.com/faq?chapter=207800963&amp;print=true&amp;qid=208279973" TargetMode="External"/><Relationship Id="rId14" Type="http://schemas.openxmlformats.org/officeDocument/2006/relationships/hyperlink" Target="http://technet.microsoft.com/en-us/sysinternals/default.aspx"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microsoft.com/security" TargetMode="External"/><Relationship Id="rId7"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7.xml"/><Relationship Id="rId6" Type="http://schemas.openxmlformats.org/officeDocument/2006/relationships/hyperlink" Target="http://www.microsoft.com/endtoendtrust" TargetMode="External"/><Relationship Id="rId5" Type="http://schemas.openxmlformats.org/officeDocument/2006/relationships/hyperlink" Target="http://www.microsoft.com/sir" TargetMode="External"/><Relationship Id="rId4" Type="http://schemas.openxmlformats.org/officeDocument/2006/relationships/hyperlink" Target="http://www.microsoft.com/sdl"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9.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37.xml"/><Relationship Id="rId1" Type="http://schemas.openxmlformats.org/officeDocument/2006/relationships/slideLayout" Target="../slideLayouts/slideLayout53.xml"/><Relationship Id="rId6" Type="http://schemas.openxmlformats.org/officeDocument/2006/relationships/hyperlink" Target="http://microsoft.com/technet" TargetMode="External"/><Relationship Id="rId11" Type="http://schemas.openxmlformats.org/officeDocument/2006/relationships/image" Target="../media/image48.png"/><Relationship Id="rId5" Type="http://schemas.openxmlformats.org/officeDocument/2006/relationships/hyperlink" Target="http://www.microsoft.com/learning" TargetMode="External"/><Relationship Id="rId10" Type="http://schemas.openxmlformats.org/officeDocument/2006/relationships/image" Target="../media/image47.emf"/><Relationship Id="rId4" Type="http://schemas.openxmlformats.org/officeDocument/2006/relationships/image" Target="../media/image44.png"/><Relationship Id="rId9" Type="http://schemas.openxmlformats.org/officeDocument/2006/relationships/image" Target="../media/image46.png"/><Relationship Id="rId14" Type="http://schemas.microsoft.com/office/2007/relationships/hdphoto" Target="../media/hdphoto1.wdp"/></Relationships>
</file>

<file path=ppt/slides/_rels/slide5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5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err="1"/>
              <a:t>Conficker</a:t>
            </a:r>
            <a:r>
              <a:rPr lang="en-US" sz="4400" dirty="0"/>
              <a:t> “ Taming the Threat </a:t>
            </a:r>
            <a:r>
              <a:rPr lang="en-US" sz="4400" dirty="0" smtClean="0"/>
              <a:t>”</a:t>
            </a:r>
            <a:endParaRPr lang="en-US" sz="4400" dirty="0"/>
          </a:p>
        </p:txBody>
      </p:sp>
      <p:sp>
        <p:nvSpPr>
          <p:cNvPr id="3" name="Subtitle 2"/>
          <p:cNvSpPr>
            <a:spLocks noGrp="1"/>
          </p:cNvSpPr>
          <p:nvPr>
            <p:ph type="subTitle" idx="1"/>
          </p:nvPr>
        </p:nvSpPr>
        <p:spPr/>
        <p:txBody>
          <a:bodyPr/>
          <a:lstStyle/>
          <a:p>
            <a:r>
              <a:rPr lang="en-US" dirty="0" smtClean="0"/>
              <a:t>Paul Devlin</a:t>
            </a:r>
          </a:p>
          <a:p>
            <a:r>
              <a:rPr lang="en-US" dirty="0" smtClean="0"/>
              <a:t>Premier Field Engineer</a:t>
            </a:r>
          </a:p>
          <a:p>
            <a:r>
              <a:rPr lang="en-US" dirty="0" smtClean="0"/>
              <a:t>Microsoft</a:t>
            </a:r>
            <a:endParaRPr lang="en-US" dirty="0"/>
          </a:p>
        </p:txBody>
      </p:sp>
      <p:sp>
        <p:nvSpPr>
          <p:cNvPr id="4" name="Text Placeholder 3"/>
          <p:cNvSpPr>
            <a:spLocks noGrp="1"/>
          </p:cNvSpPr>
          <p:nvPr>
            <p:ph type="body" sz="quarter" idx="10"/>
          </p:nvPr>
        </p:nvSpPr>
        <p:spPr/>
        <p:txBody>
          <a:bodyPr/>
          <a:lstStyle/>
          <a:p>
            <a:r>
              <a:rPr lang="en-US" smtClean="0"/>
              <a:t>SIM303</a:t>
            </a:r>
            <a:endParaRPr lang="en-US" dirty="0"/>
          </a:p>
        </p:txBody>
      </p:sp>
    </p:spTree>
    <p:extLst>
      <p:ext uri="{BB962C8B-B14F-4D97-AF65-F5344CB8AC3E}">
        <p14:creationId xmlns:p14="http://schemas.microsoft.com/office/powerpoint/2010/main" val="93830830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63" y="540100"/>
            <a:ext cx="11173090" cy="1218795"/>
          </a:xfrm>
        </p:spPr>
        <p:txBody>
          <a:bodyPr/>
          <a:lstStyle/>
          <a:p>
            <a:r>
              <a:rPr lang="en-US" dirty="0" smtClean="0"/>
              <a:t>What usually happens, when Conficker            strikes?</a:t>
            </a:r>
            <a:endParaRPr lang="en-US" dirty="0"/>
          </a:p>
        </p:txBody>
      </p:sp>
      <p:pic>
        <p:nvPicPr>
          <p:cNvPr id="5" name="Picture 5" descr="man-in-distress"/>
          <p:cNvPicPr>
            <a:picLocks noChangeAspect="1" noChangeArrowheads="1"/>
          </p:cNvPicPr>
          <p:nvPr/>
        </p:nvPicPr>
        <p:blipFill>
          <a:blip r:embed="rId3" cstate="print"/>
          <a:srcRect/>
          <a:stretch>
            <a:fillRect/>
          </a:stretch>
        </p:blipFill>
        <p:spPr bwMode="auto">
          <a:xfrm>
            <a:off x="4164516" y="2209800"/>
            <a:ext cx="3961588" cy="3276600"/>
          </a:xfrm>
          <a:prstGeom prst="rect">
            <a:avLst/>
          </a:prstGeom>
          <a:noFill/>
          <a:ln w="9525">
            <a:noFill/>
            <a:miter lim="800000"/>
            <a:headEnd/>
            <a:tailEnd/>
          </a:ln>
        </p:spPr>
      </p:pic>
      <p:sp>
        <p:nvSpPr>
          <p:cNvPr id="3" name="TextBox 2"/>
          <p:cNvSpPr txBox="1"/>
          <p:nvPr/>
        </p:nvSpPr>
        <p:spPr>
          <a:xfrm>
            <a:off x="563733" y="1447799"/>
            <a:ext cx="3961368" cy="1107996"/>
          </a:xfrm>
          <a:prstGeom prst="rect">
            <a:avLst/>
          </a:prstGeom>
          <a:noFill/>
        </p:spPr>
        <p:txBody>
          <a:bodyPr wrap="square" lIns="0" tIns="0" rIns="0" bIns="0" rtlCol="0">
            <a:spAutoFit/>
          </a:bodyPr>
          <a:lstStyle/>
          <a:p>
            <a:endParaRPr lang="en-GB" sz="2400" dirty="0" smtClean="0">
              <a:gradFill>
                <a:gsLst>
                  <a:gs pos="0">
                    <a:schemeClr val="tx1"/>
                  </a:gs>
                  <a:gs pos="86000">
                    <a:schemeClr val="tx1"/>
                  </a:gs>
                </a:gsLst>
                <a:lin ang="5400000" scaled="0"/>
              </a:gradFill>
            </a:endParaRPr>
          </a:p>
          <a:p>
            <a:endParaRPr lang="en-GB" sz="2400" dirty="0">
              <a:gradFill>
                <a:gsLst>
                  <a:gs pos="0">
                    <a:schemeClr val="tx1"/>
                  </a:gs>
                  <a:gs pos="86000">
                    <a:schemeClr val="tx1"/>
                  </a:gs>
                </a:gsLst>
                <a:lin ang="5400000" scaled="0"/>
              </a:gradFill>
            </a:endParaRPr>
          </a:p>
          <a:p>
            <a:r>
              <a:rPr lang="en-GB" sz="2400" dirty="0" smtClean="0">
                <a:gradFill>
                  <a:gsLst>
                    <a:gs pos="0">
                      <a:schemeClr val="tx1"/>
                    </a:gs>
                    <a:gs pos="86000">
                      <a:schemeClr val="tx1"/>
                    </a:gs>
                  </a:gsLst>
                  <a:lin ang="5400000" scaled="0"/>
                </a:gradFill>
              </a:rPr>
              <a:t>   Infections start to soar</a:t>
            </a:r>
            <a:endParaRPr lang="en-US" sz="2400" dirty="0" smtClean="0">
              <a:gradFill>
                <a:gsLst>
                  <a:gs pos="0">
                    <a:schemeClr val="tx1"/>
                  </a:gs>
                  <a:gs pos="86000">
                    <a:schemeClr val="tx1"/>
                  </a:gs>
                </a:gsLst>
                <a:lin ang="5400000" scaled="0"/>
              </a:gradFill>
            </a:endParaRPr>
          </a:p>
        </p:txBody>
      </p:sp>
      <p:sp>
        <p:nvSpPr>
          <p:cNvPr id="4" name="TextBox 3"/>
          <p:cNvSpPr txBox="1"/>
          <p:nvPr/>
        </p:nvSpPr>
        <p:spPr>
          <a:xfrm>
            <a:off x="6907001" y="1447800"/>
            <a:ext cx="4367662" cy="1477328"/>
          </a:xfrm>
          <a:prstGeom prst="rect">
            <a:avLst/>
          </a:prstGeom>
          <a:noFill/>
        </p:spPr>
        <p:txBody>
          <a:bodyPr wrap="square" lIns="0" tIns="0" rIns="0" bIns="0" rtlCol="0">
            <a:spAutoFit/>
          </a:bodyPr>
          <a:lstStyle/>
          <a:p>
            <a:endParaRPr lang="en-GB" sz="2400" dirty="0" smtClean="0">
              <a:gradFill>
                <a:gsLst>
                  <a:gs pos="0">
                    <a:schemeClr val="tx1"/>
                  </a:gs>
                  <a:gs pos="86000">
                    <a:schemeClr val="tx1"/>
                  </a:gs>
                </a:gsLst>
                <a:lin ang="5400000" scaled="0"/>
              </a:gradFill>
            </a:endParaRPr>
          </a:p>
          <a:p>
            <a:endParaRPr lang="en-GB" sz="2400" dirty="0">
              <a:gradFill>
                <a:gsLst>
                  <a:gs pos="0">
                    <a:schemeClr val="tx1"/>
                  </a:gs>
                  <a:gs pos="86000">
                    <a:schemeClr val="tx1"/>
                  </a:gs>
                </a:gsLst>
                <a:lin ang="5400000" scaled="0"/>
              </a:gradFill>
            </a:endParaRPr>
          </a:p>
          <a:p>
            <a:pPr algn="ctr"/>
            <a:r>
              <a:rPr lang="en-GB" sz="2400" dirty="0" smtClean="0">
                <a:gradFill>
                  <a:gsLst>
                    <a:gs pos="0">
                      <a:schemeClr val="tx1"/>
                    </a:gs>
                    <a:gs pos="86000">
                      <a:schemeClr val="tx1"/>
                    </a:gs>
                  </a:gsLst>
                  <a:lin ang="5400000" scaled="0"/>
                </a:gradFill>
              </a:rPr>
              <a:t>    Helpdesk calls come    flooding in</a:t>
            </a:r>
            <a:endParaRPr lang="en-US" sz="2400" dirty="0" smtClean="0">
              <a:gradFill>
                <a:gsLst>
                  <a:gs pos="0">
                    <a:schemeClr val="tx1"/>
                  </a:gs>
                  <a:gs pos="86000">
                    <a:schemeClr val="tx1"/>
                  </a:gs>
                </a:gsLst>
                <a:lin ang="5400000" scaled="0"/>
              </a:gradFill>
            </a:endParaRPr>
          </a:p>
        </p:txBody>
      </p:sp>
      <p:sp>
        <p:nvSpPr>
          <p:cNvPr id="6" name="TextBox 5"/>
          <p:cNvSpPr txBox="1"/>
          <p:nvPr/>
        </p:nvSpPr>
        <p:spPr>
          <a:xfrm>
            <a:off x="4164515" y="5715001"/>
            <a:ext cx="6246773" cy="430887"/>
          </a:xfrm>
          <a:prstGeom prst="rect">
            <a:avLst/>
          </a:prstGeom>
          <a:noFill/>
        </p:spPr>
        <p:txBody>
          <a:bodyPr wrap="square" lIns="0" tIns="0" rIns="0" bIns="0" rtlCol="0">
            <a:spAutoFit/>
          </a:bodyPr>
          <a:lstStyle/>
          <a:p>
            <a:r>
              <a:rPr lang="en-GB" sz="2800" dirty="0" smtClean="0">
                <a:solidFill>
                  <a:srgbClr val="FFC000"/>
                </a:solidFill>
              </a:rPr>
              <a:t>      THE CIO PANICS!</a:t>
            </a:r>
            <a:endParaRPr lang="en-US" sz="2800" dirty="0" smtClean="0">
              <a:solidFill>
                <a:srgbClr val="FFC000"/>
              </a:solidFill>
            </a:endParaRPr>
          </a:p>
        </p:txBody>
      </p:sp>
    </p:spTree>
    <p:extLst>
      <p:ext uri="{BB962C8B-B14F-4D97-AF65-F5344CB8AC3E}">
        <p14:creationId xmlns:p14="http://schemas.microsoft.com/office/powerpoint/2010/main" val="58557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244" y="260649"/>
            <a:ext cx="11173090" cy="609398"/>
          </a:xfrm>
        </p:spPr>
        <p:txBody>
          <a:bodyPr/>
          <a:lstStyle/>
          <a:p>
            <a:r>
              <a:rPr lang="en-GB" dirty="0" smtClean="0"/>
              <a:t>     Signs of Conficker on the network</a:t>
            </a:r>
            <a:endParaRPr lang="en-US" dirty="0"/>
          </a:p>
        </p:txBody>
      </p:sp>
      <p:sp>
        <p:nvSpPr>
          <p:cNvPr id="3" name="Text Placeholder 2"/>
          <p:cNvSpPr>
            <a:spLocks noGrp="1"/>
          </p:cNvSpPr>
          <p:nvPr>
            <p:ph type="body" sz="quarter" idx="10"/>
          </p:nvPr>
        </p:nvSpPr>
        <p:spPr>
          <a:xfrm>
            <a:off x="527244" y="1700808"/>
            <a:ext cx="11173090" cy="4142673"/>
          </a:xfrm>
        </p:spPr>
        <p:txBody>
          <a:bodyPr/>
          <a:lstStyle/>
          <a:p>
            <a:r>
              <a:rPr lang="en-US" sz="2800" dirty="0" smtClean="0"/>
              <a:t>Domain </a:t>
            </a:r>
            <a:r>
              <a:rPr lang="en-US" sz="2800" dirty="0"/>
              <a:t>controllers </a:t>
            </a:r>
            <a:r>
              <a:rPr lang="en-US" sz="2800" dirty="0" smtClean="0"/>
              <a:t>– Slow response, overwhelmed</a:t>
            </a:r>
          </a:p>
          <a:p>
            <a:r>
              <a:rPr lang="en-US" sz="2800" dirty="0" smtClean="0"/>
              <a:t>Account lockouts = High</a:t>
            </a:r>
          </a:p>
          <a:p>
            <a:r>
              <a:rPr lang="en-US" sz="2800" dirty="0">
                <a:sym typeface="Wingdings" pitchFamily="2" charset="2"/>
              </a:rPr>
              <a:t>Depending on the </a:t>
            </a:r>
            <a:r>
              <a:rPr lang="en-US" sz="2800" dirty="0" smtClean="0">
                <a:sym typeface="Wingdings" pitchFamily="2" charset="2"/>
              </a:rPr>
              <a:t>variant, </a:t>
            </a:r>
            <a:r>
              <a:rPr lang="en-US" sz="2800" dirty="0">
                <a:sym typeface="Wingdings" pitchFamily="2" charset="2"/>
              </a:rPr>
              <a:t>various security related websites </a:t>
            </a:r>
            <a:r>
              <a:rPr lang="en-US" sz="2800" dirty="0" smtClean="0">
                <a:sym typeface="Wingdings" pitchFamily="2" charset="2"/>
              </a:rPr>
              <a:t>and </a:t>
            </a:r>
            <a:r>
              <a:rPr lang="en-US" sz="2800" dirty="0">
                <a:sym typeface="Wingdings" pitchFamily="2" charset="2"/>
              </a:rPr>
              <a:t>services will cease to function, however this is very sporadic behavior</a:t>
            </a:r>
            <a:r>
              <a:rPr lang="en-US" sz="2800" dirty="0" smtClean="0">
                <a:sym typeface="Wingdings" pitchFamily="2" charset="2"/>
              </a:rPr>
              <a:t>.</a:t>
            </a:r>
          </a:p>
          <a:p>
            <a:r>
              <a:rPr lang="en-US" sz="2800" dirty="0">
                <a:sym typeface="Wingdings" pitchFamily="2" charset="2"/>
              </a:rPr>
              <a:t>Any application that is network aware </a:t>
            </a:r>
            <a:r>
              <a:rPr lang="en-US" sz="2800" u="sng" dirty="0">
                <a:sym typeface="Wingdings" pitchFamily="2" charset="2"/>
              </a:rPr>
              <a:t>will </a:t>
            </a:r>
            <a:r>
              <a:rPr lang="en-US" sz="2800" u="sng" dirty="0" smtClean="0">
                <a:sym typeface="Wingdings" pitchFamily="2" charset="2"/>
              </a:rPr>
              <a:t>crawl</a:t>
            </a:r>
            <a:r>
              <a:rPr lang="en-US" sz="2800" dirty="0" smtClean="0">
                <a:sym typeface="Wingdings" pitchFamily="2" charset="2"/>
              </a:rPr>
              <a:t>.</a:t>
            </a:r>
          </a:p>
          <a:p>
            <a:r>
              <a:rPr lang="en-US" sz="2800" dirty="0" smtClean="0">
                <a:sym typeface="Wingdings" pitchFamily="2" charset="2"/>
              </a:rPr>
              <a:t>High email alerts from the Anti-Virus server.</a:t>
            </a:r>
          </a:p>
          <a:p>
            <a:pPr marL="0" indent="0">
              <a:buNone/>
            </a:pPr>
            <a:endParaRPr lang="en-US" sz="3600" dirty="0"/>
          </a:p>
          <a:p>
            <a:endParaRPr lang="en-GB" sz="2800" dirty="0">
              <a:solidFill>
                <a:schemeClr val="accent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8061045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Why is it called Conficker?</a:t>
            </a:r>
            <a:endParaRPr lang="en-GB" dirty="0"/>
          </a:p>
        </p:txBody>
      </p:sp>
      <p:sp>
        <p:nvSpPr>
          <p:cNvPr id="5" name="Text Placeholder 4"/>
          <p:cNvSpPr>
            <a:spLocks noGrp="1"/>
          </p:cNvSpPr>
          <p:nvPr>
            <p:ph type="body" sz="quarter" idx="10"/>
          </p:nvPr>
        </p:nvSpPr>
        <p:spPr>
          <a:xfrm>
            <a:off x="449252" y="1729152"/>
            <a:ext cx="11173090" cy="3841052"/>
          </a:xfrm>
        </p:spPr>
        <p:txBody>
          <a:bodyPr/>
          <a:lstStyle/>
          <a:p>
            <a:r>
              <a:rPr lang="en-GB" dirty="0"/>
              <a:t>The name of this threat was derived by selecting fragments of the domain 'traf</a:t>
            </a:r>
            <a:r>
              <a:rPr lang="en-GB" b="1" dirty="0"/>
              <a:t>ficcon</a:t>
            </a:r>
            <a:r>
              <a:rPr lang="en-GB" dirty="0"/>
              <a:t>vert</a:t>
            </a:r>
            <a:r>
              <a:rPr lang="en-GB" b="1" dirty="0"/>
              <a:t>er</a:t>
            </a:r>
            <a:r>
              <a:rPr lang="en-GB" dirty="0"/>
              <a:t>.biz', a string found in Worm:Win32/Conficker.A</a:t>
            </a:r>
            <a:r>
              <a:rPr lang="en-GB" dirty="0" smtClean="0"/>
              <a:t>: (</a:t>
            </a:r>
            <a:r>
              <a:rPr lang="en-GB" dirty="0"/>
              <a:t>fic)(con)(er) =&gt; (con)(fic)(+k)(er) =&gt; </a:t>
            </a:r>
            <a:r>
              <a:rPr lang="en-GB" dirty="0" smtClean="0"/>
              <a:t>conficker</a:t>
            </a:r>
          </a:p>
          <a:p>
            <a:r>
              <a:rPr lang="en-GB" dirty="0" smtClean="0"/>
              <a:t>The worm is also known as Downadup by some security companies.</a:t>
            </a:r>
          </a:p>
          <a:p>
            <a:endParaRPr lang="en-GB" dirty="0"/>
          </a:p>
          <a:p>
            <a:endParaRPr lang="en-GB" dirty="0"/>
          </a:p>
        </p:txBody>
      </p:sp>
    </p:spTree>
    <p:extLst>
      <p:ext uri="{BB962C8B-B14F-4D97-AF65-F5344CB8AC3E}">
        <p14:creationId xmlns:p14="http://schemas.microsoft.com/office/powerpoint/2010/main" val="280711558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How many variants are there?</a:t>
            </a:r>
            <a:endParaRPr lang="en-GB" dirty="0"/>
          </a:p>
        </p:txBody>
      </p:sp>
      <p:sp>
        <p:nvSpPr>
          <p:cNvPr id="3" name="Text Placeholder 2"/>
          <p:cNvSpPr>
            <a:spLocks noGrp="1"/>
          </p:cNvSpPr>
          <p:nvPr>
            <p:ph type="body" sz="quarter" idx="10"/>
          </p:nvPr>
        </p:nvSpPr>
        <p:spPr>
          <a:xfrm>
            <a:off x="679644" y="1277145"/>
            <a:ext cx="11173090" cy="4031873"/>
          </a:xfrm>
        </p:spPr>
        <p:txBody>
          <a:bodyPr/>
          <a:lstStyle/>
          <a:p>
            <a:endParaRPr lang="en-GB" dirty="0"/>
          </a:p>
          <a:p>
            <a:r>
              <a:rPr lang="en-GB" sz="3600" dirty="0" smtClean="0"/>
              <a:t>Worm:Win32/Conficker. A </a:t>
            </a:r>
            <a:endParaRPr lang="en-GB" sz="3600" dirty="0"/>
          </a:p>
          <a:p>
            <a:r>
              <a:rPr lang="en-GB" sz="3600" dirty="0" smtClean="0"/>
              <a:t>Worm:Win32/Conficker. B </a:t>
            </a:r>
            <a:endParaRPr lang="en-GB" sz="3600" dirty="0"/>
          </a:p>
          <a:p>
            <a:r>
              <a:rPr lang="en-GB" sz="3600" dirty="0"/>
              <a:t>Worm:Win32/Conficker</a:t>
            </a:r>
            <a:r>
              <a:rPr lang="en-GB" sz="3600" dirty="0" smtClean="0"/>
              <a:t>. C </a:t>
            </a:r>
            <a:endParaRPr lang="en-GB" sz="3600" dirty="0"/>
          </a:p>
          <a:p>
            <a:r>
              <a:rPr lang="en-GB" sz="3600" dirty="0"/>
              <a:t>Worm:Win32/Conficker</a:t>
            </a:r>
            <a:r>
              <a:rPr lang="en-GB" sz="3600" dirty="0" smtClean="0"/>
              <a:t>. D </a:t>
            </a:r>
            <a:endParaRPr lang="en-GB" sz="3600" dirty="0"/>
          </a:p>
          <a:p>
            <a:r>
              <a:rPr lang="en-GB" sz="3600" dirty="0"/>
              <a:t>Worm:Win32/Conficker</a:t>
            </a:r>
            <a:r>
              <a:rPr lang="en-GB" sz="3600" dirty="0" smtClean="0"/>
              <a:t>. E </a:t>
            </a:r>
            <a:endParaRPr lang="en-GB" sz="3600" dirty="0"/>
          </a:p>
          <a:p>
            <a:endParaRPr lang="en-GB" dirty="0"/>
          </a:p>
        </p:txBody>
      </p:sp>
    </p:spTree>
    <p:extLst>
      <p:ext uri="{BB962C8B-B14F-4D97-AF65-F5344CB8AC3E}">
        <p14:creationId xmlns:p14="http://schemas.microsoft.com/office/powerpoint/2010/main" val="47396172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1218795"/>
          </a:xfrm>
        </p:spPr>
        <p:txBody>
          <a:bodyPr/>
          <a:lstStyle/>
          <a:p>
            <a:r>
              <a:rPr lang="en-GB" dirty="0" smtClean="0"/>
              <a:t>The history of conficker	</a:t>
            </a:r>
            <a:br>
              <a:rPr lang="en-GB" dirty="0" smtClean="0"/>
            </a:br>
            <a:endParaRPr lang="en-GB" dirty="0"/>
          </a:p>
        </p:txBody>
      </p:sp>
      <p:sp>
        <p:nvSpPr>
          <p:cNvPr id="3" name="Text Placeholder 2"/>
          <p:cNvSpPr>
            <a:spLocks noGrp="1"/>
          </p:cNvSpPr>
          <p:nvPr>
            <p:ph type="body" sz="quarter" idx="10"/>
          </p:nvPr>
        </p:nvSpPr>
        <p:spPr>
          <a:xfrm>
            <a:off x="527244" y="1196752"/>
            <a:ext cx="11173090" cy="5410712"/>
          </a:xfrm>
        </p:spPr>
        <p:txBody>
          <a:bodyPr/>
          <a:lstStyle/>
          <a:p>
            <a:pPr lvl="0"/>
            <a:r>
              <a:rPr lang="en-US" sz="2800" dirty="0" smtClean="0"/>
              <a:t>October </a:t>
            </a:r>
            <a:r>
              <a:rPr lang="en-US" sz="2800" dirty="0"/>
              <a:t>23, 2008 – </a:t>
            </a:r>
            <a:r>
              <a:rPr lang="en-US" sz="2800" dirty="0" smtClean="0"/>
              <a:t>MS08-067 is </a:t>
            </a:r>
            <a:r>
              <a:rPr lang="en-US" sz="2800" dirty="0"/>
              <a:t>released (this is three </a:t>
            </a:r>
            <a:r>
              <a:rPr lang="en-US" sz="2800" dirty="0" smtClean="0"/>
              <a:t>months </a:t>
            </a:r>
            <a:r>
              <a:rPr lang="en-US" sz="2800" dirty="0"/>
              <a:t>before the attacks started</a:t>
            </a:r>
            <a:r>
              <a:rPr lang="en-US" sz="2800" dirty="0" smtClean="0"/>
              <a:t>!)</a:t>
            </a:r>
          </a:p>
          <a:p>
            <a:r>
              <a:rPr lang="en-GB" sz="2800" dirty="0"/>
              <a:t>November 22, 2008: W32.Conficker.A is </a:t>
            </a:r>
            <a:r>
              <a:rPr lang="en-GB" sz="2800" dirty="0" smtClean="0"/>
              <a:t>released</a:t>
            </a:r>
            <a:endParaRPr lang="en-GB" sz="2800" dirty="0"/>
          </a:p>
          <a:p>
            <a:pPr lvl="0"/>
            <a:r>
              <a:rPr lang="en-GB" sz="2800" dirty="0" smtClean="0"/>
              <a:t>December </a:t>
            </a:r>
            <a:r>
              <a:rPr lang="en-GB" sz="2800" dirty="0"/>
              <a:t>28, </a:t>
            </a:r>
            <a:r>
              <a:rPr lang="en-GB" sz="2800" dirty="0" smtClean="0"/>
              <a:t>2008: W32.Conficker.B </a:t>
            </a:r>
            <a:r>
              <a:rPr lang="en-GB" sz="2800" dirty="0"/>
              <a:t>is released</a:t>
            </a:r>
          </a:p>
          <a:p>
            <a:r>
              <a:rPr lang="en-GB" sz="2800" dirty="0"/>
              <a:t>March 4, 2009</a:t>
            </a:r>
            <a:r>
              <a:rPr lang="en-GB" sz="2800" dirty="0" smtClean="0"/>
              <a:t>: </a:t>
            </a:r>
            <a:r>
              <a:rPr lang="en-GB" sz="2800" dirty="0"/>
              <a:t>W32.Conficker.B downloads W32.Conficker.C</a:t>
            </a:r>
          </a:p>
          <a:p>
            <a:r>
              <a:rPr lang="en-GB" sz="2800" dirty="0"/>
              <a:t>April 1, </a:t>
            </a:r>
            <a:r>
              <a:rPr lang="en-GB" sz="2800" dirty="0" smtClean="0"/>
              <a:t>2009: W32.Conficker.C </a:t>
            </a:r>
            <a:r>
              <a:rPr lang="en-GB" sz="2800" dirty="0"/>
              <a:t>begins checking 500 of 50,000 domains</a:t>
            </a:r>
          </a:p>
          <a:p>
            <a:r>
              <a:rPr lang="en-GB" sz="2800" dirty="0"/>
              <a:t>April 7, </a:t>
            </a:r>
            <a:r>
              <a:rPr lang="en-GB" sz="2800" dirty="0" smtClean="0"/>
              <a:t>2009: W32.Conficker.E </a:t>
            </a:r>
            <a:r>
              <a:rPr lang="en-GB" sz="2800" dirty="0"/>
              <a:t>is seeded into W32.Conficker.C P2P </a:t>
            </a:r>
            <a:r>
              <a:rPr lang="en-GB" sz="2800" dirty="0" smtClean="0"/>
              <a:t>network</a:t>
            </a:r>
            <a:endParaRPr lang="en-GB" sz="2800" dirty="0"/>
          </a:p>
          <a:p>
            <a:r>
              <a:rPr lang="en-GB" sz="2800" dirty="0"/>
              <a:t>W32.Conficker.E updates </a:t>
            </a:r>
            <a:r>
              <a:rPr lang="en-GB" sz="2800" dirty="0" smtClean="0"/>
              <a:t>W32.Conficker.B</a:t>
            </a:r>
            <a:endParaRPr lang="en-GB" sz="2800" dirty="0"/>
          </a:p>
          <a:p>
            <a:r>
              <a:rPr lang="en-GB" sz="2800" dirty="0"/>
              <a:t>W32.Conficker.C downloads other risks </a:t>
            </a:r>
          </a:p>
          <a:p>
            <a:endParaRPr lang="en-GB" dirty="0"/>
          </a:p>
        </p:txBody>
      </p:sp>
    </p:spTree>
    <p:extLst>
      <p:ext uri="{BB962C8B-B14F-4D97-AF65-F5344CB8AC3E}">
        <p14:creationId xmlns:p14="http://schemas.microsoft.com/office/powerpoint/2010/main" val="220057308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1218795"/>
          </a:xfrm>
        </p:spPr>
        <p:txBody>
          <a:bodyPr/>
          <a:lstStyle/>
          <a:p>
            <a:r>
              <a:rPr lang="en-US" dirty="0" smtClean="0"/>
              <a:t>             Social Engineering</a:t>
            </a:r>
            <a:br>
              <a:rPr lang="en-US" dirty="0" smtClean="0"/>
            </a:br>
            <a:r>
              <a:rPr lang="en-US" dirty="0" smtClean="0"/>
              <a:t>   </a:t>
            </a:r>
            <a:r>
              <a:rPr lang="en-US" sz="3600" dirty="0" smtClean="0">
                <a:solidFill>
                  <a:schemeClr val="tx1"/>
                </a:solidFill>
              </a:rPr>
              <a:t>User Deception – What one would you click?</a:t>
            </a:r>
            <a:endParaRPr lang="en-US" dirty="0">
              <a:solidFill>
                <a:schemeClr val="tx1"/>
              </a:solidFill>
            </a:endParaRPr>
          </a:p>
        </p:txBody>
      </p:sp>
      <p:pic>
        <p:nvPicPr>
          <p:cNvPr id="6" name="Content Placeholder 5"/>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33754" y="1700808"/>
            <a:ext cx="5084745" cy="4746884"/>
          </a:xfrm>
          <a:prstGeom prst="rect">
            <a:avLst/>
          </a:prstGeom>
          <a:noFill/>
          <a:ln>
            <a:noFill/>
          </a:ln>
        </p:spPr>
      </p:pic>
      <p:pic>
        <p:nvPicPr>
          <p:cNvPr id="7" name="Content Placeholder 6"/>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710470" y="1700808"/>
            <a:ext cx="5789868" cy="4782054"/>
          </a:xfrm>
          <a:prstGeom prst="rect">
            <a:avLst/>
          </a:prstGeom>
          <a:noFill/>
          <a:ln>
            <a:noFill/>
          </a:ln>
        </p:spPr>
      </p:pic>
    </p:spTree>
    <p:extLst>
      <p:ext uri="{BB962C8B-B14F-4D97-AF65-F5344CB8AC3E}">
        <p14:creationId xmlns:p14="http://schemas.microsoft.com/office/powerpoint/2010/main" val="116985084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 Typical autorun.inf</a:t>
            </a:r>
            <a:endParaRPr lang="en-US" dirty="0"/>
          </a:p>
        </p:txBody>
      </p:sp>
      <p:sp>
        <p:nvSpPr>
          <p:cNvPr id="6" name="Text Placeholder 5"/>
          <p:cNvSpPr>
            <a:spLocks noGrp="1"/>
          </p:cNvSpPr>
          <p:nvPr>
            <p:ph type="body" sz="quarter" idx="10"/>
          </p:nvPr>
        </p:nvSpPr>
        <p:spPr>
          <a:xfrm>
            <a:off x="962833" y="1905001"/>
            <a:ext cx="10718125" cy="1163395"/>
          </a:xfrm>
        </p:spPr>
        <p:txBody>
          <a:bodyPr/>
          <a:lstStyle/>
          <a:p>
            <a:r>
              <a:rPr lang="en-US" sz="2800" dirty="0"/>
              <a:t>[autorun]</a:t>
            </a:r>
            <a:br>
              <a:rPr lang="en-US" sz="2800" dirty="0"/>
            </a:br>
            <a:r>
              <a:rPr lang="en-US" sz="2800" dirty="0"/>
              <a:t>shellexecute=Servers\splash.hta *DVD*</a:t>
            </a:r>
            <a:br>
              <a:rPr lang="en-US" sz="2800" dirty="0"/>
            </a:br>
            <a:r>
              <a:rPr lang="en-US" sz="2800" dirty="0"/>
              <a:t>icon=Servers\autorun.ico </a:t>
            </a:r>
            <a:endParaRPr lang="en-US" sz="2800" dirty="0">
              <a:solidFill>
                <a:schemeClr val="bg1"/>
              </a:solidFill>
            </a:endParaRPr>
          </a:p>
        </p:txBody>
      </p:sp>
    </p:spTree>
    <p:extLst>
      <p:ext uri="{BB962C8B-B14F-4D97-AF65-F5344CB8AC3E}">
        <p14:creationId xmlns:p14="http://schemas.microsoft.com/office/powerpoint/2010/main" val="168552709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Conficker’s autorun.inf</a:t>
            </a:r>
            <a:endParaRPr lang="en-GB" dirty="0"/>
          </a:p>
        </p:txBody>
      </p:sp>
      <p:sp>
        <p:nvSpPr>
          <p:cNvPr id="5" name="Text Placeholder 4"/>
          <p:cNvSpPr>
            <a:spLocks noGrp="1"/>
          </p:cNvSpPr>
          <p:nvPr>
            <p:ph type="body" sz="quarter" idx="10"/>
          </p:nvPr>
        </p:nvSpPr>
        <p:spPr>
          <a:xfrm>
            <a:off x="962833" y="1905001"/>
            <a:ext cx="10718125" cy="3200876"/>
          </a:xfrm>
        </p:spPr>
        <p:txBody>
          <a:bodyPr/>
          <a:lstStyle/>
          <a:p>
            <a:pPr marL="0" indent="0">
              <a:buNone/>
            </a:pPr>
            <a:r>
              <a:rPr lang="en-US" sz="3200" dirty="0"/>
              <a:t>[autorun]</a:t>
            </a:r>
            <a:br>
              <a:rPr lang="en-US" sz="3200" dirty="0"/>
            </a:br>
            <a:r>
              <a:rPr lang="en-US" sz="3200" dirty="0"/>
              <a:t/>
            </a:r>
            <a:br>
              <a:rPr lang="en-US" sz="3200" dirty="0"/>
            </a:br>
            <a:r>
              <a:rPr lang="en-US" sz="3200" dirty="0"/>
              <a:t>Action=Open folder to view files</a:t>
            </a:r>
            <a:br>
              <a:rPr lang="en-US" sz="3200" dirty="0"/>
            </a:br>
            <a:r>
              <a:rPr lang="en-US" sz="3200" dirty="0"/>
              <a:t>Icon=%systemroot%\system32\shell32.dll,4</a:t>
            </a:r>
            <a:br>
              <a:rPr lang="en-US" sz="3200" dirty="0"/>
            </a:br>
            <a:r>
              <a:rPr lang="en-US" sz="3200" dirty="0"/>
              <a:t>Shellexecute=.\RECYCLER\S-5-3-42-2819952290-8240758988-879315005-3665\jwgkvsq.vmx,ahaezedrn</a:t>
            </a:r>
          </a:p>
          <a:p>
            <a:endParaRPr lang="en-GB" dirty="0"/>
          </a:p>
        </p:txBody>
      </p:sp>
    </p:spTree>
    <p:extLst>
      <p:ext uri="{BB962C8B-B14F-4D97-AF65-F5344CB8AC3E}">
        <p14:creationId xmlns:p14="http://schemas.microsoft.com/office/powerpoint/2010/main" val="60612581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Cont’d – a hidden file created!</a:t>
            </a:r>
            <a:endParaRPr lang="en-GB" dirty="0"/>
          </a:p>
        </p:txBody>
      </p:sp>
      <p:sp>
        <p:nvSpPr>
          <p:cNvPr id="3" name="Text Placeholder 2"/>
          <p:cNvSpPr>
            <a:spLocks noGrp="1"/>
          </p:cNvSpPr>
          <p:nvPr>
            <p:ph type="body" sz="quarter" idx="10"/>
          </p:nvPr>
        </p:nvSpPr>
        <p:spPr>
          <a:xfrm>
            <a:off x="962833" y="1905001"/>
            <a:ext cx="10718125" cy="443198"/>
          </a:xfrm>
        </p:spPr>
        <p:txBody>
          <a:bodyPr/>
          <a:lstStyle/>
          <a:p>
            <a:endParaRPr lang="en-GB" dirty="0"/>
          </a:p>
        </p:txBody>
      </p:sp>
      <p:pic>
        <p:nvPicPr>
          <p:cNvPr id="4" name="Picture 3" descr="downadup_autorun_0.png"/>
          <p:cNvPicPr>
            <a:picLocks noChangeAspect="1"/>
          </p:cNvPicPr>
          <p:nvPr/>
        </p:nvPicPr>
        <p:blipFill>
          <a:blip r:embed="rId2" cstate="print"/>
          <a:stretch>
            <a:fillRect/>
          </a:stretch>
        </p:blipFill>
        <p:spPr>
          <a:xfrm>
            <a:off x="239287" y="1052735"/>
            <a:ext cx="11815600" cy="5664573"/>
          </a:xfrm>
          <a:prstGeom prst="rect">
            <a:avLst/>
          </a:prstGeom>
        </p:spPr>
      </p:pic>
    </p:spTree>
    <p:extLst>
      <p:ext uri="{BB962C8B-B14F-4D97-AF65-F5344CB8AC3E}">
        <p14:creationId xmlns:p14="http://schemas.microsoft.com/office/powerpoint/2010/main" val="6342730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And more…  Unique to each Infection!</a:t>
            </a:r>
            <a:endParaRPr lang="en-GB" dirty="0"/>
          </a:p>
        </p:txBody>
      </p:sp>
      <p:sp>
        <p:nvSpPr>
          <p:cNvPr id="3" name="Text Placeholder 2"/>
          <p:cNvSpPr>
            <a:spLocks noGrp="1"/>
          </p:cNvSpPr>
          <p:nvPr>
            <p:ph type="body" sz="quarter" idx="10"/>
          </p:nvPr>
        </p:nvSpPr>
        <p:spPr>
          <a:xfrm>
            <a:off x="962833" y="1905001"/>
            <a:ext cx="10718125" cy="443198"/>
          </a:xfrm>
        </p:spPr>
        <p:txBody>
          <a:bodyPr/>
          <a:lstStyle/>
          <a:p>
            <a:endParaRPr lang="en-GB" dirty="0"/>
          </a:p>
        </p:txBody>
      </p:sp>
      <p:pic>
        <p:nvPicPr>
          <p:cNvPr id="4" name="Picture 3" descr="downadup_autorun_1.png"/>
          <p:cNvPicPr>
            <a:picLocks noChangeAspect="1"/>
          </p:cNvPicPr>
          <p:nvPr/>
        </p:nvPicPr>
        <p:blipFill>
          <a:blip r:embed="rId3" cstate="print"/>
          <a:stretch>
            <a:fillRect/>
          </a:stretch>
        </p:blipFill>
        <p:spPr>
          <a:xfrm>
            <a:off x="406294" y="1066800"/>
            <a:ext cx="11446560" cy="5487650"/>
          </a:xfrm>
          <a:prstGeom prst="rect">
            <a:avLst/>
          </a:prstGeom>
        </p:spPr>
      </p:pic>
    </p:spTree>
    <p:extLst>
      <p:ext uri="{BB962C8B-B14F-4D97-AF65-F5344CB8AC3E}">
        <p14:creationId xmlns:p14="http://schemas.microsoft.com/office/powerpoint/2010/main" val="201637706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  Time to walk through a real-life experience !</a:t>
            </a:r>
            <a:endParaRPr lang="en-GB" dirty="0"/>
          </a:p>
        </p:txBody>
      </p:sp>
      <p:sp>
        <p:nvSpPr>
          <p:cNvPr id="6" name="Text Placeholder 5"/>
          <p:cNvSpPr>
            <a:spLocks noGrp="1"/>
          </p:cNvSpPr>
          <p:nvPr>
            <p:ph type="body" sz="quarter" idx="10"/>
          </p:nvPr>
        </p:nvSpPr>
        <p:spPr>
          <a:xfrm>
            <a:off x="519112" y="1447799"/>
            <a:ext cx="11149013" cy="4136517"/>
          </a:xfrm>
        </p:spPr>
        <p:txBody>
          <a:bodyPr/>
          <a:lstStyle/>
          <a:p>
            <a:r>
              <a:rPr lang="en-GB" dirty="0" smtClean="0"/>
              <a:t>From horror to health at a Hospital in Northern Ireland</a:t>
            </a:r>
          </a:p>
          <a:p>
            <a:endParaRPr lang="en-GB" dirty="0"/>
          </a:p>
          <a:p>
            <a:r>
              <a:rPr lang="en-GB" dirty="0" smtClean="0"/>
              <a:t>How great teamwork helped !</a:t>
            </a:r>
          </a:p>
          <a:p>
            <a:endParaRPr lang="en-GB" dirty="0"/>
          </a:p>
          <a:p>
            <a:r>
              <a:rPr lang="en-GB" dirty="0" smtClean="0"/>
              <a:t>How quickly a small alert turned into a major crisis</a:t>
            </a:r>
          </a:p>
          <a:p>
            <a:endParaRPr lang="en-GB" dirty="0"/>
          </a:p>
          <a:p>
            <a:r>
              <a:rPr lang="en-GB" dirty="0" smtClean="0"/>
              <a:t>How I ended up in the middle of a security crisis by total chance !</a:t>
            </a:r>
            <a:endParaRPr lang="en-GB" dirty="0"/>
          </a:p>
        </p:txBody>
      </p:sp>
    </p:spTree>
    <p:extLst>
      <p:ext uri="{BB962C8B-B14F-4D97-AF65-F5344CB8AC3E}">
        <p14:creationId xmlns:p14="http://schemas.microsoft.com/office/powerpoint/2010/main" val="220674215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The infection strategy	</a:t>
            </a:r>
            <a:endParaRPr lang="en-GB" dirty="0"/>
          </a:p>
        </p:txBody>
      </p:sp>
      <p:sp>
        <p:nvSpPr>
          <p:cNvPr id="5" name="Text Placeholder 4"/>
          <p:cNvSpPr>
            <a:spLocks noGrp="1"/>
          </p:cNvSpPr>
          <p:nvPr>
            <p:ph type="body" sz="quarter" idx="10"/>
          </p:nvPr>
        </p:nvSpPr>
        <p:spPr>
          <a:xfrm>
            <a:off x="507868" y="1447799"/>
            <a:ext cx="11173090" cy="5373779"/>
          </a:xfrm>
        </p:spPr>
        <p:txBody>
          <a:bodyPr/>
          <a:lstStyle/>
          <a:p>
            <a:r>
              <a:rPr lang="en-US" sz="2800" dirty="0">
                <a:solidFill>
                  <a:schemeClr val="tx1"/>
                </a:solidFill>
              </a:rPr>
              <a:t>Usernames will be used as a form of guessing a password, for example, if James is logged on the payload will try james123 123james or the letters jumbled up</a:t>
            </a:r>
            <a:r>
              <a:rPr lang="en-US" sz="2800" dirty="0" smtClean="0">
                <a:solidFill>
                  <a:schemeClr val="tx1"/>
                </a:solidFill>
              </a:rPr>
              <a:t>.</a:t>
            </a:r>
          </a:p>
          <a:p>
            <a:pPr marL="0" indent="0">
              <a:buNone/>
            </a:pPr>
            <a:endParaRPr lang="en-US" dirty="0" smtClean="0">
              <a:solidFill>
                <a:srgbClr val="FFC000"/>
              </a:solidFill>
            </a:endParaRPr>
          </a:p>
          <a:p>
            <a:r>
              <a:rPr lang="en-US" sz="2800" dirty="0">
                <a:solidFill>
                  <a:schemeClr val="tx1"/>
                </a:solidFill>
              </a:rPr>
              <a:t>The first attack will be on the internal network, then out to the public IP’s however there is a blacklist!! That it will not try. Which is interesting</a:t>
            </a:r>
            <a:r>
              <a:rPr lang="en-US" sz="2800" dirty="0" smtClean="0">
                <a:solidFill>
                  <a:schemeClr val="tx1"/>
                </a:solidFill>
              </a:rPr>
              <a:t>.</a:t>
            </a:r>
          </a:p>
          <a:p>
            <a:pPr marL="0" indent="0">
              <a:buNone/>
            </a:pPr>
            <a:endParaRPr lang="en-US" sz="2800" dirty="0" smtClean="0">
              <a:solidFill>
                <a:schemeClr val="tx1"/>
              </a:solidFill>
            </a:endParaRPr>
          </a:p>
          <a:p>
            <a:r>
              <a:rPr lang="en-US" sz="2800" dirty="0" smtClean="0">
                <a:solidFill>
                  <a:schemeClr val="tx1"/>
                </a:solidFill>
              </a:rPr>
              <a:t>The worm will not attempt to attack AV company IP addresses, it will generate random domain names.</a:t>
            </a:r>
            <a:endParaRPr lang="en-US" sz="2800" dirty="0">
              <a:solidFill>
                <a:schemeClr val="tx1"/>
              </a:solidFill>
            </a:endParaRPr>
          </a:p>
          <a:p>
            <a:endParaRPr lang="en-US" dirty="0">
              <a:solidFill>
                <a:srgbClr val="FFC000"/>
              </a:solidFill>
            </a:endParaRPr>
          </a:p>
          <a:p>
            <a:endParaRPr lang="en-GB" dirty="0"/>
          </a:p>
        </p:txBody>
      </p:sp>
    </p:spTree>
    <p:extLst>
      <p:ext uri="{BB962C8B-B14F-4D97-AF65-F5344CB8AC3E}">
        <p14:creationId xmlns:p14="http://schemas.microsoft.com/office/powerpoint/2010/main" val="349614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Password guessing</a:t>
            </a:r>
            <a:endParaRPr lang="en-GB" dirty="0"/>
          </a:p>
        </p:txBody>
      </p:sp>
      <p:sp>
        <p:nvSpPr>
          <p:cNvPr id="3" name="Text Placeholder 2"/>
          <p:cNvSpPr>
            <a:spLocks noGrp="1"/>
          </p:cNvSpPr>
          <p:nvPr>
            <p:ph type="body" sz="quarter" idx="10"/>
          </p:nvPr>
        </p:nvSpPr>
        <p:spPr>
          <a:xfrm>
            <a:off x="962833" y="1905001"/>
            <a:ext cx="10718125" cy="443198"/>
          </a:xfrm>
        </p:spPr>
        <p:txBody>
          <a:bodyPr/>
          <a:lstStyle/>
          <a:p>
            <a:endParaRPr lang="en-GB" dirty="0"/>
          </a:p>
        </p:txBody>
      </p:sp>
      <p:pic>
        <p:nvPicPr>
          <p:cNvPr id="4" name="Picture 3"/>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9287" y="1556792"/>
            <a:ext cx="11806237" cy="5301208"/>
          </a:xfrm>
          <a:prstGeom prst="rect">
            <a:avLst/>
          </a:prstGeom>
          <a:ln>
            <a:noFill/>
          </a:ln>
          <a:effectLst>
            <a:softEdge rad="112500"/>
          </a:effectLst>
          <a:extLst/>
        </p:spPr>
      </p:pic>
    </p:spTree>
    <p:extLst>
      <p:ext uri="{BB962C8B-B14F-4D97-AF65-F5344CB8AC3E}">
        <p14:creationId xmlns:p14="http://schemas.microsoft.com/office/powerpoint/2010/main" val="414635615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8206" y="776148"/>
            <a:ext cx="11173090" cy="1495794"/>
          </a:xfrm>
        </p:spPr>
        <p:txBody>
          <a:bodyPr/>
          <a:lstStyle/>
          <a:p>
            <a:r>
              <a:rPr lang="en-US" sz="3200" dirty="0" smtClean="0">
                <a:solidFill>
                  <a:schemeClr val="tx1"/>
                </a:solidFill>
              </a:rPr>
              <a:t>The worm </a:t>
            </a:r>
            <a:r>
              <a:rPr lang="en-US" sz="3200" dirty="0">
                <a:solidFill>
                  <a:schemeClr val="tx1"/>
                </a:solidFill>
              </a:rPr>
              <a:t>modifies the following registry key to create a randomly named service on the affected system: </a:t>
            </a:r>
            <a:r>
              <a:rPr lang="en-US" dirty="0">
                <a:solidFill>
                  <a:schemeClr val="tx1"/>
                </a:solidFill>
              </a:rPr>
              <a:t/>
            </a:r>
            <a:br>
              <a:rPr lang="en-US" dirty="0">
                <a:solidFill>
                  <a:schemeClr val="tx1"/>
                </a:solidFill>
              </a:rPr>
            </a:br>
            <a:endParaRPr lang="en-GB" dirty="0"/>
          </a:p>
        </p:txBody>
      </p:sp>
      <p:sp>
        <p:nvSpPr>
          <p:cNvPr id="5" name="Text Placeholder 4"/>
          <p:cNvSpPr>
            <a:spLocks noGrp="1"/>
          </p:cNvSpPr>
          <p:nvPr>
            <p:ph type="body" sz="quarter" idx="10"/>
          </p:nvPr>
        </p:nvSpPr>
        <p:spPr>
          <a:xfrm>
            <a:off x="745119" y="2427514"/>
            <a:ext cx="10718125" cy="3496342"/>
          </a:xfrm>
        </p:spPr>
        <p:txBody>
          <a:bodyPr/>
          <a:lstStyle/>
          <a:p>
            <a:pPr lvl="0"/>
            <a:r>
              <a:rPr lang="en-US" sz="3200" dirty="0" smtClean="0"/>
              <a:t>HKLM\SYSTEM\CurrentControlSet\Services</a:t>
            </a:r>
            <a:r>
              <a:rPr lang="en-US" sz="3200" dirty="0"/>
              <a:t>\{random</a:t>
            </a:r>
            <a:r>
              <a:rPr lang="en-US" sz="3200" dirty="0" smtClean="0"/>
              <a:t>}\ Parameters</a:t>
            </a:r>
            <a:r>
              <a:rPr lang="en-US" sz="3200" dirty="0"/>
              <a:t>\"ServiceDll" = "Path to worm" </a:t>
            </a:r>
            <a:endParaRPr lang="en-US" sz="3200" dirty="0" smtClean="0"/>
          </a:p>
          <a:p>
            <a:pPr lvl="0"/>
            <a:endParaRPr lang="en-US" sz="3200" dirty="0"/>
          </a:p>
          <a:p>
            <a:pPr lvl="0"/>
            <a:endParaRPr lang="en-US" sz="3200" dirty="0"/>
          </a:p>
          <a:p>
            <a:pPr lvl="0"/>
            <a:r>
              <a:rPr lang="en-US" sz="3200" dirty="0"/>
              <a:t>W</a:t>
            </a:r>
            <a:r>
              <a:rPr lang="en-US" sz="3200" dirty="0" smtClean="0"/>
              <a:t>hen </a:t>
            </a:r>
            <a:r>
              <a:rPr lang="en-US" sz="3200" dirty="0"/>
              <a:t>the machine </a:t>
            </a:r>
            <a:r>
              <a:rPr lang="en-US" sz="3200" dirty="0" smtClean="0"/>
              <a:t>reboots a hidden </a:t>
            </a:r>
            <a:r>
              <a:rPr lang="en-US" sz="3200" dirty="0"/>
              <a:t>service will start up</a:t>
            </a:r>
            <a:r>
              <a:rPr lang="en-US" sz="3200" dirty="0" smtClean="0"/>
              <a:t>! This can be viewed with sysinternals autoruns.</a:t>
            </a:r>
            <a:endParaRPr lang="en-US" sz="3200" dirty="0"/>
          </a:p>
          <a:p>
            <a:endParaRPr lang="en-GB" dirty="0"/>
          </a:p>
        </p:txBody>
      </p:sp>
    </p:spTree>
    <p:extLst>
      <p:ext uri="{BB962C8B-B14F-4D97-AF65-F5344CB8AC3E}">
        <p14:creationId xmlns:p14="http://schemas.microsoft.com/office/powerpoint/2010/main" val="37423050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Attack Vectors</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155" y="1034980"/>
            <a:ext cx="10936009" cy="5697416"/>
          </a:xfrm>
          <a:prstGeom prst="rect">
            <a:avLst/>
          </a:prstGeom>
          <a:ln>
            <a:noFill/>
          </a:ln>
          <a:effectLst>
            <a:softEdge rad="112500"/>
          </a:effectLst>
        </p:spPr>
      </p:pic>
      <p:sp>
        <p:nvSpPr>
          <p:cNvPr id="2" name="TextBox 1"/>
          <p:cNvSpPr txBox="1"/>
          <p:nvPr/>
        </p:nvSpPr>
        <p:spPr>
          <a:xfrm flipH="1">
            <a:off x="7534198" y="476673"/>
            <a:ext cx="4319271" cy="215444"/>
          </a:xfrm>
          <a:prstGeom prst="rect">
            <a:avLst/>
          </a:prstGeom>
          <a:noFill/>
        </p:spPr>
        <p:txBody>
          <a:bodyPr wrap="square" lIns="0" tIns="0" rIns="0" bIns="0" rtlCol="0">
            <a:spAutoFit/>
          </a:bodyPr>
          <a:lstStyle/>
          <a:p>
            <a:r>
              <a:rPr lang="en-GB" sz="1400" dirty="0" smtClean="0">
                <a:gradFill>
                  <a:gsLst>
                    <a:gs pos="0">
                      <a:schemeClr val="tx1"/>
                    </a:gs>
                    <a:gs pos="86000">
                      <a:schemeClr val="tx1"/>
                    </a:gs>
                  </a:gsLst>
                  <a:lin ang="5400000" scaled="0"/>
                </a:gradFill>
              </a:rPr>
              <a:t>Source of graphic </a:t>
            </a:r>
            <a:r>
              <a:rPr lang="en-US" sz="1400" u="sng" dirty="0" smtClean="0">
                <a:hlinkClick r:id="rId4"/>
              </a:rPr>
              <a:t>www.microsoft.com/mmpc</a:t>
            </a:r>
            <a:r>
              <a:rPr lang="en-US" sz="1400" dirty="0" smtClean="0"/>
              <a:t> </a:t>
            </a:r>
            <a:endParaRPr lang="en-GB" sz="14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16709195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68" y="463062"/>
            <a:ext cx="11149013" cy="609398"/>
          </a:xfrm>
        </p:spPr>
        <p:txBody>
          <a:bodyPr/>
          <a:lstStyle/>
          <a:p>
            <a:r>
              <a:rPr lang="en-GB" dirty="0" smtClean="0">
                <a:solidFill>
                  <a:srgbClr val="F6AE1E"/>
                </a:solidFill>
              </a:rPr>
              <a:t>The MMPC – Your friend in Protection</a:t>
            </a:r>
            <a:endParaRPr lang="en-GB" dirty="0">
              <a:solidFill>
                <a:srgbClr val="F6AE1E"/>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65" y="1643063"/>
            <a:ext cx="10976219" cy="233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565" y="4607169"/>
            <a:ext cx="10776926" cy="1107996"/>
          </a:xfrm>
          <a:prstGeom prst="rect">
            <a:avLst/>
          </a:prstGeom>
          <a:noFill/>
        </p:spPr>
        <p:txBody>
          <a:bodyPr wrap="square" lIns="0" tIns="0" rIns="0" bIns="0" rtlCol="0">
            <a:spAutoFit/>
          </a:bodyPr>
          <a:lstStyle/>
          <a:p>
            <a:r>
              <a:rPr lang="en-GB" dirty="0">
                <a:gradFill>
                  <a:gsLst>
                    <a:gs pos="0">
                      <a:schemeClr val="tx1"/>
                    </a:gs>
                    <a:gs pos="86000">
                      <a:schemeClr val="tx1"/>
                    </a:gs>
                  </a:gsLst>
                  <a:lin ang="5400000" scaled="0"/>
                </a:gradFill>
                <a:hlinkClick r:id="rId4"/>
              </a:rPr>
              <a:t>http://www.facebook.com/note.php?note_id=77362553925#!/</a:t>
            </a:r>
            <a:r>
              <a:rPr lang="en-GB" dirty="0" smtClean="0">
                <a:gradFill>
                  <a:gsLst>
                    <a:gs pos="0">
                      <a:schemeClr val="tx1"/>
                    </a:gs>
                    <a:gs pos="86000">
                      <a:schemeClr val="tx1"/>
                    </a:gs>
                  </a:gsLst>
                  <a:lin ang="5400000" scaled="0"/>
                </a:gradFill>
                <a:hlinkClick r:id="rId4"/>
              </a:rPr>
              <a:t>pages/Microsoft-Malware-Protection-Center/29456973460</a:t>
            </a:r>
            <a:r>
              <a:rPr lang="en-GB" dirty="0" smtClean="0">
                <a:gradFill>
                  <a:gsLst>
                    <a:gs pos="0">
                      <a:schemeClr val="tx1"/>
                    </a:gs>
                    <a:gs pos="86000">
                      <a:schemeClr val="tx1"/>
                    </a:gs>
                  </a:gsLst>
                  <a:lin ang="5400000" scaled="0"/>
                </a:gradFill>
              </a:rPr>
              <a:t> </a:t>
            </a:r>
          </a:p>
          <a:p>
            <a:endParaRPr lang="en-GB" dirty="0">
              <a:gradFill>
                <a:gsLst>
                  <a:gs pos="0">
                    <a:schemeClr val="tx1"/>
                  </a:gs>
                  <a:gs pos="86000">
                    <a:schemeClr val="tx1"/>
                  </a:gs>
                </a:gsLst>
                <a:lin ang="5400000" scaled="0"/>
              </a:gradFill>
            </a:endParaRPr>
          </a:p>
          <a:p>
            <a:r>
              <a:rPr lang="en-GB" dirty="0" smtClean="0">
                <a:gradFill>
                  <a:gsLst>
                    <a:gs pos="0">
                      <a:schemeClr val="tx1"/>
                    </a:gs>
                    <a:gs pos="86000">
                      <a:schemeClr val="tx1"/>
                    </a:gs>
                  </a:gsLst>
                  <a:lin ang="5400000" scaled="0"/>
                </a:gradFill>
              </a:rPr>
              <a:t>Join there Facebook Page and keep yourself updated on current threats !</a:t>
            </a:r>
          </a:p>
        </p:txBody>
      </p:sp>
    </p:spTree>
    <p:extLst>
      <p:ext uri="{BB962C8B-B14F-4D97-AF65-F5344CB8AC3E}">
        <p14:creationId xmlns:p14="http://schemas.microsoft.com/office/powerpoint/2010/main" val="408980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7"/>
                                        </p:tgtEl>
                                      </p:cBhvr>
                                    </p:animEffect>
                                    <p:animScale>
                                      <p:cBhvr>
                                        <p:cTn id="7" dur="250" autoRev="1" fill="hold"/>
                                        <p:tgtEl>
                                          <p:spTgt spid="102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1512" y="521677"/>
            <a:ext cx="11149013" cy="609398"/>
          </a:xfrm>
        </p:spPr>
        <p:txBody>
          <a:bodyPr/>
          <a:lstStyle/>
          <a:p>
            <a:r>
              <a:rPr lang="en-GB" dirty="0" smtClean="0"/>
              <a:t>The best way to get infected!</a:t>
            </a:r>
            <a:endParaRPr lang="en-GB" dirty="0"/>
          </a:p>
        </p:txBody>
      </p:sp>
      <p:sp>
        <p:nvSpPr>
          <p:cNvPr id="5" name="Text Placeholder 4"/>
          <p:cNvSpPr>
            <a:spLocks noGrp="1"/>
          </p:cNvSpPr>
          <p:nvPr>
            <p:ph type="body" sz="quarter" idx="10"/>
          </p:nvPr>
        </p:nvSpPr>
        <p:spPr>
          <a:xfrm>
            <a:off x="472699" y="2479430"/>
            <a:ext cx="11173090" cy="2314480"/>
          </a:xfrm>
        </p:spPr>
        <p:txBody>
          <a:bodyPr/>
          <a:lstStyle/>
          <a:p>
            <a:r>
              <a:rPr lang="en-US" dirty="0">
                <a:solidFill>
                  <a:schemeClr val="tx1"/>
                </a:solidFill>
              </a:rPr>
              <a:t>You are logged on to a machine as a </a:t>
            </a:r>
            <a:r>
              <a:rPr lang="en-US" dirty="0" smtClean="0">
                <a:solidFill>
                  <a:schemeClr val="tx1"/>
                </a:solidFill>
              </a:rPr>
              <a:t>Domain </a:t>
            </a:r>
            <a:r>
              <a:rPr lang="en-US" dirty="0">
                <a:solidFill>
                  <a:schemeClr val="tx1"/>
                </a:solidFill>
              </a:rPr>
              <a:t>A</a:t>
            </a:r>
            <a:r>
              <a:rPr lang="en-US" dirty="0" smtClean="0">
                <a:solidFill>
                  <a:schemeClr val="tx1"/>
                </a:solidFill>
              </a:rPr>
              <a:t>dministrator </a:t>
            </a:r>
            <a:r>
              <a:rPr lang="en-US" dirty="0">
                <a:solidFill>
                  <a:schemeClr val="tx1"/>
                </a:solidFill>
              </a:rPr>
              <a:t>with an account that has a weak password and you have an infected USB Pen drive inserted, this will almost guarantee C</a:t>
            </a:r>
            <a:r>
              <a:rPr lang="en-US" dirty="0" smtClean="0">
                <a:solidFill>
                  <a:schemeClr val="tx1"/>
                </a:solidFill>
              </a:rPr>
              <a:t>onficker </a:t>
            </a:r>
            <a:r>
              <a:rPr lang="en-US" dirty="0">
                <a:solidFill>
                  <a:schemeClr val="tx1"/>
                </a:solidFill>
              </a:rPr>
              <a:t>will spread !</a:t>
            </a:r>
          </a:p>
          <a:p>
            <a:endParaRPr lang="en-GB" dirty="0"/>
          </a:p>
        </p:txBody>
      </p:sp>
    </p:spTree>
    <p:extLst>
      <p:ext uri="{BB962C8B-B14F-4D97-AF65-F5344CB8AC3E}">
        <p14:creationId xmlns:p14="http://schemas.microsoft.com/office/powerpoint/2010/main" val="110661561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fickerc_phonehome.gif"/>
          <p:cNvPicPr>
            <a:picLocks noChangeAspect="1"/>
          </p:cNvPicPr>
          <p:nvPr/>
        </p:nvPicPr>
        <p:blipFill>
          <a:blip r:embed="rId2" cstate="print"/>
          <a:stretch>
            <a:fillRect/>
          </a:stretch>
        </p:blipFill>
        <p:spPr>
          <a:xfrm>
            <a:off x="527244" y="1700808"/>
            <a:ext cx="11422294" cy="5118816"/>
          </a:xfrm>
          <a:prstGeom prst="rect">
            <a:avLst/>
          </a:prstGeom>
          <a:ln>
            <a:noFill/>
          </a:ln>
          <a:effectLst>
            <a:softEdge rad="112500"/>
          </a:effectLst>
        </p:spPr>
      </p:pic>
      <p:sp>
        <p:nvSpPr>
          <p:cNvPr id="5" name="Title 4"/>
          <p:cNvSpPr>
            <a:spLocks noGrp="1"/>
          </p:cNvSpPr>
          <p:nvPr>
            <p:ph type="title"/>
          </p:nvPr>
        </p:nvSpPr>
        <p:spPr>
          <a:xfrm>
            <a:off x="507868" y="230189"/>
            <a:ext cx="11173090" cy="609398"/>
          </a:xfrm>
        </p:spPr>
        <p:txBody>
          <a:bodyPr/>
          <a:lstStyle/>
          <a:p>
            <a:r>
              <a:rPr lang="en-GB" dirty="0" smtClean="0"/>
              <a:t>    This is what lead to the April 1</a:t>
            </a:r>
            <a:r>
              <a:rPr lang="en-GB" baseline="30000" dirty="0" smtClean="0"/>
              <a:t>st</a:t>
            </a:r>
            <a:r>
              <a:rPr lang="en-GB" dirty="0" smtClean="0"/>
              <a:t> Panic.</a:t>
            </a:r>
            <a:endParaRPr lang="en-GB" dirty="0"/>
          </a:p>
        </p:txBody>
      </p:sp>
    </p:spTree>
    <p:extLst>
      <p:ext uri="{BB962C8B-B14F-4D97-AF65-F5344CB8AC3E}">
        <p14:creationId xmlns:p14="http://schemas.microsoft.com/office/powerpoint/2010/main" val="152406508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Interesting facts!</a:t>
            </a:r>
            <a:endParaRPr lang="en-GB" dirty="0"/>
          </a:p>
        </p:txBody>
      </p:sp>
      <p:sp>
        <p:nvSpPr>
          <p:cNvPr id="5" name="Text Placeholder 4"/>
          <p:cNvSpPr>
            <a:spLocks noGrp="1"/>
          </p:cNvSpPr>
          <p:nvPr>
            <p:ph type="body" sz="quarter" idx="10"/>
          </p:nvPr>
        </p:nvSpPr>
        <p:spPr>
          <a:xfrm>
            <a:off x="527244" y="692696"/>
            <a:ext cx="11173090" cy="5527667"/>
          </a:xfrm>
        </p:spPr>
        <p:txBody>
          <a:bodyPr/>
          <a:lstStyle/>
          <a:p>
            <a:endParaRPr lang="en-GB" dirty="0"/>
          </a:p>
          <a:p>
            <a:r>
              <a:rPr lang="en-GB" sz="2800" dirty="0"/>
              <a:t>The threat </a:t>
            </a:r>
            <a:r>
              <a:rPr lang="en-GB" sz="2800" dirty="0" smtClean="0"/>
              <a:t>has protected </a:t>
            </a:r>
            <a:r>
              <a:rPr lang="en-GB" sz="2800" dirty="0"/>
              <a:t>itself from takeover. Transferred payload files were encrypted, as well as digitally signed, and only the Conficker authors had the </a:t>
            </a:r>
            <a:r>
              <a:rPr lang="en-GB" sz="2800" dirty="0" smtClean="0"/>
              <a:t>key.</a:t>
            </a:r>
          </a:p>
          <a:p>
            <a:pPr marL="0" indent="0">
              <a:buNone/>
            </a:pPr>
            <a:endParaRPr lang="en-GB" sz="2800" dirty="0" smtClean="0"/>
          </a:p>
          <a:p>
            <a:r>
              <a:rPr lang="en-GB" sz="2800" dirty="0"/>
              <a:t>In many ways, April 8th was what many thought April 1st was supposed to be. Not only did a new variant </a:t>
            </a:r>
            <a:r>
              <a:rPr lang="en-GB" sz="2800" dirty="0" smtClean="0"/>
              <a:t>emerge (W32.Conficker.E</a:t>
            </a:r>
            <a:r>
              <a:rPr lang="en-GB" sz="2800" dirty="0"/>
              <a:t>), but two other risks (W32.Waledac and SpywareProtect2009) appeared on Conficker-infected computers as well</a:t>
            </a:r>
            <a:r>
              <a:rPr lang="en-GB" sz="2800" dirty="0" smtClean="0"/>
              <a:t>.</a:t>
            </a:r>
          </a:p>
          <a:p>
            <a:pPr marL="0" indent="0">
              <a:buNone/>
            </a:pPr>
            <a:endParaRPr lang="en-GB" sz="2800" dirty="0" smtClean="0"/>
          </a:p>
          <a:p>
            <a:r>
              <a:rPr lang="en-GB" sz="2800" dirty="0" smtClean="0"/>
              <a:t>If we look at the trends of Conficker being associated with rogue Anti-spyware, financial gain would seem to be the motive behind it.</a:t>
            </a:r>
            <a:endParaRPr lang="en-GB" sz="2800" dirty="0"/>
          </a:p>
        </p:txBody>
      </p:sp>
    </p:spTree>
    <p:extLst>
      <p:ext uri="{BB962C8B-B14F-4D97-AF65-F5344CB8AC3E}">
        <p14:creationId xmlns:p14="http://schemas.microsoft.com/office/powerpoint/2010/main" val="3318111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anim calcmode="lin" valueType="num">
                                      <p:cBhvr>
                                        <p:cTn id="1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1000"/>
                                        <p:tgtEl>
                                          <p:spTgt spid="5">
                                            <p:txEl>
                                              <p:pRg st="3" end="3"/>
                                            </p:txEl>
                                          </p:spTgt>
                                        </p:tgtEl>
                                      </p:cBhvr>
                                    </p:animEffect>
                                    <p:anim calcmode="lin" valueType="num">
                                      <p:cBhvr>
                                        <p:cTn id="1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1000"/>
                                        <p:tgtEl>
                                          <p:spTgt spid="5">
                                            <p:txEl>
                                              <p:pRg st="5" end="5"/>
                                            </p:txEl>
                                          </p:spTgt>
                                        </p:tgtEl>
                                      </p:cBhvr>
                                    </p:animEffect>
                                    <p:anim calcmode="lin" valueType="num">
                                      <p:cBhvr>
                                        <p:cTn id="2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Cont’d…</a:t>
            </a:r>
            <a:endParaRPr lang="en-GB" dirty="0"/>
          </a:p>
        </p:txBody>
      </p:sp>
      <p:sp>
        <p:nvSpPr>
          <p:cNvPr id="5" name="Text Placeholder 4"/>
          <p:cNvSpPr>
            <a:spLocks noGrp="1"/>
          </p:cNvSpPr>
          <p:nvPr>
            <p:ph type="body" sz="quarter" idx="10"/>
          </p:nvPr>
        </p:nvSpPr>
        <p:spPr>
          <a:xfrm>
            <a:off x="507868" y="1447799"/>
            <a:ext cx="11173090" cy="4825937"/>
          </a:xfrm>
        </p:spPr>
        <p:txBody>
          <a:bodyPr/>
          <a:lstStyle/>
          <a:p>
            <a:r>
              <a:rPr lang="en-GB" dirty="0" smtClean="0"/>
              <a:t>You can track Conficker’s activity via </a:t>
            </a:r>
            <a:r>
              <a:rPr lang="en-GB" dirty="0">
                <a:hlinkClick r:id="rId3"/>
              </a:rPr>
              <a:t>http://www.shadowserver.org</a:t>
            </a:r>
            <a:r>
              <a:rPr lang="en-GB" dirty="0"/>
              <a:t> </a:t>
            </a:r>
            <a:endParaRPr lang="en-GB" dirty="0" smtClean="0"/>
          </a:p>
          <a:p>
            <a:pPr marL="0" indent="0">
              <a:buNone/>
            </a:pPr>
            <a:endParaRPr lang="en-GB" dirty="0" smtClean="0"/>
          </a:p>
          <a:p>
            <a:r>
              <a:rPr lang="en-GB" dirty="0" smtClean="0"/>
              <a:t>Conficker B’s Payload contains a rar</a:t>
            </a:r>
            <a:r>
              <a:rPr lang="en-GB" dirty="0"/>
              <a:t> </a:t>
            </a:r>
            <a:r>
              <a:rPr lang="en-GB" dirty="0" smtClean="0"/>
              <a:t>(compressed) file with the GEO-IP database compressed inside.</a:t>
            </a:r>
          </a:p>
          <a:p>
            <a:pPr marL="0" indent="0">
              <a:buNone/>
            </a:pPr>
            <a:endParaRPr lang="en-GB" dirty="0" smtClean="0"/>
          </a:p>
          <a:p>
            <a:r>
              <a:rPr lang="en-GB" dirty="0"/>
              <a:t>Conficker contacts two well-known </a:t>
            </a:r>
            <a:r>
              <a:rPr lang="en-GB" dirty="0" smtClean="0"/>
              <a:t>web </a:t>
            </a:r>
            <a:r>
              <a:rPr lang="en-GB" dirty="0"/>
              <a:t>sites and calculates the computer’s average bandwidth, then uses this value to configure how many simultaneous remote procedure call (RPC) exploit scans are allowed at one </a:t>
            </a:r>
            <a:r>
              <a:rPr lang="en-GB" dirty="0" smtClean="0"/>
              <a:t>time.</a:t>
            </a:r>
            <a:endParaRPr lang="en-GB" dirty="0"/>
          </a:p>
        </p:txBody>
      </p:sp>
    </p:spTree>
    <p:extLst>
      <p:ext uri="{BB962C8B-B14F-4D97-AF65-F5344CB8AC3E}">
        <p14:creationId xmlns:p14="http://schemas.microsoft.com/office/powerpoint/2010/main" val="151381285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Domain generation</a:t>
            </a:r>
            <a:endParaRPr lang="en-GB" dirty="0"/>
          </a:p>
        </p:txBody>
      </p:sp>
      <p:sp>
        <p:nvSpPr>
          <p:cNvPr id="5" name="Text Placeholder 4"/>
          <p:cNvSpPr>
            <a:spLocks noGrp="1"/>
          </p:cNvSpPr>
          <p:nvPr>
            <p:ph type="body" sz="quarter" idx="10"/>
          </p:nvPr>
        </p:nvSpPr>
        <p:spPr>
          <a:xfrm>
            <a:off x="962833" y="1905001"/>
            <a:ext cx="10718125" cy="886397"/>
          </a:xfrm>
        </p:spPr>
        <p:txBody>
          <a:bodyPr/>
          <a:lstStyle/>
          <a:p>
            <a:r>
              <a:rPr lang="en-GB" dirty="0"/>
              <a:t>The latest </a:t>
            </a:r>
            <a:r>
              <a:rPr lang="en-GB" dirty="0" smtClean="0"/>
              <a:t>Conficker variant </a:t>
            </a:r>
            <a:r>
              <a:rPr lang="en-GB" dirty="0"/>
              <a:t>is known to generate 50,000 domain names using its own generator algorithm. </a:t>
            </a:r>
          </a:p>
        </p:txBody>
      </p:sp>
      <p:pic>
        <p:nvPicPr>
          <p:cNvPr id="1026" name="Picture 2" descr="C:\Users\padevlin\Desktop\Conficker &amp; Techready11\153464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185" y="2999810"/>
            <a:ext cx="10654409" cy="363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34324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Session Overview</a:t>
            </a:r>
            <a:endParaRPr lang="en-US" dirty="0"/>
          </a:p>
        </p:txBody>
      </p:sp>
      <p:sp>
        <p:nvSpPr>
          <p:cNvPr id="5" name="Text Placeholder 4"/>
          <p:cNvSpPr>
            <a:spLocks noGrp="1"/>
          </p:cNvSpPr>
          <p:nvPr>
            <p:ph type="body" sz="quarter" idx="10"/>
          </p:nvPr>
        </p:nvSpPr>
        <p:spPr>
          <a:xfrm>
            <a:off x="507868" y="1447799"/>
            <a:ext cx="11173090" cy="4579715"/>
          </a:xfrm>
        </p:spPr>
        <p:txBody>
          <a:bodyPr/>
          <a:lstStyle/>
          <a:p>
            <a:r>
              <a:rPr lang="en-US" dirty="0" smtClean="0"/>
              <a:t>Identifying the threat and dealing with it.</a:t>
            </a:r>
          </a:p>
          <a:p>
            <a:pPr marL="0" indent="0">
              <a:buNone/>
            </a:pPr>
            <a:endParaRPr lang="en-US" dirty="0" smtClean="0"/>
          </a:p>
          <a:p>
            <a:r>
              <a:rPr lang="en-GB" dirty="0" smtClean="0"/>
              <a:t>Creating an action plan that works fast for remediation.</a:t>
            </a:r>
          </a:p>
          <a:p>
            <a:pPr marL="0" indent="0">
              <a:buNone/>
            </a:pPr>
            <a:endParaRPr lang="en-US" dirty="0"/>
          </a:p>
          <a:p>
            <a:r>
              <a:rPr lang="en-GB" dirty="0" smtClean="0"/>
              <a:t>Dealing with the crisis and setting customer expectations for resolution.</a:t>
            </a:r>
          </a:p>
          <a:p>
            <a:pPr marL="0" indent="0">
              <a:buNone/>
            </a:pPr>
            <a:endParaRPr lang="en-GB" dirty="0" smtClean="0"/>
          </a:p>
          <a:p>
            <a:r>
              <a:rPr lang="en-GB" dirty="0" smtClean="0"/>
              <a:t>Customers who have been infected – how Microsoft helped them.</a:t>
            </a:r>
            <a:endParaRPr lang="en-US" dirty="0"/>
          </a:p>
        </p:txBody>
      </p:sp>
    </p:spTree>
    <p:extLst>
      <p:ext uri="{BB962C8B-B14F-4D97-AF65-F5344CB8AC3E}">
        <p14:creationId xmlns:p14="http://schemas.microsoft.com/office/powerpoint/2010/main" val="339525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8980" y="330673"/>
            <a:ext cx="11173090" cy="1218795"/>
          </a:xfrm>
        </p:spPr>
        <p:txBody>
          <a:bodyPr/>
          <a:lstStyle/>
          <a:p>
            <a:r>
              <a:rPr lang="en-GB" dirty="0" smtClean="0"/>
              <a:t>Conficker.C checks the time via the following  sites</a:t>
            </a:r>
            <a:endParaRPr lang="en-GB" dirty="0"/>
          </a:p>
        </p:txBody>
      </p:sp>
      <p:sp>
        <p:nvSpPr>
          <p:cNvPr id="5" name="Text Placeholder 4"/>
          <p:cNvSpPr>
            <a:spLocks noGrp="1"/>
          </p:cNvSpPr>
          <p:nvPr>
            <p:ph type="body" sz="quarter" idx="10"/>
          </p:nvPr>
        </p:nvSpPr>
        <p:spPr>
          <a:xfrm>
            <a:off x="962833" y="1905000"/>
            <a:ext cx="10889198" cy="3877985"/>
          </a:xfrm>
        </p:spPr>
        <p:txBody>
          <a:bodyPr/>
          <a:lstStyle/>
          <a:p>
            <a:r>
              <a:rPr lang="en-GB" sz="2800" dirty="0" smtClean="0">
                <a:latin typeface="Calibri" pitchFamily="34" charset="0"/>
                <a:cs typeface="Calibri" pitchFamily="34" charset="0"/>
              </a:rPr>
              <a:t>4shared.com</a:t>
            </a:r>
            <a:r>
              <a:rPr lang="en-GB" sz="2800" dirty="0">
                <a:latin typeface="Calibri" pitchFamily="34" charset="0"/>
                <a:cs typeface="Calibri" pitchFamily="34" charset="0"/>
              </a:rPr>
              <a:t>, adobe.com, allegro.pl, ameblo.jp, answers.com, aweber.com, </a:t>
            </a:r>
            <a:r>
              <a:rPr lang="en-GB" sz="2800" dirty="0" smtClean="0">
                <a:latin typeface="Calibri" pitchFamily="34" charset="0"/>
                <a:cs typeface="Calibri" pitchFamily="34" charset="0"/>
              </a:rPr>
              <a:t>badongo.com</a:t>
            </a:r>
            <a:r>
              <a:rPr lang="en-GB" sz="2800" dirty="0">
                <a:latin typeface="Calibri" pitchFamily="34" charset="0"/>
                <a:cs typeface="Calibri" pitchFamily="34" charset="0"/>
              </a:rPr>
              <a:t>, baidu.com, bbc.co.uk, blogfa.com, clicksor.com, comcast.net, cricinfo.com, disney.go.com, ebay.co.uk, facebook.com, fastclick.com, friendster.com, imdb.com, megaporn.com, megaupload.com, miniclip.com, mininova.org, ning.com, photobucket. com, rapidshare.com, reference.com, seznam.cz, soso.com, studiverzeichnis.com, tianya.cn, torrentz.com, tribalfusion.com, tube8.-com, tuenti.com, typepad.com, ucoz.ru, veoh.com, vkontakte.ru, wikimedia.org, wordpress.com, xnxx.com, yahoo. com, </a:t>
            </a:r>
            <a:r>
              <a:rPr lang="en-GB" sz="2800" dirty="0" smtClean="0">
                <a:latin typeface="Calibri" pitchFamily="34" charset="0"/>
                <a:cs typeface="Calibri" pitchFamily="34" charset="0"/>
              </a:rPr>
              <a:t>youtube.com</a:t>
            </a:r>
            <a:r>
              <a:rPr lang="en-GB" sz="2800" dirty="0">
                <a:latin typeface="Calibri" pitchFamily="34" charset="0"/>
                <a:cs typeface="Calibri" pitchFamily="34" charset="0"/>
              </a:rPr>
              <a:t/>
            </a:r>
            <a:br>
              <a:rPr lang="en-GB" sz="2800" dirty="0">
                <a:latin typeface="Calibri" pitchFamily="34" charset="0"/>
                <a:cs typeface="Calibri" pitchFamily="34" charset="0"/>
              </a:rPr>
            </a:br>
            <a:endParaRPr lang="en-GB" sz="2800" dirty="0">
              <a:latin typeface="Calibri" pitchFamily="34" charset="0"/>
              <a:cs typeface="Calibri" pitchFamily="34" charset="0"/>
            </a:endParaRPr>
          </a:p>
        </p:txBody>
      </p:sp>
    </p:spTree>
    <p:extLst>
      <p:ext uri="{BB962C8B-B14F-4D97-AF65-F5344CB8AC3E}">
        <p14:creationId xmlns:p14="http://schemas.microsoft.com/office/powerpoint/2010/main" val="38278496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customer </a:t>
            </a:r>
            <a:endParaRPr lang="en-US" dirty="0"/>
          </a:p>
        </p:txBody>
      </p:sp>
      <p:sp>
        <p:nvSpPr>
          <p:cNvPr id="2" name="Title 1"/>
          <p:cNvSpPr>
            <a:spLocks noGrp="1"/>
          </p:cNvSpPr>
          <p:nvPr>
            <p:ph type="ctrTitle"/>
          </p:nvPr>
        </p:nvSpPr>
        <p:spPr>
          <a:xfrm>
            <a:off x="816515" y="1697494"/>
            <a:ext cx="9323388" cy="1523494"/>
          </a:xfrm>
        </p:spPr>
        <p:txBody>
          <a:bodyPr/>
          <a:lstStyle/>
          <a:p>
            <a:r>
              <a:rPr lang="en-US" dirty="0" smtClean="0"/>
              <a:t>Field Experience</a:t>
            </a:r>
            <a:endParaRPr lang="en-US" dirty="0"/>
          </a:p>
        </p:txBody>
      </p:sp>
      <p:sp>
        <p:nvSpPr>
          <p:cNvPr id="3" name="Subtitle 2"/>
          <p:cNvSpPr>
            <a:spLocks noGrp="1"/>
          </p:cNvSpPr>
          <p:nvPr>
            <p:ph type="subTitle" idx="1"/>
          </p:nvPr>
        </p:nvSpPr>
        <p:spPr>
          <a:xfrm>
            <a:off x="816516" y="3025391"/>
            <a:ext cx="9323389" cy="461665"/>
          </a:xfrm>
        </p:spPr>
        <p:txBody>
          <a:bodyPr/>
          <a:lstStyle/>
          <a:p>
            <a:r>
              <a:rPr lang="en-US" dirty="0" smtClean="0"/>
              <a:t>Belfast Health &amp; Social Care Trust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513" y="3971925"/>
            <a:ext cx="3513749" cy="9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4861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Program Files\Microsoft Resource DVD Artwork\DVD_ART\Artwork_Imagery\Shapes and Graphics\Map Globe\world map Transparent blue.pn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bwMode="auto">
          <a:xfrm>
            <a:off x="734971" y="889000"/>
            <a:ext cx="10325817" cy="5280868"/>
          </a:xfrm>
          <a:prstGeom prst="rect">
            <a:avLst/>
          </a:prstGeom>
          <a:noFill/>
          <a:ln>
            <a:noFill/>
            <a:headEnd type="none" w="med" len="med"/>
            <a:tailEnd type="none" w="med" len="med"/>
          </a:ln>
        </p:spPr>
      </p:pic>
      <p:sp>
        <p:nvSpPr>
          <p:cNvPr id="5" name="Title 1"/>
          <p:cNvSpPr>
            <a:spLocks noGrp="1"/>
          </p:cNvSpPr>
          <p:nvPr>
            <p:ph type="title"/>
          </p:nvPr>
        </p:nvSpPr>
        <p:spPr>
          <a:xfrm>
            <a:off x="519112" y="228600"/>
            <a:ext cx="11149013" cy="2714589"/>
          </a:xfrm>
        </p:spPr>
        <p:txBody>
          <a:bodyPr/>
          <a:lstStyle/>
          <a:p>
            <a:pPr lvl="0">
              <a:spcBef>
                <a:spcPts val="500"/>
              </a:spcBef>
              <a:spcAft>
                <a:spcPts val="500"/>
              </a:spcAft>
            </a:pPr>
            <a:r>
              <a:rPr lang="en-GB" dirty="0" smtClean="0"/>
              <a:t>   The </a:t>
            </a:r>
            <a:r>
              <a:rPr lang="en-GB" dirty="0"/>
              <a:t>Belfast </a:t>
            </a:r>
            <a:r>
              <a:rPr lang="en-GB" dirty="0" smtClean="0"/>
              <a:t>Trust</a:t>
            </a:r>
            <a:br>
              <a:rPr lang="en-GB" dirty="0" smtClean="0"/>
            </a:br>
            <a:r>
              <a:rPr lang="en-GB" sz="2400" dirty="0">
                <a:effectLst>
                  <a:outerShdw blurRad="38100" dist="38100" dir="2700000" algn="tl">
                    <a:srgbClr val="000000">
                      <a:alpha val="50000"/>
                    </a:srgbClr>
                  </a:outerShdw>
                </a:effectLst>
              </a:rPr>
              <a:t/>
            </a:r>
            <a:br>
              <a:rPr lang="en-GB" sz="2400" dirty="0">
                <a:effectLst>
                  <a:outerShdw blurRad="38100" dist="38100" dir="2700000" algn="tl">
                    <a:srgbClr val="000000">
                      <a:alpha val="50000"/>
                    </a:srgbClr>
                  </a:outerShdw>
                </a:effectLst>
              </a:rPr>
            </a:br>
            <a:r>
              <a:rPr lang="en-GB" sz="2400" dirty="0">
                <a:effectLst>
                  <a:outerShdw blurRad="38100" dist="38100" dir="2700000" algn="tl">
                    <a:srgbClr val="000000">
                      <a:alpha val="50000"/>
                    </a:srgbClr>
                  </a:outerShdw>
                </a:effectLst>
              </a:rPr>
              <a:t/>
            </a:r>
            <a:br>
              <a:rPr lang="en-GB" sz="2400" dirty="0">
                <a:effectLst>
                  <a:outerShdw blurRad="38100" dist="38100" dir="2700000" algn="tl">
                    <a:srgbClr val="000000">
                      <a:alpha val="50000"/>
                    </a:srgbClr>
                  </a:outerShdw>
                </a:effectLst>
              </a:rPr>
            </a:br>
            <a:r>
              <a:rPr lang="en-GB" sz="6000" dirty="0">
                <a:effectLst>
                  <a:outerShdw blurRad="38100" dist="38100" dir="2700000" algn="tl">
                    <a:srgbClr val="000000">
                      <a:alpha val="50000"/>
                    </a:srgbClr>
                  </a:outerShdw>
                </a:effectLst>
              </a:rPr>
              <a:t/>
            </a:r>
            <a:br>
              <a:rPr lang="en-GB" sz="6000" dirty="0">
                <a:effectLst>
                  <a:outerShdw blurRad="38100" dist="38100" dir="2700000" algn="tl">
                    <a:srgbClr val="000000">
                      <a:alpha val="50000"/>
                    </a:srgbClr>
                  </a:outerShdw>
                </a:effectLst>
              </a:rPr>
            </a:br>
            <a:endParaRPr lang="en-GB" dirty="0"/>
          </a:p>
        </p:txBody>
      </p:sp>
      <p:sp>
        <p:nvSpPr>
          <p:cNvPr id="6" name="Text Placeholder 3"/>
          <p:cNvSpPr txBox="1">
            <a:spLocks/>
          </p:cNvSpPr>
          <p:nvPr/>
        </p:nvSpPr>
        <p:spPr>
          <a:xfrm>
            <a:off x="667302" y="1196752"/>
            <a:ext cx="11173090" cy="5346288"/>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dirty="0" smtClean="0">
                <a:effectLst>
                  <a:outerShdw blurRad="38100" dist="38100" dir="2700000" algn="tl">
                    <a:srgbClr val="000000">
                      <a:alpha val="50000"/>
                    </a:srgbClr>
                  </a:outerShdw>
                </a:effectLst>
              </a:rPr>
              <a:t>Formed in April 2007 with the merging of 6 existing healthcare trusts</a:t>
            </a:r>
          </a:p>
          <a:p>
            <a:pPr marL="0" indent="0">
              <a:buFontTx/>
              <a:buNone/>
            </a:pPr>
            <a:endParaRPr lang="en-GB" dirty="0" smtClean="0">
              <a:effectLst>
                <a:outerShdw blurRad="38100" dist="38100" dir="2700000" algn="tl">
                  <a:srgbClr val="000000">
                    <a:alpha val="50000"/>
                  </a:srgbClr>
                </a:outerShdw>
              </a:effectLst>
            </a:endParaRPr>
          </a:p>
          <a:p>
            <a:r>
              <a:rPr lang="en-GB" dirty="0" smtClean="0">
                <a:effectLst>
                  <a:outerShdw blurRad="38100" dist="38100" dir="2700000" algn="tl">
                    <a:srgbClr val="000000">
                      <a:alpha val="50000"/>
                    </a:srgbClr>
                  </a:outerShdw>
                </a:effectLst>
              </a:rPr>
              <a:t>Belfast City Hospital</a:t>
            </a:r>
          </a:p>
          <a:p>
            <a:r>
              <a:rPr lang="en-GB" dirty="0" smtClean="0">
                <a:effectLst>
                  <a:outerShdw blurRad="38100" dist="38100" dir="2700000" algn="tl">
                    <a:srgbClr val="000000">
                      <a:alpha val="50000"/>
                    </a:srgbClr>
                  </a:outerShdw>
                </a:effectLst>
              </a:rPr>
              <a:t>The Royal Hospitals</a:t>
            </a:r>
          </a:p>
          <a:p>
            <a:r>
              <a:rPr lang="en-GB" dirty="0" smtClean="0">
                <a:effectLst>
                  <a:outerShdw blurRad="38100" dist="38100" dir="2700000" algn="tl">
                    <a:srgbClr val="000000">
                      <a:alpha val="50000"/>
                    </a:srgbClr>
                  </a:outerShdw>
                </a:effectLst>
              </a:rPr>
              <a:t>Mater Hospital</a:t>
            </a:r>
          </a:p>
          <a:p>
            <a:r>
              <a:rPr lang="en-GB" dirty="0" smtClean="0">
                <a:effectLst>
                  <a:outerShdw blurRad="38100" dist="38100" dir="2700000" algn="tl">
                    <a:srgbClr val="000000">
                      <a:alpha val="50000"/>
                    </a:srgbClr>
                  </a:outerShdw>
                </a:effectLst>
              </a:rPr>
              <a:t>South and East Belfast</a:t>
            </a:r>
          </a:p>
          <a:p>
            <a:r>
              <a:rPr lang="en-GB" dirty="0" smtClean="0">
                <a:effectLst>
                  <a:outerShdw blurRad="38100" dist="38100" dir="2700000" algn="tl">
                    <a:srgbClr val="000000">
                      <a:alpha val="50000"/>
                    </a:srgbClr>
                  </a:outerShdw>
                </a:effectLst>
              </a:rPr>
              <a:t>North and West Belfast</a:t>
            </a:r>
          </a:p>
          <a:p>
            <a:r>
              <a:rPr lang="en-GB" dirty="0" smtClean="0">
                <a:effectLst>
                  <a:outerShdw blurRad="38100" dist="38100" dir="2700000" algn="tl">
                    <a:srgbClr val="000000">
                      <a:alpha val="50000"/>
                    </a:srgbClr>
                  </a:outerShdw>
                </a:effectLst>
              </a:rPr>
              <a:t>Green park Healthcare Trust</a:t>
            </a:r>
          </a:p>
          <a:p>
            <a:pPr marL="0" indent="0">
              <a:buFontTx/>
              <a:buNone/>
            </a:pPr>
            <a:r>
              <a:rPr lang="en-GB" dirty="0" smtClean="0">
                <a:effectLst>
                  <a:outerShdw blurRad="38100" dist="38100" dir="2700000" algn="tl">
                    <a:srgbClr val="000000">
                      <a:alpha val="50000"/>
                    </a:srgbClr>
                  </a:outerShdw>
                </a:effectLst>
              </a:rPr>
              <a:t>              </a:t>
            </a:r>
            <a:endParaRPr lang="en-GB" dirty="0"/>
          </a:p>
        </p:txBody>
      </p:sp>
    </p:spTree>
    <p:extLst>
      <p:ext uri="{BB962C8B-B14F-4D97-AF65-F5344CB8AC3E}">
        <p14:creationId xmlns:p14="http://schemas.microsoft.com/office/powerpoint/2010/main" val="418386103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2" name="Rectangle 4"/>
          <p:cNvSpPr>
            <a:spLocks noGrp="1" noChangeArrowheads="1"/>
          </p:cNvSpPr>
          <p:nvPr>
            <p:ph type="title"/>
          </p:nvPr>
        </p:nvSpPr>
        <p:spPr>
          <a:xfrm>
            <a:off x="507868" y="228600"/>
            <a:ext cx="11173090" cy="498598"/>
          </a:xfrm>
        </p:spPr>
        <p:txBody>
          <a:bodyPr/>
          <a:lstStyle/>
          <a:p>
            <a:pPr algn="ctr" fontAlgn="base">
              <a:spcAft>
                <a:spcPct val="0"/>
              </a:spcAft>
              <a:defRPr/>
            </a:pPr>
            <a:r>
              <a:rPr lang="en-GB" sz="3600" dirty="0"/>
              <a:t>The Belfast </a:t>
            </a:r>
            <a:r>
              <a:rPr lang="en-GB" sz="3600" dirty="0" smtClean="0"/>
              <a:t>Trust Sites</a:t>
            </a:r>
            <a:endParaRPr sz="3600" dirty="0"/>
          </a:p>
        </p:txBody>
      </p:sp>
      <p:pic>
        <p:nvPicPr>
          <p:cNvPr id="1027" name="Picture 3"/>
          <p:cNvPicPr>
            <a:picLocks noChangeAspect="1" noChangeArrowheads="1"/>
          </p:cNvPicPr>
          <p:nvPr/>
        </p:nvPicPr>
        <p:blipFill>
          <a:blip r:embed="rId3"/>
          <a:srcRect/>
          <a:stretch>
            <a:fillRect/>
          </a:stretch>
        </p:blipFill>
        <p:spPr bwMode="auto">
          <a:xfrm>
            <a:off x="1116850" y="787994"/>
            <a:ext cx="10008350" cy="6042756"/>
          </a:xfrm>
          <a:prstGeom prst="rect">
            <a:avLst/>
          </a:prstGeom>
          <a:ln>
            <a:noFill/>
          </a:ln>
          <a:effectLst>
            <a:softEdge rad="112500"/>
          </a:effectLst>
        </p:spPr>
      </p:pic>
      <p:sp>
        <p:nvSpPr>
          <p:cNvPr id="6" name="Oval 5"/>
          <p:cNvSpPr/>
          <p:nvPr/>
        </p:nvSpPr>
        <p:spPr bwMode="auto">
          <a:xfrm>
            <a:off x="4187088" y="2006600"/>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pPr marL="0" marR="0" indent="0" algn="ctr" defTabSz="914400" rtl="0" eaLnBrk="0" fontAlgn="base" latinLnBrk="0" hangingPunct="0">
              <a:lnSpc>
                <a:spcPct val="85000"/>
              </a:lnSpc>
              <a:spcBef>
                <a:spcPct val="20000"/>
              </a:spcBef>
              <a:spcAft>
                <a:spcPct val="0"/>
              </a:spcAft>
              <a:buClrTx/>
              <a:buSzTx/>
              <a:buFontTx/>
              <a:buNone/>
              <a:tabLst/>
            </a:pPr>
            <a:endParaRPr kumimoji="0" lang="en-GB" sz="1800" b="0" i="0" u="none" strike="noStrike" cap="none" normalizeH="0" baseline="0" dirty="0" smtClean="0">
              <a:ln>
                <a:noFill/>
              </a:ln>
              <a:solidFill>
                <a:srgbClr val="FFFFFF"/>
              </a:solidFill>
              <a:effectLst/>
              <a:latin typeface="Arial" charset="0"/>
            </a:endParaRPr>
          </a:p>
        </p:txBody>
      </p:sp>
      <p:sp>
        <p:nvSpPr>
          <p:cNvPr id="7" name="Oval 6"/>
          <p:cNvSpPr/>
          <p:nvPr/>
        </p:nvSpPr>
        <p:spPr bwMode="auto">
          <a:xfrm>
            <a:off x="4920674" y="846666"/>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endParaRPr lang="en-GB" dirty="0" smtClean="0"/>
          </a:p>
        </p:txBody>
      </p:sp>
      <p:sp>
        <p:nvSpPr>
          <p:cNvPr id="8" name="Oval 7"/>
          <p:cNvSpPr/>
          <p:nvPr/>
        </p:nvSpPr>
        <p:spPr bwMode="auto">
          <a:xfrm>
            <a:off x="4717527" y="2446867"/>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endParaRPr lang="en-GB" dirty="0" smtClean="0"/>
          </a:p>
        </p:txBody>
      </p:sp>
      <p:sp>
        <p:nvSpPr>
          <p:cNvPr id="9" name="Oval 8"/>
          <p:cNvSpPr/>
          <p:nvPr/>
        </p:nvSpPr>
        <p:spPr bwMode="auto">
          <a:xfrm>
            <a:off x="2674770" y="3784599"/>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pPr marL="0" marR="0" indent="0" defTabSz="914400" latinLnBrk="0">
              <a:buClrTx/>
              <a:buSzTx/>
              <a:buFontTx/>
              <a:buNone/>
              <a:tabLst/>
            </a:pPr>
            <a:endParaRPr lang="en-GB" dirty="0" smtClean="0"/>
          </a:p>
        </p:txBody>
      </p:sp>
      <p:sp>
        <p:nvSpPr>
          <p:cNvPr id="10" name="Oval 9"/>
          <p:cNvSpPr/>
          <p:nvPr/>
        </p:nvSpPr>
        <p:spPr bwMode="auto">
          <a:xfrm>
            <a:off x="5247967" y="5571066"/>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pPr marL="0" marR="0" indent="0" defTabSz="914400" latinLnBrk="0">
              <a:buClrTx/>
              <a:buSzTx/>
              <a:buFontTx/>
              <a:buNone/>
              <a:tabLst/>
            </a:pPr>
            <a:endParaRPr lang="en-GB" dirty="0" smtClean="0"/>
          </a:p>
        </p:txBody>
      </p:sp>
      <p:sp>
        <p:nvSpPr>
          <p:cNvPr id="11" name="Oval 10"/>
          <p:cNvSpPr/>
          <p:nvPr/>
        </p:nvSpPr>
        <p:spPr bwMode="auto">
          <a:xfrm>
            <a:off x="7042433" y="4326467"/>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pPr marL="0" marR="0" indent="0" defTabSz="914400" latinLnBrk="0">
              <a:buClrTx/>
              <a:buSzTx/>
              <a:buFontTx/>
              <a:buNone/>
              <a:tabLst/>
            </a:pPr>
            <a:endParaRPr lang="en-GB" dirty="0" smtClean="0"/>
          </a:p>
        </p:txBody>
      </p:sp>
      <p:sp>
        <p:nvSpPr>
          <p:cNvPr id="12" name="Oval 11"/>
          <p:cNvSpPr/>
          <p:nvPr/>
        </p:nvSpPr>
        <p:spPr bwMode="auto">
          <a:xfrm>
            <a:off x="6715140" y="5867400"/>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endParaRPr lang="en-GB" dirty="0" smtClean="0"/>
          </a:p>
        </p:txBody>
      </p:sp>
      <p:sp>
        <p:nvSpPr>
          <p:cNvPr id="13" name="TextBox 12"/>
          <p:cNvSpPr txBox="1"/>
          <p:nvPr/>
        </p:nvSpPr>
        <p:spPr>
          <a:xfrm>
            <a:off x="7019861" y="4394201"/>
            <a:ext cx="699730" cy="369332"/>
          </a:xfrm>
          <a:prstGeom prst="rect">
            <a:avLst/>
          </a:prstGeom>
          <a:noFill/>
        </p:spPr>
        <p:txBody>
          <a:bodyPr wrap="square" rtlCol="0">
            <a:spAutoFit/>
          </a:bodyPr>
          <a:lstStyle/>
          <a:p>
            <a:r>
              <a:rPr lang="en-GB" sz="600" dirty="0" smtClean="0">
                <a:solidFill>
                  <a:srgbClr val="990000"/>
                </a:solidFill>
                <a:effectLst>
                  <a:outerShdw blurRad="38100" dist="38100" dir="2700000" algn="tl">
                    <a:srgbClr val="000000">
                      <a:alpha val="43137"/>
                    </a:srgbClr>
                  </a:outerShdw>
                </a:effectLst>
              </a:rPr>
              <a:t>Foster</a:t>
            </a:r>
          </a:p>
          <a:p>
            <a:r>
              <a:rPr lang="en-GB" sz="600" dirty="0" smtClean="0">
                <a:solidFill>
                  <a:srgbClr val="990000"/>
                </a:solidFill>
                <a:effectLst>
                  <a:outerShdw blurRad="38100" dist="38100" dir="2700000" algn="tl">
                    <a:srgbClr val="000000">
                      <a:alpha val="43137"/>
                    </a:srgbClr>
                  </a:outerShdw>
                </a:effectLst>
              </a:rPr>
              <a:t>Green</a:t>
            </a:r>
          </a:p>
          <a:p>
            <a:r>
              <a:rPr lang="en-GB" sz="600" dirty="0" smtClean="0">
                <a:solidFill>
                  <a:srgbClr val="990000"/>
                </a:solidFill>
                <a:effectLst>
                  <a:outerShdw blurRad="38100" dist="38100" dir="2700000" algn="tl">
                    <a:srgbClr val="000000">
                      <a:alpha val="43137"/>
                    </a:srgbClr>
                  </a:outerShdw>
                </a:effectLst>
              </a:rPr>
              <a:t>Hospital</a:t>
            </a:r>
            <a:endParaRPr lang="en-GB" sz="600" dirty="0">
              <a:solidFill>
                <a:srgbClr val="990000"/>
              </a:solidFill>
              <a:effectLst>
                <a:outerShdw blurRad="38100" dist="38100" dir="2700000" algn="tl">
                  <a:srgbClr val="000000">
                    <a:alpha val="43137"/>
                  </a:srgbClr>
                </a:outerShdw>
              </a:effectLst>
            </a:endParaRPr>
          </a:p>
        </p:txBody>
      </p:sp>
      <p:sp>
        <p:nvSpPr>
          <p:cNvPr id="14" name="TextBox 13"/>
          <p:cNvSpPr txBox="1"/>
          <p:nvPr/>
        </p:nvSpPr>
        <p:spPr>
          <a:xfrm>
            <a:off x="6636138" y="5935132"/>
            <a:ext cx="936735" cy="369332"/>
          </a:xfrm>
          <a:prstGeom prst="rect">
            <a:avLst/>
          </a:prstGeom>
          <a:noFill/>
        </p:spPr>
        <p:txBody>
          <a:bodyPr wrap="square" rtlCol="0">
            <a:spAutoFit/>
          </a:bodyPr>
          <a:lstStyle/>
          <a:p>
            <a:r>
              <a:rPr lang="en-GB" sz="600" dirty="0" smtClean="0">
                <a:solidFill>
                  <a:srgbClr val="990000"/>
                </a:solidFill>
                <a:effectLst>
                  <a:outerShdw blurRad="38100" dist="38100" dir="2700000" algn="tl">
                    <a:srgbClr val="000000">
                      <a:alpha val="43137"/>
                    </a:srgbClr>
                  </a:outerShdw>
                </a:effectLst>
              </a:rPr>
              <a:t>Knockbracken</a:t>
            </a:r>
          </a:p>
          <a:p>
            <a:r>
              <a:rPr lang="en-GB" sz="600" dirty="0" smtClean="0">
                <a:solidFill>
                  <a:srgbClr val="990000"/>
                </a:solidFill>
                <a:effectLst>
                  <a:outerShdw blurRad="38100" dist="38100" dir="2700000" algn="tl">
                    <a:srgbClr val="000000">
                      <a:alpha val="43137"/>
                    </a:srgbClr>
                  </a:outerShdw>
                </a:effectLst>
              </a:rPr>
              <a:t>Healthcare</a:t>
            </a:r>
          </a:p>
          <a:p>
            <a:r>
              <a:rPr lang="en-GB" sz="600" dirty="0" smtClean="0">
                <a:solidFill>
                  <a:srgbClr val="990000"/>
                </a:solidFill>
                <a:effectLst>
                  <a:outerShdw blurRad="38100" dist="38100" dir="2700000" algn="tl">
                    <a:srgbClr val="000000">
                      <a:alpha val="43137"/>
                    </a:srgbClr>
                  </a:outerShdw>
                </a:effectLst>
              </a:rPr>
              <a:t>Park</a:t>
            </a:r>
          </a:p>
        </p:txBody>
      </p:sp>
    </p:spTree>
    <p:extLst>
      <p:ext uri="{BB962C8B-B14F-4D97-AF65-F5344CB8AC3E}">
        <p14:creationId xmlns:p14="http://schemas.microsoft.com/office/powerpoint/2010/main" val="466117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Conficker’s Impact at BHSCT</a:t>
            </a:r>
            <a:endParaRPr lang="en-GB" dirty="0"/>
          </a:p>
        </p:txBody>
      </p:sp>
      <p:sp>
        <p:nvSpPr>
          <p:cNvPr id="3" name="Text Placeholder 2"/>
          <p:cNvSpPr>
            <a:spLocks noGrp="1"/>
          </p:cNvSpPr>
          <p:nvPr>
            <p:ph type="body" sz="quarter" idx="10"/>
          </p:nvPr>
        </p:nvSpPr>
        <p:spPr>
          <a:xfrm>
            <a:off x="507868" y="1447799"/>
            <a:ext cx="11173090" cy="3939540"/>
          </a:xfrm>
        </p:spPr>
        <p:txBody>
          <a:bodyPr/>
          <a:lstStyle/>
          <a:p>
            <a:r>
              <a:rPr lang="en-GB" dirty="0" smtClean="0"/>
              <a:t>2000+ Workstations infected at the largest site.</a:t>
            </a:r>
          </a:p>
          <a:p>
            <a:r>
              <a:rPr lang="en-GB" dirty="0" smtClean="0"/>
              <a:t>Clinical services impacted; Children's, The Intensive care unit and General Medical Wards.</a:t>
            </a:r>
          </a:p>
          <a:p>
            <a:r>
              <a:rPr lang="en-GB" dirty="0" smtClean="0"/>
              <a:t>Poison database for ER Dept. could not be accessed due to network saturation.</a:t>
            </a:r>
          </a:p>
          <a:p>
            <a:r>
              <a:rPr lang="en-GB" dirty="0" smtClean="0"/>
              <a:t>Sophos Anti-Virus server was also infected, so the situation wasn’t looking good!</a:t>
            </a:r>
          </a:p>
          <a:p>
            <a:endParaRPr lang="en-GB" dirty="0"/>
          </a:p>
        </p:txBody>
      </p:sp>
    </p:spTree>
    <p:extLst>
      <p:ext uri="{BB962C8B-B14F-4D97-AF65-F5344CB8AC3E}">
        <p14:creationId xmlns:p14="http://schemas.microsoft.com/office/powerpoint/2010/main" val="128742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7868" y="308988"/>
            <a:ext cx="11173090" cy="609398"/>
          </a:xfrm>
        </p:spPr>
        <p:txBody>
          <a:bodyPr/>
          <a:lstStyle/>
          <a:p>
            <a:r>
              <a:rPr lang="en-GB" dirty="0" smtClean="0"/>
              <a:t>  How we successfully tamed the threat.</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365" y="1436914"/>
            <a:ext cx="11221407" cy="5421086"/>
          </a:xfrm>
          <a:prstGeom prst="rect">
            <a:avLst/>
          </a:prstGeom>
          <a:ln>
            <a:noFill/>
          </a:ln>
          <a:effectLst>
            <a:softEdge rad="112500"/>
          </a:effectLst>
        </p:spPr>
      </p:pic>
    </p:spTree>
    <p:extLst>
      <p:ext uri="{BB962C8B-B14F-4D97-AF65-F5344CB8AC3E}">
        <p14:creationId xmlns:p14="http://schemas.microsoft.com/office/powerpoint/2010/main" val="362578403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What resources did we have?</a:t>
            </a:r>
            <a:endParaRPr lang="en-GB" dirty="0"/>
          </a:p>
        </p:txBody>
      </p:sp>
      <p:sp>
        <p:nvSpPr>
          <p:cNvPr id="4" name="Text Placeholder 3"/>
          <p:cNvSpPr>
            <a:spLocks noGrp="1"/>
          </p:cNvSpPr>
          <p:nvPr>
            <p:ph type="body" sz="quarter" idx="10"/>
          </p:nvPr>
        </p:nvSpPr>
        <p:spPr>
          <a:xfrm>
            <a:off x="507868" y="1447800"/>
            <a:ext cx="11173090" cy="6007799"/>
          </a:xfrm>
        </p:spPr>
        <p:txBody>
          <a:bodyPr/>
          <a:lstStyle/>
          <a:p>
            <a:r>
              <a:rPr lang="en-GB" dirty="0" smtClean="0"/>
              <a:t>Microsoft Consultancy Services &amp; PFE both happened to be onsite that day.</a:t>
            </a:r>
          </a:p>
          <a:p>
            <a:r>
              <a:rPr lang="en-GB" dirty="0" smtClean="0"/>
              <a:t>Internal IT Staff dedicated themselves to working round the clock. </a:t>
            </a:r>
          </a:p>
          <a:p>
            <a:r>
              <a:rPr lang="en-GB" dirty="0" smtClean="0"/>
              <a:t>We opened a Sev-A case with PSS Security.</a:t>
            </a:r>
          </a:p>
          <a:p>
            <a:r>
              <a:rPr lang="en-GB" dirty="0" smtClean="0"/>
              <a:t>Once we had our action plan in place we acted immediately due to the strain on clinical services.</a:t>
            </a:r>
          </a:p>
          <a:p>
            <a:r>
              <a:rPr lang="en-GB" dirty="0" smtClean="0"/>
              <a:t>We also brought in the network team to shut down SMB port 445.</a:t>
            </a:r>
          </a:p>
          <a:p>
            <a:endParaRPr lang="en-GB" dirty="0" smtClean="0"/>
          </a:p>
          <a:p>
            <a:endParaRPr lang="en-GB" dirty="0" smtClean="0"/>
          </a:p>
          <a:p>
            <a:endParaRPr lang="en-GB" dirty="0"/>
          </a:p>
        </p:txBody>
      </p:sp>
    </p:spTree>
    <p:extLst>
      <p:ext uri="{BB962C8B-B14F-4D97-AF65-F5344CB8AC3E}">
        <p14:creationId xmlns:p14="http://schemas.microsoft.com/office/powerpoint/2010/main" val="1320491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Remediation in action!</a:t>
            </a:r>
            <a:endParaRPr lang="en-GB" dirty="0"/>
          </a:p>
        </p:txBody>
      </p:sp>
      <p:sp>
        <p:nvSpPr>
          <p:cNvPr id="3" name="Text Placeholder 2"/>
          <p:cNvSpPr>
            <a:spLocks noGrp="1"/>
          </p:cNvSpPr>
          <p:nvPr>
            <p:ph type="body" sz="quarter" idx="10"/>
          </p:nvPr>
        </p:nvSpPr>
        <p:spPr>
          <a:xfrm>
            <a:off x="507868" y="1124744"/>
            <a:ext cx="11173090" cy="4825937"/>
          </a:xfrm>
        </p:spPr>
        <p:txBody>
          <a:bodyPr/>
          <a:lstStyle/>
          <a:p>
            <a:r>
              <a:rPr lang="en-GB" dirty="0" smtClean="0"/>
              <a:t>Our first step was to assess the number of infections we had, but how? The AV Server was Infected </a:t>
            </a:r>
            <a:r>
              <a:rPr lang="en-GB" dirty="0" smtClean="0">
                <a:sym typeface="Wingdings" pitchFamily="2" charset="2"/>
              </a:rPr>
              <a:t></a:t>
            </a:r>
          </a:p>
          <a:p>
            <a:pPr marL="0" indent="0">
              <a:buNone/>
            </a:pPr>
            <a:endParaRPr lang="en-GB" dirty="0" smtClean="0"/>
          </a:p>
          <a:p>
            <a:r>
              <a:rPr lang="en-GB" dirty="0" smtClean="0"/>
              <a:t>We used EventCombMT</a:t>
            </a:r>
            <a:r>
              <a:rPr lang="en-GB" dirty="0"/>
              <a:t> and log </a:t>
            </a:r>
            <a:r>
              <a:rPr lang="en-GB" dirty="0" smtClean="0"/>
              <a:t>parser as per Kurt Faldes guidance. </a:t>
            </a:r>
            <a:r>
              <a:rPr lang="en-GB" dirty="0">
                <a:hlinkClick r:id="rId3"/>
              </a:rPr>
              <a:t>http://</a:t>
            </a:r>
            <a:r>
              <a:rPr lang="en-GB" dirty="0" smtClean="0">
                <a:hlinkClick r:id="rId3"/>
              </a:rPr>
              <a:t>blogs.technet.com/b/kfalde/archive/2009/01/28/using-logparser-eventcomb-to-find-malware.aspx</a:t>
            </a:r>
            <a:r>
              <a:rPr lang="en-GB" dirty="0" smtClean="0"/>
              <a:t> </a:t>
            </a:r>
          </a:p>
          <a:p>
            <a:pPr marL="0" indent="0">
              <a:buNone/>
            </a:pPr>
            <a:endParaRPr lang="en-GB" dirty="0" smtClean="0"/>
          </a:p>
          <a:p>
            <a:r>
              <a:rPr lang="en-GB" dirty="0" smtClean="0"/>
              <a:t>We then scanned the network using McAfee’s Conficker Detection Utility to scan IP ranges.</a:t>
            </a:r>
            <a:endParaRPr lang="en-GB" dirty="0"/>
          </a:p>
        </p:txBody>
      </p:sp>
    </p:spTree>
    <p:extLst>
      <p:ext uri="{BB962C8B-B14F-4D97-AF65-F5344CB8AC3E}">
        <p14:creationId xmlns:p14="http://schemas.microsoft.com/office/powerpoint/2010/main" val="415832516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What happened next?</a:t>
            </a:r>
            <a:endParaRPr lang="en-GB" dirty="0"/>
          </a:p>
        </p:txBody>
      </p:sp>
      <p:sp>
        <p:nvSpPr>
          <p:cNvPr id="3" name="Text Placeholder 2"/>
          <p:cNvSpPr>
            <a:spLocks noGrp="1"/>
          </p:cNvSpPr>
          <p:nvPr>
            <p:ph type="body" sz="quarter" idx="10"/>
          </p:nvPr>
        </p:nvSpPr>
        <p:spPr>
          <a:xfrm>
            <a:off x="507868" y="1447798"/>
            <a:ext cx="11173090" cy="4658361"/>
          </a:xfrm>
        </p:spPr>
        <p:txBody>
          <a:bodyPr/>
          <a:lstStyle/>
          <a:p>
            <a:r>
              <a:rPr lang="en-GB" dirty="0" smtClean="0"/>
              <a:t>Active Directory stopped replicating!</a:t>
            </a:r>
          </a:p>
          <a:p>
            <a:r>
              <a:rPr lang="en-GB" dirty="0" smtClean="0"/>
              <a:t>As it turned out Kurt Falde our CSS Engineer from Microsoft previously worked in Directory Services and fixed replication </a:t>
            </a:r>
            <a:r>
              <a:rPr lang="en-GB" dirty="0" smtClean="0">
                <a:sym typeface="Wingdings" pitchFamily="2" charset="2"/>
              </a:rPr>
              <a:t></a:t>
            </a:r>
          </a:p>
          <a:p>
            <a:r>
              <a:rPr lang="en-GB" dirty="0" smtClean="0">
                <a:sym typeface="Wingdings" pitchFamily="2" charset="2"/>
              </a:rPr>
              <a:t>This event put us back by about two hours!</a:t>
            </a:r>
          </a:p>
          <a:p>
            <a:r>
              <a:rPr lang="en-GB" dirty="0" smtClean="0">
                <a:sym typeface="Wingdings" pitchFamily="2" charset="2"/>
              </a:rPr>
              <a:t>At this stage we became very alarmed  but Kurt kept very calm </a:t>
            </a:r>
          </a:p>
          <a:p>
            <a:r>
              <a:rPr lang="en-GB" dirty="0" smtClean="0">
                <a:sym typeface="Wingdings" pitchFamily="2" charset="2"/>
              </a:rPr>
              <a:t>Our next step was to follow </a:t>
            </a:r>
            <a:r>
              <a:rPr lang="en-GB" dirty="0">
                <a:sym typeface="Wingdings" pitchFamily="2" charset="2"/>
              </a:rPr>
              <a:t>the guidance in </a:t>
            </a:r>
            <a:r>
              <a:rPr lang="en-GB" dirty="0">
                <a:sym typeface="Wingdings" pitchFamily="2" charset="2"/>
                <a:hlinkClick r:id="rId2"/>
              </a:rPr>
              <a:t>http://</a:t>
            </a:r>
            <a:r>
              <a:rPr lang="en-GB" dirty="0" smtClean="0">
                <a:sym typeface="Wingdings" pitchFamily="2" charset="2"/>
                <a:hlinkClick r:id="rId2"/>
              </a:rPr>
              <a:t>support.microsoft.com/kb/962007#Mitigationsteps</a:t>
            </a:r>
            <a:r>
              <a:rPr lang="en-GB" dirty="0" smtClean="0">
                <a:sym typeface="Wingdings" pitchFamily="2" charset="2"/>
              </a:rPr>
              <a:t> </a:t>
            </a:r>
            <a:endParaRPr lang="en-GB" dirty="0"/>
          </a:p>
        </p:txBody>
      </p:sp>
    </p:spTree>
    <p:extLst>
      <p:ext uri="{BB962C8B-B14F-4D97-AF65-F5344CB8AC3E}">
        <p14:creationId xmlns:p14="http://schemas.microsoft.com/office/powerpoint/2010/main" val="221428803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737"/>
            <a:ext cx="11173090" cy="1218795"/>
          </a:xfrm>
        </p:spPr>
        <p:txBody>
          <a:bodyPr/>
          <a:lstStyle/>
          <a:p>
            <a:r>
              <a:rPr lang="en-GB" dirty="0" smtClean="0"/>
              <a:t>      We started to become in control instead of  	Conficker !</a:t>
            </a:r>
            <a:endParaRPr lang="en-GB" dirty="0"/>
          </a:p>
        </p:txBody>
      </p:sp>
      <p:sp>
        <p:nvSpPr>
          <p:cNvPr id="3" name="Text Placeholder 2"/>
          <p:cNvSpPr>
            <a:spLocks noGrp="1"/>
          </p:cNvSpPr>
          <p:nvPr>
            <p:ph type="body" sz="quarter" idx="10"/>
          </p:nvPr>
        </p:nvSpPr>
        <p:spPr>
          <a:xfrm>
            <a:off x="477723" y="1076903"/>
            <a:ext cx="11173090" cy="5564600"/>
          </a:xfrm>
        </p:spPr>
        <p:txBody>
          <a:bodyPr/>
          <a:lstStyle/>
          <a:p>
            <a:endParaRPr lang="en-GB" dirty="0" smtClean="0"/>
          </a:p>
          <a:p>
            <a:r>
              <a:rPr lang="en-GB" dirty="0" smtClean="0"/>
              <a:t>As per the KB article we put restrictions on SVCHOST, to prevent the malware spread.</a:t>
            </a:r>
          </a:p>
          <a:p>
            <a:pPr marL="0" indent="0">
              <a:buNone/>
            </a:pPr>
            <a:endParaRPr lang="en-GB" dirty="0" smtClean="0"/>
          </a:p>
          <a:p>
            <a:r>
              <a:rPr lang="en-GB" dirty="0" smtClean="0"/>
              <a:t>We then disabled Auto-run a common attack vector as mentioned previously.</a:t>
            </a:r>
          </a:p>
          <a:p>
            <a:pPr marL="0" indent="0">
              <a:buNone/>
            </a:pPr>
            <a:endParaRPr lang="en-GB" dirty="0" smtClean="0"/>
          </a:p>
          <a:p>
            <a:r>
              <a:rPr lang="en-GB" dirty="0" smtClean="0"/>
              <a:t>We made sure nobody was logging on using domain admin credentials!</a:t>
            </a:r>
          </a:p>
          <a:p>
            <a:pPr marL="0" indent="0">
              <a:buNone/>
            </a:pPr>
            <a:endParaRPr lang="en-GB" dirty="0" smtClean="0"/>
          </a:p>
          <a:p>
            <a:r>
              <a:rPr lang="en-GB" dirty="0" smtClean="0"/>
              <a:t>We had two people dedicated to cleaning servers manually.</a:t>
            </a:r>
            <a:endParaRPr lang="en-GB" dirty="0"/>
          </a:p>
        </p:txBody>
      </p:sp>
    </p:spTree>
    <p:extLst>
      <p:ext uri="{BB962C8B-B14F-4D97-AF65-F5344CB8AC3E}">
        <p14:creationId xmlns:p14="http://schemas.microsoft.com/office/powerpoint/2010/main" val="217296017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usiness background with arrows.png"/>
          <p:cNvPicPr>
            <a:picLocks noChangeAspect="1"/>
          </p:cNvPicPr>
          <p:nvPr/>
        </p:nvPicPr>
        <p:blipFill>
          <a:blip r:embed="rId3"/>
          <a:stretch>
            <a:fillRect/>
          </a:stretch>
        </p:blipFill>
        <p:spPr bwMode="ltGray">
          <a:xfrm>
            <a:off x="-38101" y="0"/>
            <a:ext cx="12226924" cy="6877645"/>
          </a:xfrm>
          <a:prstGeom prst="rect">
            <a:avLst/>
          </a:prstGeom>
        </p:spPr>
      </p:pic>
      <p:sp>
        <p:nvSpPr>
          <p:cNvPr id="2" name="Title 1"/>
          <p:cNvSpPr>
            <a:spLocks noGrp="1"/>
          </p:cNvSpPr>
          <p:nvPr>
            <p:ph type="title"/>
          </p:nvPr>
        </p:nvSpPr>
        <p:spPr>
          <a:xfrm>
            <a:off x="582612" y="960120"/>
            <a:ext cx="11149013" cy="609398"/>
          </a:xfrm>
        </p:spPr>
        <p:txBody>
          <a:bodyPr/>
          <a:lstStyle/>
          <a:p>
            <a:r>
              <a:rPr lang="en-US" i="1" dirty="0" smtClean="0"/>
              <a:t>Conficker – Under the hood!</a:t>
            </a:r>
            <a:endParaRPr lang="en-US" i="1" dirty="0"/>
          </a:p>
        </p:txBody>
      </p:sp>
    </p:spTree>
    <p:extLst>
      <p:ext uri="{BB962C8B-B14F-4D97-AF65-F5344CB8AC3E}">
        <p14:creationId xmlns:p14="http://schemas.microsoft.com/office/powerpoint/2010/main" val="339259155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981" y="248696"/>
            <a:ext cx="11173090" cy="2437590"/>
          </a:xfrm>
        </p:spPr>
        <p:txBody>
          <a:bodyPr/>
          <a:lstStyle/>
          <a:p>
            <a:r>
              <a:rPr lang="en-GB" dirty="0" smtClean="0"/>
              <a:t>We then realised we had a tool that could speed things up!</a:t>
            </a:r>
            <a:br>
              <a:rPr lang="en-GB" dirty="0" smtClean="0"/>
            </a:br>
            <a:r>
              <a:rPr lang="en-GB" dirty="0"/>
              <a:t/>
            </a:r>
            <a:br>
              <a:rPr lang="en-GB" dirty="0"/>
            </a:br>
            <a:endParaRPr lang="en-GB" dirty="0"/>
          </a:p>
        </p:txBody>
      </p:sp>
      <p:sp>
        <p:nvSpPr>
          <p:cNvPr id="3" name="Text Placeholder 2"/>
          <p:cNvSpPr>
            <a:spLocks noGrp="1"/>
          </p:cNvSpPr>
          <p:nvPr>
            <p:ph type="body" sz="quarter" idx="10"/>
          </p:nvPr>
        </p:nvSpPr>
        <p:spPr>
          <a:xfrm>
            <a:off x="507868" y="1297073"/>
            <a:ext cx="11173090" cy="4825937"/>
          </a:xfrm>
        </p:spPr>
        <p:txBody>
          <a:bodyPr/>
          <a:lstStyle/>
          <a:p>
            <a:endParaRPr lang="en-GB" dirty="0" smtClean="0"/>
          </a:p>
          <a:p>
            <a:r>
              <a:rPr lang="en-GB" dirty="0" smtClean="0"/>
              <a:t>We turned to our SMS Server it was clean, which was surprising.</a:t>
            </a:r>
          </a:p>
          <a:p>
            <a:r>
              <a:rPr lang="en-GB" dirty="0" smtClean="0"/>
              <a:t>We took the removal tool we had been using on servers.</a:t>
            </a:r>
          </a:p>
          <a:p>
            <a:pPr marL="0" indent="0">
              <a:buNone/>
            </a:pPr>
            <a:r>
              <a:rPr lang="en-GB" dirty="0" smtClean="0"/>
              <a:t> “Kaspersky’s Killer removal tool, this tool was excellent </a:t>
            </a:r>
            <a:r>
              <a:rPr lang="en-GB" dirty="0"/>
              <a:t>and fast. </a:t>
            </a:r>
            <a:r>
              <a:rPr lang="en-GB" dirty="0">
                <a:hlinkClick r:id="rId2"/>
              </a:rPr>
              <a:t>http://</a:t>
            </a:r>
            <a:r>
              <a:rPr lang="en-GB" dirty="0" smtClean="0">
                <a:hlinkClick r:id="rId2"/>
              </a:rPr>
              <a:t>support.kaspersky.com/faq?chapter=207800963&amp;print=true&amp;qid=208279973</a:t>
            </a:r>
            <a:r>
              <a:rPr lang="en-GB" dirty="0" smtClean="0"/>
              <a:t> </a:t>
            </a:r>
          </a:p>
          <a:p>
            <a:r>
              <a:rPr lang="en-GB" dirty="0" smtClean="0"/>
              <a:t>We distributed the tool to workstations to run silently on all clients, followed by MS08-067.</a:t>
            </a:r>
            <a:endParaRPr lang="en-GB" dirty="0"/>
          </a:p>
        </p:txBody>
      </p:sp>
    </p:spTree>
    <p:extLst>
      <p:ext uri="{BB962C8B-B14F-4D97-AF65-F5344CB8AC3E}">
        <p14:creationId xmlns:p14="http://schemas.microsoft.com/office/powerpoint/2010/main" val="248591181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The effect was dramatic ! </a:t>
            </a:r>
            <a:endParaRPr lang="en-GB" dirty="0"/>
          </a:p>
        </p:txBody>
      </p:sp>
      <p:sp>
        <p:nvSpPr>
          <p:cNvPr id="3" name="Text Placeholder 2"/>
          <p:cNvSpPr>
            <a:spLocks noGrp="1"/>
          </p:cNvSpPr>
          <p:nvPr>
            <p:ph type="body" sz="quarter" idx="10"/>
          </p:nvPr>
        </p:nvSpPr>
        <p:spPr>
          <a:xfrm>
            <a:off x="507868" y="1447799"/>
            <a:ext cx="11173090" cy="3841052"/>
          </a:xfrm>
        </p:spPr>
        <p:txBody>
          <a:bodyPr/>
          <a:lstStyle/>
          <a:p>
            <a:r>
              <a:rPr lang="en-GB" dirty="0" smtClean="0"/>
              <a:t>Machines started to report back as cleaned </a:t>
            </a:r>
            <a:r>
              <a:rPr lang="en-GB" dirty="0" smtClean="0">
                <a:sym typeface="Wingdings" pitchFamily="2" charset="2"/>
              </a:rPr>
              <a:t> after we rebooted them.</a:t>
            </a:r>
          </a:p>
          <a:p>
            <a:r>
              <a:rPr lang="en-GB" dirty="0" smtClean="0">
                <a:sym typeface="Wingdings" pitchFamily="2" charset="2"/>
              </a:rPr>
              <a:t>We had to use PS Shutdown from </a:t>
            </a:r>
            <a:r>
              <a:rPr lang="en-GB" dirty="0">
                <a:sym typeface="Wingdings" pitchFamily="2" charset="2"/>
              </a:rPr>
              <a:t>S</a:t>
            </a:r>
            <a:r>
              <a:rPr lang="en-GB" dirty="0" smtClean="0">
                <a:sym typeface="Wingdings" pitchFamily="2" charset="2"/>
              </a:rPr>
              <a:t>ysinternals to reboot all clients so the patch would apply.</a:t>
            </a:r>
          </a:p>
          <a:p>
            <a:r>
              <a:rPr lang="en-GB" dirty="0" smtClean="0">
                <a:sym typeface="Wingdings" pitchFamily="2" charset="2"/>
              </a:rPr>
              <a:t>The EventComb log files started to show fewer infected IP addresses.</a:t>
            </a:r>
          </a:p>
          <a:p>
            <a:r>
              <a:rPr lang="en-GB" dirty="0" smtClean="0">
                <a:sym typeface="Wingdings" pitchFamily="2" charset="2"/>
              </a:rPr>
              <a:t>As machines we’re being powered on by users SMS would run the tool and apply the patch.</a:t>
            </a:r>
            <a:endParaRPr lang="en-GB" dirty="0"/>
          </a:p>
        </p:txBody>
      </p:sp>
    </p:spTree>
    <p:extLst>
      <p:ext uri="{BB962C8B-B14F-4D97-AF65-F5344CB8AC3E}">
        <p14:creationId xmlns:p14="http://schemas.microsoft.com/office/powerpoint/2010/main" val="201808654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looked like heroes </a:t>
            </a:r>
            <a:r>
              <a:rPr lang="en-GB" dirty="0" smtClean="0">
                <a:sym typeface="Wingdings" pitchFamily="2" charset="2"/>
              </a:rPr>
              <a: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10" y="1196752"/>
            <a:ext cx="10909310" cy="4876500"/>
          </a:xfrm>
        </p:spPr>
      </p:pic>
    </p:spTree>
    <p:extLst>
      <p:ext uri="{BB962C8B-B14F-4D97-AF65-F5344CB8AC3E}">
        <p14:creationId xmlns:p14="http://schemas.microsoft.com/office/powerpoint/2010/main" val="72957058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9706" y="308987"/>
            <a:ext cx="11173090" cy="1218795"/>
          </a:xfrm>
        </p:spPr>
        <p:txBody>
          <a:bodyPr/>
          <a:lstStyle/>
          <a:p>
            <a:r>
              <a:rPr lang="en-GB" dirty="0" smtClean="0"/>
              <a:t>I now had a mantra for Conficker removal.</a:t>
            </a:r>
            <a:br>
              <a:rPr lang="en-GB" dirty="0" smtClean="0"/>
            </a:br>
            <a:endParaRPr lang="en-GB" dirty="0"/>
          </a:p>
        </p:txBody>
      </p:sp>
      <p:sp>
        <p:nvSpPr>
          <p:cNvPr id="5" name="Text Placeholder 4"/>
          <p:cNvSpPr>
            <a:spLocks noGrp="1"/>
          </p:cNvSpPr>
          <p:nvPr>
            <p:ph type="body" sz="quarter" idx="10"/>
          </p:nvPr>
        </p:nvSpPr>
        <p:spPr>
          <a:xfrm>
            <a:off x="507868" y="1447800"/>
            <a:ext cx="11173090" cy="3594830"/>
          </a:xfrm>
        </p:spPr>
        <p:txBody>
          <a:bodyPr/>
          <a:lstStyle/>
          <a:p>
            <a:endParaRPr lang="en-GB" dirty="0" smtClean="0"/>
          </a:p>
          <a:p>
            <a:r>
              <a:rPr lang="en-GB" dirty="0" smtClean="0"/>
              <a:t>SVCHOST – Applying special permissions, KB962007</a:t>
            </a:r>
          </a:p>
          <a:p>
            <a:endParaRPr lang="en-GB" dirty="0"/>
          </a:p>
          <a:p>
            <a:r>
              <a:rPr lang="en-GB" dirty="0" smtClean="0"/>
              <a:t>MS08-067 – Make sure its installed!</a:t>
            </a:r>
          </a:p>
          <a:p>
            <a:endParaRPr lang="en-GB" dirty="0"/>
          </a:p>
          <a:p>
            <a:r>
              <a:rPr lang="en-GB" dirty="0" smtClean="0"/>
              <a:t>KK.exe from Kaspersky – Even though its third party it works very fast in emergency situations.</a:t>
            </a:r>
            <a:endParaRPr lang="en-GB" dirty="0"/>
          </a:p>
        </p:txBody>
      </p:sp>
    </p:spTree>
    <p:extLst>
      <p:ext uri="{BB962C8B-B14F-4D97-AF65-F5344CB8AC3E}">
        <p14:creationId xmlns:p14="http://schemas.microsoft.com/office/powerpoint/2010/main" val="168207775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Successful outcome!</a:t>
            </a:r>
            <a:endParaRPr lang="en-GB" dirty="0"/>
          </a:p>
        </p:txBody>
      </p:sp>
      <p:sp>
        <p:nvSpPr>
          <p:cNvPr id="8" name="Text Placeholder 7"/>
          <p:cNvSpPr>
            <a:spLocks noGrp="1"/>
          </p:cNvSpPr>
          <p:nvPr>
            <p:ph type="body" sz="quarter" idx="10"/>
          </p:nvPr>
        </p:nvSpPr>
        <p:spPr>
          <a:xfrm>
            <a:off x="527244" y="3019585"/>
            <a:ext cx="11173090" cy="3397853"/>
          </a:xfrm>
        </p:spPr>
        <p:txBody>
          <a:bodyPr/>
          <a:lstStyle/>
          <a:p>
            <a:r>
              <a:rPr lang="en-GB" dirty="0" smtClean="0"/>
              <a:t>Services were now restored to BHSCT.</a:t>
            </a:r>
          </a:p>
          <a:p>
            <a:r>
              <a:rPr lang="en-GB" dirty="0" smtClean="0"/>
              <a:t>All together it took 2 and a half days to be completely cleaned.</a:t>
            </a:r>
          </a:p>
          <a:p>
            <a:r>
              <a:rPr lang="en-GB" dirty="0" smtClean="0"/>
              <a:t>There were 4 machines that we could not clean, these turned out to be remote workgroups belonging to external medical vendors, they were dealt with manually.</a:t>
            </a:r>
          </a:p>
          <a:p>
            <a:endParaRPr lang="en-GB" dirty="0"/>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536263" y="1203238"/>
            <a:ext cx="3944938" cy="1800225"/>
          </a:xfrm>
        </p:spPr>
      </p:pic>
    </p:spTree>
    <p:extLst>
      <p:ext uri="{BB962C8B-B14F-4D97-AF65-F5344CB8AC3E}">
        <p14:creationId xmlns:p14="http://schemas.microsoft.com/office/powerpoint/2010/main" val="339531765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609398"/>
          </a:xfrm>
        </p:spPr>
        <p:txBody>
          <a:bodyPr/>
          <a:lstStyle/>
          <a:p>
            <a:r>
              <a:rPr lang="en-GB" dirty="0" smtClean="0"/>
              <a:t>Measuring User Impact from the worm.	</a:t>
            </a:r>
            <a:endParaRPr lang="en-GB" dirty="0"/>
          </a:p>
        </p:txBody>
      </p:sp>
      <p:sp>
        <p:nvSpPr>
          <p:cNvPr id="3" name="Text Placeholder 2"/>
          <p:cNvSpPr>
            <a:spLocks noGrp="1"/>
          </p:cNvSpPr>
          <p:nvPr>
            <p:ph type="body" sz="quarter" idx="10"/>
          </p:nvPr>
        </p:nvSpPr>
        <p:spPr>
          <a:xfrm>
            <a:off x="507868" y="1447800"/>
            <a:ext cx="11173090" cy="4819781"/>
          </a:xfrm>
        </p:spPr>
        <p:txBody>
          <a:bodyPr/>
          <a:lstStyle/>
          <a:p>
            <a:endParaRPr lang="en-GB" dirty="0" smtClean="0"/>
          </a:p>
          <a:p>
            <a:r>
              <a:rPr lang="en-GB" sz="2800" dirty="0"/>
              <a:t>Authentication onto </a:t>
            </a:r>
            <a:r>
              <a:rPr lang="en-GB" sz="2800" dirty="0" smtClean="0"/>
              <a:t>the domain </a:t>
            </a:r>
            <a:r>
              <a:rPr lang="en-GB" sz="2800" dirty="0"/>
              <a:t>is slowed (Impacting perception of IT</a:t>
            </a:r>
            <a:r>
              <a:rPr lang="en-GB" sz="2800" dirty="0" smtClean="0"/>
              <a:t>)</a:t>
            </a:r>
          </a:p>
          <a:p>
            <a:r>
              <a:rPr lang="en-GB" sz="2800" dirty="0"/>
              <a:t>Multiple Messages appearing on machines informing of a virus (Impacting Perception of IT</a:t>
            </a:r>
            <a:r>
              <a:rPr lang="en-GB" sz="2800" dirty="0" smtClean="0"/>
              <a:t>)</a:t>
            </a:r>
          </a:p>
          <a:p>
            <a:r>
              <a:rPr lang="en-GB" sz="2800" dirty="0"/>
              <a:t>Change of Process: No USB access is allowed which restricts some common working </a:t>
            </a:r>
            <a:r>
              <a:rPr lang="en-GB" sz="2800" dirty="0" smtClean="0"/>
              <a:t>practices</a:t>
            </a:r>
          </a:p>
          <a:p>
            <a:r>
              <a:rPr lang="en-GB" sz="2800" dirty="0"/>
              <a:t>There is a reduction in time to fix </a:t>
            </a:r>
            <a:r>
              <a:rPr lang="en-GB" sz="2800" dirty="0" smtClean="0"/>
              <a:t>Service Desk </a:t>
            </a:r>
            <a:r>
              <a:rPr lang="en-GB" sz="2800" dirty="0"/>
              <a:t>Calls and Work requests due to staff being directed to address virus issues (Impacting perception of IT)</a:t>
            </a:r>
          </a:p>
          <a:p>
            <a:endParaRPr lang="en-GB" dirty="0"/>
          </a:p>
        </p:txBody>
      </p:sp>
    </p:spTree>
    <p:extLst>
      <p:ext uri="{BB962C8B-B14F-4D97-AF65-F5344CB8AC3E}">
        <p14:creationId xmlns:p14="http://schemas.microsoft.com/office/powerpoint/2010/main" val="263277981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9112" y="228600"/>
            <a:ext cx="11149013" cy="2437590"/>
          </a:xfrm>
        </p:spPr>
        <p:txBody>
          <a:bodyPr/>
          <a:lstStyle/>
          <a:p>
            <a:r>
              <a:rPr lang="en-GB" dirty="0" smtClean="0"/>
              <a:t>    Measuring Business Impact.</a:t>
            </a:r>
            <a:br>
              <a:rPr lang="en-GB" dirty="0" smtClean="0"/>
            </a:br>
            <a:r>
              <a:rPr lang="en-GB" dirty="0" smtClean="0"/>
              <a:t/>
            </a:r>
            <a:br>
              <a:rPr lang="en-GB" dirty="0" smtClean="0"/>
            </a:br>
            <a:r>
              <a:rPr lang="en-GB" dirty="0"/>
              <a:t/>
            </a:r>
            <a:br>
              <a:rPr lang="en-GB" dirty="0"/>
            </a:br>
            <a:endParaRPr lang="en-GB" dirty="0"/>
          </a:p>
        </p:txBody>
      </p:sp>
      <p:sp>
        <p:nvSpPr>
          <p:cNvPr id="7" name="Text Placeholder 6"/>
          <p:cNvSpPr>
            <a:spLocks noGrp="1"/>
          </p:cNvSpPr>
          <p:nvPr>
            <p:ph type="body" sz="quarter" idx="10"/>
          </p:nvPr>
        </p:nvSpPr>
        <p:spPr>
          <a:xfrm>
            <a:off x="507868" y="1447800"/>
            <a:ext cx="11173090" cy="5318379"/>
          </a:xfrm>
        </p:spPr>
        <p:txBody>
          <a:bodyPr/>
          <a:lstStyle/>
          <a:p>
            <a:r>
              <a:rPr lang="en-GB" dirty="0"/>
              <a:t> </a:t>
            </a:r>
            <a:r>
              <a:rPr lang="en-GB" dirty="0" smtClean="0"/>
              <a:t>The Cost </a:t>
            </a:r>
            <a:r>
              <a:rPr lang="en-GB" dirty="0"/>
              <a:t>of </a:t>
            </a:r>
            <a:r>
              <a:rPr lang="en-GB" dirty="0" smtClean="0"/>
              <a:t>Overtime.</a:t>
            </a:r>
          </a:p>
          <a:p>
            <a:pPr marL="0" indent="0">
              <a:buNone/>
            </a:pPr>
            <a:endParaRPr lang="en-GB" dirty="0" smtClean="0"/>
          </a:p>
          <a:p>
            <a:r>
              <a:rPr lang="en-GB" dirty="0"/>
              <a:t> </a:t>
            </a:r>
            <a:r>
              <a:rPr lang="en-GB" dirty="0" smtClean="0"/>
              <a:t>The </a:t>
            </a:r>
            <a:r>
              <a:rPr lang="en-GB" dirty="0"/>
              <a:t>Cost of Third </a:t>
            </a:r>
            <a:r>
              <a:rPr lang="en-GB" dirty="0" smtClean="0"/>
              <a:t>Parties.</a:t>
            </a:r>
          </a:p>
          <a:p>
            <a:pPr marL="0" indent="0">
              <a:buNone/>
            </a:pPr>
            <a:endParaRPr lang="en-GB" dirty="0" smtClean="0"/>
          </a:p>
          <a:p>
            <a:r>
              <a:rPr lang="en-GB" dirty="0" smtClean="0"/>
              <a:t> Impact </a:t>
            </a:r>
            <a:r>
              <a:rPr lang="en-GB" dirty="0"/>
              <a:t>to projects – </a:t>
            </a:r>
            <a:r>
              <a:rPr lang="en-GB" dirty="0" smtClean="0"/>
              <a:t>being put </a:t>
            </a:r>
            <a:r>
              <a:rPr lang="en-GB" dirty="0"/>
              <a:t>on </a:t>
            </a:r>
            <a:r>
              <a:rPr lang="en-GB" dirty="0" smtClean="0"/>
              <a:t>hold.</a:t>
            </a:r>
          </a:p>
          <a:p>
            <a:pPr marL="0" indent="0">
              <a:buNone/>
            </a:pPr>
            <a:endParaRPr lang="en-GB" dirty="0" smtClean="0"/>
          </a:p>
          <a:p>
            <a:r>
              <a:rPr lang="en-GB" dirty="0" smtClean="0"/>
              <a:t> Reputation </a:t>
            </a:r>
            <a:r>
              <a:rPr lang="en-GB" dirty="0"/>
              <a:t>from </a:t>
            </a:r>
            <a:r>
              <a:rPr lang="en-GB" dirty="0" smtClean="0"/>
              <a:t>users.</a:t>
            </a:r>
          </a:p>
          <a:p>
            <a:pPr marL="0" indent="0">
              <a:buNone/>
            </a:pPr>
            <a:endParaRPr lang="en-GB" dirty="0" smtClean="0"/>
          </a:p>
          <a:p>
            <a:r>
              <a:rPr lang="en-GB" dirty="0" smtClean="0"/>
              <a:t> Reputation </a:t>
            </a:r>
            <a:r>
              <a:rPr lang="en-GB" dirty="0"/>
              <a:t>from the other Business </a:t>
            </a:r>
            <a:r>
              <a:rPr lang="en-GB" dirty="0" smtClean="0"/>
              <a:t>Units.</a:t>
            </a:r>
          </a:p>
          <a:p>
            <a:pPr marL="0" indent="0">
              <a:buNone/>
            </a:pPr>
            <a:endParaRPr lang="en-GB" dirty="0"/>
          </a:p>
        </p:txBody>
      </p:sp>
    </p:spTree>
    <p:extLst>
      <p:ext uri="{BB962C8B-B14F-4D97-AF65-F5344CB8AC3E}">
        <p14:creationId xmlns:p14="http://schemas.microsoft.com/office/powerpoint/2010/main" val="176847704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world-with-beams.png"/>
          <p:cNvPicPr>
            <a:picLocks noChangeAspect="1"/>
          </p:cNvPicPr>
          <p:nvPr/>
        </p:nvPicPr>
        <p:blipFill>
          <a:blip r:embed="rId3"/>
          <a:stretch>
            <a:fillRect/>
          </a:stretch>
        </p:blipFill>
        <p:spPr>
          <a:xfrm>
            <a:off x="0" y="893"/>
            <a:ext cx="12188824" cy="6856214"/>
          </a:xfrm>
          <a:prstGeom prst="rect">
            <a:avLst/>
          </a:prstGeom>
        </p:spPr>
      </p:pic>
      <p:sp>
        <p:nvSpPr>
          <p:cNvPr id="2" name="Title 1"/>
          <p:cNvSpPr>
            <a:spLocks noGrp="1"/>
          </p:cNvSpPr>
          <p:nvPr>
            <p:ph type="title"/>
          </p:nvPr>
        </p:nvSpPr>
        <p:spPr>
          <a:xfrm>
            <a:off x="285432" y="1600807"/>
            <a:ext cx="11149013" cy="3046988"/>
          </a:xfrm>
        </p:spPr>
        <p:txBody>
          <a:bodyPr/>
          <a:lstStyle/>
          <a:p>
            <a:pPr algn="ctr"/>
            <a:r>
              <a:rPr lang="en-US" dirty="0" smtClean="0"/>
              <a:t>The Conficker Working Group</a:t>
            </a:r>
            <a:br>
              <a:rPr lang="en-US" dirty="0" smtClean="0"/>
            </a:br>
            <a:r>
              <a:rPr lang="en-US" dirty="0"/>
              <a:t/>
            </a:r>
            <a:br>
              <a:rPr lang="en-US" dirty="0"/>
            </a:br>
            <a:r>
              <a:rPr lang="en-US" sz="3600" dirty="0" smtClean="0"/>
              <a:t>Combined Industry Teamwork</a:t>
            </a:r>
            <a:r>
              <a:rPr lang="en-US" dirty="0" smtClean="0"/>
              <a:t/>
            </a:r>
            <a:br>
              <a:rPr lang="en-US" dirty="0" smtClean="0"/>
            </a:br>
            <a:r>
              <a:rPr lang="en-US" dirty="0"/>
              <a:t/>
            </a:r>
            <a:br>
              <a:rPr lang="en-US" dirty="0"/>
            </a:b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620" y="1404056"/>
            <a:ext cx="1048072" cy="1108488"/>
          </a:xfrm>
          <a:prstGeom prst="rect">
            <a:avLst/>
          </a:prstGeom>
        </p:spPr>
      </p:pic>
    </p:spTree>
    <p:extLst>
      <p:ext uri="{BB962C8B-B14F-4D97-AF65-F5344CB8AC3E}">
        <p14:creationId xmlns:p14="http://schemas.microsoft.com/office/powerpoint/2010/main" val="367970971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812" y="218551"/>
            <a:ext cx="11149013" cy="609398"/>
          </a:xfrm>
        </p:spPr>
        <p:txBody>
          <a:bodyPr/>
          <a:lstStyle/>
          <a:p>
            <a:r>
              <a:rPr lang="en-GB" dirty="0" smtClean="0"/>
              <a:t>Typical Customer questions.</a:t>
            </a:r>
            <a:endParaRPr lang="en-GB" dirty="0"/>
          </a:p>
        </p:txBody>
      </p:sp>
      <p:sp>
        <p:nvSpPr>
          <p:cNvPr id="3" name="Text Placeholder 2"/>
          <p:cNvSpPr>
            <a:spLocks noGrp="1"/>
          </p:cNvSpPr>
          <p:nvPr>
            <p:ph type="body" sz="quarter" idx="10"/>
          </p:nvPr>
        </p:nvSpPr>
        <p:spPr>
          <a:xfrm>
            <a:off x="527244" y="1628801"/>
            <a:ext cx="11173090" cy="5318379"/>
          </a:xfrm>
        </p:spPr>
        <p:txBody>
          <a:bodyPr/>
          <a:lstStyle/>
          <a:p>
            <a:r>
              <a:rPr lang="en-GB" dirty="0" smtClean="0"/>
              <a:t>Who did this to us? </a:t>
            </a:r>
          </a:p>
          <a:p>
            <a:pPr marL="0" indent="0">
              <a:buNone/>
            </a:pPr>
            <a:endParaRPr lang="en-GB" dirty="0" smtClean="0"/>
          </a:p>
          <a:p>
            <a:r>
              <a:rPr lang="en-GB" dirty="0" smtClean="0"/>
              <a:t>How do we trace the source?</a:t>
            </a:r>
          </a:p>
          <a:p>
            <a:pPr marL="0" indent="0">
              <a:buNone/>
            </a:pPr>
            <a:endParaRPr lang="en-GB" dirty="0" smtClean="0"/>
          </a:p>
          <a:p>
            <a:r>
              <a:rPr lang="en-GB" dirty="0" smtClean="0"/>
              <a:t>Why didn’t our Anti-Virus catch this?</a:t>
            </a:r>
          </a:p>
          <a:p>
            <a:pPr marL="0" indent="0">
              <a:buNone/>
            </a:pPr>
            <a:endParaRPr lang="en-GB" dirty="0" smtClean="0"/>
          </a:p>
          <a:p>
            <a:r>
              <a:rPr lang="en-GB" dirty="0" smtClean="0"/>
              <a:t>We were fully patched why did we get infected?</a:t>
            </a:r>
          </a:p>
          <a:p>
            <a:pPr marL="0" indent="0">
              <a:buNone/>
            </a:pPr>
            <a:endParaRPr lang="en-GB" dirty="0" smtClean="0"/>
          </a:p>
          <a:p>
            <a:r>
              <a:rPr lang="en-GB" dirty="0" smtClean="0"/>
              <a:t>How do we ensure this doesn’t happen again?</a:t>
            </a:r>
          </a:p>
          <a:p>
            <a:endParaRPr lang="en-GB" dirty="0"/>
          </a:p>
        </p:txBody>
      </p:sp>
    </p:spTree>
    <p:extLst>
      <p:ext uri="{BB962C8B-B14F-4D97-AF65-F5344CB8AC3E}">
        <p14:creationId xmlns:p14="http://schemas.microsoft.com/office/powerpoint/2010/main" val="110481833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What happened next…..</a:t>
            </a:r>
            <a:endParaRPr lang="en-GB" dirty="0"/>
          </a:p>
        </p:txBody>
      </p:sp>
      <p:sp>
        <p:nvSpPr>
          <p:cNvPr id="3" name="Text Placeholder 2"/>
          <p:cNvSpPr>
            <a:spLocks noGrp="1"/>
          </p:cNvSpPr>
          <p:nvPr>
            <p:ph type="body" sz="quarter" idx="10"/>
          </p:nvPr>
        </p:nvSpPr>
        <p:spPr>
          <a:xfrm>
            <a:off x="507868" y="1447799"/>
            <a:ext cx="11173090" cy="4349685"/>
          </a:xfrm>
        </p:spPr>
        <p:txBody>
          <a:bodyPr/>
          <a:lstStyle/>
          <a:p>
            <a:r>
              <a:rPr lang="en-GB" sz="2800" dirty="0" smtClean="0"/>
              <a:t>Since Belfast Trust I have dealt with 14 Conficker outbreaks. I remediated all of them </a:t>
            </a:r>
            <a:r>
              <a:rPr lang="en-GB" sz="2800" dirty="0" smtClean="0">
                <a:sym typeface="Wingdings" pitchFamily="2" charset="2"/>
              </a:rPr>
              <a:t></a:t>
            </a:r>
            <a:endParaRPr lang="en-GB" sz="2800" dirty="0" smtClean="0"/>
          </a:p>
          <a:p>
            <a:r>
              <a:rPr lang="en-GB" sz="2800" dirty="0" smtClean="0"/>
              <a:t>It now usually takes me 3 days to remove conficker using the plan from BHSCT ‘s outbreak</a:t>
            </a:r>
          </a:p>
          <a:p>
            <a:r>
              <a:rPr lang="en-GB" sz="2800" dirty="0" smtClean="0"/>
              <a:t>All customers were large enterprise customers </a:t>
            </a:r>
          </a:p>
          <a:p>
            <a:r>
              <a:rPr lang="en-GB" sz="2800" dirty="0" smtClean="0"/>
              <a:t>Only one customer had Forefront – but it was very out of date, dating prior to Conficker. Whenever we updated Forefront the infection was dealt with.</a:t>
            </a:r>
          </a:p>
          <a:p>
            <a:r>
              <a:rPr lang="en-GB" sz="2800" dirty="0" smtClean="0"/>
              <a:t>After one particular successful conficker remediation, the customer renewed their premier agreement for another year.</a:t>
            </a:r>
            <a:endParaRPr lang="en-GB" sz="2800" dirty="0"/>
          </a:p>
        </p:txBody>
      </p:sp>
    </p:spTree>
    <p:extLst>
      <p:ext uri="{BB962C8B-B14F-4D97-AF65-F5344CB8AC3E}">
        <p14:creationId xmlns:p14="http://schemas.microsoft.com/office/powerpoint/2010/main" val="150498667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world-with-beams.png"/>
          <p:cNvPicPr>
            <a:picLocks noChangeAspect="1"/>
          </p:cNvPicPr>
          <p:nvPr/>
        </p:nvPicPr>
        <p:blipFill>
          <a:blip r:embed="rId3"/>
          <a:stretch>
            <a:fillRect/>
          </a:stretch>
        </p:blipFill>
        <p:spPr>
          <a:xfrm>
            <a:off x="0" y="893"/>
            <a:ext cx="12188824" cy="6856214"/>
          </a:xfrm>
          <a:prstGeom prst="rect">
            <a:avLst/>
          </a:prstGeom>
        </p:spPr>
      </p:pic>
      <p:sp>
        <p:nvSpPr>
          <p:cNvPr id="2" name="Title 1"/>
          <p:cNvSpPr>
            <a:spLocks noGrp="1"/>
          </p:cNvSpPr>
          <p:nvPr>
            <p:ph type="title"/>
          </p:nvPr>
        </p:nvSpPr>
        <p:spPr/>
        <p:txBody>
          <a:bodyPr/>
          <a:lstStyle/>
          <a:p>
            <a:pPr algn="ctr"/>
            <a:r>
              <a:rPr lang="en-GB" dirty="0"/>
              <a:t>What is Conficker ?</a:t>
            </a:r>
            <a:endParaRPr lang="en-US" dirty="0"/>
          </a:p>
        </p:txBody>
      </p:sp>
      <p:sp>
        <p:nvSpPr>
          <p:cNvPr id="3" name="Rectangle 2"/>
          <p:cNvSpPr/>
          <p:nvPr/>
        </p:nvSpPr>
        <p:spPr>
          <a:xfrm>
            <a:off x="467360" y="1554480"/>
            <a:ext cx="11216640" cy="1477328"/>
          </a:xfrm>
          <a:prstGeom prst="rect">
            <a:avLst/>
          </a:prstGeom>
        </p:spPr>
        <p:txBody>
          <a:bodyPr wrap="square">
            <a:spAutoFit/>
          </a:bodyPr>
          <a:lstStyle/>
          <a:p>
            <a:r>
              <a:rPr lang="en-GB" sz="2400" i="1" dirty="0" smtClean="0"/>
              <a:t>“ </a:t>
            </a:r>
            <a:r>
              <a:rPr lang="en-GB" sz="2400" i="1" dirty="0" smtClean="0">
                <a:latin typeface="Segoe UI" pitchFamily="34" charset="0"/>
                <a:ea typeface="Segoe UI" pitchFamily="34" charset="0"/>
                <a:cs typeface="Segoe UI" pitchFamily="34" charset="0"/>
              </a:rPr>
              <a:t>The </a:t>
            </a:r>
            <a:r>
              <a:rPr lang="en-GB" sz="2400" i="1" dirty="0">
                <a:latin typeface="Segoe UI" pitchFamily="34" charset="0"/>
                <a:ea typeface="Segoe UI" pitchFamily="34" charset="0"/>
                <a:cs typeface="Segoe UI" pitchFamily="34" charset="0"/>
              </a:rPr>
              <a:t>Conficker worm is a computer worm that can infect </a:t>
            </a:r>
            <a:r>
              <a:rPr lang="en-GB" sz="2400" i="1" dirty="0" smtClean="0">
                <a:latin typeface="Segoe UI" pitchFamily="34" charset="0"/>
                <a:ea typeface="Segoe UI" pitchFamily="34" charset="0"/>
                <a:cs typeface="Segoe UI" pitchFamily="34" charset="0"/>
              </a:rPr>
              <a:t> </a:t>
            </a:r>
            <a:r>
              <a:rPr lang="en-GB" sz="2400" i="1" dirty="0">
                <a:latin typeface="Segoe UI" pitchFamily="34" charset="0"/>
                <a:ea typeface="Segoe UI" pitchFamily="34" charset="0"/>
                <a:cs typeface="Segoe UI" pitchFamily="34" charset="0"/>
              </a:rPr>
              <a:t>your computer and </a:t>
            </a:r>
            <a:r>
              <a:rPr lang="en-GB" sz="2400" i="1" dirty="0" smtClean="0">
                <a:latin typeface="Segoe UI" pitchFamily="34" charset="0"/>
                <a:ea typeface="Segoe UI" pitchFamily="34" charset="0"/>
                <a:cs typeface="Segoe UI" pitchFamily="34" charset="0"/>
              </a:rPr>
              <a:t>  spread </a:t>
            </a:r>
            <a:r>
              <a:rPr lang="en-GB" sz="2400" i="1" dirty="0">
                <a:latin typeface="Segoe UI" pitchFamily="34" charset="0"/>
                <a:ea typeface="Segoe UI" pitchFamily="34" charset="0"/>
                <a:cs typeface="Segoe UI" pitchFamily="34" charset="0"/>
              </a:rPr>
              <a:t>itself to other computers across a network automatically, without human interaction</a:t>
            </a:r>
            <a:r>
              <a:rPr lang="en-GB" sz="2400" i="1" dirty="0"/>
              <a:t>.”</a:t>
            </a:r>
          </a:p>
          <a:p>
            <a:r>
              <a:rPr lang="en-GB" i="1" dirty="0"/>
              <a:t>		</a:t>
            </a:r>
            <a:r>
              <a:rPr lang="en-GB" dirty="0"/>
              <a:t>        </a:t>
            </a:r>
            <a:r>
              <a:rPr lang="en-GB" sz="1600" dirty="0">
                <a:hlinkClick r:id="rId4"/>
              </a:rPr>
              <a:t>http://www.microsoft.com/security/worms/conficker.aspx#EWC</a:t>
            </a:r>
            <a:r>
              <a:rPr lang="en-GB" sz="1600" dirty="0"/>
              <a:t> </a:t>
            </a:r>
          </a:p>
        </p:txBody>
      </p:sp>
    </p:spTree>
    <p:extLst>
      <p:ext uri="{BB962C8B-B14F-4D97-AF65-F5344CB8AC3E}">
        <p14:creationId xmlns:p14="http://schemas.microsoft.com/office/powerpoint/2010/main" val="3786733593"/>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What is happening now?</a:t>
            </a:r>
            <a:endParaRPr lang="en-GB" dirty="0"/>
          </a:p>
        </p:txBody>
      </p:sp>
      <p:sp>
        <p:nvSpPr>
          <p:cNvPr id="3" name="Text Placeholder 2"/>
          <p:cNvSpPr>
            <a:spLocks noGrp="1"/>
          </p:cNvSpPr>
          <p:nvPr>
            <p:ph type="body" sz="quarter" idx="10"/>
          </p:nvPr>
        </p:nvSpPr>
        <p:spPr>
          <a:xfrm>
            <a:off x="507868" y="1447799"/>
            <a:ext cx="11173090" cy="3397853"/>
          </a:xfrm>
        </p:spPr>
        <p:txBody>
          <a:bodyPr/>
          <a:lstStyle/>
          <a:p>
            <a:r>
              <a:rPr lang="en-GB" dirty="0" smtClean="0"/>
              <a:t>The last recorded variant was W32.Conficker.E</a:t>
            </a:r>
          </a:p>
          <a:p>
            <a:r>
              <a:rPr lang="en-GB" dirty="0" smtClean="0"/>
              <a:t>Infection rates have dropped due to domains being blacklisted by ISP’s and Security companies.</a:t>
            </a:r>
          </a:p>
          <a:p>
            <a:r>
              <a:rPr lang="en-GB" dirty="0" smtClean="0"/>
              <a:t>The Conficker Working group has been formed with an alliance of security companies, including Microsoft to keep Monitoring the threat.</a:t>
            </a:r>
          </a:p>
          <a:p>
            <a:endParaRPr lang="en-GB" dirty="0"/>
          </a:p>
        </p:txBody>
      </p:sp>
    </p:spTree>
    <p:extLst>
      <p:ext uri="{BB962C8B-B14F-4D97-AF65-F5344CB8AC3E}">
        <p14:creationId xmlns:p14="http://schemas.microsoft.com/office/powerpoint/2010/main" val="404029104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2" y="248920"/>
            <a:ext cx="11149013" cy="609398"/>
          </a:xfrm>
        </p:spPr>
        <p:txBody>
          <a:bodyPr/>
          <a:lstStyle/>
          <a:p>
            <a:r>
              <a:rPr lang="en-GB" dirty="0" smtClean="0"/>
              <a:t>       		Microsoft Joins the CWG</a:t>
            </a:r>
            <a:endParaRPr lang="en-GB" dirty="0"/>
          </a:p>
        </p:txBody>
      </p:sp>
      <p:sp>
        <p:nvSpPr>
          <p:cNvPr id="87" name="Text Placeholder 86"/>
          <p:cNvSpPr>
            <a:spLocks noGrp="1"/>
          </p:cNvSpPr>
          <p:nvPr>
            <p:ph idx="1"/>
          </p:nvPr>
        </p:nvSpPr>
        <p:spPr/>
        <p:txBody>
          <a:bodyPr/>
          <a:lstStyle/>
          <a:p>
            <a:endParaRPr lang="en-US" dirty="0" smtClean="0">
              <a:solidFill>
                <a:schemeClr val="tx2">
                  <a:lumMod val="75000"/>
                </a:schemeClr>
              </a:solidFill>
            </a:endParaRPr>
          </a:p>
          <a:p>
            <a:endParaRPr lang="en-US" dirty="0" smtClean="0">
              <a:solidFill>
                <a:schemeClr val="tx2">
                  <a:lumMod val="75000"/>
                </a:schemeClr>
              </a:solidFill>
            </a:endParaRPr>
          </a:p>
          <a:p>
            <a:endParaRPr lang="en-US" dirty="0" smtClean="0">
              <a:solidFill>
                <a:schemeClr val="tx2">
                  <a:lumMod val="75000"/>
                </a:schemeClr>
              </a:solidFill>
            </a:endParaRPr>
          </a:p>
          <a:p>
            <a:endParaRPr lang="en-US" dirty="0" smtClean="0">
              <a:solidFill>
                <a:schemeClr val="tx2">
                  <a:lumMod val="75000"/>
                </a:schemeClr>
              </a:solidFill>
            </a:endParaRPr>
          </a:p>
          <a:p>
            <a:endParaRPr lang="en-US" dirty="0">
              <a:solidFill>
                <a:schemeClr val="tx2">
                  <a:lumMod val="75000"/>
                </a:schemeClr>
              </a:solidFill>
              <a:hlinkClick r:id="rId3"/>
            </a:endParaRPr>
          </a:p>
        </p:txBody>
      </p:sp>
      <p:pic>
        <p:nvPicPr>
          <p:cNvPr id="92" name="Picture 91" descr="Capture1.JPG"/>
          <p:cNvPicPr>
            <a:picLocks noChangeAspect="1"/>
          </p:cNvPicPr>
          <p:nvPr/>
        </p:nvPicPr>
        <p:blipFill>
          <a:blip r:embed="rId4" cstate="print"/>
          <a:stretch>
            <a:fillRect/>
          </a:stretch>
        </p:blipFill>
        <p:spPr>
          <a:xfrm>
            <a:off x="3214843" y="2023812"/>
            <a:ext cx="6394718" cy="3711663"/>
          </a:xfrm>
          <a:prstGeom prst="rect">
            <a:avLst/>
          </a:prstGeom>
        </p:spPr>
      </p:pic>
      <p:sp>
        <p:nvSpPr>
          <p:cNvPr id="5" name="TextBox 4"/>
          <p:cNvSpPr txBox="1"/>
          <p:nvPr/>
        </p:nvSpPr>
        <p:spPr>
          <a:xfrm>
            <a:off x="1828324" y="5943601"/>
            <a:ext cx="8735325" cy="461665"/>
          </a:xfrm>
          <a:prstGeom prst="rect">
            <a:avLst/>
          </a:prstGeom>
          <a:noFill/>
        </p:spPr>
        <p:txBody>
          <a:bodyPr wrap="square" rtlCol="0">
            <a:spAutoFit/>
          </a:bodyPr>
          <a:lstStyle/>
          <a:p>
            <a:r>
              <a:rPr lang="en-US" sz="2400" dirty="0" smtClean="0"/>
              <a:t>                  		The Conficker eye chart </a:t>
            </a:r>
            <a:r>
              <a:rPr lang="en-US" sz="2400" dirty="0" smtClean="0">
                <a:sym typeface="Wingdings" pitchFamily="2" charset="2"/>
              </a:rPr>
              <a:t> </a:t>
            </a:r>
            <a:endParaRPr lang="en-US" sz="2400" dirty="0"/>
          </a:p>
        </p:txBody>
      </p:sp>
      <p:sp>
        <p:nvSpPr>
          <p:cNvPr id="6" name="Rectangle 5"/>
          <p:cNvSpPr/>
          <p:nvPr/>
        </p:nvSpPr>
        <p:spPr>
          <a:xfrm>
            <a:off x="509884" y="1124745"/>
            <a:ext cx="9344766" cy="646331"/>
          </a:xfrm>
          <a:prstGeom prst="rect">
            <a:avLst/>
          </a:prstGeom>
        </p:spPr>
        <p:txBody>
          <a:bodyPr wrap="square">
            <a:spAutoFit/>
          </a:bodyPr>
          <a:lstStyle/>
          <a:p>
            <a:endParaRPr lang="en-US" dirty="0" smtClean="0"/>
          </a:p>
          <a:p>
            <a:r>
              <a:rPr lang="en-US" dirty="0" smtClean="0"/>
              <a:t>                                   		</a:t>
            </a:r>
            <a:r>
              <a:rPr lang="en-US" dirty="0" smtClean="0">
                <a:hlinkClick r:id="rId5"/>
              </a:rPr>
              <a:t>http://www.confickerworkinggroup.org/</a:t>
            </a:r>
            <a:r>
              <a:rPr lang="en-US" dirty="0" smtClean="0"/>
              <a:t> </a:t>
            </a:r>
            <a:endParaRPr lang="en-US" dirty="0"/>
          </a:p>
        </p:txBody>
      </p:sp>
    </p:spTree>
    <p:extLst>
      <p:ext uri="{BB962C8B-B14F-4D97-AF65-F5344CB8AC3E}">
        <p14:creationId xmlns:p14="http://schemas.microsoft.com/office/powerpoint/2010/main" val="278610864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Industry collaboration message. </a:t>
            </a:r>
            <a:endParaRPr lang="en-GB" dirty="0"/>
          </a:p>
        </p:txBody>
      </p:sp>
      <p:sp>
        <p:nvSpPr>
          <p:cNvPr id="5" name="Text Placeholder 4"/>
          <p:cNvSpPr>
            <a:spLocks noGrp="1"/>
          </p:cNvSpPr>
          <p:nvPr>
            <p:ph type="body" sz="quarter" idx="10"/>
          </p:nvPr>
        </p:nvSpPr>
        <p:spPr>
          <a:xfrm>
            <a:off x="507868" y="1447800"/>
            <a:ext cx="11173090" cy="3693319"/>
          </a:xfrm>
        </p:spPr>
        <p:txBody>
          <a:bodyPr/>
          <a:lstStyle/>
          <a:p>
            <a:pPr marL="0" indent="0">
              <a:buNone/>
            </a:pPr>
            <a:r>
              <a:rPr lang="en-US" sz="2400" i="1" dirty="0"/>
              <a:t>As part of the normal threat mitigation process, Microsoft first gathered information about this threat, and then thoroughly analyzed the issue to determine the best course of action. After review, it was determined that Microsoft would reach out to industry partners to address this threat, effectively continuing a long standing trend of community-based defense against malware and online </a:t>
            </a:r>
            <a:r>
              <a:rPr lang="en-US" sz="2400" i="1" dirty="0" smtClean="0"/>
              <a:t>threats.</a:t>
            </a:r>
            <a:endParaRPr lang="en-GB" sz="2400" i="1" dirty="0"/>
          </a:p>
          <a:p>
            <a:pPr marL="0" indent="0">
              <a:buNone/>
            </a:pPr>
            <a:r>
              <a:rPr lang="en-US" sz="2400" i="1" dirty="0" smtClean="0"/>
              <a:t>As </a:t>
            </a:r>
            <a:r>
              <a:rPr lang="en-US" sz="2400" i="1" dirty="0"/>
              <a:t>many customers around the world are affected by the Conficker worm, Microsoft feels that it is imperative to protect customers by both leveraging internal expertise and partnering with industry allies to proactively prevent the use of DNS exploits in further </a:t>
            </a:r>
            <a:r>
              <a:rPr lang="en-US" sz="2400" i="1" dirty="0" smtClean="0"/>
              <a:t>attacks.</a:t>
            </a:r>
          </a:p>
          <a:p>
            <a:pPr>
              <a:buFont typeface="Arial" pitchFamily="34" charset="0"/>
              <a:buChar char="•"/>
            </a:pPr>
            <a:endParaRPr lang="en-US" sz="2400" i="1" dirty="0" smtClean="0"/>
          </a:p>
          <a:p>
            <a:pPr lvl="8"/>
            <a:r>
              <a:rPr lang="en-US" sz="1200" i="1" dirty="0" smtClean="0"/>
              <a:t>Credit to J Farenbaugh. Conficker key  communications paper.</a:t>
            </a:r>
            <a:endParaRPr lang="en-GB" sz="1200" i="1" dirty="0"/>
          </a:p>
        </p:txBody>
      </p:sp>
    </p:spTree>
    <p:extLst>
      <p:ext uri="{BB962C8B-B14F-4D97-AF65-F5344CB8AC3E}">
        <p14:creationId xmlns:p14="http://schemas.microsoft.com/office/powerpoint/2010/main" val="340479505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President thanked me </a:t>
            </a:r>
            <a:r>
              <a:rPr lang="en-GB" dirty="0" smtClean="0">
                <a:sym typeface="Wingdings" pitchFamily="2" charset="2"/>
              </a:rPr>
              <a:t></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5058" y="980727"/>
            <a:ext cx="7582867" cy="5760041"/>
          </a:xfrm>
        </p:spPr>
      </p:pic>
      <p:sp>
        <p:nvSpPr>
          <p:cNvPr id="5" name="TextBox 4"/>
          <p:cNvSpPr txBox="1"/>
          <p:nvPr/>
        </p:nvSpPr>
        <p:spPr>
          <a:xfrm>
            <a:off x="4078713" y="3394270"/>
            <a:ext cx="6047097" cy="430887"/>
          </a:xfrm>
          <a:prstGeom prst="rect">
            <a:avLst/>
          </a:prstGeom>
          <a:noFill/>
        </p:spPr>
        <p:txBody>
          <a:bodyPr wrap="square" lIns="0" tIns="0" rIns="0" bIns="0" rtlCol="0">
            <a:spAutoFit/>
          </a:bodyPr>
          <a:lstStyle/>
          <a:p>
            <a:r>
              <a:rPr lang="en-GB" sz="2800" dirty="0" smtClean="0"/>
              <a:t>Just Kidding </a:t>
            </a:r>
            <a:r>
              <a:rPr lang="en-GB" sz="2800" dirty="0" smtClean="0">
                <a:sym typeface="Wingdings" pitchFamily="2" charset="2"/>
              </a:rPr>
              <a:t></a:t>
            </a:r>
            <a:endParaRPr lang="en-GB" sz="2800" dirty="0" smtClean="0"/>
          </a:p>
        </p:txBody>
      </p:sp>
    </p:spTree>
    <p:extLst>
      <p:ext uri="{BB962C8B-B14F-4D97-AF65-F5344CB8AC3E}">
        <p14:creationId xmlns:p14="http://schemas.microsoft.com/office/powerpoint/2010/main" val="341179353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Rectangle 8"/>
          <p:cNvSpPr>
            <a:spLocks noGrp="1" noChangeArrowheads="1"/>
          </p:cNvSpPr>
          <p:nvPr>
            <p:ph type="title"/>
          </p:nvPr>
        </p:nvSpPr>
        <p:spPr>
          <a:xfrm>
            <a:off x="507868" y="228600"/>
            <a:ext cx="11173090" cy="609398"/>
          </a:xfrm>
        </p:spPr>
        <p:txBody>
          <a:bodyPr/>
          <a:lstStyle/>
          <a:p>
            <a:r>
              <a:rPr lang="en-US" sz="4400" dirty="0" smtClean="0"/>
              <a:t>Session Objectives and Takeaways</a:t>
            </a:r>
            <a:endParaRPr lang="en-US" sz="4400" dirty="0"/>
          </a:p>
        </p:txBody>
      </p:sp>
      <p:sp>
        <p:nvSpPr>
          <p:cNvPr id="29698" name="Rectangle 9"/>
          <p:cNvSpPr>
            <a:spLocks noGrp="1" noChangeArrowheads="1"/>
          </p:cNvSpPr>
          <p:nvPr>
            <p:ph type="body" sz="quarter" idx="10"/>
          </p:nvPr>
        </p:nvSpPr>
        <p:spPr>
          <a:xfrm>
            <a:off x="507868" y="1447799"/>
            <a:ext cx="11173090" cy="3693319"/>
          </a:xfrm>
        </p:spPr>
        <p:txBody>
          <a:bodyPr/>
          <a:lstStyle/>
          <a:p>
            <a:r>
              <a:rPr lang="en-US" dirty="0" smtClean="0"/>
              <a:t>Session Objective(s):  </a:t>
            </a:r>
          </a:p>
          <a:p>
            <a:pPr lvl="1"/>
            <a:r>
              <a:rPr lang="en-US" dirty="0" smtClean="0"/>
              <a:t>Learn </a:t>
            </a:r>
            <a:r>
              <a:rPr lang="en-US" dirty="0"/>
              <a:t>how to detect and remove Conficker &amp; other malware effectively.</a:t>
            </a:r>
          </a:p>
          <a:p>
            <a:pPr lvl="1"/>
            <a:r>
              <a:rPr lang="en-US" dirty="0" smtClean="0"/>
              <a:t>Measuring Customer Impact, managing expectations and relationships.</a:t>
            </a:r>
          </a:p>
          <a:p>
            <a:r>
              <a:rPr lang="en-US" dirty="0" smtClean="0"/>
              <a:t>Giving you the ability to quickly resolve an outbreak easily.</a:t>
            </a:r>
          </a:p>
          <a:p>
            <a:r>
              <a:rPr lang="en-US" dirty="0" smtClean="0"/>
              <a:t>You do not need to be a security expert to remove this threat! A few simple steps is all you need.</a:t>
            </a:r>
          </a:p>
        </p:txBody>
      </p:sp>
    </p:spTree>
    <p:extLst>
      <p:ext uri="{BB962C8B-B14F-4D97-AF65-F5344CB8AC3E}">
        <p14:creationId xmlns:p14="http://schemas.microsoft.com/office/powerpoint/2010/main" val="3758576055"/>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1163395"/>
          </a:xfrm>
        </p:spPr>
        <p:txBody>
          <a:bodyPr/>
          <a:lstStyle/>
          <a:p>
            <a:r>
              <a:rPr lang="en-GB" sz="4000" dirty="0" smtClean="0"/>
              <a:t>References and </a:t>
            </a:r>
            <a:r>
              <a:rPr lang="en-GB" sz="4000" dirty="0"/>
              <a:t>i</a:t>
            </a:r>
            <a:r>
              <a:rPr lang="en-GB" sz="4000" dirty="0" smtClean="0"/>
              <a:t>nteresting information.</a:t>
            </a:r>
            <a:r>
              <a:rPr lang="en-GB" dirty="0" smtClean="0"/>
              <a:t/>
            </a:r>
            <a:br>
              <a:rPr lang="en-GB" dirty="0" smtClean="0"/>
            </a:br>
            <a:endParaRPr lang="en-GB" dirty="0"/>
          </a:p>
        </p:txBody>
      </p:sp>
      <p:sp>
        <p:nvSpPr>
          <p:cNvPr id="3" name="Text Placeholder 2"/>
          <p:cNvSpPr>
            <a:spLocks noGrp="1"/>
          </p:cNvSpPr>
          <p:nvPr>
            <p:ph type="body" sz="quarter" idx="10"/>
          </p:nvPr>
        </p:nvSpPr>
        <p:spPr>
          <a:xfrm>
            <a:off x="527244" y="1700809"/>
            <a:ext cx="11173090" cy="5096780"/>
          </a:xfrm>
        </p:spPr>
        <p:txBody>
          <a:bodyPr/>
          <a:lstStyle/>
          <a:p>
            <a:pPr marL="0" lvl="0" indent="0">
              <a:buNone/>
            </a:pPr>
            <a:r>
              <a:rPr lang="en-GB" sz="2000" u="sng" dirty="0" smtClean="0">
                <a:gradFill>
                  <a:gsLst>
                    <a:gs pos="0">
                      <a:srgbClr val="FFFFFF"/>
                    </a:gs>
                    <a:gs pos="86000">
                      <a:srgbClr val="FFFFFF"/>
                    </a:gs>
                  </a:gsLst>
                  <a:lin ang="5400000" scaled="0"/>
                </a:gradFill>
                <a:hlinkClick r:id="rId3"/>
              </a:rPr>
              <a:t>http</a:t>
            </a:r>
            <a:r>
              <a:rPr lang="en-GB" sz="2000" u="sng" dirty="0">
                <a:gradFill>
                  <a:gsLst>
                    <a:gs pos="0">
                      <a:srgbClr val="FFFFFF"/>
                    </a:gs>
                    <a:gs pos="86000">
                      <a:srgbClr val="FFFFFF"/>
                    </a:gs>
                  </a:gsLst>
                  <a:lin ang="5400000" scaled="0"/>
                </a:gradFill>
                <a:hlinkClick r:id="rId3"/>
              </a:rPr>
              <a:t>://www.theregister.co.uk/2009/01/20/sheffield_conficker/</a:t>
            </a:r>
            <a:endParaRPr lang="en-GB" sz="2000" dirty="0">
              <a:gradFill>
                <a:gsLst>
                  <a:gs pos="0">
                    <a:srgbClr val="FFFFFF"/>
                  </a:gs>
                  <a:gs pos="86000">
                    <a:srgbClr val="FFFFFF"/>
                  </a:gs>
                </a:gsLst>
                <a:lin ang="5400000" scaled="0"/>
              </a:gradFill>
            </a:endParaRPr>
          </a:p>
          <a:p>
            <a:pPr marL="0" lvl="0" indent="0">
              <a:buNone/>
            </a:pPr>
            <a:r>
              <a:rPr lang="en-GB" sz="2000" u="sng" dirty="0">
                <a:gradFill>
                  <a:gsLst>
                    <a:gs pos="0">
                      <a:srgbClr val="FFFFFF"/>
                    </a:gs>
                    <a:gs pos="86000">
                      <a:srgbClr val="FFFFFF"/>
                    </a:gs>
                  </a:gsLst>
                  <a:lin ang="5400000" scaled="0"/>
                </a:gradFill>
                <a:hlinkClick r:id="rId4"/>
              </a:rPr>
              <a:t>http://www.f-secure.com/weblog/archives/00001584.html</a:t>
            </a:r>
            <a:endParaRPr lang="en-GB" sz="2000" dirty="0">
              <a:gradFill>
                <a:gsLst>
                  <a:gs pos="0">
                    <a:srgbClr val="FFFFFF"/>
                  </a:gs>
                  <a:gs pos="86000">
                    <a:srgbClr val="FFFFFF"/>
                  </a:gs>
                </a:gsLst>
                <a:lin ang="5400000" scaled="0"/>
              </a:gradFill>
            </a:endParaRPr>
          </a:p>
          <a:p>
            <a:pPr marL="0" lvl="0" indent="0">
              <a:buNone/>
            </a:pPr>
            <a:r>
              <a:rPr lang="en-GB" sz="2000" u="sng" dirty="0">
                <a:gradFill>
                  <a:gsLst>
                    <a:gs pos="0">
                      <a:srgbClr val="FFFFFF"/>
                    </a:gs>
                    <a:gs pos="86000">
                      <a:srgbClr val="FFFFFF"/>
                    </a:gs>
                  </a:gsLst>
                  <a:lin ang="5400000" scaled="0"/>
                </a:gradFill>
                <a:hlinkClick r:id="rId5"/>
              </a:rPr>
              <a:t>http://mtc.sri.com/Conficker/</a:t>
            </a:r>
            <a:endParaRPr lang="en-GB" sz="2000" dirty="0">
              <a:gradFill>
                <a:gsLst>
                  <a:gs pos="0">
                    <a:srgbClr val="FFFFFF"/>
                  </a:gs>
                  <a:gs pos="86000">
                    <a:srgbClr val="FFFFFF"/>
                  </a:gs>
                </a:gsLst>
                <a:lin ang="5400000" scaled="0"/>
              </a:gradFill>
            </a:endParaRPr>
          </a:p>
          <a:p>
            <a:pPr marL="0" lvl="0" indent="0">
              <a:buNone/>
            </a:pPr>
            <a:r>
              <a:rPr lang="en-GB" sz="2000" u="sng" dirty="0">
                <a:gradFill>
                  <a:gsLst>
                    <a:gs pos="0">
                      <a:srgbClr val="FFFFFF"/>
                    </a:gs>
                    <a:gs pos="86000">
                      <a:srgbClr val="FFFFFF"/>
                    </a:gs>
                  </a:gsLst>
                  <a:lin ang="5400000" scaled="0"/>
                </a:gradFill>
                <a:hlinkClick r:id="rId6"/>
              </a:rPr>
              <a:t>http://mtc.sri.com/Conficker/P2P/index.html</a:t>
            </a:r>
            <a:endParaRPr lang="en-GB" sz="2000" dirty="0">
              <a:gradFill>
                <a:gsLst>
                  <a:gs pos="0">
                    <a:srgbClr val="FFFFFF"/>
                  </a:gs>
                  <a:gs pos="86000">
                    <a:srgbClr val="FFFFFF"/>
                  </a:gs>
                </a:gsLst>
                <a:lin ang="5400000" scaled="0"/>
              </a:gradFill>
            </a:endParaRPr>
          </a:p>
          <a:p>
            <a:pPr marL="0" lvl="0" indent="0">
              <a:buNone/>
            </a:pPr>
            <a:r>
              <a:rPr lang="en-GB" sz="2000" u="sng" dirty="0">
                <a:gradFill>
                  <a:gsLst>
                    <a:gs pos="0">
                      <a:srgbClr val="FFFFFF"/>
                    </a:gs>
                    <a:gs pos="86000">
                      <a:srgbClr val="FFFFFF"/>
                    </a:gs>
                  </a:gsLst>
                  <a:lin ang="5400000" scaled="0"/>
                </a:gradFill>
                <a:hlinkClick r:id="rId7"/>
              </a:rPr>
              <a:t>http://</a:t>
            </a:r>
            <a:r>
              <a:rPr lang="en-GB" sz="2000" u="sng" dirty="0" smtClean="0">
                <a:gradFill>
                  <a:gsLst>
                    <a:gs pos="0">
                      <a:srgbClr val="FFFFFF"/>
                    </a:gs>
                    <a:gs pos="86000">
                      <a:srgbClr val="FFFFFF"/>
                    </a:gs>
                  </a:gsLst>
                  <a:lin ang="5400000" scaled="0"/>
                </a:gradFill>
                <a:hlinkClick r:id="rId7"/>
              </a:rPr>
              <a:t>community.ca.com/blogs/securityadvisor/archive/2009/04/15/win32-conficker-teams-up-with-win32-waledac.aspx</a:t>
            </a:r>
            <a:endParaRPr lang="en-GB" sz="2000" dirty="0" smtClean="0">
              <a:gradFill>
                <a:gsLst>
                  <a:gs pos="0">
                    <a:srgbClr val="FFFFFF"/>
                  </a:gs>
                  <a:gs pos="86000">
                    <a:srgbClr val="FFFFFF"/>
                  </a:gs>
                </a:gsLst>
                <a:lin ang="5400000" scaled="0"/>
              </a:gradFill>
            </a:endParaRPr>
          </a:p>
          <a:p>
            <a:pPr marL="0" lvl="0" indent="0">
              <a:buNone/>
            </a:pPr>
            <a:r>
              <a:rPr lang="en-GB" sz="2000" u="sng" dirty="0" smtClean="0">
                <a:gradFill>
                  <a:gsLst>
                    <a:gs pos="0">
                      <a:srgbClr val="FFFFFF"/>
                    </a:gs>
                    <a:gs pos="86000">
                      <a:srgbClr val="FFFFFF"/>
                    </a:gs>
                  </a:gsLst>
                  <a:lin ang="5400000" scaled="0"/>
                </a:gradFill>
                <a:hlinkClick r:id="rId8"/>
              </a:rPr>
              <a:t>http</a:t>
            </a:r>
            <a:r>
              <a:rPr lang="en-GB" sz="2000" u="sng" dirty="0">
                <a:gradFill>
                  <a:gsLst>
                    <a:gs pos="0">
                      <a:srgbClr val="FFFFFF"/>
                    </a:gs>
                    <a:gs pos="86000">
                      <a:srgbClr val="FFFFFF"/>
                    </a:gs>
                  </a:gsLst>
                  <a:lin ang="5400000" scaled="0"/>
                </a:gradFill>
                <a:hlinkClick r:id="rId8"/>
              </a:rPr>
              <a:t>://isc.sans.edu/diary.html?storyid=5860</a:t>
            </a:r>
            <a:r>
              <a:rPr lang="en-GB" sz="2000" dirty="0">
                <a:gradFill>
                  <a:gsLst>
                    <a:gs pos="0">
                      <a:srgbClr val="FFFFFF"/>
                    </a:gs>
                    <a:gs pos="86000">
                      <a:srgbClr val="FFFFFF"/>
                    </a:gs>
                  </a:gsLst>
                  <a:lin ang="5400000" scaled="0"/>
                </a:gradFill>
              </a:rPr>
              <a:t> </a:t>
            </a:r>
            <a:endParaRPr lang="en-GB" sz="2000" dirty="0" smtClean="0">
              <a:gradFill>
                <a:gsLst>
                  <a:gs pos="0">
                    <a:srgbClr val="FFFFFF"/>
                  </a:gs>
                  <a:gs pos="86000">
                    <a:srgbClr val="FFFFFF"/>
                  </a:gs>
                </a:gsLst>
                <a:lin ang="5400000" scaled="0"/>
              </a:gradFill>
            </a:endParaRPr>
          </a:p>
          <a:p>
            <a:pPr marL="0" lvl="0" indent="0">
              <a:buNone/>
            </a:pPr>
            <a:r>
              <a:rPr lang="en-GB" sz="2000" dirty="0">
                <a:gradFill>
                  <a:gsLst>
                    <a:gs pos="0">
                      <a:srgbClr val="FFFFFF"/>
                    </a:gs>
                    <a:gs pos="86000">
                      <a:srgbClr val="FFFFFF"/>
                    </a:gs>
                  </a:gsLst>
                  <a:lin ang="5400000" scaled="0"/>
                </a:gradFill>
                <a:hlinkClick r:id="rId9"/>
              </a:rPr>
              <a:t>http://</a:t>
            </a:r>
            <a:r>
              <a:rPr lang="en-GB" sz="2000" dirty="0" smtClean="0">
                <a:gradFill>
                  <a:gsLst>
                    <a:gs pos="0">
                      <a:srgbClr val="FFFFFF"/>
                    </a:gs>
                    <a:gs pos="86000">
                      <a:srgbClr val="FFFFFF"/>
                    </a:gs>
                  </a:gsLst>
                  <a:lin ang="5400000" scaled="0"/>
                </a:gradFill>
                <a:hlinkClick r:id="rId9"/>
              </a:rPr>
              <a:t>support.kaspersky.com/faq?chapter=207800963&amp;print=true&amp;qid=208279973</a:t>
            </a:r>
            <a:r>
              <a:rPr lang="en-GB" sz="2000" dirty="0" smtClean="0">
                <a:gradFill>
                  <a:gsLst>
                    <a:gs pos="0">
                      <a:srgbClr val="FFFFFF"/>
                    </a:gs>
                    <a:gs pos="86000">
                      <a:srgbClr val="FFFFFF"/>
                    </a:gs>
                  </a:gsLst>
                  <a:lin ang="5400000" scaled="0"/>
                </a:gradFill>
              </a:rPr>
              <a:t> </a:t>
            </a:r>
          </a:p>
          <a:p>
            <a:pPr marL="0" indent="0">
              <a:buNone/>
            </a:pPr>
            <a:r>
              <a:rPr lang="en-GB" sz="2000" u="sng" dirty="0">
                <a:hlinkClick r:id="rId10"/>
              </a:rPr>
              <a:t>http://www.symantec.com/content/en/us/enterprise/media/security_response/whitepapers/the_downadup_codex_ed1.pdf</a:t>
            </a:r>
            <a:r>
              <a:rPr lang="en-GB" sz="2000" dirty="0"/>
              <a:t> </a:t>
            </a:r>
          </a:p>
          <a:p>
            <a:pPr marL="0" lvl="0" indent="0">
              <a:buNone/>
            </a:pPr>
            <a:r>
              <a:rPr lang="en-GB" sz="2000" dirty="0">
                <a:gradFill>
                  <a:gsLst>
                    <a:gs pos="0">
                      <a:srgbClr val="FFFFFF"/>
                    </a:gs>
                    <a:gs pos="86000">
                      <a:srgbClr val="FFFFFF"/>
                    </a:gs>
                  </a:gsLst>
                  <a:lin ang="5400000" scaled="0"/>
                </a:gradFill>
                <a:hlinkClick r:id="rId11"/>
              </a:rPr>
              <a:t>https://</a:t>
            </a:r>
            <a:r>
              <a:rPr lang="en-GB" sz="2000" dirty="0" smtClean="0">
                <a:gradFill>
                  <a:gsLst>
                    <a:gs pos="0">
                      <a:srgbClr val="FFFFFF"/>
                    </a:gs>
                    <a:gs pos="86000">
                      <a:srgbClr val="FFFFFF"/>
                    </a:gs>
                  </a:gsLst>
                  <a:lin ang="5400000" scaled="0"/>
                </a:gradFill>
                <a:hlinkClick r:id="rId11"/>
              </a:rPr>
              <a:t>www.dshield.org/diary.html?storyid=5860</a:t>
            </a:r>
            <a:r>
              <a:rPr lang="en-GB" sz="2000" dirty="0" smtClean="0">
                <a:gradFill>
                  <a:gsLst>
                    <a:gs pos="0">
                      <a:srgbClr val="FFFFFF"/>
                    </a:gs>
                    <a:gs pos="86000">
                      <a:srgbClr val="FFFFFF"/>
                    </a:gs>
                  </a:gsLst>
                  <a:lin ang="5400000" scaled="0"/>
                </a:gradFill>
              </a:rPr>
              <a:t> </a:t>
            </a:r>
          </a:p>
          <a:p>
            <a:pPr marL="0" lvl="0" indent="0">
              <a:buNone/>
            </a:pPr>
            <a:r>
              <a:rPr lang="en-GB" sz="2000" dirty="0">
                <a:gradFill>
                  <a:gsLst>
                    <a:gs pos="0">
                      <a:srgbClr val="FFFFFF"/>
                    </a:gs>
                    <a:gs pos="86000">
                      <a:srgbClr val="FFFFFF"/>
                    </a:gs>
                  </a:gsLst>
                  <a:lin ang="5400000" scaled="0"/>
                </a:gradFill>
                <a:hlinkClick r:id="rId12"/>
              </a:rPr>
              <a:t>http://</a:t>
            </a:r>
            <a:r>
              <a:rPr lang="en-GB" sz="2000" dirty="0" smtClean="0">
                <a:gradFill>
                  <a:gsLst>
                    <a:gs pos="0">
                      <a:srgbClr val="FFFFFF"/>
                    </a:gs>
                    <a:gs pos="86000">
                      <a:srgbClr val="FFFFFF"/>
                    </a:gs>
                  </a:gsLst>
                  <a:lin ang="5400000" scaled="0"/>
                </a:gradFill>
                <a:hlinkClick r:id="rId12"/>
              </a:rPr>
              <a:t>honeynet.org/node/388</a:t>
            </a:r>
            <a:r>
              <a:rPr lang="en-GB" sz="2000" dirty="0" smtClean="0">
                <a:gradFill>
                  <a:gsLst>
                    <a:gs pos="0">
                      <a:srgbClr val="FFFFFF"/>
                    </a:gs>
                    <a:gs pos="86000">
                      <a:srgbClr val="FFFFFF"/>
                    </a:gs>
                  </a:gsLst>
                  <a:lin ang="5400000" scaled="0"/>
                </a:gradFill>
              </a:rPr>
              <a:t> </a:t>
            </a:r>
          </a:p>
          <a:p>
            <a:pPr marL="0" lvl="0" indent="0">
              <a:buNone/>
            </a:pPr>
            <a:r>
              <a:rPr lang="en-GB" sz="2000" dirty="0">
                <a:gradFill>
                  <a:gsLst>
                    <a:gs pos="0">
                      <a:srgbClr val="FFFFFF"/>
                    </a:gs>
                    <a:gs pos="86000">
                      <a:srgbClr val="FFFFFF"/>
                    </a:gs>
                  </a:gsLst>
                  <a:lin ang="5400000" scaled="0"/>
                </a:gradFill>
                <a:hlinkClick r:id="rId13"/>
              </a:rPr>
              <a:t>http://www.confickerworkinggroup.org/wiki</a:t>
            </a:r>
            <a:r>
              <a:rPr lang="en-GB" sz="2000" dirty="0" smtClean="0">
                <a:gradFill>
                  <a:gsLst>
                    <a:gs pos="0">
                      <a:srgbClr val="FFFFFF"/>
                    </a:gs>
                    <a:gs pos="86000">
                      <a:srgbClr val="FFFFFF"/>
                    </a:gs>
                  </a:gsLst>
                  <a:lin ang="5400000" scaled="0"/>
                </a:gradFill>
                <a:hlinkClick r:id="rId13"/>
              </a:rPr>
              <a:t>/</a:t>
            </a:r>
            <a:r>
              <a:rPr lang="en-GB" sz="2000" dirty="0" smtClean="0">
                <a:gradFill>
                  <a:gsLst>
                    <a:gs pos="0">
                      <a:srgbClr val="FFFFFF"/>
                    </a:gs>
                    <a:gs pos="86000">
                      <a:srgbClr val="FFFFFF"/>
                    </a:gs>
                  </a:gsLst>
                  <a:lin ang="5400000" scaled="0"/>
                </a:gradFill>
              </a:rPr>
              <a:t> </a:t>
            </a:r>
          </a:p>
          <a:p>
            <a:pPr marL="0" lvl="0" indent="0">
              <a:buNone/>
            </a:pPr>
            <a:r>
              <a:rPr lang="en-GB" sz="2000" dirty="0">
                <a:gradFill>
                  <a:gsLst>
                    <a:gs pos="0">
                      <a:srgbClr val="FFFFFF"/>
                    </a:gs>
                    <a:gs pos="86000">
                      <a:srgbClr val="FFFFFF"/>
                    </a:gs>
                  </a:gsLst>
                  <a:lin ang="5400000" scaled="0"/>
                </a:gradFill>
                <a:hlinkClick r:id="rId14"/>
              </a:rPr>
              <a:t>http://</a:t>
            </a:r>
            <a:r>
              <a:rPr lang="en-GB" sz="2000" dirty="0" smtClean="0">
                <a:gradFill>
                  <a:gsLst>
                    <a:gs pos="0">
                      <a:srgbClr val="FFFFFF"/>
                    </a:gs>
                    <a:gs pos="86000">
                      <a:srgbClr val="FFFFFF"/>
                    </a:gs>
                  </a:gsLst>
                  <a:lin ang="5400000" scaled="0"/>
                </a:gradFill>
                <a:hlinkClick r:id="rId14"/>
              </a:rPr>
              <a:t>technet.microsoft.com/en-us/sysinternals/default.aspx</a:t>
            </a:r>
            <a:r>
              <a:rPr lang="en-GB" sz="2000" dirty="0" smtClean="0">
                <a:gradFill>
                  <a:gsLst>
                    <a:gs pos="0">
                      <a:srgbClr val="FFFFFF"/>
                    </a:gs>
                    <a:gs pos="86000">
                      <a:srgbClr val="FFFFFF"/>
                    </a:gs>
                  </a:gsLst>
                  <a:lin ang="5400000" scaled="0"/>
                </a:gradFill>
              </a:rPr>
              <a:t> </a:t>
            </a:r>
            <a:endParaRPr lang="en-GB" sz="2000" dirty="0">
              <a:gradFill>
                <a:gsLst>
                  <a:gs pos="0">
                    <a:srgbClr val="FFFFFF"/>
                  </a:gs>
                  <a:gs pos="86000">
                    <a:srgbClr val="FFFFFF"/>
                  </a:gs>
                </a:gsLst>
                <a:lin ang="5400000" scaled="0"/>
              </a:gradFill>
            </a:endParaRPr>
          </a:p>
          <a:p>
            <a:pPr marL="0" indent="0">
              <a:buNone/>
            </a:pPr>
            <a:endParaRPr lang="en-GB" dirty="0"/>
          </a:p>
        </p:txBody>
      </p:sp>
    </p:spTree>
    <p:extLst>
      <p:ext uri="{BB962C8B-B14F-4D97-AF65-F5344CB8AC3E}">
        <p14:creationId xmlns:p14="http://schemas.microsoft.com/office/powerpoint/2010/main" val="108336751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9113" y="1447800"/>
            <a:ext cx="10693400" cy="4862870"/>
          </a:xfrm>
          <a:prstGeom prst="rect">
            <a:avLst/>
          </a:prstGeom>
          <a:noFill/>
        </p:spPr>
        <p:txBody>
          <a:bodyPr wrap="square" lIns="0" tIns="0" rIns="0" bIns="0" rtlCol="0">
            <a:spAutoFit/>
          </a:bodyPr>
          <a:lstStyle/>
          <a:p>
            <a:r>
              <a:rPr lang="en-US" sz="3200" dirty="0" smtClean="0">
                <a:gradFill>
                  <a:gsLst>
                    <a:gs pos="0">
                      <a:srgbClr val="FFFFFF"/>
                    </a:gs>
                    <a:gs pos="100000">
                      <a:srgbClr val="FFFFFF"/>
                    </a:gs>
                  </a:gsLst>
                  <a:lin ang="5400000" scaled="0"/>
                </a:gradFill>
              </a:rPr>
              <a:t>Safety and Security Center</a:t>
            </a:r>
          </a:p>
          <a:p>
            <a:pPr>
              <a:spcAft>
                <a:spcPts val="2400"/>
              </a:spcAft>
            </a:pPr>
            <a:r>
              <a:rPr lang="en-US" sz="3200" dirty="0">
                <a:solidFill>
                  <a:srgbClr val="7030A0"/>
                </a:solidFill>
                <a:hlinkClick r:id="rId3"/>
              </a:rPr>
              <a:t>http://</a:t>
            </a:r>
            <a:r>
              <a:rPr lang="en-US" sz="3200" dirty="0" smtClean="0">
                <a:solidFill>
                  <a:srgbClr val="7030A0"/>
                </a:solidFill>
                <a:hlinkClick r:id="rId3"/>
              </a:rPr>
              <a:t>www.microsoft.com/security</a:t>
            </a:r>
            <a:endParaRPr lang="en-US" sz="3200" dirty="0" smtClean="0">
              <a:solidFill>
                <a:srgbClr val="7030A0"/>
              </a:solidFill>
            </a:endParaRPr>
          </a:p>
          <a:p>
            <a:r>
              <a:rPr lang="en-US" sz="3200" dirty="0">
                <a:gradFill>
                  <a:gsLst>
                    <a:gs pos="0">
                      <a:srgbClr val="FFFFFF"/>
                    </a:gs>
                    <a:gs pos="100000">
                      <a:srgbClr val="FFFFFF"/>
                    </a:gs>
                  </a:gsLst>
                  <a:lin ang="5400000" scaled="0"/>
                </a:gradFill>
              </a:rPr>
              <a:t>Security Development Lifecycle</a:t>
            </a:r>
          </a:p>
          <a:p>
            <a:pPr>
              <a:spcAft>
                <a:spcPts val="2400"/>
              </a:spcAft>
            </a:pPr>
            <a:r>
              <a:rPr lang="en-US" sz="3200" dirty="0">
                <a:solidFill>
                  <a:srgbClr val="7030A0"/>
                </a:solidFill>
                <a:hlinkClick r:id="rId4"/>
              </a:rPr>
              <a:t>http://www.microsoft.com/sdl</a:t>
            </a:r>
            <a:endParaRPr lang="en-US" sz="3200" dirty="0">
              <a:solidFill>
                <a:srgbClr val="7030A0"/>
              </a:solidFill>
            </a:endParaRPr>
          </a:p>
          <a:p>
            <a:r>
              <a:rPr lang="en-US" sz="3200" dirty="0">
                <a:gradFill>
                  <a:gsLst>
                    <a:gs pos="0">
                      <a:srgbClr val="FFFFFF"/>
                    </a:gs>
                    <a:gs pos="100000">
                      <a:srgbClr val="FFFFFF"/>
                    </a:gs>
                  </a:gsLst>
                  <a:lin ang="5400000" scaled="0"/>
                </a:gradFill>
              </a:rPr>
              <a:t>Security Intelligence Report</a:t>
            </a:r>
          </a:p>
          <a:p>
            <a:pPr>
              <a:spcAft>
                <a:spcPts val="2400"/>
              </a:spcAft>
            </a:pPr>
            <a:r>
              <a:rPr lang="en-US" sz="3200" dirty="0">
                <a:solidFill>
                  <a:srgbClr val="7030A0"/>
                </a:solidFill>
                <a:hlinkClick r:id="rId5"/>
              </a:rPr>
              <a:t>http://www.microsoft.com/sir</a:t>
            </a:r>
            <a:endParaRPr lang="en-US" sz="3200" dirty="0">
              <a:solidFill>
                <a:srgbClr val="7030A0"/>
              </a:solidFill>
            </a:endParaRPr>
          </a:p>
          <a:p>
            <a:r>
              <a:rPr lang="en-US" sz="3200" dirty="0">
                <a:gradFill>
                  <a:gsLst>
                    <a:gs pos="0">
                      <a:srgbClr val="FFFFFF"/>
                    </a:gs>
                    <a:gs pos="100000">
                      <a:srgbClr val="FFFFFF"/>
                    </a:gs>
                  </a:gsLst>
                  <a:lin ang="5400000" scaled="0"/>
                </a:gradFill>
              </a:rPr>
              <a:t>End to End Trust</a:t>
            </a:r>
          </a:p>
          <a:p>
            <a:pPr>
              <a:spcAft>
                <a:spcPts val="2400"/>
              </a:spcAft>
            </a:pPr>
            <a:r>
              <a:rPr lang="en-US" sz="3200" dirty="0">
                <a:solidFill>
                  <a:srgbClr val="7030A0"/>
                </a:solidFill>
                <a:hlinkClick r:id="rId6"/>
              </a:rPr>
              <a:t>http://www.microsoft.com/endtoendtrust</a:t>
            </a:r>
            <a:r>
              <a:rPr lang="en-US" sz="3200" dirty="0">
                <a:solidFill>
                  <a:srgbClr val="7030A0"/>
                </a:solidFill>
              </a:rPr>
              <a:t>  </a:t>
            </a:r>
          </a:p>
        </p:txBody>
      </p:sp>
      <p:sp>
        <p:nvSpPr>
          <p:cNvPr id="8" name="TextBox 7"/>
          <p:cNvSpPr txBox="1"/>
          <p:nvPr/>
        </p:nvSpPr>
        <p:spPr>
          <a:xfrm>
            <a:off x="3793794" y="171450"/>
            <a:ext cx="5845506" cy="677108"/>
          </a:xfrm>
          <a:prstGeom prst="rect">
            <a:avLst/>
          </a:prstGeom>
          <a:noFill/>
        </p:spPr>
        <p:txBody>
          <a:bodyPr wrap="square" lIns="0" tIns="0" rIns="0" bIns="0" rtlCol="0">
            <a:spAutoFit/>
          </a:bodyPr>
          <a:lstStyle/>
          <a:p>
            <a:r>
              <a:rPr lang="en-US" sz="4400" dirty="0" smtClean="0">
                <a:gradFill>
                  <a:gsLst>
                    <a:gs pos="0">
                      <a:srgbClr val="FFFFFF"/>
                    </a:gs>
                    <a:gs pos="86000">
                      <a:srgbClr val="FFFFFF"/>
                    </a:gs>
                  </a:gsLst>
                  <a:lin ang="5400000" scaled="0"/>
                </a:gradFill>
              </a:rPr>
              <a:t>Trustworthy Computing</a:t>
            </a:r>
          </a:p>
        </p:txBody>
      </p:sp>
      <p:cxnSp>
        <p:nvCxnSpPr>
          <p:cNvPr id="10" name="Straight Connector 9"/>
          <p:cNvCxnSpPr/>
          <p:nvPr/>
        </p:nvCxnSpPr>
        <p:spPr>
          <a:xfrm>
            <a:off x="3606800" y="231775"/>
            <a:ext cx="0" cy="664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black">
          <a:xfrm>
            <a:off x="519113" y="266700"/>
            <a:ext cx="2827955" cy="475623"/>
          </a:xfrm>
          <a:prstGeom prst="rect">
            <a:avLst/>
          </a:prstGeom>
          <a:noFill/>
          <a:ln>
            <a:noFill/>
          </a:ln>
        </p:spPr>
      </p:pic>
    </p:spTree>
    <p:extLst>
      <p:ext uri="{BB962C8B-B14F-4D97-AF65-F5344CB8AC3E}">
        <p14:creationId xmlns:p14="http://schemas.microsoft.com/office/powerpoint/2010/main" val="52803960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89038344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92819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6505671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4620" y="345831"/>
            <a:ext cx="11149013" cy="609398"/>
          </a:xfrm>
        </p:spPr>
        <p:txBody>
          <a:bodyPr/>
          <a:lstStyle/>
          <a:p>
            <a:r>
              <a:rPr lang="en-GB" dirty="0" smtClean="0"/>
              <a:t>  </a:t>
            </a:r>
            <a:endParaRPr lang="en-GB" dirty="0"/>
          </a:p>
        </p:txBody>
      </p:sp>
      <p:sp>
        <p:nvSpPr>
          <p:cNvPr id="6" name="Content Placeholder 5"/>
          <p:cNvSpPr>
            <a:spLocks noGrp="1"/>
          </p:cNvSpPr>
          <p:nvPr>
            <p:ph idx="1"/>
          </p:nvPr>
        </p:nvSpPr>
        <p:spPr>
          <a:xfrm>
            <a:off x="419507" y="1379352"/>
            <a:ext cx="11173090" cy="3594830"/>
          </a:xfrm>
        </p:spPr>
        <p:txBody>
          <a:bodyPr/>
          <a:lstStyle/>
          <a:p>
            <a:pPr marL="0" indent="0">
              <a:buNone/>
            </a:pPr>
            <a:r>
              <a:rPr lang="en-GB" i="1" dirty="0" smtClean="0">
                <a:solidFill>
                  <a:schemeClr val="tx1"/>
                </a:solidFill>
              </a:rPr>
              <a:t>	</a:t>
            </a:r>
            <a:endParaRPr lang="en-GB" sz="1400" dirty="0" smtClean="0"/>
          </a:p>
          <a:p>
            <a:r>
              <a:rPr lang="en-GB" dirty="0" smtClean="0"/>
              <a:t>Conficker has been named the worst malware outbreak in the past five years!</a:t>
            </a:r>
          </a:p>
          <a:p>
            <a:pPr marL="0" indent="0">
              <a:buNone/>
            </a:pPr>
            <a:endParaRPr lang="en-GB" dirty="0" smtClean="0"/>
          </a:p>
          <a:p>
            <a:r>
              <a:rPr lang="en-GB" dirty="0" smtClean="0"/>
              <a:t>MS08-067 is the patch for this vulnerability.</a:t>
            </a:r>
          </a:p>
          <a:p>
            <a:pPr marL="0" indent="0">
              <a:buNone/>
            </a:pPr>
            <a:endParaRPr lang="en-GB" dirty="0" smtClean="0"/>
          </a:p>
          <a:p>
            <a:r>
              <a:rPr lang="en-GB" dirty="0" smtClean="0"/>
              <a:t>Many customers still haven’t installed MS08-067 !</a:t>
            </a:r>
            <a:endParaRPr lang="en-GB" dirty="0"/>
          </a:p>
        </p:txBody>
      </p:sp>
      <p:sp>
        <p:nvSpPr>
          <p:cNvPr id="2" name="TextBox 1"/>
          <p:cNvSpPr txBox="1"/>
          <p:nvPr/>
        </p:nvSpPr>
        <p:spPr>
          <a:xfrm>
            <a:off x="1168924" y="537327"/>
            <a:ext cx="8455843" cy="492443"/>
          </a:xfrm>
          <a:prstGeom prst="rect">
            <a:avLst/>
          </a:prstGeom>
          <a:noFill/>
        </p:spPr>
        <p:txBody>
          <a:bodyPr wrap="square" lIns="0" tIns="0" rIns="0" bIns="0" rtlCol="0">
            <a:spAutoFit/>
          </a:bodyPr>
          <a:lstStyle/>
          <a:p>
            <a:r>
              <a:rPr lang="en-GB" sz="3200" i="1" dirty="0" smtClean="0">
                <a:gradFill>
                  <a:gsLst>
                    <a:gs pos="0">
                      <a:schemeClr val="tx1"/>
                    </a:gs>
                    <a:gs pos="86000">
                      <a:schemeClr val="tx1"/>
                    </a:gs>
                  </a:gsLst>
                  <a:lin ang="5400000" scaled="0"/>
                </a:gradFill>
              </a:rPr>
              <a:t>         Self updating malware at its best!</a:t>
            </a:r>
          </a:p>
        </p:txBody>
      </p:sp>
    </p:spTree>
    <p:extLst>
      <p:ext uri="{BB962C8B-B14F-4D97-AF65-F5344CB8AC3E}">
        <p14:creationId xmlns:p14="http://schemas.microsoft.com/office/powerpoint/2010/main" val="951644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 </a:t>
            </a:r>
            <a:r>
              <a:rPr lang="en-US" sz="700" dirty="0" smtClean="0">
                <a:gradFill>
                  <a:gsLst>
                    <a:gs pos="0">
                      <a:srgbClr val="FFFFFF"/>
                    </a:gs>
                    <a:gs pos="100000">
                      <a:srgbClr val="FFFFFF"/>
                    </a:gs>
                  </a:gsLst>
                  <a:lin ang="5400000" scaled="0"/>
                </a:gradFill>
                <a:latin typeface="Segoe UI" pitchFamily="34" charset="0"/>
                <a:cs typeface="Arial" charset="0"/>
              </a:rPr>
              <a:t>2011 Microsoft </a:t>
            </a:r>
            <a:r>
              <a:rPr lang="en-US" sz="700" dirty="0">
                <a:gradFill>
                  <a:gsLst>
                    <a:gs pos="0">
                      <a:srgbClr val="FFFFFF"/>
                    </a:gs>
                    <a:gs pos="100000">
                      <a:srgbClr val="FFFFFF"/>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rgbClr val="FFFFFF"/>
                    </a:gs>
                    <a:gs pos="100000">
                      <a:srgbClr val="FFFFFF"/>
                    </a:gs>
                  </a:gsLst>
                  <a:lin ang="5400000" scaled="0"/>
                </a:gradFill>
                <a:latin typeface="Segoe UI" pitchFamily="34" charset="0"/>
                <a:cs typeface="Arial" charset="0"/>
              </a:rPr>
              <a:t/>
            </a:r>
            <a:br>
              <a:rPr lang="en-US" sz="700" dirty="0" smtClean="0">
                <a:gradFill>
                  <a:gsLst>
                    <a:gs pos="0">
                      <a:srgbClr val="FFFFFF"/>
                    </a:gs>
                    <a:gs pos="100000">
                      <a:srgbClr val="FFFFFF"/>
                    </a:gs>
                  </a:gsLst>
                  <a:lin ang="5400000" scaled="0"/>
                </a:gradFill>
                <a:latin typeface="Segoe UI" pitchFamily="34" charset="0"/>
                <a:cs typeface="Arial" charset="0"/>
              </a:rPr>
            </a:br>
            <a:r>
              <a:rPr lang="en-US" sz="700" dirty="0" smtClean="0">
                <a:gradFill>
                  <a:gsLst>
                    <a:gs pos="0">
                      <a:srgbClr val="FFFFFF"/>
                    </a:gs>
                    <a:gs pos="100000">
                      <a:srgbClr val="FFFFFF"/>
                    </a:gs>
                  </a:gsLst>
                  <a:lin ang="5400000" scaled="0"/>
                </a:gradFill>
                <a:latin typeface="Segoe UI" pitchFamily="34" charset="0"/>
                <a:cs typeface="Arial" charset="0"/>
              </a:rPr>
              <a:t>on </a:t>
            </a:r>
            <a:r>
              <a:rPr lang="en-US" sz="700" dirty="0">
                <a:gradFill>
                  <a:gsLst>
                    <a:gs pos="0">
                      <a:srgbClr val="FFFFFF"/>
                    </a:gs>
                    <a:gs pos="100000">
                      <a:srgbClr val="FFFFFF"/>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rgbClr val="FFFFFF"/>
                    </a:gs>
                    <a:gs pos="100000">
                      <a:srgbClr val="FFFFFF"/>
                    </a:gs>
                  </a:gsLst>
                  <a:lin ang="5400000" scaled="0"/>
                </a:gradFill>
                <a:latin typeface="Segoe UI" pitchFamily="34" charset="0"/>
                <a:cs typeface="Arial" charset="0"/>
              </a:rPr>
              <a:t>. MICROSOFT </a:t>
            </a:r>
            <a:r>
              <a:rPr lang="en-US" sz="700" dirty="0">
                <a:gradFill>
                  <a:gsLst>
                    <a:gs pos="0">
                      <a:srgbClr val="FFFFFF"/>
                    </a:gs>
                    <a:gs pos="100000">
                      <a:srgbClr val="FFFFFF"/>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420587719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935" y="292479"/>
            <a:ext cx="11173090" cy="1218795"/>
          </a:xfrm>
        </p:spPr>
        <p:txBody>
          <a:bodyPr/>
          <a:lstStyle/>
          <a:p>
            <a:r>
              <a:rPr lang="en-GB" dirty="0" smtClean="0"/>
              <a:t>What has happened since Microsoft released MS08-067?</a:t>
            </a:r>
            <a:endParaRPr lang="en-GB" dirty="0"/>
          </a:p>
        </p:txBody>
      </p:sp>
      <p:sp>
        <p:nvSpPr>
          <p:cNvPr id="6" name="Text Placeholder 5"/>
          <p:cNvSpPr>
            <a:spLocks noGrp="1"/>
          </p:cNvSpPr>
          <p:nvPr>
            <p:ph type="body" sz="quarter" idx="10"/>
          </p:nvPr>
        </p:nvSpPr>
        <p:spPr>
          <a:xfrm>
            <a:off x="527244" y="2240070"/>
            <a:ext cx="11173090" cy="3841052"/>
          </a:xfrm>
        </p:spPr>
        <p:txBody>
          <a:bodyPr/>
          <a:lstStyle/>
          <a:p>
            <a:r>
              <a:rPr lang="en-GB" dirty="0" smtClean="0"/>
              <a:t>We issued strong and clear guidance on how to avoid the infection. KB960027</a:t>
            </a:r>
          </a:p>
          <a:p>
            <a:r>
              <a:rPr lang="en-GB" dirty="0" smtClean="0"/>
              <a:t>Customers quickly realised how important it is to patch! Conficker was the teacher.</a:t>
            </a:r>
          </a:p>
          <a:p>
            <a:r>
              <a:rPr lang="en-GB" dirty="0" smtClean="0"/>
              <a:t>Infection rates were very high, despite added press coverage of the threat.</a:t>
            </a:r>
          </a:p>
          <a:p>
            <a:r>
              <a:rPr lang="en-GB" dirty="0" smtClean="0"/>
              <a:t>April 1</a:t>
            </a:r>
            <a:r>
              <a:rPr lang="en-GB" baseline="30000" dirty="0" smtClean="0"/>
              <a:t>st</a:t>
            </a:r>
            <a:r>
              <a:rPr lang="en-GB" dirty="0" smtClean="0"/>
              <a:t> 2009 had became a day to dread, people believed </a:t>
            </a:r>
            <a:r>
              <a:rPr lang="en-GB" dirty="0"/>
              <a:t>C</a:t>
            </a:r>
            <a:r>
              <a:rPr lang="en-GB" dirty="0" smtClean="0"/>
              <a:t>onficker would launch a worldwide attack.</a:t>
            </a:r>
            <a:endParaRPr lang="en-GB" dirty="0"/>
          </a:p>
        </p:txBody>
      </p:sp>
    </p:spTree>
    <p:extLst>
      <p:ext uri="{BB962C8B-B14F-4D97-AF65-F5344CB8AC3E}">
        <p14:creationId xmlns:p14="http://schemas.microsoft.com/office/powerpoint/2010/main" val="410949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789" y="357553"/>
            <a:ext cx="11149013" cy="609398"/>
          </a:xfrm>
        </p:spPr>
        <p:txBody>
          <a:bodyPr/>
          <a:lstStyle/>
          <a:p>
            <a:r>
              <a:rPr lang="en-GB" dirty="0" smtClean="0"/>
              <a:t>     This Virus likes to keep in touch!</a:t>
            </a:r>
            <a:endParaRPr lang="en-GB" dirty="0"/>
          </a:p>
        </p:txBody>
      </p:sp>
      <p:sp>
        <p:nvSpPr>
          <p:cNvPr id="4" name="Content Placeholder 3"/>
          <p:cNvSpPr>
            <a:spLocks noGrp="1"/>
          </p:cNvSpPr>
          <p:nvPr>
            <p:ph idx="1"/>
          </p:nvPr>
        </p:nvSpPr>
        <p:spPr>
          <a:xfrm>
            <a:off x="484422" y="1951891"/>
            <a:ext cx="11173090" cy="3299365"/>
          </a:xfrm>
        </p:spPr>
        <p:txBody>
          <a:bodyPr/>
          <a:lstStyle/>
          <a:p>
            <a:r>
              <a:rPr lang="en-GB" dirty="0" smtClean="0"/>
              <a:t>It contacts 500 of a potential 50,000 domains a day, to check for new instructions or code updates. </a:t>
            </a:r>
          </a:p>
          <a:p>
            <a:r>
              <a:rPr lang="en-GB" dirty="0" smtClean="0"/>
              <a:t>Some security vendors actually registered the domains that conficker contacted, this was how they were able to estimate the infection rates.</a:t>
            </a:r>
          </a:p>
          <a:p>
            <a:r>
              <a:rPr lang="en-GB" dirty="0" smtClean="0"/>
              <a:t>Some vendors even knew what companies were infected and the amount of machines within that company. </a:t>
            </a:r>
            <a:endParaRPr lang="en-GB" dirty="0"/>
          </a:p>
        </p:txBody>
      </p:sp>
    </p:spTree>
    <p:extLst>
      <p:ext uri="{BB962C8B-B14F-4D97-AF65-F5344CB8AC3E}">
        <p14:creationId xmlns:p14="http://schemas.microsoft.com/office/powerpoint/2010/main" val="642472444"/>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7868" y="228601"/>
            <a:ext cx="11173090" cy="609398"/>
          </a:xfrm>
        </p:spPr>
        <p:txBody>
          <a:bodyPr/>
          <a:lstStyle/>
          <a:p>
            <a:r>
              <a:rPr lang="en-GB" dirty="0" smtClean="0"/>
              <a:t>          Microsoft issued a reward </a:t>
            </a:r>
            <a:r>
              <a:rPr lang="en-GB" dirty="0" smtClean="0">
                <a:sym typeface="Wingdings" pitchFamily="2" charset="2"/>
              </a:rPr>
              <a:t></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1187" y="1052737"/>
            <a:ext cx="10078495" cy="5502763"/>
          </a:xfrm>
          <a:prstGeom prst="rect">
            <a:avLst/>
          </a:prstGeom>
          <a:ln>
            <a:noFill/>
          </a:ln>
          <a:effectLst>
            <a:softEdge rad="112500"/>
          </a:effectLst>
        </p:spPr>
      </p:pic>
    </p:spTree>
    <p:extLst>
      <p:ext uri="{BB962C8B-B14F-4D97-AF65-F5344CB8AC3E}">
        <p14:creationId xmlns:p14="http://schemas.microsoft.com/office/powerpoint/2010/main" val="30553359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NA11_BreakoutSession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5.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TENA11_BreakoutSession_Template_16x9_Final</Template>
  <TotalTime>305</TotalTime>
  <Words>3369</Words>
  <Application>Microsoft Office PowerPoint</Application>
  <PresentationFormat>Custom</PresentationFormat>
  <Paragraphs>365</Paragraphs>
  <Slides>61</Slides>
  <Notes>41</Notes>
  <HiddenSlides>0</HiddenSlides>
  <MMClips>0</MMClips>
  <ScaleCrop>false</ScaleCrop>
  <HeadingPairs>
    <vt:vector size="4" baseType="variant">
      <vt:variant>
        <vt:lpstr>Theme</vt:lpstr>
      </vt:variant>
      <vt:variant>
        <vt:i4>5</vt:i4>
      </vt:variant>
      <vt:variant>
        <vt:lpstr>Slide Titles</vt:lpstr>
      </vt:variant>
      <vt:variant>
        <vt:i4>61</vt:i4>
      </vt:variant>
    </vt:vector>
  </HeadingPairs>
  <TitlesOfParts>
    <vt:vector size="66" baseType="lpstr">
      <vt:lpstr>TENA11_BreakoutSession_Template_16x9_Final</vt:lpstr>
      <vt:lpstr>White with Consolas font for code slides</vt:lpstr>
      <vt:lpstr>TENA11_BreakoutSessionTemplate_16x9_Final</vt:lpstr>
      <vt:lpstr>1_White with Consolas font for code slides</vt:lpstr>
      <vt:lpstr>TENA11_BreakoutSession_Template_16x9_Final_05132011</vt:lpstr>
      <vt:lpstr>Conficker “ Taming the Threat ”</vt:lpstr>
      <vt:lpstr>  Time to walk through a real-life experience !</vt:lpstr>
      <vt:lpstr>                   Session Overview</vt:lpstr>
      <vt:lpstr>Conficker – Under the hood!</vt:lpstr>
      <vt:lpstr>What is Conficker ?</vt:lpstr>
      <vt:lpstr>  </vt:lpstr>
      <vt:lpstr>What has happened since Microsoft released MS08-067?</vt:lpstr>
      <vt:lpstr>     This Virus likes to keep in touch!</vt:lpstr>
      <vt:lpstr>          Microsoft issued a reward </vt:lpstr>
      <vt:lpstr>What usually happens, when Conficker            strikes?</vt:lpstr>
      <vt:lpstr>     Signs of Conficker on the network</vt:lpstr>
      <vt:lpstr>  Why is it called Conficker?</vt:lpstr>
      <vt:lpstr>    How many variants are there?</vt:lpstr>
      <vt:lpstr>The history of conficker  </vt:lpstr>
      <vt:lpstr>             Social Engineering    User Deception – What one would you click?</vt:lpstr>
      <vt:lpstr>   A Typical autorun.inf</vt:lpstr>
      <vt:lpstr>          Conficker’s autorun.inf</vt:lpstr>
      <vt:lpstr> Cont’d – a hidden file created!</vt:lpstr>
      <vt:lpstr>  And more…  Unique to each Infection!</vt:lpstr>
      <vt:lpstr>  The infection strategy </vt:lpstr>
      <vt:lpstr>Password guessing</vt:lpstr>
      <vt:lpstr>The worm modifies the following registry key to create a randomly named service on the affected system:  </vt:lpstr>
      <vt:lpstr>    Attack Vectors</vt:lpstr>
      <vt:lpstr>The MMPC – Your friend in Protection</vt:lpstr>
      <vt:lpstr>The best way to get infected!</vt:lpstr>
      <vt:lpstr>    This is what lead to the April 1st Panic.</vt:lpstr>
      <vt:lpstr>    Interesting facts!</vt:lpstr>
      <vt:lpstr>   Cont’d…</vt:lpstr>
      <vt:lpstr>    Domain generation</vt:lpstr>
      <vt:lpstr>Conficker.C checks the time via the following  sites</vt:lpstr>
      <vt:lpstr>Field Experience</vt:lpstr>
      <vt:lpstr>   The Belfast Trust    </vt:lpstr>
      <vt:lpstr>The Belfast Trust Sites</vt:lpstr>
      <vt:lpstr>   Conficker’s Impact at BHSCT</vt:lpstr>
      <vt:lpstr>  How we successfully tamed the threat.</vt:lpstr>
      <vt:lpstr>   What resources did we have?</vt:lpstr>
      <vt:lpstr>   Remediation in action!</vt:lpstr>
      <vt:lpstr>  What happened next?</vt:lpstr>
      <vt:lpstr>      We started to become in control instead of   Conficker !</vt:lpstr>
      <vt:lpstr>We then realised we had a tool that could speed things up!  </vt:lpstr>
      <vt:lpstr>    The effect was dramatic ! </vt:lpstr>
      <vt:lpstr>We looked like heroes </vt:lpstr>
      <vt:lpstr>I now had a mantra for Conficker removal. </vt:lpstr>
      <vt:lpstr>   Successful outcome!</vt:lpstr>
      <vt:lpstr>Measuring User Impact from the worm. </vt:lpstr>
      <vt:lpstr>    Measuring Business Impact.   </vt:lpstr>
      <vt:lpstr>The Conficker Working Group  Combined Industry Teamwork  </vt:lpstr>
      <vt:lpstr>Typical Customer questions.</vt:lpstr>
      <vt:lpstr>    What happened next…..</vt:lpstr>
      <vt:lpstr>    What is happening now?</vt:lpstr>
      <vt:lpstr>         Microsoft Joins the CWG</vt:lpstr>
      <vt:lpstr>   Industry collaboration message. </vt:lpstr>
      <vt:lpstr>The President thanked me </vt:lpstr>
      <vt:lpstr>Session Objectives and Takeaways</vt:lpstr>
      <vt:lpstr>References and interesting information. </vt:lpstr>
      <vt:lpstr>PowerPoint Presentation</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SIM303: Conficker “ Taming the Threat ”</dc:title>
  <dc:subject>Microsoft TechEd North America 2011</dc:subject>
  <dc:creator>Paul Devlin (PFE)</dc:creator>
  <dc:description>Template: Jordan Cayabyab
Formatting: Lynnette Spear, Silver Fox Productions
Event Date: May 16-19, 2011
Event Location: Atlanta
Audience Type:</dc:description>
  <cp:lastModifiedBy>Shows</cp:lastModifiedBy>
  <cp:revision>41</cp:revision>
  <cp:lastPrinted>2010-05-11T05:02:34Z</cp:lastPrinted>
  <dcterms:created xsi:type="dcterms:W3CDTF">2011-04-29T10:09:49Z</dcterms:created>
  <dcterms:modified xsi:type="dcterms:W3CDTF">2011-05-19T17:10:24Z</dcterms:modified>
  <cp:contentStatus>FINAL</cp:contentStatus>
</cp:coreProperties>
</file>