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Lst>
  <p:notesMasterIdLst>
    <p:notesMasterId r:id="rId50"/>
  </p:notesMasterIdLst>
  <p:handoutMasterIdLst>
    <p:handoutMasterId r:id="rId51"/>
  </p:handoutMasterIdLst>
  <p:sldIdLst>
    <p:sldId id="319" r:id="rId6"/>
    <p:sldId id="322" r:id="rId7"/>
    <p:sldId id="378" r:id="rId8"/>
    <p:sldId id="381" r:id="rId9"/>
    <p:sldId id="337" r:id="rId10"/>
    <p:sldId id="338" r:id="rId11"/>
    <p:sldId id="339" r:id="rId12"/>
    <p:sldId id="340" r:id="rId13"/>
    <p:sldId id="341" r:id="rId14"/>
    <p:sldId id="342" r:id="rId15"/>
    <p:sldId id="376" r:id="rId16"/>
    <p:sldId id="379" r:id="rId17"/>
    <p:sldId id="344" r:id="rId18"/>
    <p:sldId id="345" r:id="rId19"/>
    <p:sldId id="372" r:id="rId20"/>
    <p:sldId id="347" r:id="rId21"/>
    <p:sldId id="371" r:id="rId22"/>
    <p:sldId id="375" r:id="rId23"/>
    <p:sldId id="382" r:id="rId24"/>
    <p:sldId id="349" r:id="rId25"/>
    <p:sldId id="367" r:id="rId26"/>
    <p:sldId id="350" r:id="rId27"/>
    <p:sldId id="370" r:id="rId28"/>
    <p:sldId id="352" r:id="rId29"/>
    <p:sldId id="365" r:id="rId30"/>
    <p:sldId id="369" r:id="rId31"/>
    <p:sldId id="355" r:id="rId32"/>
    <p:sldId id="356" r:id="rId33"/>
    <p:sldId id="368" r:id="rId34"/>
    <p:sldId id="358" r:id="rId35"/>
    <p:sldId id="377" r:id="rId36"/>
    <p:sldId id="360" r:id="rId37"/>
    <p:sldId id="373" r:id="rId38"/>
    <p:sldId id="380" r:id="rId39"/>
    <p:sldId id="330" r:id="rId40"/>
    <p:sldId id="374" r:id="rId41"/>
    <p:sldId id="271" r:id="rId42"/>
    <p:sldId id="259" r:id="rId43"/>
    <p:sldId id="325" r:id="rId44"/>
    <p:sldId id="334" r:id="rId45"/>
    <p:sldId id="266" r:id="rId46"/>
    <p:sldId id="267" r:id="rId47"/>
    <p:sldId id="270" r:id="rId48"/>
    <p:sldId id="318" r:id="rId49"/>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57B"/>
    <a:srgbClr val="FFFFFF"/>
    <a:srgbClr val="03C2F1"/>
    <a:srgbClr val="000000"/>
    <a:srgbClr val="429A16"/>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6" autoAdjust="0"/>
    <p:restoredTop sz="91163" autoAdjust="0"/>
  </p:normalViewPr>
  <p:slideViewPr>
    <p:cSldViewPr snapToGrid="0">
      <p:cViewPr varScale="1">
        <p:scale>
          <a:sx n="69" d="100"/>
          <a:sy n="69" d="100"/>
        </p:scale>
        <p:origin x="-630" y="-102"/>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5/15/2011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5/15/2011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1700584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US" dirty="0" smtClean="0"/>
              <a:t>FEP 2012 is now</a:t>
            </a:r>
            <a:r>
              <a:rPr lang="en-US" baseline="0" dirty="0" smtClean="0"/>
              <a:t> available</a:t>
            </a:r>
          </a:p>
          <a:p>
            <a:endParaRPr lang="en-US" baseline="0" dirty="0" smtClean="0"/>
          </a:p>
          <a:p>
            <a:pPr marL="342900" marR="0" lvl="0" indent="-342900">
              <a:lnSpc>
                <a:spcPct val="115000"/>
              </a:lnSpc>
              <a:spcBef>
                <a:spcPts val="0"/>
              </a:spcBef>
              <a:spcAft>
                <a:spcPts val="0"/>
              </a:spcAft>
              <a:buClr>
                <a:srgbClr val="6AC23C"/>
              </a:buClr>
              <a:buFont typeface="Wingdings"/>
              <a:buChar char=""/>
            </a:pPr>
            <a:r>
              <a:rPr lang="en-US" sz="900" i="1" dirty="0" smtClean="0">
                <a:effectLst/>
                <a:latin typeface="Calibri"/>
                <a:ea typeface="Times New Roman"/>
                <a:cs typeface="Times New Roman"/>
              </a:rPr>
              <a:t>On May 16, 2011, Microsoft is releasing the Forefront Endpoint Protection (FEP) 2012 Beta.</a:t>
            </a:r>
            <a:endParaRPr lang="en-US" sz="900" dirty="0" smtClean="0">
              <a:effectLst/>
              <a:latin typeface="Calibri"/>
              <a:ea typeface="Times New Roman"/>
              <a:cs typeface="Times New Roman"/>
            </a:endParaRPr>
          </a:p>
          <a:p>
            <a:pPr marL="457200" marR="0">
              <a:lnSpc>
                <a:spcPct val="115000"/>
              </a:lnSpc>
              <a:spcBef>
                <a:spcPts val="0"/>
              </a:spcBef>
              <a:spcAft>
                <a:spcPts val="0"/>
              </a:spcAft>
            </a:pPr>
            <a:r>
              <a:rPr lang="en-US" sz="900" i="1" dirty="0" smtClean="0">
                <a:effectLst/>
                <a:latin typeface="Calibri"/>
                <a:ea typeface="Times New Roman"/>
                <a:cs typeface="Times New Roman"/>
              </a:rPr>
              <a:t>Forefront Endpoint Protection 2012 continues to deliver on the promise of Forefront Endpoint Protection 2010, simplifying and improving endpoint protection while also greatly reducing infrastructure costs. It builds on System Center Configuration Manager 2012, allowing customers to implement endpoint protection as part of a unified infrastructure for securing and managing physical, virtual, and mobile client environments. This shared infrastructure lowers ownership costs while providing improved visibility and control over endpoint management and security. </a:t>
            </a:r>
            <a:endParaRPr lang="en-US" sz="900" dirty="0" smtClean="0">
              <a:effectLst/>
              <a:latin typeface="Calibri"/>
              <a:ea typeface="Times New Roman"/>
              <a:cs typeface="Times New Roman"/>
            </a:endParaRPr>
          </a:p>
          <a:p>
            <a:pPr marL="342900" marR="0" lvl="0" indent="-342900">
              <a:lnSpc>
                <a:spcPct val="115000"/>
              </a:lnSpc>
              <a:spcBef>
                <a:spcPts val="0"/>
              </a:spcBef>
              <a:spcAft>
                <a:spcPts val="0"/>
              </a:spcAft>
              <a:buClr>
                <a:srgbClr val="6AC23C"/>
              </a:buClr>
              <a:buFont typeface="Wingdings"/>
              <a:buChar char=""/>
            </a:pPr>
            <a:r>
              <a:rPr lang="en-US" sz="900" i="1" dirty="0" smtClean="0">
                <a:effectLst/>
                <a:latin typeface="Calibri"/>
                <a:ea typeface="Times New Roman"/>
                <a:cs typeface="Times New Roman"/>
              </a:rPr>
              <a:t>Key FEP features:</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b="1" i="1" dirty="0" smtClean="0">
                <a:effectLst/>
                <a:latin typeface="Calibri"/>
                <a:ea typeface="Times New Roman"/>
                <a:cs typeface="Times New Roman"/>
              </a:rPr>
              <a:t>Integration with Configuration Manager.  </a:t>
            </a:r>
            <a:r>
              <a:rPr lang="en-US" sz="900" i="1" dirty="0" smtClean="0">
                <a:effectLst/>
                <a:latin typeface="Calibri"/>
                <a:ea typeface="Times New Roman"/>
                <a:cs typeface="Times New Roman"/>
              </a:rPr>
              <a:t>Single interface for managing and securing endpoints reduces complexity and improves troubleshooting and reporting insights.</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b="1" i="1" dirty="0" smtClean="0">
                <a:effectLst/>
                <a:latin typeface="Calibri"/>
                <a:ea typeface="Times New Roman"/>
                <a:cs typeface="Times New Roman"/>
              </a:rPr>
              <a:t>New Antivirus Engine.  </a:t>
            </a:r>
            <a:r>
              <a:rPr lang="en-US" sz="900" i="1" dirty="0" smtClean="0">
                <a:effectLst/>
                <a:latin typeface="Calibri"/>
                <a:ea typeface="Times New Roman"/>
                <a:cs typeface="Times New Roman"/>
              </a:rPr>
              <a:t>Highly accurate and efficient threat detection protects against the latest malware and rootkits with low false positive rate.</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b="1" i="1" dirty="0" smtClean="0">
                <a:effectLst/>
                <a:latin typeface="Calibri"/>
                <a:ea typeface="Times New Roman"/>
                <a:cs typeface="Times New Roman"/>
              </a:rPr>
              <a:t>New behavioral threat detection.</a:t>
            </a:r>
            <a:r>
              <a:rPr lang="en-US" sz="900" dirty="0" smtClean="0">
                <a:effectLst/>
                <a:latin typeface="Calibri"/>
                <a:ea typeface="Times New Roman"/>
                <a:cs typeface="Times New Roman"/>
              </a:rPr>
              <a:t>  </a:t>
            </a:r>
            <a:r>
              <a:rPr lang="en-US" sz="900" i="1" dirty="0" smtClean="0">
                <a:effectLst/>
                <a:latin typeface="Calibri"/>
                <a:ea typeface="Times New Roman"/>
                <a:cs typeface="Times New Roman"/>
              </a:rPr>
              <a:t>Protection against “unknown” or “zero day” threats provided through behavior monitoring, emulation, and dynamic translation.</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b="1" i="1" dirty="0" smtClean="0">
                <a:effectLst/>
                <a:latin typeface="Calibri"/>
                <a:ea typeface="Times New Roman"/>
                <a:cs typeface="Times New Roman"/>
              </a:rPr>
              <a:t>Windows Firewall management.</a:t>
            </a:r>
            <a:r>
              <a:rPr lang="en-US" sz="900" dirty="0" smtClean="0">
                <a:effectLst/>
                <a:latin typeface="Calibri"/>
                <a:ea typeface="Times New Roman"/>
                <a:cs typeface="Times New Roman"/>
              </a:rPr>
              <a:t>  </a:t>
            </a:r>
            <a:r>
              <a:rPr lang="en-US" sz="900" i="1" dirty="0" smtClean="0">
                <a:effectLst/>
                <a:latin typeface="Calibri"/>
                <a:ea typeface="Times New Roman"/>
                <a:cs typeface="Times New Roman"/>
              </a:rPr>
              <a:t>Ensures Windows Firewall is active and working properly on all endpoints, and allows administrators to more easily manage firewall protections across the enterprise.</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b="1" i="1" dirty="0" smtClean="0">
                <a:effectLst/>
                <a:latin typeface="Calibri"/>
                <a:ea typeface="Times New Roman"/>
                <a:cs typeface="Times New Roman"/>
              </a:rPr>
              <a:t>Easy deployment and migration.</a:t>
            </a:r>
            <a:r>
              <a:rPr lang="en-US" sz="900" i="1" dirty="0" smtClean="0">
                <a:effectLst/>
                <a:latin typeface="Calibri"/>
                <a:ea typeface="Times New Roman"/>
                <a:cs typeface="Times New Roman"/>
              </a:rPr>
              <a:t>  Using </a:t>
            </a:r>
            <a:r>
              <a:rPr lang="en-US" sz="900" i="1" dirty="0" err="1" smtClean="0">
                <a:effectLst/>
                <a:latin typeface="Calibri"/>
                <a:ea typeface="Times New Roman"/>
                <a:cs typeface="Times New Roman"/>
              </a:rPr>
              <a:t>ConfigMgr</a:t>
            </a:r>
            <a:r>
              <a:rPr lang="en-US" sz="900" i="1" dirty="0" smtClean="0">
                <a:effectLst/>
                <a:latin typeface="Calibri"/>
                <a:ea typeface="Times New Roman"/>
                <a:cs typeface="Times New Roman"/>
              </a:rPr>
              <a:t> technology, FEP helps customers migrate from previous and competitive vendors easily.</a:t>
            </a:r>
            <a:endParaRPr lang="en-US" sz="900" dirty="0" smtClean="0">
              <a:effectLst/>
              <a:latin typeface="Calibri"/>
              <a:ea typeface="Times New Roman"/>
              <a:cs typeface="Times New Roman"/>
            </a:endParaRPr>
          </a:p>
          <a:p>
            <a:pPr marL="342900" marR="0" lvl="0" indent="-342900">
              <a:lnSpc>
                <a:spcPct val="115000"/>
              </a:lnSpc>
              <a:spcBef>
                <a:spcPts val="0"/>
              </a:spcBef>
              <a:spcAft>
                <a:spcPts val="0"/>
              </a:spcAft>
              <a:buClr>
                <a:srgbClr val="6AC23C"/>
              </a:buClr>
              <a:buFont typeface="Wingdings"/>
              <a:buChar char=""/>
            </a:pPr>
            <a:r>
              <a:rPr lang="en-US" sz="900" i="1" dirty="0" smtClean="0">
                <a:effectLst/>
                <a:latin typeface="Calibri"/>
                <a:ea typeface="Times New Roman"/>
                <a:cs typeface="Times New Roman"/>
              </a:rPr>
              <a:t>New FEP 2012 features:</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i="1" dirty="0" smtClean="0">
                <a:effectLst/>
                <a:latin typeface="Calibri"/>
                <a:ea typeface="Times New Roman"/>
                <a:cs typeface="Times New Roman"/>
              </a:rPr>
              <a:t>Support for System Center Configuration Manager 2012</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i="1" dirty="0" smtClean="0">
                <a:effectLst/>
                <a:latin typeface="Calibri"/>
                <a:ea typeface="Times New Roman"/>
                <a:cs typeface="Times New Roman"/>
              </a:rPr>
              <a:t>Improved real time alerts and reports</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i="1" dirty="0" smtClean="0">
                <a:effectLst/>
                <a:latin typeface="Calibri"/>
                <a:ea typeface="Times New Roman"/>
                <a:cs typeface="Times New Roman"/>
              </a:rPr>
              <a:t>Role-based management</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i="1" dirty="0" smtClean="0">
                <a:effectLst/>
                <a:latin typeface="Calibri"/>
                <a:ea typeface="Times New Roman"/>
                <a:cs typeface="Times New Roman"/>
              </a:rPr>
              <a:t>User-centric reports</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i="1" dirty="0" smtClean="0">
                <a:effectLst/>
                <a:latin typeface="Calibri"/>
                <a:ea typeface="Times New Roman"/>
                <a:cs typeface="Times New Roman"/>
              </a:rPr>
              <a:t>Easy migration from FEP 2010/</a:t>
            </a:r>
            <a:r>
              <a:rPr lang="en-US" sz="900" i="1" dirty="0" err="1" smtClean="0">
                <a:effectLst/>
                <a:latin typeface="Calibri"/>
                <a:ea typeface="Times New Roman"/>
                <a:cs typeface="Times New Roman"/>
              </a:rPr>
              <a:t>ConfigMgr</a:t>
            </a:r>
            <a:r>
              <a:rPr lang="en-US" sz="900" i="1" dirty="0" smtClean="0">
                <a:effectLst/>
                <a:latin typeface="Calibri"/>
                <a:ea typeface="Times New Roman"/>
                <a:cs typeface="Times New Roman"/>
              </a:rPr>
              <a:t> 2007</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i="1" dirty="0" smtClean="0">
                <a:effectLst/>
                <a:latin typeface="Calibri"/>
                <a:ea typeface="Times New Roman"/>
                <a:cs typeface="Times New Roman"/>
              </a:rPr>
              <a:t>Support for FEP 2010 client agents</a:t>
            </a:r>
            <a:endParaRPr lang="en-US" sz="900" dirty="0" smtClean="0">
              <a:effectLst/>
              <a:latin typeface="Calibri"/>
              <a:ea typeface="Times New Roman"/>
              <a:cs typeface="Times New Roman"/>
            </a:endParaRPr>
          </a:p>
          <a:p>
            <a:endParaRPr lang="en-US" dirty="0" smtClean="0"/>
          </a:p>
          <a:p>
            <a:endParaRPr lang="en-US" dirty="0" smtClean="0"/>
          </a:p>
          <a:p>
            <a:r>
              <a:rPr lang="en-US" dirty="0" smtClean="0"/>
              <a:t>http://go.microsoft.com/fwlink/?LinkId=215917</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lvl="0"/>
            <a:r>
              <a:rPr lang="en-US" sz="900" kern="1200" dirty="0" err="1" smtClean="0">
                <a:solidFill>
                  <a:schemeClr val="tx1"/>
                </a:solidFill>
                <a:latin typeface="Segoe UI" pitchFamily="34" charset="0"/>
                <a:ea typeface="+mn-ea"/>
                <a:cs typeface="+mn-cs"/>
              </a:rPr>
              <a:t>Consumerization</a:t>
            </a:r>
            <a:r>
              <a:rPr lang="en-US" sz="900" kern="1200" dirty="0" smtClean="0">
                <a:solidFill>
                  <a:schemeClr val="tx1"/>
                </a:solidFill>
                <a:latin typeface="Segoe UI" pitchFamily="34" charset="0"/>
                <a:ea typeface="+mn-ea"/>
                <a:cs typeface="+mn-cs"/>
              </a:rPr>
              <a:t> is a growing challenge for IT organizations. The boundaries between work and life have blurred, and people expect consistent access to corporate services from wherever they are, on any device they’re using—desktops, laptops, smart phones, slates, and other consumer devices. To support rich user experiences across a wide range of mobile devices, IT will need to adopt new processes, new physical infrastructure, and virtualization technologies, while also ensuring that they meet corporate control and compliance requirements.  IT must find a way to manage and secure these new enabling technologies without driving up operational costs or increasing administrative complexity.</a:t>
            </a:r>
          </a:p>
          <a:p>
            <a:pPr lvl="0"/>
            <a:endParaRPr lang="en-US" sz="900" kern="1200" dirty="0" smtClean="0">
              <a:solidFill>
                <a:schemeClr val="tx1"/>
              </a:solidFill>
              <a:latin typeface="Segoe UI" pitchFamily="34" charset="0"/>
              <a:ea typeface="+mn-ea"/>
              <a:cs typeface="+mn-cs"/>
            </a:endParaRPr>
          </a:p>
          <a:p>
            <a:pPr lvl="0"/>
            <a:r>
              <a:rPr lang="en-US" sz="900" kern="1200" dirty="0" smtClean="0">
                <a:solidFill>
                  <a:schemeClr val="tx1"/>
                </a:solidFill>
                <a:latin typeface="Segoe UI" pitchFamily="34" charset="0"/>
                <a:ea typeface="+mn-ea"/>
                <a:cs typeface="+mn-cs"/>
              </a:rPr>
              <a:t>System Center Configuration Manager 2012 helps IT empower people to use the devices and applications they need to be productive, while maintaining corporate compliance and control. As </a:t>
            </a:r>
            <a:r>
              <a:rPr lang="en-US" sz="900" kern="1200" dirty="0" err="1" smtClean="0">
                <a:solidFill>
                  <a:schemeClr val="tx1"/>
                </a:solidFill>
                <a:latin typeface="Segoe UI" pitchFamily="34" charset="0"/>
                <a:ea typeface="+mn-ea"/>
                <a:cs typeface="+mn-cs"/>
              </a:rPr>
              <a:t>consumerization</a:t>
            </a:r>
            <a:r>
              <a:rPr lang="en-US" sz="900" kern="1200" dirty="0" smtClean="0">
                <a:solidFill>
                  <a:schemeClr val="tx1"/>
                </a:solidFill>
                <a:latin typeface="Segoe UI" pitchFamily="34" charset="0"/>
                <a:ea typeface="+mn-ea"/>
                <a:cs typeface="+mn-cs"/>
              </a:rPr>
              <a:t> becomes a reality, IT organizations face the challenge of delivering a rich experience to users across multiple devices without giving up the control needed to protect corporate assets. Configuration Manager 2012 provides a unified infrastructure for mobile, physical and virtual environments that allows IT to deliver and manage user experiences based on identity, connectivity, and device. Configuration Manager 2012 also makes administrators more impactful</a:t>
            </a:r>
            <a:r>
              <a:rPr lang="en-US" sz="900" kern="1200" baseline="0" dirty="0" smtClean="0">
                <a:solidFill>
                  <a:schemeClr val="tx1"/>
                </a:solidFill>
                <a:latin typeface="Segoe UI" pitchFamily="34" charset="0"/>
                <a:ea typeface="+mn-ea"/>
                <a:cs typeface="+mn-cs"/>
              </a:rPr>
              <a:t> </a:t>
            </a:r>
            <a:r>
              <a:rPr lang="en-US" sz="900" kern="1200" dirty="0" smtClean="0">
                <a:solidFill>
                  <a:schemeClr val="tx1"/>
                </a:solidFill>
                <a:latin typeface="Segoe UI" pitchFamily="34" charset="0"/>
                <a:ea typeface="+mn-ea"/>
                <a:cs typeface="+mn-cs"/>
              </a:rPr>
              <a:t>with simplified administrative tools and improved compliance enforcement that</a:t>
            </a:r>
            <a:r>
              <a:rPr lang="en-US" sz="900" kern="1200" baseline="0" dirty="0" smtClean="0">
                <a:solidFill>
                  <a:schemeClr val="tx1"/>
                </a:solidFill>
                <a:latin typeface="Segoe UI" pitchFamily="34" charset="0"/>
                <a:ea typeface="+mn-ea"/>
                <a:cs typeface="+mn-cs"/>
              </a:rPr>
              <a:t> streamline day-to-day tasks</a:t>
            </a:r>
            <a:r>
              <a:rPr lang="en-US" sz="900" kern="1200" dirty="0" smtClean="0">
                <a:solidFill>
                  <a:schemeClr val="tx1"/>
                </a:solidFill>
                <a:latin typeface="Segoe UI" pitchFamily="34" charset="0"/>
                <a:ea typeface="+mn-ea"/>
                <a:cs typeface="+mn-cs"/>
              </a:rPr>
              <a:t>.</a:t>
            </a:r>
            <a:r>
              <a:rPr lang="en-US" dirty="0" smtClean="0"/>
              <a:t> </a:t>
            </a:r>
            <a:endParaRPr lang="en-US" sz="900" kern="1200" dirty="0" smtClean="0">
              <a:solidFill>
                <a:schemeClr val="tx1"/>
              </a:solidFill>
              <a:effectLst/>
              <a:latin typeface="Segoe UI" pitchFamily="34" charset="0"/>
              <a:ea typeface="+mn-ea"/>
              <a:cs typeface="+mn-cs"/>
            </a:endParaRPr>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a:t>
            </a:r>
          </a:p>
          <a:p>
            <a:r>
              <a:rPr lang="en-US" b="1" dirty="0" smtClean="0"/>
              <a:t>Empower</a:t>
            </a:r>
          </a:p>
          <a:p>
            <a:r>
              <a:rPr lang="en-US" sz="900" kern="1200" dirty="0" smtClean="0">
                <a:solidFill>
                  <a:schemeClr val="tx1"/>
                </a:solidFill>
                <a:effectLst/>
                <a:latin typeface="Segoe UI" pitchFamily="34" charset="0"/>
                <a:ea typeface="+mn-ea"/>
                <a:cs typeface="+mn-cs"/>
              </a:rPr>
              <a:t>System Center Configuration Manager lets IT empower users with the applications and services they need to be productive from anywhere, on whatever device they choose.  </a:t>
            </a:r>
          </a:p>
          <a:p>
            <a:endParaRPr lang="en-US" sz="900" kern="1200" dirty="0" smtClean="0">
              <a:solidFill>
                <a:schemeClr val="tx1"/>
              </a:solidFill>
              <a:effectLst/>
              <a:latin typeface="Segoe UI" pitchFamily="34" charset="0"/>
              <a:ea typeface="+mn-ea"/>
              <a:cs typeface="+mn-cs"/>
            </a:endParaRPr>
          </a:p>
          <a:p>
            <a:pPr lvl="0"/>
            <a:r>
              <a:rPr lang="en-US" sz="900" b="1" i="1" kern="1200" dirty="0" smtClean="0">
                <a:solidFill>
                  <a:schemeClr val="tx1"/>
                </a:solidFill>
                <a:latin typeface="Segoe UI" pitchFamily="34" charset="0"/>
                <a:ea typeface="+mn-ea"/>
                <a:cs typeface="+mn-cs"/>
              </a:rPr>
              <a:t>Device Freedom:</a:t>
            </a:r>
            <a:r>
              <a:rPr lang="en-US" sz="900" i="1" kern="1200" dirty="0" smtClean="0">
                <a:solidFill>
                  <a:schemeClr val="tx1"/>
                </a:solidFill>
                <a:latin typeface="Segoe UI" pitchFamily="34" charset="0"/>
                <a:ea typeface="+mn-ea"/>
                <a:cs typeface="+mn-cs"/>
              </a:rPr>
              <a:t>  </a:t>
            </a:r>
            <a:r>
              <a:rPr lang="en-US" sz="900" kern="1200" dirty="0" smtClean="0">
                <a:solidFill>
                  <a:schemeClr val="tx1"/>
                </a:solidFill>
                <a:latin typeface="Segoe UI" pitchFamily="34" charset="0"/>
                <a:ea typeface="+mn-ea"/>
                <a:cs typeface="+mn-cs"/>
              </a:rPr>
              <a:t>Configuration Manager</a:t>
            </a:r>
            <a:r>
              <a:rPr lang="en-US" sz="900" i="1" kern="1200" dirty="0" smtClean="0">
                <a:solidFill>
                  <a:schemeClr val="tx1"/>
                </a:solidFill>
                <a:latin typeface="Segoe UI" pitchFamily="34" charset="0"/>
                <a:ea typeface="+mn-ea"/>
                <a:cs typeface="+mn-cs"/>
              </a:rPr>
              <a:t> </a:t>
            </a:r>
            <a:r>
              <a:rPr lang="en-US" sz="900" kern="1200" dirty="0" smtClean="0">
                <a:solidFill>
                  <a:schemeClr val="tx1"/>
                </a:solidFill>
                <a:latin typeface="Segoe UI" pitchFamily="34" charset="0"/>
                <a:ea typeface="+mn-ea"/>
                <a:cs typeface="+mn-cs"/>
              </a:rPr>
              <a:t>2012</a:t>
            </a:r>
            <a:r>
              <a:rPr lang="en-US" sz="900" i="1" kern="1200" dirty="0" smtClean="0">
                <a:solidFill>
                  <a:schemeClr val="tx1"/>
                </a:solidFill>
                <a:latin typeface="Segoe UI" pitchFamily="34" charset="0"/>
                <a:ea typeface="+mn-ea"/>
                <a:cs typeface="+mn-cs"/>
              </a:rPr>
              <a:t> e</a:t>
            </a:r>
            <a:r>
              <a:rPr lang="en-US" sz="900" kern="1200" dirty="0" smtClean="0">
                <a:solidFill>
                  <a:schemeClr val="tx1"/>
                </a:solidFill>
                <a:latin typeface="Segoe UI" pitchFamily="34" charset="0"/>
                <a:ea typeface="+mn-ea"/>
                <a:cs typeface="+mn-cs"/>
              </a:rPr>
              <a:t>nables the device freedom that people have come to expect while keeping your environment secure and compliant. It manages the wide range of mobile devices that connect to Exchange ActiveSync, including Windows Phone, Symbian, </a:t>
            </a:r>
            <a:r>
              <a:rPr lang="en-US" sz="900" kern="1200" dirty="0" err="1" smtClean="0">
                <a:solidFill>
                  <a:schemeClr val="tx1"/>
                </a:solidFill>
                <a:latin typeface="Segoe UI" pitchFamily="34" charset="0"/>
                <a:ea typeface="+mn-ea"/>
                <a:cs typeface="+mn-cs"/>
              </a:rPr>
              <a:t>iOS</a:t>
            </a:r>
            <a:r>
              <a:rPr lang="en-US" sz="900" kern="1200" dirty="0" smtClean="0">
                <a:solidFill>
                  <a:schemeClr val="tx1"/>
                </a:solidFill>
                <a:latin typeface="Segoe UI" pitchFamily="34" charset="0"/>
                <a:ea typeface="+mn-ea"/>
                <a:cs typeface="+mn-cs"/>
              </a:rPr>
              <a:t> and Android-based devices.  It provides a single administrative console for policies, as well as comprehensive asset and compliance reporting.</a:t>
            </a:r>
            <a:r>
              <a:rPr lang="en-US" sz="900" i="1" kern="1200" dirty="0" smtClean="0">
                <a:solidFill>
                  <a:schemeClr val="tx1"/>
                </a:solidFill>
                <a:latin typeface="Segoe UI" pitchFamily="34" charset="0"/>
                <a:ea typeface="+mn-ea"/>
                <a:cs typeface="+mn-cs"/>
              </a:rPr>
              <a:t/>
            </a:r>
            <a:br>
              <a:rPr lang="en-US" sz="900" i="1" kern="1200" dirty="0" smtClean="0">
                <a:solidFill>
                  <a:schemeClr val="tx1"/>
                </a:solidFill>
                <a:latin typeface="Segoe UI" pitchFamily="34" charset="0"/>
                <a:ea typeface="+mn-ea"/>
                <a:cs typeface="+mn-cs"/>
              </a:rPr>
            </a:br>
            <a:endParaRPr lang="en-US" sz="900" kern="1200" dirty="0" smtClean="0">
              <a:solidFill>
                <a:schemeClr val="tx1"/>
              </a:solidFill>
              <a:latin typeface="Segoe UI" pitchFamily="34" charset="0"/>
              <a:ea typeface="+mn-ea"/>
              <a:cs typeface="+mn-cs"/>
            </a:endParaRPr>
          </a:p>
          <a:p>
            <a:pPr lvl="0"/>
            <a:r>
              <a:rPr lang="en-US" sz="900" b="1" i="1" kern="1200" dirty="0" smtClean="0">
                <a:solidFill>
                  <a:schemeClr val="tx1"/>
                </a:solidFill>
                <a:latin typeface="Segoe UI" pitchFamily="34" charset="0"/>
                <a:ea typeface="+mn-ea"/>
                <a:cs typeface="+mn-cs"/>
              </a:rPr>
              <a:t>Optimized, Personalized Application Experience: </a:t>
            </a:r>
            <a:r>
              <a:rPr lang="en-US" sz="900" kern="1200" dirty="0" smtClean="0">
                <a:solidFill>
                  <a:schemeClr val="tx1"/>
                </a:solidFill>
                <a:latin typeface="Segoe UI" pitchFamily="34" charset="0"/>
                <a:ea typeface="+mn-ea"/>
                <a:cs typeface="+mn-cs"/>
              </a:rPr>
              <a:t> Configuration Manager 2012 allows users to be productive from anywhere, on both corporate and consumer devices. It evaluates device and network capabilities to deliver applications in the most optimal way for the user, whether that is through a local installation, streaming through App-V, or a presentation server. Through integration with Citrix </a:t>
            </a:r>
            <a:r>
              <a:rPr lang="en-US" sz="900" kern="1200" dirty="0" err="1" smtClean="0">
                <a:solidFill>
                  <a:schemeClr val="tx1"/>
                </a:solidFill>
                <a:latin typeface="Segoe UI" pitchFamily="34" charset="0"/>
                <a:ea typeface="+mn-ea"/>
                <a:cs typeface="+mn-cs"/>
              </a:rPr>
              <a:t>XenApp</a:t>
            </a:r>
            <a:r>
              <a:rPr lang="en-US" sz="900" kern="1200" dirty="0" smtClean="0">
                <a:solidFill>
                  <a:schemeClr val="tx1"/>
                </a:solidFill>
                <a:latin typeface="Segoe UI" pitchFamily="34" charset="0"/>
                <a:ea typeface="+mn-ea"/>
                <a:cs typeface="+mn-cs"/>
              </a:rPr>
              <a:t>, Configuration Manager gives users access to a any business application on a wide array of mobile platforms.</a:t>
            </a:r>
            <a:r>
              <a:rPr lang="en-US" sz="900" i="1" kern="1200" dirty="0" smtClean="0">
                <a:solidFill>
                  <a:schemeClr val="tx1"/>
                </a:solidFill>
                <a:latin typeface="Segoe UI" pitchFamily="34" charset="0"/>
                <a:ea typeface="+mn-ea"/>
                <a:cs typeface="+mn-cs"/>
              </a:rPr>
              <a:t/>
            </a:r>
            <a:br>
              <a:rPr lang="en-US" sz="900" i="1" kern="1200" dirty="0" smtClean="0">
                <a:solidFill>
                  <a:schemeClr val="tx1"/>
                </a:solidFill>
                <a:latin typeface="Segoe UI" pitchFamily="34" charset="0"/>
                <a:ea typeface="+mn-ea"/>
                <a:cs typeface="+mn-cs"/>
              </a:rPr>
            </a:br>
            <a:endParaRPr lang="en-US" sz="900" kern="1200" dirty="0" smtClean="0">
              <a:solidFill>
                <a:schemeClr val="tx1"/>
              </a:solidFill>
              <a:latin typeface="Segoe UI" pitchFamily="34" charset="0"/>
              <a:ea typeface="+mn-ea"/>
              <a:cs typeface="+mn-cs"/>
            </a:endParaRPr>
          </a:p>
          <a:p>
            <a:r>
              <a:rPr lang="en-US" sz="900" b="1" i="1" kern="1200" dirty="0" smtClean="0">
                <a:solidFill>
                  <a:schemeClr val="tx1"/>
                </a:solidFill>
                <a:latin typeface="Segoe UI" pitchFamily="34" charset="0"/>
                <a:ea typeface="+mn-ea"/>
                <a:cs typeface="+mn-cs"/>
              </a:rPr>
              <a:t>Application Self-Service:  </a:t>
            </a:r>
            <a:r>
              <a:rPr lang="en-US" sz="900" kern="1200" dirty="0" smtClean="0">
                <a:solidFill>
                  <a:schemeClr val="tx1"/>
                </a:solidFill>
                <a:latin typeface="Segoe UI" pitchFamily="34" charset="0"/>
                <a:ea typeface="+mn-ea"/>
                <a:cs typeface="+mn-cs"/>
              </a:rPr>
              <a:t>Configuration Manager 2012 allows users to securely self-provision applications from anywhere with an easy-to-use web catalog that empowers users to be more productive.  Users are only shown the software they have permission to request.   I think this should be any – it shouldn’t be limited – it isn’t a defined set.  </a:t>
            </a:r>
          </a:p>
          <a:p>
            <a:endParaRPr lang="en-US" sz="900" kern="1200" dirty="0" smtClean="0">
              <a:solidFill>
                <a:schemeClr val="tx1"/>
              </a:solidFill>
              <a:effectLst/>
              <a:latin typeface="Segoe UI" pitchFamily="34" charset="0"/>
              <a:ea typeface="+mn-ea"/>
              <a:cs typeface="+mn-cs"/>
            </a:endParaRPr>
          </a:p>
          <a:p>
            <a:endParaRPr lang="en-US" dirty="0" smtClean="0"/>
          </a:p>
          <a:p>
            <a:r>
              <a:rPr lang="en-US" b="1" dirty="0" smtClean="0"/>
              <a:t>Unify</a:t>
            </a:r>
          </a:p>
          <a:p>
            <a:r>
              <a:rPr lang="en-US" sz="900" kern="1200" dirty="0" smtClean="0">
                <a:solidFill>
                  <a:schemeClr val="tx1"/>
                </a:solidFill>
                <a:effectLst/>
                <a:latin typeface="Segoe UI" pitchFamily="34" charset="0"/>
                <a:ea typeface="+mn-ea"/>
                <a:cs typeface="+mn-cs"/>
              </a:rPr>
              <a:t>System Center Configuration Manager helps IT to streamline IT operations with a unified infrastructure that integrates client management and protection across physical and virtual Windows environments. </a:t>
            </a:r>
          </a:p>
          <a:p>
            <a:endParaRPr lang="en-US" sz="900" kern="1200" dirty="0" smtClean="0">
              <a:solidFill>
                <a:schemeClr val="tx1"/>
              </a:solidFill>
              <a:effectLst/>
              <a:latin typeface="Segoe UI" pitchFamily="34" charset="0"/>
              <a:ea typeface="+mn-ea"/>
              <a:cs typeface="+mn-cs"/>
            </a:endParaRPr>
          </a:p>
          <a:p>
            <a:pPr lvl="0"/>
            <a:r>
              <a:rPr lang="en-US" sz="900" b="1" i="1" kern="1200" dirty="0" smtClean="0">
                <a:solidFill>
                  <a:schemeClr val="tx1"/>
                </a:solidFill>
                <a:latin typeface="Segoe UI" pitchFamily="34" charset="0"/>
                <a:ea typeface="+mn-ea"/>
                <a:cs typeface="+mn-cs"/>
              </a:rPr>
              <a:t>Integrated Mobile, Physical and Virtual Management:</a:t>
            </a:r>
            <a:r>
              <a:rPr lang="en-US" sz="900" kern="1200" dirty="0" smtClean="0">
                <a:solidFill>
                  <a:schemeClr val="tx1"/>
                </a:solidFill>
                <a:latin typeface="Segoe UI" pitchFamily="34" charset="0"/>
                <a:ea typeface="+mn-ea"/>
                <a:cs typeface="+mn-cs"/>
              </a:rPr>
              <a:t>  Configuration Manager 2012 reduces the complexity and cost of implementing virtual environments by providing a single, unified tool to manage all your client desktops, thin clients, mobile devices and virtual desktops. It extends inventory, updating, and configuration capabilities to VDI sessions* and orchestrates application delivery across multiple desktop virtualization platforms.</a:t>
            </a:r>
            <a:br>
              <a:rPr lang="en-US" sz="900" kern="1200" dirty="0" smtClean="0">
                <a:solidFill>
                  <a:schemeClr val="tx1"/>
                </a:solidFill>
                <a:latin typeface="Segoe UI" pitchFamily="34" charset="0"/>
                <a:ea typeface="+mn-ea"/>
                <a:cs typeface="+mn-cs"/>
              </a:rPr>
            </a:br>
            <a:r>
              <a:rPr lang="en-US" sz="900" i="1" kern="1200" dirty="0" smtClean="0">
                <a:solidFill>
                  <a:schemeClr val="tx1"/>
                </a:solidFill>
                <a:latin typeface="Segoe UI" pitchFamily="34" charset="0"/>
                <a:ea typeface="+mn-ea"/>
                <a:cs typeface="+mn-cs"/>
              </a:rPr>
              <a:t>*This feature will be available in a post-Beta 2 release.</a:t>
            </a:r>
            <a:br>
              <a:rPr lang="en-US" sz="900" i="1" kern="1200" dirty="0" smtClean="0">
                <a:solidFill>
                  <a:schemeClr val="tx1"/>
                </a:solidFill>
                <a:latin typeface="Segoe UI" pitchFamily="34" charset="0"/>
                <a:ea typeface="+mn-ea"/>
                <a:cs typeface="+mn-cs"/>
              </a:rPr>
            </a:br>
            <a:endParaRPr lang="en-US" sz="900" kern="1200" dirty="0" smtClean="0">
              <a:solidFill>
                <a:schemeClr val="tx1"/>
              </a:solidFill>
              <a:latin typeface="Segoe UI" pitchFamily="34" charset="0"/>
              <a:ea typeface="+mn-ea"/>
              <a:cs typeface="+mn-cs"/>
            </a:endParaRPr>
          </a:p>
          <a:p>
            <a:pPr lvl="0"/>
            <a:r>
              <a:rPr lang="en-US" sz="900" b="1" i="1" kern="1200" dirty="0" smtClean="0">
                <a:solidFill>
                  <a:schemeClr val="tx1"/>
                </a:solidFill>
                <a:latin typeface="Segoe UI" pitchFamily="34" charset="0"/>
                <a:ea typeface="+mn-ea"/>
                <a:cs typeface="+mn-cs"/>
              </a:rPr>
              <a:t>Integrated Security and Compliance:</a:t>
            </a:r>
            <a:r>
              <a:rPr lang="en-US" sz="900" kern="1200" dirty="0" smtClean="0">
                <a:solidFill>
                  <a:schemeClr val="tx1"/>
                </a:solidFill>
                <a:latin typeface="Segoe UI" pitchFamily="34" charset="0"/>
                <a:ea typeface="+mn-ea"/>
                <a:cs typeface="+mn-cs"/>
              </a:rPr>
              <a:t>  Configuration Manager 2012 reduces IT management and operating costs by providing a single, integrated platform for desktop security and compliance management. Along with Forefront Endpoint Protection 2012, it delivers a single solution for malware protection, identification and remediation of vulnerabilities, while giving visibility into non-compliant systems, including those in pooled VDI environments. </a:t>
            </a:r>
            <a:br>
              <a:rPr lang="en-US" sz="900" kern="1200" dirty="0" smtClean="0">
                <a:solidFill>
                  <a:schemeClr val="tx1"/>
                </a:solidFill>
                <a:latin typeface="Segoe UI" pitchFamily="34" charset="0"/>
                <a:ea typeface="+mn-ea"/>
                <a:cs typeface="+mn-cs"/>
              </a:rPr>
            </a:br>
            <a:endParaRPr lang="en-US" sz="900" kern="1200" dirty="0" smtClean="0">
              <a:solidFill>
                <a:schemeClr val="tx1"/>
              </a:solidFill>
              <a:latin typeface="Segoe UI" pitchFamily="34" charset="0"/>
              <a:ea typeface="+mn-ea"/>
              <a:cs typeface="+mn-cs"/>
            </a:endParaRPr>
          </a:p>
          <a:p>
            <a:r>
              <a:rPr lang="en-US" sz="900" b="1" i="1" kern="1200" dirty="0" smtClean="0">
                <a:solidFill>
                  <a:schemeClr val="tx1"/>
                </a:solidFill>
                <a:latin typeface="Segoe UI" pitchFamily="34" charset="0"/>
                <a:ea typeface="+mn-ea"/>
                <a:cs typeface="+mn-cs"/>
              </a:rPr>
              <a:t>Integrated Service Management:</a:t>
            </a:r>
            <a:r>
              <a:rPr lang="en-US" sz="900" kern="1200" dirty="0" smtClean="0">
                <a:solidFill>
                  <a:schemeClr val="tx1"/>
                </a:solidFill>
                <a:latin typeface="Segoe UI" pitchFamily="34" charset="0"/>
                <a:ea typeface="+mn-ea"/>
                <a:cs typeface="+mn-cs"/>
              </a:rPr>
              <a:t>  Configuration Manager 2012 helps improve user satisfaction and free up helpdesk resources by connecting to System Center Service Manager.  Shared inventory information and self-service tools help shorten time to problem resolution.</a:t>
            </a:r>
            <a:endParaRPr lang="en-US" sz="900" kern="1200" dirty="0" smtClean="0">
              <a:solidFill>
                <a:schemeClr val="tx1"/>
              </a:solidFill>
              <a:effectLst/>
              <a:latin typeface="Segoe UI" pitchFamily="34" charset="0"/>
              <a:ea typeface="+mn-ea"/>
              <a:cs typeface="+mn-cs"/>
            </a:endParaRPr>
          </a:p>
          <a:p>
            <a:endParaRPr lang="en-US" dirty="0" smtClean="0"/>
          </a:p>
          <a:p>
            <a:r>
              <a:rPr lang="en-US" b="1" dirty="0" smtClean="0"/>
              <a:t>Simplify</a:t>
            </a:r>
          </a:p>
          <a:p>
            <a:r>
              <a:rPr lang="en-US" sz="900" kern="1200" dirty="0" smtClean="0">
                <a:solidFill>
                  <a:schemeClr val="tx1"/>
                </a:solidFill>
                <a:effectLst/>
                <a:latin typeface="Segoe UI" pitchFamily="34" charset="0"/>
                <a:ea typeface="+mn-ea"/>
                <a:cs typeface="+mn-cs"/>
              </a:rPr>
              <a:t>System Center Configuration Manager simplifies administration and gives IT improved compliance visibility and enforcement controls, including the ability to automatically remediate non-compliant systems.</a:t>
            </a:r>
          </a:p>
          <a:p>
            <a:endParaRPr lang="en-US" sz="900" kern="1200" dirty="0" smtClean="0">
              <a:solidFill>
                <a:schemeClr val="tx1"/>
              </a:solidFill>
              <a:effectLst/>
              <a:latin typeface="Segoe UI" pitchFamily="34" charset="0"/>
              <a:ea typeface="+mn-ea"/>
              <a:cs typeface="+mn-cs"/>
            </a:endParaRPr>
          </a:p>
          <a:p>
            <a:pPr lvl="0"/>
            <a:r>
              <a:rPr lang="en-US" sz="900" b="1" i="1" kern="1200" dirty="0" smtClean="0">
                <a:solidFill>
                  <a:schemeClr val="tx1"/>
                </a:solidFill>
                <a:latin typeface="Segoe UI" pitchFamily="34" charset="0"/>
                <a:ea typeface="+mn-ea"/>
                <a:cs typeface="+mn-cs"/>
              </a:rPr>
              <a:t>Comprehensive Client Management:</a:t>
            </a:r>
            <a:r>
              <a:rPr lang="en-US" sz="900" b="1" kern="1200" dirty="0" smtClean="0">
                <a:solidFill>
                  <a:schemeClr val="tx1"/>
                </a:solidFill>
                <a:latin typeface="Segoe UI" pitchFamily="34" charset="0"/>
                <a:ea typeface="+mn-ea"/>
                <a:cs typeface="+mn-cs"/>
              </a:rPr>
              <a:t>  </a:t>
            </a:r>
            <a:r>
              <a:rPr lang="en-US" sz="900" kern="1200" dirty="0" smtClean="0">
                <a:solidFill>
                  <a:schemeClr val="tx1"/>
                </a:solidFill>
                <a:latin typeface="Segoe UI" pitchFamily="34" charset="0"/>
                <a:ea typeface="+mn-ea"/>
                <a:cs typeface="+mn-cs"/>
              </a:rPr>
              <a:t>Configuration Manager 2012 continues to deliver world-class inventory, OS deployment, update management, assessment, and settings enforcement, with exceptional support for Windows. The new Configuration Manager 2012 platform allows customers to do more with less. </a:t>
            </a:r>
          </a:p>
          <a:p>
            <a:endParaRPr lang="en-US" sz="900" kern="1200" dirty="0" smtClean="0">
              <a:solidFill>
                <a:schemeClr val="tx1"/>
              </a:solidFill>
              <a:latin typeface="Segoe UI" pitchFamily="34" charset="0"/>
              <a:ea typeface="+mn-ea"/>
              <a:cs typeface="+mn-cs"/>
            </a:endParaRPr>
          </a:p>
          <a:p>
            <a:pPr lvl="0"/>
            <a:r>
              <a:rPr lang="en-US" sz="900" b="1" i="1" kern="1200" dirty="0" smtClean="0">
                <a:solidFill>
                  <a:schemeClr val="tx1"/>
                </a:solidFill>
                <a:effectLst/>
                <a:latin typeface="Segoe UI" pitchFamily="34" charset="0"/>
                <a:ea typeface="+mn-ea"/>
                <a:cs typeface="+mn-cs"/>
              </a:rPr>
              <a:t>Increased Administrator Effectiveness:</a:t>
            </a:r>
            <a:r>
              <a:rPr lang="en-US" sz="900" kern="1200" dirty="0" smtClean="0">
                <a:solidFill>
                  <a:schemeClr val="tx1"/>
                </a:solidFill>
                <a:effectLst/>
                <a:latin typeface="Segoe UI" pitchFamily="34" charset="0"/>
                <a:ea typeface="+mn-ea"/>
                <a:cs typeface="+mn-cs"/>
              </a:rPr>
              <a:t>  Configuration Manager 2012 makes it easier and faster for IT administrators to perform day-to-day tasks.  A new improved user interface that allows IT to organize administrative tasks by business roles ensures that only relevant features are visible to any given role. A new application model allows administrators to define an application for a user once and deliver it across multiple devices. For compliance management, continuous settings enforcement automatically identifies and remediates non-compliant physical or virtual desktops, limiting non-compliance and minimizing downtime.</a:t>
            </a:r>
            <a:br>
              <a:rPr lang="en-US" sz="900" kern="1200" dirty="0" smtClean="0">
                <a:solidFill>
                  <a:schemeClr val="tx1"/>
                </a:solidFill>
                <a:effectLst/>
                <a:latin typeface="Segoe UI" pitchFamily="34" charset="0"/>
                <a:ea typeface="+mn-ea"/>
                <a:cs typeface="+mn-cs"/>
              </a:rPr>
            </a:br>
            <a:endParaRPr lang="en-US" sz="900" kern="1200" dirty="0" smtClean="0">
              <a:solidFill>
                <a:schemeClr val="tx1"/>
              </a:solidFill>
              <a:effectLst/>
              <a:latin typeface="Segoe UI" pitchFamily="34" charset="0"/>
              <a:ea typeface="+mn-ea"/>
              <a:cs typeface="+mn-cs"/>
            </a:endParaRPr>
          </a:p>
          <a:p>
            <a:r>
              <a:rPr lang="en-US" sz="900" b="1" i="1" kern="1200" dirty="0" smtClean="0">
                <a:solidFill>
                  <a:schemeClr val="tx1"/>
                </a:solidFill>
                <a:effectLst/>
                <a:latin typeface="Segoe UI" pitchFamily="34" charset="0"/>
                <a:ea typeface="+mn-ea"/>
                <a:cs typeface="+mn-cs"/>
              </a:rPr>
              <a:t>Reduced Infrastructure Complexity:</a:t>
            </a:r>
            <a:r>
              <a:rPr lang="en-US" sz="900" i="1" kern="1200" dirty="0" smtClean="0">
                <a:solidFill>
                  <a:schemeClr val="tx1"/>
                </a:solidFill>
                <a:effectLst/>
                <a:latin typeface="Segoe UI" pitchFamily="34" charset="0"/>
                <a:ea typeface="+mn-ea"/>
                <a:cs typeface="+mn-cs"/>
              </a:rPr>
              <a:t>  </a:t>
            </a:r>
            <a:r>
              <a:rPr lang="en-US" sz="900" kern="1200" dirty="0" smtClean="0">
                <a:solidFill>
                  <a:schemeClr val="tx1"/>
                </a:solidFill>
                <a:effectLst/>
                <a:latin typeface="Segoe UI" pitchFamily="34" charset="0"/>
                <a:ea typeface="+mn-ea"/>
                <a:cs typeface="+mn-cs"/>
              </a:rPr>
              <a:t>Configuration Manager 2012 helps make IT more efficient with minimal infrastructure requirements, server role consolidation, reduced data latency and improved scale.</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60958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396">
              <a:spcAft>
                <a:spcPts val="329"/>
              </a:spcAft>
              <a:defRPr/>
            </a:pPr>
            <a:r>
              <a:rPr lang="en-US" sz="900" b="1" i="1" kern="1200" dirty="0" smtClean="0">
                <a:solidFill>
                  <a:schemeClr val="tx1"/>
                </a:solidFill>
                <a:latin typeface="Segoe UI" pitchFamily="34" charset="0"/>
                <a:ea typeface="+mn-ea"/>
                <a:cs typeface="+mn-cs"/>
              </a:rPr>
              <a:t>Device Freedom:</a:t>
            </a:r>
            <a:r>
              <a:rPr lang="en-US" sz="900" i="1" kern="1200" dirty="0" smtClean="0">
                <a:solidFill>
                  <a:schemeClr val="tx1"/>
                </a:solidFill>
                <a:latin typeface="Segoe UI" pitchFamily="34" charset="0"/>
                <a:ea typeface="+mn-ea"/>
                <a:cs typeface="+mn-cs"/>
              </a:rPr>
              <a:t>  </a:t>
            </a:r>
            <a:r>
              <a:rPr lang="en-US" sz="900" kern="1200" dirty="0" smtClean="0">
                <a:solidFill>
                  <a:schemeClr val="tx1"/>
                </a:solidFill>
                <a:latin typeface="Segoe UI" pitchFamily="34" charset="0"/>
                <a:ea typeface="+mn-ea"/>
                <a:cs typeface="+mn-cs"/>
              </a:rPr>
              <a:t>Configuration Manager</a:t>
            </a:r>
            <a:r>
              <a:rPr lang="en-US" sz="900" i="1" kern="1200" dirty="0" smtClean="0">
                <a:solidFill>
                  <a:schemeClr val="tx1"/>
                </a:solidFill>
                <a:latin typeface="Segoe UI" pitchFamily="34" charset="0"/>
                <a:ea typeface="+mn-ea"/>
                <a:cs typeface="+mn-cs"/>
              </a:rPr>
              <a:t> </a:t>
            </a:r>
            <a:r>
              <a:rPr lang="en-US" sz="900" kern="1200" dirty="0" smtClean="0">
                <a:solidFill>
                  <a:schemeClr val="tx1"/>
                </a:solidFill>
                <a:latin typeface="Segoe UI" pitchFamily="34" charset="0"/>
                <a:ea typeface="+mn-ea"/>
                <a:cs typeface="+mn-cs"/>
              </a:rPr>
              <a:t>2012</a:t>
            </a:r>
            <a:r>
              <a:rPr lang="en-US" sz="900" i="1" kern="1200" dirty="0" smtClean="0">
                <a:solidFill>
                  <a:schemeClr val="tx1"/>
                </a:solidFill>
                <a:latin typeface="Segoe UI" pitchFamily="34" charset="0"/>
                <a:ea typeface="+mn-ea"/>
                <a:cs typeface="+mn-cs"/>
              </a:rPr>
              <a:t> e</a:t>
            </a:r>
            <a:r>
              <a:rPr lang="en-US" sz="900" kern="1200" dirty="0" smtClean="0">
                <a:solidFill>
                  <a:schemeClr val="tx1"/>
                </a:solidFill>
                <a:latin typeface="Segoe UI" pitchFamily="34" charset="0"/>
                <a:ea typeface="+mn-ea"/>
                <a:cs typeface="+mn-cs"/>
              </a:rPr>
              <a:t>nables the device freedom that people have come to expect while keeping your environment secure and compliant. It manages the wide range of mobile devices that connect to Exchange ActiveSync, including Windows Phone, Symbian, </a:t>
            </a:r>
            <a:r>
              <a:rPr lang="en-US" sz="900" kern="1200" dirty="0" err="1" smtClean="0">
                <a:solidFill>
                  <a:schemeClr val="tx1"/>
                </a:solidFill>
                <a:latin typeface="Segoe UI" pitchFamily="34" charset="0"/>
                <a:ea typeface="+mn-ea"/>
                <a:cs typeface="+mn-cs"/>
              </a:rPr>
              <a:t>iOS</a:t>
            </a:r>
            <a:r>
              <a:rPr lang="en-US" sz="900" kern="1200" dirty="0" smtClean="0">
                <a:solidFill>
                  <a:schemeClr val="tx1"/>
                </a:solidFill>
                <a:latin typeface="Segoe UI" pitchFamily="34" charset="0"/>
                <a:ea typeface="+mn-ea"/>
                <a:cs typeface="+mn-cs"/>
              </a:rPr>
              <a:t> and Android-based devices.  It provides a single administrative console for policies, as well as comprehensive asset and compliance reporting.</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1108240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396">
              <a:spcAft>
                <a:spcPts val="329"/>
              </a:spcAft>
              <a:defRPr/>
            </a:pPr>
            <a:r>
              <a:rPr lang="en-US" sz="900" b="1" i="1" kern="1200" dirty="0" smtClean="0">
                <a:solidFill>
                  <a:schemeClr val="tx1"/>
                </a:solidFill>
                <a:latin typeface="Segoe UI" pitchFamily="34" charset="0"/>
                <a:ea typeface="+mn-ea"/>
                <a:cs typeface="+mn-cs"/>
              </a:rPr>
              <a:t>Optimized, Personalized Application Experience: </a:t>
            </a:r>
            <a:r>
              <a:rPr lang="en-US" sz="900" kern="1200" dirty="0" smtClean="0">
                <a:solidFill>
                  <a:schemeClr val="tx1"/>
                </a:solidFill>
                <a:latin typeface="Segoe UI" pitchFamily="34" charset="0"/>
                <a:ea typeface="+mn-ea"/>
                <a:cs typeface="+mn-cs"/>
              </a:rPr>
              <a:t> Configuration Manager 2012 allows users to be productive from anywhere, on both corporate and consumer devices. It evaluates device and network capabilities to deliver applications in the most optimal way for the user, whether that is through a local installation, streaming through App-V, or a presentation server. Through integration with Citrix </a:t>
            </a:r>
            <a:r>
              <a:rPr lang="en-US" sz="900" kern="1200" dirty="0" err="1" smtClean="0">
                <a:solidFill>
                  <a:schemeClr val="tx1"/>
                </a:solidFill>
                <a:latin typeface="Segoe UI" pitchFamily="34" charset="0"/>
                <a:ea typeface="+mn-ea"/>
                <a:cs typeface="+mn-cs"/>
              </a:rPr>
              <a:t>XenApp</a:t>
            </a:r>
            <a:r>
              <a:rPr lang="en-US" sz="900" kern="1200" dirty="0" smtClean="0">
                <a:solidFill>
                  <a:schemeClr val="tx1"/>
                </a:solidFill>
                <a:latin typeface="Segoe UI" pitchFamily="34" charset="0"/>
                <a:ea typeface="+mn-ea"/>
                <a:cs typeface="+mn-cs"/>
              </a:rPr>
              <a:t>, Configuration Manager gives users access to a any business application on a wide array of mobile platforms.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1573159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Unify</a:t>
            </a:r>
          </a:p>
          <a:p>
            <a:r>
              <a:rPr lang="en-US" sz="900" kern="1200" dirty="0" smtClean="0">
                <a:solidFill>
                  <a:schemeClr val="tx1"/>
                </a:solidFill>
                <a:effectLst/>
                <a:latin typeface="Segoe UI" pitchFamily="34" charset="0"/>
                <a:ea typeface="+mn-ea"/>
                <a:cs typeface="+mn-cs"/>
              </a:rPr>
              <a:t>System Center Configuration Manager helps IT to streamline IT operations with a unified infrastructure that integrates client management and protection across physical and virtual Windows environments. </a:t>
            </a:r>
          </a:p>
          <a:p>
            <a:endParaRPr lang="en-US" sz="900" kern="1200" dirty="0" smtClean="0">
              <a:solidFill>
                <a:schemeClr val="tx1"/>
              </a:solidFill>
              <a:effectLst/>
              <a:latin typeface="Segoe UI" pitchFamily="34" charset="0"/>
              <a:ea typeface="+mn-ea"/>
              <a:cs typeface="+mn-cs"/>
            </a:endParaRPr>
          </a:p>
          <a:p>
            <a:pPr lvl="0"/>
            <a:r>
              <a:rPr lang="en-US" sz="900" b="1" i="1" kern="1200" dirty="0" smtClean="0">
                <a:solidFill>
                  <a:schemeClr val="tx1"/>
                </a:solidFill>
                <a:latin typeface="Segoe UI" pitchFamily="34" charset="0"/>
                <a:ea typeface="+mn-ea"/>
                <a:cs typeface="+mn-cs"/>
              </a:rPr>
              <a:t>Integrated Mobile, Physical and Virtual Management:</a:t>
            </a:r>
            <a:r>
              <a:rPr lang="en-US" sz="900" kern="1200" dirty="0" smtClean="0">
                <a:solidFill>
                  <a:schemeClr val="tx1"/>
                </a:solidFill>
                <a:latin typeface="Segoe UI" pitchFamily="34" charset="0"/>
                <a:ea typeface="+mn-ea"/>
                <a:cs typeface="+mn-cs"/>
              </a:rPr>
              <a:t>  Configuration Manager 2012 reduces the complexity and cost of implementing virtual environments by providing a single, unified tool to manage all your client desktops, thin clients, mobile devices and virtual desktops. It extends inventory, updating, and configuration capabilities to VDI sessions* and orchestrates application delivery across multiple desktop virtualization platforms.</a:t>
            </a:r>
            <a:br>
              <a:rPr lang="en-US" sz="900" kern="1200" dirty="0" smtClean="0">
                <a:solidFill>
                  <a:schemeClr val="tx1"/>
                </a:solidFill>
                <a:latin typeface="Segoe UI" pitchFamily="34" charset="0"/>
                <a:ea typeface="+mn-ea"/>
                <a:cs typeface="+mn-cs"/>
              </a:rPr>
            </a:br>
            <a:r>
              <a:rPr lang="en-US" sz="900" i="1" kern="1200" dirty="0" smtClean="0">
                <a:solidFill>
                  <a:schemeClr val="tx1"/>
                </a:solidFill>
                <a:latin typeface="Segoe UI" pitchFamily="34" charset="0"/>
                <a:ea typeface="+mn-ea"/>
                <a:cs typeface="+mn-cs"/>
              </a:rPr>
              <a:t>*This feature will be available in a post-Beta 2 release.</a:t>
            </a:r>
          </a:p>
          <a:p>
            <a:pPr lvl="0"/>
            <a:endParaRPr lang="en-US" sz="900" i="1" kern="1200" dirty="0" smtClean="0">
              <a:solidFill>
                <a:schemeClr val="tx1"/>
              </a:solidFill>
              <a:latin typeface="Segoe UI" pitchFamily="34" charset="0"/>
              <a:ea typeface="+mn-ea"/>
              <a:cs typeface="+mn-cs"/>
            </a:endParaRPr>
          </a:p>
          <a:p>
            <a:r>
              <a:rPr lang="en-US" sz="900" b="1" i="1" kern="1200" dirty="0" smtClean="0">
                <a:solidFill>
                  <a:schemeClr val="tx1"/>
                </a:solidFill>
                <a:latin typeface="Segoe UI" pitchFamily="34" charset="0"/>
                <a:ea typeface="+mn-ea"/>
                <a:cs typeface="+mn-cs"/>
              </a:rPr>
              <a:t>Integrated Security and Compliance:</a:t>
            </a:r>
            <a:r>
              <a:rPr lang="en-US" sz="900" kern="1200" dirty="0" smtClean="0">
                <a:solidFill>
                  <a:schemeClr val="tx1"/>
                </a:solidFill>
                <a:latin typeface="Segoe UI" pitchFamily="34" charset="0"/>
                <a:ea typeface="+mn-ea"/>
                <a:cs typeface="+mn-cs"/>
              </a:rPr>
              <a:t>  Configuration Manager 2012 reduces IT management and operating costs by providing a single, integrated platform for desktop security and compliance management. Along with Forefront Endpoint Protection 2012, it delivers a single solution for malware protection, identification and remediation of vulnerabilities, while giving visibility into non-compliant systems, including those in pooled VDI environments.</a:t>
            </a:r>
          </a:p>
          <a:p>
            <a:endParaRPr lang="en-US" sz="900" kern="1200" dirty="0" smtClean="0">
              <a:solidFill>
                <a:schemeClr val="tx1"/>
              </a:solidFill>
              <a:latin typeface="Segoe UI" pitchFamily="34" charset="0"/>
              <a:ea typeface="+mn-ea"/>
              <a:cs typeface="+mn-cs"/>
            </a:endParaRPr>
          </a:p>
          <a:p>
            <a:r>
              <a:rPr lang="en-US" sz="900" b="1" i="1" kern="1200" dirty="0" smtClean="0">
                <a:solidFill>
                  <a:schemeClr val="tx1"/>
                </a:solidFill>
                <a:effectLst/>
                <a:latin typeface="Segoe UI" pitchFamily="34" charset="0"/>
                <a:ea typeface="+mn-ea"/>
                <a:cs typeface="+mn-cs"/>
              </a:rPr>
              <a:t>Increased Administrator Effectiveness:</a:t>
            </a:r>
            <a:r>
              <a:rPr lang="en-US" sz="900" kern="1200" dirty="0" smtClean="0">
                <a:solidFill>
                  <a:schemeClr val="tx1"/>
                </a:solidFill>
                <a:effectLst/>
                <a:latin typeface="Segoe UI" pitchFamily="34" charset="0"/>
                <a:ea typeface="+mn-ea"/>
                <a:cs typeface="+mn-cs"/>
              </a:rPr>
              <a:t>  Configuration Manager 2012 makes it easier and faster for IT administrators to perform day-to-day tasks.  A new improved user interface that allows IT to organize administrative tasks by business roles ensures that only relevant features are visible to any given role. A new application model allows administrators to define an application for a user once and deliver it across multiple devices. For compliance management, continuous settings enforcement automatically identifies and remediates non-compliant physical or virtual desktops, limiting non-compliance and minimizing downtime.</a:t>
            </a:r>
            <a:endParaRPr lang="en-US" dirty="0" smtClean="0"/>
          </a:p>
          <a:p>
            <a:pPr lvl="0"/>
            <a:endParaRPr lang="en-US" sz="900" kern="1200" dirty="0" smtClean="0">
              <a:solidFill>
                <a:schemeClr val="tx1"/>
              </a:solidFill>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3085201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baseline="0" dirty="0" smtClean="0"/>
              <a:t>Whitepaper located at:</a:t>
            </a:r>
          </a:p>
          <a:p>
            <a:r>
              <a:rPr lang="en-US" sz="900" b="0" baseline="0" dirty="0" smtClean="0"/>
              <a:t>http://download.microsoft.com/download/A/D/2/AD21FD07-51A0-418E-BA8B-937FB5777A90/ESG%20Lab%20Combined%20Hyper-V%20Workload%20Summary%20Mar%2011[4].pdf</a:t>
            </a:r>
            <a:endParaRPr lang="en-US" sz="900" b="0" dirty="0" smtClean="0"/>
          </a:p>
          <a:p>
            <a:endParaRPr lang="en-US" sz="900" b="1" dirty="0" smtClean="0"/>
          </a:p>
          <a:p>
            <a:r>
              <a:rPr lang="en-US" sz="900" b="1" dirty="0" smtClean="0"/>
              <a:t>Tier -1 Workloads testing, promoted at MMS 2011:</a:t>
            </a:r>
            <a:r>
              <a:rPr lang="en-US" sz="900" dirty="0" smtClean="0"/>
              <a:t> Microsoft commissioned third-party to conduct performance testing of Windows Server 2008 R2 SP1 Hyper-V, running four key Microsoft workloads:</a:t>
            </a:r>
          </a:p>
          <a:p>
            <a:pPr marL="304747" indent="-304747">
              <a:buFont typeface="+mj-lt"/>
              <a:buAutoNum type="arabicPeriod"/>
            </a:pPr>
            <a:r>
              <a:rPr lang="en-US" sz="900" dirty="0" smtClean="0"/>
              <a:t>SharePoint Server 2010</a:t>
            </a:r>
          </a:p>
          <a:p>
            <a:pPr marL="304747" indent="-304747">
              <a:buFont typeface="+mj-lt"/>
              <a:buAutoNum type="arabicPeriod"/>
            </a:pPr>
            <a:r>
              <a:rPr lang="en-US" sz="900" dirty="0" smtClean="0"/>
              <a:t>SQL Server 2008 SP2</a:t>
            </a:r>
          </a:p>
          <a:p>
            <a:pPr marL="304747" indent="-304747">
              <a:buFont typeface="+mj-lt"/>
              <a:buAutoNum type="arabicPeriod"/>
            </a:pPr>
            <a:r>
              <a:rPr lang="en-US" sz="900" dirty="0" smtClean="0"/>
              <a:t>Exchange Server 2010</a:t>
            </a:r>
          </a:p>
          <a:p>
            <a:pPr marL="304747" indent="-304747">
              <a:buFont typeface="+mj-lt"/>
              <a:buAutoNum type="arabicPeriod"/>
            </a:pPr>
            <a:r>
              <a:rPr lang="en-US" sz="900" dirty="0" smtClean="0"/>
              <a:t>Windows 7 based VDI Workload</a:t>
            </a:r>
          </a:p>
          <a:p>
            <a:endParaRPr lang="en-US" sz="900" dirty="0" smtClean="0"/>
          </a:p>
          <a:p>
            <a:r>
              <a:rPr lang="en-US" sz="900" b="1" dirty="0" smtClean="0"/>
              <a:t>Testing parameters:</a:t>
            </a:r>
            <a:r>
              <a:rPr lang="en-US" sz="900" dirty="0" smtClean="0"/>
              <a:t> Take existing VMware public workload whitepapers, align the Microsoft testing with those methodologies, and demonstrate Hyper-V with equivalent or better performance. Tests were not exact replicas (the MSFT tests had newer hardware but were also running newer version of software [Exchange 2010 vs. Exchange 2007]), but all the tests produced results that were equal to or better than the published VMware benchmarks.</a:t>
            </a:r>
          </a:p>
          <a:p>
            <a:endParaRPr lang="en-US" sz="900" dirty="0" smtClean="0"/>
          </a:p>
          <a:p>
            <a:r>
              <a:rPr lang="en-US" sz="900" dirty="0" err="1" smtClean="0"/>
              <a:t>Sharepoint</a:t>
            </a:r>
            <a:r>
              <a:rPr lang="en-US" sz="900" baseline="0" dirty="0" smtClean="0"/>
              <a:t> Server:</a:t>
            </a:r>
          </a:p>
          <a:p>
            <a:pPr marL="0" marR="0" indent="0" algn="l" defTabSz="914363" rtl="0" eaLnBrk="1" fontAlgn="auto" latinLnBrk="0" hangingPunct="1">
              <a:lnSpc>
                <a:spcPct val="90000"/>
              </a:lnSpc>
              <a:spcBef>
                <a:spcPts val="0"/>
              </a:spcBef>
              <a:spcAft>
                <a:spcPts val="333"/>
              </a:spcAft>
              <a:buClrTx/>
              <a:buSzTx/>
              <a:buFontTx/>
              <a:buNone/>
              <a:tabLst/>
              <a:defRPr/>
            </a:pPr>
            <a:r>
              <a:rPr lang="en-US" sz="900" b="1" dirty="0" smtClean="0"/>
              <a:t>Configuration:</a:t>
            </a:r>
            <a:r>
              <a:rPr lang="en-US" sz="900" dirty="0" smtClean="0"/>
              <a:t> One HP Blade, 128GB of RAM, with 155 disk EMC array; Single Hyper-V R2 SP1 server, running five VMs </a:t>
            </a:r>
            <a:br>
              <a:rPr lang="en-US" sz="900" dirty="0" smtClean="0"/>
            </a:br>
            <a:r>
              <a:rPr lang="en-US" sz="900" b="1" dirty="0" smtClean="0"/>
              <a:t>Results:</a:t>
            </a:r>
            <a:r>
              <a:rPr lang="en-US" sz="900" dirty="0" smtClean="0"/>
              <a:t> 460,800 concurrent users</a:t>
            </a:r>
          </a:p>
          <a:p>
            <a:endParaRPr lang="en-US" sz="900" dirty="0" smtClean="0"/>
          </a:p>
          <a:p>
            <a:r>
              <a:rPr lang="en-US" sz="900" dirty="0" smtClean="0"/>
              <a:t>SQL Server 2008 Enterprise:</a:t>
            </a:r>
          </a:p>
          <a:p>
            <a:pPr marL="0" marR="0" indent="0" algn="l" defTabSz="914363" rtl="0" eaLnBrk="1" fontAlgn="auto" latinLnBrk="0" hangingPunct="1">
              <a:lnSpc>
                <a:spcPct val="90000"/>
              </a:lnSpc>
              <a:spcBef>
                <a:spcPts val="0"/>
              </a:spcBef>
              <a:spcAft>
                <a:spcPts val="333"/>
              </a:spcAft>
              <a:buClrTx/>
              <a:buSzTx/>
              <a:buFontTx/>
              <a:buNone/>
              <a:tabLst/>
              <a:defRPr/>
            </a:pPr>
            <a:r>
              <a:rPr lang="en-US" sz="900" b="1" dirty="0" smtClean="0"/>
              <a:t>Configuration:</a:t>
            </a:r>
            <a:r>
              <a:rPr lang="en-US" sz="900" dirty="0" smtClean="0"/>
              <a:t> One HP Blade, 128GB of RAM, with 155 disk EMC array; Single Hyper-V R2 SP1 server, running four VMs </a:t>
            </a:r>
            <a:br>
              <a:rPr lang="en-US" sz="900" dirty="0" smtClean="0"/>
            </a:br>
            <a:r>
              <a:rPr lang="en-US" sz="900" b="1" dirty="0" smtClean="0"/>
              <a:t>Results:</a:t>
            </a:r>
            <a:r>
              <a:rPr lang="en-US" sz="900" dirty="0" smtClean="0"/>
              <a:t> Hosted 80,000 simulated concurrent OLTP customers</a:t>
            </a:r>
          </a:p>
          <a:p>
            <a:endParaRPr lang="en-US" sz="900" dirty="0" smtClean="0"/>
          </a:p>
          <a:p>
            <a:r>
              <a:rPr lang="en-US" sz="900" dirty="0" smtClean="0"/>
              <a:t>Exchange Server 2010:</a:t>
            </a:r>
          </a:p>
          <a:p>
            <a:pPr marL="0" marR="0" indent="0" algn="l" defTabSz="914363" rtl="0" eaLnBrk="1" fontAlgn="auto" latinLnBrk="0" hangingPunct="1">
              <a:lnSpc>
                <a:spcPct val="90000"/>
              </a:lnSpc>
              <a:spcBef>
                <a:spcPts val="0"/>
              </a:spcBef>
              <a:spcAft>
                <a:spcPts val="333"/>
              </a:spcAft>
              <a:buClrTx/>
              <a:buSzTx/>
              <a:buFontTx/>
              <a:buNone/>
              <a:tabLst/>
              <a:defRPr/>
            </a:pPr>
            <a:r>
              <a:rPr lang="en-US" sz="900" b="1" dirty="0" smtClean="0"/>
              <a:t>Configuration:</a:t>
            </a:r>
            <a:r>
              <a:rPr lang="en-US" sz="900" dirty="0" smtClean="0"/>
              <a:t> One HP Blade, 128GB of RAM, with 155 disk EMC array; Single Hyper-V R2 SP1 server, running four VMs</a:t>
            </a:r>
            <a:br>
              <a:rPr lang="en-US" sz="900" dirty="0" smtClean="0"/>
            </a:br>
            <a:r>
              <a:rPr lang="en-US" sz="900" b="1" dirty="0" smtClean="0"/>
              <a:t>Results:</a:t>
            </a:r>
            <a:r>
              <a:rPr lang="en-US" sz="900" dirty="0" smtClean="0"/>
              <a:t> Scaled to IO requirements of 20,000 mailboxes</a:t>
            </a:r>
          </a:p>
          <a:p>
            <a:pPr marL="0" marR="0" indent="0" algn="l" defTabSz="914363" rtl="0" eaLnBrk="1" fontAlgn="auto" latinLnBrk="0" hangingPunct="1">
              <a:lnSpc>
                <a:spcPct val="90000"/>
              </a:lnSpc>
              <a:spcBef>
                <a:spcPts val="0"/>
              </a:spcBef>
              <a:spcAft>
                <a:spcPts val="333"/>
              </a:spcAft>
              <a:buClrTx/>
              <a:buSzTx/>
              <a:buFontTx/>
              <a:buNone/>
              <a:tabLst/>
              <a:defRPr/>
            </a:pPr>
            <a:endParaRPr lang="en-US" sz="90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sz="900" dirty="0" smtClean="0"/>
              <a:t>Windows VDI:</a:t>
            </a:r>
          </a:p>
          <a:p>
            <a:pPr marL="0" marR="0" indent="0" algn="l" defTabSz="914363" rtl="0" eaLnBrk="1" fontAlgn="auto" latinLnBrk="0" hangingPunct="1">
              <a:lnSpc>
                <a:spcPct val="90000"/>
              </a:lnSpc>
              <a:spcBef>
                <a:spcPts val="0"/>
              </a:spcBef>
              <a:spcAft>
                <a:spcPts val="333"/>
              </a:spcAft>
              <a:buClrTx/>
              <a:buSzTx/>
              <a:buFontTx/>
              <a:buNone/>
              <a:tabLst/>
              <a:defRPr/>
            </a:pPr>
            <a:r>
              <a:rPr lang="en-US" sz="900" b="1" dirty="0" smtClean="0"/>
              <a:t>Configuration:</a:t>
            </a:r>
            <a:r>
              <a:rPr lang="en-US" sz="900" dirty="0" smtClean="0"/>
              <a:t> One HP Server with 110GB RAM, 42 disk </a:t>
            </a:r>
            <a:r>
              <a:rPr lang="en-US" sz="900" dirty="0" err="1" smtClean="0"/>
              <a:t>iSCSI</a:t>
            </a:r>
            <a:r>
              <a:rPr lang="en-US" sz="900" dirty="0" smtClean="0"/>
              <a:t> target running 120 VMs</a:t>
            </a:r>
            <a:br>
              <a:rPr lang="en-US" sz="900" dirty="0" smtClean="0"/>
            </a:br>
            <a:r>
              <a:rPr lang="en-US" sz="900" b="1" dirty="0" smtClean="0"/>
              <a:t>Results: </a:t>
            </a:r>
            <a:r>
              <a:rPr lang="en-US" sz="900" dirty="0" smtClean="0"/>
              <a:t>With </a:t>
            </a:r>
            <a:r>
              <a:rPr lang="en-US" sz="900" dirty="0" err="1" smtClean="0"/>
              <a:t>With</a:t>
            </a:r>
            <a:r>
              <a:rPr lang="en-US" sz="900" dirty="0" smtClean="0"/>
              <a:t> Dynamic Memory, VDI workloads results in a 40% increase in density using the Dell reference architecture. Disk now limited factor for VDI scale, not memory</a:t>
            </a:r>
          </a:p>
        </p:txBody>
      </p:sp>
      <p:sp>
        <p:nvSpPr>
          <p:cNvPr id="4" name="Slide Number Placeholder 3"/>
          <p:cNvSpPr>
            <a:spLocks noGrp="1"/>
          </p:cNvSpPr>
          <p:nvPr>
            <p:ph type="sldNum" sz="quarter" idx="10"/>
          </p:nvPr>
        </p:nvSpPr>
        <p:spPr/>
        <p:txBody>
          <a:bodyPr/>
          <a:lstStyle/>
          <a:p>
            <a:fld id="{1E48D75E-14B2-476A-9B77-CAF62F102366}" type="slidenum">
              <a:rPr lang="en-US" smtClean="0"/>
              <a:t>21</a:t>
            </a:fld>
            <a:endParaRPr lang="en-US"/>
          </a:p>
        </p:txBody>
      </p:sp>
    </p:spTree>
    <p:extLst>
      <p:ext uri="{BB962C8B-B14F-4D97-AF65-F5344CB8AC3E}">
        <p14:creationId xmlns:p14="http://schemas.microsoft.com/office/powerpoint/2010/main" val="1162501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SP1 increased VM density</a:t>
            </a:r>
            <a:r>
              <a:rPr lang="en-US" baseline="0" dirty="0" smtClean="0"/>
              <a:t> using Windows 7 SP1 as the Guest OS</a:t>
            </a:r>
          </a:p>
          <a:p>
            <a:endParaRPr lang="en-US" baseline="0" dirty="0" smtClean="0"/>
          </a:p>
          <a:p>
            <a:r>
              <a:rPr lang="en-US" baseline="0" dirty="0" smtClean="0"/>
              <a:t>Remote FX allows for offloading of graphics processing to the local GPU allowing for Aero, video and full, rich UI</a:t>
            </a:r>
          </a:p>
          <a:p>
            <a:endParaRPr lang="en-US" baseline="0" dirty="0" smtClean="0"/>
          </a:p>
          <a:p>
            <a:r>
              <a:rPr lang="en-US" baseline="0" dirty="0" smtClean="0"/>
              <a:t>Lowest Cost Per User VDI environment</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629493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23</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FEP 2010 now a part of</a:t>
            </a:r>
            <a:r>
              <a:rPr lang="en-US" baseline="0" dirty="0" smtClean="0"/>
              <a:t> </a:t>
            </a:r>
            <a:r>
              <a:rPr lang="en-US" baseline="0" dirty="0" err="1" smtClean="0"/>
              <a:t>CoreCAL</a:t>
            </a:r>
            <a:endParaRPr lang="en-US" baseline="0" dirty="0" smtClean="0"/>
          </a:p>
          <a:p>
            <a:r>
              <a:rPr lang="en-US" baseline="0" dirty="0" smtClean="0"/>
              <a:t>Aligns with Microsoft’s strategy to bring together Management and Security</a:t>
            </a:r>
          </a:p>
          <a:p>
            <a:r>
              <a:rPr lang="en-US" baseline="0" dirty="0" err="1" smtClean="0"/>
              <a:t>CoreCAL</a:t>
            </a:r>
            <a:r>
              <a:rPr lang="en-US" baseline="0" dirty="0" smtClean="0"/>
              <a:t> contains Windows Server CAL, Exchange CAL, SharePoint CAL and </a:t>
            </a:r>
            <a:r>
              <a:rPr lang="en-US" baseline="0" dirty="0" err="1" smtClean="0"/>
              <a:t>ConfigMgr</a:t>
            </a:r>
            <a:r>
              <a:rPr lang="en-US" baseline="0" dirty="0" smtClean="0"/>
              <a:t> CAL and now includes </a:t>
            </a:r>
            <a:r>
              <a:rPr lang="en-US" baseline="0" dirty="0" err="1" smtClean="0"/>
              <a:t>Lync</a:t>
            </a:r>
            <a:r>
              <a:rPr lang="en-US" baseline="0" dirty="0" smtClean="0"/>
              <a:t> Std. and FEP.</a:t>
            </a:r>
          </a:p>
          <a:p>
            <a:r>
              <a:rPr lang="en-US" baseline="0" dirty="0" smtClean="0"/>
              <a:t>Existing customers can apply for early user rights.</a:t>
            </a:r>
          </a:p>
          <a:p>
            <a:endParaRPr lang="en-US" baseline="0" dirty="0" smtClean="0"/>
          </a:p>
          <a:p>
            <a:r>
              <a:rPr lang="en-US" baseline="0" dirty="0" smtClean="0"/>
              <a:t>MSIT Case Study – Deployment of FEP 2010 only required 1 additional </a:t>
            </a:r>
            <a:r>
              <a:rPr lang="en-US" baseline="0" dirty="0" err="1" smtClean="0"/>
              <a:t>ConfigMgr</a:t>
            </a:r>
            <a:r>
              <a:rPr lang="en-US" baseline="0" dirty="0" smtClean="0"/>
              <a:t> server for reporting purposes across 300,000 client machines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4236443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US" dirty="0" smtClean="0"/>
              <a:t>FEP 2012 is now</a:t>
            </a:r>
            <a:r>
              <a:rPr lang="en-US" baseline="0" dirty="0" smtClean="0"/>
              <a:t> available</a:t>
            </a:r>
          </a:p>
          <a:p>
            <a:endParaRPr lang="en-US" baseline="0" dirty="0" smtClean="0"/>
          </a:p>
          <a:p>
            <a:pPr marL="342900" marR="0" lvl="0" indent="-342900">
              <a:lnSpc>
                <a:spcPct val="115000"/>
              </a:lnSpc>
              <a:spcBef>
                <a:spcPts val="0"/>
              </a:spcBef>
              <a:spcAft>
                <a:spcPts val="0"/>
              </a:spcAft>
              <a:buClr>
                <a:srgbClr val="6AC23C"/>
              </a:buClr>
              <a:buFont typeface="Wingdings"/>
              <a:buChar char=""/>
            </a:pPr>
            <a:r>
              <a:rPr lang="en-US" sz="900" i="1" dirty="0" smtClean="0">
                <a:effectLst/>
                <a:latin typeface="Calibri"/>
                <a:ea typeface="Times New Roman"/>
                <a:cs typeface="Times New Roman"/>
              </a:rPr>
              <a:t>On May 16, 2011, Microsoft is releasing the Forefront Endpoint Protection (FEP) 2012 Beta.</a:t>
            </a:r>
            <a:endParaRPr lang="en-US" sz="900" dirty="0" smtClean="0">
              <a:effectLst/>
              <a:latin typeface="Calibri"/>
              <a:ea typeface="Times New Roman"/>
              <a:cs typeface="Times New Roman"/>
            </a:endParaRPr>
          </a:p>
          <a:p>
            <a:pPr marL="457200" marR="0">
              <a:lnSpc>
                <a:spcPct val="115000"/>
              </a:lnSpc>
              <a:spcBef>
                <a:spcPts val="0"/>
              </a:spcBef>
              <a:spcAft>
                <a:spcPts val="0"/>
              </a:spcAft>
            </a:pPr>
            <a:r>
              <a:rPr lang="en-US" sz="900" i="1" dirty="0" smtClean="0">
                <a:effectLst/>
                <a:latin typeface="Calibri"/>
                <a:ea typeface="Times New Roman"/>
                <a:cs typeface="Times New Roman"/>
              </a:rPr>
              <a:t>Forefront Endpoint Protection 2012 continues to deliver on the promise of Forefront Endpoint Protection 2010, simplifying and improving endpoint protection while also greatly reducing infrastructure costs. It builds on System Center Configuration Manager 2012, allowing customers to implement endpoint protection as part of a unified infrastructure for securing and managing physical, virtual, and mobile client environments. This shared infrastructure lowers ownership costs while providing improved visibility and control over endpoint management and security. </a:t>
            </a:r>
            <a:endParaRPr lang="en-US" sz="900" dirty="0" smtClean="0">
              <a:effectLst/>
              <a:latin typeface="Calibri"/>
              <a:ea typeface="Times New Roman"/>
              <a:cs typeface="Times New Roman"/>
            </a:endParaRPr>
          </a:p>
          <a:p>
            <a:pPr marL="342900" marR="0" lvl="0" indent="-342900">
              <a:lnSpc>
                <a:spcPct val="115000"/>
              </a:lnSpc>
              <a:spcBef>
                <a:spcPts val="0"/>
              </a:spcBef>
              <a:spcAft>
                <a:spcPts val="0"/>
              </a:spcAft>
              <a:buClr>
                <a:srgbClr val="6AC23C"/>
              </a:buClr>
              <a:buFont typeface="Wingdings"/>
              <a:buChar char=""/>
            </a:pPr>
            <a:r>
              <a:rPr lang="en-US" sz="900" i="1" dirty="0" smtClean="0">
                <a:effectLst/>
                <a:latin typeface="Calibri"/>
                <a:ea typeface="Times New Roman"/>
                <a:cs typeface="Times New Roman"/>
              </a:rPr>
              <a:t>Key FEP features:</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b="1" i="1" dirty="0" smtClean="0">
                <a:effectLst/>
                <a:latin typeface="Calibri"/>
                <a:ea typeface="Times New Roman"/>
                <a:cs typeface="Times New Roman"/>
              </a:rPr>
              <a:t>Integration with Configuration Manager.  </a:t>
            </a:r>
            <a:r>
              <a:rPr lang="en-US" sz="900" i="1" dirty="0" smtClean="0">
                <a:effectLst/>
                <a:latin typeface="Calibri"/>
                <a:ea typeface="Times New Roman"/>
                <a:cs typeface="Times New Roman"/>
              </a:rPr>
              <a:t>Single interface for managing and securing endpoints reduces complexity and improves troubleshooting and reporting insights.</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b="1" i="1" dirty="0" smtClean="0">
                <a:effectLst/>
                <a:latin typeface="Calibri"/>
                <a:ea typeface="Times New Roman"/>
                <a:cs typeface="Times New Roman"/>
              </a:rPr>
              <a:t>New Antivirus Engine.  </a:t>
            </a:r>
            <a:r>
              <a:rPr lang="en-US" sz="900" i="1" dirty="0" smtClean="0">
                <a:effectLst/>
                <a:latin typeface="Calibri"/>
                <a:ea typeface="Times New Roman"/>
                <a:cs typeface="Times New Roman"/>
              </a:rPr>
              <a:t>Highly accurate and efficient threat detection protects against the latest malware and rootkits with low false positive rate.</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b="1" i="1" dirty="0" smtClean="0">
                <a:effectLst/>
                <a:latin typeface="Calibri"/>
                <a:ea typeface="Times New Roman"/>
                <a:cs typeface="Times New Roman"/>
              </a:rPr>
              <a:t>New behavioral threat detection.</a:t>
            </a:r>
            <a:r>
              <a:rPr lang="en-US" sz="900" dirty="0" smtClean="0">
                <a:effectLst/>
                <a:latin typeface="Calibri"/>
                <a:ea typeface="Times New Roman"/>
                <a:cs typeface="Times New Roman"/>
              </a:rPr>
              <a:t>  </a:t>
            </a:r>
            <a:r>
              <a:rPr lang="en-US" sz="900" i="1" dirty="0" smtClean="0">
                <a:effectLst/>
                <a:latin typeface="Calibri"/>
                <a:ea typeface="Times New Roman"/>
                <a:cs typeface="Times New Roman"/>
              </a:rPr>
              <a:t>Protection against “unknown” or “zero day” threats provided through behavior monitoring, emulation, and dynamic translation.</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b="1" i="1" dirty="0" smtClean="0">
                <a:effectLst/>
                <a:latin typeface="Calibri"/>
                <a:ea typeface="Times New Roman"/>
                <a:cs typeface="Times New Roman"/>
              </a:rPr>
              <a:t>Windows Firewall management.</a:t>
            </a:r>
            <a:r>
              <a:rPr lang="en-US" sz="900" dirty="0" smtClean="0">
                <a:effectLst/>
                <a:latin typeface="Calibri"/>
                <a:ea typeface="Times New Roman"/>
                <a:cs typeface="Times New Roman"/>
              </a:rPr>
              <a:t>  </a:t>
            </a:r>
            <a:r>
              <a:rPr lang="en-US" sz="900" i="1" dirty="0" smtClean="0">
                <a:effectLst/>
                <a:latin typeface="Calibri"/>
                <a:ea typeface="Times New Roman"/>
                <a:cs typeface="Times New Roman"/>
              </a:rPr>
              <a:t>Ensures Windows Firewall is active and working properly on all endpoints, and allows administrators to more easily manage firewall protections across the enterprise.</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b="1" i="1" dirty="0" smtClean="0">
                <a:effectLst/>
                <a:latin typeface="Calibri"/>
                <a:ea typeface="Times New Roman"/>
                <a:cs typeface="Times New Roman"/>
              </a:rPr>
              <a:t>Easy deployment and migration.</a:t>
            </a:r>
            <a:r>
              <a:rPr lang="en-US" sz="900" i="1" dirty="0" smtClean="0">
                <a:effectLst/>
                <a:latin typeface="Calibri"/>
                <a:ea typeface="Times New Roman"/>
                <a:cs typeface="Times New Roman"/>
              </a:rPr>
              <a:t>  Using </a:t>
            </a:r>
            <a:r>
              <a:rPr lang="en-US" sz="900" i="1" dirty="0" err="1" smtClean="0">
                <a:effectLst/>
                <a:latin typeface="Calibri"/>
                <a:ea typeface="Times New Roman"/>
                <a:cs typeface="Times New Roman"/>
              </a:rPr>
              <a:t>ConfigMgr</a:t>
            </a:r>
            <a:r>
              <a:rPr lang="en-US" sz="900" i="1" dirty="0" smtClean="0">
                <a:effectLst/>
                <a:latin typeface="Calibri"/>
                <a:ea typeface="Times New Roman"/>
                <a:cs typeface="Times New Roman"/>
              </a:rPr>
              <a:t> technology, FEP helps customers migrate from previous and competitive vendors easily.</a:t>
            </a:r>
            <a:endParaRPr lang="en-US" sz="900" dirty="0" smtClean="0">
              <a:effectLst/>
              <a:latin typeface="Calibri"/>
              <a:ea typeface="Times New Roman"/>
              <a:cs typeface="Times New Roman"/>
            </a:endParaRPr>
          </a:p>
          <a:p>
            <a:pPr marL="342900" marR="0" lvl="0" indent="-342900">
              <a:lnSpc>
                <a:spcPct val="115000"/>
              </a:lnSpc>
              <a:spcBef>
                <a:spcPts val="0"/>
              </a:spcBef>
              <a:spcAft>
                <a:spcPts val="0"/>
              </a:spcAft>
              <a:buClr>
                <a:srgbClr val="6AC23C"/>
              </a:buClr>
              <a:buFont typeface="Wingdings"/>
              <a:buChar char=""/>
            </a:pPr>
            <a:r>
              <a:rPr lang="en-US" sz="900" i="1" dirty="0" smtClean="0">
                <a:effectLst/>
                <a:latin typeface="Calibri"/>
                <a:ea typeface="Times New Roman"/>
                <a:cs typeface="Times New Roman"/>
              </a:rPr>
              <a:t>New FEP 2012 features:</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i="1" dirty="0" smtClean="0">
                <a:effectLst/>
                <a:latin typeface="Calibri"/>
                <a:ea typeface="Times New Roman"/>
                <a:cs typeface="Times New Roman"/>
              </a:rPr>
              <a:t>Support for System Center Configuration Manager 2012</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i="1" dirty="0" smtClean="0">
                <a:effectLst/>
                <a:latin typeface="Calibri"/>
                <a:ea typeface="Times New Roman"/>
                <a:cs typeface="Times New Roman"/>
              </a:rPr>
              <a:t>Improved real time alerts and reports</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i="1" dirty="0" smtClean="0">
                <a:effectLst/>
                <a:latin typeface="Calibri"/>
                <a:ea typeface="Times New Roman"/>
                <a:cs typeface="Times New Roman"/>
              </a:rPr>
              <a:t>Role-based management</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i="1" dirty="0" smtClean="0">
                <a:effectLst/>
                <a:latin typeface="Calibri"/>
                <a:ea typeface="Times New Roman"/>
                <a:cs typeface="Times New Roman"/>
              </a:rPr>
              <a:t>User-centric reports</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i="1" dirty="0" smtClean="0">
                <a:effectLst/>
                <a:latin typeface="Calibri"/>
                <a:ea typeface="Times New Roman"/>
                <a:cs typeface="Times New Roman"/>
              </a:rPr>
              <a:t>Easy migration from FEP 2010/</a:t>
            </a:r>
            <a:r>
              <a:rPr lang="en-US" sz="900" i="1" dirty="0" err="1" smtClean="0">
                <a:effectLst/>
                <a:latin typeface="Calibri"/>
                <a:ea typeface="Times New Roman"/>
                <a:cs typeface="Times New Roman"/>
              </a:rPr>
              <a:t>ConfigMgr</a:t>
            </a:r>
            <a:r>
              <a:rPr lang="en-US" sz="900" i="1" dirty="0" smtClean="0">
                <a:effectLst/>
                <a:latin typeface="Calibri"/>
                <a:ea typeface="Times New Roman"/>
                <a:cs typeface="Times New Roman"/>
              </a:rPr>
              <a:t> 2007</a:t>
            </a:r>
            <a:endParaRPr lang="en-US" sz="900" dirty="0" smtClean="0">
              <a:effectLst/>
              <a:latin typeface="Calibri"/>
              <a:ea typeface="Times New Roman"/>
              <a:cs typeface="Times New Roman"/>
            </a:endParaRPr>
          </a:p>
          <a:p>
            <a:pPr marL="742950" marR="0" lvl="1" indent="-285750">
              <a:lnSpc>
                <a:spcPct val="115000"/>
              </a:lnSpc>
              <a:spcBef>
                <a:spcPts val="0"/>
              </a:spcBef>
              <a:spcAft>
                <a:spcPts val="0"/>
              </a:spcAft>
              <a:buFont typeface="Courier New"/>
              <a:buChar char="o"/>
            </a:pPr>
            <a:r>
              <a:rPr lang="en-US" sz="900" i="1" dirty="0" smtClean="0">
                <a:effectLst/>
                <a:latin typeface="Calibri"/>
                <a:ea typeface="Times New Roman"/>
                <a:cs typeface="Times New Roman"/>
              </a:rPr>
              <a:t>Support for FEP 2010 client agents</a:t>
            </a:r>
            <a:endParaRPr lang="en-US" sz="900" dirty="0" smtClean="0">
              <a:effectLst/>
              <a:latin typeface="Calibri"/>
              <a:ea typeface="Times New Roman"/>
              <a:cs typeface="Times New Roman"/>
            </a:endParaRPr>
          </a:p>
          <a:p>
            <a:endParaRPr lang="en-US" dirty="0" smtClean="0"/>
          </a:p>
          <a:p>
            <a:endParaRPr lang="en-US" dirty="0" smtClean="0"/>
          </a:p>
          <a:p>
            <a:r>
              <a:rPr lang="en-US" dirty="0" smtClean="0"/>
              <a:t>http://go.microsoft.com/fwlink/?LinkId=215917</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US" sz="900" b="1" i="1" kern="1200" dirty="0" smtClean="0">
                <a:solidFill>
                  <a:schemeClr val="tx1"/>
                </a:solidFill>
                <a:latin typeface="Segoe UI" pitchFamily="34" charset="0"/>
                <a:ea typeface="+mn-ea"/>
                <a:cs typeface="+mn-cs"/>
              </a:rPr>
              <a:t>Integrated Security and Compliance:</a:t>
            </a:r>
            <a:r>
              <a:rPr lang="en-US" sz="900" kern="1200" dirty="0" smtClean="0">
                <a:solidFill>
                  <a:schemeClr val="tx1"/>
                </a:solidFill>
                <a:latin typeface="Segoe UI" pitchFamily="34" charset="0"/>
                <a:ea typeface="+mn-ea"/>
                <a:cs typeface="+mn-cs"/>
              </a:rPr>
              <a:t>  Configuration Manager 2012 reduces IT management and operating costs by providing a single, integrated platform for desktop security and compliance management. Along with Forefront Endpoint Protection 2012, it delivers a single solution for malware protection, identification and remediation of vulnerabilities, while giving visibility into non-compliant systems, including those in pooled VDI environments.</a:t>
            </a:r>
          </a:p>
          <a:p>
            <a:endParaRPr lang="en-US" sz="900" kern="1200" dirty="0" smtClean="0">
              <a:solidFill>
                <a:schemeClr val="tx1"/>
              </a:solidFill>
              <a:latin typeface="Segoe UI" pitchFamily="34" charset="0"/>
              <a:ea typeface="+mn-ea"/>
              <a:cs typeface="+mn-cs"/>
            </a:endParaRPr>
          </a:p>
          <a:p>
            <a:r>
              <a:rPr lang="en-US" sz="900" b="1" i="1" kern="1200" dirty="0" smtClean="0">
                <a:solidFill>
                  <a:schemeClr val="tx1"/>
                </a:solidFill>
                <a:effectLst/>
                <a:latin typeface="Segoe UI" pitchFamily="34" charset="0"/>
                <a:ea typeface="+mn-ea"/>
                <a:cs typeface="+mn-cs"/>
              </a:rPr>
              <a:t>Increased Administrator Effectiveness:</a:t>
            </a:r>
            <a:r>
              <a:rPr lang="en-US" sz="900" kern="1200" dirty="0" smtClean="0">
                <a:solidFill>
                  <a:schemeClr val="tx1"/>
                </a:solidFill>
                <a:effectLst/>
                <a:latin typeface="Segoe UI" pitchFamily="34" charset="0"/>
                <a:ea typeface="+mn-ea"/>
                <a:cs typeface="+mn-cs"/>
              </a:rPr>
              <a:t>  Configuration Manager 2012 makes it easier and faster for IT administrators to perform day-to-day tasks.  A new improved user interface that allows IT to organize administrative tasks by business roles ensures that only relevant features are visible to any given role. A new application model allows administrators to define an application for a user once and deliver it across multiple devices. For compliance management, continuous settings enforcement automatically identifies and remediates non-compliant physical or virtual desktops, limiting non-compliance and minimizing downtime.</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26</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We</a:t>
            </a:r>
            <a:r>
              <a:rPr lang="en-US" baseline="0" dirty="0" smtClean="0"/>
              <a:t> are entering a new era of simplified systems management. The future is cloud based management.</a:t>
            </a:r>
          </a:p>
          <a:p>
            <a:pPr algn="l"/>
            <a:endParaRPr lang="en-US" baseline="0" dirty="0" smtClean="0"/>
          </a:p>
          <a:p>
            <a:pPr marL="285750" indent="-285750">
              <a:buFont typeface="Arial" pitchFamily="34" charset="0"/>
              <a:buChar char="•"/>
            </a:pPr>
            <a:r>
              <a:rPr lang="en-US" sz="1600" b="1" dirty="0" smtClean="0">
                <a:solidFill>
                  <a:srgbClr val="FFFF00"/>
                </a:solidFill>
              </a:rPr>
              <a:t>Unmanaged or undermanaged PC’s : </a:t>
            </a:r>
            <a:r>
              <a:rPr lang="en-US" sz="1600" dirty="0" smtClean="0">
                <a:solidFill>
                  <a:schemeClr val="bg1"/>
                </a:solidFill>
              </a:rPr>
              <a:t>Highly distributed workers, off corporate network workers, mergers &amp; acquisitions, field &amp; contract employees, non-domain joined  PCs (home machines)</a:t>
            </a:r>
          </a:p>
          <a:p>
            <a:pPr marL="285750" indent="-285750">
              <a:buFont typeface="Arial" pitchFamily="34" charset="0"/>
              <a:buChar char="•"/>
            </a:pPr>
            <a:r>
              <a:rPr lang="en-US" sz="1600" b="1" dirty="0" smtClean="0">
                <a:solidFill>
                  <a:srgbClr val="FFFF00"/>
                </a:solidFill>
              </a:rPr>
              <a:t>Limited IT Resources: </a:t>
            </a:r>
          </a:p>
          <a:p>
            <a:pPr marL="274320" lvl="1"/>
            <a:r>
              <a:rPr lang="en-US" sz="1600" dirty="0" smtClean="0">
                <a:solidFill>
                  <a:schemeClr val="bg1"/>
                </a:solidFill>
              </a:rPr>
              <a:t>Limited budget &amp; staff to setup the internet-facing infrastructure or manage additional  servers.  </a:t>
            </a:r>
          </a:p>
          <a:p>
            <a:pPr marL="285750" indent="-285750">
              <a:buFont typeface="Arial" pitchFamily="34" charset="0"/>
              <a:buChar char="•"/>
            </a:pPr>
            <a:r>
              <a:rPr lang="en-US" sz="1600" b="1" dirty="0" smtClean="0">
                <a:solidFill>
                  <a:srgbClr val="FFFF00"/>
                </a:solidFill>
              </a:rPr>
              <a:t>Early Cloud Adopters: </a:t>
            </a:r>
          </a:p>
          <a:p>
            <a:pPr marL="274320" lvl="1"/>
            <a:r>
              <a:rPr lang="en-US" sz="1600" dirty="0" smtClean="0">
                <a:solidFill>
                  <a:schemeClr val="bg1"/>
                </a:solidFill>
              </a:rPr>
              <a:t>Interested in moving IT infrastructure to the cloud </a:t>
            </a:r>
            <a:r>
              <a:rPr lang="en-US" sz="1600" b="1" dirty="0" smtClean="0">
                <a:solidFill>
                  <a:schemeClr val="bg1"/>
                </a:solidFill>
              </a:rPr>
              <a:t>or </a:t>
            </a:r>
            <a:r>
              <a:rPr lang="en-US" sz="1600" dirty="0" smtClean="0">
                <a:solidFill>
                  <a:schemeClr val="bg1"/>
                </a:solidFill>
              </a:rPr>
              <a:t>reduce server footprint—and are willing to make other </a:t>
            </a:r>
            <a:r>
              <a:rPr lang="en-US" sz="1600" dirty="0" err="1" smtClean="0">
                <a:solidFill>
                  <a:schemeClr val="bg1"/>
                </a:solidFill>
              </a:rPr>
              <a:t>tradoffs</a:t>
            </a:r>
            <a:endParaRPr lang="en-US" sz="1600" dirty="0" smtClean="0">
              <a:solidFill>
                <a:schemeClr val="bg1"/>
              </a:solidFill>
            </a:endParaRPr>
          </a:p>
          <a:p>
            <a:pPr marL="285750" lvl="1" indent="-285750">
              <a:buFont typeface="Arial" pitchFamily="34" charset="0"/>
              <a:buChar char="•"/>
            </a:pPr>
            <a:r>
              <a:rPr lang="en-US" sz="1600" b="1" dirty="0" smtClean="0">
                <a:solidFill>
                  <a:srgbClr val="FFFF00"/>
                </a:solidFill>
              </a:rPr>
              <a:t>Quick deployment:</a:t>
            </a:r>
          </a:p>
          <a:p>
            <a:pPr marL="274320" lvl="1"/>
            <a:r>
              <a:rPr lang="en-US" sz="1600" dirty="0" smtClean="0">
                <a:solidFill>
                  <a:schemeClr val="bg1"/>
                </a:solidFill>
              </a:rPr>
              <a:t>Customer needs a solution that can be setup very quickly (i.e. M&amp;A)</a:t>
            </a:r>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4089116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a:buFont typeface="Arial" pitchFamily="34" charset="0"/>
              <a:buNone/>
            </a:pPr>
            <a:r>
              <a:rPr lang="en-US" dirty="0" smtClean="0"/>
              <a:t>GA recently announced at MMS 2011.</a:t>
            </a:r>
          </a:p>
          <a:p>
            <a:pPr marL="0" indent="0">
              <a:buFont typeface="Arial" pitchFamily="34" charset="0"/>
              <a:buNone/>
            </a:pPr>
            <a:endParaRPr lang="en-US" dirty="0" smtClean="0"/>
          </a:p>
          <a:p>
            <a:r>
              <a:rPr lang="en-US" dirty="0" smtClean="0"/>
              <a:t>Windows </a:t>
            </a:r>
            <a:r>
              <a:rPr lang="en-US" dirty="0" err="1" smtClean="0"/>
              <a:t>Intune</a:t>
            </a:r>
            <a:r>
              <a:rPr lang="en-US" dirty="0" smtClean="0"/>
              <a:t> simplifies and helps businesses manage and secure PCs using Windows cloud services and Windows 7. The Windows </a:t>
            </a:r>
            <a:r>
              <a:rPr lang="en-US" dirty="0" err="1" smtClean="0"/>
              <a:t>Intune</a:t>
            </a:r>
            <a:r>
              <a:rPr lang="en-US" dirty="0" smtClean="0"/>
              <a:t> cloud service delivers management and security capabilities through a single Web-based console so you can keep your computers and users operating at peak performance from anywhere.</a:t>
            </a:r>
          </a:p>
          <a:p>
            <a:endParaRPr lang="en-US" dirty="0" smtClean="0"/>
          </a:p>
          <a:p>
            <a:r>
              <a:rPr lang="en-US" dirty="0" smtClean="0"/>
              <a:t>Give your users the best Windows experience with Windows 7 Enterprise or standardize your PCs on the Windows version of your choice. Windows </a:t>
            </a:r>
            <a:r>
              <a:rPr lang="en-US" dirty="0" err="1" smtClean="0"/>
              <a:t>Intune</a:t>
            </a:r>
            <a:r>
              <a:rPr lang="en-US" dirty="0" smtClean="0"/>
              <a:t> fits your business by giving you big tech results with a small tech investment.</a:t>
            </a:r>
          </a:p>
          <a:p>
            <a:endParaRPr lang="en-US" dirty="0" smtClean="0"/>
          </a:p>
          <a:p>
            <a:r>
              <a:rPr lang="en-US" dirty="0" smtClean="0"/>
              <a:t>The result? Less hassle, and peace of mind knowing that your employees' PCs are well-managed and highly secure.</a:t>
            </a:r>
          </a:p>
          <a:p>
            <a:endParaRPr lang="en-US" dirty="0" smtClean="0"/>
          </a:p>
          <a:p>
            <a:r>
              <a:rPr lang="en-US" dirty="0" smtClean="0"/>
              <a:t>Windows </a:t>
            </a:r>
            <a:r>
              <a:rPr lang="en-US" dirty="0" err="1" smtClean="0"/>
              <a:t>Intune</a:t>
            </a:r>
            <a:r>
              <a:rPr lang="en-US" dirty="0" smtClean="0"/>
              <a:t> can be used by in-house IT professionals or by solution providers to manage the PCs of multiple businesses.</a:t>
            </a:r>
          </a:p>
          <a:p>
            <a:endParaRPr lang="en-US" dirty="0" smtClean="0"/>
          </a:p>
          <a:p>
            <a:r>
              <a:rPr lang="en-US" dirty="0" smtClean="0"/>
              <a:t>Whether you are in search of a solution that can deliver the essentials of management and protection for all your PCs or just those hard-to-reach PCs—highly distributed workers, non-domain joined PCs, field employees, or recent acquisitions—Windows </a:t>
            </a:r>
            <a:r>
              <a:rPr lang="en-US" dirty="0" err="1" smtClean="0"/>
              <a:t>Intune</a:t>
            </a:r>
            <a:r>
              <a:rPr lang="en-US" dirty="0" smtClean="0"/>
              <a:t> can help.</a:t>
            </a:r>
          </a:p>
        </p:txBody>
      </p:sp>
      <p:sp>
        <p:nvSpPr>
          <p:cNvPr id="4" name="Header Placeholder 3"/>
          <p:cNvSpPr>
            <a:spLocks noGrp="1"/>
          </p:cNvSpPr>
          <p:nvPr>
            <p:ph type="hdr" sz="quarter" idx="10"/>
          </p:nvPr>
        </p:nvSpPr>
        <p:spPr/>
        <p:txBody>
          <a:bodyPr/>
          <a:lstStyle/>
          <a:p>
            <a:r>
              <a:rPr lang="en-US" dirty="0">
                <a:solidFill>
                  <a:prstClr val="black"/>
                </a:solidFill>
              </a:rPr>
              <a:t>Microsoft Management Summit 2011</a:t>
            </a:r>
          </a:p>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5/15/2011 3:08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28</a:t>
            </a:fld>
            <a:endParaRPr lang="en-US" dirty="0">
              <a:solidFill>
                <a:prstClr val="black"/>
              </a:solidFill>
            </a:endParaRPr>
          </a:p>
        </p:txBody>
      </p:sp>
      <p:sp>
        <p:nvSpPr>
          <p:cNvPr id="8" name="Footer Placeholder 5"/>
          <p:cNvSpPr>
            <a:spLocks noGrp="1"/>
          </p:cNvSpPr>
          <p:nvPr>
            <p:ph type="ftr" sz="quarter" idx="4"/>
          </p:nvPr>
        </p:nvSpPr>
        <p:spPr>
          <a:xfrm>
            <a:off x="0" y="8685213"/>
            <a:ext cx="6172200" cy="457200"/>
          </a:xfrm>
          <a:prstGeom prst="rect">
            <a:avLst/>
          </a:prstGeom>
        </p:spPr>
        <p:txBody>
          <a:bodyPr vert="horz" lIns="92296" tIns="46148" rIns="92296" bIns="46148" rtlCol="0" anchor="b"/>
          <a:lstStyle>
            <a:lvl1pPr algn="l">
              <a:defRPr sz="500">
                <a:latin typeface="Segoe" pitchFamily="34" charset="0"/>
              </a:defRPr>
            </a:lvl1pPr>
          </a:lstStyle>
          <a:p>
            <a:r>
              <a:rPr lang="en-US" dirty="0" smtClean="0">
                <a:solidFill>
                  <a:srgbClr val="000000"/>
                </a:solidFill>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extLst>
      <p:ext uri="{BB962C8B-B14F-4D97-AF65-F5344CB8AC3E}">
        <p14:creationId xmlns:p14="http://schemas.microsoft.com/office/powerpoint/2010/main" val="629493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lIns="92224" tIns="46111" rIns="92224" bIns="46111" numCol="1" anchor="t" anchorCtr="0" compatLnSpc="1">
            <a:prstTxWarp prst="textNoShape">
              <a:avLst/>
            </a:prstTxWarp>
          </a:bodyPr>
          <a:lstStyle/>
          <a:p>
            <a:pPr eaLnBrk="1" hangingPunct="1">
              <a:spcBef>
                <a:spcPct val="0"/>
              </a:spcBef>
            </a:pPr>
            <a:endParaRPr lang="en-US" dirty="0"/>
          </a:p>
        </p:txBody>
      </p:sp>
      <p:sp>
        <p:nvSpPr>
          <p:cNvPr id="103427" name="Slide Number Placeholder 3"/>
          <p:cNvSpPr txBox="1">
            <a:spLocks noGrp="1"/>
          </p:cNvSpPr>
          <p:nvPr/>
        </p:nvSpPr>
        <p:spPr bwMode="auto">
          <a:xfrm>
            <a:off x="6172204" y="8685215"/>
            <a:ext cx="684213" cy="457200"/>
          </a:xfrm>
          <a:prstGeom prst="rect">
            <a:avLst/>
          </a:prstGeom>
          <a:noFill/>
          <a:ln w="9525">
            <a:noFill/>
            <a:miter lim="800000"/>
            <a:headEnd/>
            <a:tailEnd/>
          </a:ln>
        </p:spPr>
        <p:txBody>
          <a:bodyPr lIns="92224" tIns="46111" rIns="92224" bIns="46111" anchor="b"/>
          <a:lstStyle/>
          <a:p>
            <a:pPr algn="r" defTabSz="900441"/>
            <a:fld id="{065E8E64-B73A-4CDB-B3E0-3C25590DFEE2}" type="slidenum">
              <a:rPr lang="en-US" sz="1200">
                <a:solidFill>
                  <a:srgbClr val="000000"/>
                </a:solidFill>
              </a:rPr>
              <a:pPr algn="r" defTabSz="900441"/>
              <a:t>31</a:t>
            </a:fld>
            <a:endParaRPr lang="en-US" sz="1200">
              <a:solidFill>
                <a:srgbClr val="000000"/>
              </a:solidFill>
            </a:endParaRPr>
          </a:p>
        </p:txBody>
      </p:sp>
      <p:sp>
        <p:nvSpPr>
          <p:cNvPr id="103428" name="Footer Placeholder 7"/>
          <p:cNvSpPr txBox="1">
            <a:spLocks noGrp="1"/>
          </p:cNvSpPr>
          <p:nvPr/>
        </p:nvSpPr>
        <p:spPr bwMode="auto">
          <a:xfrm>
            <a:off x="0" y="8685215"/>
            <a:ext cx="6172200" cy="457200"/>
          </a:xfrm>
          <a:prstGeom prst="rect">
            <a:avLst/>
          </a:prstGeom>
          <a:noFill/>
          <a:ln w="9525">
            <a:noFill/>
            <a:miter lim="800000"/>
            <a:headEnd/>
            <a:tailEnd/>
          </a:ln>
        </p:spPr>
        <p:txBody>
          <a:bodyPr lIns="92224" tIns="46111" rIns="92224" bIns="46111" anchor="b"/>
          <a:lstStyle/>
          <a:p>
            <a:pPr defTabSz="900441"/>
            <a:r>
              <a:rPr lang="en-US" sz="500">
                <a:solidFill>
                  <a:srgbClr val="000000"/>
                </a:solidFill>
                <a:latin typeface="Segoe" pitchFamily="34" charset="0"/>
              </a:rPr>
              <a:t>© 2008 Microsoft Corporation. All rights reserved. Microsoft, Windows, Windows Vista and other product names are or may be registered trademarks and/or trademarks in the U.S. and/or other countries.</a:t>
            </a:r>
          </a:p>
          <a:p>
            <a:pPr defTabSz="900441"/>
            <a:r>
              <a:rPr lang="en-US" sz="50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a:solidFill>
                  <a:srgbClr val="000000"/>
                </a:solidFill>
                <a:latin typeface="Segoe" pitchFamily="34" charset="0"/>
              </a:rPr>
            </a:br>
            <a:r>
              <a:rPr lang="en-US" sz="500">
                <a:solidFill>
                  <a:srgbClr val="000000"/>
                </a:solidFill>
                <a:latin typeface="Segoe" pitchFamily="34" charset="0"/>
              </a:rPr>
              <a:t>MICROSOFT MAKES NO WARRANTIES, EXPRESS, IMPLIED OR STATUTORY, AS TO THE INFORMATION IN THIS PRESENTATION.</a:t>
            </a:r>
          </a:p>
        </p:txBody>
      </p:sp>
      <p:sp>
        <p:nvSpPr>
          <p:cNvPr id="103429" name="Date Placeholder 5"/>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fld id="{C0048FB1-CA0E-4D86-A8BC-7614409EB1E5}" type="datetime1">
              <a:rPr lang="en-US" smtClean="0">
                <a:solidFill>
                  <a:srgbClr val="000000"/>
                </a:solidFill>
              </a:rPr>
              <a:pPr/>
              <a:t>5/15/2011</a:t>
            </a:fld>
            <a:endParaRPr lang="en-US" smtClean="0">
              <a:solidFill>
                <a:srgbClr val="000000"/>
              </a:solidFill>
            </a:endParaRPr>
          </a:p>
        </p:txBody>
      </p:sp>
      <p:sp>
        <p:nvSpPr>
          <p:cNvPr id="103430"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B3CA00-8801-46B6-9D70-723A8F3EA4D6}" type="slidenum">
              <a:rPr lang="en-US" smtClean="0">
                <a:solidFill>
                  <a:srgbClr val="000000"/>
                </a:solidFill>
              </a:rPr>
              <a:pPr/>
              <a:t>31</a:t>
            </a:fld>
            <a:endParaRPr lang="en-US" smtClean="0">
              <a:solidFill>
                <a:srgbClr val="000000"/>
              </a:solidFill>
            </a:endParaRPr>
          </a:p>
        </p:txBody>
      </p:sp>
      <p:sp>
        <p:nvSpPr>
          <p:cNvPr id="103431" name="Footer Placeholder 7"/>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smtClean="0">
                <a:solidFill>
                  <a:prstClr val="black"/>
                </a:solidFill>
              </a:rPr>
              <a:t>© 2009 Microsoft Corporation. All rights reserved. Microsoft, Windows, Windows Vista and other product names are or may be registered trademarks and/or trademarks in the U.S. and/or other countries.</a:t>
            </a:r>
          </a:p>
          <a:p>
            <a:r>
              <a:rPr lang="en-US"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prstClr val="black"/>
                </a:solidFill>
              </a:rPr>
            </a:br>
            <a:r>
              <a:rPr lang="en-US" smtClean="0">
                <a:solidFill>
                  <a:prstClr val="black"/>
                </a:solidFill>
              </a:rPr>
              <a:t>MICROSOFT MAKES NO WARRANTIES, EXPRESS, IMPLIED OR STATUTORY, AS TO THE INFORMATION IN THIS PRESENTATION.</a:t>
            </a:r>
          </a:p>
        </p:txBody>
      </p:sp>
      <p:sp>
        <p:nvSpPr>
          <p:cNvPr id="103432" name="Header Placeholder 8"/>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r>
              <a:rPr lang="en-US" smtClean="0">
                <a:solidFill>
                  <a:srgbClr val="000000"/>
                </a:solidFill>
              </a:rPr>
              <a:t>2009 STB Virtual Analyst Summit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US" dirty="0" smtClean="0"/>
              <a:t>Show video</a:t>
            </a:r>
            <a:r>
              <a:rPr lang="en-US" baseline="0" dirty="0" smtClean="0"/>
              <a:t> on what people think </a:t>
            </a:r>
            <a:r>
              <a:rPr lang="en-US" baseline="0" dirty="0" err="1" smtClean="0"/>
              <a:t>Consumerization</a:t>
            </a:r>
            <a:r>
              <a:rPr lang="en-US" baseline="0" dirty="0" smtClean="0"/>
              <a:t> represents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837561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33</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5/15/2011 3:08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34</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5/15/2011 3:08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35</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5/15/2011 3:08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36</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37</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38</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xfrm>
            <a:off x="382588" y="685800"/>
            <a:ext cx="6092825" cy="3429000"/>
          </a:xfrm>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9459"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r>
              <a:rPr lang="en-US" dirty="0" smtClean="0"/>
              <a:t>Tech Ed North America 2010</a:t>
            </a:r>
          </a:p>
        </p:txBody>
      </p:sp>
      <p:sp>
        <p:nvSpPr>
          <p:cNvPr id="1946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12813" fontAlgn="base">
              <a:spcBef>
                <a:spcPct val="0"/>
              </a:spcBef>
              <a:spcAft>
                <a:spcPct val="0"/>
              </a:spcAft>
            </a:pPr>
            <a:fld id="{8CB9DE7C-6FD8-457D-A5F4-084C5926EE8B}" type="datetime8">
              <a:rPr lang="en-US" smtClean="0"/>
              <a:pPr defTabSz="912813" fontAlgn="base">
                <a:spcBef>
                  <a:spcPct val="0"/>
                </a:spcBef>
                <a:spcAft>
                  <a:spcPct val="0"/>
                </a:spcAft>
              </a:pPr>
              <a:t>5/15/2011 3:08 PM</a:t>
            </a:fld>
            <a:endParaRPr lang="en-US"/>
          </a:p>
        </p:txBody>
      </p:sp>
      <p:sp>
        <p:nvSpPr>
          <p:cNvPr id="1946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r>
              <a:rPr lang="en-US" sz="800" dirty="0" smtClean="0">
                <a:solidFill>
                  <a:schemeClr val="bg2"/>
                </a:solidFill>
              </a:rPr>
              <a:t>MICROSOFT CONFIDENTIAL</a:t>
            </a:r>
          </a:p>
          <a:p>
            <a:pPr defTabSz="912813" fontAlgn="base">
              <a:spcBef>
                <a:spcPct val="0"/>
              </a:spcBef>
              <a:spcAft>
                <a:spcPct val="0"/>
              </a:spcAft>
            </a:pPr>
            <a:r>
              <a:rPr lang="en-US" dirty="0" smtClean="0">
                <a:solidFill>
                  <a:schemeClr val="bg2"/>
                </a:solidFill>
              </a:rPr>
              <a:t>© 2006 Microsoft Corporation. All rights reserved. Microsoft, Windows, Windows Vista and other product names are or may be registered trademarks and/or trademarks in the U.S. and/or other countries.</a:t>
            </a:r>
          </a:p>
          <a:p>
            <a:pPr defTabSz="912813" fontAlgn="base">
              <a:spcBef>
                <a:spcPct val="0"/>
              </a:spcBef>
              <a:spcAft>
                <a:spcPct val="0"/>
              </a:spcAft>
            </a:pPr>
            <a:r>
              <a:rPr lang="en-US" dirty="0" smtClean="0">
                <a:solidFill>
                  <a:schemeClr val="bg2"/>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chemeClr val="bg2"/>
                </a:solidFill>
              </a:rPr>
            </a:br>
            <a:r>
              <a:rPr lang="en-US" dirty="0" smtClean="0">
                <a:solidFill>
                  <a:schemeClr val="bg2"/>
                </a:solidFill>
              </a:rPr>
              <a:t>MICROSOFT MAKES NO WARRANTIES, EXPRESS, IMPLIED OR STATUTORY, AS TO THE INFORMATION IN THIS PRESENTATION.</a:t>
            </a:r>
            <a:endParaRPr lang="en-US" dirty="0">
              <a:solidFill>
                <a:schemeClr val="bg2"/>
              </a:solidFill>
            </a:endParaRPr>
          </a:p>
        </p:txBody>
      </p:sp>
      <p:sp>
        <p:nvSpPr>
          <p:cNvPr id="19462"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ABC88268-B158-4D99-A794-C75B3A4B69F3}" type="slidenum">
              <a:rPr lang="en-US" smtClean="0"/>
              <a:pPr defTabSz="912813" fontAlgn="base">
                <a:spcBef>
                  <a:spcPct val="0"/>
                </a:spcBef>
                <a:spcAft>
                  <a:spcPct val="0"/>
                </a:spcAft>
              </a:pPr>
              <a:t>39</a:t>
            </a:fld>
            <a:endParaRPr lang="en-US"/>
          </a:p>
        </p:txBody>
      </p:sp>
      <p:sp>
        <p:nvSpPr>
          <p:cNvPr id="12" name="Footer Placeholder 5"/>
          <p:cNvSpPr txBox="1">
            <a:spLocks/>
          </p:cNvSpPr>
          <p:nvPr/>
        </p:nvSpPr>
        <p:spPr>
          <a:xfrm>
            <a:off x="0" y="8686800"/>
            <a:ext cx="6172200" cy="457200"/>
          </a:xfrm>
          <a:prstGeom prst="rect">
            <a:avLst/>
          </a:prstGeom>
        </p:spPr>
        <p:txBody>
          <a:bodyPr vert="horz" lIns="91440" tIns="45720" rIns="91440" bIns="45720" rtlCol="0" anchor="b"/>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schemeClr val="tx1"/>
                </a:solidFill>
                <a:effectLst/>
                <a:uLnTx/>
                <a:uFillTx/>
                <a:latin typeface="Segoe" pitchFamily="34" charset="0"/>
                <a:ea typeface="+mn-ea"/>
                <a:cs typeface="+mn-cs"/>
              </a:rPr>
              <a:t>© 2010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schemeClr val="tx1"/>
                </a:solidFill>
                <a:effectLst/>
                <a:uLnTx/>
                <a:uFillTx/>
                <a:latin typeface="Segoe"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dirty="0" smtClean="0">
                <a:ln>
                  <a:noFill/>
                </a:ln>
                <a:solidFill>
                  <a:schemeClr val="tx1"/>
                </a:solidFill>
                <a:effectLst/>
                <a:uLnTx/>
                <a:uFillTx/>
                <a:latin typeface="Segoe" pitchFamily="34" charset="0"/>
                <a:ea typeface="+mn-ea"/>
                <a:cs typeface="+mn-cs"/>
              </a:rPr>
            </a:br>
            <a:r>
              <a:rPr kumimoji="0" lang="en-US" sz="500" b="0" i="0" u="none" strike="noStrike" kern="1200" cap="none" spc="0" normalizeH="0" baseline="0" noProof="0" dirty="0" smtClean="0">
                <a:ln>
                  <a:noFill/>
                </a:ln>
                <a:solidFill>
                  <a:schemeClr val="tx1"/>
                </a:solidFill>
                <a:effectLst/>
                <a:uLnTx/>
                <a:uFillTx/>
                <a:latin typeface="Segoe" pitchFamily="34" charset="0"/>
                <a:ea typeface="+mn-ea"/>
                <a:cs typeface="+mn-cs"/>
              </a:rPr>
              <a:t>MICROSOFT MAKES NO WARRANTIES, EXPRESS, IMPLIED OR STATUTORY, AS TO THE INFORMATION IN THIS PRESENTATION.</a:t>
            </a:r>
          </a:p>
          <a:p>
            <a:pPr marL="0" marR="0" lvl="0" indent="0" algn="l" defTabSz="914363"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chemeClr val="tx1"/>
              </a:solidFill>
              <a:effectLst/>
              <a:uLnTx/>
              <a:uFillTx/>
              <a:latin typeface="Segoe" pitchFamily="34" charset="0"/>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sz="900" kern="1200" dirty="0" smtClean="0">
                <a:solidFill>
                  <a:schemeClr val="tx1"/>
                </a:solidFill>
                <a:latin typeface="Segoe UI" pitchFamily="34" charset="0"/>
                <a:ea typeface="+mn-ea"/>
                <a:cs typeface="+mn-cs"/>
              </a:rPr>
              <a:t>New for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2011, we will be working with Microsoft Tag (http://tag.microsoft.com/overview.aspx) to create unique Tags for every session at the event. Your session Tag will appear on both the room signage and at the end of your presentation. With your session Tag, attendees will be able to scan as they enter the room to retrieve session details, view speaker bios, and engage in discussions; or scan at the end of the presentation to evaluate your session and download materials. We’re excited to integrate Microsoft Tag across the My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mobile experience this year.</a:t>
            </a:r>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40</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5/15/2011 3:08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trend that represents:</a:t>
            </a:r>
          </a:p>
          <a:p>
            <a:r>
              <a:rPr lang="en-US" dirty="0" smtClean="0"/>
              <a:t>	Proliferation of diverse devices</a:t>
            </a:r>
          </a:p>
          <a:p>
            <a:r>
              <a:rPr lang="en-US" baseline="0" dirty="0" smtClean="0"/>
              <a:t>	Changing work styles</a:t>
            </a:r>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	Self-service</a:t>
            </a:r>
            <a:r>
              <a:rPr lang="en-US" baseline="0" dirty="0" smtClean="0"/>
              <a:t> models</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8375615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42</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43</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3:08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In the traditional work style, there was a more clear</a:t>
            </a:r>
            <a:r>
              <a:rPr lang="en-US" baseline="0" dirty="0" smtClean="0"/>
              <a:t> delineation between home devices for play</a:t>
            </a:r>
            <a:endParaRPr lang="en-US" dirty="0"/>
          </a:p>
        </p:txBody>
      </p:sp>
      <p:sp>
        <p:nvSpPr>
          <p:cNvPr id="4" name="Slide Number Placeholder 3"/>
          <p:cNvSpPr>
            <a:spLocks noGrp="1"/>
          </p:cNvSpPr>
          <p:nvPr>
            <p:ph type="sldNum" sz="quarter" idx="10"/>
          </p:nvPr>
        </p:nvSpPr>
        <p:spPr/>
        <p:txBody>
          <a:bodyPr/>
          <a:lstStyle/>
          <a:p>
            <a:fld id="{C2954FF9-C92A-460A-AC74-8B48ACDA0D22}" type="slidenum">
              <a:rPr lang="en-GB" smtClean="0"/>
              <a:pPr/>
              <a:t>6</a:t>
            </a:fld>
            <a:endParaRPr lang="en-GB"/>
          </a:p>
        </p:txBody>
      </p:sp>
    </p:spTree>
    <p:extLst>
      <p:ext uri="{BB962C8B-B14F-4D97-AF65-F5344CB8AC3E}">
        <p14:creationId xmlns:p14="http://schemas.microsoft.com/office/powerpoint/2010/main" val="3790602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And devices and locations</a:t>
            </a:r>
            <a:r>
              <a:rPr lang="en-US" baseline="0" dirty="0" smtClean="0"/>
              <a:t> where work occurred.</a:t>
            </a:r>
            <a:endParaRPr lang="en-US" dirty="0"/>
          </a:p>
        </p:txBody>
      </p:sp>
      <p:sp>
        <p:nvSpPr>
          <p:cNvPr id="4" name="Slide Number Placeholder 3"/>
          <p:cNvSpPr>
            <a:spLocks noGrp="1"/>
          </p:cNvSpPr>
          <p:nvPr>
            <p:ph type="sldNum" sz="quarter" idx="10"/>
          </p:nvPr>
        </p:nvSpPr>
        <p:spPr/>
        <p:txBody>
          <a:bodyPr/>
          <a:lstStyle/>
          <a:p>
            <a:fld id="{C2954FF9-C92A-460A-AC74-8B48ACDA0D22}" type="slidenum">
              <a:rPr lang="en-GB" smtClean="0"/>
              <a:pPr/>
              <a:t>7</a:t>
            </a:fld>
            <a:endParaRPr lang="en-GB"/>
          </a:p>
        </p:txBody>
      </p:sp>
    </p:spTree>
    <p:extLst>
      <p:ext uri="{BB962C8B-B14F-4D97-AF65-F5344CB8AC3E}">
        <p14:creationId xmlns:p14="http://schemas.microsoft.com/office/powerpoint/2010/main" val="2980239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see in the modern world that the line between work and home are blurred.</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4265054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expect to be able to work from their</a:t>
            </a:r>
            <a:r>
              <a:rPr lang="en-US" baseline="0" dirty="0" smtClean="0"/>
              <a:t> home using consumer devices, as well as use work devices to check on popular social networking sites like </a:t>
            </a:r>
            <a:r>
              <a:rPr lang="en-US" baseline="0" dirty="0" err="1" smtClean="0"/>
              <a:t>facebook</a:t>
            </a:r>
            <a:r>
              <a:rPr lang="en-US" baseline="0" dirty="0" smtClean="0"/>
              <a:t> and </a:t>
            </a:r>
            <a:r>
              <a:rPr lang="en-US" baseline="0" dirty="0" err="1" smtClean="0"/>
              <a:t>twiter</a:t>
            </a:r>
            <a:r>
              <a:rPr lang="en-US" baseline="0" dirty="0" smtClean="0"/>
              <a:t>. There is a true blurring of work and life.</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3623435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4113212" cy="2314575"/>
          </a:xfrm>
        </p:spPr>
      </p:sp>
      <p:sp>
        <p:nvSpPr>
          <p:cNvPr id="3" name="Notes Placeholder 2"/>
          <p:cNvSpPr>
            <a:spLocks noGrp="1"/>
          </p:cNvSpPr>
          <p:nvPr>
            <p:ph type="body" idx="1"/>
          </p:nvPr>
        </p:nvSpPr>
        <p:spPr/>
        <p:txBody>
          <a:bodyPr/>
          <a:lstStyle/>
          <a:p>
            <a:r>
              <a:rPr lang="en-US" dirty="0" smtClean="0"/>
              <a:t>Given these trends, how do</a:t>
            </a:r>
            <a:r>
              <a:rPr lang="en-US" baseline="0" dirty="0" smtClean="0"/>
              <a:t> you:</a:t>
            </a:r>
          </a:p>
          <a:p>
            <a:endParaRPr lang="en-US" baseline="0" dirty="0" smtClean="0"/>
          </a:p>
          <a:p>
            <a:r>
              <a:rPr lang="en-US" baseline="0" dirty="0" smtClean="0"/>
              <a:t>Ensure users are productive on diverse devices, from any location and are able to get work done; while protecting corporate data and maintaining compliance</a:t>
            </a:r>
          </a:p>
          <a:p>
            <a:endParaRPr lang="en-US" baseline="0" dirty="0" smtClean="0"/>
          </a:p>
          <a:p>
            <a:r>
              <a:rPr lang="en-US" baseline="0" dirty="0" smtClean="0"/>
              <a:t>How do you enable this work life blur?</a:t>
            </a:r>
          </a:p>
          <a:p>
            <a:endParaRPr lang="en-US" baseline="0" dirty="0" smtClean="0"/>
          </a:p>
          <a:p>
            <a:r>
              <a:rPr lang="en-US" baseline="0" dirty="0" smtClean="0"/>
              <a:t>In fact – this is so critical that if IT departments do not facilitate this larger trend, business will lose talent to a company that will support the expectations of the next generation of workers who come to expect productivity anywhere, access to data and application anytime, and social networks used for work and home purposes.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486186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189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769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505898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2882157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911978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8803007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026695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23044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40" r:id="rId1"/>
    <p:sldLayoutId id="2147483695" r:id="rId2"/>
    <p:sldLayoutId id="2147483726" r:id="rId3"/>
    <p:sldLayoutId id="2147483722" r:id="rId4"/>
    <p:sldLayoutId id="2147483727" r:id="rId5"/>
    <p:sldLayoutId id="2147483733" r:id="rId6"/>
    <p:sldLayoutId id="2147483734" r:id="rId7"/>
    <p:sldLayoutId id="2147483696" r:id="rId8"/>
    <p:sldLayoutId id="2147483731" r:id="rId9"/>
    <p:sldLayoutId id="2147483697" r:id="rId10"/>
    <p:sldLayoutId id="2147483698" r:id="rId11"/>
    <p:sldLayoutId id="2147483699" r:id="rId12"/>
    <p:sldLayoutId id="2147483700" r:id="rId13"/>
    <p:sldLayoutId id="2147483701" r:id="rId14"/>
    <p:sldLayoutId id="2147483728" r:id="rId15"/>
    <p:sldLayoutId id="2147483735" r:id="rId16"/>
    <p:sldLayoutId id="2147483703" r:id="rId17"/>
    <p:sldLayoutId id="2147483704" r:id="rId18"/>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1"/>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1"/>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1"/>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1"/>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39.jpe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image" Target="../media/image40.emf"/><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18.png"/><Relationship Id="rId5" Type="http://schemas.openxmlformats.org/officeDocument/2006/relationships/image" Target="../media/image19.png"/><Relationship Id="rId10" Type="http://schemas.microsoft.com/office/2007/relationships/hdphoto" Target="../media/hdphoto1.wdp"/><Relationship Id="rId4" Type="http://schemas.openxmlformats.org/officeDocument/2006/relationships/image" Target="../media/image41.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8.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9.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1.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57.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3" Type="http://schemas.openxmlformats.org/officeDocument/2006/relationships/image" Target="../media/image18.png"/><Relationship Id="rId7" Type="http://schemas.microsoft.com/office/2007/relationships/hdphoto" Target="../media/hdphoto2.wdp"/><Relationship Id="rId12"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59.png"/><Relationship Id="rId11" Type="http://schemas.microsoft.com/office/2007/relationships/hdphoto" Target="../media/hdphoto3.wdp"/><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19.pn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hyperlink" Target="http://www.microsoft.com/fep"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cid:image001.png@01CBD756.B32B26A0"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6.jpeg"/><Relationship Id="rId7"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22.png"/><Relationship Id="rId4" Type="http://schemas.openxmlformats.org/officeDocument/2006/relationships/image" Target="../media/image23.png"/><Relationship Id="rId9"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3.jpeg"/><Relationship Id="rId7"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image" Target="../media/image81.png"/><Relationship Id="rId5" Type="http://schemas.openxmlformats.org/officeDocument/2006/relationships/image" Target="../media/image76.png"/><Relationship Id="rId10" Type="http://schemas.openxmlformats.org/officeDocument/2006/relationships/hyperlink" Target="http://opalis.com/default.asp" TargetMode="External"/><Relationship Id="rId4" Type="http://schemas.openxmlformats.org/officeDocument/2006/relationships/image" Target="../media/image75.png"/><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4.png"/><Relationship Id="rId7" Type="http://schemas.openxmlformats.org/officeDocument/2006/relationships/image" Target="../media/image22.png"/><Relationship Id="rId12"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image" Target="../media/image85.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hyperlink" Target="https://northamerica.msteched.com/signin"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hyperlink" Target="mailto:tespkr@microsoft.com"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6.jpeg"/><Relationship Id="rId7" Type="http://schemas.openxmlformats.org/officeDocument/2006/relationships/image" Target="../media/image22.png"/><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19.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7.jpeg"/><Relationship Id="rId9" Type="http://schemas.openxmlformats.org/officeDocument/2006/relationships/image" Target="../media/image30.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image" Target="../media/image27.jpeg"/><Relationship Id="rId7" Type="http://schemas.openxmlformats.org/officeDocument/2006/relationships/image" Target="../media/image32.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1.png"/><Relationship Id="rId11" Type="http://schemas.openxmlformats.org/officeDocument/2006/relationships/image" Target="../media/image29.png"/><Relationship Id="rId5" Type="http://schemas.openxmlformats.org/officeDocument/2006/relationships/image" Target="../media/image19.png"/><Relationship Id="rId15" Type="http://schemas.openxmlformats.org/officeDocument/2006/relationships/image" Target="../media/image34.png"/><Relationship Id="rId10" Type="http://schemas.openxmlformats.org/officeDocument/2006/relationships/image" Target="../media/image22.png"/><Relationship Id="rId4" Type="http://schemas.openxmlformats.org/officeDocument/2006/relationships/image" Target="../media/image26.jpeg"/><Relationship Id="rId9" Type="http://schemas.openxmlformats.org/officeDocument/2006/relationships/image" Target="../media/image28.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7.jpe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9.pn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6.png"/><Relationship Id="rId11" Type="http://schemas.openxmlformats.org/officeDocument/2006/relationships/image" Target="../media/image28.png"/><Relationship Id="rId5" Type="http://schemas.openxmlformats.org/officeDocument/2006/relationships/image" Target="../media/image35.png"/><Relationship Id="rId10" Type="http://schemas.openxmlformats.org/officeDocument/2006/relationships/image" Target="../media/image34.png"/><Relationship Id="rId4" Type="http://schemas.openxmlformats.org/officeDocument/2006/relationships/image" Target="../media/image26.jpeg"/><Relationship Id="rId9" Type="http://schemas.openxmlformats.org/officeDocument/2006/relationships/image" Target="../media/image33.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adisvr2\Shared\ADI_Projects\Microsoft\MS_10-01091_COIT_Landscape_MGX_PPT\ADI_Art\Working_Art\purchased images\iStock_000008108673Medium.jpg"/>
          <p:cNvPicPr>
            <a:picLocks noChangeAspect="1" noChangeArrowheads="1"/>
          </p:cNvPicPr>
          <p:nvPr/>
        </p:nvPicPr>
        <p:blipFill rotWithShape="1">
          <a:blip r:embed="rId3">
            <a:extLst>
              <a:ext uri="{28A0092B-C50C-407E-A947-70E740481C1C}">
                <a14:useLocalDpi xmlns:a14="http://schemas.microsoft.com/office/drawing/2010/main" val="0"/>
              </a:ext>
            </a:extLst>
          </a:blip>
          <a:srcRect t="21882" r="53586"/>
          <a:stretch/>
        </p:blipFill>
        <p:spPr bwMode="auto">
          <a:xfrm flipH="1">
            <a:off x="6102256" y="-13496"/>
            <a:ext cx="6137073" cy="6879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adisvr2\Shared\ADI_Projects\Microsoft\MS_10-01091_COIT_Landscape_MGX_PPT\ADI_Art\Working_Art\purchased images\iStock_000002781926Medium.jpg"/>
          <p:cNvPicPr>
            <a:picLocks noChangeAspect="1" noChangeArrowheads="1"/>
          </p:cNvPicPr>
          <p:nvPr/>
        </p:nvPicPr>
        <p:blipFill rotWithShape="1">
          <a:blip r:embed="rId4">
            <a:extLst>
              <a:ext uri="{28A0092B-C50C-407E-A947-70E740481C1C}">
                <a14:useLocalDpi xmlns:a14="http://schemas.microsoft.com/office/drawing/2010/main" val="0"/>
              </a:ext>
            </a:extLst>
          </a:blip>
          <a:srcRect l="-1" t="15148" r="49968"/>
          <a:stretch/>
        </p:blipFill>
        <p:spPr bwMode="auto">
          <a:xfrm>
            <a:off x="47" y="-13496"/>
            <a:ext cx="6107925" cy="687628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312348" y="36832"/>
            <a:ext cx="4627015" cy="6815319"/>
            <a:chOff x="2310814" y="36822"/>
            <a:chExt cx="4627015" cy="6815318"/>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0814" y="36822"/>
              <a:ext cx="4612499" cy="6731755"/>
            </a:xfrm>
            <a:prstGeom prst="rect">
              <a:avLst/>
            </a:prstGeom>
          </p:spPr>
        </p:pic>
        <p:pic>
          <p:nvPicPr>
            <p:cNvPr id="15" name="Picture 14" descr="1058584_Veer_woman_isolated.png"/>
            <p:cNvPicPr>
              <a:picLocks noChangeAspect="1"/>
            </p:cNvPicPr>
            <p:nvPr/>
          </p:nvPicPr>
          <p:blipFill>
            <a:blip r:embed="rId6"/>
            <a:stretch>
              <a:fillRect/>
            </a:stretch>
          </p:blipFill>
          <p:spPr>
            <a:xfrm>
              <a:off x="3062517" y="639216"/>
              <a:ext cx="3875312" cy="6212924"/>
            </a:xfrm>
            <a:prstGeom prst="rect">
              <a:avLst/>
            </a:prstGeom>
          </p:spPr>
        </p:pic>
      </p:grpSp>
      <p:sp>
        <p:nvSpPr>
          <p:cNvPr id="2" name="Rectangle 1"/>
          <p:cNvSpPr/>
          <p:nvPr/>
        </p:nvSpPr>
        <p:spPr bwMode="auto">
          <a:xfrm>
            <a:off x="-17352" y="0"/>
            <a:ext cx="12367502" cy="6858000"/>
          </a:xfrm>
          <a:prstGeom prst="rect">
            <a:avLst/>
          </a:prstGeom>
          <a:solidFill>
            <a:schemeClr val="bg1">
              <a:alpha val="75000"/>
            </a:schemeClr>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grpSp>
        <p:nvGrpSpPr>
          <p:cNvPr id="4" name="Group 3"/>
          <p:cNvGrpSpPr/>
          <p:nvPr/>
        </p:nvGrpSpPr>
        <p:grpSpPr>
          <a:xfrm>
            <a:off x="673326" y="2383757"/>
            <a:ext cx="10842173" cy="1009401"/>
            <a:chOff x="673326" y="2042557"/>
            <a:chExt cx="10842173" cy="1009401"/>
          </a:xfrm>
        </p:grpSpPr>
        <p:sp>
          <p:nvSpPr>
            <p:cNvPr id="3" name="Rectangle 2"/>
            <p:cNvSpPr/>
            <p:nvPr/>
          </p:nvSpPr>
          <p:spPr bwMode="auto">
            <a:xfrm>
              <a:off x="673326" y="2042557"/>
              <a:ext cx="10842173" cy="1009401"/>
            </a:xfrm>
            <a:prstGeom prst="rect">
              <a:avLst/>
            </a:prstGeom>
            <a:gradFill>
              <a:gsLst>
                <a:gs pos="22917">
                  <a:srgbClr val="FD7A17"/>
                </a:gs>
                <a:gs pos="61000">
                  <a:srgbClr val="FD7A17"/>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1" name="Rectangle 20"/>
            <p:cNvSpPr/>
            <p:nvPr/>
          </p:nvSpPr>
          <p:spPr bwMode="auto">
            <a:xfrm>
              <a:off x="896314" y="2135777"/>
              <a:ext cx="10402783" cy="822960"/>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1088331"/>
              <a:r>
                <a:rPr lang="en-US" sz="5400" b="1" dirty="0">
                  <a:gradFill>
                    <a:gsLst>
                      <a:gs pos="0">
                        <a:schemeClr val="tx1"/>
                      </a:gs>
                      <a:gs pos="99000">
                        <a:schemeClr val="tx1"/>
                      </a:gs>
                    </a:gsLst>
                    <a:lin ang="16200000" scaled="0"/>
                  </a:gradFill>
                  <a:latin typeface="Segoe Condensed" pitchFamily="34" charset="0"/>
                </a:rPr>
                <a:t>Ensure Anywhere Productivity</a:t>
              </a:r>
              <a:r>
                <a:rPr lang="en-US" sz="5400" b="1" dirty="0" smtClean="0">
                  <a:gradFill>
                    <a:gsLst>
                      <a:gs pos="0">
                        <a:schemeClr val="tx1"/>
                      </a:gs>
                      <a:gs pos="99000">
                        <a:schemeClr val="tx1"/>
                      </a:gs>
                    </a:gsLst>
                    <a:lin ang="16200000" scaled="0"/>
                  </a:gradFill>
                  <a:latin typeface="Segoe Condensed" pitchFamily="34" charset="0"/>
                </a:rPr>
                <a:t>?</a:t>
              </a:r>
              <a:endParaRPr lang="en-US" sz="5400" b="1" dirty="0">
                <a:gradFill>
                  <a:gsLst>
                    <a:gs pos="0">
                      <a:schemeClr val="tx1"/>
                    </a:gs>
                    <a:gs pos="99000">
                      <a:schemeClr val="tx1"/>
                    </a:gs>
                  </a:gsLst>
                  <a:lin ang="16200000" scaled="0"/>
                </a:gradFill>
                <a:latin typeface="Segoe Condensed" pitchFamily="34" charset="0"/>
              </a:endParaRPr>
            </a:p>
          </p:txBody>
        </p:sp>
      </p:grpSp>
      <p:grpSp>
        <p:nvGrpSpPr>
          <p:cNvPr id="6" name="Group 5"/>
          <p:cNvGrpSpPr/>
          <p:nvPr/>
        </p:nvGrpSpPr>
        <p:grpSpPr>
          <a:xfrm>
            <a:off x="673327" y="3492131"/>
            <a:ext cx="10842172" cy="1009401"/>
            <a:chOff x="673327" y="4275117"/>
            <a:chExt cx="10842172" cy="1009401"/>
          </a:xfrm>
        </p:grpSpPr>
        <p:sp>
          <p:nvSpPr>
            <p:cNvPr id="18" name="Rectangle 17"/>
            <p:cNvSpPr/>
            <p:nvPr/>
          </p:nvSpPr>
          <p:spPr bwMode="auto">
            <a:xfrm>
              <a:off x="673327" y="4275117"/>
              <a:ext cx="10842172" cy="1009401"/>
            </a:xfrm>
            <a:prstGeom prst="rect">
              <a:avLst/>
            </a:prstGeom>
            <a:gradFill>
              <a:gsLst>
                <a:gs pos="22917">
                  <a:srgbClr val="FD7A17"/>
                </a:gs>
                <a:gs pos="61000">
                  <a:srgbClr val="FD7A17"/>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23" name="Rectangle 22"/>
            <p:cNvSpPr/>
            <p:nvPr/>
          </p:nvSpPr>
          <p:spPr bwMode="auto">
            <a:xfrm>
              <a:off x="875048" y="4368337"/>
              <a:ext cx="10402783" cy="822960"/>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1088331"/>
              <a:r>
                <a:rPr lang="en-US" sz="5400" b="1" dirty="0">
                  <a:gradFill>
                    <a:gsLst>
                      <a:gs pos="0">
                        <a:schemeClr val="tx1"/>
                      </a:gs>
                      <a:gs pos="99000">
                        <a:schemeClr val="tx1"/>
                      </a:gs>
                    </a:gsLst>
                    <a:lin ang="16200000" scaled="0"/>
                  </a:gradFill>
                  <a:latin typeface="Segoe Condensed" pitchFamily="34" charset="0"/>
                </a:rPr>
                <a:t>Protect Data &amp; Maintain Compliance?</a:t>
              </a:r>
            </a:p>
          </p:txBody>
        </p:sp>
      </p:grpSp>
      <p:grpSp>
        <p:nvGrpSpPr>
          <p:cNvPr id="7" name="Group 6"/>
          <p:cNvGrpSpPr/>
          <p:nvPr/>
        </p:nvGrpSpPr>
        <p:grpSpPr>
          <a:xfrm>
            <a:off x="673327" y="4600504"/>
            <a:ext cx="10842172" cy="1009401"/>
            <a:chOff x="673327" y="5391396"/>
            <a:chExt cx="10842172" cy="1009401"/>
          </a:xfrm>
        </p:grpSpPr>
        <p:sp>
          <p:nvSpPr>
            <p:cNvPr id="19" name="Rectangle 18"/>
            <p:cNvSpPr/>
            <p:nvPr/>
          </p:nvSpPr>
          <p:spPr bwMode="auto">
            <a:xfrm>
              <a:off x="673327" y="5391396"/>
              <a:ext cx="10842172" cy="1009401"/>
            </a:xfrm>
            <a:prstGeom prst="rect">
              <a:avLst/>
            </a:prstGeom>
            <a:gradFill>
              <a:gsLst>
                <a:gs pos="22917">
                  <a:srgbClr val="FD7A17"/>
                </a:gs>
                <a:gs pos="61000">
                  <a:srgbClr val="FD7A17"/>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fontAlgn="base">
                <a:spcBef>
                  <a:spcPct val="0"/>
                </a:spcBef>
                <a:spcAft>
                  <a:spcPct val="0"/>
                </a:spcAft>
              </a:pPr>
              <a:r>
                <a:rPr lang="en-US" sz="5400" b="1" dirty="0">
                  <a:gradFill>
                    <a:gsLst>
                      <a:gs pos="0">
                        <a:schemeClr val="tx1"/>
                      </a:gs>
                      <a:gs pos="99000">
                        <a:schemeClr val="tx1"/>
                      </a:gs>
                    </a:gsLst>
                    <a:lin ang="16200000" scaled="0"/>
                  </a:gradFill>
                  <a:latin typeface="Segoe Condensed" pitchFamily="34" charset="0"/>
                </a:rPr>
                <a:t>Enable The Work/Life Blur?</a:t>
              </a:r>
            </a:p>
          </p:txBody>
        </p:sp>
        <p:sp>
          <p:nvSpPr>
            <p:cNvPr id="24" name="Rectangle 23"/>
            <p:cNvSpPr/>
            <p:nvPr/>
          </p:nvSpPr>
          <p:spPr bwMode="auto">
            <a:xfrm>
              <a:off x="875048" y="5484616"/>
              <a:ext cx="10402783" cy="822960"/>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1088331"/>
              <a:endParaRPr lang="en-US" sz="5400" b="1" dirty="0">
                <a:gradFill>
                  <a:gsLst>
                    <a:gs pos="0">
                      <a:schemeClr val="tx1"/>
                    </a:gs>
                    <a:gs pos="99000">
                      <a:schemeClr val="tx1"/>
                    </a:gs>
                  </a:gsLst>
                  <a:lin ang="16200000" scaled="0"/>
                </a:gradFill>
                <a:latin typeface="Segoe Condensed" pitchFamily="34" charset="0"/>
              </a:endParaRPr>
            </a:p>
          </p:txBody>
        </p:sp>
      </p:grpSp>
      <p:sp>
        <p:nvSpPr>
          <p:cNvPr id="20" name="Rectangle 19"/>
          <p:cNvSpPr/>
          <p:nvPr/>
        </p:nvSpPr>
        <p:spPr>
          <a:xfrm>
            <a:off x="559944" y="516180"/>
            <a:ext cx="4054315" cy="830997"/>
          </a:xfrm>
          <a:prstGeom prst="rect">
            <a:avLst/>
          </a:prstGeom>
        </p:spPr>
        <p:txBody>
          <a:bodyPr wrap="none">
            <a:spAutoFit/>
          </a:bodyPr>
          <a:lstStyle/>
          <a:p>
            <a:r>
              <a:rPr lang="en-US" sz="4800" dirty="0" smtClean="0"/>
              <a:t>How do you…</a:t>
            </a:r>
            <a:endParaRPr lang="en-US" sz="4800" dirty="0"/>
          </a:p>
        </p:txBody>
      </p:sp>
    </p:spTree>
    <p:extLst>
      <p:ext uri="{BB962C8B-B14F-4D97-AF65-F5344CB8AC3E}">
        <p14:creationId xmlns:p14="http://schemas.microsoft.com/office/powerpoint/2010/main" val="3634043574"/>
      </p:ext>
    </p:extLst>
  </p:cSld>
  <p:clrMapOvr>
    <a:masterClrMapping/>
  </p:clrMapOvr>
  <p:transition spd="slow" advClick="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1+#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1+#ppt_w/2"/>
                                          </p:val>
                                        </p:tav>
                                        <p:tav tm="100000">
                                          <p:val>
                                            <p:strVal val="#ppt_x"/>
                                          </p:val>
                                        </p:tav>
                                      </p:tavLst>
                                    </p:anim>
                                    <p:anim calcmode="lin" valueType="num">
                                      <p:cBhvr additive="base">
                                        <p:cTn id="16"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Client management strategies for the future</a:t>
            </a:r>
            <a:endParaRPr lang="en-US" dirty="0"/>
          </a:p>
        </p:txBody>
      </p:sp>
      <p:sp>
        <p:nvSpPr>
          <p:cNvPr id="4" name="Rectangle 3"/>
          <p:cNvSpPr/>
          <p:nvPr/>
        </p:nvSpPr>
        <p:spPr bwMode="auto">
          <a:xfrm>
            <a:off x="1365654" y="1600456"/>
            <a:ext cx="9619021" cy="786465"/>
          </a:xfrm>
          <a:prstGeom prst="rect">
            <a:avLst/>
          </a:prstGeom>
          <a:gradFill>
            <a:gsLst>
              <a:gs pos="22917">
                <a:srgbClr val="FD7A17"/>
              </a:gs>
              <a:gs pos="61000">
                <a:srgbClr val="FD7A17"/>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5718" rIns="91436" bIns="45718" numCol="1" rtlCol="0" anchor="ctr" anchorCtr="0" compatLnSpc="1">
            <a:prstTxWarp prst="textNoShape">
              <a:avLst/>
            </a:prstTxWarp>
          </a:bodyPr>
          <a:lstStyle/>
          <a:p>
            <a:pPr defTabSz="914099" fontAlgn="base">
              <a:spcBef>
                <a:spcPct val="0"/>
              </a:spcBef>
              <a:spcAft>
                <a:spcPct val="0"/>
              </a:spcAft>
            </a:pPr>
            <a:r>
              <a:rPr lang="en-US" sz="3200" dirty="0" smtClean="0">
                <a:gradFill>
                  <a:gsLst>
                    <a:gs pos="0">
                      <a:srgbClr val="FFFFFF"/>
                    </a:gs>
                    <a:gs pos="100000">
                      <a:srgbClr val="FFFFFF"/>
                    </a:gs>
                  </a:gsLst>
                  <a:lin ang="5400000" scaled="0"/>
                </a:gradFill>
              </a:rPr>
              <a:t>Shift from a device-centric to user-centric paradigm</a:t>
            </a:r>
          </a:p>
        </p:txBody>
      </p:sp>
      <p:sp>
        <p:nvSpPr>
          <p:cNvPr id="7" name="Rectangle 6"/>
          <p:cNvSpPr/>
          <p:nvPr/>
        </p:nvSpPr>
        <p:spPr bwMode="auto">
          <a:xfrm>
            <a:off x="1365654" y="2741204"/>
            <a:ext cx="9619021" cy="786465"/>
          </a:xfrm>
          <a:prstGeom prst="rect">
            <a:avLst/>
          </a:prstGeom>
          <a:gradFill>
            <a:gsLst>
              <a:gs pos="22917">
                <a:srgbClr val="FD7A17"/>
              </a:gs>
              <a:gs pos="61000">
                <a:srgbClr val="FD7A17"/>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5718" rIns="91436" bIns="45718" numCol="1" rtlCol="0" anchor="ctr" anchorCtr="0" compatLnSpc="1">
            <a:prstTxWarp prst="textNoShape">
              <a:avLst/>
            </a:prstTxWarp>
          </a:bodyPr>
          <a:lstStyle/>
          <a:p>
            <a:pPr defTabSz="914099" fontAlgn="base">
              <a:spcBef>
                <a:spcPct val="0"/>
              </a:spcBef>
              <a:spcAft>
                <a:spcPct val="0"/>
              </a:spcAft>
            </a:pPr>
            <a:r>
              <a:rPr lang="en-US" sz="3200" dirty="0" smtClean="0">
                <a:gradFill>
                  <a:gsLst>
                    <a:gs pos="0">
                      <a:srgbClr val="FFFFFF"/>
                    </a:gs>
                    <a:gs pos="100000">
                      <a:srgbClr val="FFFFFF"/>
                    </a:gs>
                  </a:gsLst>
                  <a:lin ang="5400000" scaled="0"/>
                </a:gradFill>
              </a:rPr>
              <a:t>Bring mobile devices under management</a:t>
            </a:r>
          </a:p>
        </p:txBody>
      </p:sp>
      <p:sp>
        <p:nvSpPr>
          <p:cNvPr id="8" name="Rectangle 7"/>
          <p:cNvSpPr/>
          <p:nvPr/>
        </p:nvSpPr>
        <p:spPr bwMode="auto">
          <a:xfrm>
            <a:off x="1365654" y="3870069"/>
            <a:ext cx="9619021" cy="786465"/>
          </a:xfrm>
          <a:prstGeom prst="rect">
            <a:avLst/>
          </a:prstGeom>
          <a:gradFill>
            <a:gsLst>
              <a:gs pos="22917">
                <a:srgbClr val="FD7A17"/>
              </a:gs>
              <a:gs pos="61000">
                <a:srgbClr val="FD7A17"/>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5718" rIns="91436" bIns="45718" numCol="1" rtlCol="0" anchor="ctr" anchorCtr="0" compatLnSpc="1">
            <a:prstTxWarp prst="textNoShape">
              <a:avLst/>
            </a:prstTxWarp>
          </a:bodyPr>
          <a:lstStyle/>
          <a:p>
            <a:pPr defTabSz="914099" fontAlgn="base">
              <a:spcBef>
                <a:spcPct val="0"/>
              </a:spcBef>
              <a:spcAft>
                <a:spcPct val="0"/>
              </a:spcAft>
            </a:pPr>
            <a:r>
              <a:rPr lang="en-US" sz="3200" dirty="0" smtClean="0">
                <a:gradFill>
                  <a:gsLst>
                    <a:gs pos="0">
                      <a:srgbClr val="FFFFFF"/>
                    </a:gs>
                    <a:gs pos="100000">
                      <a:srgbClr val="FFFFFF"/>
                    </a:gs>
                  </a:gsLst>
                  <a:lin ang="5400000" scaled="0"/>
                </a:gradFill>
              </a:rPr>
              <a:t>Support productivity anywhere</a:t>
            </a:r>
          </a:p>
        </p:txBody>
      </p:sp>
      <p:sp>
        <p:nvSpPr>
          <p:cNvPr id="9" name="Rectangle 8"/>
          <p:cNvSpPr/>
          <p:nvPr/>
        </p:nvSpPr>
        <p:spPr bwMode="auto">
          <a:xfrm>
            <a:off x="1365654" y="5010809"/>
            <a:ext cx="9619021" cy="786465"/>
          </a:xfrm>
          <a:prstGeom prst="rect">
            <a:avLst/>
          </a:prstGeom>
          <a:gradFill>
            <a:gsLst>
              <a:gs pos="22917">
                <a:srgbClr val="FD7A17"/>
              </a:gs>
              <a:gs pos="61000">
                <a:srgbClr val="FD7A17"/>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5718" rIns="91436" bIns="45718" numCol="1" rtlCol="0" anchor="ctr" anchorCtr="0" compatLnSpc="1">
            <a:prstTxWarp prst="textNoShape">
              <a:avLst/>
            </a:prstTxWarp>
          </a:bodyPr>
          <a:lstStyle/>
          <a:p>
            <a:pPr defTabSz="914099" fontAlgn="base">
              <a:spcBef>
                <a:spcPct val="0"/>
              </a:spcBef>
              <a:spcAft>
                <a:spcPct val="0"/>
              </a:spcAft>
            </a:pPr>
            <a:r>
              <a:rPr lang="en-US" sz="3200" dirty="0" smtClean="0">
                <a:gradFill>
                  <a:gsLst>
                    <a:gs pos="0">
                      <a:srgbClr val="FFFFFF"/>
                    </a:gs>
                    <a:gs pos="100000">
                      <a:srgbClr val="FFFFFF"/>
                    </a:gs>
                  </a:gsLst>
                  <a:lin ang="5400000" scaled="0"/>
                </a:gradFill>
              </a:rPr>
              <a:t>Integrate management, security and compliance</a:t>
            </a:r>
          </a:p>
        </p:txBody>
      </p:sp>
    </p:spTree>
    <p:extLst>
      <p:ext uri="{BB962C8B-B14F-4D97-AF65-F5344CB8AC3E}">
        <p14:creationId xmlns:p14="http://schemas.microsoft.com/office/powerpoint/2010/main" val="3621667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3582" y="185057"/>
            <a:ext cx="11096111" cy="2362199"/>
          </a:xfrm>
        </p:spPr>
        <p:txBody>
          <a:bodyPr/>
          <a:lstStyle/>
          <a:p>
            <a:r>
              <a:rPr lang="en-US" sz="6000" b="1" dirty="0" smtClean="0">
                <a:latin typeface="Segoe Condensed" pitchFamily="34" charset="0"/>
              </a:rPr>
              <a:t>System Center</a:t>
            </a:r>
            <a:br>
              <a:rPr lang="en-US" sz="6000" b="1" dirty="0" smtClean="0">
                <a:latin typeface="Segoe Condensed" pitchFamily="34" charset="0"/>
              </a:rPr>
            </a:br>
            <a:r>
              <a:rPr lang="en-US" sz="6000" b="1" dirty="0" smtClean="0">
                <a:latin typeface="Segoe Condensed" pitchFamily="34" charset="0"/>
              </a:rPr>
              <a:t>Configuration Manager 2012</a:t>
            </a:r>
            <a:br>
              <a:rPr lang="en-US" sz="6000" b="1" dirty="0" smtClean="0">
                <a:latin typeface="Segoe Condensed" pitchFamily="34" charset="0"/>
              </a:rPr>
            </a:br>
            <a:r>
              <a:rPr lang="en-US" sz="6000" b="1" dirty="0" smtClean="0">
                <a:latin typeface="Segoe Condensed" pitchFamily="34" charset="0"/>
              </a:rPr>
              <a:t>Beta 2</a:t>
            </a:r>
            <a:endParaRPr lang="en-US" sz="6000" b="1" dirty="0">
              <a:latin typeface="Segoe Condensed" pitchFamily="34" charset="0"/>
            </a:endParaRPr>
          </a:p>
        </p:txBody>
      </p:sp>
      <p:sp>
        <p:nvSpPr>
          <p:cNvPr id="7" name="Subtitle 6"/>
          <p:cNvSpPr>
            <a:spLocks noGrp="1"/>
          </p:cNvSpPr>
          <p:nvPr>
            <p:ph type="subTitle" idx="1"/>
          </p:nvPr>
        </p:nvSpPr>
        <p:spPr>
          <a:xfrm>
            <a:off x="542697" y="2687775"/>
            <a:ext cx="9706203" cy="903514"/>
          </a:xfrm>
        </p:spPr>
        <p:txBody>
          <a:bodyPr/>
          <a:lstStyle/>
          <a:p>
            <a:r>
              <a:rPr lang="en-US" b="1" i="1" u="sng" dirty="0" smtClean="0">
                <a:solidFill>
                  <a:srgbClr val="F8F57B"/>
                </a:solidFill>
              </a:rPr>
              <a:t>http</a:t>
            </a:r>
            <a:r>
              <a:rPr lang="en-US" b="1" i="1" u="sng" dirty="0">
                <a:solidFill>
                  <a:srgbClr val="F8F57B"/>
                </a:solidFill>
              </a:rPr>
              <a:t>://</a:t>
            </a:r>
            <a:r>
              <a:rPr lang="en-US" b="1" i="1" u="sng" dirty="0" smtClean="0">
                <a:solidFill>
                  <a:srgbClr val="F8F57B"/>
                </a:solidFill>
              </a:rPr>
              <a:t>www.microsoft.com/systemcenter</a:t>
            </a:r>
            <a:endParaRPr lang="en-US" b="1" i="1" u="sng" dirty="0">
              <a:solidFill>
                <a:srgbClr val="F8F57B"/>
              </a:solidFill>
            </a:endParaRPr>
          </a:p>
        </p:txBody>
      </p:sp>
      <p:sp>
        <p:nvSpPr>
          <p:cNvPr id="5" name="Text Placeholder 4"/>
          <p:cNvSpPr>
            <a:spLocks noGrp="1"/>
          </p:cNvSpPr>
          <p:nvPr>
            <p:ph type="body" sz="quarter" idx="10"/>
          </p:nvPr>
        </p:nvSpPr>
        <p:spPr/>
        <p:txBody>
          <a:bodyPr/>
          <a:lstStyle/>
          <a:p>
            <a:r>
              <a:rPr lang="en-US" dirty="0" smtClean="0"/>
              <a:t>announcing</a:t>
            </a:r>
            <a:endParaRPr lang="en-US" dirty="0"/>
          </a:p>
        </p:txBody>
      </p:sp>
    </p:spTree>
    <p:extLst>
      <p:ext uri="{BB962C8B-B14F-4D97-AF65-F5344CB8AC3E}">
        <p14:creationId xmlns:p14="http://schemas.microsoft.com/office/powerpoint/2010/main" val="325757126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SFP\Resources\Microsoft Presentation Resources\DVD_Art_08-10-2010\Artwork_Imagery\Brand Photos\FY10 Business Identity\Server IT - no exp\higher res\MSB10_ServIT_008.jpg"/>
          <p:cNvPicPr>
            <a:picLocks noChangeAspect="1" noChangeArrowheads="1"/>
          </p:cNvPicPr>
          <p:nvPr/>
        </p:nvPicPr>
        <p:blipFill rotWithShape="1">
          <a:blip r:embed="rId3">
            <a:extLst>
              <a:ext uri="{28A0092B-C50C-407E-A947-70E740481C1C}">
                <a14:useLocalDpi xmlns:a14="http://schemas.microsoft.com/office/drawing/2010/main" val="0"/>
              </a:ext>
            </a:extLst>
          </a:blip>
          <a:srcRect l="23427" t="11284" r="29792"/>
          <a:stretch/>
        </p:blipFill>
        <p:spPr bwMode="auto">
          <a:xfrm>
            <a:off x="8128000" y="914399"/>
            <a:ext cx="4060825" cy="51350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995" t="-228" r="27994" b="-455"/>
          <a:stretch/>
        </p:blipFill>
        <p:spPr bwMode="auto">
          <a:xfrm>
            <a:off x="4054020" y="914400"/>
            <a:ext cx="4072272" cy="4710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fp\work\White_Whale\2-20426_Lees_MCB_Partner\Art\Images\Brand Photos\MSC09_Rudy_003.jpg"/>
          <p:cNvPicPr>
            <a:picLocks noChangeAspect="1" noChangeArrowheads="1"/>
          </p:cNvPicPr>
          <p:nvPr/>
        </p:nvPicPr>
        <p:blipFill rotWithShape="1">
          <a:blip r:embed="rId5">
            <a:extLst>
              <a:ext uri="{28A0092B-C50C-407E-A947-70E740481C1C}">
                <a14:useLocalDpi xmlns:a14="http://schemas.microsoft.com/office/drawing/2010/main" val="0"/>
              </a:ext>
            </a:extLst>
          </a:blip>
          <a:srcRect l="41281" t="11512" r="12008"/>
          <a:stretch/>
        </p:blipFill>
        <p:spPr bwMode="auto">
          <a:xfrm>
            <a:off x="0" y="925033"/>
            <a:ext cx="4038600" cy="51020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bwMode="auto">
          <a:xfrm rot="10800000">
            <a:off x="-8" y="-3"/>
            <a:ext cx="12188825" cy="1275910"/>
          </a:xfrm>
          <a:prstGeom prst="rect">
            <a:avLst/>
          </a:prstGeom>
          <a:gradFill>
            <a:gsLst>
              <a:gs pos="0">
                <a:schemeClr val="bg1"/>
              </a:gs>
              <a:gs pos="75000">
                <a:schemeClr val="bg1">
                  <a:alpha val="90000"/>
                </a:schemeClr>
              </a:gs>
              <a:gs pos="100000">
                <a:schemeClr val="bg1">
                  <a:alpha val="0"/>
                </a:scheme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9" name="Rectangle 28"/>
          <p:cNvSpPr/>
          <p:nvPr/>
        </p:nvSpPr>
        <p:spPr bwMode="auto">
          <a:xfrm>
            <a:off x="8266113" y="228600"/>
            <a:ext cx="3784599" cy="691342"/>
          </a:xfrm>
          <a:prstGeom prst="rect">
            <a:avLst/>
          </a:prstGeom>
          <a:gradFill>
            <a:gsLst>
              <a:gs pos="22917">
                <a:srgbClr val="FD7A17"/>
              </a:gs>
              <a:gs pos="61000">
                <a:srgbClr val="FD7A17"/>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800" dirty="0">
                <a:gradFill>
                  <a:gsLst>
                    <a:gs pos="0">
                      <a:srgbClr val="FFFFFF"/>
                    </a:gs>
                    <a:gs pos="100000">
                      <a:srgbClr val="FFFFFF"/>
                    </a:gs>
                  </a:gsLst>
                  <a:lin ang="5400000" scaled="0"/>
                </a:gradFill>
                <a:latin typeface="Segoe Condensed" pitchFamily="34" charset="0"/>
              </a:rPr>
              <a:t>SIMPLIFY ADMINISTRATION</a:t>
            </a:r>
          </a:p>
        </p:txBody>
      </p:sp>
      <p:sp>
        <p:nvSpPr>
          <p:cNvPr id="28" name="Rectangle 27"/>
          <p:cNvSpPr/>
          <p:nvPr/>
        </p:nvSpPr>
        <p:spPr bwMode="auto">
          <a:xfrm>
            <a:off x="4237739" y="228600"/>
            <a:ext cx="3784599" cy="691342"/>
          </a:xfrm>
          <a:prstGeom prst="rect">
            <a:avLst/>
          </a:prstGeom>
          <a:gradFill>
            <a:gsLst>
              <a:gs pos="22917">
                <a:srgbClr val="FD7A17"/>
              </a:gs>
              <a:gs pos="61000">
                <a:srgbClr val="FD7A17"/>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800" dirty="0">
                <a:gradFill>
                  <a:gsLst>
                    <a:gs pos="0">
                      <a:srgbClr val="FFFFFF"/>
                    </a:gs>
                    <a:gs pos="100000">
                      <a:srgbClr val="FFFFFF"/>
                    </a:gs>
                  </a:gsLst>
                  <a:lin ang="5400000" scaled="0"/>
                </a:gradFill>
                <a:latin typeface="Segoe Condensed" pitchFamily="34" charset="0"/>
              </a:rPr>
              <a:t>UNIFY INFRASTRUCTURE</a:t>
            </a:r>
          </a:p>
        </p:txBody>
      </p:sp>
      <p:sp>
        <p:nvSpPr>
          <p:cNvPr id="24" name="Rectangle 23"/>
          <p:cNvSpPr/>
          <p:nvPr/>
        </p:nvSpPr>
        <p:spPr bwMode="auto">
          <a:xfrm>
            <a:off x="0" y="3603007"/>
            <a:ext cx="12188825" cy="3254993"/>
          </a:xfrm>
          <a:prstGeom prst="rect">
            <a:avLst/>
          </a:prstGeom>
          <a:gradFill>
            <a:gsLst>
              <a:gs pos="0">
                <a:schemeClr val="bg1"/>
              </a:gs>
              <a:gs pos="80000">
                <a:schemeClr val="bg1">
                  <a:alpha val="70000"/>
                </a:schemeClr>
              </a:gs>
              <a:gs pos="100000">
                <a:schemeClr val="bg1">
                  <a:alpha val="0"/>
                </a:scheme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1" name="Rectangle 10"/>
          <p:cNvSpPr/>
          <p:nvPr/>
        </p:nvSpPr>
        <p:spPr>
          <a:xfrm>
            <a:off x="470429" y="4419034"/>
            <a:ext cx="3213101" cy="707886"/>
          </a:xfrm>
          <a:prstGeom prst="rect">
            <a:avLst/>
          </a:prstGeom>
        </p:spPr>
        <p:txBody>
          <a:bodyPr wrap="square">
            <a:spAutoFit/>
          </a:bodyPr>
          <a:lstStyle/>
          <a:p>
            <a:pPr algn="ctr"/>
            <a:r>
              <a:rPr lang="en-US" sz="2000" dirty="0">
                <a:gradFill>
                  <a:gsLst>
                    <a:gs pos="0">
                      <a:schemeClr val="tx1"/>
                    </a:gs>
                    <a:gs pos="80000">
                      <a:schemeClr val="tx1"/>
                    </a:gs>
                    <a:gs pos="100000">
                      <a:schemeClr val="tx1"/>
                    </a:gs>
                  </a:gsLst>
                  <a:lin ang="16200000" scaled="0"/>
                </a:gradFill>
                <a:latin typeface="Segoe Condensed" pitchFamily="34" charset="0"/>
              </a:rPr>
              <a:t>Empower people to be productive from </a:t>
            </a:r>
            <a:r>
              <a:rPr lang="en-US" sz="2000" dirty="0" smtClean="0">
                <a:gradFill>
                  <a:gsLst>
                    <a:gs pos="0">
                      <a:schemeClr val="tx1"/>
                    </a:gs>
                    <a:gs pos="80000">
                      <a:schemeClr val="tx1"/>
                    </a:gs>
                    <a:gs pos="100000">
                      <a:schemeClr val="tx1"/>
                    </a:gs>
                  </a:gsLst>
                  <a:lin ang="16200000" scaled="0"/>
                </a:gradFill>
                <a:latin typeface="Segoe Condensed" pitchFamily="34" charset="0"/>
              </a:rPr>
              <a:t>anywhere</a:t>
            </a:r>
            <a:endParaRPr lang="en-US" sz="2000" dirty="0">
              <a:gradFill>
                <a:gsLst>
                  <a:gs pos="0">
                    <a:schemeClr val="tx1"/>
                  </a:gs>
                  <a:gs pos="80000">
                    <a:schemeClr val="tx1"/>
                  </a:gs>
                  <a:gs pos="100000">
                    <a:schemeClr val="tx1"/>
                  </a:gs>
                </a:gsLst>
                <a:lin ang="16200000" scaled="0"/>
              </a:gradFill>
              <a:latin typeface="Segoe Condensed" pitchFamily="34" charset="0"/>
            </a:endParaRPr>
          </a:p>
        </p:txBody>
      </p:sp>
      <p:sp>
        <p:nvSpPr>
          <p:cNvPr id="13" name="Rectangle 12"/>
          <p:cNvSpPr/>
          <p:nvPr/>
        </p:nvSpPr>
        <p:spPr>
          <a:xfrm>
            <a:off x="8404225" y="4419034"/>
            <a:ext cx="3263900" cy="707886"/>
          </a:xfrm>
          <a:prstGeom prst="rect">
            <a:avLst/>
          </a:prstGeom>
        </p:spPr>
        <p:txBody>
          <a:bodyPr wrap="square">
            <a:spAutoFit/>
          </a:bodyPr>
          <a:lstStyle/>
          <a:p>
            <a:pPr algn="ctr"/>
            <a:r>
              <a:rPr lang="en-US" sz="2000" dirty="0">
                <a:gradFill>
                  <a:gsLst>
                    <a:gs pos="0">
                      <a:schemeClr val="tx1"/>
                    </a:gs>
                    <a:gs pos="80000">
                      <a:schemeClr val="tx1"/>
                    </a:gs>
                    <a:gs pos="100000">
                      <a:schemeClr val="tx1"/>
                    </a:gs>
                  </a:gsLst>
                  <a:lin ang="16200000" scaled="0"/>
                </a:gradFill>
                <a:latin typeface="Segoe Condensed" pitchFamily="34" charset="0"/>
              </a:rPr>
              <a:t>Improve IT </a:t>
            </a:r>
            <a:r>
              <a:rPr lang="en-US" sz="2000" dirty="0" smtClean="0">
                <a:gradFill>
                  <a:gsLst>
                    <a:gs pos="0">
                      <a:schemeClr val="tx1"/>
                    </a:gs>
                    <a:gs pos="80000">
                      <a:schemeClr val="tx1"/>
                    </a:gs>
                    <a:gs pos="100000">
                      <a:schemeClr val="tx1"/>
                    </a:gs>
                  </a:gsLst>
                  <a:lin ang="16200000" scaled="0"/>
                </a:gradFill>
                <a:latin typeface="Segoe Condensed" pitchFamily="34" charset="0"/>
              </a:rPr>
              <a:t>effectiveness </a:t>
            </a:r>
            <a:br>
              <a:rPr lang="en-US" sz="2000" dirty="0" smtClean="0">
                <a:gradFill>
                  <a:gsLst>
                    <a:gs pos="0">
                      <a:schemeClr val="tx1"/>
                    </a:gs>
                    <a:gs pos="80000">
                      <a:schemeClr val="tx1"/>
                    </a:gs>
                    <a:gs pos="100000">
                      <a:schemeClr val="tx1"/>
                    </a:gs>
                  </a:gsLst>
                  <a:lin ang="16200000" scaled="0"/>
                </a:gradFill>
                <a:latin typeface="Segoe Condensed" pitchFamily="34" charset="0"/>
              </a:rPr>
            </a:br>
            <a:r>
              <a:rPr lang="en-US" sz="2000" dirty="0" smtClean="0">
                <a:gradFill>
                  <a:gsLst>
                    <a:gs pos="0">
                      <a:schemeClr val="tx1"/>
                    </a:gs>
                    <a:gs pos="80000">
                      <a:schemeClr val="tx1"/>
                    </a:gs>
                    <a:gs pos="100000">
                      <a:schemeClr val="tx1"/>
                    </a:gs>
                  </a:gsLst>
                  <a:lin ang="16200000" scaled="0"/>
                </a:gradFill>
                <a:latin typeface="Segoe Condensed" pitchFamily="34" charset="0"/>
              </a:rPr>
              <a:t>and </a:t>
            </a:r>
            <a:r>
              <a:rPr lang="en-US" sz="2000" dirty="0">
                <a:gradFill>
                  <a:gsLst>
                    <a:gs pos="0">
                      <a:schemeClr val="tx1"/>
                    </a:gs>
                    <a:gs pos="80000">
                      <a:schemeClr val="tx1"/>
                    </a:gs>
                    <a:gs pos="100000">
                      <a:schemeClr val="tx1"/>
                    </a:gs>
                  </a:gsLst>
                  <a:lin ang="16200000" scaled="0"/>
                </a:gradFill>
                <a:latin typeface="Segoe Condensed" pitchFamily="34" charset="0"/>
              </a:rPr>
              <a:t>efficiency</a:t>
            </a:r>
          </a:p>
        </p:txBody>
      </p:sp>
      <p:sp>
        <p:nvSpPr>
          <p:cNvPr id="27" name="Rectangle 26"/>
          <p:cNvSpPr/>
          <p:nvPr/>
        </p:nvSpPr>
        <p:spPr bwMode="auto">
          <a:xfrm>
            <a:off x="162627" y="228600"/>
            <a:ext cx="3784599" cy="691342"/>
          </a:xfrm>
          <a:prstGeom prst="rect">
            <a:avLst/>
          </a:prstGeom>
          <a:gradFill>
            <a:gsLst>
              <a:gs pos="22917">
                <a:srgbClr val="FD7A17"/>
              </a:gs>
              <a:gs pos="61000">
                <a:srgbClr val="FD7A17"/>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800" dirty="0">
                <a:gradFill>
                  <a:gsLst>
                    <a:gs pos="0">
                      <a:srgbClr val="FFFFFF"/>
                    </a:gs>
                    <a:gs pos="100000">
                      <a:srgbClr val="FFFFFF"/>
                    </a:gs>
                  </a:gsLst>
                  <a:lin ang="5400000" scaled="0"/>
                </a:gradFill>
                <a:latin typeface="Segoe Condensed" pitchFamily="34" charset="0"/>
              </a:rPr>
              <a:t>EMPOWER USERS</a:t>
            </a:r>
          </a:p>
        </p:txBody>
      </p:sp>
      <p:sp>
        <p:nvSpPr>
          <p:cNvPr id="12" name="Rectangle 11"/>
          <p:cNvSpPr/>
          <p:nvPr/>
        </p:nvSpPr>
        <p:spPr>
          <a:xfrm>
            <a:off x="4314824" y="4419034"/>
            <a:ext cx="3559176" cy="784830"/>
          </a:xfrm>
          <a:prstGeom prst="rect">
            <a:avLst/>
          </a:prstGeom>
        </p:spPr>
        <p:txBody>
          <a:bodyPr wrap="square">
            <a:spAutoFit/>
          </a:bodyPr>
          <a:lstStyle/>
          <a:p>
            <a:pPr algn="ctr"/>
            <a:r>
              <a:rPr lang="en-US" sz="2000" dirty="0" smtClean="0">
                <a:gradFill>
                  <a:gsLst>
                    <a:gs pos="0">
                      <a:schemeClr val="tx1"/>
                    </a:gs>
                    <a:gs pos="80000">
                      <a:schemeClr val="tx1"/>
                    </a:gs>
                    <a:gs pos="100000">
                      <a:schemeClr val="tx1"/>
                    </a:gs>
                  </a:gsLst>
                  <a:lin ang="16200000" scaled="0"/>
                </a:gradFill>
                <a:latin typeface="Segoe Condensed" pitchFamily="34" charset="0"/>
              </a:rPr>
              <a:t>Unify </a:t>
            </a:r>
            <a:r>
              <a:rPr lang="en-US" sz="2000" dirty="0">
                <a:gradFill>
                  <a:gsLst>
                    <a:gs pos="0">
                      <a:schemeClr val="tx1"/>
                    </a:gs>
                    <a:gs pos="80000">
                      <a:schemeClr val="tx1"/>
                    </a:gs>
                    <a:gs pos="100000">
                      <a:schemeClr val="tx1"/>
                    </a:gs>
                  </a:gsLst>
                  <a:lin ang="16200000" scaled="0"/>
                </a:gradFill>
                <a:latin typeface="Segoe Condensed" pitchFamily="34" charset="0"/>
              </a:rPr>
              <a:t>IT management across </a:t>
            </a:r>
            <a:r>
              <a:rPr lang="en-US" sz="2000" dirty="0" smtClean="0">
                <a:gradFill>
                  <a:gsLst>
                    <a:gs pos="0">
                      <a:schemeClr val="tx1"/>
                    </a:gs>
                    <a:gs pos="80000">
                      <a:schemeClr val="tx1"/>
                    </a:gs>
                    <a:gs pos="100000">
                      <a:schemeClr val="tx1"/>
                    </a:gs>
                  </a:gsLst>
                  <a:lin ang="16200000" scaled="0"/>
                </a:gradFill>
                <a:latin typeface="Segoe Condensed" pitchFamily="34" charset="0"/>
              </a:rPr>
              <a:t/>
            </a:r>
            <a:br>
              <a:rPr lang="en-US" sz="2000" dirty="0" smtClean="0">
                <a:gradFill>
                  <a:gsLst>
                    <a:gs pos="0">
                      <a:schemeClr val="tx1"/>
                    </a:gs>
                    <a:gs pos="80000">
                      <a:schemeClr val="tx1"/>
                    </a:gs>
                    <a:gs pos="100000">
                      <a:schemeClr val="tx1"/>
                    </a:gs>
                  </a:gsLst>
                  <a:lin ang="16200000" scaled="0"/>
                </a:gradFill>
                <a:latin typeface="Segoe Condensed" pitchFamily="34" charset="0"/>
              </a:rPr>
            </a:br>
            <a:r>
              <a:rPr lang="en-US" sz="2000" dirty="0" smtClean="0">
                <a:gradFill>
                  <a:gsLst>
                    <a:gs pos="0">
                      <a:schemeClr val="tx1"/>
                    </a:gs>
                    <a:gs pos="80000">
                      <a:schemeClr val="tx1"/>
                    </a:gs>
                    <a:gs pos="100000">
                      <a:schemeClr val="tx1"/>
                    </a:gs>
                  </a:gsLst>
                  <a:lin ang="16200000" scaled="0"/>
                </a:gradFill>
                <a:latin typeface="Segoe Condensed" pitchFamily="34" charset="0"/>
              </a:rPr>
              <a:t>multiple infrastructures</a:t>
            </a:r>
          </a:p>
          <a:p>
            <a:pPr algn="ctr"/>
            <a:endParaRPr lang="en-US" sz="500" dirty="0">
              <a:gradFill>
                <a:gsLst>
                  <a:gs pos="0">
                    <a:schemeClr val="tx1"/>
                  </a:gs>
                  <a:gs pos="80000">
                    <a:schemeClr val="tx1"/>
                  </a:gs>
                  <a:gs pos="100000">
                    <a:schemeClr val="tx1"/>
                  </a:gs>
                </a:gsLst>
                <a:lin ang="16200000" scaled="0"/>
              </a:gradFill>
              <a:latin typeface="Segoe Condensed" pitchFamily="34" charset="0"/>
            </a:endParaRPr>
          </a:p>
        </p:txBody>
      </p:sp>
      <p:cxnSp>
        <p:nvCxnSpPr>
          <p:cNvPr id="18" name="Straight Connector 17"/>
          <p:cNvCxnSpPr/>
          <p:nvPr/>
        </p:nvCxnSpPr>
        <p:spPr>
          <a:xfrm>
            <a:off x="4043965" y="48969"/>
            <a:ext cx="0" cy="5728833"/>
          </a:xfrm>
          <a:prstGeom prst="line">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15875" cap="flat" cmpd="sng" algn="ctr">
            <a:gradFill flip="none" rotWithShape="1">
              <a:gsLst>
                <a:gs pos="0">
                  <a:schemeClr val="tx1">
                    <a:alpha val="0"/>
                  </a:schemeClr>
                </a:gs>
                <a:gs pos="50000">
                  <a:schemeClr val="tx1"/>
                </a:gs>
                <a:gs pos="100000">
                  <a:schemeClr val="tx1">
                    <a:alpha val="0"/>
                  </a:schemeClr>
                </a:gs>
              </a:gsLst>
              <a:lin ang="5400000" scaled="1"/>
              <a:tileRect/>
            </a:gradFill>
            <a:prstDash val="solid"/>
            <a:round/>
            <a:headEnd type="none" w="med" len="med"/>
            <a:tailEnd type="none" w="med" len="med"/>
          </a:ln>
          <a:effectLst>
            <a:outerShdw blurRad="76200" algn="ctr" rotWithShape="0">
              <a:prstClr val="black">
                <a:alpha val="85000"/>
              </a:prstClr>
            </a:outerShdw>
          </a:effectLst>
        </p:spPr>
      </p:cxnSp>
      <p:cxnSp>
        <p:nvCxnSpPr>
          <p:cNvPr id="19" name="Straight Connector 18"/>
          <p:cNvCxnSpPr/>
          <p:nvPr/>
        </p:nvCxnSpPr>
        <p:spPr>
          <a:xfrm>
            <a:off x="8123195" y="48969"/>
            <a:ext cx="0" cy="5728833"/>
          </a:xfrm>
          <a:prstGeom prst="line">
            <a:avLst/>
          </a:prstGeom>
          <a:gradFill flip="none" rotWithShape="1">
            <a:gsLst>
              <a:gs pos="7000">
                <a:srgbClr val="000000">
                  <a:alpha val="50000"/>
                </a:srgbClr>
              </a:gs>
              <a:gs pos="39000">
                <a:srgbClr val="000000">
                  <a:alpha val="25000"/>
                </a:srgbClr>
              </a:gs>
              <a:gs pos="72000">
                <a:srgbClr val="000000">
                  <a:alpha val="25000"/>
                </a:srgbClr>
              </a:gs>
              <a:gs pos="100000">
                <a:srgbClr val="000000">
                  <a:alpha val="50000"/>
                </a:srgbClr>
              </a:gs>
            </a:gsLst>
            <a:path path="circle">
              <a:fillToRect t="100000" r="100000"/>
            </a:path>
            <a:tileRect l="-100000" b="-100000"/>
          </a:gradFill>
          <a:ln w="15875" cap="flat" cmpd="sng" algn="ctr">
            <a:gradFill flip="none" rotWithShape="1">
              <a:gsLst>
                <a:gs pos="0">
                  <a:schemeClr val="tx1">
                    <a:alpha val="0"/>
                  </a:schemeClr>
                </a:gs>
                <a:gs pos="50000">
                  <a:schemeClr val="tx1"/>
                </a:gs>
                <a:gs pos="100000">
                  <a:schemeClr val="tx1">
                    <a:alpha val="0"/>
                  </a:schemeClr>
                </a:gs>
              </a:gsLst>
              <a:lin ang="5400000" scaled="1"/>
              <a:tileRect/>
            </a:gradFill>
            <a:prstDash val="solid"/>
            <a:round/>
            <a:headEnd type="none" w="med" len="med"/>
            <a:tailEnd type="none" w="med" len="med"/>
          </a:ln>
          <a:effectLst>
            <a:outerShdw blurRad="76200" algn="ctr" rotWithShape="0">
              <a:prstClr val="black">
                <a:alpha val="85000"/>
              </a:prstClr>
            </a:outerShdw>
          </a:effectLst>
        </p:spPr>
      </p:cxnSp>
      <p:sp>
        <p:nvSpPr>
          <p:cNvPr id="25" name="Rectangle 24"/>
          <p:cNvSpPr/>
          <p:nvPr/>
        </p:nvSpPr>
        <p:spPr bwMode="invGray">
          <a:xfrm>
            <a:off x="-104806" y="5638800"/>
            <a:ext cx="12398437" cy="1346791"/>
          </a:xfrm>
          <a:prstGeom prst="rect">
            <a:avLst/>
          </a:prstGeom>
          <a:gradFill flip="none" rotWithShape="1">
            <a:gsLst>
              <a:gs pos="7000">
                <a:srgbClr val="000000"/>
              </a:gs>
              <a:gs pos="39000">
                <a:srgbClr val="000000">
                  <a:alpha val="75000"/>
                </a:srgbClr>
              </a:gs>
              <a:gs pos="72000">
                <a:srgbClr val="000000">
                  <a:alpha val="75000"/>
                </a:srgbClr>
              </a:gs>
              <a:gs pos="100000">
                <a:srgbClr val="000000"/>
              </a:gs>
            </a:gsLst>
            <a:path path="circle">
              <a:fillToRect t="100000" r="100000"/>
            </a:path>
            <a:tileRect l="-100000" b="-100000"/>
          </a:gradFill>
          <a:ln w="6350" cap="flat" cmpd="sng" algn="ctr">
            <a:gradFill flip="none" rotWithShape="1">
              <a:gsLst>
                <a:gs pos="0">
                  <a:schemeClr val="tx1"/>
                </a:gs>
                <a:gs pos="50000">
                  <a:schemeClr val="tx1">
                    <a:alpha val="0"/>
                  </a:schemeClr>
                </a:gs>
                <a:gs pos="100000">
                  <a:schemeClr val="tx1"/>
                </a:gs>
              </a:gsLst>
              <a:lin ang="0" scaled="1"/>
              <a:tileRect/>
            </a:gradFill>
            <a:prstDash val="solid"/>
            <a:round/>
            <a:headEnd type="none" w="med" len="med"/>
            <a:tailEnd type="none" w="med" len="med"/>
          </a:ln>
          <a:effectLst/>
        </p:spPr>
        <p:txBody>
          <a:bodyPr vert="horz" wrap="square" lIns="0" tIns="91440" rIns="0" bIns="0" numCol="1" rtlCol="0" anchor="t" anchorCtr="0" compatLnSpc="1">
            <a:prstTxWarp prst="textNoShape">
              <a:avLst/>
            </a:prstTxWarp>
          </a:bodyPr>
          <a:lstStyle/>
          <a:p>
            <a:pPr algn="ctr">
              <a:defRPr/>
            </a:pPr>
            <a:endParaRPr lang="en-US" sz="2000" kern="0" dirty="0">
              <a:gradFill>
                <a:gsLst>
                  <a:gs pos="0">
                    <a:srgbClr val="FFFFFF"/>
                  </a:gs>
                  <a:gs pos="86000">
                    <a:srgbClr val="FFFFFF"/>
                  </a:gs>
                </a:gsLst>
                <a:lin ang="5400000" scaled="0"/>
              </a:gradFill>
            </a:endParaRPr>
          </a:p>
        </p:txBody>
      </p:sp>
      <p:sp>
        <p:nvSpPr>
          <p:cNvPr id="22" name="TextBox 21"/>
          <p:cNvSpPr txBox="1"/>
          <p:nvPr/>
        </p:nvSpPr>
        <p:spPr bwMode="invGray">
          <a:xfrm>
            <a:off x="519113" y="5615548"/>
            <a:ext cx="11150600" cy="1242452"/>
          </a:xfrm>
          <a:prstGeom prst="rect">
            <a:avLst/>
          </a:prstGeom>
          <a:noFill/>
        </p:spPr>
        <p:txBody>
          <a:bodyPr wrap="square" lIns="0" tIns="0" rIns="0" bIns="0" rtlCol="0" anchor="ctr">
            <a:noAutofit/>
          </a:bodyPr>
          <a:lstStyle/>
          <a:p>
            <a:pPr algn="ctr">
              <a:lnSpc>
                <a:spcPct val="70000"/>
              </a:lnSpc>
              <a:defRPr/>
            </a:pPr>
            <a:r>
              <a:rPr lang="en-US" sz="4800" b="1" kern="2000" spc="-150" dirty="0" smtClean="0">
                <a:solidFill>
                  <a:srgbClr val="FFFFFF">
                    <a:alpha val="75000"/>
                  </a:srgbClr>
                </a:solidFill>
                <a:latin typeface="Segoe Condensed" pitchFamily="34" charset="0"/>
              </a:rPr>
              <a:t>SYSTEM CENTER CONFIGURATION MANAGER 2012</a:t>
            </a:r>
            <a:endParaRPr lang="en-US" sz="4800" b="1" kern="2000" spc="-150" dirty="0">
              <a:solidFill>
                <a:srgbClr val="FFFFFF">
                  <a:alpha val="75000"/>
                </a:srgbClr>
              </a:solidFill>
              <a:latin typeface="Segoe Condensed" pitchFamily="34" charset="0"/>
            </a:endParaRPr>
          </a:p>
        </p:txBody>
      </p:sp>
      <p:pic>
        <p:nvPicPr>
          <p:cNvPr id="23" name="Picture 22" descr="rays_flow.png"/>
          <p:cNvPicPr>
            <a:picLocks noChangeAspect="1"/>
          </p:cNvPicPr>
          <p:nvPr/>
        </p:nvPicPr>
        <p:blipFill rotWithShape="1">
          <a:blip r:embed="rId6">
            <a:alphaModFix amt="10000"/>
          </a:blip>
          <a:srcRect l="17451" t="21333" b="38444"/>
          <a:stretch/>
        </p:blipFill>
        <p:spPr>
          <a:xfrm>
            <a:off x="-95533" y="5622878"/>
            <a:ext cx="12284358" cy="1235122"/>
          </a:xfrm>
          <a:prstGeom prst="rect">
            <a:avLst/>
          </a:prstGeom>
          <a:blipFill dpi="0" rotWithShape="1">
            <a:blip r:embed="rId7" cstate="print">
              <a:alphaModFix amt="10000"/>
            </a:blip>
            <a:srcRect/>
            <a:stretch>
              <a:fillRect/>
            </a:stretch>
          </a:blipFill>
          <a:ln w="55000" cap="flat" cmpd="thickThin" algn="ctr">
            <a:noFill/>
            <a:prstDash val="solid"/>
            <a:headEnd type="none" w="med" len="med"/>
            <a:tailEnd type="none" w="med" len="med"/>
          </a:ln>
          <a:effectLst/>
        </p:spPr>
      </p:pic>
    </p:spTree>
    <p:extLst>
      <p:ext uri="{BB962C8B-B14F-4D97-AF65-F5344CB8AC3E}">
        <p14:creationId xmlns:p14="http://schemas.microsoft.com/office/powerpoint/2010/main" val="1322647787"/>
      </p:ext>
    </p:extLst>
  </p:cSld>
  <p:clrMapOvr>
    <a:masterClrMapping/>
  </p:clrMapOvr>
  <p:transition spd="slow" advClick="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ipe(down)">
                                      <p:cBhvr>
                                        <p:cTn id="11" dur="750"/>
                                        <p:tgtEl>
                                          <p:spTgt spid="1028"/>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50"/>
                                        <p:tgtEl>
                                          <p:spTgt spid="11"/>
                                        </p:tgtEl>
                                      </p:cBhvr>
                                    </p:animEffect>
                                    <p:anim calcmode="lin" valueType="num">
                                      <p:cBhvr>
                                        <p:cTn id="15" dur="750" fill="hold"/>
                                        <p:tgtEl>
                                          <p:spTgt spid="11"/>
                                        </p:tgtEl>
                                        <p:attrNameLst>
                                          <p:attrName>ppt_x</p:attrName>
                                        </p:attrNameLst>
                                      </p:cBhvr>
                                      <p:tavLst>
                                        <p:tav tm="0">
                                          <p:val>
                                            <p:strVal val="#ppt_x"/>
                                          </p:val>
                                        </p:tav>
                                        <p:tav tm="100000">
                                          <p:val>
                                            <p:strVal val="#ppt_x"/>
                                          </p:val>
                                        </p:tav>
                                      </p:tavLst>
                                    </p:anim>
                                    <p:anim calcmode="lin" valueType="num">
                                      <p:cBhvr>
                                        <p:cTn id="16" dur="750" fill="hold"/>
                                        <p:tgtEl>
                                          <p:spTgt spid="11"/>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750"/>
                                        <p:tgtEl>
                                          <p:spTgt spid="18"/>
                                        </p:tgtEl>
                                      </p:cBhvr>
                                    </p:animEffect>
                                  </p:childTnLst>
                                </p:cTn>
                              </p:par>
                            </p:childTnLst>
                          </p:cTn>
                        </p:par>
                        <p:par>
                          <p:cTn id="20" fill="hold">
                            <p:stCondLst>
                              <p:cond delay="1000"/>
                            </p:stCondLst>
                            <p:childTnLst>
                              <p:par>
                                <p:cTn id="21" presetID="2" presetClass="entr" presetSubtype="4" decel="10000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1000" fill="hold"/>
                                        <p:tgtEl>
                                          <p:spTgt spid="28"/>
                                        </p:tgtEl>
                                        <p:attrNameLst>
                                          <p:attrName>ppt_x</p:attrName>
                                        </p:attrNameLst>
                                      </p:cBhvr>
                                      <p:tavLst>
                                        <p:tav tm="0">
                                          <p:val>
                                            <p:strVal val="#ppt_x"/>
                                          </p:val>
                                        </p:tav>
                                        <p:tav tm="100000">
                                          <p:val>
                                            <p:strVal val="#ppt_x"/>
                                          </p:val>
                                        </p:tav>
                                      </p:tavLst>
                                    </p:anim>
                                    <p:anim calcmode="lin" valueType="num">
                                      <p:cBhvr additive="base">
                                        <p:cTn id="24" dur="1000" fill="hold"/>
                                        <p:tgtEl>
                                          <p:spTgt spid="28"/>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750"/>
                                        <p:tgtEl>
                                          <p:spTgt spid="102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750"/>
                                        <p:tgtEl>
                                          <p:spTgt spid="12"/>
                                        </p:tgtEl>
                                      </p:cBhvr>
                                    </p:animEffect>
                                    <p:anim calcmode="lin" valueType="num">
                                      <p:cBhvr>
                                        <p:cTn id="31" dur="750" fill="hold"/>
                                        <p:tgtEl>
                                          <p:spTgt spid="12"/>
                                        </p:tgtEl>
                                        <p:attrNameLst>
                                          <p:attrName>ppt_x</p:attrName>
                                        </p:attrNameLst>
                                      </p:cBhvr>
                                      <p:tavLst>
                                        <p:tav tm="0">
                                          <p:val>
                                            <p:strVal val="#ppt_x"/>
                                          </p:val>
                                        </p:tav>
                                        <p:tav tm="100000">
                                          <p:val>
                                            <p:strVal val="#ppt_x"/>
                                          </p:val>
                                        </p:tav>
                                      </p:tavLst>
                                    </p:anim>
                                    <p:anim calcmode="lin" valueType="num">
                                      <p:cBhvr>
                                        <p:cTn id="32" dur="750" fill="hold"/>
                                        <p:tgtEl>
                                          <p:spTgt spid="12"/>
                                        </p:tgtEl>
                                        <p:attrNameLst>
                                          <p:attrName>ppt_y</p:attrName>
                                        </p:attrNameLst>
                                      </p:cBhvr>
                                      <p:tavLst>
                                        <p:tav tm="0">
                                          <p:val>
                                            <p:strVal val="#ppt_y+.1"/>
                                          </p:val>
                                        </p:tav>
                                        <p:tav tm="100000">
                                          <p:val>
                                            <p:strVal val="#ppt_y"/>
                                          </p:val>
                                        </p:tav>
                                      </p:tavLst>
                                    </p:anim>
                                  </p:childTnLst>
                                </p:cTn>
                              </p:par>
                              <p:par>
                                <p:cTn id="33" presetID="2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750"/>
                                        <p:tgtEl>
                                          <p:spTgt spid="19"/>
                                        </p:tgtEl>
                                      </p:cBhvr>
                                    </p:animEffect>
                                  </p:childTnLst>
                                </p:cTn>
                              </p:par>
                            </p:childTnLst>
                          </p:cTn>
                        </p:par>
                        <p:par>
                          <p:cTn id="36" fill="hold">
                            <p:stCondLst>
                              <p:cond delay="2000"/>
                            </p:stCondLst>
                            <p:childTnLst>
                              <p:par>
                                <p:cTn id="37" presetID="2" presetClass="entr" presetSubtype="4" decel="10000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1000" fill="hold"/>
                                        <p:tgtEl>
                                          <p:spTgt spid="29"/>
                                        </p:tgtEl>
                                        <p:attrNameLst>
                                          <p:attrName>ppt_x</p:attrName>
                                        </p:attrNameLst>
                                      </p:cBhvr>
                                      <p:tavLst>
                                        <p:tav tm="0">
                                          <p:val>
                                            <p:strVal val="#ppt_x"/>
                                          </p:val>
                                        </p:tav>
                                        <p:tav tm="100000">
                                          <p:val>
                                            <p:strVal val="#ppt_x"/>
                                          </p:val>
                                        </p:tav>
                                      </p:tavLst>
                                    </p:anim>
                                    <p:anim calcmode="lin" valueType="num">
                                      <p:cBhvr additive="base">
                                        <p:cTn id="40" dur="1000" fill="hold"/>
                                        <p:tgtEl>
                                          <p:spTgt spid="29"/>
                                        </p:tgtEl>
                                        <p:attrNameLst>
                                          <p:attrName>ppt_y</p:attrName>
                                        </p:attrNameLst>
                                      </p:cBhvr>
                                      <p:tavLst>
                                        <p:tav tm="0">
                                          <p:val>
                                            <p:strVal val="1+#ppt_h/2"/>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750"/>
                                        <p:tgtEl>
                                          <p:spTgt spid="13"/>
                                        </p:tgtEl>
                                      </p:cBhvr>
                                    </p:animEffect>
                                    <p:anim calcmode="lin" valueType="num">
                                      <p:cBhvr>
                                        <p:cTn id="44" dur="750" fill="hold"/>
                                        <p:tgtEl>
                                          <p:spTgt spid="13"/>
                                        </p:tgtEl>
                                        <p:attrNameLst>
                                          <p:attrName>ppt_x</p:attrName>
                                        </p:attrNameLst>
                                      </p:cBhvr>
                                      <p:tavLst>
                                        <p:tav tm="0">
                                          <p:val>
                                            <p:strVal val="#ppt_x"/>
                                          </p:val>
                                        </p:tav>
                                        <p:tav tm="100000">
                                          <p:val>
                                            <p:strVal val="#ppt_x"/>
                                          </p:val>
                                        </p:tav>
                                      </p:tavLst>
                                    </p:anim>
                                    <p:anim calcmode="lin" valueType="num">
                                      <p:cBhvr>
                                        <p:cTn id="45" dur="750" fill="hold"/>
                                        <p:tgtEl>
                                          <p:spTgt spid="13"/>
                                        </p:tgtEl>
                                        <p:attrNameLst>
                                          <p:attrName>ppt_y</p:attrName>
                                        </p:attrNameLst>
                                      </p:cBhvr>
                                      <p:tavLst>
                                        <p:tav tm="0">
                                          <p:val>
                                            <p:strVal val="#ppt_y+.1"/>
                                          </p:val>
                                        </p:tav>
                                        <p:tav tm="100000">
                                          <p:val>
                                            <p:strVal val="#ppt_y"/>
                                          </p:val>
                                        </p:tav>
                                      </p:tavLst>
                                    </p:anim>
                                  </p:childTnLst>
                                </p:cTn>
                              </p:par>
                              <p:par>
                                <p:cTn id="46" presetID="22" presetClass="entr" presetSubtype="4" fill="hold" nodeType="withEffect">
                                  <p:stCondLst>
                                    <p:cond delay="0"/>
                                  </p:stCondLst>
                                  <p:childTnLst>
                                    <p:set>
                                      <p:cBhvr>
                                        <p:cTn id="47" dur="1" fill="hold">
                                          <p:stCondLst>
                                            <p:cond delay="0"/>
                                          </p:stCondLst>
                                        </p:cTn>
                                        <p:tgtEl>
                                          <p:spTgt spid="1035"/>
                                        </p:tgtEl>
                                        <p:attrNameLst>
                                          <p:attrName>style.visibility</p:attrName>
                                        </p:attrNameLst>
                                      </p:cBhvr>
                                      <p:to>
                                        <p:strVal val="visible"/>
                                      </p:to>
                                    </p:set>
                                    <p:animEffect transition="in" filter="wipe(down)">
                                      <p:cBhvr>
                                        <p:cTn id="48" dur="75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11" grpId="0"/>
      <p:bldP spid="13" grpId="0"/>
      <p:bldP spid="27"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534" t="12190" r="1882" b="46535"/>
          <a:stretch/>
        </p:blipFill>
        <p:spPr bwMode="auto">
          <a:xfrm>
            <a:off x="0" y="-1"/>
            <a:ext cx="1218882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bwMode="auto">
          <a:xfrm>
            <a:off x="0" y="3957850"/>
            <a:ext cx="12188825" cy="2900149"/>
          </a:xfrm>
          <a:prstGeom prst="rect">
            <a:avLst/>
          </a:prstGeom>
          <a:gradFill>
            <a:gsLst>
              <a:gs pos="0">
                <a:schemeClr val="bg1"/>
              </a:gs>
              <a:gs pos="52000">
                <a:schemeClr val="bg1">
                  <a:alpha val="61000"/>
                </a:schemeClr>
              </a:gs>
              <a:gs pos="100000">
                <a:schemeClr val="bg1">
                  <a:alpha val="0"/>
                </a:scheme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0" name="Rectangle 9"/>
          <p:cNvSpPr/>
          <p:nvPr/>
        </p:nvSpPr>
        <p:spPr bwMode="auto">
          <a:xfrm>
            <a:off x="-2" y="-1655378"/>
            <a:ext cx="12188826" cy="8513378"/>
          </a:xfrm>
          <a:prstGeom prst="rect">
            <a:avLst/>
          </a:prstGeom>
          <a:gradFill>
            <a:gsLst>
              <a:gs pos="0">
                <a:schemeClr val="bg1"/>
              </a:gs>
              <a:gs pos="58000">
                <a:schemeClr val="bg1">
                  <a:alpha val="62000"/>
                </a:schemeClr>
              </a:gs>
              <a:gs pos="100000">
                <a:schemeClr val="bg1">
                  <a:alpha val="0"/>
                </a:scheme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11" name="Light" descr="C:\Users\andrewl\Desktop\New Folder\floor.png"/>
          <p:cNvPicPr>
            <a:picLocks noChangeAspect="1" noChangeArrowheads="1"/>
          </p:cNvPicPr>
          <p:nvPr/>
        </p:nvPicPr>
        <p:blipFill rotWithShape="1">
          <a:blip r:embed="rId4" cstate="print">
            <a:alphaModFix amt="50000"/>
            <a:duotone>
              <a:prstClr val="black"/>
              <a:schemeClr val="accent1">
                <a:tint val="45000"/>
                <a:satMod val="400000"/>
              </a:schemeClr>
            </a:duotone>
          </a:blip>
          <a:srcRect l="5652" t="54035" r="41668" b="6208"/>
          <a:stretch/>
        </p:blipFill>
        <p:spPr bwMode="auto">
          <a:xfrm>
            <a:off x="-53166" y="2017986"/>
            <a:ext cx="12241991" cy="4840014"/>
          </a:xfrm>
          <a:prstGeom prst="rect">
            <a:avLst/>
          </a:prstGeom>
          <a:blipFill dpi="0" rotWithShape="1">
            <a:blip r:embed="rId5" cstate="print">
              <a:duotone>
                <a:prstClr val="black"/>
                <a:schemeClr val="accent1">
                  <a:tint val="45000"/>
                  <a:satMod val="400000"/>
                </a:schemeClr>
              </a:duotone>
            </a:blip>
            <a:srcRect/>
            <a:stretch>
              <a:fillRect/>
            </a:stretch>
          </a:blipFill>
          <a:ln w="55000" cap="flat" cmpd="thickThin" algn="ctr">
            <a:noFill/>
            <a:prstDash val="solid"/>
            <a:headEnd type="none" w="med" len="med"/>
            <a:tailEnd type="none" w="med" len="med"/>
          </a:ln>
          <a:effectLst/>
        </p:spPr>
      </p:pic>
      <p:pic>
        <p:nvPicPr>
          <p:cNvPr id="1026" name="Picture 2" descr="\\SFP\Work\White_Whale\2-20426_Lees_MCB_Partner\Art\Images\Phones\Samsung_Focu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863" y="2578230"/>
            <a:ext cx="1265859" cy="2298374"/>
          </a:xfrm>
          <a:prstGeom prst="rect">
            <a:avLst/>
          </a:prstGeom>
          <a:noFill/>
          <a:effectLst>
            <a:reflection blurRad="6350" stA="70000" endPos="18000" dist="114300" dir="5400000" sy="-100000" algn="bl" rotWithShape="0"/>
          </a:effectLst>
          <a:extLst>
            <a:ext uri="{909E8E84-426E-40DD-AFC4-6F175D3DCCD1}">
              <a14:hiddenFill xmlns:a14="http://schemas.microsoft.com/office/drawing/2010/main">
                <a:solidFill>
                  <a:srgbClr val="FFFFFF"/>
                </a:solidFill>
              </a14:hiddenFill>
            </a:ext>
          </a:extLst>
        </p:spPr>
      </p:pic>
      <p:pic>
        <p:nvPicPr>
          <p:cNvPr id="1028" name="Picture 4" descr="\\SFP\Work\White_Whale\2-20426_Lees_MCB_Partner\Art\Images\Phones\VerizonDroidPhone_Ful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2287" y="2601311"/>
            <a:ext cx="1162559" cy="2252270"/>
          </a:xfrm>
          <a:prstGeom prst="rect">
            <a:avLst/>
          </a:prstGeom>
          <a:noFill/>
          <a:effectLst>
            <a:reflection blurRad="6350" stA="67000" endPos="18000" dist="152400" dir="5400000" sy="-100000" algn="bl" rotWithShape="0"/>
          </a:effectLst>
          <a:extLst>
            <a:ext uri="{909E8E84-426E-40DD-AFC4-6F175D3DCCD1}">
              <a14:hiddenFill xmlns:a14="http://schemas.microsoft.com/office/drawing/2010/main">
                <a:solidFill>
                  <a:srgbClr val="FFFFFF"/>
                </a:solidFill>
              </a14:hiddenFill>
            </a:ext>
          </a:extLst>
        </p:spPr>
      </p:pic>
      <p:pic>
        <p:nvPicPr>
          <p:cNvPr id="1029" name="Picture 5" descr="\\SFP\Work\White_Whale\2-xxxxx_Anderson_MMS\SFP_Art\Device Freedom\Symbian_Phone.png"/>
          <p:cNvPicPr>
            <a:picLocks noChangeAspect="1" noChangeArrowheads="1"/>
          </p:cNvPicPr>
          <p:nvPr/>
        </p:nvPicPr>
        <p:blipFill rotWithShape="1">
          <a:blip r:embed="rId8">
            <a:extLst>
              <a:ext uri="{28A0092B-C50C-407E-A947-70E740481C1C}">
                <a14:useLocalDpi xmlns:a14="http://schemas.microsoft.com/office/drawing/2010/main" val="0"/>
              </a:ext>
            </a:extLst>
          </a:blip>
          <a:srcRect l="28641" t="9781" r="28254" b="9736"/>
          <a:stretch/>
        </p:blipFill>
        <p:spPr bwMode="auto">
          <a:xfrm>
            <a:off x="3153663" y="2548696"/>
            <a:ext cx="1273023" cy="2376902"/>
          </a:xfrm>
          <a:prstGeom prst="rect">
            <a:avLst/>
          </a:prstGeom>
          <a:noFill/>
          <a:effectLst>
            <a:reflection blurRad="6350" stA="36000" endPos="18000" dir="5400000" sy="-100000" algn="bl" rotWithShape="0"/>
          </a:effectLst>
          <a:extLst>
            <a:ext uri="{909E8E84-426E-40DD-AFC4-6F175D3DCCD1}">
              <a14:hiddenFill xmlns:a14="http://schemas.microsoft.com/office/drawing/2010/main">
                <a:solidFill>
                  <a:srgbClr val="FFFFFF"/>
                </a:solidFill>
              </a14:hiddenFill>
            </a:ext>
          </a:extLst>
        </p:spPr>
      </p:pic>
      <p:pic>
        <p:nvPicPr>
          <p:cNvPr id="15" name="Picture 5"/>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4528037" y="2602525"/>
            <a:ext cx="1150474" cy="2249842"/>
          </a:xfrm>
          <a:prstGeom prst="rect">
            <a:avLst/>
          </a:prstGeom>
          <a:noFill/>
          <a:effectLst>
            <a:reflection blurRad="6350" stA="42000" endPos="18000" dist="152400" dir="5400000" sy="-100000" algn="bl" rotWithShape="0"/>
          </a:effectLst>
          <a:extLst>
            <a:ext uri="{909E8E84-426E-40DD-AFC4-6F175D3DCCD1}">
              <a14:hiddenFill xmlns:a14="http://schemas.microsoft.com/office/drawing/2010/main">
                <a:solidFill>
                  <a:srgbClr val="FFFFFF"/>
                </a:solidFill>
              </a14:hiddenFill>
            </a:ext>
          </a:extLst>
        </p:spPr>
      </p:pic>
      <p:sp>
        <p:nvSpPr>
          <p:cNvPr id="17" name="Rectangle 16"/>
          <p:cNvSpPr/>
          <p:nvPr/>
        </p:nvSpPr>
        <p:spPr bwMode="invGray">
          <a:xfrm>
            <a:off x="-104806" y="5638800"/>
            <a:ext cx="12398437" cy="1346791"/>
          </a:xfrm>
          <a:prstGeom prst="rect">
            <a:avLst/>
          </a:prstGeom>
          <a:gradFill flip="none" rotWithShape="1">
            <a:gsLst>
              <a:gs pos="7000">
                <a:srgbClr val="000000"/>
              </a:gs>
              <a:gs pos="39000">
                <a:srgbClr val="000000">
                  <a:alpha val="75000"/>
                </a:srgbClr>
              </a:gs>
              <a:gs pos="72000">
                <a:srgbClr val="000000">
                  <a:alpha val="75000"/>
                </a:srgbClr>
              </a:gs>
              <a:gs pos="100000">
                <a:srgbClr val="000000"/>
              </a:gs>
            </a:gsLst>
            <a:path path="circle">
              <a:fillToRect t="100000" r="100000"/>
            </a:path>
            <a:tileRect l="-100000" b="-100000"/>
          </a:gradFill>
          <a:ln w="6350" cap="flat" cmpd="sng" algn="ctr">
            <a:gradFill flip="none" rotWithShape="1">
              <a:gsLst>
                <a:gs pos="0">
                  <a:schemeClr val="tx1"/>
                </a:gs>
                <a:gs pos="50000">
                  <a:schemeClr val="tx1">
                    <a:alpha val="0"/>
                  </a:schemeClr>
                </a:gs>
                <a:gs pos="100000">
                  <a:schemeClr val="tx1"/>
                </a:gs>
              </a:gsLst>
              <a:lin ang="0" scaled="1"/>
              <a:tileRect/>
            </a:gradFill>
            <a:prstDash val="solid"/>
            <a:round/>
            <a:headEnd type="none" w="med" len="med"/>
            <a:tailEnd type="none" w="med" len="med"/>
          </a:ln>
          <a:effectLst/>
        </p:spPr>
        <p:txBody>
          <a:bodyPr vert="horz" wrap="square" lIns="0" tIns="91440" rIns="0" bIns="0" numCol="1" rtlCol="0" anchor="t" anchorCtr="0" compatLnSpc="1">
            <a:prstTxWarp prst="textNoShape">
              <a:avLst/>
            </a:prstTxWarp>
          </a:bodyPr>
          <a:lstStyle/>
          <a:p>
            <a:pPr algn="ctr">
              <a:defRPr/>
            </a:pPr>
            <a:endParaRPr lang="en-US" sz="2000" kern="0" dirty="0">
              <a:gradFill>
                <a:gsLst>
                  <a:gs pos="0">
                    <a:srgbClr val="FFFFFF"/>
                  </a:gs>
                  <a:gs pos="86000">
                    <a:srgbClr val="FFFFFF"/>
                  </a:gs>
                </a:gsLst>
                <a:lin ang="5400000" scaled="0"/>
              </a:gradFill>
            </a:endParaRPr>
          </a:p>
        </p:txBody>
      </p:sp>
      <p:pic>
        <p:nvPicPr>
          <p:cNvPr id="19" name="Picture 18" descr="rays_flow.png"/>
          <p:cNvPicPr>
            <a:picLocks noChangeAspect="1"/>
          </p:cNvPicPr>
          <p:nvPr/>
        </p:nvPicPr>
        <p:blipFill rotWithShape="1">
          <a:blip r:embed="rId11">
            <a:alphaModFix amt="10000"/>
          </a:blip>
          <a:srcRect l="17451" t="21333" b="38444"/>
          <a:stretch/>
        </p:blipFill>
        <p:spPr>
          <a:xfrm>
            <a:off x="-95533" y="5622878"/>
            <a:ext cx="12284358" cy="1235122"/>
          </a:xfrm>
          <a:prstGeom prst="rect">
            <a:avLst/>
          </a:prstGeom>
          <a:blipFill dpi="0" rotWithShape="1">
            <a:blip r:embed="rId5" cstate="print">
              <a:alphaModFix amt="10000"/>
            </a:blip>
            <a:srcRect/>
            <a:stretch>
              <a:fillRect/>
            </a:stretch>
          </a:blipFill>
          <a:ln w="55000" cap="flat" cmpd="thickThin" algn="ctr">
            <a:noFill/>
            <a:prstDash val="solid"/>
            <a:headEnd type="none" w="med" len="med"/>
            <a:tailEnd type="none" w="med" len="med"/>
          </a:ln>
          <a:effectLst/>
        </p:spPr>
      </p:pic>
      <p:sp>
        <p:nvSpPr>
          <p:cNvPr id="18" name="TextBox 17"/>
          <p:cNvSpPr txBox="1"/>
          <p:nvPr/>
        </p:nvSpPr>
        <p:spPr bwMode="invGray">
          <a:xfrm>
            <a:off x="0" y="5615548"/>
            <a:ext cx="12188824" cy="1242452"/>
          </a:xfrm>
          <a:prstGeom prst="rect">
            <a:avLst/>
          </a:prstGeom>
          <a:noFill/>
        </p:spPr>
        <p:txBody>
          <a:bodyPr wrap="square" lIns="0" tIns="0" rIns="0" bIns="0" rtlCol="0" anchor="ctr">
            <a:noAutofit/>
          </a:bodyPr>
          <a:lstStyle/>
          <a:p>
            <a:pPr algn="ctr">
              <a:lnSpc>
                <a:spcPct val="70000"/>
              </a:lnSpc>
              <a:defRPr/>
            </a:pPr>
            <a:r>
              <a:rPr lang="en-US" sz="4600" b="1" kern="2000" spc="-150" dirty="0">
                <a:solidFill>
                  <a:srgbClr val="FFFFFF">
                    <a:alpha val="75000"/>
                  </a:srgbClr>
                </a:solidFill>
                <a:latin typeface="Segoe Condensed" pitchFamily="34" charset="0"/>
              </a:rPr>
              <a:t>VISIBILITY, POLICY</a:t>
            </a:r>
            <a:r>
              <a:rPr lang="en-US" sz="4600" kern="2000" spc="-150" dirty="0">
                <a:solidFill>
                  <a:srgbClr val="FFFFFF">
                    <a:alpha val="75000"/>
                  </a:srgbClr>
                </a:solidFill>
                <a:latin typeface="Segoe Condensed" pitchFamily="34" charset="0"/>
              </a:rPr>
              <a:t> AND </a:t>
            </a:r>
            <a:r>
              <a:rPr lang="en-US" sz="4600" b="1" kern="2000" spc="-150" dirty="0">
                <a:solidFill>
                  <a:srgbClr val="FFFFFF">
                    <a:alpha val="75000"/>
                  </a:srgbClr>
                </a:solidFill>
                <a:latin typeface="Segoe Condensed" pitchFamily="34" charset="0"/>
              </a:rPr>
              <a:t>CONTROL </a:t>
            </a:r>
            <a:r>
              <a:rPr lang="en-US" sz="4600" kern="2000" spc="-150" dirty="0">
                <a:solidFill>
                  <a:srgbClr val="FFFFFF">
                    <a:alpha val="75000"/>
                  </a:srgbClr>
                </a:solidFill>
                <a:latin typeface="Segoe Condensed" pitchFamily="34" charset="0"/>
              </a:rPr>
              <a:t>FOR</a:t>
            </a:r>
            <a:r>
              <a:rPr lang="en-US" sz="4600" b="1" kern="2000" spc="-150" dirty="0">
                <a:solidFill>
                  <a:srgbClr val="FFFFFF">
                    <a:alpha val="75000"/>
                  </a:srgbClr>
                </a:solidFill>
                <a:latin typeface="Segoe Condensed" pitchFamily="34" charset="0"/>
              </a:rPr>
              <a:t> MOBILE DEVICES</a:t>
            </a:r>
          </a:p>
        </p:txBody>
      </p:sp>
      <p:sp>
        <p:nvSpPr>
          <p:cNvPr id="20" name="Rectangle 19"/>
          <p:cNvSpPr/>
          <p:nvPr/>
        </p:nvSpPr>
        <p:spPr>
          <a:xfrm>
            <a:off x="559944" y="516180"/>
            <a:ext cx="4671472" cy="830997"/>
          </a:xfrm>
          <a:prstGeom prst="rect">
            <a:avLst/>
          </a:prstGeom>
        </p:spPr>
        <p:txBody>
          <a:bodyPr wrap="none">
            <a:spAutoFit/>
          </a:bodyPr>
          <a:lstStyle/>
          <a:p>
            <a:r>
              <a:rPr lang="en-US" sz="4800" dirty="0" smtClean="0"/>
              <a:t>Device freedom</a:t>
            </a:r>
            <a:endParaRPr lang="en-US" sz="4800" dirty="0"/>
          </a:p>
        </p:txBody>
      </p:sp>
      <p:pic>
        <p:nvPicPr>
          <p:cNvPr id="21" name="Picture 20"/>
          <p:cNvPicPr>
            <a:picLocks noChangeAspect="1"/>
          </p:cNvPicPr>
          <p:nvPr/>
        </p:nvPicPr>
        <p:blipFill rotWithShape="1">
          <a:blip r:embed="rId12">
            <a:extLst>
              <a:ext uri="{28A0092B-C50C-407E-A947-70E740481C1C}">
                <a14:useLocalDpi xmlns:a14="http://schemas.microsoft.com/office/drawing/2010/main" val="0"/>
              </a:ext>
            </a:extLst>
          </a:blip>
          <a:stretch/>
        </p:blipFill>
        <p:spPr>
          <a:xfrm>
            <a:off x="6345567" y="-451262"/>
            <a:ext cx="8902344" cy="7789552"/>
          </a:xfrm>
          <a:prstGeom prst="rect">
            <a:avLst/>
          </a:prstGeom>
          <a:noFill/>
          <a:ln>
            <a:noFill/>
          </a:ln>
        </p:spPr>
      </p:pic>
      <p:grpSp>
        <p:nvGrpSpPr>
          <p:cNvPr id="22" name="Group 21"/>
          <p:cNvGrpSpPr/>
          <p:nvPr/>
        </p:nvGrpSpPr>
        <p:grpSpPr>
          <a:xfrm rot="16200000">
            <a:off x="5046238" y="1936698"/>
            <a:ext cx="3310783" cy="2569029"/>
            <a:chOff x="5276554" y="2313902"/>
            <a:chExt cx="3310783" cy="2569029"/>
          </a:xfrm>
          <a:effectLst>
            <a:reflection blurRad="6350" stA="70000" endPos="18000" dist="114300" dir="5400000" sy="-100000" algn="bl" rotWithShape="0"/>
          </a:effectLst>
        </p:grpSpPr>
        <p:pic>
          <p:nvPicPr>
            <p:cNvPr id="23"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13564" r="13032" b="14562"/>
            <a:stretch/>
          </p:blipFill>
          <p:spPr bwMode="auto">
            <a:xfrm>
              <a:off x="5276554" y="2313902"/>
              <a:ext cx="3310783" cy="256902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76" t="24654" r="4173" b="9272"/>
            <a:stretch/>
          </p:blipFill>
          <p:spPr bwMode="auto">
            <a:xfrm>
              <a:off x="5558971" y="2971810"/>
              <a:ext cx="2699658" cy="1698171"/>
            </a:xfrm>
            <a:prstGeom prst="rect">
              <a:avLst/>
            </a:prstGeom>
            <a:ln>
              <a:noFill/>
            </a:ln>
            <a:effectLst>
              <a:reflection stA="45000" endPos="65000" dist="228600" dir="5400000" sy="-100000" algn="bl" rotWithShape="0"/>
            </a:effectLst>
            <a:extLst/>
          </p:spPr>
        </p:pic>
      </p:grpSp>
    </p:spTree>
    <p:extLst>
      <p:ext uri="{BB962C8B-B14F-4D97-AF65-F5344CB8AC3E}">
        <p14:creationId xmlns:p14="http://schemas.microsoft.com/office/powerpoint/2010/main" val="3216977934"/>
      </p:ext>
    </p:extLst>
  </p:cSld>
  <p:clrMapOvr>
    <a:masterClrMapping/>
  </p:clrMapOvr>
  <p:transition spd="slow" advClick="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a:xfrm>
            <a:off x="741362" y="506974"/>
            <a:ext cx="9323388" cy="1523494"/>
          </a:xfrm>
        </p:spPr>
        <p:txBody>
          <a:bodyPr/>
          <a:lstStyle/>
          <a:p>
            <a:r>
              <a:rPr lang="en-US" dirty="0" smtClean="0">
                <a:effectLst>
                  <a:outerShdw blurRad="38100" dist="38100" dir="2700000" algn="tl">
                    <a:srgbClr val="000000">
                      <a:alpha val="43137"/>
                    </a:srgbClr>
                  </a:outerShdw>
                </a:effectLst>
              </a:rPr>
              <a:t>Mobile Device Management</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sz="3600" b="1" dirty="0">
                <a:effectLst>
                  <a:outerShdw blurRad="38100" dist="38100" dir="2700000" algn="tl">
                    <a:srgbClr val="000000">
                      <a:alpha val="43137"/>
                    </a:srgbClr>
                  </a:outerShdw>
                </a:effectLst>
              </a:rPr>
              <a:t>Mike Chan</a:t>
            </a:r>
          </a:p>
          <a:p>
            <a:r>
              <a:rPr lang="en-US" dirty="0">
                <a:effectLst>
                  <a:outerShdw blurRad="38100" dist="38100" dir="2700000" algn="tl">
                    <a:srgbClr val="000000">
                      <a:alpha val="43137"/>
                    </a:srgbClr>
                  </a:outerShdw>
                </a:effectLst>
              </a:rPr>
              <a:t>Sr. Product Manager</a:t>
            </a:r>
          </a:p>
          <a:p>
            <a:r>
              <a:rPr lang="en-US" dirty="0">
                <a:effectLst>
                  <a:outerShdw blurRad="38100" dist="38100" dir="2700000" algn="tl">
                    <a:srgbClr val="000000">
                      <a:alpha val="43137"/>
                    </a:srgbClr>
                  </a:outerShdw>
                </a:effectLst>
              </a:rPr>
              <a:t>System Center</a:t>
            </a:r>
          </a:p>
        </p:txBody>
      </p:sp>
      <p:pic>
        <p:nvPicPr>
          <p:cNvPr id="5" name="Picture 2" descr="\\SFP\Work\White_Whale\2-20426_Lees_MCB_Partner\Art\Images\Phones\Samsung_Foc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872" y="3987734"/>
            <a:ext cx="1265859" cy="2298374"/>
          </a:xfrm>
          <a:prstGeom prst="rect">
            <a:avLst/>
          </a:prstGeom>
          <a:noFill/>
          <a:effectLst>
            <a:reflection blurRad="6350" stA="70000" endPos="18000" dist="1143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088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autoRev="1" fill="hold" nodeType="withEffect">
                                  <p:stCondLst>
                                    <p:cond delay="0"/>
                                  </p:stCondLst>
                                  <p:childTnLst>
                                    <p:animScale>
                                      <p:cBhvr>
                                        <p:cTn id="6" dur="1250" fill="hold"/>
                                        <p:tgtEl>
                                          <p:spTgt spid="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FP\Public\Andrew\Explorer Mini Mouse laptop man woman mobility travel relaxing.jpg"/>
          <p:cNvPicPr>
            <a:picLocks noChangeAspect="1" noChangeArrowheads="1"/>
          </p:cNvPicPr>
          <p:nvPr/>
        </p:nvPicPr>
        <p:blipFill rotWithShape="1">
          <a:blip r:embed="rId3">
            <a:extLst>
              <a:ext uri="{28A0092B-C50C-407E-A947-70E740481C1C}">
                <a14:useLocalDpi xmlns:a14="http://schemas.microsoft.com/office/drawing/2010/main" val="0"/>
              </a:ext>
            </a:extLst>
          </a:blip>
          <a:srcRect t="7577" b="7820"/>
          <a:stretch/>
        </p:blipFill>
        <p:spPr bwMode="auto">
          <a:xfrm>
            <a:off x="-64" y="0"/>
            <a:ext cx="12188952"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0" y="3739487"/>
            <a:ext cx="12188825" cy="3118513"/>
          </a:xfrm>
          <a:prstGeom prst="rect">
            <a:avLst/>
          </a:prstGeom>
          <a:gradFill>
            <a:gsLst>
              <a:gs pos="0">
                <a:schemeClr val="bg1"/>
              </a:gs>
              <a:gs pos="52000">
                <a:schemeClr val="bg1">
                  <a:alpha val="31000"/>
                </a:schemeClr>
              </a:gs>
              <a:gs pos="100000">
                <a:schemeClr val="bg1">
                  <a:alpha val="0"/>
                </a:scheme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6" name="Rectangle 15"/>
          <p:cNvSpPr/>
          <p:nvPr/>
        </p:nvSpPr>
        <p:spPr bwMode="invGray">
          <a:xfrm>
            <a:off x="-104806" y="5638800"/>
            <a:ext cx="12398437" cy="1336158"/>
          </a:xfrm>
          <a:prstGeom prst="rect">
            <a:avLst/>
          </a:prstGeom>
          <a:gradFill flip="none" rotWithShape="1">
            <a:gsLst>
              <a:gs pos="7000">
                <a:srgbClr val="000000"/>
              </a:gs>
              <a:gs pos="39000">
                <a:srgbClr val="000000">
                  <a:alpha val="75000"/>
                </a:srgbClr>
              </a:gs>
              <a:gs pos="72000">
                <a:srgbClr val="000000">
                  <a:alpha val="75000"/>
                </a:srgbClr>
              </a:gs>
              <a:gs pos="100000">
                <a:srgbClr val="000000"/>
              </a:gs>
            </a:gsLst>
            <a:path path="circle">
              <a:fillToRect t="100000" r="100000"/>
            </a:path>
            <a:tileRect l="-100000" b="-100000"/>
          </a:gradFill>
          <a:ln w="6350" cap="flat" cmpd="sng" algn="ctr">
            <a:gradFill flip="none" rotWithShape="1">
              <a:gsLst>
                <a:gs pos="0">
                  <a:schemeClr val="tx1"/>
                </a:gs>
                <a:gs pos="50000">
                  <a:schemeClr val="tx1">
                    <a:alpha val="0"/>
                  </a:schemeClr>
                </a:gs>
                <a:gs pos="100000">
                  <a:schemeClr val="tx1"/>
                </a:gs>
              </a:gsLst>
              <a:lin ang="0" scaled="1"/>
              <a:tileRect/>
            </a:gradFill>
            <a:prstDash val="solid"/>
            <a:round/>
            <a:headEnd type="none" w="med" len="med"/>
            <a:tailEnd type="none" w="med" len="med"/>
          </a:ln>
          <a:effectLst/>
        </p:spPr>
        <p:txBody>
          <a:bodyPr vert="horz" wrap="square" lIns="0" tIns="91440" rIns="0" bIns="0" numCol="1" rtlCol="0" anchor="t" anchorCtr="0" compatLnSpc="1">
            <a:prstTxWarp prst="textNoShape">
              <a:avLst/>
            </a:prstTxWarp>
          </a:bodyPr>
          <a:lstStyle/>
          <a:p>
            <a:pPr algn="ctr">
              <a:defRPr/>
            </a:pPr>
            <a:endParaRPr lang="en-US" sz="2000" kern="0" dirty="0">
              <a:gradFill>
                <a:gsLst>
                  <a:gs pos="0">
                    <a:srgbClr val="FFFFFF"/>
                  </a:gs>
                  <a:gs pos="86000">
                    <a:srgbClr val="FFFFFF"/>
                  </a:gs>
                </a:gsLst>
                <a:lin ang="5400000" scaled="0"/>
              </a:gradFill>
            </a:endParaRPr>
          </a:p>
        </p:txBody>
      </p:sp>
      <p:pic>
        <p:nvPicPr>
          <p:cNvPr id="17" name="Picture 16" descr="rays_flow.png"/>
          <p:cNvPicPr>
            <a:picLocks noChangeAspect="1"/>
          </p:cNvPicPr>
          <p:nvPr/>
        </p:nvPicPr>
        <p:blipFill rotWithShape="1">
          <a:blip r:embed="rId4">
            <a:alphaModFix amt="10000"/>
          </a:blip>
          <a:srcRect l="17451" t="21333" b="38444"/>
          <a:stretch/>
        </p:blipFill>
        <p:spPr>
          <a:xfrm>
            <a:off x="-95533" y="5622878"/>
            <a:ext cx="12284358" cy="1235122"/>
          </a:xfrm>
          <a:prstGeom prst="rect">
            <a:avLst/>
          </a:prstGeom>
          <a:blipFill dpi="0" rotWithShape="1">
            <a:blip r:embed="rId5" cstate="print">
              <a:alphaModFix amt="10000"/>
            </a:blip>
            <a:srcRect/>
            <a:stretch>
              <a:fillRect/>
            </a:stretch>
          </a:blipFill>
          <a:ln w="55000" cap="flat" cmpd="thickThin" algn="ctr">
            <a:noFill/>
            <a:prstDash val="solid"/>
            <a:headEnd type="none" w="med" len="med"/>
            <a:tailEnd type="none" w="med" len="med"/>
          </a:ln>
          <a:effectLst/>
        </p:spPr>
      </p:pic>
      <p:sp>
        <p:nvSpPr>
          <p:cNvPr id="18" name="TextBox 17"/>
          <p:cNvSpPr txBox="1"/>
          <p:nvPr/>
        </p:nvSpPr>
        <p:spPr bwMode="invGray">
          <a:xfrm>
            <a:off x="519113" y="5656492"/>
            <a:ext cx="11150600" cy="1242452"/>
          </a:xfrm>
          <a:prstGeom prst="rect">
            <a:avLst/>
          </a:prstGeom>
          <a:noFill/>
        </p:spPr>
        <p:txBody>
          <a:bodyPr wrap="square" lIns="0" tIns="0" rIns="0" bIns="0" rtlCol="0" anchor="ctr">
            <a:noAutofit/>
          </a:bodyPr>
          <a:lstStyle/>
          <a:p>
            <a:pPr algn="ctr">
              <a:lnSpc>
                <a:spcPct val="70000"/>
              </a:lnSpc>
              <a:defRPr/>
            </a:pPr>
            <a:r>
              <a:rPr lang="en-US" sz="6000" kern="2000" spc="-150" dirty="0">
                <a:solidFill>
                  <a:srgbClr val="FFFFFF">
                    <a:alpha val="75000"/>
                  </a:srgbClr>
                </a:solidFill>
                <a:latin typeface="Segoe Condensed" pitchFamily="34" charset="0"/>
              </a:rPr>
              <a:t>MAKING USERS PRODUCTIVE</a:t>
            </a:r>
            <a:r>
              <a:rPr lang="en-US" sz="6000" b="1" kern="2000" spc="-150" dirty="0">
                <a:solidFill>
                  <a:srgbClr val="FFFFFF">
                    <a:alpha val="75000"/>
                  </a:srgbClr>
                </a:solidFill>
                <a:latin typeface="Segoe Condensed" pitchFamily="34" charset="0"/>
              </a:rPr>
              <a:t> ANYWHERE</a:t>
            </a:r>
          </a:p>
        </p:txBody>
      </p:sp>
    </p:spTree>
    <p:extLst>
      <p:ext uri="{BB962C8B-B14F-4D97-AF65-F5344CB8AC3E}">
        <p14:creationId xmlns:p14="http://schemas.microsoft.com/office/powerpoint/2010/main" val="2547861962"/>
      </p:ext>
    </p:extLst>
  </p:cSld>
  <p:clrMapOvr>
    <a:masterClrMapping/>
  </p:clrMapOvr>
  <p:transition spd="slow" advClick="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a:xfrm>
            <a:off x="779462" y="181110"/>
            <a:ext cx="9323388" cy="1523494"/>
          </a:xfrm>
        </p:spPr>
        <p:txBody>
          <a:bodyPr/>
          <a:lstStyle/>
          <a:p>
            <a:r>
              <a:rPr lang="en-US" dirty="0">
                <a:effectLst>
                  <a:outerShdw blurRad="38100" dist="38100" dir="2700000" algn="tl">
                    <a:srgbClr val="000000">
                      <a:alpha val="43137"/>
                    </a:srgbClr>
                  </a:outerShdw>
                </a:effectLst>
              </a:rPr>
              <a:t>Optimized Application Experiences</a:t>
            </a:r>
          </a:p>
        </p:txBody>
      </p:sp>
      <p:sp>
        <p:nvSpPr>
          <p:cNvPr id="3" name="Subtitle 2"/>
          <p:cNvSpPr>
            <a:spLocks noGrp="1"/>
          </p:cNvSpPr>
          <p:nvPr>
            <p:ph type="subTitle" idx="1"/>
          </p:nvPr>
        </p:nvSpPr>
        <p:spPr/>
        <p:txBody>
          <a:bodyPr/>
          <a:lstStyle/>
          <a:p>
            <a:r>
              <a:rPr lang="en-US" b="1" dirty="0">
                <a:effectLst>
                  <a:outerShdw blurRad="38100" dist="38100" dir="2700000" algn="tl">
                    <a:srgbClr val="000000">
                      <a:alpha val="43137"/>
                    </a:srgbClr>
                  </a:outerShdw>
                </a:effectLst>
              </a:rPr>
              <a:t>Neha Sharma</a:t>
            </a:r>
          </a:p>
          <a:p>
            <a:r>
              <a:rPr lang="en-US" dirty="0">
                <a:effectLst>
                  <a:outerShdw blurRad="38100" dist="38100" dir="2700000" algn="tl">
                    <a:srgbClr val="000000">
                      <a:alpha val="43137"/>
                    </a:srgbClr>
                  </a:outerShdw>
                </a:effectLst>
              </a:rPr>
              <a:t>Group Product Manager</a:t>
            </a:r>
          </a:p>
          <a:p>
            <a:r>
              <a:rPr lang="en-US" dirty="0">
                <a:effectLst>
                  <a:outerShdw blurRad="38100" dist="38100" dir="2700000" algn="tl">
                    <a:srgbClr val="000000">
                      <a:alpha val="43137"/>
                    </a:srgbClr>
                  </a:outerShdw>
                </a:effectLst>
              </a:rPr>
              <a:t>System Center</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939" y="1704604"/>
            <a:ext cx="3101439" cy="2982180"/>
          </a:xfrm>
          <a:prstGeom prst="rect">
            <a:avLst/>
          </a:prstGeom>
          <a:noFill/>
          <a:ln>
            <a:noFill/>
          </a:ln>
          <a:effectLst>
            <a:outerShdw dist="35921" dir="2700000" algn="ctr" rotWithShape="0">
              <a:schemeClr val="bg2"/>
            </a:outerShdw>
            <a:reflection blurRad="6350" stA="20000"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1099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End Users Empowered</a:t>
            </a:r>
            <a:endParaRPr lang="en-US" dirty="0"/>
          </a:p>
        </p:txBody>
      </p:sp>
      <p:sp>
        <p:nvSpPr>
          <p:cNvPr id="6" name="Subtitle 5"/>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r>
              <a:rPr lang="en-US" dirty="0" smtClean="0"/>
              <a:t>video</a:t>
            </a:r>
            <a:endParaRPr lang="en-US" dirty="0"/>
          </a:p>
        </p:txBody>
      </p:sp>
    </p:spTree>
    <p:extLst>
      <p:ext uri="{BB962C8B-B14F-4D97-AF65-F5344CB8AC3E}">
        <p14:creationId xmlns:p14="http://schemas.microsoft.com/office/powerpoint/2010/main" val="117814590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mpower User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41510"/>
            <a:ext cx="12188825" cy="9141619"/>
          </a:xfrm>
          <a:prstGeom prst="rect">
            <a:avLst/>
          </a:prstGeom>
        </p:spPr>
      </p:pic>
    </p:spTree>
    <p:extLst>
      <p:ext uri="{BB962C8B-B14F-4D97-AF65-F5344CB8AC3E}">
        <p14:creationId xmlns:p14="http://schemas.microsoft.com/office/powerpoint/2010/main" val="14999100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2046884"/>
          </a:xfrm>
        </p:spPr>
        <p:txBody>
          <a:bodyPr/>
          <a:lstStyle/>
          <a:p>
            <a:r>
              <a:rPr lang="en-US" dirty="0" smtClean="0"/>
              <a:t>Client Management and Security Roadmap and Vision</a:t>
            </a:r>
            <a:br>
              <a:rPr lang="en-US" dirty="0" smtClean="0"/>
            </a:br>
            <a:r>
              <a:rPr lang="en-US" sz="3600" dirty="0" smtClean="0"/>
              <a:t>SIM 214</a:t>
            </a:r>
            <a:endParaRPr lang="en-US" sz="3600" dirty="0"/>
          </a:p>
        </p:txBody>
      </p:sp>
      <p:sp>
        <p:nvSpPr>
          <p:cNvPr id="3" name="Subtitle 2"/>
          <p:cNvSpPr>
            <a:spLocks noGrp="1"/>
          </p:cNvSpPr>
          <p:nvPr>
            <p:ph type="subTitle" idx="1"/>
          </p:nvPr>
        </p:nvSpPr>
        <p:spPr>
          <a:xfrm>
            <a:off x="969964" y="4703872"/>
            <a:ext cx="10242550" cy="1326814"/>
          </a:xfrm>
        </p:spPr>
        <p:txBody>
          <a:bodyPr/>
          <a:lstStyle/>
          <a:p>
            <a:r>
              <a:rPr lang="en-US" dirty="0" smtClean="0"/>
              <a:t>Garth Fort</a:t>
            </a:r>
          </a:p>
          <a:p>
            <a:r>
              <a:rPr lang="en-US" dirty="0" smtClean="0"/>
              <a:t>General Manager</a:t>
            </a:r>
          </a:p>
          <a:p>
            <a:r>
              <a:rPr lang="en-US" dirty="0" smtClean="0"/>
              <a:t>Microsoft Corporation</a:t>
            </a:r>
            <a:endParaRPr lang="en-US"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RVER3\InternalBin\Resource DVD\DVD_ART36\DVD_Art_08-10-2010\Artwork_Imagery\Brand Photos\FY10 Business Identity\Server IT - no exp\higher res\MSB10_ServIT_005.jpg"/>
          <p:cNvPicPr>
            <a:picLocks noChangeAspect="1" noChangeArrowheads="1"/>
          </p:cNvPicPr>
          <p:nvPr/>
        </p:nvPicPr>
        <p:blipFill rotWithShape="1">
          <a:blip r:embed="rId3">
            <a:extLst>
              <a:ext uri="{28A0092B-C50C-407E-A947-70E740481C1C}">
                <a14:useLocalDpi xmlns:a14="http://schemas.microsoft.com/office/drawing/2010/main" val="0"/>
              </a:ext>
            </a:extLst>
          </a:blip>
          <a:srcRect t="4238" b="9702"/>
          <a:stretch/>
        </p:blipFill>
        <p:spPr bwMode="auto">
          <a:xfrm>
            <a:off x="0" y="0"/>
            <a:ext cx="12188825" cy="69945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bwMode="auto">
          <a:xfrm>
            <a:off x="0" y="3182587"/>
            <a:ext cx="12188825" cy="3675413"/>
          </a:xfrm>
          <a:prstGeom prst="rect">
            <a:avLst/>
          </a:prstGeom>
          <a:gradFill>
            <a:gsLst>
              <a:gs pos="0">
                <a:schemeClr val="bg1"/>
              </a:gs>
              <a:gs pos="52000">
                <a:schemeClr val="bg1">
                  <a:alpha val="31000"/>
                </a:schemeClr>
              </a:gs>
              <a:gs pos="100000">
                <a:schemeClr val="bg1">
                  <a:alpha val="0"/>
                </a:scheme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6" name="Rectangle 15"/>
          <p:cNvSpPr/>
          <p:nvPr/>
        </p:nvSpPr>
        <p:spPr bwMode="invGray">
          <a:xfrm>
            <a:off x="-104806" y="5627288"/>
            <a:ext cx="12398437" cy="1368935"/>
          </a:xfrm>
          <a:prstGeom prst="rect">
            <a:avLst/>
          </a:prstGeom>
          <a:gradFill flip="none" rotWithShape="1">
            <a:gsLst>
              <a:gs pos="7000">
                <a:srgbClr val="000000"/>
              </a:gs>
              <a:gs pos="39000">
                <a:srgbClr val="000000">
                  <a:alpha val="75000"/>
                </a:srgbClr>
              </a:gs>
              <a:gs pos="72000">
                <a:srgbClr val="000000">
                  <a:alpha val="75000"/>
                </a:srgbClr>
              </a:gs>
              <a:gs pos="100000">
                <a:srgbClr val="000000"/>
              </a:gs>
            </a:gsLst>
            <a:path path="circle">
              <a:fillToRect t="100000" r="100000"/>
            </a:path>
            <a:tileRect l="-100000" b="-100000"/>
          </a:gradFill>
          <a:ln w="6350" cap="flat" cmpd="sng" algn="ctr">
            <a:gradFill flip="none" rotWithShape="1">
              <a:gsLst>
                <a:gs pos="0">
                  <a:schemeClr val="tx1"/>
                </a:gs>
                <a:gs pos="50000">
                  <a:schemeClr val="tx1">
                    <a:alpha val="0"/>
                  </a:schemeClr>
                </a:gs>
                <a:gs pos="100000">
                  <a:schemeClr val="tx1"/>
                </a:gs>
              </a:gsLst>
              <a:lin ang="0" scaled="1"/>
              <a:tileRect/>
            </a:gradFill>
            <a:prstDash val="solid"/>
            <a:round/>
            <a:headEnd type="none" w="med" len="med"/>
            <a:tailEnd type="none" w="med" len="med"/>
          </a:ln>
          <a:effectLst/>
        </p:spPr>
        <p:txBody>
          <a:bodyPr vert="horz" wrap="square" lIns="0" tIns="91440" rIns="0" bIns="0" numCol="1" rtlCol="0" anchor="t" anchorCtr="0" compatLnSpc="1">
            <a:prstTxWarp prst="textNoShape">
              <a:avLst/>
            </a:prstTxWarp>
          </a:bodyPr>
          <a:lstStyle/>
          <a:p>
            <a:pPr algn="ctr">
              <a:defRPr/>
            </a:pPr>
            <a:endParaRPr lang="en-US" sz="2000" kern="0" dirty="0">
              <a:gradFill>
                <a:gsLst>
                  <a:gs pos="0">
                    <a:srgbClr val="FFFFFF"/>
                  </a:gs>
                  <a:gs pos="86000">
                    <a:srgbClr val="FFFFFF"/>
                  </a:gs>
                </a:gsLst>
                <a:lin ang="5400000" scaled="0"/>
              </a:gradFill>
            </a:endParaRPr>
          </a:p>
        </p:txBody>
      </p:sp>
      <p:pic>
        <p:nvPicPr>
          <p:cNvPr id="18" name="Picture 17" descr="rays_flow.png"/>
          <p:cNvPicPr>
            <a:picLocks noChangeAspect="1"/>
          </p:cNvPicPr>
          <p:nvPr/>
        </p:nvPicPr>
        <p:blipFill rotWithShape="1">
          <a:blip r:embed="rId4">
            <a:alphaModFix amt="10000"/>
          </a:blip>
          <a:srcRect l="17451" t="21333" b="38444"/>
          <a:stretch/>
        </p:blipFill>
        <p:spPr>
          <a:xfrm>
            <a:off x="-95533" y="5622878"/>
            <a:ext cx="12284358" cy="1235122"/>
          </a:xfrm>
          <a:prstGeom prst="rect">
            <a:avLst/>
          </a:prstGeom>
          <a:blipFill dpi="0" rotWithShape="1">
            <a:blip r:embed="rId5" cstate="print">
              <a:alphaModFix amt="10000"/>
            </a:blip>
            <a:srcRect/>
            <a:stretch>
              <a:fillRect/>
            </a:stretch>
          </a:blipFill>
          <a:ln w="55000" cap="flat" cmpd="thickThin" algn="ctr">
            <a:noFill/>
            <a:prstDash val="solid"/>
            <a:headEnd type="none" w="med" len="med"/>
            <a:tailEnd type="none" w="med" len="med"/>
          </a:ln>
          <a:effectLst/>
        </p:spPr>
      </p:pic>
      <p:sp>
        <p:nvSpPr>
          <p:cNvPr id="17" name="Rectangle 16"/>
          <p:cNvSpPr/>
          <p:nvPr/>
        </p:nvSpPr>
        <p:spPr bwMode="auto">
          <a:xfrm>
            <a:off x="27453" y="5649984"/>
            <a:ext cx="11961628" cy="1174531"/>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lIns="274320" tIns="182880" bIns="91440" anchor="ctr"/>
          <a:lstStyle/>
          <a:p>
            <a:pPr algn="ctr">
              <a:lnSpc>
                <a:spcPct val="70000"/>
              </a:lnSpc>
              <a:spcAft>
                <a:spcPts val="333"/>
              </a:spcAft>
              <a:defRPr/>
            </a:pPr>
            <a:r>
              <a:rPr lang="en-US" sz="6000" b="1" kern="2000" spc="-150" dirty="0">
                <a:solidFill>
                  <a:srgbClr val="FFFFFF">
                    <a:alpha val="75000"/>
                  </a:srgbClr>
                </a:solidFill>
                <a:latin typeface="Segoe Condensed" pitchFamily="34" charset="0"/>
              </a:rPr>
              <a:t>UNIFIED</a:t>
            </a:r>
            <a:r>
              <a:rPr lang="en-US" sz="6000" kern="2000" spc="-150" dirty="0">
                <a:solidFill>
                  <a:srgbClr val="FFFFFF">
                    <a:alpha val="75000"/>
                  </a:srgbClr>
                </a:solidFill>
                <a:latin typeface="Segoe Condensed" pitchFamily="34" charset="0"/>
              </a:rPr>
              <a:t> INFRASTRUCTURE </a:t>
            </a:r>
            <a:r>
              <a:rPr lang="en-US" sz="6000" kern="2000" spc="-150" dirty="0" smtClean="0">
                <a:solidFill>
                  <a:srgbClr val="FFFFFF">
                    <a:alpha val="75000"/>
                  </a:srgbClr>
                </a:solidFill>
                <a:latin typeface="Segoe Condensed" pitchFamily="34" charset="0"/>
              </a:rPr>
              <a:t>– </a:t>
            </a:r>
            <a:r>
              <a:rPr lang="en-US" sz="6000" b="1" kern="2000" spc="-150" dirty="0" smtClean="0">
                <a:solidFill>
                  <a:srgbClr val="FFFFFF">
                    <a:alpha val="75000"/>
                  </a:srgbClr>
                </a:solidFill>
                <a:latin typeface="Segoe Condensed" pitchFamily="34" charset="0"/>
              </a:rPr>
              <a:t>SIMPLIFIED</a:t>
            </a:r>
            <a:r>
              <a:rPr lang="en-US" sz="6000" kern="2000" spc="-150" dirty="0" smtClean="0">
                <a:solidFill>
                  <a:srgbClr val="FFFFFF">
                    <a:alpha val="75000"/>
                  </a:srgbClr>
                </a:solidFill>
                <a:latin typeface="Segoe Condensed" pitchFamily="34" charset="0"/>
              </a:rPr>
              <a:t> </a:t>
            </a:r>
            <a:r>
              <a:rPr lang="en-US" sz="6000" kern="2000" spc="-150" dirty="0">
                <a:solidFill>
                  <a:srgbClr val="FFFFFF">
                    <a:alpha val="75000"/>
                  </a:srgbClr>
                </a:solidFill>
                <a:latin typeface="Segoe Condensed" pitchFamily="34" charset="0"/>
              </a:rPr>
              <a:t>IT</a:t>
            </a:r>
          </a:p>
        </p:txBody>
      </p:sp>
    </p:spTree>
    <p:extLst>
      <p:ext uri="{BB962C8B-B14F-4D97-AF65-F5344CB8AC3E}">
        <p14:creationId xmlns:p14="http://schemas.microsoft.com/office/powerpoint/2010/main" val="2437579391"/>
      </p:ext>
    </p:extLst>
  </p:cSld>
  <p:clrMapOvr>
    <a:masterClrMapping/>
  </p:clrMapOvr>
  <p:transition spd="slow" advClick="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invGray">
          <a:xfrm>
            <a:off x="-104806" y="5627288"/>
            <a:ext cx="12398437" cy="1315772"/>
          </a:xfrm>
          <a:prstGeom prst="rect">
            <a:avLst/>
          </a:prstGeom>
          <a:gradFill flip="none" rotWithShape="1">
            <a:gsLst>
              <a:gs pos="7000">
                <a:srgbClr val="000000"/>
              </a:gs>
              <a:gs pos="39000">
                <a:srgbClr val="000000">
                  <a:alpha val="75000"/>
                </a:srgbClr>
              </a:gs>
              <a:gs pos="72000">
                <a:srgbClr val="000000">
                  <a:alpha val="75000"/>
                </a:srgbClr>
              </a:gs>
              <a:gs pos="100000">
                <a:srgbClr val="000000"/>
              </a:gs>
            </a:gsLst>
            <a:path path="circle">
              <a:fillToRect t="100000" r="100000"/>
            </a:path>
            <a:tileRect l="-100000" b="-100000"/>
          </a:gradFill>
          <a:ln w="6350" cap="flat" cmpd="sng" algn="ctr">
            <a:gradFill flip="none" rotWithShape="1">
              <a:gsLst>
                <a:gs pos="0">
                  <a:schemeClr val="tx1"/>
                </a:gs>
                <a:gs pos="50000">
                  <a:schemeClr val="tx1">
                    <a:alpha val="0"/>
                  </a:schemeClr>
                </a:gs>
                <a:gs pos="100000">
                  <a:schemeClr val="tx1"/>
                </a:gs>
              </a:gsLst>
              <a:lin ang="0" scaled="1"/>
              <a:tileRect/>
            </a:gradFill>
            <a:prstDash val="solid"/>
            <a:round/>
            <a:headEnd type="none" w="med" len="med"/>
            <a:tailEnd type="none" w="med" len="med"/>
          </a:ln>
          <a:effectLst/>
        </p:spPr>
        <p:txBody>
          <a:bodyPr vert="horz" wrap="square" lIns="0" tIns="91440" rIns="0" bIns="0" numCol="1" rtlCol="0" anchor="t" anchorCtr="0" compatLnSpc="1">
            <a:prstTxWarp prst="textNoShape">
              <a:avLst/>
            </a:prstTxWarp>
          </a:bodyPr>
          <a:lstStyle/>
          <a:p>
            <a:pPr algn="ctr">
              <a:defRPr/>
            </a:pPr>
            <a:endParaRPr lang="en-US" sz="2000" kern="0" dirty="0">
              <a:gradFill>
                <a:gsLst>
                  <a:gs pos="0">
                    <a:srgbClr val="FFFFFF"/>
                  </a:gs>
                  <a:gs pos="86000">
                    <a:srgbClr val="FFFFFF"/>
                  </a:gs>
                </a:gsLst>
                <a:lin ang="5400000" scaled="0"/>
              </a:gradFill>
            </a:endParaRPr>
          </a:p>
        </p:txBody>
      </p:sp>
      <p:pic>
        <p:nvPicPr>
          <p:cNvPr id="36" name="Picture 35" descr="rays_flow.png"/>
          <p:cNvPicPr>
            <a:picLocks noChangeAspect="1"/>
          </p:cNvPicPr>
          <p:nvPr/>
        </p:nvPicPr>
        <p:blipFill rotWithShape="1">
          <a:blip r:embed="rId3">
            <a:alphaModFix amt="10000"/>
          </a:blip>
          <a:srcRect l="17451" t="21333" b="38444"/>
          <a:stretch/>
        </p:blipFill>
        <p:spPr>
          <a:xfrm>
            <a:off x="-95533" y="5622878"/>
            <a:ext cx="12284358" cy="1235122"/>
          </a:xfrm>
          <a:prstGeom prst="rect">
            <a:avLst/>
          </a:prstGeom>
          <a:blipFill dpi="0" rotWithShape="1">
            <a:blip r:embed="rId4" cstate="print">
              <a:alphaModFix amt="10000"/>
            </a:blip>
            <a:srcRect/>
            <a:stretch>
              <a:fillRect/>
            </a:stretch>
          </a:blipFill>
          <a:ln w="55000" cap="flat" cmpd="thickThin" algn="ctr">
            <a:noFill/>
            <a:prstDash val="solid"/>
            <a:headEnd type="none" w="med" len="med"/>
            <a:tailEnd type="none" w="med" len="med"/>
          </a:ln>
          <a:effectLst/>
        </p:spPr>
      </p:pic>
      <p:sp>
        <p:nvSpPr>
          <p:cNvPr id="37" name="Rectangle 36"/>
          <p:cNvSpPr/>
          <p:nvPr/>
        </p:nvSpPr>
        <p:spPr bwMode="auto">
          <a:xfrm>
            <a:off x="27453" y="5649984"/>
            <a:ext cx="11961628" cy="1174531"/>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lIns="274320" tIns="182880" bIns="91440" anchor="ctr"/>
          <a:lstStyle/>
          <a:p>
            <a:pPr algn="ctr">
              <a:lnSpc>
                <a:spcPct val="70000"/>
              </a:lnSpc>
              <a:defRPr/>
            </a:pPr>
            <a:r>
              <a:rPr lang="en-US" sz="6600" b="1" kern="2000" spc="-150" dirty="0" smtClean="0">
                <a:solidFill>
                  <a:srgbClr val="FFFFFF">
                    <a:alpha val="75000"/>
                  </a:srgbClr>
                </a:solidFill>
                <a:latin typeface="Segoe Condensed" pitchFamily="34" charset="0"/>
              </a:rPr>
              <a:t>HYPER-V VIRTUALIZATION SCALE</a:t>
            </a:r>
            <a:endParaRPr lang="en-US" sz="6600" b="1" kern="2000" spc="-150" dirty="0">
              <a:solidFill>
                <a:srgbClr val="FFFFFF">
                  <a:alpha val="75000"/>
                </a:srgbClr>
              </a:solidFill>
              <a:latin typeface="Segoe Condensed" pitchFamily="34" charset="0"/>
            </a:endParaRPr>
          </a:p>
        </p:txBody>
      </p:sp>
      <p:grpSp>
        <p:nvGrpSpPr>
          <p:cNvPr id="38" name="Group 37"/>
          <p:cNvGrpSpPr/>
          <p:nvPr/>
        </p:nvGrpSpPr>
        <p:grpSpPr>
          <a:xfrm>
            <a:off x="400015" y="235127"/>
            <a:ext cx="6064586" cy="1189638"/>
            <a:chOff x="410642" y="226118"/>
            <a:chExt cx="5420319" cy="1063258"/>
          </a:xfrm>
        </p:grpSpPr>
        <p:pic>
          <p:nvPicPr>
            <p:cNvPr id="3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33163"/>
            <a:stretch/>
          </p:blipFill>
          <p:spPr bwMode="auto">
            <a:xfrm>
              <a:off x="410642" y="226118"/>
              <a:ext cx="5420319" cy="74144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ndrewl\Desktop\Windows Vista Service Pack SP1 1 r h.png"/>
            <p:cNvPicPr>
              <a:picLocks noChangeAspect="1" noChangeArrowheads="1"/>
            </p:cNvPicPr>
            <p:nvPr/>
          </p:nvPicPr>
          <p:blipFill rotWithShape="1">
            <a:blip r:embed="rId6">
              <a:extLst>
                <a:ext uri="{28A0092B-C50C-407E-A947-70E740481C1C}">
                  <a14:useLocalDpi xmlns:a14="http://schemas.microsoft.com/office/drawing/2010/main" val="0"/>
                </a:ext>
              </a:extLst>
            </a:blip>
            <a:srcRect t="69734"/>
            <a:stretch/>
          </p:blipFill>
          <p:spPr bwMode="auto">
            <a:xfrm>
              <a:off x="410642" y="967564"/>
              <a:ext cx="3847312" cy="3218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p:cNvGrpSpPr/>
          <p:nvPr/>
        </p:nvGrpSpPr>
        <p:grpSpPr>
          <a:xfrm>
            <a:off x="5744935" y="2076291"/>
            <a:ext cx="6444779" cy="822960"/>
            <a:chOff x="673327" y="3158837"/>
            <a:chExt cx="10842172" cy="1009401"/>
          </a:xfrm>
        </p:grpSpPr>
        <p:sp>
          <p:nvSpPr>
            <p:cNvPr id="44" name="Rectangle 43"/>
            <p:cNvSpPr/>
            <p:nvPr/>
          </p:nvSpPr>
          <p:spPr bwMode="auto">
            <a:xfrm>
              <a:off x="673327" y="3158837"/>
              <a:ext cx="10842172" cy="1009401"/>
            </a:xfrm>
            <a:prstGeom prst="rect">
              <a:avLst/>
            </a:prstGeom>
            <a:gradFill>
              <a:gsLst>
                <a:gs pos="22917">
                  <a:srgbClr val="FD7A17"/>
                </a:gs>
                <a:gs pos="61000">
                  <a:srgbClr val="FD7A17"/>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5718" rIns="91436" bIns="45718" numCol="1" rtlCol="0" anchor="ctr" anchorCtr="0" compatLnSpc="1">
              <a:prstTxWarp prst="textNoShape">
                <a:avLst/>
              </a:prstTxWarp>
            </a:bodyPr>
            <a:lstStyle/>
            <a:p>
              <a:pP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5" name="Rectangle 44"/>
            <p:cNvSpPr/>
            <p:nvPr/>
          </p:nvSpPr>
          <p:spPr bwMode="auto">
            <a:xfrm>
              <a:off x="673327" y="3252057"/>
              <a:ext cx="10840676" cy="822961"/>
            </a:xfrm>
            <a:prstGeom prst="rect">
              <a:avLst/>
            </a:prstGeom>
            <a:noFill/>
            <a:ln w="6350" cap="flat" cmpd="sng" algn="ctr">
              <a:noFill/>
              <a:prstDash val="solid"/>
              <a:round/>
              <a:headEnd type="none" w="med" len="med"/>
              <a:tailEnd type="none" w="med" len="med"/>
            </a:ln>
            <a:effectLst/>
          </p:spPr>
          <p:txBody>
            <a:bodyPr vert="horz" wrap="square" lIns="274320" tIns="0" rIns="0" bIns="0" numCol="1" rtlCol="0" anchor="ctr" anchorCtr="0" compatLnSpc="1">
              <a:prstTxWarp prst="textNoShape">
                <a:avLst/>
              </a:prstTxWarp>
            </a:bodyPr>
            <a:lstStyle/>
            <a:p>
              <a:r>
                <a:rPr lang="en-US" sz="3200" dirty="0" smtClean="0">
                  <a:gradFill>
                    <a:gsLst>
                      <a:gs pos="0">
                        <a:schemeClr val="tx1"/>
                      </a:gs>
                      <a:gs pos="100000">
                        <a:schemeClr val="tx1"/>
                      </a:gs>
                    </a:gsLst>
                    <a:lin ang="16200000" scaled="0"/>
                  </a:gradFill>
                  <a:latin typeface="Segoe Condensed" pitchFamily="34" charset="0"/>
                </a:rPr>
                <a:t>5 VMs, 460,800 concurrent users</a:t>
              </a:r>
              <a:endParaRPr lang="en-US" sz="3200" dirty="0">
                <a:gradFill>
                  <a:gsLst>
                    <a:gs pos="0">
                      <a:schemeClr val="tx1"/>
                    </a:gs>
                    <a:gs pos="100000">
                      <a:schemeClr val="tx1"/>
                    </a:gs>
                  </a:gsLst>
                  <a:lin ang="16200000" scaled="0"/>
                </a:gradFill>
                <a:latin typeface="Segoe Condensed" pitchFamily="34" charset="0"/>
              </a:endParaRPr>
            </a:p>
          </p:txBody>
        </p:sp>
      </p:grpSp>
      <p:pic>
        <p:nvPicPr>
          <p:cNvPr id="1031" name="Picture 7" descr="C:\Users\mchan\Desktop\ShrPt-Svr10_h_rg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965" y="2002057"/>
            <a:ext cx="4781585" cy="71201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mchan\Desktop\ExchangeSvr2010_h_rgb_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966" y="4079070"/>
            <a:ext cx="4526829" cy="7316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mchan\Desktop\SQL08-Ent_h_rgb_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965" y="3040282"/>
            <a:ext cx="3840945" cy="712012"/>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5744935" y="3104991"/>
            <a:ext cx="6444779" cy="822960"/>
            <a:chOff x="673327" y="3182203"/>
            <a:chExt cx="10842172" cy="1009401"/>
          </a:xfrm>
        </p:grpSpPr>
        <p:sp>
          <p:nvSpPr>
            <p:cNvPr id="51" name="Rectangle 50"/>
            <p:cNvSpPr/>
            <p:nvPr/>
          </p:nvSpPr>
          <p:spPr bwMode="auto">
            <a:xfrm>
              <a:off x="673327" y="3182203"/>
              <a:ext cx="10842172" cy="1009401"/>
            </a:xfrm>
            <a:prstGeom prst="rect">
              <a:avLst/>
            </a:prstGeom>
            <a:gradFill>
              <a:gsLst>
                <a:gs pos="22917">
                  <a:srgbClr val="FD7A17"/>
                </a:gs>
                <a:gs pos="61000">
                  <a:srgbClr val="FD7A17"/>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5718" rIns="91436" bIns="45718" numCol="1" rtlCol="0" anchor="ctr" anchorCtr="0" compatLnSpc="1">
              <a:prstTxWarp prst="textNoShape">
                <a:avLst/>
              </a:prstTxWarp>
            </a:bodyPr>
            <a:lstStyle/>
            <a:p>
              <a:pP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2" name="Rectangle 51"/>
            <p:cNvSpPr/>
            <p:nvPr/>
          </p:nvSpPr>
          <p:spPr bwMode="auto">
            <a:xfrm>
              <a:off x="673327" y="3252057"/>
              <a:ext cx="10842172" cy="822961"/>
            </a:xfrm>
            <a:prstGeom prst="rect">
              <a:avLst/>
            </a:prstGeom>
            <a:noFill/>
            <a:ln w="6350" cap="flat" cmpd="sng" algn="ctr">
              <a:noFill/>
              <a:prstDash val="solid"/>
              <a:round/>
              <a:headEnd type="none" w="med" len="med"/>
              <a:tailEnd type="none" w="med" len="med"/>
            </a:ln>
            <a:effectLst/>
          </p:spPr>
          <p:txBody>
            <a:bodyPr vert="horz" wrap="square" lIns="274320" tIns="0" rIns="0" bIns="0" numCol="1" rtlCol="0" anchor="ctr" anchorCtr="0" compatLnSpc="1">
              <a:prstTxWarp prst="textNoShape">
                <a:avLst/>
              </a:prstTxWarp>
            </a:bodyPr>
            <a:lstStyle/>
            <a:p>
              <a:r>
                <a:rPr lang="en-US" sz="3200" dirty="0" smtClean="0">
                  <a:gradFill>
                    <a:gsLst>
                      <a:gs pos="0">
                        <a:schemeClr val="tx1"/>
                      </a:gs>
                      <a:gs pos="100000">
                        <a:schemeClr val="tx1"/>
                      </a:gs>
                    </a:gsLst>
                    <a:lin ang="16200000" scaled="0"/>
                  </a:gradFill>
                  <a:latin typeface="Segoe Condensed" pitchFamily="34" charset="0"/>
                </a:rPr>
                <a:t>4 VMs, 80,000 concurrent OLTP customers</a:t>
              </a:r>
              <a:endParaRPr lang="en-US" sz="3200" dirty="0">
                <a:gradFill>
                  <a:gsLst>
                    <a:gs pos="0">
                      <a:schemeClr val="tx1"/>
                    </a:gs>
                    <a:gs pos="100000">
                      <a:schemeClr val="tx1"/>
                    </a:gs>
                  </a:gsLst>
                  <a:lin ang="16200000" scaled="0"/>
                </a:gradFill>
                <a:latin typeface="Segoe Condensed" pitchFamily="34" charset="0"/>
              </a:endParaRPr>
            </a:p>
          </p:txBody>
        </p:sp>
      </p:grpSp>
      <p:grpSp>
        <p:nvGrpSpPr>
          <p:cNvPr id="53" name="Group 52"/>
          <p:cNvGrpSpPr/>
          <p:nvPr/>
        </p:nvGrpSpPr>
        <p:grpSpPr>
          <a:xfrm>
            <a:off x="1460665" y="2487771"/>
            <a:ext cx="8906493" cy="1645920"/>
            <a:chOff x="2987745" y="261482"/>
            <a:chExt cx="10842173" cy="1009401"/>
          </a:xfrm>
        </p:grpSpPr>
        <p:sp>
          <p:nvSpPr>
            <p:cNvPr id="54" name="Rectangle 53"/>
            <p:cNvSpPr/>
            <p:nvPr/>
          </p:nvSpPr>
          <p:spPr bwMode="auto">
            <a:xfrm>
              <a:off x="2987746" y="261482"/>
              <a:ext cx="10842172" cy="1009401"/>
            </a:xfrm>
            <a:prstGeom prst="rect">
              <a:avLst/>
            </a:prstGeom>
            <a:gradFill>
              <a:gsLst>
                <a:gs pos="22917">
                  <a:srgbClr val="FD7A17"/>
                </a:gs>
                <a:gs pos="61000">
                  <a:srgbClr val="FD7A17"/>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5718" rIns="91436" bIns="45718" numCol="1" rtlCol="0" anchor="ctr" anchorCtr="0" compatLnSpc="1">
              <a:prstTxWarp prst="textNoShape">
                <a:avLst/>
              </a:prstTxWarp>
            </a:bodyPr>
            <a:lstStyle/>
            <a:p>
              <a:pP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5" name="Rectangle 54"/>
            <p:cNvSpPr/>
            <p:nvPr/>
          </p:nvSpPr>
          <p:spPr bwMode="auto">
            <a:xfrm>
              <a:off x="2987745" y="354702"/>
              <a:ext cx="10842173" cy="822961"/>
            </a:xfrm>
            <a:prstGeom prst="rect">
              <a:avLst/>
            </a:prstGeom>
            <a:noFill/>
            <a:ln w="6350" cap="flat" cmpd="sng" algn="ctr">
              <a:noFill/>
              <a:prstDash val="solid"/>
              <a:round/>
              <a:headEnd type="none" w="med" len="med"/>
              <a:tailEnd type="none" w="med" len="med"/>
            </a:ln>
            <a:effectLst/>
          </p:spPr>
          <p:txBody>
            <a:bodyPr vert="horz" wrap="square" lIns="274320" tIns="0" rIns="0" bIns="0" numCol="1" rtlCol="0" anchor="ctr" anchorCtr="0" compatLnSpc="1">
              <a:prstTxWarp prst="textNoShape">
                <a:avLst/>
              </a:prstTxWarp>
            </a:bodyPr>
            <a:lstStyle/>
            <a:p>
              <a:pPr algn="ctr"/>
              <a:r>
                <a:rPr lang="en-US" sz="3200" dirty="0" smtClean="0">
                  <a:gradFill>
                    <a:gsLst>
                      <a:gs pos="0">
                        <a:schemeClr val="tx1"/>
                      </a:gs>
                      <a:gs pos="100000">
                        <a:schemeClr val="tx1"/>
                      </a:gs>
                    </a:gsLst>
                    <a:lin ang="16200000" scaled="0"/>
                  </a:gradFill>
                  <a:latin typeface="Segoe Condensed" pitchFamily="34" charset="0"/>
                </a:rPr>
                <a:t>1 HP BL680C Blade Server</a:t>
              </a:r>
            </a:p>
            <a:p>
              <a:pPr algn="ctr"/>
              <a:r>
                <a:rPr lang="en-US" sz="3200" dirty="0" smtClean="0">
                  <a:gradFill>
                    <a:gsLst>
                      <a:gs pos="0">
                        <a:schemeClr val="tx1"/>
                      </a:gs>
                      <a:gs pos="100000">
                        <a:schemeClr val="tx1"/>
                      </a:gs>
                    </a:gsLst>
                    <a:lin ang="16200000" scaled="0"/>
                  </a:gradFill>
                  <a:latin typeface="Segoe Condensed" pitchFamily="34" charset="0"/>
                </a:rPr>
                <a:t>Each blade with up to 24 cores, 128GB RAM</a:t>
              </a:r>
            </a:p>
            <a:p>
              <a:pPr algn="ctr"/>
              <a:r>
                <a:rPr lang="en-US" sz="3200" dirty="0" smtClean="0">
                  <a:gradFill>
                    <a:gsLst>
                      <a:gs pos="0">
                        <a:schemeClr val="tx1"/>
                      </a:gs>
                      <a:gs pos="100000">
                        <a:schemeClr val="tx1"/>
                      </a:gs>
                    </a:gsLst>
                    <a:lin ang="16200000" scaled="0"/>
                  </a:gradFill>
                  <a:latin typeface="Segoe Condensed" pitchFamily="34" charset="0"/>
                </a:rPr>
                <a:t>155 Disk EMC CX4-960 Disk Array</a:t>
              </a:r>
              <a:endParaRPr lang="en-US" sz="3200" dirty="0">
                <a:gradFill>
                  <a:gsLst>
                    <a:gs pos="0">
                      <a:schemeClr val="tx1"/>
                    </a:gs>
                    <a:gs pos="100000">
                      <a:schemeClr val="tx1"/>
                    </a:gs>
                  </a:gsLst>
                  <a:lin ang="16200000" scaled="0"/>
                </a:gradFill>
                <a:latin typeface="Segoe Condensed" pitchFamily="34" charset="0"/>
              </a:endParaRPr>
            </a:p>
          </p:txBody>
        </p:sp>
      </p:grpSp>
      <p:sp>
        <p:nvSpPr>
          <p:cNvPr id="56" name="Rectangle 55"/>
          <p:cNvSpPr/>
          <p:nvPr/>
        </p:nvSpPr>
        <p:spPr bwMode="auto">
          <a:xfrm>
            <a:off x="5744046" y="4133691"/>
            <a:ext cx="6444779" cy="822960"/>
          </a:xfrm>
          <a:prstGeom prst="rect">
            <a:avLst/>
          </a:prstGeom>
          <a:gradFill>
            <a:gsLst>
              <a:gs pos="22917">
                <a:srgbClr val="FD7A17"/>
              </a:gs>
              <a:gs pos="61000">
                <a:srgbClr val="FD7A17"/>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5718" rIns="91436" bIns="45718" numCol="1" rtlCol="0" anchor="ctr" anchorCtr="0" compatLnSpc="1">
            <a:prstTxWarp prst="textNoShape">
              <a:avLst/>
            </a:prstTxWarp>
          </a:bodyPr>
          <a:lstStyle/>
          <a:p>
            <a:pPr lvl="0"/>
            <a:r>
              <a:rPr lang="en-US" sz="3200" dirty="0">
                <a:gradFill>
                  <a:gsLst>
                    <a:gs pos="0">
                      <a:srgbClr val="FFFFFF"/>
                    </a:gs>
                    <a:gs pos="100000">
                      <a:srgbClr val="FFFFFF"/>
                    </a:gs>
                  </a:gsLst>
                  <a:lin ang="16200000" scaled="0"/>
                </a:gradFill>
                <a:latin typeface="Segoe Condensed" pitchFamily="34" charset="0"/>
              </a:rPr>
              <a:t>4 VMs, </a:t>
            </a:r>
            <a:r>
              <a:rPr lang="en-US" sz="3200" dirty="0" smtClean="0">
                <a:gradFill>
                  <a:gsLst>
                    <a:gs pos="0">
                      <a:srgbClr val="FFFFFF"/>
                    </a:gs>
                    <a:gs pos="100000">
                      <a:srgbClr val="FFFFFF"/>
                    </a:gs>
                  </a:gsLst>
                  <a:lin ang="16200000" scaled="0"/>
                </a:gradFill>
                <a:latin typeface="Segoe Condensed" pitchFamily="34" charset="0"/>
              </a:rPr>
              <a:t>Scaled to 20,000 mailboxes</a:t>
            </a:r>
            <a:endParaRPr lang="en-US" sz="3200" dirty="0">
              <a:gradFill>
                <a:gsLst>
                  <a:gs pos="0">
                    <a:srgbClr val="FFFFFF"/>
                  </a:gs>
                  <a:gs pos="100000">
                    <a:srgbClr val="FFFFFF"/>
                  </a:gs>
                </a:gsLst>
                <a:lin ang="16200000" scaled="0"/>
              </a:gradFill>
              <a:latin typeface="Segoe Condensed" pitchFamily="34" charset="0"/>
            </a:endParaRPr>
          </a:p>
        </p:txBody>
      </p:sp>
    </p:spTree>
    <p:extLst>
      <p:ext uri="{BB962C8B-B14F-4D97-AF65-F5344CB8AC3E}">
        <p14:creationId xmlns:p14="http://schemas.microsoft.com/office/powerpoint/2010/main" val="742322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 calcmode="lin" valueType="num">
                                      <p:cBhvr additive="base">
                                        <p:cTn id="12" dur="1000" fill="hold"/>
                                        <p:tgtEl>
                                          <p:spTgt spid="1031"/>
                                        </p:tgtEl>
                                        <p:attrNameLst>
                                          <p:attrName>ppt_x</p:attrName>
                                        </p:attrNameLst>
                                      </p:cBhvr>
                                      <p:tavLst>
                                        <p:tav tm="0">
                                          <p:val>
                                            <p:strVal val="0-#ppt_w/2"/>
                                          </p:val>
                                        </p:tav>
                                        <p:tav tm="100000">
                                          <p:val>
                                            <p:strVal val="#ppt_x"/>
                                          </p:val>
                                        </p:tav>
                                      </p:tavLst>
                                    </p:anim>
                                    <p:anim calcmode="lin" valueType="num">
                                      <p:cBhvr additive="base">
                                        <p:cTn id="13" dur="1000" fill="hold"/>
                                        <p:tgtEl>
                                          <p:spTgt spid="1031"/>
                                        </p:tgtEl>
                                        <p:attrNameLst>
                                          <p:attrName>ppt_y</p:attrName>
                                        </p:attrNameLst>
                                      </p:cBhvr>
                                      <p:tavLst>
                                        <p:tav tm="0">
                                          <p:val>
                                            <p:strVal val="#ppt_y"/>
                                          </p:val>
                                        </p:tav>
                                        <p:tav tm="100000">
                                          <p:val>
                                            <p:strVal val="#ppt_y"/>
                                          </p:val>
                                        </p:tav>
                                      </p:tavLst>
                                    </p:anim>
                                  </p:childTnLst>
                                </p:cTn>
                              </p:par>
                              <p:par>
                                <p:cTn id="14" presetID="10" presetClass="exit" presetSubtype="0" fill="hold" nodeType="withEffect">
                                  <p:stCondLst>
                                    <p:cond delay="0"/>
                                  </p:stCondLst>
                                  <p:childTnLst>
                                    <p:animEffect transition="out" filter="fade">
                                      <p:cBhvr>
                                        <p:cTn id="15" dur="1000"/>
                                        <p:tgtEl>
                                          <p:spTgt spid="53"/>
                                        </p:tgtEl>
                                      </p:cBhvr>
                                    </p:animEffect>
                                    <p:set>
                                      <p:cBhvr>
                                        <p:cTn id="16" dur="1" fill="hold">
                                          <p:stCondLst>
                                            <p:cond delay="999"/>
                                          </p:stCondLst>
                                        </p:cTn>
                                        <p:tgtEl>
                                          <p:spTgt spid="53"/>
                                        </p:tgtEl>
                                        <p:attrNameLst>
                                          <p:attrName>style.visibility</p:attrName>
                                        </p:attrNameLst>
                                      </p:cBhvr>
                                      <p:to>
                                        <p:strVal val="hidden"/>
                                      </p:to>
                                    </p:set>
                                  </p:childTnLst>
                                </p:cTn>
                              </p:par>
                              <p:par>
                                <p:cTn id="17" presetID="2" presetClass="entr" presetSubtype="8"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0-#ppt_w/2"/>
                                          </p:val>
                                        </p:tav>
                                        <p:tav tm="100000">
                                          <p:val>
                                            <p:strVal val="#ppt_x"/>
                                          </p:val>
                                        </p:tav>
                                      </p:tavLst>
                                    </p:anim>
                                    <p:anim calcmode="lin" valueType="num">
                                      <p:cBhvr additive="base">
                                        <p:cTn id="20" dur="1000" fill="hold"/>
                                        <p:tgtEl>
                                          <p:spTgt spid="43"/>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034"/>
                                        </p:tgtEl>
                                        <p:attrNameLst>
                                          <p:attrName>style.visibility</p:attrName>
                                        </p:attrNameLst>
                                      </p:cBhvr>
                                      <p:to>
                                        <p:strVal val="visible"/>
                                      </p:to>
                                    </p:set>
                                    <p:anim calcmode="lin" valueType="num">
                                      <p:cBhvr additive="base">
                                        <p:cTn id="24" dur="1000" fill="hold"/>
                                        <p:tgtEl>
                                          <p:spTgt spid="1034"/>
                                        </p:tgtEl>
                                        <p:attrNameLst>
                                          <p:attrName>ppt_x</p:attrName>
                                        </p:attrNameLst>
                                      </p:cBhvr>
                                      <p:tavLst>
                                        <p:tav tm="0">
                                          <p:val>
                                            <p:strVal val="0-#ppt_w/2"/>
                                          </p:val>
                                        </p:tav>
                                        <p:tav tm="100000">
                                          <p:val>
                                            <p:strVal val="#ppt_x"/>
                                          </p:val>
                                        </p:tav>
                                      </p:tavLst>
                                    </p:anim>
                                    <p:anim calcmode="lin" valueType="num">
                                      <p:cBhvr additive="base">
                                        <p:cTn id="25" dur="1000" fill="hold"/>
                                        <p:tgtEl>
                                          <p:spTgt spid="1034"/>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 calcmode="lin" valueType="num">
                                      <p:cBhvr additive="base">
                                        <p:cTn id="28" dur="1000" fill="hold"/>
                                        <p:tgtEl>
                                          <p:spTgt spid="50"/>
                                        </p:tgtEl>
                                        <p:attrNameLst>
                                          <p:attrName>ppt_x</p:attrName>
                                        </p:attrNameLst>
                                      </p:cBhvr>
                                      <p:tavLst>
                                        <p:tav tm="0">
                                          <p:val>
                                            <p:strVal val="0-#ppt_w/2"/>
                                          </p:val>
                                        </p:tav>
                                        <p:tav tm="100000">
                                          <p:val>
                                            <p:strVal val="#ppt_x"/>
                                          </p:val>
                                        </p:tav>
                                      </p:tavLst>
                                    </p:anim>
                                    <p:anim calcmode="lin" valueType="num">
                                      <p:cBhvr additive="base">
                                        <p:cTn id="29" dur="1000" fill="hold"/>
                                        <p:tgtEl>
                                          <p:spTgt spid="50"/>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8" fill="hold" nodeType="afterEffect">
                                  <p:stCondLst>
                                    <p:cond delay="0"/>
                                  </p:stCondLst>
                                  <p:childTnLst>
                                    <p:set>
                                      <p:cBhvr>
                                        <p:cTn id="32" dur="1" fill="hold">
                                          <p:stCondLst>
                                            <p:cond delay="0"/>
                                          </p:stCondLst>
                                        </p:cTn>
                                        <p:tgtEl>
                                          <p:spTgt spid="1033"/>
                                        </p:tgtEl>
                                        <p:attrNameLst>
                                          <p:attrName>style.visibility</p:attrName>
                                        </p:attrNameLst>
                                      </p:cBhvr>
                                      <p:to>
                                        <p:strVal val="visible"/>
                                      </p:to>
                                    </p:set>
                                    <p:anim calcmode="lin" valueType="num">
                                      <p:cBhvr additive="base">
                                        <p:cTn id="33" dur="1000" fill="hold"/>
                                        <p:tgtEl>
                                          <p:spTgt spid="1033"/>
                                        </p:tgtEl>
                                        <p:attrNameLst>
                                          <p:attrName>ppt_x</p:attrName>
                                        </p:attrNameLst>
                                      </p:cBhvr>
                                      <p:tavLst>
                                        <p:tav tm="0">
                                          <p:val>
                                            <p:strVal val="0-#ppt_w/2"/>
                                          </p:val>
                                        </p:tav>
                                        <p:tav tm="100000">
                                          <p:val>
                                            <p:strVal val="#ppt_x"/>
                                          </p:val>
                                        </p:tav>
                                      </p:tavLst>
                                    </p:anim>
                                    <p:anim calcmode="lin" valueType="num">
                                      <p:cBhvr additive="base">
                                        <p:cTn id="34" dur="1000" fill="hold"/>
                                        <p:tgtEl>
                                          <p:spTgt spid="1033"/>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additive="base">
                                        <p:cTn id="37" dur="1000" fill="hold"/>
                                        <p:tgtEl>
                                          <p:spTgt spid="56"/>
                                        </p:tgtEl>
                                        <p:attrNameLst>
                                          <p:attrName>ppt_x</p:attrName>
                                        </p:attrNameLst>
                                      </p:cBhvr>
                                      <p:tavLst>
                                        <p:tav tm="0">
                                          <p:val>
                                            <p:strVal val="0-#ppt_w/2"/>
                                          </p:val>
                                        </p:tav>
                                        <p:tav tm="100000">
                                          <p:val>
                                            <p:strVal val="#ppt_x"/>
                                          </p:val>
                                        </p:tav>
                                      </p:tavLst>
                                    </p:anim>
                                    <p:anim calcmode="lin" valueType="num">
                                      <p:cBhvr additive="base">
                                        <p:cTn id="38" dur="10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Light" descr="C:\Users\andrewl\Desktop\New Folder\floor.png"/>
          <p:cNvPicPr>
            <a:picLocks noChangeAspect="1" noChangeArrowheads="1"/>
          </p:cNvPicPr>
          <p:nvPr/>
        </p:nvPicPr>
        <p:blipFill rotWithShape="1">
          <a:blip r:embed="rId3" cstate="print">
            <a:alphaModFix amt="50000"/>
            <a:duotone>
              <a:prstClr val="black"/>
              <a:schemeClr val="accent1">
                <a:tint val="45000"/>
                <a:satMod val="400000"/>
              </a:schemeClr>
            </a:duotone>
          </a:blip>
          <a:srcRect l="5652" t="54035" r="41668" b="6208"/>
          <a:stretch/>
        </p:blipFill>
        <p:spPr bwMode="auto">
          <a:xfrm>
            <a:off x="-37400" y="2017986"/>
            <a:ext cx="12241991" cy="4840014"/>
          </a:xfrm>
          <a:prstGeom prst="rect">
            <a:avLst/>
          </a:prstGeom>
          <a:blipFill dpi="0" rotWithShape="1">
            <a:blip r:embed="rId4" cstate="print">
              <a:duotone>
                <a:prstClr val="black"/>
                <a:schemeClr val="accent1">
                  <a:tint val="45000"/>
                  <a:satMod val="400000"/>
                </a:schemeClr>
              </a:duotone>
            </a:blip>
            <a:srcRect/>
            <a:stretch>
              <a:fillRect/>
            </a:stretch>
          </a:blipFill>
          <a:ln w="55000" cap="flat" cmpd="thickThin" algn="ctr">
            <a:noFill/>
            <a:prstDash val="solid"/>
            <a:headEnd type="none" w="med" len="med"/>
            <a:tailEnd type="none" w="med" len="med"/>
          </a:ln>
          <a:effectLst/>
        </p:spPr>
      </p:pic>
      <p:pic>
        <p:nvPicPr>
          <p:cNvPr id="1026" name="Picture 2" descr="\\SFP\Work\White_Whale\2-20333_Anderson_MMS\SFP_Art\datacenter.png"/>
          <p:cNvPicPr>
            <a:picLocks noChangeAspect="1" noChangeArrowheads="1"/>
          </p:cNvPicPr>
          <p:nvPr/>
        </p:nvPicPr>
        <p:blipFill rotWithShape="1">
          <a:blip r:embed="rId5">
            <a:extLst>
              <a:ext uri="{28A0092B-C50C-407E-A947-70E740481C1C}">
                <a14:useLocalDpi xmlns:a14="http://schemas.microsoft.com/office/drawing/2010/main" val="0"/>
              </a:ext>
            </a:extLst>
          </a:blip>
          <a:srcRect l="38439" t="6967" r="3463" b="15789"/>
          <a:stretch/>
        </p:blipFill>
        <p:spPr bwMode="auto">
          <a:xfrm>
            <a:off x="3871255" y="-1"/>
            <a:ext cx="846458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1766731"/>
            <a:ext cx="7137070" cy="1188720"/>
            <a:chOff x="673326" y="2042557"/>
            <a:chExt cx="10842173" cy="1009401"/>
          </a:xfrm>
        </p:grpSpPr>
        <p:sp>
          <p:nvSpPr>
            <p:cNvPr id="6" name="Rectangle 5"/>
            <p:cNvSpPr/>
            <p:nvPr/>
          </p:nvSpPr>
          <p:spPr bwMode="auto">
            <a:xfrm>
              <a:off x="673326" y="2042557"/>
              <a:ext cx="10842173" cy="1009401"/>
            </a:xfrm>
            <a:prstGeom prst="rect">
              <a:avLst/>
            </a:prstGeom>
            <a:gradFill>
              <a:gsLst>
                <a:gs pos="22917">
                  <a:srgbClr val="FD7A17"/>
                </a:gs>
                <a:gs pos="61000">
                  <a:srgbClr val="FD7A17"/>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5718" rIns="91436" bIns="45718" numCol="1" rtlCol="0" anchor="ctr" anchorCtr="0" compatLnSpc="1">
              <a:prstTxWarp prst="textNoShape">
                <a:avLst/>
              </a:prstTxWarp>
            </a:bodyPr>
            <a:lstStyle/>
            <a:p>
              <a:pP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7" name="Rectangle 6"/>
            <p:cNvSpPr/>
            <p:nvPr/>
          </p:nvSpPr>
          <p:spPr bwMode="auto">
            <a:xfrm>
              <a:off x="896314" y="2135777"/>
              <a:ext cx="10402783" cy="822960"/>
            </a:xfrm>
            <a:prstGeom prst="rect">
              <a:avLst/>
            </a:prstGeom>
            <a:noFill/>
            <a:ln w="6350" cap="flat" cmpd="sng" algn="ctr">
              <a:noFill/>
              <a:prstDash val="solid"/>
              <a:round/>
              <a:headEnd type="none" w="med" len="med"/>
              <a:tailEnd type="none" w="med" len="med"/>
            </a:ln>
            <a:effectLst/>
          </p:spPr>
          <p:txBody>
            <a:bodyPr vert="horz" wrap="square" lIns="274320" tIns="0" rIns="0" bIns="0" numCol="1" rtlCol="0" anchor="ctr" anchorCtr="0" compatLnSpc="1">
              <a:prstTxWarp prst="textNoShape">
                <a:avLst/>
              </a:prstTxWarp>
            </a:bodyPr>
            <a:lstStyle/>
            <a:p>
              <a:pPr>
                <a:lnSpc>
                  <a:spcPct val="90000"/>
                </a:lnSpc>
              </a:pPr>
              <a:r>
                <a:rPr lang="en-US" sz="3200" dirty="0" smtClean="0">
                  <a:gradFill>
                    <a:gsLst>
                      <a:gs pos="0">
                        <a:schemeClr val="tx1"/>
                      </a:gs>
                      <a:gs pos="100000">
                        <a:schemeClr val="tx1"/>
                      </a:gs>
                    </a:gsLst>
                    <a:lin ang="16200000" scaled="0"/>
                  </a:gradFill>
                  <a:latin typeface="Segoe Condensed" pitchFamily="34" charset="0"/>
                </a:rPr>
                <a:t>Highest </a:t>
              </a:r>
              <a:r>
                <a:rPr lang="en-US" sz="3200" dirty="0">
                  <a:gradFill>
                    <a:gsLst>
                      <a:gs pos="0">
                        <a:schemeClr val="tx1"/>
                      </a:gs>
                      <a:gs pos="100000">
                        <a:schemeClr val="tx1"/>
                      </a:gs>
                    </a:gsLst>
                    <a:lin ang="16200000" scaled="0"/>
                  </a:gradFill>
                  <a:latin typeface="Segoe Condensed" pitchFamily="34" charset="0"/>
                </a:rPr>
                <a:t>VM </a:t>
              </a:r>
              <a:r>
                <a:rPr lang="en-US" sz="3200" dirty="0" smtClean="0">
                  <a:gradFill>
                    <a:gsLst>
                      <a:gs pos="0">
                        <a:schemeClr val="tx1"/>
                      </a:gs>
                      <a:gs pos="100000">
                        <a:schemeClr val="tx1"/>
                      </a:gs>
                    </a:gsLst>
                    <a:lin ang="16200000" scaled="0"/>
                  </a:gradFill>
                  <a:latin typeface="Segoe Condensed" pitchFamily="34" charset="0"/>
                </a:rPr>
                <a:t>Density</a:t>
              </a:r>
              <a:r>
                <a:rPr lang="en-US" sz="3200" dirty="0">
                  <a:gradFill>
                    <a:gsLst>
                      <a:gs pos="0">
                        <a:schemeClr val="tx1"/>
                      </a:gs>
                      <a:gs pos="100000">
                        <a:schemeClr val="tx1"/>
                      </a:gs>
                    </a:gsLst>
                    <a:lin ang="16200000" scaled="0"/>
                  </a:gradFill>
                  <a:latin typeface="Segoe Condensed" pitchFamily="34" charset="0"/>
                </a:rPr>
                <a:t>, </a:t>
              </a:r>
              <a:r>
                <a:rPr lang="en-US" sz="3200" dirty="0" smtClean="0">
                  <a:gradFill>
                    <a:gsLst>
                      <a:gs pos="0">
                        <a:schemeClr val="tx1"/>
                      </a:gs>
                      <a:gs pos="100000">
                        <a:schemeClr val="tx1"/>
                      </a:gs>
                    </a:gsLst>
                    <a:lin ang="16200000" scaled="0"/>
                  </a:gradFill>
                  <a:latin typeface="Segoe Condensed" pitchFamily="34" charset="0"/>
                </a:rPr>
                <a:t>Up </a:t>
              </a:r>
              <a:r>
                <a:rPr lang="en-US" sz="3200" dirty="0">
                  <a:gradFill>
                    <a:gsLst>
                      <a:gs pos="0">
                        <a:schemeClr val="tx1"/>
                      </a:gs>
                      <a:gs pos="100000">
                        <a:schemeClr val="tx1"/>
                      </a:gs>
                    </a:gsLst>
                    <a:lin ang="16200000" scaled="0"/>
                  </a:gradFill>
                  <a:latin typeface="Segoe Condensed" pitchFamily="34" charset="0"/>
                </a:rPr>
                <a:t>40% </a:t>
              </a:r>
              <a:r>
                <a:rPr lang="en-US" sz="3200" dirty="0" smtClean="0">
                  <a:gradFill>
                    <a:gsLst>
                      <a:gs pos="0">
                        <a:schemeClr val="tx1"/>
                      </a:gs>
                      <a:gs pos="100000">
                        <a:schemeClr val="tx1"/>
                      </a:gs>
                    </a:gsLst>
                    <a:lin ang="16200000" scaled="0"/>
                  </a:gradFill>
                  <a:latin typeface="Segoe Condensed" pitchFamily="34" charset="0"/>
                </a:rPr>
                <a:t>Over </a:t>
              </a:r>
              <a:r>
                <a:rPr lang="en-US" sz="3200" dirty="0">
                  <a:gradFill>
                    <a:gsLst>
                      <a:gs pos="0">
                        <a:schemeClr val="tx1"/>
                      </a:gs>
                      <a:gs pos="100000">
                        <a:schemeClr val="tx1"/>
                      </a:gs>
                    </a:gsLst>
                    <a:lin ang="16200000" scaled="0"/>
                  </a:gradFill>
                  <a:latin typeface="Segoe Condensed" pitchFamily="34" charset="0"/>
                </a:rPr>
                <a:t>Windows Server 2008 R2</a:t>
              </a:r>
            </a:p>
          </p:txBody>
        </p:sp>
      </p:grpSp>
      <p:grpSp>
        <p:nvGrpSpPr>
          <p:cNvPr id="8" name="Group 7"/>
          <p:cNvGrpSpPr/>
          <p:nvPr/>
        </p:nvGrpSpPr>
        <p:grpSpPr>
          <a:xfrm>
            <a:off x="1" y="3107452"/>
            <a:ext cx="7141464" cy="822960"/>
            <a:chOff x="673327" y="3158837"/>
            <a:chExt cx="10842172" cy="1009401"/>
          </a:xfrm>
        </p:grpSpPr>
        <p:sp>
          <p:nvSpPr>
            <p:cNvPr id="9" name="Rectangle 8"/>
            <p:cNvSpPr/>
            <p:nvPr/>
          </p:nvSpPr>
          <p:spPr bwMode="auto">
            <a:xfrm>
              <a:off x="673327" y="3158837"/>
              <a:ext cx="10842172" cy="1009401"/>
            </a:xfrm>
            <a:prstGeom prst="rect">
              <a:avLst/>
            </a:prstGeom>
            <a:gradFill>
              <a:gsLst>
                <a:gs pos="22917">
                  <a:srgbClr val="FD7A17"/>
                </a:gs>
                <a:gs pos="61000">
                  <a:srgbClr val="FD7A17"/>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5718" rIns="91436" bIns="45718" numCol="1" rtlCol="0" anchor="ctr" anchorCtr="0" compatLnSpc="1">
              <a:prstTxWarp prst="textNoShape">
                <a:avLst/>
              </a:prstTxWarp>
            </a:bodyPr>
            <a:lstStyle/>
            <a:p>
              <a:pP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 name="Rectangle 9"/>
            <p:cNvSpPr/>
            <p:nvPr/>
          </p:nvSpPr>
          <p:spPr bwMode="auto">
            <a:xfrm>
              <a:off x="875048" y="3252057"/>
              <a:ext cx="10402783" cy="822960"/>
            </a:xfrm>
            <a:prstGeom prst="rect">
              <a:avLst/>
            </a:prstGeom>
            <a:noFill/>
            <a:ln w="6350" cap="flat" cmpd="sng" algn="ctr">
              <a:noFill/>
              <a:prstDash val="solid"/>
              <a:round/>
              <a:headEnd type="none" w="med" len="med"/>
              <a:tailEnd type="none" w="med" len="med"/>
            </a:ln>
            <a:effectLst/>
          </p:spPr>
          <p:txBody>
            <a:bodyPr vert="horz" wrap="square" lIns="274320" tIns="0" rIns="0" bIns="0" numCol="1" rtlCol="0" anchor="ctr" anchorCtr="0" compatLnSpc="1">
              <a:prstTxWarp prst="textNoShape">
                <a:avLst/>
              </a:prstTxWarp>
            </a:bodyPr>
            <a:lstStyle/>
            <a:p>
              <a:r>
                <a:rPr lang="en-US" sz="3200" dirty="0" smtClean="0">
                  <a:gradFill>
                    <a:gsLst>
                      <a:gs pos="0">
                        <a:schemeClr val="tx1"/>
                      </a:gs>
                      <a:gs pos="100000">
                        <a:schemeClr val="tx1"/>
                      </a:gs>
                    </a:gsLst>
                    <a:lin ang="16200000" scaled="0"/>
                  </a:gradFill>
                  <a:latin typeface="Segoe Condensed" pitchFamily="34" charset="0"/>
                </a:rPr>
                <a:t>Remote </a:t>
              </a:r>
              <a:r>
                <a:rPr lang="en-US" sz="3200" dirty="0">
                  <a:gradFill>
                    <a:gsLst>
                      <a:gs pos="0">
                        <a:schemeClr val="tx1"/>
                      </a:gs>
                      <a:gs pos="100000">
                        <a:schemeClr val="tx1"/>
                      </a:gs>
                    </a:gsLst>
                    <a:lin ang="16200000" scaled="0"/>
                  </a:gradFill>
                  <a:latin typeface="Segoe Condensed" pitchFamily="34" charset="0"/>
                </a:rPr>
                <a:t>FX – Rich User Experiences</a:t>
              </a:r>
            </a:p>
          </p:txBody>
        </p:sp>
      </p:grpSp>
      <p:grpSp>
        <p:nvGrpSpPr>
          <p:cNvPr id="11" name="Group 10"/>
          <p:cNvGrpSpPr/>
          <p:nvPr/>
        </p:nvGrpSpPr>
        <p:grpSpPr>
          <a:xfrm>
            <a:off x="1" y="4082411"/>
            <a:ext cx="7141464" cy="822960"/>
            <a:chOff x="673327" y="4275115"/>
            <a:chExt cx="10842172" cy="1009401"/>
          </a:xfrm>
        </p:grpSpPr>
        <p:sp>
          <p:nvSpPr>
            <p:cNvPr id="12" name="Rectangle 11"/>
            <p:cNvSpPr/>
            <p:nvPr/>
          </p:nvSpPr>
          <p:spPr bwMode="auto">
            <a:xfrm>
              <a:off x="673327" y="4275115"/>
              <a:ext cx="10842172" cy="1009401"/>
            </a:xfrm>
            <a:prstGeom prst="rect">
              <a:avLst/>
            </a:prstGeom>
            <a:gradFill>
              <a:gsLst>
                <a:gs pos="22917">
                  <a:srgbClr val="FD7A17"/>
                </a:gs>
                <a:gs pos="61000">
                  <a:srgbClr val="FD7A17"/>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5718" rIns="91436" bIns="45718" numCol="1" rtlCol="0" anchor="ctr" anchorCtr="0" compatLnSpc="1">
              <a:prstTxWarp prst="textNoShape">
                <a:avLst/>
              </a:prstTxWarp>
            </a:bodyPr>
            <a:lstStyle/>
            <a:p>
              <a:pPr defTabSz="914099"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3" name="Rectangle 12"/>
            <p:cNvSpPr/>
            <p:nvPr/>
          </p:nvSpPr>
          <p:spPr bwMode="auto">
            <a:xfrm>
              <a:off x="875048" y="4368337"/>
              <a:ext cx="10402783" cy="822960"/>
            </a:xfrm>
            <a:prstGeom prst="rect">
              <a:avLst/>
            </a:prstGeom>
            <a:noFill/>
            <a:ln w="6350" cap="flat" cmpd="sng" algn="ctr">
              <a:noFill/>
              <a:prstDash val="solid"/>
              <a:round/>
              <a:headEnd type="none" w="med" len="med"/>
              <a:tailEnd type="none" w="med" len="med"/>
            </a:ln>
            <a:effectLst/>
          </p:spPr>
          <p:txBody>
            <a:bodyPr vert="horz" wrap="square" lIns="274320" tIns="0" rIns="0" bIns="0" numCol="1" rtlCol="0" anchor="ctr" anchorCtr="0" compatLnSpc="1">
              <a:prstTxWarp prst="textNoShape">
                <a:avLst/>
              </a:prstTxWarp>
            </a:bodyPr>
            <a:lstStyle/>
            <a:p>
              <a:r>
                <a:rPr lang="en-US" sz="3600" dirty="0" smtClean="0">
                  <a:gradFill>
                    <a:gsLst>
                      <a:gs pos="0">
                        <a:schemeClr val="tx1"/>
                      </a:gs>
                      <a:gs pos="100000">
                        <a:schemeClr val="tx1"/>
                      </a:gs>
                    </a:gsLst>
                    <a:lin ang="16200000" scaled="0"/>
                  </a:gradFill>
                  <a:latin typeface="Segoe Condensed" pitchFamily="34" charset="0"/>
                </a:rPr>
                <a:t>Lowest Cost </a:t>
              </a:r>
              <a:r>
                <a:rPr lang="en-US" sz="3600" dirty="0">
                  <a:gradFill>
                    <a:gsLst>
                      <a:gs pos="0">
                        <a:schemeClr val="tx1"/>
                      </a:gs>
                      <a:gs pos="100000">
                        <a:schemeClr val="tx1"/>
                      </a:gs>
                    </a:gsLst>
                    <a:lin ang="16200000" scaled="0"/>
                  </a:gradFill>
                  <a:latin typeface="Segoe Condensed" pitchFamily="34" charset="0"/>
                </a:rPr>
                <a:t>P</a:t>
              </a:r>
              <a:r>
                <a:rPr lang="en-US" sz="3600" dirty="0" smtClean="0">
                  <a:gradFill>
                    <a:gsLst>
                      <a:gs pos="0">
                        <a:schemeClr val="tx1"/>
                      </a:gs>
                      <a:gs pos="100000">
                        <a:schemeClr val="tx1"/>
                      </a:gs>
                    </a:gsLst>
                    <a:lin ang="16200000" scaled="0"/>
                  </a:gradFill>
                  <a:latin typeface="Segoe Condensed" pitchFamily="34" charset="0"/>
                </a:rPr>
                <a:t>er </a:t>
              </a:r>
              <a:r>
                <a:rPr lang="en-US" sz="3600" dirty="0">
                  <a:gradFill>
                    <a:gsLst>
                      <a:gs pos="0">
                        <a:schemeClr val="tx1"/>
                      </a:gs>
                      <a:gs pos="100000">
                        <a:schemeClr val="tx1"/>
                      </a:gs>
                    </a:gsLst>
                    <a:lin ang="16200000" scaled="0"/>
                  </a:gradFill>
                  <a:latin typeface="Segoe Condensed" pitchFamily="34" charset="0"/>
                </a:rPr>
                <a:t>U</a:t>
              </a:r>
              <a:r>
                <a:rPr lang="en-US" sz="3600" dirty="0" smtClean="0">
                  <a:gradFill>
                    <a:gsLst>
                      <a:gs pos="0">
                        <a:schemeClr val="tx1"/>
                      </a:gs>
                      <a:gs pos="100000">
                        <a:schemeClr val="tx1"/>
                      </a:gs>
                    </a:gsLst>
                    <a:lin ang="16200000" scaled="0"/>
                  </a:gradFill>
                  <a:latin typeface="Segoe Condensed" pitchFamily="34" charset="0"/>
                </a:rPr>
                <a:t>ser</a:t>
              </a:r>
              <a:endParaRPr lang="en-US" sz="3600" dirty="0">
                <a:gradFill>
                  <a:gsLst>
                    <a:gs pos="0">
                      <a:schemeClr val="tx1"/>
                    </a:gs>
                    <a:gs pos="100000">
                      <a:schemeClr val="tx1"/>
                    </a:gs>
                  </a:gsLst>
                  <a:lin ang="16200000" scaled="0"/>
                </a:gradFill>
                <a:latin typeface="Segoe Condensed" pitchFamily="34" charset="0"/>
              </a:endParaRPr>
            </a:p>
          </p:txBody>
        </p:sp>
      </p:grpSp>
      <p:sp>
        <p:nvSpPr>
          <p:cNvPr id="25" name="Rectangle 24"/>
          <p:cNvSpPr/>
          <p:nvPr/>
        </p:nvSpPr>
        <p:spPr bwMode="invGray">
          <a:xfrm>
            <a:off x="-104806" y="5627288"/>
            <a:ext cx="12398437" cy="1315772"/>
          </a:xfrm>
          <a:prstGeom prst="rect">
            <a:avLst/>
          </a:prstGeom>
          <a:gradFill flip="none" rotWithShape="1">
            <a:gsLst>
              <a:gs pos="7000">
                <a:srgbClr val="000000"/>
              </a:gs>
              <a:gs pos="39000">
                <a:srgbClr val="000000">
                  <a:alpha val="75000"/>
                </a:srgbClr>
              </a:gs>
              <a:gs pos="72000">
                <a:srgbClr val="000000">
                  <a:alpha val="75000"/>
                </a:srgbClr>
              </a:gs>
              <a:gs pos="100000">
                <a:srgbClr val="000000"/>
              </a:gs>
            </a:gsLst>
            <a:path path="circle">
              <a:fillToRect t="100000" r="100000"/>
            </a:path>
            <a:tileRect l="-100000" b="-100000"/>
          </a:gradFill>
          <a:ln w="6350" cap="flat" cmpd="sng" algn="ctr">
            <a:gradFill flip="none" rotWithShape="1">
              <a:gsLst>
                <a:gs pos="0">
                  <a:schemeClr val="tx1"/>
                </a:gs>
                <a:gs pos="50000">
                  <a:schemeClr val="tx1">
                    <a:alpha val="0"/>
                  </a:schemeClr>
                </a:gs>
                <a:gs pos="100000">
                  <a:schemeClr val="tx1"/>
                </a:gs>
              </a:gsLst>
              <a:lin ang="0" scaled="1"/>
              <a:tileRect/>
            </a:gradFill>
            <a:prstDash val="solid"/>
            <a:round/>
            <a:headEnd type="none" w="med" len="med"/>
            <a:tailEnd type="none" w="med" len="med"/>
          </a:ln>
          <a:effectLst/>
        </p:spPr>
        <p:txBody>
          <a:bodyPr vert="horz" wrap="square" lIns="0" tIns="91440" rIns="0" bIns="0" numCol="1" rtlCol="0" anchor="t" anchorCtr="0" compatLnSpc="1">
            <a:prstTxWarp prst="textNoShape">
              <a:avLst/>
            </a:prstTxWarp>
          </a:bodyPr>
          <a:lstStyle/>
          <a:p>
            <a:pPr algn="ctr">
              <a:defRPr/>
            </a:pPr>
            <a:endParaRPr lang="en-US" sz="2000" kern="0" dirty="0">
              <a:gradFill>
                <a:gsLst>
                  <a:gs pos="0">
                    <a:srgbClr val="FFFFFF"/>
                  </a:gs>
                  <a:gs pos="86000">
                    <a:srgbClr val="FFFFFF"/>
                  </a:gs>
                </a:gsLst>
                <a:lin ang="5400000" scaled="0"/>
              </a:gradFill>
            </a:endParaRPr>
          </a:p>
        </p:txBody>
      </p:sp>
      <p:pic>
        <p:nvPicPr>
          <p:cNvPr id="30" name="Picture 29" descr="rays_flow.png"/>
          <p:cNvPicPr>
            <a:picLocks noChangeAspect="1"/>
          </p:cNvPicPr>
          <p:nvPr/>
        </p:nvPicPr>
        <p:blipFill rotWithShape="1">
          <a:blip r:embed="rId6">
            <a:alphaModFix amt="10000"/>
          </a:blip>
          <a:srcRect l="17451" t="21333" b="38444"/>
          <a:stretch/>
        </p:blipFill>
        <p:spPr>
          <a:xfrm>
            <a:off x="-95533" y="5622878"/>
            <a:ext cx="12284358" cy="1235122"/>
          </a:xfrm>
          <a:prstGeom prst="rect">
            <a:avLst/>
          </a:prstGeom>
          <a:blipFill dpi="0" rotWithShape="1">
            <a:blip r:embed="rId4" cstate="print">
              <a:alphaModFix amt="10000"/>
            </a:blip>
            <a:srcRect/>
            <a:stretch>
              <a:fillRect/>
            </a:stretch>
          </a:blipFill>
          <a:ln w="55000" cap="flat" cmpd="thickThin" algn="ctr">
            <a:noFill/>
            <a:prstDash val="solid"/>
            <a:headEnd type="none" w="med" len="med"/>
            <a:tailEnd type="none" w="med" len="med"/>
          </a:ln>
          <a:effectLst/>
        </p:spPr>
      </p:pic>
      <p:sp>
        <p:nvSpPr>
          <p:cNvPr id="24" name="Rectangle 23"/>
          <p:cNvSpPr/>
          <p:nvPr/>
        </p:nvSpPr>
        <p:spPr bwMode="auto">
          <a:xfrm>
            <a:off x="27453" y="5649984"/>
            <a:ext cx="11961628" cy="1174531"/>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lIns="274320" tIns="182880" bIns="91440" anchor="ctr"/>
          <a:lstStyle/>
          <a:p>
            <a:pPr algn="ctr">
              <a:lnSpc>
                <a:spcPct val="70000"/>
              </a:lnSpc>
              <a:defRPr/>
            </a:pPr>
            <a:r>
              <a:rPr lang="en-US" sz="6600" b="1" kern="2000" spc="-150" dirty="0" smtClean="0">
                <a:solidFill>
                  <a:srgbClr val="FFFFFF">
                    <a:alpha val="75000"/>
                  </a:srgbClr>
                </a:solidFill>
                <a:latin typeface="Segoe Condensed" pitchFamily="34" charset="0"/>
              </a:rPr>
              <a:t>VIRTUAL DESKTOP INFRASTRUCTURE</a:t>
            </a:r>
            <a:endParaRPr lang="en-US" sz="6600" b="1" kern="2000" spc="-150" dirty="0">
              <a:solidFill>
                <a:srgbClr val="FFFFFF">
                  <a:alpha val="75000"/>
                </a:srgbClr>
              </a:solidFill>
              <a:latin typeface="Segoe Condensed" pitchFamily="34" charset="0"/>
            </a:endParaRPr>
          </a:p>
        </p:txBody>
      </p:sp>
      <p:grpSp>
        <p:nvGrpSpPr>
          <p:cNvPr id="4" name="Group 3"/>
          <p:cNvGrpSpPr/>
          <p:nvPr/>
        </p:nvGrpSpPr>
        <p:grpSpPr>
          <a:xfrm>
            <a:off x="400015" y="235127"/>
            <a:ext cx="6064586" cy="1189638"/>
            <a:chOff x="410642" y="226118"/>
            <a:chExt cx="5420319" cy="1063258"/>
          </a:xfrm>
        </p:grpSpPr>
        <p:pic>
          <p:nvPicPr>
            <p:cNvPr id="18"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b="33163"/>
            <a:stretch/>
          </p:blipFill>
          <p:spPr bwMode="auto">
            <a:xfrm>
              <a:off x="410642" y="226118"/>
              <a:ext cx="5420319" cy="74144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ndrewl\Desktop\Windows Vista Service Pack SP1 1 r h.png"/>
            <p:cNvPicPr>
              <a:picLocks noChangeAspect="1" noChangeArrowheads="1"/>
            </p:cNvPicPr>
            <p:nvPr/>
          </p:nvPicPr>
          <p:blipFill rotWithShape="1">
            <a:blip r:embed="rId8">
              <a:extLst>
                <a:ext uri="{28A0092B-C50C-407E-A947-70E740481C1C}">
                  <a14:useLocalDpi xmlns:a14="http://schemas.microsoft.com/office/drawing/2010/main" val="0"/>
                </a:ext>
              </a:extLst>
            </a:blip>
            <a:srcRect t="69734"/>
            <a:stretch/>
          </p:blipFill>
          <p:spPr bwMode="auto">
            <a:xfrm>
              <a:off x="410642" y="967564"/>
              <a:ext cx="3847312" cy="3218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84129358"/>
      </p:ext>
    </p:extLst>
  </p:cSld>
  <p:clrMapOvr>
    <a:masterClrMapping/>
  </p:clrMapOvr>
  <p:transition spd="slow" advClick="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par>
                          <p:cTn id="8" fill="hold">
                            <p:stCondLst>
                              <p:cond delay="1000"/>
                            </p:stCondLst>
                            <p:childTnLst>
                              <p:par>
                                <p:cTn id="9" presetID="2" presetClass="entr" presetSubtype="8" decel="10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2" presetClass="entr" presetSubtype="8" decel="10000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750" fill="hold"/>
                                        <p:tgtEl>
                                          <p:spTgt spid="8"/>
                                        </p:tgtEl>
                                        <p:attrNameLst>
                                          <p:attrName>ppt_x</p:attrName>
                                        </p:attrNameLst>
                                      </p:cBhvr>
                                      <p:tavLst>
                                        <p:tav tm="0">
                                          <p:val>
                                            <p:strVal val="0-#ppt_w/2"/>
                                          </p:val>
                                        </p:tav>
                                        <p:tav tm="100000">
                                          <p:val>
                                            <p:strVal val="#ppt_x"/>
                                          </p:val>
                                        </p:tav>
                                      </p:tavLst>
                                    </p:anim>
                                    <p:anim calcmode="lin" valueType="num">
                                      <p:cBhvr additive="base">
                                        <p:cTn id="17" dur="7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8" decel="10000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750" fill="hold"/>
                                        <p:tgtEl>
                                          <p:spTgt spid="11"/>
                                        </p:tgtEl>
                                        <p:attrNameLst>
                                          <p:attrName>ppt_x</p:attrName>
                                        </p:attrNameLst>
                                      </p:cBhvr>
                                      <p:tavLst>
                                        <p:tav tm="0">
                                          <p:val>
                                            <p:strVal val="0-#ppt_w/2"/>
                                          </p:val>
                                        </p:tav>
                                        <p:tav tm="100000">
                                          <p:val>
                                            <p:strVal val="#ppt_x"/>
                                          </p:val>
                                        </p:tav>
                                      </p:tavLst>
                                    </p:anim>
                                    <p:anim calcmode="lin" valueType="num">
                                      <p:cBhvr additive="base">
                                        <p:cTn id="2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a:xfrm>
            <a:off x="779462" y="449824"/>
            <a:ext cx="10879138" cy="1523494"/>
          </a:xfrm>
        </p:spPr>
        <p:txBody>
          <a:bodyPr/>
          <a:lstStyle/>
          <a:p>
            <a:r>
              <a:rPr lang="en-US" dirty="0">
                <a:effectLst>
                  <a:outerShdw blurRad="38100" dist="38100" dir="2700000" algn="tl">
                    <a:srgbClr val="000000">
                      <a:alpha val="43137"/>
                    </a:srgbClr>
                  </a:outerShdw>
                </a:effectLst>
              </a:rPr>
              <a:t>Managing a Virtual Desktop Infrastructure</a:t>
            </a:r>
          </a:p>
        </p:txBody>
      </p:sp>
      <p:sp>
        <p:nvSpPr>
          <p:cNvPr id="3" name="Subtitle 2"/>
          <p:cNvSpPr>
            <a:spLocks noGrp="1"/>
          </p:cNvSpPr>
          <p:nvPr>
            <p:ph type="subTitle" idx="1"/>
          </p:nvPr>
        </p:nvSpPr>
        <p:spPr/>
        <p:txBody>
          <a:bodyPr/>
          <a:lstStyle/>
          <a:p>
            <a:r>
              <a:rPr lang="en-US" sz="3600" b="1" dirty="0" smtClean="0">
                <a:effectLst>
                  <a:outerShdw blurRad="38100" dist="38100" dir="2700000" algn="tl">
                    <a:srgbClr val="000000">
                      <a:alpha val="43137"/>
                    </a:srgbClr>
                  </a:outerShdw>
                </a:effectLst>
              </a:rPr>
              <a:t>Neha Sharma</a:t>
            </a:r>
            <a:endParaRPr lang="en-US" sz="3600" b="1" dirty="0">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Group Product </a:t>
            </a:r>
            <a:r>
              <a:rPr lang="en-US" dirty="0">
                <a:effectLst>
                  <a:outerShdw blurRad="38100" dist="38100" dir="2700000" algn="tl">
                    <a:srgbClr val="000000">
                      <a:alpha val="43137"/>
                    </a:srgbClr>
                  </a:outerShdw>
                </a:effectLst>
              </a:rPr>
              <a:t>Manager</a:t>
            </a:r>
          </a:p>
          <a:p>
            <a:r>
              <a:rPr lang="en-US" dirty="0">
                <a:effectLst>
                  <a:outerShdw blurRad="38100" dist="38100" dir="2700000" algn="tl">
                    <a:srgbClr val="000000">
                      <a:alpha val="43137"/>
                    </a:srgbClr>
                  </a:outerShdw>
                </a:effectLst>
              </a:rPr>
              <a:t>System Center</a:t>
            </a:r>
          </a:p>
        </p:txBody>
      </p:sp>
    </p:spTree>
    <p:extLst>
      <p:ext uri="{BB962C8B-B14F-4D97-AF65-F5344CB8AC3E}">
        <p14:creationId xmlns:p14="http://schemas.microsoft.com/office/powerpoint/2010/main" val="284109960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352" descr="rays_flow.png"/>
          <p:cNvPicPr>
            <a:picLocks noChangeAspect="1"/>
          </p:cNvPicPr>
          <p:nvPr/>
        </p:nvPicPr>
        <p:blipFill rotWithShape="1">
          <a:blip r:embed="rId3">
            <a:alphaModFix amt="10000"/>
          </a:blip>
          <a:srcRect l="17451" t="-9876" b="38445"/>
          <a:stretch/>
        </p:blipFill>
        <p:spPr>
          <a:xfrm>
            <a:off x="-95533" y="4664579"/>
            <a:ext cx="12284358" cy="2193421"/>
          </a:xfrm>
          <a:prstGeom prst="rect">
            <a:avLst/>
          </a:prstGeom>
          <a:blipFill dpi="0" rotWithShape="1">
            <a:blip r:embed="rId4" cstate="print">
              <a:alphaModFix amt="10000"/>
            </a:blip>
            <a:srcRect/>
            <a:stretch>
              <a:fillRect/>
            </a:stretch>
          </a:blipFill>
          <a:ln w="55000" cap="flat" cmpd="thickThin" algn="ctr">
            <a:noFill/>
            <a:prstDash val="solid"/>
            <a:headEnd type="none" w="med" len="med"/>
            <a:tailEnd type="none" w="med" len="med"/>
          </a:ln>
          <a:effectLst/>
        </p:spPr>
      </p:pic>
      <p:sp>
        <p:nvSpPr>
          <p:cNvPr id="198" name="Freeform 6"/>
          <p:cNvSpPr>
            <a:spLocks/>
          </p:cNvSpPr>
          <p:nvPr/>
        </p:nvSpPr>
        <p:spPr bwMode="auto">
          <a:xfrm>
            <a:off x="6024543" y="2631519"/>
            <a:ext cx="36133" cy="58952"/>
          </a:xfrm>
          <a:custGeom>
            <a:avLst/>
            <a:gdLst>
              <a:gd name="T0" fmla="*/ 7 w 10"/>
              <a:gd name="T1" fmla="*/ 16 h 16"/>
              <a:gd name="T2" fmla="*/ 9 w 10"/>
              <a:gd name="T3" fmla="*/ 0 h 16"/>
              <a:gd name="T4" fmla="*/ 4 w 10"/>
              <a:gd name="T5" fmla="*/ 5 h 16"/>
              <a:gd name="T6" fmla="*/ 7 w 10"/>
              <a:gd name="T7" fmla="*/ 16 h 16"/>
            </a:gdLst>
            <a:ahLst/>
            <a:cxnLst>
              <a:cxn ang="0">
                <a:pos x="T0" y="T1"/>
              </a:cxn>
              <a:cxn ang="0">
                <a:pos x="T2" y="T3"/>
              </a:cxn>
              <a:cxn ang="0">
                <a:pos x="T4" y="T5"/>
              </a:cxn>
              <a:cxn ang="0">
                <a:pos x="T6" y="T7"/>
              </a:cxn>
            </a:cxnLst>
            <a:rect l="0" t="0" r="r" b="b"/>
            <a:pathLst>
              <a:path w="10" h="16">
                <a:moveTo>
                  <a:pt x="7" y="16"/>
                </a:moveTo>
                <a:cubicBezTo>
                  <a:pt x="10" y="15"/>
                  <a:pt x="10" y="1"/>
                  <a:pt x="9" y="0"/>
                </a:cubicBezTo>
                <a:cubicBezTo>
                  <a:pt x="7" y="0"/>
                  <a:pt x="7" y="3"/>
                  <a:pt x="4" y="5"/>
                </a:cubicBezTo>
                <a:cubicBezTo>
                  <a:pt x="0" y="7"/>
                  <a:pt x="4" y="16"/>
                  <a:pt x="7" y="16"/>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99" name="Freeform 7"/>
          <p:cNvSpPr>
            <a:spLocks/>
          </p:cNvSpPr>
          <p:nvPr/>
        </p:nvSpPr>
        <p:spPr bwMode="auto">
          <a:xfrm>
            <a:off x="3492099" y="3417013"/>
            <a:ext cx="186949" cy="82851"/>
          </a:xfrm>
          <a:custGeom>
            <a:avLst/>
            <a:gdLst>
              <a:gd name="T0" fmla="*/ 11 w 50"/>
              <a:gd name="T1" fmla="*/ 18 h 22"/>
              <a:gd name="T2" fmla="*/ 23 w 50"/>
              <a:gd name="T3" fmla="*/ 20 h 22"/>
              <a:gd name="T4" fmla="*/ 23 w 50"/>
              <a:gd name="T5" fmla="*/ 20 h 22"/>
              <a:gd name="T6" fmla="*/ 33 w 50"/>
              <a:gd name="T7" fmla="*/ 17 h 22"/>
              <a:gd name="T8" fmla="*/ 50 w 50"/>
              <a:gd name="T9" fmla="*/ 13 h 22"/>
              <a:gd name="T10" fmla="*/ 29 w 50"/>
              <a:gd name="T11" fmla="*/ 4 h 22"/>
              <a:gd name="T12" fmla="*/ 24 w 50"/>
              <a:gd name="T13" fmla="*/ 4 h 22"/>
              <a:gd name="T14" fmla="*/ 11 w 50"/>
              <a:gd name="T15" fmla="*/ 2 h 22"/>
              <a:gd name="T16" fmla="*/ 17 w 50"/>
              <a:gd name="T17" fmla="*/ 13 h 22"/>
              <a:gd name="T18" fmla="*/ 1 w 50"/>
              <a:gd name="T19" fmla="*/ 16 h 22"/>
              <a:gd name="T20" fmla="*/ 11 w 50"/>
              <a:gd name="T21"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22">
                <a:moveTo>
                  <a:pt x="11" y="18"/>
                </a:moveTo>
                <a:cubicBezTo>
                  <a:pt x="16" y="17"/>
                  <a:pt x="20" y="18"/>
                  <a:pt x="23" y="20"/>
                </a:cubicBezTo>
                <a:cubicBezTo>
                  <a:pt x="23" y="20"/>
                  <a:pt x="23" y="20"/>
                  <a:pt x="23" y="20"/>
                </a:cubicBezTo>
                <a:cubicBezTo>
                  <a:pt x="26" y="22"/>
                  <a:pt x="27" y="19"/>
                  <a:pt x="33" y="17"/>
                </a:cubicBezTo>
                <a:cubicBezTo>
                  <a:pt x="40" y="14"/>
                  <a:pt x="50" y="18"/>
                  <a:pt x="50" y="13"/>
                </a:cubicBezTo>
                <a:cubicBezTo>
                  <a:pt x="50" y="8"/>
                  <a:pt x="33" y="3"/>
                  <a:pt x="29" y="4"/>
                </a:cubicBezTo>
                <a:cubicBezTo>
                  <a:pt x="28" y="5"/>
                  <a:pt x="26" y="5"/>
                  <a:pt x="24" y="4"/>
                </a:cubicBezTo>
                <a:cubicBezTo>
                  <a:pt x="20" y="3"/>
                  <a:pt x="14" y="0"/>
                  <a:pt x="11" y="2"/>
                </a:cubicBezTo>
                <a:cubicBezTo>
                  <a:pt x="8" y="4"/>
                  <a:pt x="17" y="10"/>
                  <a:pt x="17" y="13"/>
                </a:cubicBezTo>
                <a:cubicBezTo>
                  <a:pt x="17" y="16"/>
                  <a:pt x="2" y="12"/>
                  <a:pt x="1" y="16"/>
                </a:cubicBezTo>
                <a:cubicBezTo>
                  <a:pt x="0" y="18"/>
                  <a:pt x="6" y="20"/>
                  <a:pt x="11" y="18"/>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00" name="Freeform 8"/>
          <p:cNvSpPr>
            <a:spLocks noEditPoints="1"/>
          </p:cNvSpPr>
          <p:nvPr/>
        </p:nvSpPr>
        <p:spPr bwMode="auto">
          <a:xfrm>
            <a:off x="653312" y="1181623"/>
            <a:ext cx="4064164" cy="4724114"/>
          </a:xfrm>
          <a:custGeom>
            <a:avLst/>
            <a:gdLst>
              <a:gd name="T0" fmla="*/ 936 w 1095"/>
              <a:gd name="T1" fmla="*/ 715 h 1275"/>
              <a:gd name="T2" fmla="*/ 791 w 1095"/>
              <a:gd name="T3" fmla="*/ 674 h 1275"/>
              <a:gd name="T4" fmla="*/ 691 w 1095"/>
              <a:gd name="T5" fmla="*/ 674 h 1275"/>
              <a:gd name="T6" fmla="*/ 635 w 1095"/>
              <a:gd name="T7" fmla="*/ 593 h 1275"/>
              <a:gd name="T8" fmla="*/ 612 w 1095"/>
              <a:gd name="T9" fmla="*/ 509 h 1275"/>
              <a:gd name="T10" fmla="*/ 710 w 1095"/>
              <a:gd name="T11" fmla="*/ 550 h 1275"/>
              <a:gd name="T12" fmla="*/ 750 w 1095"/>
              <a:gd name="T13" fmla="*/ 421 h 1275"/>
              <a:gd name="T14" fmla="*/ 822 w 1095"/>
              <a:gd name="T15" fmla="*/ 371 h 1275"/>
              <a:gd name="T16" fmla="*/ 847 w 1095"/>
              <a:gd name="T17" fmla="*/ 349 h 1275"/>
              <a:gd name="T18" fmla="*/ 908 w 1095"/>
              <a:gd name="T19" fmla="*/ 275 h 1275"/>
              <a:gd name="T20" fmla="*/ 853 w 1095"/>
              <a:gd name="T21" fmla="*/ 201 h 1275"/>
              <a:gd name="T22" fmla="*/ 778 w 1095"/>
              <a:gd name="T23" fmla="*/ 172 h 1275"/>
              <a:gd name="T24" fmla="*/ 730 w 1095"/>
              <a:gd name="T25" fmla="*/ 276 h 1275"/>
              <a:gd name="T26" fmla="*/ 618 w 1095"/>
              <a:gd name="T27" fmla="*/ 235 h 1275"/>
              <a:gd name="T28" fmla="*/ 657 w 1095"/>
              <a:gd name="T29" fmla="*/ 131 h 1275"/>
              <a:gd name="T30" fmla="*/ 705 w 1095"/>
              <a:gd name="T31" fmla="*/ 76 h 1275"/>
              <a:gd name="T32" fmla="*/ 636 w 1095"/>
              <a:gd name="T33" fmla="*/ 89 h 1275"/>
              <a:gd name="T34" fmla="*/ 596 w 1095"/>
              <a:gd name="T35" fmla="*/ 4 h 1275"/>
              <a:gd name="T36" fmla="*/ 592 w 1095"/>
              <a:gd name="T37" fmla="*/ 104 h 1275"/>
              <a:gd name="T38" fmla="*/ 546 w 1095"/>
              <a:gd name="T39" fmla="*/ 97 h 1275"/>
              <a:gd name="T40" fmla="*/ 443 w 1095"/>
              <a:gd name="T41" fmla="*/ 90 h 1275"/>
              <a:gd name="T42" fmla="*/ 303 w 1095"/>
              <a:gd name="T43" fmla="*/ 70 h 1275"/>
              <a:gd name="T44" fmla="*/ 129 w 1095"/>
              <a:gd name="T45" fmla="*/ 58 h 1275"/>
              <a:gd name="T46" fmla="*/ 50 w 1095"/>
              <a:gd name="T47" fmla="*/ 108 h 1275"/>
              <a:gd name="T48" fmla="*/ 41 w 1095"/>
              <a:gd name="T49" fmla="*/ 162 h 1275"/>
              <a:gd name="T50" fmla="*/ 60 w 1095"/>
              <a:gd name="T51" fmla="*/ 250 h 1275"/>
              <a:gd name="T52" fmla="*/ 141 w 1095"/>
              <a:gd name="T53" fmla="*/ 184 h 1275"/>
              <a:gd name="T54" fmla="*/ 190 w 1095"/>
              <a:gd name="T55" fmla="*/ 196 h 1275"/>
              <a:gd name="T56" fmla="*/ 273 w 1095"/>
              <a:gd name="T57" fmla="*/ 229 h 1275"/>
              <a:gd name="T58" fmla="*/ 295 w 1095"/>
              <a:gd name="T59" fmla="*/ 256 h 1275"/>
              <a:gd name="T60" fmla="*/ 361 w 1095"/>
              <a:gd name="T61" fmla="*/ 315 h 1275"/>
              <a:gd name="T62" fmla="*/ 352 w 1095"/>
              <a:gd name="T63" fmla="*/ 326 h 1275"/>
              <a:gd name="T64" fmla="*/ 417 w 1095"/>
              <a:gd name="T65" fmla="*/ 482 h 1275"/>
              <a:gd name="T66" fmla="*/ 444 w 1095"/>
              <a:gd name="T67" fmla="*/ 512 h 1275"/>
              <a:gd name="T68" fmla="*/ 512 w 1095"/>
              <a:gd name="T69" fmla="*/ 592 h 1275"/>
              <a:gd name="T70" fmla="*/ 674 w 1095"/>
              <a:gd name="T71" fmla="*/ 675 h 1275"/>
              <a:gd name="T72" fmla="*/ 735 w 1095"/>
              <a:gd name="T73" fmla="*/ 742 h 1275"/>
              <a:gd name="T74" fmla="*/ 746 w 1095"/>
              <a:gd name="T75" fmla="*/ 866 h 1275"/>
              <a:gd name="T76" fmla="*/ 778 w 1095"/>
              <a:gd name="T77" fmla="*/ 1076 h 1275"/>
              <a:gd name="T78" fmla="*/ 772 w 1095"/>
              <a:gd name="T79" fmla="*/ 1165 h 1275"/>
              <a:gd name="T80" fmla="*/ 759 w 1095"/>
              <a:gd name="T81" fmla="*/ 1199 h 1275"/>
              <a:gd name="T82" fmla="*/ 780 w 1095"/>
              <a:gd name="T83" fmla="*/ 1233 h 1275"/>
              <a:gd name="T84" fmla="*/ 800 w 1095"/>
              <a:gd name="T85" fmla="*/ 1240 h 1275"/>
              <a:gd name="T86" fmla="*/ 827 w 1095"/>
              <a:gd name="T87" fmla="*/ 1268 h 1275"/>
              <a:gd name="T88" fmla="*/ 837 w 1095"/>
              <a:gd name="T89" fmla="*/ 1182 h 1275"/>
              <a:gd name="T90" fmla="*/ 889 w 1095"/>
              <a:gd name="T91" fmla="*/ 1098 h 1275"/>
              <a:gd name="T92" fmla="*/ 976 w 1095"/>
              <a:gd name="T93" fmla="*/ 1004 h 1275"/>
              <a:gd name="T94" fmla="*/ 1059 w 1095"/>
              <a:gd name="T95" fmla="*/ 869 h 1275"/>
              <a:gd name="T96" fmla="*/ 702 w 1095"/>
              <a:gd name="T97" fmla="*/ 393 h 1275"/>
              <a:gd name="T98" fmla="*/ 671 w 1095"/>
              <a:gd name="T99" fmla="*/ 357 h 1275"/>
              <a:gd name="T100" fmla="*/ 585 w 1095"/>
              <a:gd name="T101" fmla="*/ 308 h 1275"/>
              <a:gd name="T102" fmla="*/ 357 w 1095"/>
              <a:gd name="T103" fmla="*/ 120 h 1275"/>
              <a:gd name="T104" fmla="*/ 647 w 1095"/>
              <a:gd name="T105" fmla="*/ 615 h 1275"/>
              <a:gd name="T106" fmla="*/ 821 w 1095"/>
              <a:gd name="T107" fmla="*/ 748 h 1275"/>
              <a:gd name="T108" fmla="*/ 799 w 1095"/>
              <a:gd name="T109" fmla="*/ 797 h 1275"/>
              <a:gd name="T110" fmla="*/ 824 w 1095"/>
              <a:gd name="T111" fmla="*/ 954 h 1275"/>
              <a:gd name="T112" fmla="*/ 900 w 1095"/>
              <a:gd name="T113" fmla="*/ 927 h 1275"/>
              <a:gd name="T114" fmla="*/ 931 w 1095"/>
              <a:gd name="T115" fmla="*/ 967 h 1275"/>
              <a:gd name="T116" fmla="*/ 909 w 1095"/>
              <a:gd name="T117" fmla="*/ 747 h 1275"/>
              <a:gd name="T118" fmla="*/ 879 w 1095"/>
              <a:gd name="T119" fmla="*/ 724 h 1275"/>
              <a:gd name="T120" fmla="*/ 908 w 1095"/>
              <a:gd name="T121" fmla="*/ 1016 h 1275"/>
              <a:gd name="T122" fmla="*/ 759 w 1095"/>
              <a:gd name="T123" fmla="*/ 768 h 1275"/>
              <a:gd name="T124" fmla="*/ 759 w 1095"/>
              <a:gd name="T125" fmla="*/ 770 h 1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5" h="1275">
                <a:moveTo>
                  <a:pt x="1083" y="805"/>
                </a:moveTo>
                <a:cubicBezTo>
                  <a:pt x="1079" y="805"/>
                  <a:pt x="1072" y="804"/>
                  <a:pt x="1063" y="794"/>
                </a:cubicBezTo>
                <a:cubicBezTo>
                  <a:pt x="1054" y="785"/>
                  <a:pt x="1045" y="785"/>
                  <a:pt x="1039" y="787"/>
                </a:cubicBezTo>
                <a:cubicBezTo>
                  <a:pt x="1033" y="789"/>
                  <a:pt x="1027" y="784"/>
                  <a:pt x="1023" y="783"/>
                </a:cubicBezTo>
                <a:cubicBezTo>
                  <a:pt x="1019" y="782"/>
                  <a:pt x="1015" y="787"/>
                  <a:pt x="1013" y="788"/>
                </a:cubicBezTo>
                <a:cubicBezTo>
                  <a:pt x="1010" y="790"/>
                  <a:pt x="1014" y="784"/>
                  <a:pt x="1014" y="781"/>
                </a:cubicBezTo>
                <a:cubicBezTo>
                  <a:pt x="1014" y="777"/>
                  <a:pt x="1003" y="772"/>
                  <a:pt x="995" y="769"/>
                </a:cubicBezTo>
                <a:cubicBezTo>
                  <a:pt x="987" y="766"/>
                  <a:pt x="983" y="768"/>
                  <a:pt x="983" y="773"/>
                </a:cubicBezTo>
                <a:cubicBezTo>
                  <a:pt x="983" y="778"/>
                  <a:pt x="980" y="771"/>
                  <a:pt x="977" y="777"/>
                </a:cubicBezTo>
                <a:cubicBezTo>
                  <a:pt x="975" y="782"/>
                  <a:pt x="970" y="779"/>
                  <a:pt x="973" y="777"/>
                </a:cubicBezTo>
                <a:cubicBezTo>
                  <a:pt x="976" y="775"/>
                  <a:pt x="979" y="771"/>
                  <a:pt x="980" y="768"/>
                </a:cubicBezTo>
                <a:cubicBezTo>
                  <a:pt x="981" y="764"/>
                  <a:pt x="968" y="761"/>
                  <a:pt x="964" y="763"/>
                </a:cubicBezTo>
                <a:cubicBezTo>
                  <a:pt x="959" y="765"/>
                  <a:pt x="962" y="771"/>
                  <a:pt x="959" y="769"/>
                </a:cubicBezTo>
                <a:cubicBezTo>
                  <a:pt x="955" y="768"/>
                  <a:pt x="958" y="763"/>
                  <a:pt x="961" y="763"/>
                </a:cubicBezTo>
                <a:cubicBezTo>
                  <a:pt x="964" y="763"/>
                  <a:pt x="967" y="757"/>
                  <a:pt x="969" y="753"/>
                </a:cubicBezTo>
                <a:cubicBezTo>
                  <a:pt x="971" y="748"/>
                  <a:pt x="965" y="748"/>
                  <a:pt x="962" y="744"/>
                </a:cubicBezTo>
                <a:cubicBezTo>
                  <a:pt x="959" y="740"/>
                  <a:pt x="960" y="730"/>
                  <a:pt x="956" y="728"/>
                </a:cubicBezTo>
                <a:cubicBezTo>
                  <a:pt x="956" y="728"/>
                  <a:pt x="956" y="728"/>
                  <a:pt x="956" y="728"/>
                </a:cubicBezTo>
                <a:cubicBezTo>
                  <a:pt x="953" y="727"/>
                  <a:pt x="948" y="719"/>
                  <a:pt x="942" y="717"/>
                </a:cubicBezTo>
                <a:cubicBezTo>
                  <a:pt x="940" y="717"/>
                  <a:pt x="938" y="716"/>
                  <a:pt x="936" y="715"/>
                </a:cubicBezTo>
                <a:cubicBezTo>
                  <a:pt x="933" y="714"/>
                  <a:pt x="930" y="713"/>
                  <a:pt x="927" y="713"/>
                </a:cubicBezTo>
                <a:cubicBezTo>
                  <a:pt x="923" y="714"/>
                  <a:pt x="919" y="716"/>
                  <a:pt x="917" y="714"/>
                </a:cubicBezTo>
                <a:cubicBezTo>
                  <a:pt x="915" y="711"/>
                  <a:pt x="913" y="712"/>
                  <a:pt x="911" y="713"/>
                </a:cubicBezTo>
                <a:cubicBezTo>
                  <a:pt x="911" y="714"/>
                  <a:pt x="910" y="714"/>
                  <a:pt x="910" y="714"/>
                </a:cubicBezTo>
                <a:cubicBezTo>
                  <a:pt x="908" y="713"/>
                  <a:pt x="904" y="707"/>
                  <a:pt x="902" y="707"/>
                </a:cubicBezTo>
                <a:cubicBezTo>
                  <a:pt x="900" y="707"/>
                  <a:pt x="898" y="705"/>
                  <a:pt x="898" y="702"/>
                </a:cubicBezTo>
                <a:cubicBezTo>
                  <a:pt x="899" y="699"/>
                  <a:pt x="893" y="699"/>
                  <a:pt x="890" y="695"/>
                </a:cubicBezTo>
                <a:cubicBezTo>
                  <a:pt x="889" y="694"/>
                  <a:pt x="888" y="694"/>
                  <a:pt x="887" y="693"/>
                </a:cubicBezTo>
                <a:cubicBezTo>
                  <a:pt x="883" y="692"/>
                  <a:pt x="878" y="692"/>
                  <a:pt x="875" y="692"/>
                </a:cubicBezTo>
                <a:cubicBezTo>
                  <a:pt x="872" y="692"/>
                  <a:pt x="877" y="689"/>
                  <a:pt x="878" y="685"/>
                </a:cubicBezTo>
                <a:cubicBezTo>
                  <a:pt x="878" y="682"/>
                  <a:pt x="869" y="682"/>
                  <a:pt x="865" y="681"/>
                </a:cubicBezTo>
                <a:cubicBezTo>
                  <a:pt x="862" y="680"/>
                  <a:pt x="863" y="676"/>
                  <a:pt x="867" y="676"/>
                </a:cubicBezTo>
                <a:cubicBezTo>
                  <a:pt x="870" y="676"/>
                  <a:pt x="865" y="674"/>
                  <a:pt x="860" y="674"/>
                </a:cubicBezTo>
                <a:cubicBezTo>
                  <a:pt x="855" y="675"/>
                  <a:pt x="848" y="678"/>
                  <a:pt x="844" y="680"/>
                </a:cubicBezTo>
                <a:cubicBezTo>
                  <a:pt x="840" y="682"/>
                  <a:pt x="833" y="674"/>
                  <a:pt x="829" y="675"/>
                </a:cubicBezTo>
                <a:cubicBezTo>
                  <a:pt x="824" y="677"/>
                  <a:pt x="818" y="677"/>
                  <a:pt x="818" y="674"/>
                </a:cubicBezTo>
                <a:cubicBezTo>
                  <a:pt x="818" y="670"/>
                  <a:pt x="816" y="667"/>
                  <a:pt x="812" y="667"/>
                </a:cubicBezTo>
                <a:cubicBezTo>
                  <a:pt x="807" y="668"/>
                  <a:pt x="808" y="663"/>
                  <a:pt x="805" y="663"/>
                </a:cubicBezTo>
                <a:cubicBezTo>
                  <a:pt x="801" y="663"/>
                  <a:pt x="805" y="667"/>
                  <a:pt x="802" y="668"/>
                </a:cubicBezTo>
                <a:cubicBezTo>
                  <a:pt x="800" y="669"/>
                  <a:pt x="792" y="671"/>
                  <a:pt x="791" y="674"/>
                </a:cubicBezTo>
                <a:cubicBezTo>
                  <a:pt x="791" y="678"/>
                  <a:pt x="796" y="683"/>
                  <a:pt x="794" y="686"/>
                </a:cubicBezTo>
                <a:cubicBezTo>
                  <a:pt x="792" y="689"/>
                  <a:pt x="787" y="687"/>
                  <a:pt x="785" y="683"/>
                </a:cubicBezTo>
                <a:cubicBezTo>
                  <a:pt x="784" y="680"/>
                  <a:pt x="790" y="675"/>
                  <a:pt x="789" y="673"/>
                </a:cubicBezTo>
                <a:cubicBezTo>
                  <a:pt x="788" y="671"/>
                  <a:pt x="787" y="669"/>
                  <a:pt x="788" y="667"/>
                </a:cubicBezTo>
                <a:cubicBezTo>
                  <a:pt x="788" y="666"/>
                  <a:pt x="789" y="666"/>
                  <a:pt x="790" y="665"/>
                </a:cubicBezTo>
                <a:cubicBezTo>
                  <a:pt x="794" y="665"/>
                  <a:pt x="795" y="662"/>
                  <a:pt x="792" y="660"/>
                </a:cubicBezTo>
                <a:cubicBezTo>
                  <a:pt x="789" y="658"/>
                  <a:pt x="787" y="664"/>
                  <a:pt x="783" y="665"/>
                </a:cubicBezTo>
                <a:cubicBezTo>
                  <a:pt x="779" y="665"/>
                  <a:pt x="778" y="668"/>
                  <a:pt x="776" y="669"/>
                </a:cubicBezTo>
                <a:cubicBezTo>
                  <a:pt x="773" y="670"/>
                  <a:pt x="768" y="669"/>
                  <a:pt x="768" y="671"/>
                </a:cubicBezTo>
                <a:cubicBezTo>
                  <a:pt x="768" y="674"/>
                  <a:pt x="767" y="671"/>
                  <a:pt x="764" y="671"/>
                </a:cubicBezTo>
                <a:cubicBezTo>
                  <a:pt x="762" y="670"/>
                  <a:pt x="757" y="675"/>
                  <a:pt x="757" y="678"/>
                </a:cubicBezTo>
                <a:cubicBezTo>
                  <a:pt x="757" y="680"/>
                  <a:pt x="758" y="683"/>
                  <a:pt x="754" y="686"/>
                </a:cubicBezTo>
                <a:cubicBezTo>
                  <a:pt x="750" y="688"/>
                  <a:pt x="748" y="693"/>
                  <a:pt x="746" y="695"/>
                </a:cubicBezTo>
                <a:cubicBezTo>
                  <a:pt x="745" y="696"/>
                  <a:pt x="745" y="696"/>
                  <a:pt x="744" y="695"/>
                </a:cubicBezTo>
                <a:cubicBezTo>
                  <a:pt x="743" y="695"/>
                  <a:pt x="741" y="692"/>
                  <a:pt x="739" y="689"/>
                </a:cubicBezTo>
                <a:cubicBezTo>
                  <a:pt x="736" y="685"/>
                  <a:pt x="731" y="685"/>
                  <a:pt x="728" y="684"/>
                </a:cubicBezTo>
                <a:cubicBezTo>
                  <a:pt x="724" y="682"/>
                  <a:pt x="720" y="684"/>
                  <a:pt x="716" y="688"/>
                </a:cubicBezTo>
                <a:cubicBezTo>
                  <a:pt x="712" y="692"/>
                  <a:pt x="707" y="689"/>
                  <a:pt x="703" y="688"/>
                </a:cubicBezTo>
                <a:cubicBezTo>
                  <a:pt x="702" y="687"/>
                  <a:pt x="701" y="686"/>
                  <a:pt x="699" y="684"/>
                </a:cubicBezTo>
                <a:cubicBezTo>
                  <a:pt x="696" y="681"/>
                  <a:pt x="693" y="676"/>
                  <a:pt x="691" y="674"/>
                </a:cubicBezTo>
                <a:cubicBezTo>
                  <a:pt x="690" y="673"/>
                  <a:pt x="690" y="672"/>
                  <a:pt x="690" y="672"/>
                </a:cubicBezTo>
                <a:cubicBezTo>
                  <a:pt x="688" y="670"/>
                  <a:pt x="691" y="665"/>
                  <a:pt x="692" y="662"/>
                </a:cubicBezTo>
                <a:cubicBezTo>
                  <a:pt x="693" y="658"/>
                  <a:pt x="691" y="650"/>
                  <a:pt x="693" y="648"/>
                </a:cubicBezTo>
                <a:cubicBezTo>
                  <a:pt x="695" y="645"/>
                  <a:pt x="694" y="644"/>
                  <a:pt x="695" y="639"/>
                </a:cubicBezTo>
                <a:cubicBezTo>
                  <a:pt x="695" y="639"/>
                  <a:pt x="695" y="639"/>
                  <a:pt x="695" y="638"/>
                </a:cubicBezTo>
                <a:cubicBezTo>
                  <a:pt x="695" y="634"/>
                  <a:pt x="689" y="636"/>
                  <a:pt x="686" y="632"/>
                </a:cubicBezTo>
                <a:cubicBezTo>
                  <a:pt x="682" y="628"/>
                  <a:pt x="673" y="630"/>
                  <a:pt x="668" y="632"/>
                </a:cubicBezTo>
                <a:cubicBezTo>
                  <a:pt x="664" y="633"/>
                  <a:pt x="658" y="630"/>
                  <a:pt x="653" y="632"/>
                </a:cubicBezTo>
                <a:cubicBezTo>
                  <a:pt x="653" y="632"/>
                  <a:pt x="653" y="632"/>
                  <a:pt x="653" y="633"/>
                </a:cubicBezTo>
                <a:cubicBezTo>
                  <a:pt x="650" y="634"/>
                  <a:pt x="649" y="633"/>
                  <a:pt x="650" y="631"/>
                </a:cubicBezTo>
                <a:cubicBezTo>
                  <a:pt x="650" y="629"/>
                  <a:pt x="651" y="628"/>
                  <a:pt x="652" y="626"/>
                </a:cubicBezTo>
                <a:cubicBezTo>
                  <a:pt x="655" y="624"/>
                  <a:pt x="651" y="614"/>
                  <a:pt x="654" y="613"/>
                </a:cubicBezTo>
                <a:cubicBezTo>
                  <a:pt x="655" y="613"/>
                  <a:pt x="656" y="612"/>
                  <a:pt x="656" y="612"/>
                </a:cubicBezTo>
                <a:cubicBezTo>
                  <a:pt x="656" y="612"/>
                  <a:pt x="656" y="612"/>
                  <a:pt x="656" y="612"/>
                </a:cubicBezTo>
                <a:cubicBezTo>
                  <a:pt x="658" y="610"/>
                  <a:pt x="659" y="605"/>
                  <a:pt x="660" y="601"/>
                </a:cubicBezTo>
                <a:cubicBezTo>
                  <a:pt x="660" y="596"/>
                  <a:pt x="659" y="594"/>
                  <a:pt x="661" y="592"/>
                </a:cubicBezTo>
                <a:cubicBezTo>
                  <a:pt x="664" y="589"/>
                  <a:pt x="666" y="589"/>
                  <a:pt x="666" y="585"/>
                </a:cubicBezTo>
                <a:cubicBezTo>
                  <a:pt x="665" y="581"/>
                  <a:pt x="662" y="585"/>
                  <a:pt x="659" y="583"/>
                </a:cubicBezTo>
                <a:cubicBezTo>
                  <a:pt x="656" y="581"/>
                  <a:pt x="653" y="583"/>
                  <a:pt x="646" y="584"/>
                </a:cubicBezTo>
                <a:cubicBezTo>
                  <a:pt x="638" y="585"/>
                  <a:pt x="635" y="588"/>
                  <a:pt x="635" y="593"/>
                </a:cubicBezTo>
                <a:cubicBezTo>
                  <a:pt x="636" y="598"/>
                  <a:pt x="633" y="596"/>
                  <a:pt x="633" y="600"/>
                </a:cubicBezTo>
                <a:cubicBezTo>
                  <a:pt x="633" y="605"/>
                  <a:pt x="627" y="605"/>
                  <a:pt x="628" y="608"/>
                </a:cubicBezTo>
                <a:cubicBezTo>
                  <a:pt x="628" y="611"/>
                  <a:pt x="623" y="608"/>
                  <a:pt x="621" y="607"/>
                </a:cubicBezTo>
                <a:cubicBezTo>
                  <a:pt x="620" y="606"/>
                  <a:pt x="605" y="611"/>
                  <a:pt x="602" y="611"/>
                </a:cubicBezTo>
                <a:cubicBezTo>
                  <a:pt x="600" y="611"/>
                  <a:pt x="596" y="607"/>
                  <a:pt x="593" y="607"/>
                </a:cubicBezTo>
                <a:cubicBezTo>
                  <a:pt x="590" y="607"/>
                  <a:pt x="589" y="602"/>
                  <a:pt x="588" y="598"/>
                </a:cubicBezTo>
                <a:cubicBezTo>
                  <a:pt x="588" y="595"/>
                  <a:pt x="582" y="591"/>
                  <a:pt x="580" y="588"/>
                </a:cubicBezTo>
                <a:cubicBezTo>
                  <a:pt x="577" y="584"/>
                  <a:pt x="577" y="577"/>
                  <a:pt x="577" y="572"/>
                </a:cubicBezTo>
                <a:cubicBezTo>
                  <a:pt x="577" y="567"/>
                  <a:pt x="576" y="559"/>
                  <a:pt x="579" y="549"/>
                </a:cubicBezTo>
                <a:cubicBezTo>
                  <a:pt x="580" y="548"/>
                  <a:pt x="580" y="547"/>
                  <a:pt x="580" y="546"/>
                </a:cubicBezTo>
                <a:cubicBezTo>
                  <a:pt x="580" y="546"/>
                  <a:pt x="579" y="545"/>
                  <a:pt x="579" y="545"/>
                </a:cubicBezTo>
                <a:cubicBezTo>
                  <a:pt x="579" y="545"/>
                  <a:pt x="580" y="546"/>
                  <a:pt x="580" y="546"/>
                </a:cubicBezTo>
                <a:cubicBezTo>
                  <a:pt x="581" y="539"/>
                  <a:pt x="574" y="538"/>
                  <a:pt x="578" y="535"/>
                </a:cubicBezTo>
                <a:cubicBezTo>
                  <a:pt x="582" y="532"/>
                  <a:pt x="578" y="529"/>
                  <a:pt x="580" y="528"/>
                </a:cubicBezTo>
                <a:cubicBezTo>
                  <a:pt x="582" y="526"/>
                  <a:pt x="586" y="525"/>
                  <a:pt x="586" y="522"/>
                </a:cubicBezTo>
                <a:cubicBezTo>
                  <a:pt x="586" y="520"/>
                  <a:pt x="588" y="520"/>
                  <a:pt x="591" y="521"/>
                </a:cubicBezTo>
                <a:cubicBezTo>
                  <a:pt x="594" y="521"/>
                  <a:pt x="599" y="516"/>
                  <a:pt x="599" y="514"/>
                </a:cubicBezTo>
                <a:cubicBezTo>
                  <a:pt x="598" y="512"/>
                  <a:pt x="599" y="512"/>
                  <a:pt x="603" y="512"/>
                </a:cubicBezTo>
                <a:cubicBezTo>
                  <a:pt x="606" y="513"/>
                  <a:pt x="605" y="508"/>
                  <a:pt x="608" y="509"/>
                </a:cubicBezTo>
                <a:cubicBezTo>
                  <a:pt x="610" y="510"/>
                  <a:pt x="612" y="511"/>
                  <a:pt x="612" y="509"/>
                </a:cubicBezTo>
                <a:cubicBezTo>
                  <a:pt x="612" y="508"/>
                  <a:pt x="614" y="508"/>
                  <a:pt x="616" y="510"/>
                </a:cubicBezTo>
                <a:cubicBezTo>
                  <a:pt x="617" y="513"/>
                  <a:pt x="622" y="513"/>
                  <a:pt x="622" y="511"/>
                </a:cubicBezTo>
                <a:cubicBezTo>
                  <a:pt x="623" y="508"/>
                  <a:pt x="625" y="511"/>
                  <a:pt x="628" y="513"/>
                </a:cubicBezTo>
                <a:cubicBezTo>
                  <a:pt x="630" y="516"/>
                  <a:pt x="631" y="515"/>
                  <a:pt x="635" y="515"/>
                </a:cubicBezTo>
                <a:cubicBezTo>
                  <a:pt x="638" y="515"/>
                  <a:pt x="638" y="514"/>
                  <a:pt x="638" y="512"/>
                </a:cubicBezTo>
                <a:cubicBezTo>
                  <a:pt x="638" y="510"/>
                  <a:pt x="642" y="517"/>
                  <a:pt x="646" y="517"/>
                </a:cubicBezTo>
                <a:cubicBezTo>
                  <a:pt x="649" y="518"/>
                  <a:pt x="646" y="515"/>
                  <a:pt x="644" y="513"/>
                </a:cubicBezTo>
                <a:cubicBezTo>
                  <a:pt x="641" y="511"/>
                  <a:pt x="644" y="510"/>
                  <a:pt x="642" y="509"/>
                </a:cubicBezTo>
                <a:cubicBezTo>
                  <a:pt x="640" y="507"/>
                  <a:pt x="645" y="505"/>
                  <a:pt x="649" y="505"/>
                </a:cubicBezTo>
                <a:cubicBezTo>
                  <a:pt x="653" y="505"/>
                  <a:pt x="653" y="506"/>
                  <a:pt x="655" y="504"/>
                </a:cubicBezTo>
                <a:cubicBezTo>
                  <a:pt x="657" y="501"/>
                  <a:pt x="658" y="504"/>
                  <a:pt x="658" y="506"/>
                </a:cubicBezTo>
                <a:cubicBezTo>
                  <a:pt x="658" y="508"/>
                  <a:pt x="665" y="505"/>
                  <a:pt x="669" y="505"/>
                </a:cubicBezTo>
                <a:cubicBezTo>
                  <a:pt x="673" y="505"/>
                  <a:pt x="676" y="508"/>
                  <a:pt x="677" y="510"/>
                </a:cubicBezTo>
                <a:cubicBezTo>
                  <a:pt x="677" y="512"/>
                  <a:pt x="679" y="513"/>
                  <a:pt x="682" y="511"/>
                </a:cubicBezTo>
                <a:cubicBezTo>
                  <a:pt x="685" y="509"/>
                  <a:pt x="687" y="506"/>
                  <a:pt x="690" y="508"/>
                </a:cubicBezTo>
                <a:cubicBezTo>
                  <a:pt x="692" y="511"/>
                  <a:pt x="695" y="514"/>
                  <a:pt x="698" y="517"/>
                </a:cubicBezTo>
                <a:cubicBezTo>
                  <a:pt x="701" y="520"/>
                  <a:pt x="696" y="524"/>
                  <a:pt x="698" y="527"/>
                </a:cubicBezTo>
                <a:cubicBezTo>
                  <a:pt x="700" y="529"/>
                  <a:pt x="698" y="532"/>
                  <a:pt x="701" y="535"/>
                </a:cubicBezTo>
                <a:cubicBezTo>
                  <a:pt x="705" y="537"/>
                  <a:pt x="702" y="543"/>
                  <a:pt x="705" y="543"/>
                </a:cubicBezTo>
                <a:cubicBezTo>
                  <a:pt x="708" y="544"/>
                  <a:pt x="710" y="548"/>
                  <a:pt x="710" y="550"/>
                </a:cubicBezTo>
                <a:cubicBezTo>
                  <a:pt x="711" y="552"/>
                  <a:pt x="716" y="554"/>
                  <a:pt x="716" y="551"/>
                </a:cubicBezTo>
                <a:cubicBezTo>
                  <a:pt x="717" y="548"/>
                  <a:pt x="720" y="545"/>
                  <a:pt x="720" y="542"/>
                </a:cubicBezTo>
                <a:cubicBezTo>
                  <a:pt x="720" y="539"/>
                  <a:pt x="718" y="529"/>
                  <a:pt x="716" y="525"/>
                </a:cubicBezTo>
                <a:cubicBezTo>
                  <a:pt x="713" y="522"/>
                  <a:pt x="716" y="521"/>
                  <a:pt x="713" y="518"/>
                </a:cubicBezTo>
                <a:cubicBezTo>
                  <a:pt x="710" y="514"/>
                  <a:pt x="709" y="507"/>
                  <a:pt x="709" y="502"/>
                </a:cubicBezTo>
                <a:cubicBezTo>
                  <a:pt x="709" y="496"/>
                  <a:pt x="715" y="487"/>
                  <a:pt x="718" y="485"/>
                </a:cubicBezTo>
                <a:cubicBezTo>
                  <a:pt x="721" y="482"/>
                  <a:pt x="725" y="483"/>
                  <a:pt x="725" y="481"/>
                </a:cubicBezTo>
                <a:cubicBezTo>
                  <a:pt x="726" y="478"/>
                  <a:pt x="730" y="474"/>
                  <a:pt x="732" y="474"/>
                </a:cubicBezTo>
                <a:cubicBezTo>
                  <a:pt x="734" y="474"/>
                  <a:pt x="737" y="475"/>
                  <a:pt x="737" y="472"/>
                </a:cubicBezTo>
                <a:cubicBezTo>
                  <a:pt x="737" y="470"/>
                  <a:pt x="741" y="467"/>
                  <a:pt x="746" y="466"/>
                </a:cubicBezTo>
                <a:cubicBezTo>
                  <a:pt x="750" y="466"/>
                  <a:pt x="748" y="463"/>
                  <a:pt x="746" y="461"/>
                </a:cubicBezTo>
                <a:cubicBezTo>
                  <a:pt x="745" y="459"/>
                  <a:pt x="748" y="457"/>
                  <a:pt x="748" y="458"/>
                </a:cubicBezTo>
                <a:cubicBezTo>
                  <a:pt x="749" y="459"/>
                  <a:pt x="752" y="460"/>
                  <a:pt x="754" y="458"/>
                </a:cubicBezTo>
                <a:cubicBezTo>
                  <a:pt x="756" y="457"/>
                  <a:pt x="760" y="454"/>
                  <a:pt x="756" y="454"/>
                </a:cubicBezTo>
                <a:cubicBezTo>
                  <a:pt x="752" y="453"/>
                  <a:pt x="751" y="452"/>
                  <a:pt x="753" y="451"/>
                </a:cubicBezTo>
                <a:cubicBezTo>
                  <a:pt x="756" y="450"/>
                  <a:pt x="754" y="446"/>
                  <a:pt x="751" y="445"/>
                </a:cubicBezTo>
                <a:cubicBezTo>
                  <a:pt x="747" y="445"/>
                  <a:pt x="748" y="443"/>
                  <a:pt x="750" y="441"/>
                </a:cubicBezTo>
                <a:cubicBezTo>
                  <a:pt x="752" y="439"/>
                  <a:pt x="748" y="436"/>
                  <a:pt x="745" y="434"/>
                </a:cubicBezTo>
                <a:cubicBezTo>
                  <a:pt x="743" y="433"/>
                  <a:pt x="747" y="432"/>
                  <a:pt x="748" y="431"/>
                </a:cubicBezTo>
                <a:cubicBezTo>
                  <a:pt x="750" y="431"/>
                  <a:pt x="749" y="423"/>
                  <a:pt x="750" y="421"/>
                </a:cubicBezTo>
                <a:cubicBezTo>
                  <a:pt x="751" y="419"/>
                  <a:pt x="754" y="419"/>
                  <a:pt x="752" y="421"/>
                </a:cubicBezTo>
                <a:cubicBezTo>
                  <a:pt x="751" y="423"/>
                  <a:pt x="749" y="426"/>
                  <a:pt x="752" y="429"/>
                </a:cubicBezTo>
                <a:cubicBezTo>
                  <a:pt x="754" y="431"/>
                  <a:pt x="755" y="434"/>
                  <a:pt x="754" y="439"/>
                </a:cubicBezTo>
                <a:cubicBezTo>
                  <a:pt x="753" y="443"/>
                  <a:pt x="755" y="442"/>
                  <a:pt x="757" y="436"/>
                </a:cubicBezTo>
                <a:cubicBezTo>
                  <a:pt x="760" y="431"/>
                  <a:pt x="761" y="426"/>
                  <a:pt x="759" y="426"/>
                </a:cubicBezTo>
                <a:cubicBezTo>
                  <a:pt x="757" y="425"/>
                  <a:pt x="757" y="420"/>
                  <a:pt x="759" y="422"/>
                </a:cubicBezTo>
                <a:cubicBezTo>
                  <a:pt x="761" y="425"/>
                  <a:pt x="762" y="425"/>
                  <a:pt x="765" y="422"/>
                </a:cubicBezTo>
                <a:cubicBezTo>
                  <a:pt x="768" y="418"/>
                  <a:pt x="771" y="413"/>
                  <a:pt x="769" y="412"/>
                </a:cubicBezTo>
                <a:cubicBezTo>
                  <a:pt x="767" y="410"/>
                  <a:pt x="770" y="409"/>
                  <a:pt x="774" y="409"/>
                </a:cubicBezTo>
                <a:cubicBezTo>
                  <a:pt x="777" y="409"/>
                  <a:pt x="785" y="407"/>
                  <a:pt x="786" y="406"/>
                </a:cubicBezTo>
                <a:cubicBezTo>
                  <a:pt x="787" y="402"/>
                  <a:pt x="773" y="408"/>
                  <a:pt x="773" y="406"/>
                </a:cubicBezTo>
                <a:cubicBezTo>
                  <a:pt x="773" y="404"/>
                  <a:pt x="782" y="402"/>
                  <a:pt x="786" y="402"/>
                </a:cubicBezTo>
                <a:cubicBezTo>
                  <a:pt x="790" y="401"/>
                  <a:pt x="789" y="396"/>
                  <a:pt x="790" y="398"/>
                </a:cubicBezTo>
                <a:cubicBezTo>
                  <a:pt x="792" y="400"/>
                  <a:pt x="795" y="400"/>
                  <a:pt x="797" y="399"/>
                </a:cubicBezTo>
                <a:cubicBezTo>
                  <a:pt x="800" y="397"/>
                  <a:pt x="798" y="393"/>
                  <a:pt x="795" y="392"/>
                </a:cubicBezTo>
                <a:cubicBezTo>
                  <a:pt x="792" y="392"/>
                  <a:pt x="797" y="390"/>
                  <a:pt x="796" y="388"/>
                </a:cubicBezTo>
                <a:cubicBezTo>
                  <a:pt x="795" y="387"/>
                  <a:pt x="798" y="380"/>
                  <a:pt x="801" y="379"/>
                </a:cubicBezTo>
                <a:cubicBezTo>
                  <a:pt x="805" y="379"/>
                  <a:pt x="803" y="376"/>
                  <a:pt x="806" y="376"/>
                </a:cubicBezTo>
                <a:cubicBezTo>
                  <a:pt x="809" y="376"/>
                  <a:pt x="809" y="373"/>
                  <a:pt x="812" y="370"/>
                </a:cubicBezTo>
                <a:cubicBezTo>
                  <a:pt x="815" y="368"/>
                  <a:pt x="818" y="374"/>
                  <a:pt x="822" y="371"/>
                </a:cubicBezTo>
                <a:cubicBezTo>
                  <a:pt x="824" y="369"/>
                  <a:pt x="826" y="368"/>
                  <a:pt x="828" y="366"/>
                </a:cubicBezTo>
                <a:cubicBezTo>
                  <a:pt x="831" y="364"/>
                  <a:pt x="835" y="363"/>
                  <a:pt x="837" y="363"/>
                </a:cubicBezTo>
                <a:cubicBezTo>
                  <a:pt x="840" y="363"/>
                  <a:pt x="845" y="359"/>
                  <a:pt x="846" y="356"/>
                </a:cubicBezTo>
                <a:cubicBezTo>
                  <a:pt x="848" y="353"/>
                  <a:pt x="850" y="358"/>
                  <a:pt x="847" y="359"/>
                </a:cubicBezTo>
                <a:cubicBezTo>
                  <a:pt x="844" y="360"/>
                  <a:pt x="849" y="362"/>
                  <a:pt x="854" y="362"/>
                </a:cubicBezTo>
                <a:cubicBezTo>
                  <a:pt x="859" y="362"/>
                  <a:pt x="852" y="364"/>
                  <a:pt x="848" y="364"/>
                </a:cubicBezTo>
                <a:cubicBezTo>
                  <a:pt x="844" y="364"/>
                  <a:pt x="843" y="364"/>
                  <a:pt x="838" y="369"/>
                </a:cubicBezTo>
                <a:cubicBezTo>
                  <a:pt x="833" y="374"/>
                  <a:pt x="834" y="376"/>
                  <a:pt x="837" y="378"/>
                </a:cubicBezTo>
                <a:cubicBezTo>
                  <a:pt x="840" y="381"/>
                  <a:pt x="843" y="380"/>
                  <a:pt x="847" y="376"/>
                </a:cubicBezTo>
                <a:cubicBezTo>
                  <a:pt x="851" y="373"/>
                  <a:pt x="851" y="369"/>
                  <a:pt x="855" y="370"/>
                </a:cubicBezTo>
                <a:cubicBezTo>
                  <a:pt x="859" y="370"/>
                  <a:pt x="869" y="366"/>
                  <a:pt x="874" y="364"/>
                </a:cubicBezTo>
                <a:cubicBezTo>
                  <a:pt x="878" y="363"/>
                  <a:pt x="876" y="362"/>
                  <a:pt x="876" y="360"/>
                </a:cubicBezTo>
                <a:cubicBezTo>
                  <a:pt x="876" y="358"/>
                  <a:pt x="883" y="358"/>
                  <a:pt x="886" y="356"/>
                </a:cubicBezTo>
                <a:cubicBezTo>
                  <a:pt x="889" y="354"/>
                  <a:pt x="886" y="353"/>
                  <a:pt x="883" y="353"/>
                </a:cubicBezTo>
                <a:cubicBezTo>
                  <a:pt x="881" y="353"/>
                  <a:pt x="883" y="350"/>
                  <a:pt x="883" y="348"/>
                </a:cubicBezTo>
                <a:cubicBezTo>
                  <a:pt x="883" y="346"/>
                  <a:pt x="878" y="348"/>
                  <a:pt x="878" y="351"/>
                </a:cubicBezTo>
                <a:cubicBezTo>
                  <a:pt x="877" y="353"/>
                  <a:pt x="873" y="354"/>
                  <a:pt x="873" y="355"/>
                </a:cubicBezTo>
                <a:cubicBezTo>
                  <a:pt x="873" y="360"/>
                  <a:pt x="873" y="357"/>
                  <a:pt x="870" y="359"/>
                </a:cubicBezTo>
                <a:cubicBezTo>
                  <a:pt x="867" y="360"/>
                  <a:pt x="856" y="359"/>
                  <a:pt x="855" y="356"/>
                </a:cubicBezTo>
                <a:cubicBezTo>
                  <a:pt x="855" y="354"/>
                  <a:pt x="847" y="353"/>
                  <a:pt x="847" y="349"/>
                </a:cubicBezTo>
                <a:cubicBezTo>
                  <a:pt x="846" y="346"/>
                  <a:pt x="842" y="345"/>
                  <a:pt x="846" y="341"/>
                </a:cubicBezTo>
                <a:cubicBezTo>
                  <a:pt x="849" y="337"/>
                  <a:pt x="845" y="335"/>
                  <a:pt x="842" y="338"/>
                </a:cubicBezTo>
                <a:cubicBezTo>
                  <a:pt x="839" y="341"/>
                  <a:pt x="837" y="337"/>
                  <a:pt x="841" y="335"/>
                </a:cubicBezTo>
                <a:cubicBezTo>
                  <a:pt x="845" y="333"/>
                  <a:pt x="853" y="332"/>
                  <a:pt x="849" y="324"/>
                </a:cubicBezTo>
                <a:cubicBezTo>
                  <a:pt x="845" y="317"/>
                  <a:pt x="820" y="327"/>
                  <a:pt x="814" y="330"/>
                </a:cubicBezTo>
                <a:cubicBezTo>
                  <a:pt x="808" y="334"/>
                  <a:pt x="800" y="345"/>
                  <a:pt x="796" y="345"/>
                </a:cubicBezTo>
                <a:cubicBezTo>
                  <a:pt x="793" y="345"/>
                  <a:pt x="802" y="339"/>
                  <a:pt x="804" y="337"/>
                </a:cubicBezTo>
                <a:cubicBezTo>
                  <a:pt x="805" y="335"/>
                  <a:pt x="803" y="332"/>
                  <a:pt x="805" y="333"/>
                </a:cubicBezTo>
                <a:cubicBezTo>
                  <a:pt x="807" y="334"/>
                  <a:pt x="813" y="325"/>
                  <a:pt x="817" y="322"/>
                </a:cubicBezTo>
                <a:cubicBezTo>
                  <a:pt x="820" y="320"/>
                  <a:pt x="825" y="322"/>
                  <a:pt x="825" y="320"/>
                </a:cubicBezTo>
                <a:cubicBezTo>
                  <a:pt x="826" y="318"/>
                  <a:pt x="828" y="316"/>
                  <a:pt x="831" y="313"/>
                </a:cubicBezTo>
                <a:cubicBezTo>
                  <a:pt x="835" y="309"/>
                  <a:pt x="878" y="310"/>
                  <a:pt x="882" y="310"/>
                </a:cubicBezTo>
                <a:cubicBezTo>
                  <a:pt x="886" y="310"/>
                  <a:pt x="894" y="305"/>
                  <a:pt x="897" y="301"/>
                </a:cubicBezTo>
                <a:cubicBezTo>
                  <a:pt x="899" y="298"/>
                  <a:pt x="902" y="298"/>
                  <a:pt x="908" y="298"/>
                </a:cubicBezTo>
                <a:cubicBezTo>
                  <a:pt x="914" y="298"/>
                  <a:pt x="916" y="293"/>
                  <a:pt x="919" y="291"/>
                </a:cubicBezTo>
                <a:cubicBezTo>
                  <a:pt x="922" y="289"/>
                  <a:pt x="921" y="288"/>
                  <a:pt x="919" y="288"/>
                </a:cubicBezTo>
                <a:cubicBezTo>
                  <a:pt x="916" y="287"/>
                  <a:pt x="914" y="285"/>
                  <a:pt x="916" y="285"/>
                </a:cubicBezTo>
                <a:cubicBezTo>
                  <a:pt x="919" y="285"/>
                  <a:pt x="920" y="284"/>
                  <a:pt x="921" y="280"/>
                </a:cubicBezTo>
                <a:cubicBezTo>
                  <a:pt x="922" y="277"/>
                  <a:pt x="920" y="279"/>
                  <a:pt x="917" y="274"/>
                </a:cubicBezTo>
                <a:cubicBezTo>
                  <a:pt x="913" y="270"/>
                  <a:pt x="911" y="275"/>
                  <a:pt x="908" y="275"/>
                </a:cubicBezTo>
                <a:cubicBezTo>
                  <a:pt x="905" y="275"/>
                  <a:pt x="910" y="270"/>
                  <a:pt x="907" y="269"/>
                </a:cubicBezTo>
                <a:cubicBezTo>
                  <a:pt x="905" y="267"/>
                  <a:pt x="899" y="268"/>
                  <a:pt x="895" y="272"/>
                </a:cubicBezTo>
                <a:cubicBezTo>
                  <a:pt x="891" y="275"/>
                  <a:pt x="891" y="272"/>
                  <a:pt x="887" y="275"/>
                </a:cubicBezTo>
                <a:cubicBezTo>
                  <a:pt x="883" y="279"/>
                  <a:pt x="883" y="273"/>
                  <a:pt x="885" y="272"/>
                </a:cubicBezTo>
                <a:cubicBezTo>
                  <a:pt x="887" y="270"/>
                  <a:pt x="888" y="272"/>
                  <a:pt x="890" y="270"/>
                </a:cubicBezTo>
                <a:cubicBezTo>
                  <a:pt x="891" y="268"/>
                  <a:pt x="893" y="270"/>
                  <a:pt x="897" y="267"/>
                </a:cubicBezTo>
                <a:cubicBezTo>
                  <a:pt x="901" y="264"/>
                  <a:pt x="905" y="266"/>
                  <a:pt x="906" y="264"/>
                </a:cubicBezTo>
                <a:cubicBezTo>
                  <a:pt x="907" y="262"/>
                  <a:pt x="904" y="259"/>
                  <a:pt x="900" y="260"/>
                </a:cubicBezTo>
                <a:cubicBezTo>
                  <a:pt x="896" y="261"/>
                  <a:pt x="894" y="255"/>
                  <a:pt x="891" y="256"/>
                </a:cubicBezTo>
                <a:cubicBezTo>
                  <a:pt x="889" y="258"/>
                  <a:pt x="889" y="254"/>
                  <a:pt x="886" y="255"/>
                </a:cubicBezTo>
                <a:cubicBezTo>
                  <a:pt x="883" y="257"/>
                  <a:pt x="882" y="255"/>
                  <a:pt x="880" y="251"/>
                </a:cubicBezTo>
                <a:cubicBezTo>
                  <a:pt x="879" y="248"/>
                  <a:pt x="871" y="242"/>
                  <a:pt x="867" y="241"/>
                </a:cubicBezTo>
                <a:cubicBezTo>
                  <a:pt x="862" y="240"/>
                  <a:pt x="865" y="237"/>
                  <a:pt x="868" y="239"/>
                </a:cubicBezTo>
                <a:cubicBezTo>
                  <a:pt x="870" y="241"/>
                  <a:pt x="873" y="237"/>
                  <a:pt x="874" y="235"/>
                </a:cubicBezTo>
                <a:cubicBezTo>
                  <a:pt x="875" y="233"/>
                  <a:pt x="872" y="232"/>
                  <a:pt x="871" y="232"/>
                </a:cubicBezTo>
                <a:cubicBezTo>
                  <a:pt x="869" y="231"/>
                  <a:pt x="869" y="229"/>
                  <a:pt x="870" y="227"/>
                </a:cubicBezTo>
                <a:cubicBezTo>
                  <a:pt x="870" y="225"/>
                  <a:pt x="865" y="223"/>
                  <a:pt x="865" y="221"/>
                </a:cubicBezTo>
                <a:cubicBezTo>
                  <a:pt x="864" y="219"/>
                  <a:pt x="861" y="218"/>
                  <a:pt x="861" y="217"/>
                </a:cubicBezTo>
                <a:cubicBezTo>
                  <a:pt x="862" y="215"/>
                  <a:pt x="858" y="213"/>
                  <a:pt x="858" y="210"/>
                </a:cubicBezTo>
                <a:cubicBezTo>
                  <a:pt x="858" y="208"/>
                  <a:pt x="853" y="204"/>
                  <a:pt x="853" y="201"/>
                </a:cubicBezTo>
                <a:cubicBezTo>
                  <a:pt x="853" y="199"/>
                  <a:pt x="850" y="197"/>
                  <a:pt x="849" y="194"/>
                </a:cubicBezTo>
                <a:cubicBezTo>
                  <a:pt x="848" y="191"/>
                  <a:pt x="846" y="192"/>
                  <a:pt x="845" y="197"/>
                </a:cubicBezTo>
                <a:cubicBezTo>
                  <a:pt x="844" y="201"/>
                  <a:pt x="840" y="201"/>
                  <a:pt x="841" y="202"/>
                </a:cubicBezTo>
                <a:cubicBezTo>
                  <a:pt x="843" y="205"/>
                  <a:pt x="842" y="205"/>
                  <a:pt x="840" y="207"/>
                </a:cubicBezTo>
                <a:cubicBezTo>
                  <a:pt x="839" y="209"/>
                  <a:pt x="841" y="212"/>
                  <a:pt x="839" y="212"/>
                </a:cubicBezTo>
                <a:cubicBezTo>
                  <a:pt x="836" y="212"/>
                  <a:pt x="837" y="217"/>
                  <a:pt x="836" y="215"/>
                </a:cubicBezTo>
                <a:cubicBezTo>
                  <a:pt x="834" y="212"/>
                  <a:pt x="831" y="213"/>
                  <a:pt x="831" y="216"/>
                </a:cubicBezTo>
                <a:cubicBezTo>
                  <a:pt x="831" y="218"/>
                  <a:pt x="825" y="220"/>
                  <a:pt x="823" y="220"/>
                </a:cubicBezTo>
                <a:cubicBezTo>
                  <a:pt x="820" y="220"/>
                  <a:pt x="820" y="215"/>
                  <a:pt x="818" y="217"/>
                </a:cubicBezTo>
                <a:cubicBezTo>
                  <a:pt x="816" y="218"/>
                  <a:pt x="817" y="212"/>
                  <a:pt x="814" y="213"/>
                </a:cubicBezTo>
                <a:cubicBezTo>
                  <a:pt x="811" y="213"/>
                  <a:pt x="808" y="212"/>
                  <a:pt x="809" y="210"/>
                </a:cubicBezTo>
                <a:cubicBezTo>
                  <a:pt x="810" y="207"/>
                  <a:pt x="804" y="206"/>
                  <a:pt x="806" y="204"/>
                </a:cubicBezTo>
                <a:cubicBezTo>
                  <a:pt x="808" y="203"/>
                  <a:pt x="805" y="200"/>
                  <a:pt x="805" y="195"/>
                </a:cubicBezTo>
                <a:cubicBezTo>
                  <a:pt x="805" y="190"/>
                  <a:pt x="808" y="190"/>
                  <a:pt x="808" y="188"/>
                </a:cubicBezTo>
                <a:cubicBezTo>
                  <a:pt x="808" y="186"/>
                  <a:pt x="806" y="186"/>
                  <a:pt x="803" y="188"/>
                </a:cubicBezTo>
                <a:cubicBezTo>
                  <a:pt x="801" y="189"/>
                  <a:pt x="801" y="186"/>
                  <a:pt x="799" y="186"/>
                </a:cubicBezTo>
                <a:cubicBezTo>
                  <a:pt x="797" y="186"/>
                  <a:pt x="790" y="186"/>
                  <a:pt x="789" y="182"/>
                </a:cubicBezTo>
                <a:cubicBezTo>
                  <a:pt x="789" y="179"/>
                  <a:pt x="787" y="181"/>
                  <a:pt x="785" y="178"/>
                </a:cubicBezTo>
                <a:cubicBezTo>
                  <a:pt x="784" y="175"/>
                  <a:pt x="781" y="177"/>
                  <a:pt x="781" y="175"/>
                </a:cubicBezTo>
                <a:cubicBezTo>
                  <a:pt x="781" y="173"/>
                  <a:pt x="780" y="172"/>
                  <a:pt x="778" y="172"/>
                </a:cubicBezTo>
                <a:cubicBezTo>
                  <a:pt x="776" y="171"/>
                  <a:pt x="775" y="169"/>
                  <a:pt x="772" y="169"/>
                </a:cubicBezTo>
                <a:cubicBezTo>
                  <a:pt x="769" y="168"/>
                  <a:pt x="766" y="171"/>
                  <a:pt x="764" y="171"/>
                </a:cubicBezTo>
                <a:cubicBezTo>
                  <a:pt x="763" y="172"/>
                  <a:pt x="758" y="169"/>
                  <a:pt x="757" y="170"/>
                </a:cubicBezTo>
                <a:cubicBezTo>
                  <a:pt x="755" y="171"/>
                  <a:pt x="755" y="169"/>
                  <a:pt x="750" y="168"/>
                </a:cubicBezTo>
                <a:cubicBezTo>
                  <a:pt x="746" y="167"/>
                  <a:pt x="740" y="166"/>
                  <a:pt x="739" y="168"/>
                </a:cubicBezTo>
                <a:cubicBezTo>
                  <a:pt x="739" y="170"/>
                  <a:pt x="735" y="170"/>
                  <a:pt x="736" y="174"/>
                </a:cubicBezTo>
                <a:cubicBezTo>
                  <a:pt x="737" y="178"/>
                  <a:pt x="740" y="177"/>
                  <a:pt x="741" y="180"/>
                </a:cubicBezTo>
                <a:cubicBezTo>
                  <a:pt x="742" y="182"/>
                  <a:pt x="739" y="181"/>
                  <a:pt x="739" y="184"/>
                </a:cubicBezTo>
                <a:cubicBezTo>
                  <a:pt x="739" y="186"/>
                  <a:pt x="737" y="186"/>
                  <a:pt x="737" y="187"/>
                </a:cubicBezTo>
                <a:cubicBezTo>
                  <a:pt x="737" y="189"/>
                  <a:pt x="738" y="189"/>
                  <a:pt x="739" y="192"/>
                </a:cubicBezTo>
                <a:cubicBezTo>
                  <a:pt x="740" y="195"/>
                  <a:pt x="742" y="195"/>
                  <a:pt x="742" y="199"/>
                </a:cubicBezTo>
                <a:cubicBezTo>
                  <a:pt x="743" y="204"/>
                  <a:pt x="741" y="203"/>
                  <a:pt x="739" y="203"/>
                </a:cubicBezTo>
                <a:cubicBezTo>
                  <a:pt x="737" y="204"/>
                  <a:pt x="739" y="206"/>
                  <a:pt x="737" y="209"/>
                </a:cubicBezTo>
                <a:cubicBezTo>
                  <a:pt x="734" y="212"/>
                  <a:pt x="732" y="215"/>
                  <a:pt x="734" y="217"/>
                </a:cubicBezTo>
                <a:cubicBezTo>
                  <a:pt x="736" y="218"/>
                  <a:pt x="744" y="221"/>
                  <a:pt x="746" y="226"/>
                </a:cubicBezTo>
                <a:cubicBezTo>
                  <a:pt x="749" y="231"/>
                  <a:pt x="749" y="239"/>
                  <a:pt x="748" y="244"/>
                </a:cubicBezTo>
                <a:cubicBezTo>
                  <a:pt x="747" y="250"/>
                  <a:pt x="741" y="251"/>
                  <a:pt x="737" y="256"/>
                </a:cubicBezTo>
                <a:cubicBezTo>
                  <a:pt x="732" y="260"/>
                  <a:pt x="727" y="260"/>
                  <a:pt x="725" y="260"/>
                </a:cubicBezTo>
                <a:cubicBezTo>
                  <a:pt x="723" y="260"/>
                  <a:pt x="724" y="264"/>
                  <a:pt x="727" y="268"/>
                </a:cubicBezTo>
                <a:cubicBezTo>
                  <a:pt x="731" y="271"/>
                  <a:pt x="728" y="272"/>
                  <a:pt x="730" y="276"/>
                </a:cubicBezTo>
                <a:cubicBezTo>
                  <a:pt x="731" y="279"/>
                  <a:pt x="730" y="282"/>
                  <a:pt x="732" y="286"/>
                </a:cubicBezTo>
                <a:cubicBezTo>
                  <a:pt x="734" y="289"/>
                  <a:pt x="733" y="290"/>
                  <a:pt x="730" y="292"/>
                </a:cubicBezTo>
                <a:cubicBezTo>
                  <a:pt x="727" y="295"/>
                  <a:pt x="731" y="294"/>
                  <a:pt x="731" y="297"/>
                </a:cubicBezTo>
                <a:cubicBezTo>
                  <a:pt x="732" y="300"/>
                  <a:pt x="730" y="298"/>
                  <a:pt x="728" y="296"/>
                </a:cubicBezTo>
                <a:cubicBezTo>
                  <a:pt x="725" y="295"/>
                  <a:pt x="723" y="299"/>
                  <a:pt x="723" y="301"/>
                </a:cubicBezTo>
                <a:cubicBezTo>
                  <a:pt x="723" y="303"/>
                  <a:pt x="718" y="299"/>
                  <a:pt x="716" y="299"/>
                </a:cubicBezTo>
                <a:cubicBezTo>
                  <a:pt x="715" y="299"/>
                  <a:pt x="717" y="296"/>
                  <a:pt x="714" y="293"/>
                </a:cubicBezTo>
                <a:cubicBezTo>
                  <a:pt x="710" y="291"/>
                  <a:pt x="708" y="290"/>
                  <a:pt x="708" y="288"/>
                </a:cubicBezTo>
                <a:cubicBezTo>
                  <a:pt x="708" y="285"/>
                  <a:pt x="702" y="283"/>
                  <a:pt x="702" y="280"/>
                </a:cubicBezTo>
                <a:cubicBezTo>
                  <a:pt x="702" y="277"/>
                  <a:pt x="703" y="270"/>
                  <a:pt x="702" y="268"/>
                </a:cubicBezTo>
                <a:cubicBezTo>
                  <a:pt x="700" y="266"/>
                  <a:pt x="701" y="263"/>
                  <a:pt x="703" y="261"/>
                </a:cubicBezTo>
                <a:cubicBezTo>
                  <a:pt x="704" y="259"/>
                  <a:pt x="701" y="256"/>
                  <a:pt x="698" y="256"/>
                </a:cubicBezTo>
                <a:cubicBezTo>
                  <a:pt x="695" y="256"/>
                  <a:pt x="690" y="255"/>
                  <a:pt x="686" y="256"/>
                </a:cubicBezTo>
                <a:cubicBezTo>
                  <a:pt x="681" y="256"/>
                  <a:pt x="679" y="255"/>
                  <a:pt x="677" y="254"/>
                </a:cubicBezTo>
                <a:cubicBezTo>
                  <a:pt x="676" y="253"/>
                  <a:pt x="672" y="250"/>
                  <a:pt x="666" y="249"/>
                </a:cubicBezTo>
                <a:cubicBezTo>
                  <a:pt x="660" y="247"/>
                  <a:pt x="658" y="244"/>
                  <a:pt x="657" y="243"/>
                </a:cubicBezTo>
                <a:cubicBezTo>
                  <a:pt x="657" y="241"/>
                  <a:pt x="651" y="240"/>
                  <a:pt x="650" y="238"/>
                </a:cubicBezTo>
                <a:cubicBezTo>
                  <a:pt x="649" y="236"/>
                  <a:pt x="643" y="236"/>
                  <a:pt x="641" y="236"/>
                </a:cubicBezTo>
                <a:cubicBezTo>
                  <a:pt x="639" y="236"/>
                  <a:pt x="634" y="231"/>
                  <a:pt x="630" y="232"/>
                </a:cubicBezTo>
                <a:cubicBezTo>
                  <a:pt x="627" y="232"/>
                  <a:pt x="620" y="235"/>
                  <a:pt x="618" y="235"/>
                </a:cubicBezTo>
                <a:cubicBezTo>
                  <a:pt x="617" y="235"/>
                  <a:pt x="618" y="232"/>
                  <a:pt x="619" y="231"/>
                </a:cubicBezTo>
                <a:cubicBezTo>
                  <a:pt x="620" y="230"/>
                  <a:pt x="617" y="225"/>
                  <a:pt x="616" y="221"/>
                </a:cubicBezTo>
                <a:cubicBezTo>
                  <a:pt x="615" y="217"/>
                  <a:pt x="614" y="213"/>
                  <a:pt x="610" y="214"/>
                </a:cubicBezTo>
                <a:cubicBezTo>
                  <a:pt x="606" y="214"/>
                  <a:pt x="602" y="212"/>
                  <a:pt x="601" y="212"/>
                </a:cubicBezTo>
                <a:cubicBezTo>
                  <a:pt x="600" y="211"/>
                  <a:pt x="599" y="201"/>
                  <a:pt x="600" y="196"/>
                </a:cubicBezTo>
                <a:cubicBezTo>
                  <a:pt x="601" y="192"/>
                  <a:pt x="606" y="186"/>
                  <a:pt x="606" y="183"/>
                </a:cubicBezTo>
                <a:cubicBezTo>
                  <a:pt x="606" y="180"/>
                  <a:pt x="609" y="179"/>
                  <a:pt x="612" y="178"/>
                </a:cubicBezTo>
                <a:cubicBezTo>
                  <a:pt x="614" y="177"/>
                  <a:pt x="612" y="172"/>
                  <a:pt x="615" y="172"/>
                </a:cubicBezTo>
                <a:cubicBezTo>
                  <a:pt x="618" y="171"/>
                  <a:pt x="618" y="170"/>
                  <a:pt x="618" y="168"/>
                </a:cubicBezTo>
                <a:cubicBezTo>
                  <a:pt x="619" y="166"/>
                  <a:pt x="622" y="167"/>
                  <a:pt x="620" y="166"/>
                </a:cubicBezTo>
                <a:cubicBezTo>
                  <a:pt x="619" y="164"/>
                  <a:pt x="620" y="163"/>
                  <a:pt x="624" y="163"/>
                </a:cubicBezTo>
                <a:cubicBezTo>
                  <a:pt x="628" y="163"/>
                  <a:pt x="634" y="162"/>
                  <a:pt x="634" y="158"/>
                </a:cubicBezTo>
                <a:cubicBezTo>
                  <a:pt x="633" y="154"/>
                  <a:pt x="622" y="157"/>
                  <a:pt x="622" y="153"/>
                </a:cubicBezTo>
                <a:cubicBezTo>
                  <a:pt x="622" y="150"/>
                  <a:pt x="608" y="150"/>
                  <a:pt x="609" y="148"/>
                </a:cubicBezTo>
                <a:cubicBezTo>
                  <a:pt x="610" y="146"/>
                  <a:pt x="623" y="149"/>
                  <a:pt x="627" y="151"/>
                </a:cubicBezTo>
                <a:cubicBezTo>
                  <a:pt x="632" y="153"/>
                  <a:pt x="633" y="153"/>
                  <a:pt x="637" y="152"/>
                </a:cubicBezTo>
                <a:cubicBezTo>
                  <a:pt x="641" y="152"/>
                  <a:pt x="638" y="147"/>
                  <a:pt x="639" y="145"/>
                </a:cubicBezTo>
                <a:cubicBezTo>
                  <a:pt x="640" y="143"/>
                  <a:pt x="647" y="148"/>
                  <a:pt x="651" y="147"/>
                </a:cubicBezTo>
                <a:cubicBezTo>
                  <a:pt x="655" y="146"/>
                  <a:pt x="659" y="138"/>
                  <a:pt x="663" y="135"/>
                </a:cubicBezTo>
                <a:cubicBezTo>
                  <a:pt x="666" y="133"/>
                  <a:pt x="663" y="131"/>
                  <a:pt x="657" y="131"/>
                </a:cubicBezTo>
                <a:cubicBezTo>
                  <a:pt x="650" y="132"/>
                  <a:pt x="646" y="129"/>
                  <a:pt x="642" y="127"/>
                </a:cubicBezTo>
                <a:cubicBezTo>
                  <a:pt x="639" y="124"/>
                  <a:pt x="639" y="122"/>
                  <a:pt x="643" y="122"/>
                </a:cubicBezTo>
                <a:cubicBezTo>
                  <a:pt x="647" y="123"/>
                  <a:pt x="656" y="130"/>
                  <a:pt x="659" y="130"/>
                </a:cubicBezTo>
                <a:cubicBezTo>
                  <a:pt x="663" y="130"/>
                  <a:pt x="669" y="123"/>
                  <a:pt x="672" y="121"/>
                </a:cubicBezTo>
                <a:cubicBezTo>
                  <a:pt x="674" y="119"/>
                  <a:pt x="669" y="118"/>
                  <a:pt x="667" y="117"/>
                </a:cubicBezTo>
                <a:cubicBezTo>
                  <a:pt x="665" y="115"/>
                  <a:pt x="670" y="114"/>
                  <a:pt x="673" y="114"/>
                </a:cubicBezTo>
                <a:cubicBezTo>
                  <a:pt x="676" y="114"/>
                  <a:pt x="677" y="116"/>
                  <a:pt x="678" y="118"/>
                </a:cubicBezTo>
                <a:cubicBezTo>
                  <a:pt x="679" y="119"/>
                  <a:pt x="685" y="117"/>
                  <a:pt x="687" y="117"/>
                </a:cubicBezTo>
                <a:cubicBezTo>
                  <a:pt x="690" y="117"/>
                  <a:pt x="687" y="113"/>
                  <a:pt x="683" y="111"/>
                </a:cubicBezTo>
                <a:cubicBezTo>
                  <a:pt x="678" y="109"/>
                  <a:pt x="683" y="106"/>
                  <a:pt x="684" y="109"/>
                </a:cubicBezTo>
                <a:cubicBezTo>
                  <a:pt x="685" y="111"/>
                  <a:pt x="688" y="111"/>
                  <a:pt x="690" y="114"/>
                </a:cubicBezTo>
                <a:cubicBezTo>
                  <a:pt x="692" y="118"/>
                  <a:pt x="693" y="115"/>
                  <a:pt x="697" y="114"/>
                </a:cubicBezTo>
                <a:cubicBezTo>
                  <a:pt x="700" y="113"/>
                  <a:pt x="702" y="110"/>
                  <a:pt x="704" y="108"/>
                </a:cubicBezTo>
                <a:cubicBezTo>
                  <a:pt x="706" y="106"/>
                  <a:pt x="706" y="109"/>
                  <a:pt x="709" y="105"/>
                </a:cubicBezTo>
                <a:cubicBezTo>
                  <a:pt x="711" y="102"/>
                  <a:pt x="708" y="99"/>
                  <a:pt x="705" y="96"/>
                </a:cubicBezTo>
                <a:cubicBezTo>
                  <a:pt x="702" y="94"/>
                  <a:pt x="705" y="92"/>
                  <a:pt x="702" y="91"/>
                </a:cubicBezTo>
                <a:cubicBezTo>
                  <a:pt x="699" y="89"/>
                  <a:pt x="699" y="86"/>
                  <a:pt x="702" y="87"/>
                </a:cubicBezTo>
                <a:cubicBezTo>
                  <a:pt x="706" y="88"/>
                  <a:pt x="709" y="87"/>
                  <a:pt x="710" y="84"/>
                </a:cubicBezTo>
                <a:cubicBezTo>
                  <a:pt x="712" y="82"/>
                  <a:pt x="705" y="81"/>
                  <a:pt x="708" y="79"/>
                </a:cubicBezTo>
                <a:cubicBezTo>
                  <a:pt x="711" y="78"/>
                  <a:pt x="709" y="76"/>
                  <a:pt x="705" y="76"/>
                </a:cubicBezTo>
                <a:cubicBezTo>
                  <a:pt x="702" y="76"/>
                  <a:pt x="699" y="74"/>
                  <a:pt x="699" y="71"/>
                </a:cubicBezTo>
                <a:cubicBezTo>
                  <a:pt x="699" y="69"/>
                  <a:pt x="694" y="71"/>
                  <a:pt x="690" y="69"/>
                </a:cubicBezTo>
                <a:cubicBezTo>
                  <a:pt x="687" y="67"/>
                  <a:pt x="679" y="68"/>
                  <a:pt x="677" y="68"/>
                </a:cubicBezTo>
                <a:cubicBezTo>
                  <a:pt x="675" y="68"/>
                  <a:pt x="675" y="75"/>
                  <a:pt x="678" y="76"/>
                </a:cubicBezTo>
                <a:cubicBezTo>
                  <a:pt x="681" y="76"/>
                  <a:pt x="683" y="79"/>
                  <a:pt x="681" y="80"/>
                </a:cubicBezTo>
                <a:cubicBezTo>
                  <a:pt x="678" y="80"/>
                  <a:pt x="681" y="83"/>
                  <a:pt x="679" y="83"/>
                </a:cubicBezTo>
                <a:cubicBezTo>
                  <a:pt x="677" y="83"/>
                  <a:pt x="674" y="82"/>
                  <a:pt x="674" y="87"/>
                </a:cubicBezTo>
                <a:cubicBezTo>
                  <a:pt x="673" y="91"/>
                  <a:pt x="673" y="93"/>
                  <a:pt x="670" y="95"/>
                </a:cubicBezTo>
                <a:cubicBezTo>
                  <a:pt x="667" y="97"/>
                  <a:pt x="669" y="90"/>
                  <a:pt x="666" y="90"/>
                </a:cubicBezTo>
                <a:cubicBezTo>
                  <a:pt x="663" y="90"/>
                  <a:pt x="663" y="96"/>
                  <a:pt x="665" y="96"/>
                </a:cubicBezTo>
                <a:cubicBezTo>
                  <a:pt x="667" y="97"/>
                  <a:pt x="668" y="99"/>
                  <a:pt x="668" y="101"/>
                </a:cubicBezTo>
                <a:cubicBezTo>
                  <a:pt x="669" y="104"/>
                  <a:pt x="664" y="102"/>
                  <a:pt x="662" y="105"/>
                </a:cubicBezTo>
                <a:cubicBezTo>
                  <a:pt x="661" y="108"/>
                  <a:pt x="660" y="104"/>
                  <a:pt x="658" y="102"/>
                </a:cubicBezTo>
                <a:cubicBezTo>
                  <a:pt x="655" y="99"/>
                  <a:pt x="652" y="96"/>
                  <a:pt x="653" y="93"/>
                </a:cubicBezTo>
                <a:cubicBezTo>
                  <a:pt x="653" y="91"/>
                  <a:pt x="654" y="90"/>
                  <a:pt x="656" y="89"/>
                </a:cubicBezTo>
                <a:cubicBezTo>
                  <a:pt x="658" y="89"/>
                  <a:pt x="656" y="87"/>
                  <a:pt x="656" y="84"/>
                </a:cubicBezTo>
                <a:cubicBezTo>
                  <a:pt x="656" y="81"/>
                  <a:pt x="653" y="82"/>
                  <a:pt x="650" y="78"/>
                </a:cubicBezTo>
                <a:cubicBezTo>
                  <a:pt x="647" y="75"/>
                  <a:pt x="644" y="75"/>
                  <a:pt x="643" y="77"/>
                </a:cubicBezTo>
                <a:cubicBezTo>
                  <a:pt x="641" y="78"/>
                  <a:pt x="642" y="81"/>
                  <a:pt x="640" y="82"/>
                </a:cubicBezTo>
                <a:cubicBezTo>
                  <a:pt x="637" y="84"/>
                  <a:pt x="638" y="89"/>
                  <a:pt x="636" y="89"/>
                </a:cubicBezTo>
                <a:cubicBezTo>
                  <a:pt x="634" y="89"/>
                  <a:pt x="635" y="80"/>
                  <a:pt x="633" y="79"/>
                </a:cubicBezTo>
                <a:cubicBezTo>
                  <a:pt x="632" y="78"/>
                  <a:pt x="632" y="76"/>
                  <a:pt x="634" y="76"/>
                </a:cubicBezTo>
                <a:cubicBezTo>
                  <a:pt x="637" y="75"/>
                  <a:pt x="639" y="73"/>
                  <a:pt x="636" y="73"/>
                </a:cubicBezTo>
                <a:cubicBezTo>
                  <a:pt x="634" y="73"/>
                  <a:pt x="630" y="70"/>
                  <a:pt x="628" y="69"/>
                </a:cubicBezTo>
                <a:cubicBezTo>
                  <a:pt x="627" y="69"/>
                  <a:pt x="624" y="72"/>
                  <a:pt x="622" y="71"/>
                </a:cubicBezTo>
                <a:cubicBezTo>
                  <a:pt x="620" y="69"/>
                  <a:pt x="622" y="66"/>
                  <a:pt x="623" y="64"/>
                </a:cubicBezTo>
                <a:cubicBezTo>
                  <a:pt x="623" y="62"/>
                  <a:pt x="625" y="65"/>
                  <a:pt x="627" y="62"/>
                </a:cubicBezTo>
                <a:cubicBezTo>
                  <a:pt x="629" y="60"/>
                  <a:pt x="622" y="60"/>
                  <a:pt x="622" y="57"/>
                </a:cubicBezTo>
                <a:cubicBezTo>
                  <a:pt x="622" y="54"/>
                  <a:pt x="617" y="54"/>
                  <a:pt x="615" y="53"/>
                </a:cubicBezTo>
                <a:cubicBezTo>
                  <a:pt x="613" y="52"/>
                  <a:pt x="616" y="47"/>
                  <a:pt x="615" y="45"/>
                </a:cubicBezTo>
                <a:cubicBezTo>
                  <a:pt x="614" y="44"/>
                  <a:pt x="608" y="38"/>
                  <a:pt x="605" y="38"/>
                </a:cubicBezTo>
                <a:cubicBezTo>
                  <a:pt x="602" y="39"/>
                  <a:pt x="601" y="34"/>
                  <a:pt x="603" y="35"/>
                </a:cubicBezTo>
                <a:cubicBezTo>
                  <a:pt x="605" y="35"/>
                  <a:pt x="606" y="34"/>
                  <a:pt x="609" y="30"/>
                </a:cubicBezTo>
                <a:cubicBezTo>
                  <a:pt x="612" y="27"/>
                  <a:pt x="612" y="26"/>
                  <a:pt x="610" y="25"/>
                </a:cubicBezTo>
                <a:cubicBezTo>
                  <a:pt x="608" y="24"/>
                  <a:pt x="607" y="22"/>
                  <a:pt x="611" y="22"/>
                </a:cubicBezTo>
                <a:cubicBezTo>
                  <a:pt x="614" y="23"/>
                  <a:pt x="621" y="25"/>
                  <a:pt x="623" y="23"/>
                </a:cubicBezTo>
                <a:cubicBezTo>
                  <a:pt x="625" y="22"/>
                  <a:pt x="632" y="11"/>
                  <a:pt x="635" y="7"/>
                </a:cubicBezTo>
                <a:cubicBezTo>
                  <a:pt x="638" y="4"/>
                  <a:pt x="633" y="3"/>
                  <a:pt x="627" y="4"/>
                </a:cubicBezTo>
                <a:cubicBezTo>
                  <a:pt x="620" y="4"/>
                  <a:pt x="619" y="1"/>
                  <a:pt x="613" y="1"/>
                </a:cubicBezTo>
                <a:cubicBezTo>
                  <a:pt x="608" y="0"/>
                  <a:pt x="598" y="2"/>
                  <a:pt x="596" y="4"/>
                </a:cubicBezTo>
                <a:cubicBezTo>
                  <a:pt x="595" y="5"/>
                  <a:pt x="599" y="7"/>
                  <a:pt x="598" y="8"/>
                </a:cubicBezTo>
                <a:cubicBezTo>
                  <a:pt x="598" y="10"/>
                  <a:pt x="595" y="7"/>
                  <a:pt x="593" y="8"/>
                </a:cubicBezTo>
                <a:cubicBezTo>
                  <a:pt x="592" y="9"/>
                  <a:pt x="594" y="11"/>
                  <a:pt x="593" y="17"/>
                </a:cubicBezTo>
                <a:cubicBezTo>
                  <a:pt x="593" y="24"/>
                  <a:pt x="594" y="24"/>
                  <a:pt x="596" y="26"/>
                </a:cubicBezTo>
                <a:cubicBezTo>
                  <a:pt x="598" y="29"/>
                  <a:pt x="598" y="32"/>
                  <a:pt x="598" y="36"/>
                </a:cubicBezTo>
                <a:cubicBezTo>
                  <a:pt x="598" y="40"/>
                  <a:pt x="594" y="39"/>
                  <a:pt x="593" y="40"/>
                </a:cubicBezTo>
                <a:cubicBezTo>
                  <a:pt x="591" y="41"/>
                  <a:pt x="596" y="43"/>
                  <a:pt x="595" y="45"/>
                </a:cubicBezTo>
                <a:cubicBezTo>
                  <a:pt x="594" y="48"/>
                  <a:pt x="591" y="44"/>
                  <a:pt x="588" y="45"/>
                </a:cubicBezTo>
                <a:cubicBezTo>
                  <a:pt x="586" y="45"/>
                  <a:pt x="584" y="51"/>
                  <a:pt x="587" y="53"/>
                </a:cubicBezTo>
                <a:cubicBezTo>
                  <a:pt x="589" y="55"/>
                  <a:pt x="590" y="55"/>
                  <a:pt x="588" y="57"/>
                </a:cubicBezTo>
                <a:cubicBezTo>
                  <a:pt x="586" y="60"/>
                  <a:pt x="584" y="63"/>
                  <a:pt x="589" y="67"/>
                </a:cubicBezTo>
                <a:cubicBezTo>
                  <a:pt x="593" y="70"/>
                  <a:pt x="601" y="70"/>
                  <a:pt x="605" y="72"/>
                </a:cubicBezTo>
                <a:cubicBezTo>
                  <a:pt x="609" y="75"/>
                  <a:pt x="603" y="73"/>
                  <a:pt x="605" y="76"/>
                </a:cubicBezTo>
                <a:cubicBezTo>
                  <a:pt x="607" y="80"/>
                  <a:pt x="602" y="81"/>
                  <a:pt x="603" y="83"/>
                </a:cubicBezTo>
                <a:cubicBezTo>
                  <a:pt x="603" y="85"/>
                  <a:pt x="604" y="84"/>
                  <a:pt x="607" y="80"/>
                </a:cubicBezTo>
                <a:cubicBezTo>
                  <a:pt x="609" y="76"/>
                  <a:pt x="610" y="81"/>
                  <a:pt x="610" y="85"/>
                </a:cubicBezTo>
                <a:cubicBezTo>
                  <a:pt x="610" y="88"/>
                  <a:pt x="607" y="86"/>
                  <a:pt x="605" y="89"/>
                </a:cubicBezTo>
                <a:cubicBezTo>
                  <a:pt x="602" y="93"/>
                  <a:pt x="600" y="93"/>
                  <a:pt x="597" y="93"/>
                </a:cubicBezTo>
                <a:cubicBezTo>
                  <a:pt x="593" y="92"/>
                  <a:pt x="595" y="98"/>
                  <a:pt x="597" y="101"/>
                </a:cubicBezTo>
                <a:cubicBezTo>
                  <a:pt x="598" y="104"/>
                  <a:pt x="596" y="105"/>
                  <a:pt x="592" y="104"/>
                </a:cubicBezTo>
                <a:cubicBezTo>
                  <a:pt x="588" y="103"/>
                  <a:pt x="586" y="100"/>
                  <a:pt x="588" y="97"/>
                </a:cubicBezTo>
                <a:cubicBezTo>
                  <a:pt x="590" y="94"/>
                  <a:pt x="591" y="90"/>
                  <a:pt x="589" y="91"/>
                </a:cubicBezTo>
                <a:cubicBezTo>
                  <a:pt x="587" y="91"/>
                  <a:pt x="581" y="91"/>
                  <a:pt x="580" y="88"/>
                </a:cubicBezTo>
                <a:cubicBezTo>
                  <a:pt x="578" y="86"/>
                  <a:pt x="581" y="87"/>
                  <a:pt x="586" y="87"/>
                </a:cubicBezTo>
                <a:cubicBezTo>
                  <a:pt x="590" y="88"/>
                  <a:pt x="586" y="84"/>
                  <a:pt x="590" y="84"/>
                </a:cubicBezTo>
                <a:cubicBezTo>
                  <a:pt x="594" y="84"/>
                  <a:pt x="596" y="86"/>
                  <a:pt x="599" y="83"/>
                </a:cubicBezTo>
                <a:cubicBezTo>
                  <a:pt x="602" y="80"/>
                  <a:pt x="597" y="75"/>
                  <a:pt x="595" y="76"/>
                </a:cubicBezTo>
                <a:cubicBezTo>
                  <a:pt x="592" y="77"/>
                  <a:pt x="588" y="78"/>
                  <a:pt x="588" y="76"/>
                </a:cubicBezTo>
                <a:cubicBezTo>
                  <a:pt x="588" y="73"/>
                  <a:pt x="593" y="75"/>
                  <a:pt x="595" y="74"/>
                </a:cubicBezTo>
                <a:cubicBezTo>
                  <a:pt x="597" y="74"/>
                  <a:pt x="594" y="71"/>
                  <a:pt x="590" y="71"/>
                </a:cubicBezTo>
                <a:cubicBezTo>
                  <a:pt x="586" y="72"/>
                  <a:pt x="584" y="73"/>
                  <a:pt x="581" y="69"/>
                </a:cubicBezTo>
                <a:cubicBezTo>
                  <a:pt x="578" y="66"/>
                  <a:pt x="573" y="65"/>
                  <a:pt x="572" y="72"/>
                </a:cubicBezTo>
                <a:cubicBezTo>
                  <a:pt x="570" y="79"/>
                  <a:pt x="565" y="75"/>
                  <a:pt x="563" y="77"/>
                </a:cubicBezTo>
                <a:cubicBezTo>
                  <a:pt x="561" y="80"/>
                  <a:pt x="566" y="81"/>
                  <a:pt x="571" y="81"/>
                </a:cubicBezTo>
                <a:cubicBezTo>
                  <a:pt x="575" y="82"/>
                  <a:pt x="579" y="86"/>
                  <a:pt x="577" y="86"/>
                </a:cubicBezTo>
                <a:cubicBezTo>
                  <a:pt x="574" y="86"/>
                  <a:pt x="575" y="89"/>
                  <a:pt x="573" y="88"/>
                </a:cubicBezTo>
                <a:cubicBezTo>
                  <a:pt x="570" y="87"/>
                  <a:pt x="568" y="88"/>
                  <a:pt x="570" y="90"/>
                </a:cubicBezTo>
                <a:cubicBezTo>
                  <a:pt x="571" y="93"/>
                  <a:pt x="569" y="93"/>
                  <a:pt x="569" y="96"/>
                </a:cubicBezTo>
                <a:cubicBezTo>
                  <a:pt x="569" y="98"/>
                  <a:pt x="565" y="96"/>
                  <a:pt x="562" y="95"/>
                </a:cubicBezTo>
                <a:cubicBezTo>
                  <a:pt x="558" y="95"/>
                  <a:pt x="551" y="96"/>
                  <a:pt x="546" y="97"/>
                </a:cubicBezTo>
                <a:cubicBezTo>
                  <a:pt x="541" y="99"/>
                  <a:pt x="535" y="97"/>
                  <a:pt x="533" y="94"/>
                </a:cubicBezTo>
                <a:cubicBezTo>
                  <a:pt x="531" y="92"/>
                  <a:pt x="528" y="92"/>
                  <a:pt x="524" y="92"/>
                </a:cubicBezTo>
                <a:cubicBezTo>
                  <a:pt x="521" y="92"/>
                  <a:pt x="522" y="89"/>
                  <a:pt x="517" y="89"/>
                </a:cubicBezTo>
                <a:cubicBezTo>
                  <a:pt x="512" y="89"/>
                  <a:pt x="513" y="85"/>
                  <a:pt x="513" y="82"/>
                </a:cubicBezTo>
                <a:cubicBezTo>
                  <a:pt x="512" y="80"/>
                  <a:pt x="503" y="81"/>
                  <a:pt x="499" y="83"/>
                </a:cubicBezTo>
                <a:cubicBezTo>
                  <a:pt x="496" y="85"/>
                  <a:pt x="489" y="84"/>
                  <a:pt x="488" y="88"/>
                </a:cubicBezTo>
                <a:cubicBezTo>
                  <a:pt x="486" y="92"/>
                  <a:pt x="489" y="91"/>
                  <a:pt x="491" y="91"/>
                </a:cubicBezTo>
                <a:cubicBezTo>
                  <a:pt x="494" y="91"/>
                  <a:pt x="494" y="88"/>
                  <a:pt x="499" y="89"/>
                </a:cubicBezTo>
                <a:cubicBezTo>
                  <a:pt x="504" y="90"/>
                  <a:pt x="507" y="84"/>
                  <a:pt x="510" y="86"/>
                </a:cubicBezTo>
                <a:cubicBezTo>
                  <a:pt x="512" y="88"/>
                  <a:pt x="501" y="92"/>
                  <a:pt x="496" y="93"/>
                </a:cubicBezTo>
                <a:cubicBezTo>
                  <a:pt x="491" y="94"/>
                  <a:pt x="493" y="97"/>
                  <a:pt x="497" y="104"/>
                </a:cubicBezTo>
                <a:cubicBezTo>
                  <a:pt x="502" y="111"/>
                  <a:pt x="495" y="107"/>
                  <a:pt x="495" y="110"/>
                </a:cubicBezTo>
                <a:cubicBezTo>
                  <a:pt x="495" y="114"/>
                  <a:pt x="487" y="109"/>
                  <a:pt x="490" y="108"/>
                </a:cubicBezTo>
                <a:cubicBezTo>
                  <a:pt x="493" y="107"/>
                  <a:pt x="492" y="104"/>
                  <a:pt x="489" y="101"/>
                </a:cubicBezTo>
                <a:cubicBezTo>
                  <a:pt x="486" y="99"/>
                  <a:pt x="485" y="101"/>
                  <a:pt x="485" y="99"/>
                </a:cubicBezTo>
                <a:cubicBezTo>
                  <a:pt x="485" y="97"/>
                  <a:pt x="482" y="99"/>
                  <a:pt x="480" y="97"/>
                </a:cubicBezTo>
                <a:cubicBezTo>
                  <a:pt x="477" y="95"/>
                  <a:pt x="476" y="94"/>
                  <a:pt x="472" y="95"/>
                </a:cubicBezTo>
                <a:cubicBezTo>
                  <a:pt x="469" y="97"/>
                  <a:pt x="465" y="97"/>
                  <a:pt x="457" y="98"/>
                </a:cubicBezTo>
                <a:cubicBezTo>
                  <a:pt x="450" y="99"/>
                  <a:pt x="436" y="99"/>
                  <a:pt x="433" y="96"/>
                </a:cubicBezTo>
                <a:cubicBezTo>
                  <a:pt x="431" y="94"/>
                  <a:pt x="440" y="89"/>
                  <a:pt x="443" y="90"/>
                </a:cubicBezTo>
                <a:cubicBezTo>
                  <a:pt x="445" y="91"/>
                  <a:pt x="444" y="87"/>
                  <a:pt x="439" y="84"/>
                </a:cubicBezTo>
                <a:cubicBezTo>
                  <a:pt x="435" y="81"/>
                  <a:pt x="426" y="79"/>
                  <a:pt x="426" y="81"/>
                </a:cubicBezTo>
                <a:cubicBezTo>
                  <a:pt x="426" y="83"/>
                  <a:pt x="421" y="81"/>
                  <a:pt x="414" y="80"/>
                </a:cubicBezTo>
                <a:cubicBezTo>
                  <a:pt x="408" y="78"/>
                  <a:pt x="407" y="76"/>
                  <a:pt x="402" y="76"/>
                </a:cubicBezTo>
                <a:cubicBezTo>
                  <a:pt x="398" y="76"/>
                  <a:pt x="392" y="74"/>
                  <a:pt x="387" y="70"/>
                </a:cubicBezTo>
                <a:cubicBezTo>
                  <a:pt x="382" y="66"/>
                  <a:pt x="370" y="67"/>
                  <a:pt x="368" y="71"/>
                </a:cubicBezTo>
                <a:cubicBezTo>
                  <a:pt x="367" y="75"/>
                  <a:pt x="363" y="75"/>
                  <a:pt x="359" y="75"/>
                </a:cubicBezTo>
                <a:cubicBezTo>
                  <a:pt x="355" y="75"/>
                  <a:pt x="361" y="70"/>
                  <a:pt x="359" y="69"/>
                </a:cubicBezTo>
                <a:cubicBezTo>
                  <a:pt x="357" y="68"/>
                  <a:pt x="359" y="63"/>
                  <a:pt x="356" y="63"/>
                </a:cubicBezTo>
                <a:cubicBezTo>
                  <a:pt x="354" y="63"/>
                  <a:pt x="351" y="75"/>
                  <a:pt x="345" y="75"/>
                </a:cubicBezTo>
                <a:cubicBezTo>
                  <a:pt x="340" y="74"/>
                  <a:pt x="338" y="62"/>
                  <a:pt x="333" y="58"/>
                </a:cubicBezTo>
                <a:cubicBezTo>
                  <a:pt x="329" y="55"/>
                  <a:pt x="324" y="55"/>
                  <a:pt x="328" y="60"/>
                </a:cubicBezTo>
                <a:cubicBezTo>
                  <a:pt x="332" y="65"/>
                  <a:pt x="325" y="61"/>
                  <a:pt x="325" y="64"/>
                </a:cubicBezTo>
                <a:cubicBezTo>
                  <a:pt x="326" y="68"/>
                  <a:pt x="319" y="71"/>
                  <a:pt x="319" y="70"/>
                </a:cubicBezTo>
                <a:cubicBezTo>
                  <a:pt x="320" y="68"/>
                  <a:pt x="316" y="66"/>
                  <a:pt x="311" y="71"/>
                </a:cubicBezTo>
                <a:cubicBezTo>
                  <a:pt x="307" y="76"/>
                  <a:pt x="304" y="75"/>
                  <a:pt x="304" y="73"/>
                </a:cubicBezTo>
                <a:cubicBezTo>
                  <a:pt x="303" y="72"/>
                  <a:pt x="291" y="78"/>
                  <a:pt x="291" y="80"/>
                </a:cubicBezTo>
                <a:cubicBezTo>
                  <a:pt x="292" y="82"/>
                  <a:pt x="289" y="84"/>
                  <a:pt x="286" y="84"/>
                </a:cubicBezTo>
                <a:cubicBezTo>
                  <a:pt x="282" y="84"/>
                  <a:pt x="285" y="81"/>
                  <a:pt x="288" y="79"/>
                </a:cubicBezTo>
                <a:cubicBezTo>
                  <a:pt x="291" y="78"/>
                  <a:pt x="299" y="71"/>
                  <a:pt x="303" y="70"/>
                </a:cubicBezTo>
                <a:cubicBezTo>
                  <a:pt x="308" y="70"/>
                  <a:pt x="316" y="66"/>
                  <a:pt x="316" y="64"/>
                </a:cubicBezTo>
                <a:cubicBezTo>
                  <a:pt x="316" y="62"/>
                  <a:pt x="312" y="64"/>
                  <a:pt x="309" y="63"/>
                </a:cubicBezTo>
                <a:cubicBezTo>
                  <a:pt x="306" y="63"/>
                  <a:pt x="301" y="66"/>
                  <a:pt x="296" y="68"/>
                </a:cubicBezTo>
                <a:cubicBezTo>
                  <a:pt x="291" y="70"/>
                  <a:pt x="286" y="70"/>
                  <a:pt x="287" y="73"/>
                </a:cubicBezTo>
                <a:cubicBezTo>
                  <a:pt x="289" y="75"/>
                  <a:pt x="283" y="72"/>
                  <a:pt x="281" y="74"/>
                </a:cubicBezTo>
                <a:cubicBezTo>
                  <a:pt x="280" y="76"/>
                  <a:pt x="278" y="74"/>
                  <a:pt x="280" y="73"/>
                </a:cubicBezTo>
                <a:cubicBezTo>
                  <a:pt x="281" y="72"/>
                  <a:pt x="275" y="70"/>
                  <a:pt x="275" y="71"/>
                </a:cubicBezTo>
                <a:cubicBezTo>
                  <a:pt x="275" y="72"/>
                  <a:pt x="274" y="74"/>
                  <a:pt x="270" y="74"/>
                </a:cubicBezTo>
                <a:cubicBezTo>
                  <a:pt x="266" y="74"/>
                  <a:pt x="261" y="77"/>
                  <a:pt x="264" y="79"/>
                </a:cubicBezTo>
                <a:cubicBezTo>
                  <a:pt x="267" y="81"/>
                  <a:pt x="269" y="82"/>
                  <a:pt x="267" y="84"/>
                </a:cubicBezTo>
                <a:cubicBezTo>
                  <a:pt x="266" y="85"/>
                  <a:pt x="261" y="80"/>
                  <a:pt x="255" y="81"/>
                </a:cubicBezTo>
                <a:cubicBezTo>
                  <a:pt x="249" y="81"/>
                  <a:pt x="236" y="74"/>
                  <a:pt x="236" y="72"/>
                </a:cubicBezTo>
                <a:cubicBezTo>
                  <a:pt x="236" y="70"/>
                  <a:pt x="227" y="71"/>
                  <a:pt x="221" y="71"/>
                </a:cubicBezTo>
                <a:cubicBezTo>
                  <a:pt x="220" y="70"/>
                  <a:pt x="218" y="70"/>
                  <a:pt x="217" y="70"/>
                </a:cubicBezTo>
                <a:cubicBezTo>
                  <a:pt x="212" y="68"/>
                  <a:pt x="204" y="64"/>
                  <a:pt x="200" y="65"/>
                </a:cubicBezTo>
                <a:cubicBezTo>
                  <a:pt x="196" y="66"/>
                  <a:pt x="188" y="67"/>
                  <a:pt x="185" y="66"/>
                </a:cubicBezTo>
                <a:cubicBezTo>
                  <a:pt x="182" y="64"/>
                  <a:pt x="178" y="63"/>
                  <a:pt x="172" y="64"/>
                </a:cubicBezTo>
                <a:cubicBezTo>
                  <a:pt x="166" y="65"/>
                  <a:pt x="162" y="61"/>
                  <a:pt x="155" y="59"/>
                </a:cubicBezTo>
                <a:cubicBezTo>
                  <a:pt x="147" y="57"/>
                  <a:pt x="136" y="59"/>
                  <a:pt x="134" y="60"/>
                </a:cubicBezTo>
                <a:cubicBezTo>
                  <a:pt x="131" y="61"/>
                  <a:pt x="132" y="58"/>
                  <a:pt x="129" y="58"/>
                </a:cubicBezTo>
                <a:cubicBezTo>
                  <a:pt x="125" y="58"/>
                  <a:pt x="128" y="56"/>
                  <a:pt x="126" y="54"/>
                </a:cubicBezTo>
                <a:cubicBezTo>
                  <a:pt x="124" y="51"/>
                  <a:pt x="115" y="54"/>
                  <a:pt x="112" y="54"/>
                </a:cubicBezTo>
                <a:cubicBezTo>
                  <a:pt x="109" y="54"/>
                  <a:pt x="108" y="52"/>
                  <a:pt x="108" y="51"/>
                </a:cubicBezTo>
                <a:cubicBezTo>
                  <a:pt x="108" y="49"/>
                  <a:pt x="105" y="50"/>
                  <a:pt x="104" y="52"/>
                </a:cubicBezTo>
                <a:cubicBezTo>
                  <a:pt x="103" y="54"/>
                  <a:pt x="99" y="54"/>
                  <a:pt x="98" y="53"/>
                </a:cubicBezTo>
                <a:cubicBezTo>
                  <a:pt x="96" y="51"/>
                  <a:pt x="101" y="51"/>
                  <a:pt x="101" y="49"/>
                </a:cubicBezTo>
                <a:cubicBezTo>
                  <a:pt x="101" y="48"/>
                  <a:pt x="96" y="47"/>
                  <a:pt x="94" y="46"/>
                </a:cubicBezTo>
                <a:cubicBezTo>
                  <a:pt x="93" y="46"/>
                  <a:pt x="90" y="48"/>
                  <a:pt x="86" y="51"/>
                </a:cubicBezTo>
                <a:cubicBezTo>
                  <a:pt x="82" y="55"/>
                  <a:pt x="77" y="54"/>
                  <a:pt x="73" y="54"/>
                </a:cubicBezTo>
                <a:cubicBezTo>
                  <a:pt x="70" y="54"/>
                  <a:pt x="65" y="54"/>
                  <a:pt x="66" y="56"/>
                </a:cubicBezTo>
                <a:cubicBezTo>
                  <a:pt x="66" y="58"/>
                  <a:pt x="70" y="58"/>
                  <a:pt x="67" y="61"/>
                </a:cubicBezTo>
                <a:cubicBezTo>
                  <a:pt x="65" y="63"/>
                  <a:pt x="64" y="57"/>
                  <a:pt x="61" y="60"/>
                </a:cubicBezTo>
                <a:cubicBezTo>
                  <a:pt x="59" y="63"/>
                  <a:pt x="51" y="63"/>
                  <a:pt x="49" y="62"/>
                </a:cubicBezTo>
                <a:cubicBezTo>
                  <a:pt x="48" y="62"/>
                  <a:pt x="42" y="68"/>
                  <a:pt x="40" y="70"/>
                </a:cubicBezTo>
                <a:cubicBezTo>
                  <a:pt x="38" y="72"/>
                  <a:pt x="41" y="74"/>
                  <a:pt x="36" y="79"/>
                </a:cubicBezTo>
                <a:cubicBezTo>
                  <a:pt x="32" y="84"/>
                  <a:pt x="19" y="83"/>
                  <a:pt x="16" y="83"/>
                </a:cubicBezTo>
                <a:cubicBezTo>
                  <a:pt x="13" y="83"/>
                  <a:pt x="15" y="86"/>
                  <a:pt x="14" y="88"/>
                </a:cubicBezTo>
                <a:cubicBezTo>
                  <a:pt x="12" y="90"/>
                  <a:pt x="15" y="92"/>
                  <a:pt x="23" y="94"/>
                </a:cubicBezTo>
                <a:cubicBezTo>
                  <a:pt x="30" y="96"/>
                  <a:pt x="35" y="106"/>
                  <a:pt x="36" y="108"/>
                </a:cubicBezTo>
                <a:cubicBezTo>
                  <a:pt x="37" y="110"/>
                  <a:pt x="46" y="108"/>
                  <a:pt x="50" y="108"/>
                </a:cubicBezTo>
                <a:cubicBezTo>
                  <a:pt x="53" y="109"/>
                  <a:pt x="49" y="114"/>
                  <a:pt x="53" y="115"/>
                </a:cubicBezTo>
                <a:cubicBezTo>
                  <a:pt x="56" y="117"/>
                  <a:pt x="60" y="115"/>
                  <a:pt x="61" y="117"/>
                </a:cubicBezTo>
                <a:cubicBezTo>
                  <a:pt x="62" y="120"/>
                  <a:pt x="55" y="117"/>
                  <a:pt x="51" y="120"/>
                </a:cubicBezTo>
                <a:cubicBezTo>
                  <a:pt x="48" y="123"/>
                  <a:pt x="46" y="124"/>
                  <a:pt x="45" y="122"/>
                </a:cubicBezTo>
                <a:cubicBezTo>
                  <a:pt x="43" y="120"/>
                  <a:pt x="37" y="121"/>
                  <a:pt x="34" y="121"/>
                </a:cubicBezTo>
                <a:cubicBezTo>
                  <a:pt x="31" y="122"/>
                  <a:pt x="34" y="118"/>
                  <a:pt x="34" y="116"/>
                </a:cubicBezTo>
                <a:cubicBezTo>
                  <a:pt x="34" y="114"/>
                  <a:pt x="30" y="113"/>
                  <a:pt x="24" y="116"/>
                </a:cubicBezTo>
                <a:cubicBezTo>
                  <a:pt x="18" y="120"/>
                  <a:pt x="20" y="118"/>
                  <a:pt x="19" y="121"/>
                </a:cubicBezTo>
                <a:cubicBezTo>
                  <a:pt x="19" y="124"/>
                  <a:pt x="16" y="119"/>
                  <a:pt x="12" y="122"/>
                </a:cubicBezTo>
                <a:cubicBezTo>
                  <a:pt x="9" y="124"/>
                  <a:pt x="3" y="126"/>
                  <a:pt x="1" y="128"/>
                </a:cubicBezTo>
                <a:cubicBezTo>
                  <a:pt x="0" y="130"/>
                  <a:pt x="10" y="132"/>
                  <a:pt x="13" y="133"/>
                </a:cubicBezTo>
                <a:cubicBezTo>
                  <a:pt x="17" y="134"/>
                  <a:pt x="9" y="136"/>
                  <a:pt x="12" y="137"/>
                </a:cubicBezTo>
                <a:cubicBezTo>
                  <a:pt x="15" y="138"/>
                  <a:pt x="13" y="140"/>
                  <a:pt x="18" y="143"/>
                </a:cubicBezTo>
                <a:cubicBezTo>
                  <a:pt x="22" y="145"/>
                  <a:pt x="32" y="143"/>
                  <a:pt x="35" y="143"/>
                </a:cubicBezTo>
                <a:cubicBezTo>
                  <a:pt x="38" y="143"/>
                  <a:pt x="40" y="146"/>
                  <a:pt x="43" y="144"/>
                </a:cubicBezTo>
                <a:cubicBezTo>
                  <a:pt x="45" y="141"/>
                  <a:pt x="53" y="135"/>
                  <a:pt x="57" y="139"/>
                </a:cubicBezTo>
                <a:cubicBezTo>
                  <a:pt x="61" y="142"/>
                  <a:pt x="53" y="142"/>
                  <a:pt x="55" y="144"/>
                </a:cubicBezTo>
                <a:cubicBezTo>
                  <a:pt x="57" y="147"/>
                  <a:pt x="60" y="152"/>
                  <a:pt x="56" y="155"/>
                </a:cubicBezTo>
                <a:cubicBezTo>
                  <a:pt x="52" y="158"/>
                  <a:pt x="48" y="156"/>
                  <a:pt x="46" y="156"/>
                </a:cubicBezTo>
                <a:cubicBezTo>
                  <a:pt x="44" y="156"/>
                  <a:pt x="45" y="160"/>
                  <a:pt x="41" y="162"/>
                </a:cubicBezTo>
                <a:cubicBezTo>
                  <a:pt x="38" y="165"/>
                  <a:pt x="35" y="160"/>
                  <a:pt x="31" y="160"/>
                </a:cubicBezTo>
                <a:cubicBezTo>
                  <a:pt x="27" y="160"/>
                  <a:pt x="28" y="165"/>
                  <a:pt x="28" y="168"/>
                </a:cubicBezTo>
                <a:cubicBezTo>
                  <a:pt x="28" y="171"/>
                  <a:pt x="21" y="167"/>
                  <a:pt x="20" y="174"/>
                </a:cubicBezTo>
                <a:cubicBezTo>
                  <a:pt x="18" y="180"/>
                  <a:pt x="11" y="175"/>
                  <a:pt x="16" y="181"/>
                </a:cubicBezTo>
                <a:cubicBezTo>
                  <a:pt x="20" y="187"/>
                  <a:pt x="19" y="183"/>
                  <a:pt x="23" y="186"/>
                </a:cubicBezTo>
                <a:cubicBezTo>
                  <a:pt x="27" y="188"/>
                  <a:pt x="19" y="193"/>
                  <a:pt x="23" y="194"/>
                </a:cubicBezTo>
                <a:cubicBezTo>
                  <a:pt x="26" y="194"/>
                  <a:pt x="30" y="201"/>
                  <a:pt x="33" y="203"/>
                </a:cubicBezTo>
                <a:cubicBezTo>
                  <a:pt x="35" y="206"/>
                  <a:pt x="39" y="202"/>
                  <a:pt x="42" y="202"/>
                </a:cubicBezTo>
                <a:cubicBezTo>
                  <a:pt x="46" y="202"/>
                  <a:pt x="44" y="196"/>
                  <a:pt x="47" y="198"/>
                </a:cubicBezTo>
                <a:cubicBezTo>
                  <a:pt x="49" y="200"/>
                  <a:pt x="52" y="206"/>
                  <a:pt x="50" y="208"/>
                </a:cubicBezTo>
                <a:cubicBezTo>
                  <a:pt x="48" y="209"/>
                  <a:pt x="49" y="214"/>
                  <a:pt x="49" y="216"/>
                </a:cubicBezTo>
                <a:cubicBezTo>
                  <a:pt x="49" y="218"/>
                  <a:pt x="57" y="217"/>
                  <a:pt x="58" y="215"/>
                </a:cubicBezTo>
                <a:cubicBezTo>
                  <a:pt x="58" y="212"/>
                  <a:pt x="65" y="211"/>
                  <a:pt x="69" y="216"/>
                </a:cubicBezTo>
                <a:cubicBezTo>
                  <a:pt x="73" y="220"/>
                  <a:pt x="74" y="220"/>
                  <a:pt x="74" y="217"/>
                </a:cubicBezTo>
                <a:cubicBezTo>
                  <a:pt x="74" y="214"/>
                  <a:pt x="77" y="210"/>
                  <a:pt x="78" y="213"/>
                </a:cubicBezTo>
                <a:cubicBezTo>
                  <a:pt x="78" y="216"/>
                  <a:pt x="81" y="216"/>
                  <a:pt x="86" y="214"/>
                </a:cubicBezTo>
                <a:cubicBezTo>
                  <a:pt x="92" y="211"/>
                  <a:pt x="90" y="214"/>
                  <a:pt x="87" y="218"/>
                </a:cubicBezTo>
                <a:cubicBezTo>
                  <a:pt x="83" y="223"/>
                  <a:pt x="87" y="230"/>
                  <a:pt x="84" y="231"/>
                </a:cubicBezTo>
                <a:cubicBezTo>
                  <a:pt x="81" y="231"/>
                  <a:pt x="79" y="239"/>
                  <a:pt x="74" y="239"/>
                </a:cubicBezTo>
                <a:cubicBezTo>
                  <a:pt x="69" y="240"/>
                  <a:pt x="61" y="249"/>
                  <a:pt x="60" y="250"/>
                </a:cubicBezTo>
                <a:cubicBezTo>
                  <a:pt x="59" y="252"/>
                  <a:pt x="49" y="247"/>
                  <a:pt x="47" y="251"/>
                </a:cubicBezTo>
                <a:cubicBezTo>
                  <a:pt x="46" y="256"/>
                  <a:pt x="40" y="259"/>
                  <a:pt x="42" y="260"/>
                </a:cubicBezTo>
                <a:cubicBezTo>
                  <a:pt x="43" y="261"/>
                  <a:pt x="51" y="257"/>
                  <a:pt x="51" y="255"/>
                </a:cubicBezTo>
                <a:cubicBezTo>
                  <a:pt x="52" y="253"/>
                  <a:pt x="53" y="253"/>
                  <a:pt x="54" y="255"/>
                </a:cubicBezTo>
                <a:cubicBezTo>
                  <a:pt x="56" y="257"/>
                  <a:pt x="59" y="254"/>
                  <a:pt x="61" y="253"/>
                </a:cubicBezTo>
                <a:cubicBezTo>
                  <a:pt x="62" y="251"/>
                  <a:pt x="65" y="252"/>
                  <a:pt x="67" y="252"/>
                </a:cubicBezTo>
                <a:cubicBezTo>
                  <a:pt x="68" y="252"/>
                  <a:pt x="69" y="250"/>
                  <a:pt x="74" y="249"/>
                </a:cubicBezTo>
                <a:cubicBezTo>
                  <a:pt x="79" y="248"/>
                  <a:pt x="78" y="247"/>
                  <a:pt x="79" y="244"/>
                </a:cubicBezTo>
                <a:cubicBezTo>
                  <a:pt x="80" y="242"/>
                  <a:pt x="92" y="236"/>
                  <a:pt x="94" y="236"/>
                </a:cubicBezTo>
                <a:cubicBezTo>
                  <a:pt x="96" y="235"/>
                  <a:pt x="95" y="232"/>
                  <a:pt x="97" y="231"/>
                </a:cubicBezTo>
                <a:cubicBezTo>
                  <a:pt x="99" y="231"/>
                  <a:pt x="103" y="228"/>
                  <a:pt x="106" y="226"/>
                </a:cubicBezTo>
                <a:cubicBezTo>
                  <a:pt x="109" y="223"/>
                  <a:pt x="110" y="224"/>
                  <a:pt x="112" y="223"/>
                </a:cubicBezTo>
                <a:cubicBezTo>
                  <a:pt x="114" y="223"/>
                  <a:pt x="113" y="218"/>
                  <a:pt x="115" y="218"/>
                </a:cubicBezTo>
                <a:cubicBezTo>
                  <a:pt x="117" y="217"/>
                  <a:pt x="119" y="215"/>
                  <a:pt x="119" y="213"/>
                </a:cubicBezTo>
                <a:cubicBezTo>
                  <a:pt x="119" y="211"/>
                  <a:pt x="113" y="211"/>
                  <a:pt x="113" y="210"/>
                </a:cubicBezTo>
                <a:cubicBezTo>
                  <a:pt x="112" y="209"/>
                  <a:pt x="117" y="204"/>
                  <a:pt x="119" y="204"/>
                </a:cubicBezTo>
                <a:cubicBezTo>
                  <a:pt x="121" y="205"/>
                  <a:pt x="125" y="202"/>
                  <a:pt x="125" y="199"/>
                </a:cubicBezTo>
                <a:cubicBezTo>
                  <a:pt x="125" y="197"/>
                  <a:pt x="128" y="196"/>
                  <a:pt x="130" y="193"/>
                </a:cubicBezTo>
                <a:cubicBezTo>
                  <a:pt x="133" y="191"/>
                  <a:pt x="132" y="189"/>
                  <a:pt x="134" y="189"/>
                </a:cubicBezTo>
                <a:cubicBezTo>
                  <a:pt x="137" y="188"/>
                  <a:pt x="139" y="185"/>
                  <a:pt x="141" y="184"/>
                </a:cubicBezTo>
                <a:cubicBezTo>
                  <a:pt x="144" y="182"/>
                  <a:pt x="141" y="186"/>
                  <a:pt x="146" y="186"/>
                </a:cubicBezTo>
                <a:cubicBezTo>
                  <a:pt x="151" y="186"/>
                  <a:pt x="150" y="190"/>
                  <a:pt x="146" y="189"/>
                </a:cubicBezTo>
                <a:cubicBezTo>
                  <a:pt x="143" y="187"/>
                  <a:pt x="141" y="187"/>
                  <a:pt x="138" y="190"/>
                </a:cubicBezTo>
                <a:cubicBezTo>
                  <a:pt x="135" y="193"/>
                  <a:pt x="137" y="194"/>
                  <a:pt x="135" y="198"/>
                </a:cubicBezTo>
                <a:cubicBezTo>
                  <a:pt x="132" y="201"/>
                  <a:pt x="132" y="203"/>
                  <a:pt x="135" y="204"/>
                </a:cubicBezTo>
                <a:cubicBezTo>
                  <a:pt x="138" y="204"/>
                  <a:pt x="135" y="206"/>
                  <a:pt x="132" y="207"/>
                </a:cubicBezTo>
                <a:cubicBezTo>
                  <a:pt x="129" y="208"/>
                  <a:pt x="131" y="210"/>
                  <a:pt x="136" y="210"/>
                </a:cubicBezTo>
                <a:cubicBezTo>
                  <a:pt x="140" y="210"/>
                  <a:pt x="146" y="204"/>
                  <a:pt x="152" y="201"/>
                </a:cubicBezTo>
                <a:cubicBezTo>
                  <a:pt x="157" y="198"/>
                  <a:pt x="162" y="201"/>
                  <a:pt x="163" y="201"/>
                </a:cubicBezTo>
                <a:cubicBezTo>
                  <a:pt x="165" y="200"/>
                  <a:pt x="162" y="197"/>
                  <a:pt x="164" y="197"/>
                </a:cubicBezTo>
                <a:cubicBezTo>
                  <a:pt x="166" y="196"/>
                  <a:pt x="161" y="195"/>
                  <a:pt x="160" y="192"/>
                </a:cubicBezTo>
                <a:cubicBezTo>
                  <a:pt x="159" y="188"/>
                  <a:pt x="162" y="190"/>
                  <a:pt x="163" y="188"/>
                </a:cubicBezTo>
                <a:cubicBezTo>
                  <a:pt x="163" y="185"/>
                  <a:pt x="165" y="186"/>
                  <a:pt x="167" y="187"/>
                </a:cubicBezTo>
                <a:cubicBezTo>
                  <a:pt x="169" y="189"/>
                  <a:pt x="172" y="186"/>
                  <a:pt x="173" y="190"/>
                </a:cubicBezTo>
                <a:cubicBezTo>
                  <a:pt x="175" y="193"/>
                  <a:pt x="177" y="189"/>
                  <a:pt x="179" y="191"/>
                </a:cubicBezTo>
                <a:cubicBezTo>
                  <a:pt x="182" y="193"/>
                  <a:pt x="179" y="193"/>
                  <a:pt x="176" y="194"/>
                </a:cubicBezTo>
                <a:cubicBezTo>
                  <a:pt x="173" y="194"/>
                  <a:pt x="174" y="199"/>
                  <a:pt x="177" y="197"/>
                </a:cubicBezTo>
                <a:cubicBezTo>
                  <a:pt x="179" y="195"/>
                  <a:pt x="181" y="193"/>
                  <a:pt x="183" y="195"/>
                </a:cubicBezTo>
                <a:cubicBezTo>
                  <a:pt x="185" y="197"/>
                  <a:pt x="186" y="196"/>
                  <a:pt x="188" y="195"/>
                </a:cubicBezTo>
                <a:cubicBezTo>
                  <a:pt x="190" y="193"/>
                  <a:pt x="190" y="195"/>
                  <a:pt x="190" y="196"/>
                </a:cubicBezTo>
                <a:cubicBezTo>
                  <a:pt x="190" y="198"/>
                  <a:pt x="194" y="198"/>
                  <a:pt x="199" y="199"/>
                </a:cubicBezTo>
                <a:cubicBezTo>
                  <a:pt x="205" y="200"/>
                  <a:pt x="214" y="199"/>
                  <a:pt x="217" y="199"/>
                </a:cubicBezTo>
                <a:cubicBezTo>
                  <a:pt x="219" y="198"/>
                  <a:pt x="218" y="202"/>
                  <a:pt x="224" y="203"/>
                </a:cubicBezTo>
                <a:cubicBezTo>
                  <a:pt x="230" y="205"/>
                  <a:pt x="231" y="198"/>
                  <a:pt x="234" y="200"/>
                </a:cubicBezTo>
                <a:cubicBezTo>
                  <a:pt x="237" y="203"/>
                  <a:pt x="234" y="203"/>
                  <a:pt x="232" y="205"/>
                </a:cubicBezTo>
                <a:cubicBezTo>
                  <a:pt x="231" y="207"/>
                  <a:pt x="234" y="207"/>
                  <a:pt x="236" y="208"/>
                </a:cubicBezTo>
                <a:cubicBezTo>
                  <a:pt x="239" y="209"/>
                  <a:pt x="244" y="210"/>
                  <a:pt x="246" y="213"/>
                </a:cubicBezTo>
                <a:cubicBezTo>
                  <a:pt x="248" y="215"/>
                  <a:pt x="250" y="218"/>
                  <a:pt x="255" y="221"/>
                </a:cubicBezTo>
                <a:cubicBezTo>
                  <a:pt x="261" y="223"/>
                  <a:pt x="256" y="213"/>
                  <a:pt x="260" y="217"/>
                </a:cubicBezTo>
                <a:cubicBezTo>
                  <a:pt x="265" y="220"/>
                  <a:pt x="263" y="217"/>
                  <a:pt x="267" y="220"/>
                </a:cubicBezTo>
                <a:cubicBezTo>
                  <a:pt x="270" y="223"/>
                  <a:pt x="269" y="219"/>
                  <a:pt x="267" y="213"/>
                </a:cubicBezTo>
                <a:cubicBezTo>
                  <a:pt x="266" y="208"/>
                  <a:pt x="269" y="211"/>
                  <a:pt x="271" y="214"/>
                </a:cubicBezTo>
                <a:cubicBezTo>
                  <a:pt x="272" y="216"/>
                  <a:pt x="272" y="221"/>
                  <a:pt x="271" y="225"/>
                </a:cubicBezTo>
                <a:cubicBezTo>
                  <a:pt x="270" y="228"/>
                  <a:pt x="265" y="225"/>
                  <a:pt x="265" y="223"/>
                </a:cubicBezTo>
                <a:cubicBezTo>
                  <a:pt x="266" y="221"/>
                  <a:pt x="260" y="222"/>
                  <a:pt x="260" y="225"/>
                </a:cubicBezTo>
                <a:cubicBezTo>
                  <a:pt x="259" y="227"/>
                  <a:pt x="263" y="232"/>
                  <a:pt x="266" y="233"/>
                </a:cubicBezTo>
                <a:cubicBezTo>
                  <a:pt x="269" y="233"/>
                  <a:pt x="267" y="238"/>
                  <a:pt x="269" y="238"/>
                </a:cubicBezTo>
                <a:cubicBezTo>
                  <a:pt x="271" y="239"/>
                  <a:pt x="271" y="244"/>
                  <a:pt x="273" y="243"/>
                </a:cubicBezTo>
                <a:cubicBezTo>
                  <a:pt x="274" y="242"/>
                  <a:pt x="274" y="237"/>
                  <a:pt x="272" y="234"/>
                </a:cubicBezTo>
                <a:cubicBezTo>
                  <a:pt x="270" y="232"/>
                  <a:pt x="271" y="228"/>
                  <a:pt x="273" y="229"/>
                </a:cubicBezTo>
                <a:cubicBezTo>
                  <a:pt x="275" y="229"/>
                  <a:pt x="273" y="233"/>
                  <a:pt x="274" y="234"/>
                </a:cubicBezTo>
                <a:cubicBezTo>
                  <a:pt x="275" y="236"/>
                  <a:pt x="277" y="233"/>
                  <a:pt x="279" y="232"/>
                </a:cubicBezTo>
                <a:cubicBezTo>
                  <a:pt x="282" y="230"/>
                  <a:pt x="278" y="226"/>
                  <a:pt x="279" y="224"/>
                </a:cubicBezTo>
                <a:cubicBezTo>
                  <a:pt x="280" y="222"/>
                  <a:pt x="283" y="226"/>
                  <a:pt x="284" y="230"/>
                </a:cubicBezTo>
                <a:cubicBezTo>
                  <a:pt x="285" y="233"/>
                  <a:pt x="281" y="233"/>
                  <a:pt x="281" y="235"/>
                </a:cubicBezTo>
                <a:cubicBezTo>
                  <a:pt x="281" y="237"/>
                  <a:pt x="278" y="236"/>
                  <a:pt x="277" y="237"/>
                </a:cubicBezTo>
                <a:cubicBezTo>
                  <a:pt x="276" y="238"/>
                  <a:pt x="276" y="246"/>
                  <a:pt x="278" y="246"/>
                </a:cubicBezTo>
                <a:cubicBezTo>
                  <a:pt x="279" y="246"/>
                  <a:pt x="280" y="240"/>
                  <a:pt x="281" y="243"/>
                </a:cubicBezTo>
                <a:cubicBezTo>
                  <a:pt x="282" y="246"/>
                  <a:pt x="285" y="239"/>
                  <a:pt x="286" y="242"/>
                </a:cubicBezTo>
                <a:cubicBezTo>
                  <a:pt x="287" y="245"/>
                  <a:pt x="291" y="248"/>
                  <a:pt x="293" y="247"/>
                </a:cubicBezTo>
                <a:cubicBezTo>
                  <a:pt x="294" y="247"/>
                  <a:pt x="292" y="244"/>
                  <a:pt x="290" y="243"/>
                </a:cubicBezTo>
                <a:cubicBezTo>
                  <a:pt x="287" y="243"/>
                  <a:pt x="287" y="239"/>
                  <a:pt x="290" y="239"/>
                </a:cubicBezTo>
                <a:cubicBezTo>
                  <a:pt x="292" y="239"/>
                  <a:pt x="296" y="245"/>
                  <a:pt x="296" y="247"/>
                </a:cubicBezTo>
                <a:cubicBezTo>
                  <a:pt x="296" y="249"/>
                  <a:pt x="294" y="249"/>
                  <a:pt x="292" y="251"/>
                </a:cubicBezTo>
                <a:cubicBezTo>
                  <a:pt x="290" y="253"/>
                  <a:pt x="287" y="247"/>
                  <a:pt x="285" y="248"/>
                </a:cubicBezTo>
                <a:cubicBezTo>
                  <a:pt x="283" y="248"/>
                  <a:pt x="285" y="251"/>
                  <a:pt x="286" y="254"/>
                </a:cubicBezTo>
                <a:cubicBezTo>
                  <a:pt x="287" y="257"/>
                  <a:pt x="283" y="260"/>
                  <a:pt x="286" y="262"/>
                </a:cubicBezTo>
                <a:cubicBezTo>
                  <a:pt x="289" y="264"/>
                  <a:pt x="288" y="261"/>
                  <a:pt x="289" y="259"/>
                </a:cubicBezTo>
                <a:cubicBezTo>
                  <a:pt x="289" y="258"/>
                  <a:pt x="292" y="260"/>
                  <a:pt x="293" y="261"/>
                </a:cubicBezTo>
                <a:cubicBezTo>
                  <a:pt x="295" y="262"/>
                  <a:pt x="295" y="258"/>
                  <a:pt x="295" y="256"/>
                </a:cubicBezTo>
                <a:cubicBezTo>
                  <a:pt x="295" y="255"/>
                  <a:pt x="298" y="256"/>
                  <a:pt x="299" y="258"/>
                </a:cubicBezTo>
                <a:cubicBezTo>
                  <a:pt x="301" y="260"/>
                  <a:pt x="301" y="255"/>
                  <a:pt x="303" y="256"/>
                </a:cubicBezTo>
                <a:cubicBezTo>
                  <a:pt x="305" y="256"/>
                  <a:pt x="304" y="260"/>
                  <a:pt x="304" y="262"/>
                </a:cubicBezTo>
                <a:cubicBezTo>
                  <a:pt x="304" y="264"/>
                  <a:pt x="308" y="260"/>
                  <a:pt x="307" y="262"/>
                </a:cubicBezTo>
                <a:cubicBezTo>
                  <a:pt x="307" y="262"/>
                  <a:pt x="307" y="263"/>
                  <a:pt x="307" y="263"/>
                </a:cubicBezTo>
                <a:cubicBezTo>
                  <a:pt x="307" y="265"/>
                  <a:pt x="309" y="266"/>
                  <a:pt x="311" y="267"/>
                </a:cubicBezTo>
                <a:cubicBezTo>
                  <a:pt x="313" y="269"/>
                  <a:pt x="307" y="269"/>
                  <a:pt x="309" y="271"/>
                </a:cubicBezTo>
                <a:cubicBezTo>
                  <a:pt x="310" y="272"/>
                  <a:pt x="308" y="275"/>
                  <a:pt x="310" y="277"/>
                </a:cubicBezTo>
                <a:cubicBezTo>
                  <a:pt x="312" y="279"/>
                  <a:pt x="315" y="278"/>
                  <a:pt x="317" y="276"/>
                </a:cubicBezTo>
                <a:cubicBezTo>
                  <a:pt x="319" y="275"/>
                  <a:pt x="320" y="278"/>
                  <a:pt x="319" y="281"/>
                </a:cubicBezTo>
                <a:cubicBezTo>
                  <a:pt x="317" y="284"/>
                  <a:pt x="321" y="286"/>
                  <a:pt x="322" y="284"/>
                </a:cubicBezTo>
                <a:cubicBezTo>
                  <a:pt x="324" y="282"/>
                  <a:pt x="327" y="287"/>
                  <a:pt x="329" y="288"/>
                </a:cubicBezTo>
                <a:cubicBezTo>
                  <a:pt x="331" y="289"/>
                  <a:pt x="332" y="292"/>
                  <a:pt x="330" y="292"/>
                </a:cubicBezTo>
                <a:cubicBezTo>
                  <a:pt x="327" y="292"/>
                  <a:pt x="327" y="296"/>
                  <a:pt x="329" y="296"/>
                </a:cubicBezTo>
                <a:cubicBezTo>
                  <a:pt x="331" y="297"/>
                  <a:pt x="331" y="299"/>
                  <a:pt x="331" y="301"/>
                </a:cubicBezTo>
                <a:cubicBezTo>
                  <a:pt x="331" y="302"/>
                  <a:pt x="337" y="305"/>
                  <a:pt x="340" y="304"/>
                </a:cubicBezTo>
                <a:cubicBezTo>
                  <a:pt x="342" y="303"/>
                  <a:pt x="344" y="305"/>
                  <a:pt x="345" y="307"/>
                </a:cubicBezTo>
                <a:cubicBezTo>
                  <a:pt x="346" y="309"/>
                  <a:pt x="351" y="311"/>
                  <a:pt x="352" y="310"/>
                </a:cubicBezTo>
                <a:cubicBezTo>
                  <a:pt x="354" y="308"/>
                  <a:pt x="355" y="312"/>
                  <a:pt x="355" y="314"/>
                </a:cubicBezTo>
                <a:cubicBezTo>
                  <a:pt x="356" y="317"/>
                  <a:pt x="359" y="316"/>
                  <a:pt x="361" y="315"/>
                </a:cubicBezTo>
                <a:cubicBezTo>
                  <a:pt x="364" y="315"/>
                  <a:pt x="365" y="318"/>
                  <a:pt x="366" y="318"/>
                </a:cubicBezTo>
                <a:cubicBezTo>
                  <a:pt x="370" y="317"/>
                  <a:pt x="370" y="322"/>
                  <a:pt x="373" y="325"/>
                </a:cubicBezTo>
                <a:cubicBezTo>
                  <a:pt x="373" y="326"/>
                  <a:pt x="373" y="326"/>
                  <a:pt x="373" y="326"/>
                </a:cubicBezTo>
                <a:cubicBezTo>
                  <a:pt x="376" y="329"/>
                  <a:pt x="374" y="331"/>
                  <a:pt x="375" y="335"/>
                </a:cubicBezTo>
                <a:cubicBezTo>
                  <a:pt x="376" y="338"/>
                  <a:pt x="375" y="343"/>
                  <a:pt x="372" y="343"/>
                </a:cubicBezTo>
                <a:cubicBezTo>
                  <a:pt x="370" y="343"/>
                  <a:pt x="369" y="340"/>
                  <a:pt x="371" y="339"/>
                </a:cubicBezTo>
                <a:cubicBezTo>
                  <a:pt x="373" y="338"/>
                  <a:pt x="372" y="334"/>
                  <a:pt x="370" y="334"/>
                </a:cubicBezTo>
                <a:cubicBezTo>
                  <a:pt x="369" y="334"/>
                  <a:pt x="369" y="333"/>
                  <a:pt x="369" y="331"/>
                </a:cubicBezTo>
                <a:cubicBezTo>
                  <a:pt x="369" y="330"/>
                  <a:pt x="369" y="329"/>
                  <a:pt x="369" y="328"/>
                </a:cubicBezTo>
                <a:cubicBezTo>
                  <a:pt x="371" y="325"/>
                  <a:pt x="367" y="327"/>
                  <a:pt x="364" y="324"/>
                </a:cubicBezTo>
                <a:cubicBezTo>
                  <a:pt x="362" y="322"/>
                  <a:pt x="356" y="322"/>
                  <a:pt x="355" y="320"/>
                </a:cubicBezTo>
                <a:cubicBezTo>
                  <a:pt x="354" y="318"/>
                  <a:pt x="348" y="309"/>
                  <a:pt x="345" y="309"/>
                </a:cubicBezTo>
                <a:cubicBezTo>
                  <a:pt x="342" y="310"/>
                  <a:pt x="338" y="310"/>
                  <a:pt x="335" y="307"/>
                </a:cubicBezTo>
                <a:cubicBezTo>
                  <a:pt x="331" y="304"/>
                  <a:pt x="329" y="304"/>
                  <a:pt x="326" y="306"/>
                </a:cubicBezTo>
                <a:cubicBezTo>
                  <a:pt x="324" y="307"/>
                  <a:pt x="329" y="308"/>
                  <a:pt x="329" y="310"/>
                </a:cubicBezTo>
                <a:cubicBezTo>
                  <a:pt x="329" y="311"/>
                  <a:pt x="330" y="312"/>
                  <a:pt x="333" y="312"/>
                </a:cubicBezTo>
                <a:cubicBezTo>
                  <a:pt x="335" y="312"/>
                  <a:pt x="336" y="316"/>
                  <a:pt x="338" y="316"/>
                </a:cubicBezTo>
                <a:cubicBezTo>
                  <a:pt x="340" y="317"/>
                  <a:pt x="341" y="320"/>
                  <a:pt x="344" y="320"/>
                </a:cubicBezTo>
                <a:cubicBezTo>
                  <a:pt x="346" y="320"/>
                  <a:pt x="347" y="323"/>
                  <a:pt x="348" y="325"/>
                </a:cubicBezTo>
                <a:cubicBezTo>
                  <a:pt x="349" y="326"/>
                  <a:pt x="352" y="325"/>
                  <a:pt x="352" y="326"/>
                </a:cubicBezTo>
                <a:cubicBezTo>
                  <a:pt x="352" y="328"/>
                  <a:pt x="355" y="329"/>
                  <a:pt x="356" y="331"/>
                </a:cubicBezTo>
                <a:cubicBezTo>
                  <a:pt x="356" y="331"/>
                  <a:pt x="356" y="331"/>
                  <a:pt x="356" y="332"/>
                </a:cubicBezTo>
                <a:cubicBezTo>
                  <a:pt x="356" y="334"/>
                  <a:pt x="357" y="339"/>
                  <a:pt x="360" y="342"/>
                </a:cubicBezTo>
                <a:cubicBezTo>
                  <a:pt x="363" y="346"/>
                  <a:pt x="361" y="349"/>
                  <a:pt x="364" y="350"/>
                </a:cubicBezTo>
                <a:cubicBezTo>
                  <a:pt x="366" y="351"/>
                  <a:pt x="366" y="353"/>
                  <a:pt x="364" y="353"/>
                </a:cubicBezTo>
                <a:cubicBezTo>
                  <a:pt x="361" y="352"/>
                  <a:pt x="363" y="355"/>
                  <a:pt x="362" y="360"/>
                </a:cubicBezTo>
                <a:cubicBezTo>
                  <a:pt x="361" y="366"/>
                  <a:pt x="361" y="377"/>
                  <a:pt x="361" y="380"/>
                </a:cubicBezTo>
                <a:cubicBezTo>
                  <a:pt x="360" y="384"/>
                  <a:pt x="356" y="389"/>
                  <a:pt x="359" y="393"/>
                </a:cubicBezTo>
                <a:cubicBezTo>
                  <a:pt x="361" y="396"/>
                  <a:pt x="363" y="402"/>
                  <a:pt x="361" y="406"/>
                </a:cubicBezTo>
                <a:cubicBezTo>
                  <a:pt x="360" y="411"/>
                  <a:pt x="360" y="413"/>
                  <a:pt x="362" y="417"/>
                </a:cubicBezTo>
                <a:cubicBezTo>
                  <a:pt x="364" y="420"/>
                  <a:pt x="363" y="426"/>
                  <a:pt x="365" y="427"/>
                </a:cubicBezTo>
                <a:cubicBezTo>
                  <a:pt x="367" y="429"/>
                  <a:pt x="369" y="431"/>
                  <a:pt x="371" y="434"/>
                </a:cubicBezTo>
                <a:cubicBezTo>
                  <a:pt x="373" y="438"/>
                  <a:pt x="375" y="436"/>
                  <a:pt x="375" y="439"/>
                </a:cubicBezTo>
                <a:cubicBezTo>
                  <a:pt x="375" y="442"/>
                  <a:pt x="375" y="443"/>
                  <a:pt x="378" y="444"/>
                </a:cubicBezTo>
                <a:cubicBezTo>
                  <a:pt x="381" y="445"/>
                  <a:pt x="379" y="448"/>
                  <a:pt x="379" y="450"/>
                </a:cubicBezTo>
                <a:cubicBezTo>
                  <a:pt x="379" y="452"/>
                  <a:pt x="383" y="455"/>
                  <a:pt x="388" y="459"/>
                </a:cubicBezTo>
                <a:cubicBezTo>
                  <a:pt x="393" y="464"/>
                  <a:pt x="389" y="467"/>
                  <a:pt x="392" y="467"/>
                </a:cubicBezTo>
                <a:cubicBezTo>
                  <a:pt x="395" y="467"/>
                  <a:pt x="399" y="469"/>
                  <a:pt x="402" y="471"/>
                </a:cubicBezTo>
                <a:cubicBezTo>
                  <a:pt x="406" y="473"/>
                  <a:pt x="407" y="472"/>
                  <a:pt x="409" y="473"/>
                </a:cubicBezTo>
                <a:cubicBezTo>
                  <a:pt x="411" y="473"/>
                  <a:pt x="416" y="478"/>
                  <a:pt x="417" y="482"/>
                </a:cubicBezTo>
                <a:cubicBezTo>
                  <a:pt x="417" y="483"/>
                  <a:pt x="418" y="485"/>
                  <a:pt x="418" y="487"/>
                </a:cubicBezTo>
                <a:cubicBezTo>
                  <a:pt x="419" y="489"/>
                  <a:pt x="421" y="491"/>
                  <a:pt x="423" y="494"/>
                </a:cubicBezTo>
                <a:cubicBezTo>
                  <a:pt x="426" y="498"/>
                  <a:pt x="429" y="507"/>
                  <a:pt x="430" y="509"/>
                </a:cubicBezTo>
                <a:cubicBezTo>
                  <a:pt x="430" y="512"/>
                  <a:pt x="435" y="515"/>
                  <a:pt x="440" y="518"/>
                </a:cubicBezTo>
                <a:cubicBezTo>
                  <a:pt x="444" y="520"/>
                  <a:pt x="444" y="527"/>
                  <a:pt x="444" y="528"/>
                </a:cubicBezTo>
                <a:cubicBezTo>
                  <a:pt x="443" y="530"/>
                  <a:pt x="437" y="527"/>
                  <a:pt x="437" y="529"/>
                </a:cubicBezTo>
                <a:cubicBezTo>
                  <a:pt x="437" y="531"/>
                  <a:pt x="444" y="537"/>
                  <a:pt x="447" y="537"/>
                </a:cubicBezTo>
                <a:cubicBezTo>
                  <a:pt x="450" y="536"/>
                  <a:pt x="452" y="538"/>
                  <a:pt x="456" y="542"/>
                </a:cubicBezTo>
                <a:cubicBezTo>
                  <a:pt x="461" y="546"/>
                  <a:pt x="460" y="551"/>
                  <a:pt x="458" y="552"/>
                </a:cubicBezTo>
                <a:cubicBezTo>
                  <a:pt x="457" y="554"/>
                  <a:pt x="462" y="557"/>
                  <a:pt x="468" y="560"/>
                </a:cubicBezTo>
                <a:cubicBezTo>
                  <a:pt x="474" y="564"/>
                  <a:pt x="476" y="569"/>
                  <a:pt x="476" y="571"/>
                </a:cubicBezTo>
                <a:cubicBezTo>
                  <a:pt x="477" y="573"/>
                  <a:pt x="480" y="571"/>
                  <a:pt x="480" y="568"/>
                </a:cubicBezTo>
                <a:cubicBezTo>
                  <a:pt x="481" y="566"/>
                  <a:pt x="479" y="565"/>
                  <a:pt x="479" y="562"/>
                </a:cubicBezTo>
                <a:cubicBezTo>
                  <a:pt x="479" y="559"/>
                  <a:pt x="474" y="559"/>
                  <a:pt x="472" y="559"/>
                </a:cubicBezTo>
                <a:cubicBezTo>
                  <a:pt x="470" y="559"/>
                  <a:pt x="472" y="554"/>
                  <a:pt x="470" y="552"/>
                </a:cubicBezTo>
                <a:cubicBezTo>
                  <a:pt x="468" y="550"/>
                  <a:pt x="466" y="544"/>
                  <a:pt x="465" y="540"/>
                </a:cubicBezTo>
                <a:cubicBezTo>
                  <a:pt x="463" y="536"/>
                  <a:pt x="458" y="532"/>
                  <a:pt x="456" y="528"/>
                </a:cubicBezTo>
                <a:cubicBezTo>
                  <a:pt x="453" y="524"/>
                  <a:pt x="451" y="520"/>
                  <a:pt x="449" y="519"/>
                </a:cubicBezTo>
                <a:cubicBezTo>
                  <a:pt x="447" y="518"/>
                  <a:pt x="451" y="516"/>
                  <a:pt x="450" y="515"/>
                </a:cubicBezTo>
                <a:cubicBezTo>
                  <a:pt x="449" y="513"/>
                  <a:pt x="446" y="513"/>
                  <a:pt x="444" y="512"/>
                </a:cubicBezTo>
                <a:cubicBezTo>
                  <a:pt x="441" y="511"/>
                  <a:pt x="439" y="509"/>
                  <a:pt x="439" y="506"/>
                </a:cubicBezTo>
                <a:cubicBezTo>
                  <a:pt x="439" y="503"/>
                  <a:pt x="437" y="496"/>
                  <a:pt x="436" y="494"/>
                </a:cubicBezTo>
                <a:cubicBezTo>
                  <a:pt x="436" y="491"/>
                  <a:pt x="438" y="492"/>
                  <a:pt x="439" y="493"/>
                </a:cubicBezTo>
                <a:cubicBezTo>
                  <a:pt x="440" y="494"/>
                  <a:pt x="441" y="495"/>
                  <a:pt x="442" y="494"/>
                </a:cubicBezTo>
                <a:cubicBezTo>
                  <a:pt x="443" y="493"/>
                  <a:pt x="446" y="494"/>
                  <a:pt x="447" y="496"/>
                </a:cubicBezTo>
                <a:cubicBezTo>
                  <a:pt x="447" y="498"/>
                  <a:pt x="450" y="496"/>
                  <a:pt x="452" y="497"/>
                </a:cubicBezTo>
                <a:cubicBezTo>
                  <a:pt x="453" y="498"/>
                  <a:pt x="449" y="499"/>
                  <a:pt x="453" y="507"/>
                </a:cubicBezTo>
                <a:cubicBezTo>
                  <a:pt x="458" y="516"/>
                  <a:pt x="455" y="511"/>
                  <a:pt x="455" y="517"/>
                </a:cubicBezTo>
                <a:cubicBezTo>
                  <a:pt x="455" y="522"/>
                  <a:pt x="458" y="520"/>
                  <a:pt x="459" y="519"/>
                </a:cubicBezTo>
                <a:cubicBezTo>
                  <a:pt x="460" y="518"/>
                  <a:pt x="462" y="520"/>
                  <a:pt x="464" y="523"/>
                </a:cubicBezTo>
                <a:cubicBezTo>
                  <a:pt x="467" y="526"/>
                  <a:pt x="471" y="526"/>
                  <a:pt x="471" y="528"/>
                </a:cubicBezTo>
                <a:cubicBezTo>
                  <a:pt x="471" y="530"/>
                  <a:pt x="472" y="533"/>
                  <a:pt x="475" y="533"/>
                </a:cubicBezTo>
                <a:cubicBezTo>
                  <a:pt x="478" y="534"/>
                  <a:pt x="479" y="537"/>
                  <a:pt x="481" y="538"/>
                </a:cubicBezTo>
                <a:cubicBezTo>
                  <a:pt x="483" y="538"/>
                  <a:pt x="483" y="540"/>
                  <a:pt x="482" y="543"/>
                </a:cubicBezTo>
                <a:cubicBezTo>
                  <a:pt x="481" y="545"/>
                  <a:pt x="482" y="547"/>
                  <a:pt x="487" y="549"/>
                </a:cubicBezTo>
                <a:cubicBezTo>
                  <a:pt x="492" y="551"/>
                  <a:pt x="490" y="551"/>
                  <a:pt x="494" y="555"/>
                </a:cubicBezTo>
                <a:cubicBezTo>
                  <a:pt x="498" y="559"/>
                  <a:pt x="509" y="571"/>
                  <a:pt x="511" y="575"/>
                </a:cubicBezTo>
                <a:cubicBezTo>
                  <a:pt x="514" y="578"/>
                  <a:pt x="514" y="581"/>
                  <a:pt x="515" y="584"/>
                </a:cubicBezTo>
                <a:cubicBezTo>
                  <a:pt x="516" y="586"/>
                  <a:pt x="514" y="587"/>
                  <a:pt x="515" y="589"/>
                </a:cubicBezTo>
                <a:cubicBezTo>
                  <a:pt x="516" y="592"/>
                  <a:pt x="512" y="591"/>
                  <a:pt x="512" y="592"/>
                </a:cubicBezTo>
                <a:cubicBezTo>
                  <a:pt x="513" y="594"/>
                  <a:pt x="515" y="602"/>
                  <a:pt x="519" y="602"/>
                </a:cubicBezTo>
                <a:cubicBezTo>
                  <a:pt x="523" y="603"/>
                  <a:pt x="527" y="608"/>
                  <a:pt x="531" y="610"/>
                </a:cubicBezTo>
                <a:cubicBezTo>
                  <a:pt x="534" y="613"/>
                  <a:pt x="539" y="613"/>
                  <a:pt x="544" y="614"/>
                </a:cubicBezTo>
                <a:cubicBezTo>
                  <a:pt x="549" y="616"/>
                  <a:pt x="553" y="621"/>
                  <a:pt x="560" y="623"/>
                </a:cubicBezTo>
                <a:cubicBezTo>
                  <a:pt x="567" y="624"/>
                  <a:pt x="574" y="628"/>
                  <a:pt x="578" y="630"/>
                </a:cubicBezTo>
                <a:cubicBezTo>
                  <a:pt x="583" y="633"/>
                  <a:pt x="588" y="632"/>
                  <a:pt x="595" y="630"/>
                </a:cubicBezTo>
                <a:cubicBezTo>
                  <a:pt x="601" y="627"/>
                  <a:pt x="606" y="630"/>
                  <a:pt x="609" y="632"/>
                </a:cubicBezTo>
                <a:cubicBezTo>
                  <a:pt x="611" y="632"/>
                  <a:pt x="615" y="635"/>
                  <a:pt x="618" y="639"/>
                </a:cubicBezTo>
                <a:cubicBezTo>
                  <a:pt x="618" y="639"/>
                  <a:pt x="618" y="639"/>
                  <a:pt x="618" y="639"/>
                </a:cubicBezTo>
                <a:cubicBezTo>
                  <a:pt x="622" y="642"/>
                  <a:pt x="625" y="645"/>
                  <a:pt x="627" y="646"/>
                </a:cubicBezTo>
                <a:cubicBezTo>
                  <a:pt x="631" y="648"/>
                  <a:pt x="636" y="646"/>
                  <a:pt x="638" y="648"/>
                </a:cubicBezTo>
                <a:cubicBezTo>
                  <a:pt x="639" y="648"/>
                  <a:pt x="639" y="648"/>
                  <a:pt x="639" y="648"/>
                </a:cubicBezTo>
                <a:cubicBezTo>
                  <a:pt x="641" y="651"/>
                  <a:pt x="652" y="654"/>
                  <a:pt x="655" y="654"/>
                </a:cubicBezTo>
                <a:cubicBezTo>
                  <a:pt x="656" y="654"/>
                  <a:pt x="657" y="653"/>
                  <a:pt x="657" y="653"/>
                </a:cubicBezTo>
                <a:cubicBezTo>
                  <a:pt x="658" y="652"/>
                  <a:pt x="658" y="652"/>
                  <a:pt x="660" y="653"/>
                </a:cubicBezTo>
                <a:cubicBezTo>
                  <a:pt x="661" y="654"/>
                  <a:pt x="660" y="655"/>
                  <a:pt x="660" y="656"/>
                </a:cubicBezTo>
                <a:cubicBezTo>
                  <a:pt x="660" y="657"/>
                  <a:pt x="660" y="658"/>
                  <a:pt x="662" y="659"/>
                </a:cubicBezTo>
                <a:cubicBezTo>
                  <a:pt x="664" y="660"/>
                  <a:pt x="668" y="667"/>
                  <a:pt x="672" y="668"/>
                </a:cubicBezTo>
                <a:cubicBezTo>
                  <a:pt x="673" y="669"/>
                  <a:pt x="674" y="670"/>
                  <a:pt x="674" y="672"/>
                </a:cubicBezTo>
                <a:cubicBezTo>
                  <a:pt x="675" y="673"/>
                  <a:pt x="675" y="674"/>
                  <a:pt x="674" y="675"/>
                </a:cubicBezTo>
                <a:cubicBezTo>
                  <a:pt x="672" y="676"/>
                  <a:pt x="672" y="680"/>
                  <a:pt x="676" y="682"/>
                </a:cubicBezTo>
                <a:cubicBezTo>
                  <a:pt x="680" y="684"/>
                  <a:pt x="679" y="681"/>
                  <a:pt x="681" y="681"/>
                </a:cubicBezTo>
                <a:cubicBezTo>
                  <a:pt x="683" y="681"/>
                  <a:pt x="682" y="684"/>
                  <a:pt x="684" y="684"/>
                </a:cubicBezTo>
                <a:cubicBezTo>
                  <a:pt x="686" y="684"/>
                  <a:pt x="690" y="686"/>
                  <a:pt x="690" y="689"/>
                </a:cubicBezTo>
                <a:cubicBezTo>
                  <a:pt x="690" y="692"/>
                  <a:pt x="691" y="693"/>
                  <a:pt x="695" y="693"/>
                </a:cubicBezTo>
                <a:cubicBezTo>
                  <a:pt x="695" y="693"/>
                  <a:pt x="696" y="693"/>
                  <a:pt x="697" y="693"/>
                </a:cubicBezTo>
                <a:cubicBezTo>
                  <a:pt x="700" y="694"/>
                  <a:pt x="705" y="695"/>
                  <a:pt x="707" y="698"/>
                </a:cubicBezTo>
                <a:cubicBezTo>
                  <a:pt x="710" y="701"/>
                  <a:pt x="711" y="699"/>
                  <a:pt x="713" y="702"/>
                </a:cubicBezTo>
                <a:cubicBezTo>
                  <a:pt x="715" y="705"/>
                  <a:pt x="718" y="702"/>
                  <a:pt x="719" y="701"/>
                </a:cubicBezTo>
                <a:cubicBezTo>
                  <a:pt x="720" y="699"/>
                  <a:pt x="717" y="698"/>
                  <a:pt x="717" y="696"/>
                </a:cubicBezTo>
                <a:cubicBezTo>
                  <a:pt x="717" y="694"/>
                  <a:pt x="721" y="695"/>
                  <a:pt x="721" y="692"/>
                </a:cubicBezTo>
                <a:cubicBezTo>
                  <a:pt x="722" y="689"/>
                  <a:pt x="728" y="688"/>
                  <a:pt x="730" y="689"/>
                </a:cubicBezTo>
                <a:cubicBezTo>
                  <a:pt x="733" y="690"/>
                  <a:pt x="735" y="692"/>
                  <a:pt x="733" y="695"/>
                </a:cubicBezTo>
                <a:cubicBezTo>
                  <a:pt x="731" y="697"/>
                  <a:pt x="735" y="700"/>
                  <a:pt x="738" y="703"/>
                </a:cubicBezTo>
                <a:cubicBezTo>
                  <a:pt x="739" y="704"/>
                  <a:pt x="739" y="705"/>
                  <a:pt x="740" y="706"/>
                </a:cubicBezTo>
                <a:cubicBezTo>
                  <a:pt x="743" y="708"/>
                  <a:pt x="741" y="711"/>
                  <a:pt x="742" y="712"/>
                </a:cubicBezTo>
                <a:cubicBezTo>
                  <a:pt x="742" y="714"/>
                  <a:pt x="743" y="716"/>
                  <a:pt x="742" y="717"/>
                </a:cubicBezTo>
                <a:cubicBezTo>
                  <a:pt x="740" y="717"/>
                  <a:pt x="742" y="727"/>
                  <a:pt x="743" y="729"/>
                </a:cubicBezTo>
                <a:cubicBezTo>
                  <a:pt x="745" y="731"/>
                  <a:pt x="743" y="733"/>
                  <a:pt x="741" y="736"/>
                </a:cubicBezTo>
                <a:cubicBezTo>
                  <a:pt x="740" y="740"/>
                  <a:pt x="738" y="742"/>
                  <a:pt x="735" y="742"/>
                </a:cubicBezTo>
                <a:cubicBezTo>
                  <a:pt x="731" y="742"/>
                  <a:pt x="732" y="747"/>
                  <a:pt x="731" y="747"/>
                </a:cubicBezTo>
                <a:cubicBezTo>
                  <a:pt x="730" y="747"/>
                  <a:pt x="729" y="749"/>
                  <a:pt x="729" y="750"/>
                </a:cubicBezTo>
                <a:cubicBezTo>
                  <a:pt x="729" y="751"/>
                  <a:pt x="729" y="751"/>
                  <a:pt x="729" y="751"/>
                </a:cubicBezTo>
                <a:cubicBezTo>
                  <a:pt x="729" y="753"/>
                  <a:pt x="726" y="754"/>
                  <a:pt x="723" y="754"/>
                </a:cubicBezTo>
                <a:cubicBezTo>
                  <a:pt x="720" y="755"/>
                  <a:pt x="721" y="758"/>
                  <a:pt x="721" y="760"/>
                </a:cubicBezTo>
                <a:cubicBezTo>
                  <a:pt x="721" y="763"/>
                  <a:pt x="718" y="763"/>
                  <a:pt x="717" y="765"/>
                </a:cubicBezTo>
                <a:cubicBezTo>
                  <a:pt x="716" y="768"/>
                  <a:pt x="717" y="768"/>
                  <a:pt x="715" y="769"/>
                </a:cubicBezTo>
                <a:cubicBezTo>
                  <a:pt x="712" y="771"/>
                  <a:pt x="712" y="773"/>
                  <a:pt x="713" y="775"/>
                </a:cubicBezTo>
                <a:cubicBezTo>
                  <a:pt x="714" y="777"/>
                  <a:pt x="713" y="779"/>
                  <a:pt x="712" y="781"/>
                </a:cubicBezTo>
                <a:cubicBezTo>
                  <a:pt x="712" y="782"/>
                  <a:pt x="715" y="782"/>
                  <a:pt x="717" y="785"/>
                </a:cubicBezTo>
                <a:cubicBezTo>
                  <a:pt x="720" y="787"/>
                  <a:pt x="720" y="784"/>
                  <a:pt x="721" y="786"/>
                </a:cubicBezTo>
                <a:cubicBezTo>
                  <a:pt x="722" y="787"/>
                  <a:pt x="720" y="791"/>
                  <a:pt x="718" y="791"/>
                </a:cubicBezTo>
                <a:cubicBezTo>
                  <a:pt x="717" y="791"/>
                  <a:pt x="717" y="791"/>
                  <a:pt x="717" y="791"/>
                </a:cubicBezTo>
                <a:cubicBezTo>
                  <a:pt x="714" y="791"/>
                  <a:pt x="711" y="795"/>
                  <a:pt x="710" y="798"/>
                </a:cubicBezTo>
                <a:cubicBezTo>
                  <a:pt x="709" y="801"/>
                  <a:pt x="713" y="807"/>
                  <a:pt x="713" y="809"/>
                </a:cubicBezTo>
                <a:cubicBezTo>
                  <a:pt x="714" y="811"/>
                  <a:pt x="711" y="809"/>
                  <a:pt x="711" y="811"/>
                </a:cubicBezTo>
                <a:cubicBezTo>
                  <a:pt x="710" y="813"/>
                  <a:pt x="717" y="816"/>
                  <a:pt x="720" y="818"/>
                </a:cubicBezTo>
                <a:cubicBezTo>
                  <a:pt x="722" y="820"/>
                  <a:pt x="725" y="827"/>
                  <a:pt x="728" y="829"/>
                </a:cubicBezTo>
                <a:cubicBezTo>
                  <a:pt x="730" y="832"/>
                  <a:pt x="731" y="835"/>
                  <a:pt x="733" y="842"/>
                </a:cubicBezTo>
                <a:cubicBezTo>
                  <a:pt x="736" y="849"/>
                  <a:pt x="742" y="861"/>
                  <a:pt x="746" y="866"/>
                </a:cubicBezTo>
                <a:cubicBezTo>
                  <a:pt x="750" y="871"/>
                  <a:pt x="752" y="875"/>
                  <a:pt x="751" y="876"/>
                </a:cubicBezTo>
                <a:cubicBezTo>
                  <a:pt x="750" y="878"/>
                  <a:pt x="751" y="882"/>
                  <a:pt x="754" y="884"/>
                </a:cubicBezTo>
                <a:cubicBezTo>
                  <a:pt x="757" y="886"/>
                  <a:pt x="759" y="889"/>
                  <a:pt x="767" y="893"/>
                </a:cubicBezTo>
                <a:cubicBezTo>
                  <a:pt x="774" y="897"/>
                  <a:pt x="788" y="904"/>
                  <a:pt x="790" y="907"/>
                </a:cubicBezTo>
                <a:cubicBezTo>
                  <a:pt x="792" y="911"/>
                  <a:pt x="799" y="914"/>
                  <a:pt x="800" y="915"/>
                </a:cubicBezTo>
                <a:cubicBezTo>
                  <a:pt x="800" y="915"/>
                  <a:pt x="801" y="915"/>
                  <a:pt x="801" y="916"/>
                </a:cubicBezTo>
                <a:cubicBezTo>
                  <a:pt x="801" y="918"/>
                  <a:pt x="800" y="922"/>
                  <a:pt x="801" y="924"/>
                </a:cubicBezTo>
                <a:cubicBezTo>
                  <a:pt x="802" y="926"/>
                  <a:pt x="802" y="939"/>
                  <a:pt x="801" y="944"/>
                </a:cubicBezTo>
                <a:cubicBezTo>
                  <a:pt x="800" y="950"/>
                  <a:pt x="799" y="954"/>
                  <a:pt x="798" y="957"/>
                </a:cubicBezTo>
                <a:cubicBezTo>
                  <a:pt x="797" y="960"/>
                  <a:pt x="800" y="960"/>
                  <a:pt x="799" y="961"/>
                </a:cubicBezTo>
                <a:cubicBezTo>
                  <a:pt x="798" y="963"/>
                  <a:pt x="798" y="966"/>
                  <a:pt x="798" y="972"/>
                </a:cubicBezTo>
                <a:cubicBezTo>
                  <a:pt x="798" y="978"/>
                  <a:pt x="795" y="988"/>
                  <a:pt x="794" y="991"/>
                </a:cubicBezTo>
                <a:cubicBezTo>
                  <a:pt x="794" y="994"/>
                  <a:pt x="792" y="996"/>
                  <a:pt x="792" y="999"/>
                </a:cubicBezTo>
                <a:cubicBezTo>
                  <a:pt x="793" y="1003"/>
                  <a:pt x="791" y="1005"/>
                  <a:pt x="789" y="1006"/>
                </a:cubicBezTo>
                <a:cubicBezTo>
                  <a:pt x="787" y="1008"/>
                  <a:pt x="792" y="1013"/>
                  <a:pt x="792" y="1016"/>
                </a:cubicBezTo>
                <a:cubicBezTo>
                  <a:pt x="792" y="1019"/>
                  <a:pt x="788" y="1020"/>
                  <a:pt x="789" y="1025"/>
                </a:cubicBezTo>
                <a:cubicBezTo>
                  <a:pt x="790" y="1031"/>
                  <a:pt x="789" y="1041"/>
                  <a:pt x="789" y="1043"/>
                </a:cubicBezTo>
                <a:cubicBezTo>
                  <a:pt x="789" y="1045"/>
                  <a:pt x="786" y="1045"/>
                  <a:pt x="787" y="1048"/>
                </a:cubicBezTo>
                <a:cubicBezTo>
                  <a:pt x="787" y="1052"/>
                  <a:pt x="785" y="1053"/>
                  <a:pt x="784" y="1059"/>
                </a:cubicBezTo>
                <a:cubicBezTo>
                  <a:pt x="783" y="1064"/>
                  <a:pt x="779" y="1072"/>
                  <a:pt x="778" y="1076"/>
                </a:cubicBezTo>
                <a:cubicBezTo>
                  <a:pt x="776" y="1080"/>
                  <a:pt x="776" y="1082"/>
                  <a:pt x="774" y="1082"/>
                </a:cubicBezTo>
                <a:cubicBezTo>
                  <a:pt x="772" y="1082"/>
                  <a:pt x="771" y="1085"/>
                  <a:pt x="773" y="1088"/>
                </a:cubicBezTo>
                <a:cubicBezTo>
                  <a:pt x="774" y="1092"/>
                  <a:pt x="772" y="1095"/>
                  <a:pt x="774" y="1099"/>
                </a:cubicBezTo>
                <a:cubicBezTo>
                  <a:pt x="776" y="1102"/>
                  <a:pt x="775" y="1104"/>
                  <a:pt x="774" y="1107"/>
                </a:cubicBezTo>
                <a:cubicBezTo>
                  <a:pt x="773" y="1110"/>
                  <a:pt x="772" y="1111"/>
                  <a:pt x="772" y="1114"/>
                </a:cubicBezTo>
                <a:cubicBezTo>
                  <a:pt x="772" y="1117"/>
                  <a:pt x="769" y="1120"/>
                  <a:pt x="771" y="1123"/>
                </a:cubicBezTo>
                <a:cubicBezTo>
                  <a:pt x="772" y="1127"/>
                  <a:pt x="772" y="1128"/>
                  <a:pt x="770" y="1128"/>
                </a:cubicBezTo>
                <a:cubicBezTo>
                  <a:pt x="768" y="1128"/>
                  <a:pt x="767" y="1131"/>
                  <a:pt x="766" y="1137"/>
                </a:cubicBezTo>
                <a:cubicBezTo>
                  <a:pt x="766" y="1143"/>
                  <a:pt x="766" y="1143"/>
                  <a:pt x="770" y="1143"/>
                </a:cubicBezTo>
                <a:cubicBezTo>
                  <a:pt x="775" y="1142"/>
                  <a:pt x="771" y="1128"/>
                  <a:pt x="774" y="1128"/>
                </a:cubicBezTo>
                <a:cubicBezTo>
                  <a:pt x="777" y="1128"/>
                  <a:pt x="774" y="1126"/>
                  <a:pt x="777" y="1125"/>
                </a:cubicBezTo>
                <a:cubicBezTo>
                  <a:pt x="780" y="1124"/>
                  <a:pt x="777" y="1127"/>
                  <a:pt x="779" y="1128"/>
                </a:cubicBezTo>
                <a:cubicBezTo>
                  <a:pt x="781" y="1128"/>
                  <a:pt x="782" y="1130"/>
                  <a:pt x="780" y="1132"/>
                </a:cubicBezTo>
                <a:cubicBezTo>
                  <a:pt x="777" y="1133"/>
                  <a:pt x="780" y="1136"/>
                  <a:pt x="779" y="1138"/>
                </a:cubicBezTo>
                <a:cubicBezTo>
                  <a:pt x="778" y="1140"/>
                  <a:pt x="776" y="1143"/>
                  <a:pt x="777" y="1145"/>
                </a:cubicBezTo>
                <a:cubicBezTo>
                  <a:pt x="778" y="1147"/>
                  <a:pt x="776" y="1147"/>
                  <a:pt x="776" y="1150"/>
                </a:cubicBezTo>
                <a:cubicBezTo>
                  <a:pt x="775" y="1153"/>
                  <a:pt x="777" y="1153"/>
                  <a:pt x="776" y="1154"/>
                </a:cubicBezTo>
                <a:cubicBezTo>
                  <a:pt x="775" y="1155"/>
                  <a:pt x="777" y="1157"/>
                  <a:pt x="776" y="1158"/>
                </a:cubicBezTo>
                <a:cubicBezTo>
                  <a:pt x="774" y="1158"/>
                  <a:pt x="775" y="1160"/>
                  <a:pt x="776" y="1162"/>
                </a:cubicBezTo>
                <a:cubicBezTo>
                  <a:pt x="777" y="1165"/>
                  <a:pt x="774" y="1163"/>
                  <a:pt x="772" y="1165"/>
                </a:cubicBezTo>
                <a:cubicBezTo>
                  <a:pt x="770" y="1166"/>
                  <a:pt x="774" y="1168"/>
                  <a:pt x="773" y="1170"/>
                </a:cubicBezTo>
                <a:cubicBezTo>
                  <a:pt x="772" y="1172"/>
                  <a:pt x="769" y="1169"/>
                  <a:pt x="767" y="1168"/>
                </a:cubicBezTo>
                <a:cubicBezTo>
                  <a:pt x="766" y="1167"/>
                  <a:pt x="769" y="1165"/>
                  <a:pt x="771" y="1163"/>
                </a:cubicBezTo>
                <a:cubicBezTo>
                  <a:pt x="773" y="1160"/>
                  <a:pt x="769" y="1156"/>
                  <a:pt x="767" y="1157"/>
                </a:cubicBezTo>
                <a:cubicBezTo>
                  <a:pt x="764" y="1158"/>
                  <a:pt x="769" y="1161"/>
                  <a:pt x="769" y="1163"/>
                </a:cubicBezTo>
                <a:cubicBezTo>
                  <a:pt x="769" y="1165"/>
                  <a:pt x="765" y="1163"/>
                  <a:pt x="765" y="1165"/>
                </a:cubicBezTo>
                <a:cubicBezTo>
                  <a:pt x="765" y="1168"/>
                  <a:pt x="762" y="1167"/>
                  <a:pt x="760" y="1169"/>
                </a:cubicBezTo>
                <a:cubicBezTo>
                  <a:pt x="759" y="1170"/>
                  <a:pt x="763" y="1172"/>
                  <a:pt x="761" y="1173"/>
                </a:cubicBezTo>
                <a:cubicBezTo>
                  <a:pt x="759" y="1173"/>
                  <a:pt x="756" y="1176"/>
                  <a:pt x="756" y="1177"/>
                </a:cubicBezTo>
                <a:cubicBezTo>
                  <a:pt x="755" y="1179"/>
                  <a:pt x="758" y="1180"/>
                  <a:pt x="758" y="1178"/>
                </a:cubicBezTo>
                <a:cubicBezTo>
                  <a:pt x="758" y="1176"/>
                  <a:pt x="761" y="1175"/>
                  <a:pt x="761" y="1178"/>
                </a:cubicBezTo>
                <a:cubicBezTo>
                  <a:pt x="762" y="1180"/>
                  <a:pt x="764" y="1178"/>
                  <a:pt x="766" y="1178"/>
                </a:cubicBezTo>
                <a:cubicBezTo>
                  <a:pt x="769" y="1179"/>
                  <a:pt x="768" y="1183"/>
                  <a:pt x="767" y="1182"/>
                </a:cubicBezTo>
                <a:cubicBezTo>
                  <a:pt x="765" y="1182"/>
                  <a:pt x="764" y="1185"/>
                  <a:pt x="764" y="1187"/>
                </a:cubicBezTo>
                <a:cubicBezTo>
                  <a:pt x="765" y="1190"/>
                  <a:pt x="770" y="1187"/>
                  <a:pt x="772" y="1188"/>
                </a:cubicBezTo>
                <a:cubicBezTo>
                  <a:pt x="774" y="1189"/>
                  <a:pt x="773" y="1193"/>
                  <a:pt x="772" y="1191"/>
                </a:cubicBezTo>
                <a:cubicBezTo>
                  <a:pt x="771" y="1190"/>
                  <a:pt x="768" y="1188"/>
                  <a:pt x="767" y="1190"/>
                </a:cubicBezTo>
                <a:cubicBezTo>
                  <a:pt x="765" y="1192"/>
                  <a:pt x="763" y="1191"/>
                  <a:pt x="762" y="1191"/>
                </a:cubicBezTo>
                <a:cubicBezTo>
                  <a:pt x="760" y="1190"/>
                  <a:pt x="754" y="1194"/>
                  <a:pt x="756" y="1195"/>
                </a:cubicBezTo>
                <a:cubicBezTo>
                  <a:pt x="758" y="1197"/>
                  <a:pt x="758" y="1199"/>
                  <a:pt x="759" y="1199"/>
                </a:cubicBezTo>
                <a:cubicBezTo>
                  <a:pt x="761" y="1199"/>
                  <a:pt x="763" y="1198"/>
                  <a:pt x="763" y="1196"/>
                </a:cubicBezTo>
                <a:cubicBezTo>
                  <a:pt x="764" y="1195"/>
                  <a:pt x="767" y="1193"/>
                  <a:pt x="767" y="1197"/>
                </a:cubicBezTo>
                <a:cubicBezTo>
                  <a:pt x="767" y="1200"/>
                  <a:pt x="763" y="1198"/>
                  <a:pt x="763" y="1200"/>
                </a:cubicBezTo>
                <a:cubicBezTo>
                  <a:pt x="762" y="1202"/>
                  <a:pt x="761" y="1203"/>
                  <a:pt x="758" y="1205"/>
                </a:cubicBezTo>
                <a:cubicBezTo>
                  <a:pt x="756" y="1206"/>
                  <a:pt x="758" y="1209"/>
                  <a:pt x="760" y="1208"/>
                </a:cubicBezTo>
                <a:cubicBezTo>
                  <a:pt x="762" y="1207"/>
                  <a:pt x="760" y="1210"/>
                  <a:pt x="762" y="1211"/>
                </a:cubicBezTo>
                <a:cubicBezTo>
                  <a:pt x="764" y="1211"/>
                  <a:pt x="765" y="1209"/>
                  <a:pt x="765" y="1208"/>
                </a:cubicBezTo>
                <a:cubicBezTo>
                  <a:pt x="764" y="1206"/>
                  <a:pt x="766" y="1202"/>
                  <a:pt x="768" y="1204"/>
                </a:cubicBezTo>
                <a:cubicBezTo>
                  <a:pt x="770" y="1206"/>
                  <a:pt x="767" y="1208"/>
                  <a:pt x="767" y="1210"/>
                </a:cubicBezTo>
                <a:cubicBezTo>
                  <a:pt x="767" y="1211"/>
                  <a:pt x="766" y="1214"/>
                  <a:pt x="766" y="1216"/>
                </a:cubicBezTo>
                <a:cubicBezTo>
                  <a:pt x="766" y="1218"/>
                  <a:pt x="763" y="1217"/>
                  <a:pt x="764" y="1219"/>
                </a:cubicBezTo>
                <a:cubicBezTo>
                  <a:pt x="764" y="1221"/>
                  <a:pt x="759" y="1219"/>
                  <a:pt x="761" y="1221"/>
                </a:cubicBezTo>
                <a:cubicBezTo>
                  <a:pt x="763" y="1222"/>
                  <a:pt x="759" y="1224"/>
                  <a:pt x="761" y="1226"/>
                </a:cubicBezTo>
                <a:cubicBezTo>
                  <a:pt x="762" y="1227"/>
                  <a:pt x="763" y="1224"/>
                  <a:pt x="765" y="1225"/>
                </a:cubicBezTo>
                <a:cubicBezTo>
                  <a:pt x="767" y="1225"/>
                  <a:pt x="767" y="1226"/>
                  <a:pt x="769" y="1225"/>
                </a:cubicBezTo>
                <a:cubicBezTo>
                  <a:pt x="772" y="1224"/>
                  <a:pt x="773" y="1227"/>
                  <a:pt x="771" y="1227"/>
                </a:cubicBezTo>
                <a:cubicBezTo>
                  <a:pt x="768" y="1228"/>
                  <a:pt x="766" y="1231"/>
                  <a:pt x="767" y="1231"/>
                </a:cubicBezTo>
                <a:cubicBezTo>
                  <a:pt x="768" y="1232"/>
                  <a:pt x="771" y="1229"/>
                  <a:pt x="772" y="1232"/>
                </a:cubicBezTo>
                <a:cubicBezTo>
                  <a:pt x="773" y="1234"/>
                  <a:pt x="774" y="1233"/>
                  <a:pt x="775" y="1231"/>
                </a:cubicBezTo>
                <a:cubicBezTo>
                  <a:pt x="775" y="1228"/>
                  <a:pt x="779" y="1230"/>
                  <a:pt x="780" y="1233"/>
                </a:cubicBezTo>
                <a:cubicBezTo>
                  <a:pt x="781" y="1235"/>
                  <a:pt x="775" y="1236"/>
                  <a:pt x="773" y="1236"/>
                </a:cubicBezTo>
                <a:cubicBezTo>
                  <a:pt x="770" y="1235"/>
                  <a:pt x="768" y="1238"/>
                  <a:pt x="770" y="1240"/>
                </a:cubicBezTo>
                <a:cubicBezTo>
                  <a:pt x="772" y="1243"/>
                  <a:pt x="774" y="1240"/>
                  <a:pt x="776" y="1238"/>
                </a:cubicBezTo>
                <a:cubicBezTo>
                  <a:pt x="778" y="1236"/>
                  <a:pt x="788" y="1237"/>
                  <a:pt x="789" y="1239"/>
                </a:cubicBezTo>
                <a:cubicBezTo>
                  <a:pt x="789" y="1241"/>
                  <a:pt x="784" y="1239"/>
                  <a:pt x="784" y="1241"/>
                </a:cubicBezTo>
                <a:cubicBezTo>
                  <a:pt x="783" y="1242"/>
                  <a:pt x="779" y="1243"/>
                  <a:pt x="779" y="1242"/>
                </a:cubicBezTo>
                <a:cubicBezTo>
                  <a:pt x="778" y="1240"/>
                  <a:pt x="774" y="1242"/>
                  <a:pt x="774" y="1245"/>
                </a:cubicBezTo>
                <a:cubicBezTo>
                  <a:pt x="774" y="1247"/>
                  <a:pt x="771" y="1247"/>
                  <a:pt x="774" y="1248"/>
                </a:cubicBezTo>
                <a:cubicBezTo>
                  <a:pt x="777" y="1249"/>
                  <a:pt x="777" y="1244"/>
                  <a:pt x="782" y="1245"/>
                </a:cubicBezTo>
                <a:cubicBezTo>
                  <a:pt x="787" y="1245"/>
                  <a:pt x="789" y="1240"/>
                  <a:pt x="791" y="1243"/>
                </a:cubicBezTo>
                <a:cubicBezTo>
                  <a:pt x="792" y="1246"/>
                  <a:pt x="787" y="1248"/>
                  <a:pt x="785" y="1246"/>
                </a:cubicBezTo>
                <a:cubicBezTo>
                  <a:pt x="783" y="1245"/>
                  <a:pt x="780" y="1248"/>
                  <a:pt x="781" y="1250"/>
                </a:cubicBezTo>
                <a:cubicBezTo>
                  <a:pt x="781" y="1253"/>
                  <a:pt x="775" y="1250"/>
                  <a:pt x="772" y="1249"/>
                </a:cubicBezTo>
                <a:cubicBezTo>
                  <a:pt x="769" y="1249"/>
                  <a:pt x="770" y="1252"/>
                  <a:pt x="773" y="1255"/>
                </a:cubicBezTo>
                <a:cubicBezTo>
                  <a:pt x="775" y="1257"/>
                  <a:pt x="777" y="1254"/>
                  <a:pt x="780" y="1256"/>
                </a:cubicBezTo>
                <a:cubicBezTo>
                  <a:pt x="783" y="1258"/>
                  <a:pt x="783" y="1260"/>
                  <a:pt x="785" y="1258"/>
                </a:cubicBezTo>
                <a:cubicBezTo>
                  <a:pt x="787" y="1256"/>
                  <a:pt x="785" y="1257"/>
                  <a:pt x="784" y="1256"/>
                </a:cubicBezTo>
                <a:cubicBezTo>
                  <a:pt x="782" y="1255"/>
                  <a:pt x="783" y="1252"/>
                  <a:pt x="787" y="1253"/>
                </a:cubicBezTo>
                <a:cubicBezTo>
                  <a:pt x="790" y="1255"/>
                  <a:pt x="794" y="1252"/>
                  <a:pt x="793" y="1248"/>
                </a:cubicBezTo>
                <a:cubicBezTo>
                  <a:pt x="792" y="1243"/>
                  <a:pt x="796" y="1241"/>
                  <a:pt x="800" y="1240"/>
                </a:cubicBezTo>
                <a:cubicBezTo>
                  <a:pt x="805" y="1238"/>
                  <a:pt x="802" y="1243"/>
                  <a:pt x="799" y="1244"/>
                </a:cubicBezTo>
                <a:cubicBezTo>
                  <a:pt x="796" y="1245"/>
                  <a:pt x="796" y="1246"/>
                  <a:pt x="798" y="1249"/>
                </a:cubicBezTo>
                <a:cubicBezTo>
                  <a:pt x="800" y="1251"/>
                  <a:pt x="803" y="1247"/>
                  <a:pt x="805" y="1249"/>
                </a:cubicBezTo>
                <a:cubicBezTo>
                  <a:pt x="807" y="1251"/>
                  <a:pt x="802" y="1251"/>
                  <a:pt x="801" y="1252"/>
                </a:cubicBezTo>
                <a:cubicBezTo>
                  <a:pt x="800" y="1254"/>
                  <a:pt x="804" y="1257"/>
                  <a:pt x="801" y="1258"/>
                </a:cubicBezTo>
                <a:cubicBezTo>
                  <a:pt x="798" y="1260"/>
                  <a:pt x="800" y="1252"/>
                  <a:pt x="798" y="1252"/>
                </a:cubicBezTo>
                <a:cubicBezTo>
                  <a:pt x="796" y="1251"/>
                  <a:pt x="794" y="1252"/>
                  <a:pt x="796" y="1257"/>
                </a:cubicBezTo>
                <a:cubicBezTo>
                  <a:pt x="798" y="1261"/>
                  <a:pt x="794" y="1257"/>
                  <a:pt x="792" y="1255"/>
                </a:cubicBezTo>
                <a:cubicBezTo>
                  <a:pt x="790" y="1253"/>
                  <a:pt x="788" y="1256"/>
                  <a:pt x="790" y="1258"/>
                </a:cubicBezTo>
                <a:cubicBezTo>
                  <a:pt x="792" y="1260"/>
                  <a:pt x="786" y="1258"/>
                  <a:pt x="786" y="1262"/>
                </a:cubicBezTo>
                <a:cubicBezTo>
                  <a:pt x="786" y="1265"/>
                  <a:pt x="789" y="1262"/>
                  <a:pt x="792" y="1263"/>
                </a:cubicBezTo>
                <a:cubicBezTo>
                  <a:pt x="795" y="1264"/>
                  <a:pt x="794" y="1268"/>
                  <a:pt x="796" y="1270"/>
                </a:cubicBezTo>
                <a:cubicBezTo>
                  <a:pt x="798" y="1272"/>
                  <a:pt x="796" y="1264"/>
                  <a:pt x="799" y="1264"/>
                </a:cubicBezTo>
                <a:cubicBezTo>
                  <a:pt x="802" y="1263"/>
                  <a:pt x="799" y="1269"/>
                  <a:pt x="805" y="1271"/>
                </a:cubicBezTo>
                <a:cubicBezTo>
                  <a:pt x="810" y="1273"/>
                  <a:pt x="805" y="1270"/>
                  <a:pt x="808" y="1268"/>
                </a:cubicBezTo>
                <a:cubicBezTo>
                  <a:pt x="810" y="1267"/>
                  <a:pt x="813" y="1274"/>
                  <a:pt x="816" y="1275"/>
                </a:cubicBezTo>
                <a:cubicBezTo>
                  <a:pt x="819" y="1275"/>
                  <a:pt x="817" y="1271"/>
                  <a:pt x="815" y="1269"/>
                </a:cubicBezTo>
                <a:cubicBezTo>
                  <a:pt x="813" y="1267"/>
                  <a:pt x="817" y="1268"/>
                  <a:pt x="820" y="1269"/>
                </a:cubicBezTo>
                <a:cubicBezTo>
                  <a:pt x="822" y="1270"/>
                  <a:pt x="825" y="1270"/>
                  <a:pt x="825" y="1268"/>
                </a:cubicBezTo>
                <a:cubicBezTo>
                  <a:pt x="825" y="1268"/>
                  <a:pt x="826" y="1268"/>
                  <a:pt x="827" y="1268"/>
                </a:cubicBezTo>
                <a:cubicBezTo>
                  <a:pt x="828" y="1268"/>
                  <a:pt x="829" y="1269"/>
                  <a:pt x="830" y="1268"/>
                </a:cubicBezTo>
                <a:cubicBezTo>
                  <a:pt x="832" y="1266"/>
                  <a:pt x="837" y="1267"/>
                  <a:pt x="840" y="1265"/>
                </a:cubicBezTo>
                <a:cubicBezTo>
                  <a:pt x="843" y="1263"/>
                  <a:pt x="839" y="1263"/>
                  <a:pt x="835" y="1263"/>
                </a:cubicBezTo>
                <a:cubicBezTo>
                  <a:pt x="830" y="1262"/>
                  <a:pt x="822" y="1254"/>
                  <a:pt x="819" y="1252"/>
                </a:cubicBezTo>
                <a:cubicBezTo>
                  <a:pt x="816" y="1250"/>
                  <a:pt x="818" y="1248"/>
                  <a:pt x="815" y="1248"/>
                </a:cubicBezTo>
                <a:cubicBezTo>
                  <a:pt x="812" y="1249"/>
                  <a:pt x="814" y="1246"/>
                  <a:pt x="816" y="1245"/>
                </a:cubicBezTo>
                <a:cubicBezTo>
                  <a:pt x="817" y="1244"/>
                  <a:pt x="815" y="1241"/>
                  <a:pt x="813" y="1240"/>
                </a:cubicBezTo>
                <a:cubicBezTo>
                  <a:pt x="813" y="1240"/>
                  <a:pt x="813" y="1240"/>
                  <a:pt x="813" y="1240"/>
                </a:cubicBezTo>
                <a:cubicBezTo>
                  <a:pt x="813" y="1240"/>
                  <a:pt x="812" y="1240"/>
                  <a:pt x="812" y="1240"/>
                </a:cubicBezTo>
                <a:cubicBezTo>
                  <a:pt x="810" y="1240"/>
                  <a:pt x="805" y="1241"/>
                  <a:pt x="805" y="1237"/>
                </a:cubicBezTo>
                <a:cubicBezTo>
                  <a:pt x="806" y="1237"/>
                  <a:pt x="806" y="1236"/>
                  <a:pt x="806" y="1236"/>
                </a:cubicBezTo>
                <a:cubicBezTo>
                  <a:pt x="809" y="1235"/>
                  <a:pt x="813" y="1238"/>
                  <a:pt x="814" y="1237"/>
                </a:cubicBezTo>
                <a:cubicBezTo>
                  <a:pt x="815" y="1236"/>
                  <a:pt x="810" y="1231"/>
                  <a:pt x="810" y="1229"/>
                </a:cubicBezTo>
                <a:cubicBezTo>
                  <a:pt x="810" y="1228"/>
                  <a:pt x="809" y="1225"/>
                  <a:pt x="809" y="1223"/>
                </a:cubicBezTo>
                <a:cubicBezTo>
                  <a:pt x="809" y="1221"/>
                  <a:pt x="808" y="1217"/>
                  <a:pt x="811" y="1216"/>
                </a:cubicBezTo>
                <a:cubicBezTo>
                  <a:pt x="813" y="1214"/>
                  <a:pt x="813" y="1212"/>
                  <a:pt x="815" y="1212"/>
                </a:cubicBezTo>
                <a:cubicBezTo>
                  <a:pt x="816" y="1213"/>
                  <a:pt x="820" y="1211"/>
                  <a:pt x="820" y="1207"/>
                </a:cubicBezTo>
                <a:cubicBezTo>
                  <a:pt x="820" y="1202"/>
                  <a:pt x="822" y="1201"/>
                  <a:pt x="826" y="1198"/>
                </a:cubicBezTo>
                <a:cubicBezTo>
                  <a:pt x="830" y="1194"/>
                  <a:pt x="836" y="1191"/>
                  <a:pt x="835" y="1190"/>
                </a:cubicBezTo>
                <a:cubicBezTo>
                  <a:pt x="834" y="1188"/>
                  <a:pt x="837" y="1184"/>
                  <a:pt x="837" y="1182"/>
                </a:cubicBezTo>
                <a:cubicBezTo>
                  <a:pt x="837" y="1180"/>
                  <a:pt x="831" y="1180"/>
                  <a:pt x="829" y="1180"/>
                </a:cubicBezTo>
                <a:cubicBezTo>
                  <a:pt x="827" y="1179"/>
                  <a:pt x="819" y="1174"/>
                  <a:pt x="823" y="1167"/>
                </a:cubicBezTo>
                <a:cubicBezTo>
                  <a:pt x="827" y="1160"/>
                  <a:pt x="834" y="1160"/>
                  <a:pt x="836" y="1160"/>
                </a:cubicBezTo>
                <a:cubicBezTo>
                  <a:pt x="839" y="1159"/>
                  <a:pt x="837" y="1156"/>
                  <a:pt x="838" y="1155"/>
                </a:cubicBezTo>
                <a:cubicBezTo>
                  <a:pt x="840" y="1154"/>
                  <a:pt x="841" y="1152"/>
                  <a:pt x="841" y="1150"/>
                </a:cubicBezTo>
                <a:cubicBezTo>
                  <a:pt x="841" y="1147"/>
                  <a:pt x="841" y="1142"/>
                  <a:pt x="844" y="1141"/>
                </a:cubicBezTo>
                <a:cubicBezTo>
                  <a:pt x="847" y="1141"/>
                  <a:pt x="848" y="1139"/>
                  <a:pt x="846" y="1139"/>
                </a:cubicBezTo>
                <a:cubicBezTo>
                  <a:pt x="844" y="1138"/>
                  <a:pt x="843" y="1136"/>
                  <a:pt x="846" y="1135"/>
                </a:cubicBezTo>
                <a:cubicBezTo>
                  <a:pt x="850" y="1135"/>
                  <a:pt x="848" y="1138"/>
                  <a:pt x="851" y="1138"/>
                </a:cubicBezTo>
                <a:cubicBezTo>
                  <a:pt x="853" y="1138"/>
                  <a:pt x="857" y="1134"/>
                  <a:pt x="854" y="1132"/>
                </a:cubicBezTo>
                <a:cubicBezTo>
                  <a:pt x="851" y="1129"/>
                  <a:pt x="850" y="1133"/>
                  <a:pt x="848" y="1133"/>
                </a:cubicBezTo>
                <a:cubicBezTo>
                  <a:pt x="847" y="1133"/>
                  <a:pt x="846" y="1131"/>
                  <a:pt x="844" y="1131"/>
                </a:cubicBezTo>
                <a:cubicBezTo>
                  <a:pt x="842" y="1131"/>
                  <a:pt x="843" y="1126"/>
                  <a:pt x="843" y="1125"/>
                </a:cubicBezTo>
                <a:cubicBezTo>
                  <a:pt x="842" y="1123"/>
                  <a:pt x="841" y="1119"/>
                  <a:pt x="842" y="1117"/>
                </a:cubicBezTo>
                <a:cubicBezTo>
                  <a:pt x="844" y="1115"/>
                  <a:pt x="850" y="1120"/>
                  <a:pt x="855" y="1121"/>
                </a:cubicBezTo>
                <a:cubicBezTo>
                  <a:pt x="861" y="1121"/>
                  <a:pt x="865" y="1118"/>
                  <a:pt x="865" y="1116"/>
                </a:cubicBezTo>
                <a:cubicBezTo>
                  <a:pt x="865" y="1114"/>
                  <a:pt x="862" y="1110"/>
                  <a:pt x="865" y="1108"/>
                </a:cubicBezTo>
                <a:cubicBezTo>
                  <a:pt x="869" y="1106"/>
                  <a:pt x="866" y="1105"/>
                  <a:pt x="865" y="1102"/>
                </a:cubicBezTo>
                <a:cubicBezTo>
                  <a:pt x="864" y="1100"/>
                  <a:pt x="867" y="1098"/>
                  <a:pt x="868" y="1099"/>
                </a:cubicBezTo>
                <a:cubicBezTo>
                  <a:pt x="869" y="1101"/>
                  <a:pt x="880" y="1100"/>
                  <a:pt x="889" y="1098"/>
                </a:cubicBezTo>
                <a:cubicBezTo>
                  <a:pt x="898" y="1096"/>
                  <a:pt x="904" y="1093"/>
                  <a:pt x="904" y="1090"/>
                </a:cubicBezTo>
                <a:cubicBezTo>
                  <a:pt x="905" y="1088"/>
                  <a:pt x="911" y="1082"/>
                  <a:pt x="912" y="1080"/>
                </a:cubicBezTo>
                <a:cubicBezTo>
                  <a:pt x="913" y="1078"/>
                  <a:pt x="912" y="1075"/>
                  <a:pt x="908" y="1074"/>
                </a:cubicBezTo>
                <a:cubicBezTo>
                  <a:pt x="905" y="1074"/>
                  <a:pt x="905" y="1070"/>
                  <a:pt x="907" y="1067"/>
                </a:cubicBezTo>
                <a:cubicBezTo>
                  <a:pt x="909" y="1065"/>
                  <a:pt x="906" y="1063"/>
                  <a:pt x="902" y="1062"/>
                </a:cubicBezTo>
                <a:cubicBezTo>
                  <a:pt x="899" y="1062"/>
                  <a:pt x="894" y="1060"/>
                  <a:pt x="897" y="1057"/>
                </a:cubicBezTo>
                <a:cubicBezTo>
                  <a:pt x="898" y="1055"/>
                  <a:pt x="899" y="1056"/>
                  <a:pt x="900" y="1056"/>
                </a:cubicBezTo>
                <a:cubicBezTo>
                  <a:pt x="900" y="1057"/>
                  <a:pt x="901" y="1058"/>
                  <a:pt x="903" y="1058"/>
                </a:cubicBezTo>
                <a:cubicBezTo>
                  <a:pt x="906" y="1057"/>
                  <a:pt x="909" y="1059"/>
                  <a:pt x="913" y="1061"/>
                </a:cubicBezTo>
                <a:cubicBezTo>
                  <a:pt x="917" y="1062"/>
                  <a:pt x="916" y="1060"/>
                  <a:pt x="920" y="1061"/>
                </a:cubicBezTo>
                <a:cubicBezTo>
                  <a:pt x="923" y="1061"/>
                  <a:pt x="928" y="1061"/>
                  <a:pt x="932" y="1059"/>
                </a:cubicBezTo>
                <a:cubicBezTo>
                  <a:pt x="935" y="1057"/>
                  <a:pt x="936" y="1054"/>
                  <a:pt x="938" y="1051"/>
                </a:cubicBezTo>
                <a:cubicBezTo>
                  <a:pt x="939" y="1050"/>
                  <a:pt x="941" y="1049"/>
                  <a:pt x="942" y="1048"/>
                </a:cubicBezTo>
                <a:cubicBezTo>
                  <a:pt x="947" y="1044"/>
                  <a:pt x="946" y="1042"/>
                  <a:pt x="948" y="1037"/>
                </a:cubicBezTo>
                <a:cubicBezTo>
                  <a:pt x="951" y="1033"/>
                  <a:pt x="949" y="1031"/>
                  <a:pt x="953" y="1028"/>
                </a:cubicBezTo>
                <a:cubicBezTo>
                  <a:pt x="957" y="1024"/>
                  <a:pt x="952" y="1021"/>
                  <a:pt x="957" y="1019"/>
                </a:cubicBezTo>
                <a:cubicBezTo>
                  <a:pt x="962" y="1016"/>
                  <a:pt x="961" y="1021"/>
                  <a:pt x="957" y="1026"/>
                </a:cubicBezTo>
                <a:cubicBezTo>
                  <a:pt x="953" y="1031"/>
                  <a:pt x="952" y="1033"/>
                  <a:pt x="958" y="1029"/>
                </a:cubicBezTo>
                <a:cubicBezTo>
                  <a:pt x="963" y="1025"/>
                  <a:pt x="965" y="1019"/>
                  <a:pt x="968" y="1013"/>
                </a:cubicBezTo>
                <a:cubicBezTo>
                  <a:pt x="971" y="1007"/>
                  <a:pt x="974" y="1005"/>
                  <a:pt x="976" y="1004"/>
                </a:cubicBezTo>
                <a:cubicBezTo>
                  <a:pt x="979" y="1004"/>
                  <a:pt x="979" y="997"/>
                  <a:pt x="979" y="993"/>
                </a:cubicBezTo>
                <a:cubicBezTo>
                  <a:pt x="978" y="988"/>
                  <a:pt x="977" y="984"/>
                  <a:pt x="979" y="981"/>
                </a:cubicBezTo>
                <a:cubicBezTo>
                  <a:pt x="981" y="977"/>
                  <a:pt x="979" y="975"/>
                  <a:pt x="981" y="975"/>
                </a:cubicBezTo>
                <a:cubicBezTo>
                  <a:pt x="984" y="975"/>
                  <a:pt x="988" y="971"/>
                  <a:pt x="992" y="967"/>
                </a:cubicBezTo>
                <a:cubicBezTo>
                  <a:pt x="996" y="963"/>
                  <a:pt x="998" y="963"/>
                  <a:pt x="1002" y="962"/>
                </a:cubicBezTo>
                <a:cubicBezTo>
                  <a:pt x="1006" y="962"/>
                  <a:pt x="1004" y="960"/>
                  <a:pt x="1007" y="960"/>
                </a:cubicBezTo>
                <a:cubicBezTo>
                  <a:pt x="1010" y="959"/>
                  <a:pt x="1011" y="956"/>
                  <a:pt x="1013" y="955"/>
                </a:cubicBezTo>
                <a:cubicBezTo>
                  <a:pt x="1015" y="953"/>
                  <a:pt x="1022" y="955"/>
                  <a:pt x="1027" y="955"/>
                </a:cubicBezTo>
                <a:cubicBezTo>
                  <a:pt x="1031" y="955"/>
                  <a:pt x="1034" y="955"/>
                  <a:pt x="1034" y="953"/>
                </a:cubicBezTo>
                <a:cubicBezTo>
                  <a:pt x="1034" y="950"/>
                  <a:pt x="1036" y="948"/>
                  <a:pt x="1038" y="948"/>
                </a:cubicBezTo>
                <a:cubicBezTo>
                  <a:pt x="1041" y="948"/>
                  <a:pt x="1042" y="947"/>
                  <a:pt x="1042" y="943"/>
                </a:cubicBezTo>
                <a:cubicBezTo>
                  <a:pt x="1042" y="940"/>
                  <a:pt x="1043" y="938"/>
                  <a:pt x="1045" y="936"/>
                </a:cubicBezTo>
                <a:cubicBezTo>
                  <a:pt x="1047" y="934"/>
                  <a:pt x="1048" y="931"/>
                  <a:pt x="1049" y="928"/>
                </a:cubicBezTo>
                <a:cubicBezTo>
                  <a:pt x="1049" y="926"/>
                  <a:pt x="1052" y="927"/>
                  <a:pt x="1052" y="924"/>
                </a:cubicBezTo>
                <a:cubicBezTo>
                  <a:pt x="1052" y="921"/>
                  <a:pt x="1053" y="917"/>
                  <a:pt x="1053" y="914"/>
                </a:cubicBezTo>
                <a:cubicBezTo>
                  <a:pt x="1053" y="911"/>
                  <a:pt x="1056" y="912"/>
                  <a:pt x="1057" y="910"/>
                </a:cubicBezTo>
                <a:cubicBezTo>
                  <a:pt x="1058" y="908"/>
                  <a:pt x="1056" y="905"/>
                  <a:pt x="1058" y="900"/>
                </a:cubicBezTo>
                <a:cubicBezTo>
                  <a:pt x="1060" y="894"/>
                  <a:pt x="1058" y="889"/>
                  <a:pt x="1058" y="884"/>
                </a:cubicBezTo>
                <a:cubicBezTo>
                  <a:pt x="1058" y="879"/>
                  <a:pt x="1058" y="873"/>
                  <a:pt x="1060" y="872"/>
                </a:cubicBezTo>
                <a:cubicBezTo>
                  <a:pt x="1062" y="870"/>
                  <a:pt x="1061" y="869"/>
                  <a:pt x="1059" y="869"/>
                </a:cubicBezTo>
                <a:cubicBezTo>
                  <a:pt x="1058" y="868"/>
                  <a:pt x="1059" y="866"/>
                  <a:pt x="1061" y="866"/>
                </a:cubicBezTo>
                <a:cubicBezTo>
                  <a:pt x="1062" y="867"/>
                  <a:pt x="1063" y="869"/>
                  <a:pt x="1066" y="868"/>
                </a:cubicBezTo>
                <a:cubicBezTo>
                  <a:pt x="1068" y="866"/>
                  <a:pt x="1070" y="860"/>
                  <a:pt x="1072" y="855"/>
                </a:cubicBezTo>
                <a:cubicBezTo>
                  <a:pt x="1074" y="850"/>
                  <a:pt x="1077" y="850"/>
                  <a:pt x="1080" y="849"/>
                </a:cubicBezTo>
                <a:cubicBezTo>
                  <a:pt x="1082" y="848"/>
                  <a:pt x="1088" y="842"/>
                  <a:pt x="1091" y="833"/>
                </a:cubicBezTo>
                <a:cubicBezTo>
                  <a:pt x="1095" y="824"/>
                  <a:pt x="1091" y="816"/>
                  <a:pt x="1090" y="810"/>
                </a:cubicBezTo>
                <a:cubicBezTo>
                  <a:pt x="1088" y="803"/>
                  <a:pt x="1086" y="805"/>
                  <a:pt x="1083" y="805"/>
                </a:cubicBezTo>
                <a:close/>
                <a:moveTo>
                  <a:pt x="740" y="375"/>
                </a:moveTo>
                <a:cubicBezTo>
                  <a:pt x="745" y="375"/>
                  <a:pt x="749" y="372"/>
                  <a:pt x="751" y="374"/>
                </a:cubicBezTo>
                <a:cubicBezTo>
                  <a:pt x="751" y="374"/>
                  <a:pt x="751" y="374"/>
                  <a:pt x="751" y="374"/>
                </a:cubicBezTo>
                <a:cubicBezTo>
                  <a:pt x="754" y="379"/>
                  <a:pt x="745" y="382"/>
                  <a:pt x="736" y="382"/>
                </a:cubicBezTo>
                <a:cubicBezTo>
                  <a:pt x="733" y="382"/>
                  <a:pt x="731" y="383"/>
                  <a:pt x="729" y="383"/>
                </a:cubicBezTo>
                <a:cubicBezTo>
                  <a:pt x="726" y="384"/>
                  <a:pt x="724" y="384"/>
                  <a:pt x="723" y="381"/>
                </a:cubicBezTo>
                <a:cubicBezTo>
                  <a:pt x="722" y="378"/>
                  <a:pt x="734" y="374"/>
                  <a:pt x="740" y="375"/>
                </a:cubicBezTo>
                <a:close/>
                <a:moveTo>
                  <a:pt x="727" y="387"/>
                </a:moveTo>
                <a:cubicBezTo>
                  <a:pt x="727" y="388"/>
                  <a:pt x="727" y="388"/>
                  <a:pt x="727" y="388"/>
                </a:cubicBezTo>
                <a:cubicBezTo>
                  <a:pt x="726" y="391"/>
                  <a:pt x="715" y="396"/>
                  <a:pt x="709" y="400"/>
                </a:cubicBezTo>
                <a:cubicBezTo>
                  <a:pt x="702" y="403"/>
                  <a:pt x="692" y="402"/>
                  <a:pt x="692" y="396"/>
                </a:cubicBezTo>
                <a:cubicBezTo>
                  <a:pt x="692" y="391"/>
                  <a:pt x="697" y="392"/>
                  <a:pt x="698" y="394"/>
                </a:cubicBezTo>
                <a:cubicBezTo>
                  <a:pt x="699" y="395"/>
                  <a:pt x="700" y="395"/>
                  <a:pt x="702" y="393"/>
                </a:cubicBezTo>
                <a:cubicBezTo>
                  <a:pt x="704" y="391"/>
                  <a:pt x="708" y="388"/>
                  <a:pt x="712" y="388"/>
                </a:cubicBezTo>
                <a:cubicBezTo>
                  <a:pt x="717" y="389"/>
                  <a:pt x="719" y="392"/>
                  <a:pt x="722" y="389"/>
                </a:cubicBezTo>
                <a:cubicBezTo>
                  <a:pt x="726" y="387"/>
                  <a:pt x="727" y="386"/>
                  <a:pt x="727" y="387"/>
                </a:cubicBezTo>
                <a:close/>
                <a:moveTo>
                  <a:pt x="701" y="355"/>
                </a:moveTo>
                <a:cubicBezTo>
                  <a:pt x="706" y="356"/>
                  <a:pt x="714" y="352"/>
                  <a:pt x="716" y="359"/>
                </a:cubicBezTo>
                <a:cubicBezTo>
                  <a:pt x="719" y="365"/>
                  <a:pt x="725" y="369"/>
                  <a:pt x="719" y="370"/>
                </a:cubicBezTo>
                <a:cubicBezTo>
                  <a:pt x="715" y="370"/>
                  <a:pt x="709" y="364"/>
                  <a:pt x="709" y="367"/>
                </a:cubicBezTo>
                <a:cubicBezTo>
                  <a:pt x="709" y="371"/>
                  <a:pt x="706" y="369"/>
                  <a:pt x="706" y="374"/>
                </a:cubicBezTo>
                <a:cubicBezTo>
                  <a:pt x="706" y="380"/>
                  <a:pt x="703" y="387"/>
                  <a:pt x="701" y="387"/>
                </a:cubicBezTo>
                <a:cubicBezTo>
                  <a:pt x="700" y="387"/>
                  <a:pt x="700" y="387"/>
                  <a:pt x="700" y="387"/>
                </a:cubicBezTo>
                <a:cubicBezTo>
                  <a:pt x="698" y="386"/>
                  <a:pt x="702" y="378"/>
                  <a:pt x="697" y="377"/>
                </a:cubicBezTo>
                <a:cubicBezTo>
                  <a:pt x="693" y="375"/>
                  <a:pt x="688" y="383"/>
                  <a:pt x="689" y="378"/>
                </a:cubicBezTo>
                <a:cubicBezTo>
                  <a:pt x="689" y="373"/>
                  <a:pt x="696" y="369"/>
                  <a:pt x="692" y="363"/>
                </a:cubicBezTo>
                <a:cubicBezTo>
                  <a:pt x="688" y="357"/>
                  <a:pt x="681" y="357"/>
                  <a:pt x="679" y="362"/>
                </a:cubicBezTo>
                <a:cubicBezTo>
                  <a:pt x="678" y="366"/>
                  <a:pt x="673" y="364"/>
                  <a:pt x="671" y="368"/>
                </a:cubicBezTo>
                <a:cubicBezTo>
                  <a:pt x="669" y="372"/>
                  <a:pt x="667" y="379"/>
                  <a:pt x="669" y="385"/>
                </a:cubicBezTo>
                <a:cubicBezTo>
                  <a:pt x="670" y="391"/>
                  <a:pt x="668" y="394"/>
                  <a:pt x="663" y="397"/>
                </a:cubicBezTo>
                <a:cubicBezTo>
                  <a:pt x="658" y="400"/>
                  <a:pt x="655" y="392"/>
                  <a:pt x="657" y="382"/>
                </a:cubicBezTo>
                <a:cubicBezTo>
                  <a:pt x="658" y="374"/>
                  <a:pt x="662" y="368"/>
                  <a:pt x="659" y="368"/>
                </a:cubicBezTo>
                <a:cubicBezTo>
                  <a:pt x="655" y="368"/>
                  <a:pt x="663" y="359"/>
                  <a:pt x="671" y="357"/>
                </a:cubicBezTo>
                <a:cubicBezTo>
                  <a:pt x="679" y="355"/>
                  <a:pt x="688" y="356"/>
                  <a:pt x="688" y="354"/>
                </a:cubicBezTo>
                <a:cubicBezTo>
                  <a:pt x="688" y="353"/>
                  <a:pt x="688" y="353"/>
                  <a:pt x="689" y="353"/>
                </a:cubicBezTo>
                <a:cubicBezTo>
                  <a:pt x="691" y="352"/>
                  <a:pt x="697" y="353"/>
                  <a:pt x="701" y="355"/>
                </a:cubicBezTo>
                <a:close/>
                <a:moveTo>
                  <a:pt x="654" y="325"/>
                </a:moveTo>
                <a:cubicBezTo>
                  <a:pt x="658" y="325"/>
                  <a:pt x="670" y="326"/>
                  <a:pt x="671" y="332"/>
                </a:cubicBezTo>
                <a:cubicBezTo>
                  <a:pt x="672" y="338"/>
                  <a:pt x="679" y="333"/>
                  <a:pt x="680" y="338"/>
                </a:cubicBezTo>
                <a:cubicBezTo>
                  <a:pt x="680" y="343"/>
                  <a:pt x="685" y="347"/>
                  <a:pt x="684" y="350"/>
                </a:cubicBezTo>
                <a:cubicBezTo>
                  <a:pt x="684" y="350"/>
                  <a:pt x="684" y="351"/>
                  <a:pt x="683" y="351"/>
                </a:cubicBezTo>
                <a:cubicBezTo>
                  <a:pt x="680" y="353"/>
                  <a:pt x="681" y="348"/>
                  <a:pt x="676" y="348"/>
                </a:cubicBezTo>
                <a:cubicBezTo>
                  <a:pt x="670" y="348"/>
                  <a:pt x="665" y="353"/>
                  <a:pt x="660" y="351"/>
                </a:cubicBezTo>
                <a:cubicBezTo>
                  <a:pt x="656" y="348"/>
                  <a:pt x="658" y="346"/>
                  <a:pt x="654" y="346"/>
                </a:cubicBezTo>
                <a:cubicBezTo>
                  <a:pt x="650" y="346"/>
                  <a:pt x="657" y="338"/>
                  <a:pt x="651" y="341"/>
                </a:cubicBezTo>
                <a:cubicBezTo>
                  <a:pt x="646" y="344"/>
                  <a:pt x="637" y="352"/>
                  <a:pt x="633" y="349"/>
                </a:cubicBezTo>
                <a:cubicBezTo>
                  <a:pt x="629" y="345"/>
                  <a:pt x="625" y="350"/>
                  <a:pt x="623" y="347"/>
                </a:cubicBezTo>
                <a:cubicBezTo>
                  <a:pt x="620" y="344"/>
                  <a:pt x="633" y="336"/>
                  <a:pt x="639" y="337"/>
                </a:cubicBezTo>
                <a:cubicBezTo>
                  <a:pt x="640" y="337"/>
                  <a:pt x="642" y="336"/>
                  <a:pt x="643" y="335"/>
                </a:cubicBezTo>
                <a:cubicBezTo>
                  <a:pt x="647" y="332"/>
                  <a:pt x="650" y="325"/>
                  <a:pt x="654" y="325"/>
                </a:cubicBezTo>
                <a:close/>
                <a:moveTo>
                  <a:pt x="576" y="273"/>
                </a:moveTo>
                <a:cubicBezTo>
                  <a:pt x="579" y="276"/>
                  <a:pt x="583" y="291"/>
                  <a:pt x="585" y="296"/>
                </a:cubicBezTo>
                <a:cubicBezTo>
                  <a:pt x="588" y="300"/>
                  <a:pt x="588" y="308"/>
                  <a:pt x="585" y="308"/>
                </a:cubicBezTo>
                <a:cubicBezTo>
                  <a:pt x="581" y="309"/>
                  <a:pt x="585" y="298"/>
                  <a:pt x="578" y="294"/>
                </a:cubicBezTo>
                <a:cubicBezTo>
                  <a:pt x="569" y="289"/>
                  <a:pt x="566" y="281"/>
                  <a:pt x="566" y="276"/>
                </a:cubicBezTo>
                <a:cubicBezTo>
                  <a:pt x="566" y="271"/>
                  <a:pt x="573" y="269"/>
                  <a:pt x="576" y="273"/>
                </a:cubicBezTo>
                <a:close/>
                <a:moveTo>
                  <a:pt x="428" y="183"/>
                </a:moveTo>
                <a:cubicBezTo>
                  <a:pt x="429" y="180"/>
                  <a:pt x="431" y="176"/>
                  <a:pt x="435" y="176"/>
                </a:cubicBezTo>
                <a:cubicBezTo>
                  <a:pt x="438" y="176"/>
                  <a:pt x="438" y="172"/>
                  <a:pt x="432" y="169"/>
                </a:cubicBezTo>
                <a:cubicBezTo>
                  <a:pt x="426" y="166"/>
                  <a:pt x="441" y="164"/>
                  <a:pt x="444" y="169"/>
                </a:cubicBezTo>
                <a:cubicBezTo>
                  <a:pt x="447" y="173"/>
                  <a:pt x="453" y="177"/>
                  <a:pt x="456" y="173"/>
                </a:cubicBezTo>
                <a:cubicBezTo>
                  <a:pt x="460" y="170"/>
                  <a:pt x="479" y="161"/>
                  <a:pt x="479" y="165"/>
                </a:cubicBezTo>
                <a:cubicBezTo>
                  <a:pt x="479" y="169"/>
                  <a:pt x="465" y="172"/>
                  <a:pt x="459" y="177"/>
                </a:cubicBezTo>
                <a:cubicBezTo>
                  <a:pt x="453" y="182"/>
                  <a:pt x="454" y="181"/>
                  <a:pt x="449" y="182"/>
                </a:cubicBezTo>
                <a:cubicBezTo>
                  <a:pt x="444" y="182"/>
                  <a:pt x="448" y="187"/>
                  <a:pt x="442" y="188"/>
                </a:cubicBezTo>
                <a:cubicBezTo>
                  <a:pt x="436" y="188"/>
                  <a:pt x="422" y="189"/>
                  <a:pt x="420" y="185"/>
                </a:cubicBezTo>
                <a:cubicBezTo>
                  <a:pt x="419" y="184"/>
                  <a:pt x="428" y="185"/>
                  <a:pt x="428" y="183"/>
                </a:cubicBezTo>
                <a:close/>
                <a:moveTo>
                  <a:pt x="369" y="132"/>
                </a:moveTo>
                <a:cubicBezTo>
                  <a:pt x="372" y="132"/>
                  <a:pt x="370" y="129"/>
                  <a:pt x="374" y="128"/>
                </a:cubicBezTo>
                <a:cubicBezTo>
                  <a:pt x="378" y="126"/>
                  <a:pt x="373" y="124"/>
                  <a:pt x="374" y="123"/>
                </a:cubicBezTo>
                <a:cubicBezTo>
                  <a:pt x="375" y="121"/>
                  <a:pt x="383" y="124"/>
                  <a:pt x="383" y="121"/>
                </a:cubicBezTo>
                <a:cubicBezTo>
                  <a:pt x="383" y="118"/>
                  <a:pt x="376" y="116"/>
                  <a:pt x="373" y="118"/>
                </a:cubicBezTo>
                <a:cubicBezTo>
                  <a:pt x="370" y="119"/>
                  <a:pt x="364" y="123"/>
                  <a:pt x="357" y="120"/>
                </a:cubicBezTo>
                <a:cubicBezTo>
                  <a:pt x="355" y="119"/>
                  <a:pt x="375" y="117"/>
                  <a:pt x="379" y="114"/>
                </a:cubicBezTo>
                <a:cubicBezTo>
                  <a:pt x="382" y="111"/>
                  <a:pt x="398" y="107"/>
                  <a:pt x="399" y="110"/>
                </a:cubicBezTo>
                <a:cubicBezTo>
                  <a:pt x="400" y="113"/>
                  <a:pt x="391" y="115"/>
                  <a:pt x="395" y="117"/>
                </a:cubicBezTo>
                <a:cubicBezTo>
                  <a:pt x="400" y="120"/>
                  <a:pt x="407" y="118"/>
                  <a:pt x="409" y="115"/>
                </a:cubicBezTo>
                <a:cubicBezTo>
                  <a:pt x="411" y="113"/>
                  <a:pt x="418" y="113"/>
                  <a:pt x="413" y="119"/>
                </a:cubicBezTo>
                <a:cubicBezTo>
                  <a:pt x="409" y="125"/>
                  <a:pt x="407" y="126"/>
                  <a:pt x="402" y="125"/>
                </a:cubicBezTo>
                <a:cubicBezTo>
                  <a:pt x="397" y="124"/>
                  <a:pt x="394" y="127"/>
                  <a:pt x="397" y="128"/>
                </a:cubicBezTo>
                <a:cubicBezTo>
                  <a:pt x="399" y="130"/>
                  <a:pt x="399" y="131"/>
                  <a:pt x="394" y="133"/>
                </a:cubicBezTo>
                <a:cubicBezTo>
                  <a:pt x="389" y="134"/>
                  <a:pt x="386" y="138"/>
                  <a:pt x="384" y="137"/>
                </a:cubicBezTo>
                <a:cubicBezTo>
                  <a:pt x="382" y="137"/>
                  <a:pt x="393" y="129"/>
                  <a:pt x="390" y="127"/>
                </a:cubicBezTo>
                <a:cubicBezTo>
                  <a:pt x="387" y="125"/>
                  <a:pt x="380" y="131"/>
                  <a:pt x="380" y="133"/>
                </a:cubicBezTo>
                <a:cubicBezTo>
                  <a:pt x="380" y="135"/>
                  <a:pt x="376" y="136"/>
                  <a:pt x="373" y="135"/>
                </a:cubicBezTo>
                <a:cubicBezTo>
                  <a:pt x="370" y="135"/>
                  <a:pt x="367" y="133"/>
                  <a:pt x="369" y="132"/>
                </a:cubicBezTo>
                <a:close/>
                <a:moveTo>
                  <a:pt x="647" y="638"/>
                </a:moveTo>
                <a:cubicBezTo>
                  <a:pt x="647" y="638"/>
                  <a:pt x="647" y="638"/>
                  <a:pt x="647" y="638"/>
                </a:cubicBezTo>
                <a:cubicBezTo>
                  <a:pt x="647" y="638"/>
                  <a:pt x="647" y="638"/>
                  <a:pt x="647" y="638"/>
                </a:cubicBezTo>
                <a:close/>
                <a:moveTo>
                  <a:pt x="647" y="639"/>
                </a:moveTo>
                <a:cubicBezTo>
                  <a:pt x="647" y="639"/>
                  <a:pt x="647" y="639"/>
                  <a:pt x="647" y="639"/>
                </a:cubicBezTo>
                <a:cubicBezTo>
                  <a:pt x="647" y="639"/>
                  <a:pt x="647" y="639"/>
                  <a:pt x="647" y="639"/>
                </a:cubicBezTo>
                <a:close/>
                <a:moveTo>
                  <a:pt x="647" y="615"/>
                </a:moveTo>
                <a:cubicBezTo>
                  <a:pt x="647" y="615"/>
                  <a:pt x="647" y="615"/>
                  <a:pt x="647" y="615"/>
                </a:cubicBezTo>
                <a:cubicBezTo>
                  <a:pt x="647" y="615"/>
                  <a:pt x="647" y="615"/>
                  <a:pt x="647" y="615"/>
                </a:cubicBezTo>
                <a:close/>
                <a:moveTo>
                  <a:pt x="634" y="615"/>
                </a:moveTo>
                <a:cubicBezTo>
                  <a:pt x="634" y="615"/>
                  <a:pt x="634" y="615"/>
                  <a:pt x="633" y="615"/>
                </a:cubicBezTo>
                <a:cubicBezTo>
                  <a:pt x="634" y="615"/>
                  <a:pt x="634" y="615"/>
                  <a:pt x="634" y="615"/>
                </a:cubicBezTo>
                <a:close/>
                <a:moveTo>
                  <a:pt x="633" y="615"/>
                </a:moveTo>
                <a:cubicBezTo>
                  <a:pt x="633" y="615"/>
                  <a:pt x="632" y="615"/>
                  <a:pt x="632" y="615"/>
                </a:cubicBezTo>
                <a:cubicBezTo>
                  <a:pt x="632" y="615"/>
                  <a:pt x="633" y="615"/>
                  <a:pt x="633" y="615"/>
                </a:cubicBezTo>
                <a:close/>
                <a:moveTo>
                  <a:pt x="645" y="644"/>
                </a:moveTo>
                <a:cubicBezTo>
                  <a:pt x="645" y="643"/>
                  <a:pt x="645" y="643"/>
                  <a:pt x="645" y="643"/>
                </a:cubicBezTo>
                <a:cubicBezTo>
                  <a:pt x="645" y="643"/>
                  <a:pt x="645" y="643"/>
                  <a:pt x="645" y="643"/>
                </a:cubicBezTo>
                <a:cubicBezTo>
                  <a:pt x="645" y="643"/>
                  <a:pt x="645" y="643"/>
                  <a:pt x="645" y="644"/>
                </a:cubicBezTo>
                <a:close/>
                <a:moveTo>
                  <a:pt x="823" y="747"/>
                </a:moveTo>
                <a:cubicBezTo>
                  <a:pt x="823" y="747"/>
                  <a:pt x="823" y="747"/>
                  <a:pt x="823" y="747"/>
                </a:cubicBezTo>
                <a:cubicBezTo>
                  <a:pt x="823" y="747"/>
                  <a:pt x="823" y="747"/>
                  <a:pt x="823" y="747"/>
                </a:cubicBezTo>
                <a:close/>
                <a:moveTo>
                  <a:pt x="825" y="746"/>
                </a:moveTo>
                <a:cubicBezTo>
                  <a:pt x="825" y="746"/>
                  <a:pt x="825" y="746"/>
                  <a:pt x="825" y="746"/>
                </a:cubicBezTo>
                <a:cubicBezTo>
                  <a:pt x="825" y="746"/>
                  <a:pt x="825" y="746"/>
                  <a:pt x="825" y="746"/>
                </a:cubicBezTo>
                <a:close/>
                <a:moveTo>
                  <a:pt x="821" y="748"/>
                </a:moveTo>
                <a:cubicBezTo>
                  <a:pt x="821" y="748"/>
                  <a:pt x="821" y="748"/>
                  <a:pt x="821" y="748"/>
                </a:cubicBezTo>
                <a:cubicBezTo>
                  <a:pt x="821" y="748"/>
                  <a:pt x="821" y="748"/>
                  <a:pt x="821" y="748"/>
                </a:cubicBezTo>
                <a:close/>
                <a:moveTo>
                  <a:pt x="809" y="854"/>
                </a:moveTo>
                <a:cubicBezTo>
                  <a:pt x="808" y="854"/>
                  <a:pt x="808" y="853"/>
                  <a:pt x="808" y="853"/>
                </a:cubicBezTo>
                <a:cubicBezTo>
                  <a:pt x="808" y="853"/>
                  <a:pt x="808" y="854"/>
                  <a:pt x="809" y="854"/>
                </a:cubicBezTo>
                <a:close/>
                <a:moveTo>
                  <a:pt x="809" y="854"/>
                </a:moveTo>
                <a:cubicBezTo>
                  <a:pt x="809" y="854"/>
                  <a:pt x="810" y="854"/>
                  <a:pt x="810" y="854"/>
                </a:cubicBezTo>
                <a:cubicBezTo>
                  <a:pt x="810" y="854"/>
                  <a:pt x="809" y="854"/>
                  <a:pt x="809" y="854"/>
                </a:cubicBezTo>
                <a:close/>
                <a:moveTo>
                  <a:pt x="805" y="853"/>
                </a:moveTo>
                <a:cubicBezTo>
                  <a:pt x="805" y="853"/>
                  <a:pt x="804" y="853"/>
                  <a:pt x="803" y="853"/>
                </a:cubicBezTo>
                <a:cubicBezTo>
                  <a:pt x="804" y="853"/>
                  <a:pt x="805" y="853"/>
                  <a:pt x="805" y="853"/>
                </a:cubicBezTo>
                <a:close/>
                <a:moveTo>
                  <a:pt x="807" y="853"/>
                </a:moveTo>
                <a:cubicBezTo>
                  <a:pt x="807" y="853"/>
                  <a:pt x="806" y="853"/>
                  <a:pt x="806" y="853"/>
                </a:cubicBezTo>
                <a:cubicBezTo>
                  <a:pt x="806" y="853"/>
                  <a:pt x="807" y="853"/>
                  <a:pt x="807" y="853"/>
                </a:cubicBezTo>
                <a:close/>
                <a:moveTo>
                  <a:pt x="797" y="797"/>
                </a:moveTo>
                <a:cubicBezTo>
                  <a:pt x="797" y="797"/>
                  <a:pt x="796" y="797"/>
                  <a:pt x="796" y="798"/>
                </a:cubicBezTo>
                <a:cubicBezTo>
                  <a:pt x="796" y="797"/>
                  <a:pt x="797" y="797"/>
                  <a:pt x="797" y="797"/>
                </a:cubicBezTo>
                <a:close/>
                <a:moveTo>
                  <a:pt x="798" y="797"/>
                </a:moveTo>
                <a:cubicBezTo>
                  <a:pt x="798" y="797"/>
                  <a:pt x="798" y="797"/>
                  <a:pt x="797" y="797"/>
                </a:cubicBezTo>
                <a:cubicBezTo>
                  <a:pt x="798" y="797"/>
                  <a:pt x="798" y="797"/>
                  <a:pt x="798" y="797"/>
                </a:cubicBezTo>
                <a:close/>
                <a:moveTo>
                  <a:pt x="799" y="797"/>
                </a:moveTo>
                <a:cubicBezTo>
                  <a:pt x="799" y="797"/>
                  <a:pt x="798" y="797"/>
                  <a:pt x="798" y="797"/>
                </a:cubicBezTo>
                <a:cubicBezTo>
                  <a:pt x="798" y="797"/>
                  <a:pt x="799" y="797"/>
                  <a:pt x="799" y="797"/>
                </a:cubicBezTo>
                <a:close/>
                <a:moveTo>
                  <a:pt x="803" y="797"/>
                </a:moveTo>
                <a:cubicBezTo>
                  <a:pt x="801" y="797"/>
                  <a:pt x="800" y="797"/>
                  <a:pt x="799" y="797"/>
                </a:cubicBezTo>
                <a:cubicBezTo>
                  <a:pt x="800" y="797"/>
                  <a:pt x="801" y="797"/>
                  <a:pt x="803" y="797"/>
                </a:cubicBezTo>
                <a:close/>
                <a:moveTo>
                  <a:pt x="803" y="853"/>
                </a:moveTo>
                <a:cubicBezTo>
                  <a:pt x="803" y="853"/>
                  <a:pt x="802" y="853"/>
                  <a:pt x="802" y="853"/>
                </a:cubicBezTo>
                <a:cubicBezTo>
                  <a:pt x="802" y="853"/>
                  <a:pt x="803" y="853"/>
                  <a:pt x="803" y="853"/>
                </a:cubicBezTo>
                <a:close/>
                <a:moveTo>
                  <a:pt x="807" y="909"/>
                </a:moveTo>
                <a:cubicBezTo>
                  <a:pt x="807" y="910"/>
                  <a:pt x="807" y="910"/>
                  <a:pt x="808" y="910"/>
                </a:cubicBezTo>
                <a:cubicBezTo>
                  <a:pt x="807" y="910"/>
                  <a:pt x="807" y="910"/>
                  <a:pt x="807" y="909"/>
                </a:cubicBezTo>
                <a:close/>
                <a:moveTo>
                  <a:pt x="809" y="912"/>
                </a:moveTo>
                <a:cubicBezTo>
                  <a:pt x="809" y="912"/>
                  <a:pt x="808" y="911"/>
                  <a:pt x="808" y="911"/>
                </a:cubicBezTo>
                <a:cubicBezTo>
                  <a:pt x="808" y="911"/>
                  <a:pt x="809" y="912"/>
                  <a:pt x="809" y="912"/>
                </a:cubicBezTo>
                <a:close/>
                <a:moveTo>
                  <a:pt x="821" y="955"/>
                </a:moveTo>
                <a:cubicBezTo>
                  <a:pt x="821" y="955"/>
                  <a:pt x="821" y="954"/>
                  <a:pt x="821" y="954"/>
                </a:cubicBezTo>
                <a:cubicBezTo>
                  <a:pt x="821" y="954"/>
                  <a:pt x="821" y="955"/>
                  <a:pt x="821" y="955"/>
                </a:cubicBezTo>
                <a:close/>
                <a:moveTo>
                  <a:pt x="824" y="954"/>
                </a:moveTo>
                <a:cubicBezTo>
                  <a:pt x="824" y="954"/>
                  <a:pt x="824" y="954"/>
                  <a:pt x="824" y="954"/>
                </a:cubicBezTo>
                <a:cubicBezTo>
                  <a:pt x="824" y="954"/>
                  <a:pt x="824" y="954"/>
                  <a:pt x="824" y="954"/>
                </a:cubicBezTo>
                <a:close/>
                <a:moveTo>
                  <a:pt x="823" y="954"/>
                </a:moveTo>
                <a:cubicBezTo>
                  <a:pt x="822" y="954"/>
                  <a:pt x="822" y="954"/>
                  <a:pt x="822" y="954"/>
                </a:cubicBezTo>
                <a:cubicBezTo>
                  <a:pt x="822" y="954"/>
                  <a:pt x="822" y="954"/>
                  <a:pt x="823" y="954"/>
                </a:cubicBezTo>
                <a:close/>
                <a:moveTo>
                  <a:pt x="818" y="748"/>
                </a:moveTo>
                <a:cubicBezTo>
                  <a:pt x="819" y="748"/>
                  <a:pt x="819" y="748"/>
                  <a:pt x="819" y="748"/>
                </a:cubicBezTo>
                <a:cubicBezTo>
                  <a:pt x="819" y="748"/>
                  <a:pt x="819" y="748"/>
                  <a:pt x="818" y="748"/>
                </a:cubicBezTo>
                <a:close/>
                <a:moveTo>
                  <a:pt x="934" y="745"/>
                </a:moveTo>
                <a:cubicBezTo>
                  <a:pt x="934" y="745"/>
                  <a:pt x="935" y="746"/>
                  <a:pt x="935" y="746"/>
                </a:cubicBezTo>
                <a:cubicBezTo>
                  <a:pt x="935" y="746"/>
                  <a:pt x="934" y="745"/>
                  <a:pt x="934" y="745"/>
                </a:cubicBezTo>
                <a:close/>
                <a:moveTo>
                  <a:pt x="902" y="926"/>
                </a:moveTo>
                <a:cubicBezTo>
                  <a:pt x="902" y="925"/>
                  <a:pt x="902" y="925"/>
                  <a:pt x="902" y="925"/>
                </a:cubicBezTo>
                <a:cubicBezTo>
                  <a:pt x="902" y="925"/>
                  <a:pt x="902" y="925"/>
                  <a:pt x="902" y="926"/>
                </a:cubicBezTo>
                <a:close/>
                <a:moveTo>
                  <a:pt x="903" y="922"/>
                </a:moveTo>
                <a:cubicBezTo>
                  <a:pt x="903" y="923"/>
                  <a:pt x="903" y="923"/>
                  <a:pt x="903" y="923"/>
                </a:cubicBezTo>
                <a:cubicBezTo>
                  <a:pt x="903" y="923"/>
                  <a:pt x="903" y="923"/>
                  <a:pt x="903" y="922"/>
                </a:cubicBezTo>
                <a:close/>
                <a:moveTo>
                  <a:pt x="903" y="924"/>
                </a:moveTo>
                <a:cubicBezTo>
                  <a:pt x="903" y="924"/>
                  <a:pt x="903" y="924"/>
                  <a:pt x="903" y="924"/>
                </a:cubicBezTo>
                <a:cubicBezTo>
                  <a:pt x="903" y="924"/>
                  <a:pt x="903" y="924"/>
                  <a:pt x="903" y="924"/>
                </a:cubicBezTo>
                <a:close/>
                <a:moveTo>
                  <a:pt x="900" y="927"/>
                </a:moveTo>
                <a:cubicBezTo>
                  <a:pt x="900" y="927"/>
                  <a:pt x="900" y="927"/>
                  <a:pt x="900" y="927"/>
                </a:cubicBezTo>
                <a:cubicBezTo>
                  <a:pt x="900" y="927"/>
                  <a:pt x="900" y="927"/>
                  <a:pt x="900" y="927"/>
                </a:cubicBezTo>
                <a:close/>
                <a:moveTo>
                  <a:pt x="901" y="926"/>
                </a:moveTo>
                <a:cubicBezTo>
                  <a:pt x="901" y="926"/>
                  <a:pt x="901" y="926"/>
                  <a:pt x="901" y="926"/>
                </a:cubicBezTo>
                <a:cubicBezTo>
                  <a:pt x="901" y="926"/>
                  <a:pt x="901" y="926"/>
                  <a:pt x="901" y="926"/>
                </a:cubicBezTo>
                <a:cubicBezTo>
                  <a:pt x="901" y="926"/>
                  <a:pt x="901" y="926"/>
                  <a:pt x="901" y="926"/>
                </a:cubicBezTo>
                <a:close/>
                <a:moveTo>
                  <a:pt x="930" y="977"/>
                </a:moveTo>
                <a:cubicBezTo>
                  <a:pt x="930" y="976"/>
                  <a:pt x="930" y="976"/>
                  <a:pt x="930" y="976"/>
                </a:cubicBezTo>
                <a:cubicBezTo>
                  <a:pt x="930" y="976"/>
                  <a:pt x="930" y="976"/>
                  <a:pt x="930" y="977"/>
                </a:cubicBezTo>
                <a:close/>
                <a:moveTo>
                  <a:pt x="930" y="975"/>
                </a:moveTo>
                <a:cubicBezTo>
                  <a:pt x="930" y="974"/>
                  <a:pt x="930" y="974"/>
                  <a:pt x="930" y="974"/>
                </a:cubicBezTo>
                <a:cubicBezTo>
                  <a:pt x="930" y="974"/>
                  <a:pt x="930" y="974"/>
                  <a:pt x="930" y="975"/>
                </a:cubicBezTo>
                <a:close/>
                <a:moveTo>
                  <a:pt x="930" y="973"/>
                </a:moveTo>
                <a:cubicBezTo>
                  <a:pt x="930" y="972"/>
                  <a:pt x="931" y="971"/>
                  <a:pt x="931" y="970"/>
                </a:cubicBezTo>
                <a:cubicBezTo>
                  <a:pt x="931" y="971"/>
                  <a:pt x="930" y="972"/>
                  <a:pt x="930" y="973"/>
                </a:cubicBezTo>
                <a:close/>
                <a:moveTo>
                  <a:pt x="931" y="969"/>
                </a:moveTo>
                <a:cubicBezTo>
                  <a:pt x="931" y="969"/>
                  <a:pt x="931" y="968"/>
                  <a:pt x="931" y="968"/>
                </a:cubicBezTo>
                <a:cubicBezTo>
                  <a:pt x="931" y="968"/>
                  <a:pt x="931" y="969"/>
                  <a:pt x="931" y="969"/>
                </a:cubicBezTo>
                <a:close/>
                <a:moveTo>
                  <a:pt x="931" y="967"/>
                </a:moveTo>
                <a:cubicBezTo>
                  <a:pt x="931" y="967"/>
                  <a:pt x="931" y="966"/>
                  <a:pt x="931" y="966"/>
                </a:cubicBezTo>
                <a:cubicBezTo>
                  <a:pt x="931" y="966"/>
                  <a:pt x="931" y="967"/>
                  <a:pt x="931" y="967"/>
                </a:cubicBezTo>
                <a:close/>
                <a:moveTo>
                  <a:pt x="931" y="965"/>
                </a:moveTo>
                <a:cubicBezTo>
                  <a:pt x="931" y="965"/>
                  <a:pt x="931" y="964"/>
                  <a:pt x="931" y="964"/>
                </a:cubicBezTo>
                <a:cubicBezTo>
                  <a:pt x="931" y="964"/>
                  <a:pt x="931" y="965"/>
                  <a:pt x="931" y="965"/>
                </a:cubicBezTo>
                <a:close/>
                <a:moveTo>
                  <a:pt x="930" y="963"/>
                </a:moveTo>
                <a:cubicBezTo>
                  <a:pt x="931" y="963"/>
                  <a:pt x="931" y="963"/>
                  <a:pt x="931" y="963"/>
                </a:cubicBezTo>
                <a:cubicBezTo>
                  <a:pt x="931" y="963"/>
                  <a:pt x="931" y="963"/>
                  <a:pt x="930" y="963"/>
                </a:cubicBezTo>
                <a:close/>
                <a:moveTo>
                  <a:pt x="916" y="748"/>
                </a:moveTo>
                <a:cubicBezTo>
                  <a:pt x="916" y="748"/>
                  <a:pt x="917" y="748"/>
                  <a:pt x="917" y="748"/>
                </a:cubicBezTo>
                <a:cubicBezTo>
                  <a:pt x="917" y="748"/>
                  <a:pt x="916" y="748"/>
                  <a:pt x="916" y="748"/>
                </a:cubicBezTo>
                <a:close/>
                <a:moveTo>
                  <a:pt x="915" y="748"/>
                </a:moveTo>
                <a:cubicBezTo>
                  <a:pt x="915" y="748"/>
                  <a:pt x="915" y="748"/>
                  <a:pt x="916" y="748"/>
                </a:cubicBezTo>
                <a:cubicBezTo>
                  <a:pt x="915" y="748"/>
                  <a:pt x="915" y="748"/>
                  <a:pt x="915" y="748"/>
                </a:cubicBezTo>
                <a:close/>
                <a:moveTo>
                  <a:pt x="910" y="747"/>
                </a:moveTo>
                <a:cubicBezTo>
                  <a:pt x="910" y="747"/>
                  <a:pt x="911" y="747"/>
                  <a:pt x="911" y="747"/>
                </a:cubicBezTo>
                <a:cubicBezTo>
                  <a:pt x="911" y="747"/>
                  <a:pt x="910" y="747"/>
                  <a:pt x="910" y="747"/>
                </a:cubicBezTo>
                <a:close/>
                <a:moveTo>
                  <a:pt x="912" y="747"/>
                </a:moveTo>
                <a:cubicBezTo>
                  <a:pt x="912" y="747"/>
                  <a:pt x="912" y="747"/>
                  <a:pt x="913" y="747"/>
                </a:cubicBezTo>
                <a:cubicBezTo>
                  <a:pt x="912" y="747"/>
                  <a:pt x="912" y="747"/>
                  <a:pt x="912" y="747"/>
                </a:cubicBezTo>
                <a:close/>
                <a:moveTo>
                  <a:pt x="909" y="747"/>
                </a:moveTo>
                <a:cubicBezTo>
                  <a:pt x="909" y="747"/>
                  <a:pt x="909" y="747"/>
                  <a:pt x="909" y="747"/>
                </a:cubicBezTo>
                <a:cubicBezTo>
                  <a:pt x="909" y="747"/>
                  <a:pt x="909" y="747"/>
                  <a:pt x="909" y="747"/>
                </a:cubicBezTo>
                <a:close/>
                <a:moveTo>
                  <a:pt x="880" y="724"/>
                </a:moveTo>
                <a:cubicBezTo>
                  <a:pt x="880" y="724"/>
                  <a:pt x="880" y="724"/>
                  <a:pt x="880" y="724"/>
                </a:cubicBezTo>
                <a:cubicBezTo>
                  <a:pt x="880" y="724"/>
                  <a:pt x="880" y="724"/>
                  <a:pt x="880" y="724"/>
                </a:cubicBezTo>
                <a:close/>
                <a:moveTo>
                  <a:pt x="883" y="720"/>
                </a:moveTo>
                <a:cubicBezTo>
                  <a:pt x="883" y="720"/>
                  <a:pt x="883" y="720"/>
                  <a:pt x="884" y="720"/>
                </a:cubicBezTo>
                <a:cubicBezTo>
                  <a:pt x="883" y="720"/>
                  <a:pt x="883" y="720"/>
                  <a:pt x="883" y="720"/>
                </a:cubicBezTo>
                <a:close/>
                <a:moveTo>
                  <a:pt x="882" y="721"/>
                </a:moveTo>
                <a:cubicBezTo>
                  <a:pt x="882" y="720"/>
                  <a:pt x="882" y="720"/>
                  <a:pt x="882" y="720"/>
                </a:cubicBezTo>
                <a:cubicBezTo>
                  <a:pt x="882" y="720"/>
                  <a:pt x="882" y="720"/>
                  <a:pt x="882" y="721"/>
                </a:cubicBezTo>
                <a:close/>
                <a:moveTo>
                  <a:pt x="881" y="721"/>
                </a:moveTo>
                <a:cubicBezTo>
                  <a:pt x="881" y="721"/>
                  <a:pt x="881" y="721"/>
                  <a:pt x="881" y="721"/>
                </a:cubicBezTo>
                <a:cubicBezTo>
                  <a:pt x="881" y="721"/>
                  <a:pt x="881" y="721"/>
                  <a:pt x="881" y="721"/>
                </a:cubicBezTo>
                <a:close/>
                <a:moveTo>
                  <a:pt x="881" y="722"/>
                </a:moveTo>
                <a:cubicBezTo>
                  <a:pt x="881" y="722"/>
                  <a:pt x="881" y="722"/>
                  <a:pt x="881" y="722"/>
                </a:cubicBezTo>
                <a:cubicBezTo>
                  <a:pt x="881" y="722"/>
                  <a:pt x="881" y="722"/>
                  <a:pt x="881" y="722"/>
                </a:cubicBezTo>
                <a:cubicBezTo>
                  <a:pt x="881" y="722"/>
                  <a:pt x="881" y="722"/>
                  <a:pt x="881" y="722"/>
                </a:cubicBezTo>
                <a:close/>
                <a:moveTo>
                  <a:pt x="879" y="724"/>
                </a:moveTo>
                <a:cubicBezTo>
                  <a:pt x="879" y="725"/>
                  <a:pt x="879" y="725"/>
                  <a:pt x="879" y="725"/>
                </a:cubicBezTo>
                <a:cubicBezTo>
                  <a:pt x="879" y="725"/>
                  <a:pt x="879" y="725"/>
                  <a:pt x="879" y="724"/>
                </a:cubicBezTo>
                <a:close/>
                <a:moveTo>
                  <a:pt x="864" y="946"/>
                </a:moveTo>
                <a:cubicBezTo>
                  <a:pt x="864" y="946"/>
                  <a:pt x="863" y="947"/>
                  <a:pt x="863" y="947"/>
                </a:cubicBezTo>
                <a:cubicBezTo>
                  <a:pt x="863" y="947"/>
                  <a:pt x="864" y="946"/>
                  <a:pt x="864" y="946"/>
                </a:cubicBezTo>
                <a:close/>
                <a:moveTo>
                  <a:pt x="863" y="947"/>
                </a:moveTo>
                <a:cubicBezTo>
                  <a:pt x="863" y="946"/>
                  <a:pt x="862" y="946"/>
                  <a:pt x="862" y="946"/>
                </a:cubicBezTo>
                <a:cubicBezTo>
                  <a:pt x="862" y="946"/>
                  <a:pt x="863" y="947"/>
                  <a:pt x="863" y="947"/>
                </a:cubicBezTo>
                <a:close/>
                <a:moveTo>
                  <a:pt x="854" y="946"/>
                </a:moveTo>
                <a:cubicBezTo>
                  <a:pt x="854" y="946"/>
                  <a:pt x="854" y="946"/>
                  <a:pt x="854" y="946"/>
                </a:cubicBezTo>
                <a:cubicBezTo>
                  <a:pt x="854" y="946"/>
                  <a:pt x="854" y="946"/>
                  <a:pt x="854" y="946"/>
                </a:cubicBezTo>
                <a:close/>
                <a:moveTo>
                  <a:pt x="855" y="946"/>
                </a:moveTo>
                <a:cubicBezTo>
                  <a:pt x="855" y="946"/>
                  <a:pt x="855" y="946"/>
                  <a:pt x="855" y="946"/>
                </a:cubicBezTo>
                <a:cubicBezTo>
                  <a:pt x="855" y="946"/>
                  <a:pt x="855" y="946"/>
                  <a:pt x="855" y="946"/>
                </a:cubicBezTo>
                <a:close/>
                <a:moveTo>
                  <a:pt x="905" y="1019"/>
                </a:moveTo>
                <a:cubicBezTo>
                  <a:pt x="905" y="1019"/>
                  <a:pt x="905" y="1019"/>
                  <a:pt x="905" y="1020"/>
                </a:cubicBezTo>
                <a:cubicBezTo>
                  <a:pt x="905" y="1019"/>
                  <a:pt x="905" y="1019"/>
                  <a:pt x="905" y="1019"/>
                </a:cubicBezTo>
                <a:close/>
                <a:moveTo>
                  <a:pt x="908" y="1016"/>
                </a:moveTo>
                <a:cubicBezTo>
                  <a:pt x="907" y="1017"/>
                  <a:pt x="906" y="1018"/>
                  <a:pt x="905" y="1019"/>
                </a:cubicBezTo>
                <a:cubicBezTo>
                  <a:pt x="906" y="1018"/>
                  <a:pt x="907" y="1017"/>
                  <a:pt x="908" y="1016"/>
                </a:cubicBezTo>
                <a:close/>
                <a:moveTo>
                  <a:pt x="909" y="1015"/>
                </a:moveTo>
                <a:cubicBezTo>
                  <a:pt x="909" y="1015"/>
                  <a:pt x="908" y="1015"/>
                  <a:pt x="908" y="1016"/>
                </a:cubicBezTo>
                <a:cubicBezTo>
                  <a:pt x="908" y="1015"/>
                  <a:pt x="909" y="1015"/>
                  <a:pt x="909" y="1015"/>
                </a:cubicBezTo>
                <a:close/>
                <a:moveTo>
                  <a:pt x="911" y="1013"/>
                </a:moveTo>
                <a:cubicBezTo>
                  <a:pt x="911" y="1013"/>
                  <a:pt x="910" y="1013"/>
                  <a:pt x="910" y="1013"/>
                </a:cubicBezTo>
                <a:cubicBezTo>
                  <a:pt x="910" y="1013"/>
                  <a:pt x="911" y="1013"/>
                  <a:pt x="911" y="1013"/>
                </a:cubicBezTo>
                <a:close/>
                <a:moveTo>
                  <a:pt x="936" y="745"/>
                </a:moveTo>
                <a:cubicBezTo>
                  <a:pt x="937" y="745"/>
                  <a:pt x="937" y="745"/>
                  <a:pt x="938" y="745"/>
                </a:cubicBezTo>
                <a:cubicBezTo>
                  <a:pt x="937" y="745"/>
                  <a:pt x="937" y="745"/>
                  <a:pt x="936" y="745"/>
                </a:cubicBezTo>
                <a:close/>
                <a:moveTo>
                  <a:pt x="931" y="744"/>
                </a:moveTo>
                <a:cubicBezTo>
                  <a:pt x="932" y="744"/>
                  <a:pt x="932" y="745"/>
                  <a:pt x="934" y="745"/>
                </a:cubicBezTo>
                <a:cubicBezTo>
                  <a:pt x="932" y="745"/>
                  <a:pt x="931" y="744"/>
                  <a:pt x="930" y="743"/>
                </a:cubicBezTo>
                <a:cubicBezTo>
                  <a:pt x="930" y="743"/>
                  <a:pt x="931" y="743"/>
                  <a:pt x="931" y="744"/>
                </a:cubicBezTo>
                <a:close/>
                <a:moveTo>
                  <a:pt x="914" y="747"/>
                </a:moveTo>
                <a:cubicBezTo>
                  <a:pt x="914" y="747"/>
                  <a:pt x="914" y="747"/>
                  <a:pt x="913" y="747"/>
                </a:cubicBezTo>
                <a:cubicBezTo>
                  <a:pt x="913" y="747"/>
                  <a:pt x="913" y="747"/>
                  <a:pt x="914" y="747"/>
                </a:cubicBezTo>
                <a:cubicBezTo>
                  <a:pt x="914" y="747"/>
                  <a:pt x="914" y="747"/>
                  <a:pt x="914" y="747"/>
                </a:cubicBezTo>
                <a:close/>
                <a:moveTo>
                  <a:pt x="756" y="765"/>
                </a:moveTo>
                <a:cubicBezTo>
                  <a:pt x="757" y="765"/>
                  <a:pt x="757" y="765"/>
                  <a:pt x="757" y="765"/>
                </a:cubicBezTo>
                <a:cubicBezTo>
                  <a:pt x="757" y="765"/>
                  <a:pt x="756" y="764"/>
                  <a:pt x="756" y="764"/>
                </a:cubicBezTo>
                <a:cubicBezTo>
                  <a:pt x="756" y="764"/>
                  <a:pt x="756" y="765"/>
                  <a:pt x="756" y="765"/>
                </a:cubicBezTo>
                <a:close/>
                <a:moveTo>
                  <a:pt x="759" y="768"/>
                </a:moveTo>
                <a:cubicBezTo>
                  <a:pt x="759" y="768"/>
                  <a:pt x="759" y="768"/>
                  <a:pt x="759" y="768"/>
                </a:cubicBezTo>
                <a:cubicBezTo>
                  <a:pt x="759" y="768"/>
                  <a:pt x="759" y="768"/>
                  <a:pt x="759" y="768"/>
                </a:cubicBezTo>
                <a:close/>
                <a:moveTo>
                  <a:pt x="759" y="768"/>
                </a:moveTo>
                <a:cubicBezTo>
                  <a:pt x="759" y="768"/>
                  <a:pt x="759" y="767"/>
                  <a:pt x="759" y="767"/>
                </a:cubicBezTo>
                <a:cubicBezTo>
                  <a:pt x="759" y="767"/>
                  <a:pt x="759" y="768"/>
                  <a:pt x="759" y="768"/>
                </a:cubicBezTo>
                <a:close/>
                <a:moveTo>
                  <a:pt x="758" y="767"/>
                </a:moveTo>
                <a:cubicBezTo>
                  <a:pt x="758" y="767"/>
                  <a:pt x="758" y="767"/>
                  <a:pt x="758" y="767"/>
                </a:cubicBezTo>
                <a:cubicBezTo>
                  <a:pt x="758" y="767"/>
                  <a:pt x="758" y="767"/>
                  <a:pt x="758" y="767"/>
                </a:cubicBezTo>
                <a:close/>
                <a:moveTo>
                  <a:pt x="758" y="766"/>
                </a:moveTo>
                <a:cubicBezTo>
                  <a:pt x="758" y="766"/>
                  <a:pt x="757" y="766"/>
                  <a:pt x="757" y="766"/>
                </a:cubicBezTo>
                <a:cubicBezTo>
                  <a:pt x="757" y="766"/>
                  <a:pt x="758" y="766"/>
                  <a:pt x="758" y="766"/>
                </a:cubicBezTo>
                <a:close/>
                <a:moveTo>
                  <a:pt x="758" y="770"/>
                </a:moveTo>
                <a:cubicBezTo>
                  <a:pt x="759" y="770"/>
                  <a:pt x="759" y="770"/>
                  <a:pt x="759" y="770"/>
                </a:cubicBezTo>
                <a:cubicBezTo>
                  <a:pt x="759" y="770"/>
                  <a:pt x="759" y="770"/>
                  <a:pt x="758" y="770"/>
                </a:cubicBezTo>
                <a:close/>
                <a:moveTo>
                  <a:pt x="759" y="769"/>
                </a:moveTo>
                <a:cubicBezTo>
                  <a:pt x="759" y="769"/>
                  <a:pt x="759" y="769"/>
                  <a:pt x="759" y="769"/>
                </a:cubicBezTo>
                <a:cubicBezTo>
                  <a:pt x="759" y="769"/>
                  <a:pt x="759" y="769"/>
                  <a:pt x="759" y="769"/>
                </a:cubicBezTo>
                <a:close/>
                <a:moveTo>
                  <a:pt x="759" y="770"/>
                </a:moveTo>
                <a:cubicBezTo>
                  <a:pt x="759" y="770"/>
                  <a:pt x="759" y="769"/>
                  <a:pt x="759" y="769"/>
                </a:cubicBezTo>
                <a:cubicBezTo>
                  <a:pt x="759" y="769"/>
                  <a:pt x="759" y="770"/>
                  <a:pt x="759" y="770"/>
                </a:cubicBezTo>
                <a:close/>
                <a:moveTo>
                  <a:pt x="800" y="854"/>
                </a:moveTo>
                <a:cubicBezTo>
                  <a:pt x="800" y="854"/>
                  <a:pt x="801" y="853"/>
                  <a:pt x="801" y="853"/>
                </a:cubicBezTo>
                <a:cubicBezTo>
                  <a:pt x="801" y="853"/>
                  <a:pt x="800" y="854"/>
                  <a:pt x="800" y="854"/>
                </a:cubicBezTo>
                <a:close/>
                <a:moveTo>
                  <a:pt x="829" y="950"/>
                </a:moveTo>
                <a:cubicBezTo>
                  <a:pt x="829" y="950"/>
                  <a:pt x="829" y="950"/>
                  <a:pt x="829" y="950"/>
                </a:cubicBezTo>
                <a:cubicBezTo>
                  <a:pt x="829" y="950"/>
                  <a:pt x="829" y="950"/>
                  <a:pt x="829" y="950"/>
                </a:cubicBezTo>
                <a:close/>
                <a:moveTo>
                  <a:pt x="904" y="1020"/>
                </a:moveTo>
                <a:cubicBezTo>
                  <a:pt x="904" y="1021"/>
                  <a:pt x="904" y="1021"/>
                  <a:pt x="904" y="1021"/>
                </a:cubicBezTo>
                <a:cubicBezTo>
                  <a:pt x="904" y="1021"/>
                  <a:pt x="904" y="1021"/>
                  <a:pt x="904" y="1020"/>
                </a:cubicBezTo>
                <a:close/>
                <a:moveTo>
                  <a:pt x="903" y="1022"/>
                </a:moveTo>
                <a:cubicBezTo>
                  <a:pt x="903" y="1022"/>
                  <a:pt x="903" y="1022"/>
                  <a:pt x="903" y="1022"/>
                </a:cubicBezTo>
                <a:cubicBezTo>
                  <a:pt x="903" y="1022"/>
                  <a:pt x="903" y="1022"/>
                  <a:pt x="903" y="102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01" name="Freeform 9"/>
          <p:cNvSpPr>
            <a:spLocks/>
          </p:cNvSpPr>
          <p:nvPr/>
        </p:nvSpPr>
        <p:spPr bwMode="auto">
          <a:xfrm>
            <a:off x="3184184" y="3311856"/>
            <a:ext cx="323625" cy="116311"/>
          </a:xfrm>
          <a:custGeom>
            <a:avLst/>
            <a:gdLst>
              <a:gd name="T0" fmla="*/ 85 w 87"/>
              <a:gd name="T1" fmla="*/ 29 h 31"/>
              <a:gd name="T2" fmla="*/ 70 w 87"/>
              <a:gd name="T3" fmla="*/ 20 h 31"/>
              <a:gd name="T4" fmla="*/ 31 w 87"/>
              <a:gd name="T5" fmla="*/ 4 h 31"/>
              <a:gd name="T6" fmla="*/ 2 w 87"/>
              <a:gd name="T7" fmla="*/ 14 h 31"/>
              <a:gd name="T8" fmla="*/ 16 w 87"/>
              <a:gd name="T9" fmla="*/ 7 h 31"/>
              <a:gd name="T10" fmla="*/ 24 w 87"/>
              <a:gd name="T11" fmla="*/ 11 h 31"/>
              <a:gd name="T12" fmla="*/ 38 w 87"/>
              <a:gd name="T13" fmla="*/ 14 h 31"/>
              <a:gd name="T14" fmla="*/ 55 w 87"/>
              <a:gd name="T15" fmla="*/ 23 h 31"/>
              <a:gd name="T16" fmla="*/ 59 w 87"/>
              <a:gd name="T17" fmla="*/ 29 h 31"/>
              <a:gd name="T18" fmla="*/ 85 w 87"/>
              <a:gd name="T19"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31">
                <a:moveTo>
                  <a:pt x="85" y="29"/>
                </a:moveTo>
                <a:cubicBezTo>
                  <a:pt x="87" y="27"/>
                  <a:pt x="76" y="20"/>
                  <a:pt x="70" y="20"/>
                </a:cubicBezTo>
                <a:cubicBezTo>
                  <a:pt x="65" y="20"/>
                  <a:pt x="47" y="7"/>
                  <a:pt x="31" y="4"/>
                </a:cubicBezTo>
                <a:cubicBezTo>
                  <a:pt x="15" y="0"/>
                  <a:pt x="0" y="12"/>
                  <a:pt x="2" y="14"/>
                </a:cubicBezTo>
                <a:cubicBezTo>
                  <a:pt x="4" y="17"/>
                  <a:pt x="12" y="10"/>
                  <a:pt x="16" y="7"/>
                </a:cubicBezTo>
                <a:cubicBezTo>
                  <a:pt x="20" y="5"/>
                  <a:pt x="24" y="9"/>
                  <a:pt x="24" y="11"/>
                </a:cubicBezTo>
                <a:cubicBezTo>
                  <a:pt x="24" y="12"/>
                  <a:pt x="29" y="14"/>
                  <a:pt x="38" y="14"/>
                </a:cubicBezTo>
                <a:cubicBezTo>
                  <a:pt x="46" y="14"/>
                  <a:pt x="47" y="21"/>
                  <a:pt x="55" y="23"/>
                </a:cubicBezTo>
                <a:cubicBezTo>
                  <a:pt x="63" y="25"/>
                  <a:pt x="55" y="28"/>
                  <a:pt x="59" y="29"/>
                </a:cubicBezTo>
                <a:cubicBezTo>
                  <a:pt x="63" y="31"/>
                  <a:pt x="84" y="31"/>
                  <a:pt x="85" y="29"/>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02" name="Freeform 10"/>
          <p:cNvSpPr>
            <a:spLocks/>
          </p:cNvSpPr>
          <p:nvPr/>
        </p:nvSpPr>
        <p:spPr bwMode="auto">
          <a:xfrm>
            <a:off x="3371133" y="3466405"/>
            <a:ext cx="73837" cy="38239"/>
          </a:xfrm>
          <a:custGeom>
            <a:avLst/>
            <a:gdLst>
              <a:gd name="T0" fmla="*/ 2 w 20"/>
              <a:gd name="T1" fmla="*/ 4 h 10"/>
              <a:gd name="T2" fmla="*/ 18 w 20"/>
              <a:gd name="T3" fmla="*/ 6 h 10"/>
              <a:gd name="T4" fmla="*/ 2 w 20"/>
              <a:gd name="T5" fmla="*/ 4 h 10"/>
            </a:gdLst>
            <a:ahLst/>
            <a:cxnLst>
              <a:cxn ang="0">
                <a:pos x="T0" y="T1"/>
              </a:cxn>
              <a:cxn ang="0">
                <a:pos x="T2" y="T3"/>
              </a:cxn>
              <a:cxn ang="0">
                <a:pos x="T4" y="T5"/>
              </a:cxn>
            </a:cxnLst>
            <a:rect l="0" t="0" r="r" b="b"/>
            <a:pathLst>
              <a:path w="20" h="10">
                <a:moveTo>
                  <a:pt x="2" y="4"/>
                </a:moveTo>
                <a:cubicBezTo>
                  <a:pt x="3" y="6"/>
                  <a:pt x="17" y="10"/>
                  <a:pt x="18" y="6"/>
                </a:cubicBezTo>
                <a:cubicBezTo>
                  <a:pt x="20" y="3"/>
                  <a:pt x="0" y="0"/>
                  <a:pt x="2"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03" name="Freeform 11"/>
          <p:cNvSpPr>
            <a:spLocks/>
          </p:cNvSpPr>
          <p:nvPr/>
        </p:nvSpPr>
        <p:spPr bwMode="auto">
          <a:xfrm>
            <a:off x="3707326" y="3463218"/>
            <a:ext cx="67553" cy="36646"/>
          </a:xfrm>
          <a:custGeom>
            <a:avLst/>
            <a:gdLst>
              <a:gd name="T0" fmla="*/ 4 w 18"/>
              <a:gd name="T1" fmla="*/ 5 h 10"/>
              <a:gd name="T2" fmla="*/ 17 w 18"/>
              <a:gd name="T3" fmla="*/ 5 h 10"/>
              <a:gd name="T4" fmla="*/ 4 w 18"/>
              <a:gd name="T5" fmla="*/ 5 h 10"/>
            </a:gdLst>
            <a:ahLst/>
            <a:cxnLst>
              <a:cxn ang="0">
                <a:pos x="T0" y="T1"/>
              </a:cxn>
              <a:cxn ang="0">
                <a:pos x="T2" y="T3"/>
              </a:cxn>
              <a:cxn ang="0">
                <a:pos x="T4" y="T5"/>
              </a:cxn>
            </a:cxnLst>
            <a:rect l="0" t="0" r="r" b="b"/>
            <a:pathLst>
              <a:path w="18" h="10">
                <a:moveTo>
                  <a:pt x="4" y="5"/>
                </a:moveTo>
                <a:cubicBezTo>
                  <a:pt x="7" y="10"/>
                  <a:pt x="16" y="7"/>
                  <a:pt x="17" y="5"/>
                </a:cubicBezTo>
                <a:cubicBezTo>
                  <a:pt x="18" y="2"/>
                  <a:pt x="0" y="0"/>
                  <a:pt x="4" y="5"/>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04" name="Freeform 12"/>
          <p:cNvSpPr>
            <a:spLocks/>
          </p:cNvSpPr>
          <p:nvPr/>
        </p:nvSpPr>
        <p:spPr bwMode="auto">
          <a:xfrm>
            <a:off x="3941403" y="5837811"/>
            <a:ext cx="67553" cy="49393"/>
          </a:xfrm>
          <a:custGeom>
            <a:avLst/>
            <a:gdLst>
              <a:gd name="T0" fmla="*/ 3 w 18"/>
              <a:gd name="T1" fmla="*/ 12 h 13"/>
              <a:gd name="T2" fmla="*/ 16 w 18"/>
              <a:gd name="T3" fmla="*/ 6 h 13"/>
              <a:gd name="T4" fmla="*/ 3 w 18"/>
              <a:gd name="T5" fmla="*/ 12 h 13"/>
            </a:gdLst>
            <a:ahLst/>
            <a:cxnLst>
              <a:cxn ang="0">
                <a:pos x="T0" y="T1"/>
              </a:cxn>
              <a:cxn ang="0">
                <a:pos x="T2" y="T3"/>
              </a:cxn>
              <a:cxn ang="0">
                <a:pos x="T4" y="T5"/>
              </a:cxn>
            </a:cxnLst>
            <a:rect l="0" t="0" r="r" b="b"/>
            <a:pathLst>
              <a:path w="18" h="13">
                <a:moveTo>
                  <a:pt x="3" y="12"/>
                </a:moveTo>
                <a:cubicBezTo>
                  <a:pt x="6" y="13"/>
                  <a:pt x="18" y="8"/>
                  <a:pt x="16" y="6"/>
                </a:cubicBezTo>
                <a:cubicBezTo>
                  <a:pt x="14" y="0"/>
                  <a:pt x="0" y="11"/>
                  <a:pt x="3" y="1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05" name="Freeform 13"/>
          <p:cNvSpPr>
            <a:spLocks/>
          </p:cNvSpPr>
          <p:nvPr/>
        </p:nvSpPr>
        <p:spPr bwMode="auto">
          <a:xfrm>
            <a:off x="3897416" y="5842591"/>
            <a:ext cx="65982" cy="44612"/>
          </a:xfrm>
          <a:custGeom>
            <a:avLst/>
            <a:gdLst>
              <a:gd name="T0" fmla="*/ 14 w 18"/>
              <a:gd name="T1" fmla="*/ 1 h 12"/>
              <a:gd name="T2" fmla="*/ 4 w 18"/>
              <a:gd name="T3" fmla="*/ 10 h 12"/>
              <a:gd name="T4" fmla="*/ 14 w 18"/>
              <a:gd name="T5" fmla="*/ 1 h 12"/>
            </a:gdLst>
            <a:ahLst/>
            <a:cxnLst>
              <a:cxn ang="0">
                <a:pos x="T0" y="T1"/>
              </a:cxn>
              <a:cxn ang="0">
                <a:pos x="T2" y="T3"/>
              </a:cxn>
              <a:cxn ang="0">
                <a:pos x="T4" y="T5"/>
              </a:cxn>
            </a:cxnLst>
            <a:rect l="0" t="0" r="r" b="b"/>
            <a:pathLst>
              <a:path w="18" h="12">
                <a:moveTo>
                  <a:pt x="14" y="1"/>
                </a:moveTo>
                <a:cubicBezTo>
                  <a:pt x="10" y="0"/>
                  <a:pt x="0" y="8"/>
                  <a:pt x="4" y="10"/>
                </a:cubicBezTo>
                <a:cubicBezTo>
                  <a:pt x="9" y="12"/>
                  <a:pt x="18" y="2"/>
                  <a:pt x="14" y="1"/>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06" name="Freeform 14"/>
          <p:cNvSpPr>
            <a:spLocks/>
          </p:cNvSpPr>
          <p:nvPr/>
        </p:nvSpPr>
        <p:spPr bwMode="auto">
          <a:xfrm>
            <a:off x="2968958" y="4027244"/>
            <a:ext cx="37704" cy="63732"/>
          </a:xfrm>
          <a:custGeom>
            <a:avLst/>
            <a:gdLst>
              <a:gd name="T0" fmla="*/ 4 w 10"/>
              <a:gd name="T1" fmla="*/ 6 h 17"/>
              <a:gd name="T2" fmla="*/ 9 w 10"/>
              <a:gd name="T3" fmla="*/ 14 h 17"/>
              <a:gd name="T4" fmla="*/ 4 w 10"/>
              <a:gd name="T5" fmla="*/ 6 h 17"/>
            </a:gdLst>
            <a:ahLst/>
            <a:cxnLst>
              <a:cxn ang="0">
                <a:pos x="T0" y="T1"/>
              </a:cxn>
              <a:cxn ang="0">
                <a:pos x="T2" y="T3"/>
              </a:cxn>
              <a:cxn ang="0">
                <a:pos x="T4" y="T5"/>
              </a:cxn>
            </a:cxnLst>
            <a:rect l="0" t="0" r="r" b="b"/>
            <a:pathLst>
              <a:path w="10" h="17">
                <a:moveTo>
                  <a:pt x="4" y="6"/>
                </a:moveTo>
                <a:cubicBezTo>
                  <a:pt x="0" y="11"/>
                  <a:pt x="7" y="17"/>
                  <a:pt x="9" y="14"/>
                </a:cubicBezTo>
                <a:cubicBezTo>
                  <a:pt x="10" y="11"/>
                  <a:pt x="7" y="0"/>
                  <a:pt x="4" y="6"/>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07" name="Freeform 15"/>
          <p:cNvSpPr>
            <a:spLocks/>
          </p:cNvSpPr>
          <p:nvPr/>
        </p:nvSpPr>
        <p:spPr bwMode="auto">
          <a:xfrm>
            <a:off x="4085935" y="1403091"/>
            <a:ext cx="100544" cy="76478"/>
          </a:xfrm>
          <a:custGeom>
            <a:avLst/>
            <a:gdLst>
              <a:gd name="T0" fmla="*/ 27 w 27"/>
              <a:gd name="T1" fmla="*/ 13 h 20"/>
              <a:gd name="T2" fmla="*/ 20 w 27"/>
              <a:gd name="T3" fmla="*/ 7 h 20"/>
              <a:gd name="T4" fmla="*/ 4 w 27"/>
              <a:gd name="T5" fmla="*/ 4 h 20"/>
              <a:gd name="T6" fmla="*/ 3 w 27"/>
              <a:gd name="T7" fmla="*/ 11 h 20"/>
              <a:gd name="T8" fmla="*/ 12 w 27"/>
              <a:gd name="T9" fmla="*/ 16 h 20"/>
              <a:gd name="T10" fmla="*/ 27 w 27"/>
              <a:gd name="T11" fmla="*/ 13 h 20"/>
            </a:gdLst>
            <a:ahLst/>
            <a:cxnLst>
              <a:cxn ang="0">
                <a:pos x="T0" y="T1"/>
              </a:cxn>
              <a:cxn ang="0">
                <a:pos x="T2" y="T3"/>
              </a:cxn>
              <a:cxn ang="0">
                <a:pos x="T4" y="T5"/>
              </a:cxn>
              <a:cxn ang="0">
                <a:pos x="T6" y="T7"/>
              </a:cxn>
              <a:cxn ang="0">
                <a:pos x="T8" y="T9"/>
              </a:cxn>
              <a:cxn ang="0">
                <a:pos x="T10" y="T11"/>
              </a:cxn>
            </a:cxnLst>
            <a:rect l="0" t="0" r="r" b="b"/>
            <a:pathLst>
              <a:path w="27" h="20">
                <a:moveTo>
                  <a:pt x="27" y="13"/>
                </a:moveTo>
                <a:cubicBezTo>
                  <a:pt x="27" y="9"/>
                  <a:pt x="23" y="11"/>
                  <a:pt x="20" y="7"/>
                </a:cubicBezTo>
                <a:cubicBezTo>
                  <a:pt x="18" y="2"/>
                  <a:pt x="6" y="0"/>
                  <a:pt x="4" y="4"/>
                </a:cubicBezTo>
                <a:cubicBezTo>
                  <a:pt x="4" y="5"/>
                  <a:pt x="0" y="8"/>
                  <a:pt x="3" y="11"/>
                </a:cubicBezTo>
                <a:cubicBezTo>
                  <a:pt x="6" y="14"/>
                  <a:pt x="8" y="13"/>
                  <a:pt x="12" y="16"/>
                </a:cubicBezTo>
                <a:cubicBezTo>
                  <a:pt x="16" y="20"/>
                  <a:pt x="27" y="17"/>
                  <a:pt x="27" y="13"/>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08" name="Freeform 16"/>
          <p:cNvSpPr>
            <a:spLocks/>
          </p:cNvSpPr>
          <p:nvPr/>
        </p:nvSpPr>
        <p:spPr bwMode="auto">
          <a:xfrm>
            <a:off x="3551797" y="534746"/>
            <a:ext cx="1852203" cy="1400505"/>
          </a:xfrm>
          <a:custGeom>
            <a:avLst/>
            <a:gdLst>
              <a:gd name="T0" fmla="*/ 384 w 499"/>
              <a:gd name="T1" fmla="*/ 233 h 372"/>
              <a:gd name="T2" fmla="*/ 399 w 499"/>
              <a:gd name="T3" fmla="*/ 224 h 372"/>
              <a:gd name="T4" fmla="*/ 399 w 499"/>
              <a:gd name="T5" fmla="*/ 201 h 372"/>
              <a:gd name="T6" fmla="*/ 399 w 499"/>
              <a:gd name="T7" fmla="*/ 193 h 372"/>
              <a:gd name="T8" fmla="*/ 416 w 499"/>
              <a:gd name="T9" fmla="*/ 187 h 372"/>
              <a:gd name="T10" fmla="*/ 437 w 499"/>
              <a:gd name="T11" fmla="*/ 172 h 372"/>
              <a:gd name="T12" fmla="*/ 439 w 499"/>
              <a:gd name="T13" fmla="*/ 154 h 372"/>
              <a:gd name="T14" fmla="*/ 415 w 499"/>
              <a:gd name="T15" fmla="*/ 130 h 372"/>
              <a:gd name="T16" fmla="*/ 443 w 499"/>
              <a:gd name="T17" fmla="*/ 120 h 372"/>
              <a:gd name="T18" fmla="*/ 424 w 499"/>
              <a:gd name="T19" fmla="*/ 111 h 372"/>
              <a:gd name="T20" fmla="*/ 437 w 499"/>
              <a:gd name="T21" fmla="*/ 85 h 372"/>
              <a:gd name="T22" fmla="*/ 432 w 499"/>
              <a:gd name="T23" fmla="*/ 75 h 372"/>
              <a:gd name="T24" fmla="*/ 448 w 499"/>
              <a:gd name="T25" fmla="*/ 61 h 372"/>
              <a:gd name="T26" fmla="*/ 480 w 499"/>
              <a:gd name="T27" fmla="*/ 50 h 372"/>
              <a:gd name="T28" fmla="*/ 454 w 499"/>
              <a:gd name="T29" fmla="*/ 42 h 372"/>
              <a:gd name="T30" fmla="*/ 414 w 499"/>
              <a:gd name="T31" fmla="*/ 51 h 372"/>
              <a:gd name="T32" fmla="*/ 409 w 499"/>
              <a:gd name="T33" fmla="*/ 31 h 372"/>
              <a:gd name="T34" fmla="*/ 390 w 499"/>
              <a:gd name="T35" fmla="*/ 35 h 372"/>
              <a:gd name="T36" fmla="*/ 360 w 499"/>
              <a:gd name="T37" fmla="*/ 30 h 372"/>
              <a:gd name="T38" fmla="*/ 406 w 499"/>
              <a:gd name="T39" fmla="*/ 15 h 372"/>
              <a:gd name="T40" fmla="*/ 362 w 499"/>
              <a:gd name="T41" fmla="*/ 3 h 372"/>
              <a:gd name="T42" fmla="*/ 291 w 499"/>
              <a:gd name="T43" fmla="*/ 3 h 372"/>
              <a:gd name="T44" fmla="*/ 265 w 499"/>
              <a:gd name="T45" fmla="*/ 8 h 372"/>
              <a:gd name="T46" fmla="*/ 224 w 499"/>
              <a:gd name="T47" fmla="*/ 18 h 372"/>
              <a:gd name="T48" fmla="*/ 220 w 499"/>
              <a:gd name="T49" fmla="*/ 34 h 372"/>
              <a:gd name="T50" fmla="*/ 190 w 499"/>
              <a:gd name="T51" fmla="*/ 33 h 372"/>
              <a:gd name="T52" fmla="*/ 163 w 499"/>
              <a:gd name="T53" fmla="*/ 36 h 372"/>
              <a:gd name="T54" fmla="*/ 127 w 499"/>
              <a:gd name="T55" fmla="*/ 29 h 372"/>
              <a:gd name="T56" fmla="*/ 94 w 499"/>
              <a:gd name="T57" fmla="*/ 38 h 372"/>
              <a:gd name="T58" fmla="*/ 43 w 499"/>
              <a:gd name="T59" fmla="*/ 68 h 372"/>
              <a:gd name="T60" fmla="*/ 31 w 499"/>
              <a:gd name="T61" fmla="*/ 91 h 372"/>
              <a:gd name="T62" fmla="*/ 18 w 499"/>
              <a:gd name="T63" fmla="*/ 113 h 372"/>
              <a:gd name="T64" fmla="*/ 31 w 499"/>
              <a:gd name="T65" fmla="*/ 121 h 372"/>
              <a:gd name="T66" fmla="*/ 26 w 499"/>
              <a:gd name="T67" fmla="*/ 135 h 372"/>
              <a:gd name="T68" fmla="*/ 57 w 499"/>
              <a:gd name="T69" fmla="*/ 141 h 372"/>
              <a:gd name="T70" fmla="*/ 104 w 499"/>
              <a:gd name="T71" fmla="*/ 144 h 372"/>
              <a:gd name="T72" fmla="*/ 136 w 499"/>
              <a:gd name="T73" fmla="*/ 176 h 372"/>
              <a:gd name="T74" fmla="*/ 142 w 499"/>
              <a:gd name="T75" fmla="*/ 204 h 372"/>
              <a:gd name="T76" fmla="*/ 161 w 499"/>
              <a:gd name="T77" fmla="*/ 218 h 372"/>
              <a:gd name="T78" fmla="*/ 152 w 499"/>
              <a:gd name="T79" fmla="*/ 227 h 372"/>
              <a:gd name="T80" fmla="*/ 179 w 499"/>
              <a:gd name="T81" fmla="*/ 257 h 372"/>
              <a:gd name="T82" fmla="*/ 155 w 499"/>
              <a:gd name="T83" fmla="*/ 275 h 372"/>
              <a:gd name="T84" fmla="*/ 168 w 499"/>
              <a:gd name="T85" fmla="*/ 301 h 372"/>
              <a:gd name="T86" fmla="*/ 179 w 499"/>
              <a:gd name="T87" fmla="*/ 327 h 372"/>
              <a:gd name="T88" fmla="*/ 198 w 499"/>
              <a:gd name="T89" fmla="*/ 354 h 372"/>
              <a:gd name="T90" fmla="*/ 225 w 499"/>
              <a:gd name="T91" fmla="*/ 366 h 372"/>
              <a:gd name="T92" fmla="*/ 249 w 499"/>
              <a:gd name="T93" fmla="*/ 353 h 372"/>
              <a:gd name="T94" fmla="*/ 259 w 499"/>
              <a:gd name="T95" fmla="*/ 330 h 372"/>
              <a:gd name="T96" fmla="*/ 265 w 499"/>
              <a:gd name="T97" fmla="*/ 315 h 372"/>
              <a:gd name="T98" fmla="*/ 270 w 499"/>
              <a:gd name="T99" fmla="*/ 303 h 372"/>
              <a:gd name="T100" fmla="*/ 288 w 499"/>
              <a:gd name="T101" fmla="*/ 291 h 372"/>
              <a:gd name="T102" fmla="*/ 323 w 499"/>
              <a:gd name="T103" fmla="*/ 277 h 372"/>
              <a:gd name="T104" fmla="*/ 349 w 499"/>
              <a:gd name="T105" fmla="*/ 262 h 372"/>
              <a:gd name="T106" fmla="*/ 413 w 499"/>
              <a:gd name="T107" fmla="*/ 23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9" h="372">
                <a:moveTo>
                  <a:pt x="416" y="235"/>
                </a:moveTo>
                <a:cubicBezTo>
                  <a:pt x="413" y="237"/>
                  <a:pt x="406" y="237"/>
                  <a:pt x="402" y="236"/>
                </a:cubicBezTo>
                <a:cubicBezTo>
                  <a:pt x="397" y="234"/>
                  <a:pt x="389" y="230"/>
                  <a:pt x="384" y="233"/>
                </a:cubicBezTo>
                <a:cubicBezTo>
                  <a:pt x="378" y="237"/>
                  <a:pt x="381" y="229"/>
                  <a:pt x="386" y="228"/>
                </a:cubicBezTo>
                <a:cubicBezTo>
                  <a:pt x="391" y="227"/>
                  <a:pt x="389" y="225"/>
                  <a:pt x="387" y="220"/>
                </a:cubicBezTo>
                <a:cubicBezTo>
                  <a:pt x="386" y="216"/>
                  <a:pt x="395" y="219"/>
                  <a:pt x="399" y="224"/>
                </a:cubicBezTo>
                <a:cubicBezTo>
                  <a:pt x="403" y="230"/>
                  <a:pt x="410" y="232"/>
                  <a:pt x="417" y="230"/>
                </a:cubicBezTo>
                <a:cubicBezTo>
                  <a:pt x="423" y="228"/>
                  <a:pt x="417" y="223"/>
                  <a:pt x="420" y="219"/>
                </a:cubicBezTo>
                <a:cubicBezTo>
                  <a:pt x="422" y="216"/>
                  <a:pt x="400" y="205"/>
                  <a:pt x="399" y="201"/>
                </a:cubicBezTo>
                <a:cubicBezTo>
                  <a:pt x="397" y="197"/>
                  <a:pt x="404" y="200"/>
                  <a:pt x="411" y="202"/>
                </a:cubicBezTo>
                <a:cubicBezTo>
                  <a:pt x="417" y="205"/>
                  <a:pt x="418" y="197"/>
                  <a:pt x="418" y="194"/>
                </a:cubicBezTo>
                <a:cubicBezTo>
                  <a:pt x="418" y="190"/>
                  <a:pt x="405" y="190"/>
                  <a:pt x="399" y="193"/>
                </a:cubicBezTo>
                <a:cubicBezTo>
                  <a:pt x="393" y="197"/>
                  <a:pt x="387" y="189"/>
                  <a:pt x="395" y="188"/>
                </a:cubicBezTo>
                <a:cubicBezTo>
                  <a:pt x="403" y="187"/>
                  <a:pt x="396" y="184"/>
                  <a:pt x="398" y="181"/>
                </a:cubicBezTo>
                <a:cubicBezTo>
                  <a:pt x="401" y="179"/>
                  <a:pt x="411" y="188"/>
                  <a:pt x="416" y="187"/>
                </a:cubicBezTo>
                <a:cubicBezTo>
                  <a:pt x="422" y="185"/>
                  <a:pt x="426" y="187"/>
                  <a:pt x="430" y="183"/>
                </a:cubicBezTo>
                <a:cubicBezTo>
                  <a:pt x="435" y="180"/>
                  <a:pt x="422" y="176"/>
                  <a:pt x="419" y="173"/>
                </a:cubicBezTo>
                <a:cubicBezTo>
                  <a:pt x="417" y="170"/>
                  <a:pt x="432" y="171"/>
                  <a:pt x="437" y="172"/>
                </a:cubicBezTo>
                <a:cubicBezTo>
                  <a:pt x="442" y="172"/>
                  <a:pt x="443" y="165"/>
                  <a:pt x="439" y="166"/>
                </a:cubicBezTo>
                <a:cubicBezTo>
                  <a:pt x="436" y="167"/>
                  <a:pt x="422" y="161"/>
                  <a:pt x="425" y="157"/>
                </a:cubicBezTo>
                <a:cubicBezTo>
                  <a:pt x="428" y="153"/>
                  <a:pt x="433" y="158"/>
                  <a:pt x="439" y="154"/>
                </a:cubicBezTo>
                <a:cubicBezTo>
                  <a:pt x="445" y="151"/>
                  <a:pt x="439" y="140"/>
                  <a:pt x="435" y="140"/>
                </a:cubicBezTo>
                <a:cubicBezTo>
                  <a:pt x="431" y="140"/>
                  <a:pt x="421" y="138"/>
                  <a:pt x="421" y="136"/>
                </a:cubicBezTo>
                <a:cubicBezTo>
                  <a:pt x="421" y="134"/>
                  <a:pt x="412" y="132"/>
                  <a:pt x="415" y="130"/>
                </a:cubicBezTo>
                <a:cubicBezTo>
                  <a:pt x="417" y="128"/>
                  <a:pt x="420" y="132"/>
                  <a:pt x="426" y="128"/>
                </a:cubicBezTo>
                <a:cubicBezTo>
                  <a:pt x="431" y="124"/>
                  <a:pt x="443" y="129"/>
                  <a:pt x="448" y="128"/>
                </a:cubicBezTo>
                <a:cubicBezTo>
                  <a:pt x="453" y="127"/>
                  <a:pt x="446" y="118"/>
                  <a:pt x="443" y="120"/>
                </a:cubicBezTo>
                <a:cubicBezTo>
                  <a:pt x="440" y="121"/>
                  <a:pt x="430" y="122"/>
                  <a:pt x="429" y="117"/>
                </a:cubicBezTo>
                <a:cubicBezTo>
                  <a:pt x="429" y="112"/>
                  <a:pt x="439" y="117"/>
                  <a:pt x="440" y="114"/>
                </a:cubicBezTo>
                <a:cubicBezTo>
                  <a:pt x="442" y="112"/>
                  <a:pt x="426" y="106"/>
                  <a:pt x="424" y="111"/>
                </a:cubicBezTo>
                <a:cubicBezTo>
                  <a:pt x="422" y="116"/>
                  <a:pt x="413" y="114"/>
                  <a:pt x="418" y="111"/>
                </a:cubicBezTo>
                <a:cubicBezTo>
                  <a:pt x="422" y="108"/>
                  <a:pt x="423" y="100"/>
                  <a:pt x="423" y="96"/>
                </a:cubicBezTo>
                <a:cubicBezTo>
                  <a:pt x="422" y="92"/>
                  <a:pt x="439" y="92"/>
                  <a:pt x="437" y="85"/>
                </a:cubicBezTo>
                <a:cubicBezTo>
                  <a:pt x="435" y="78"/>
                  <a:pt x="445" y="77"/>
                  <a:pt x="451" y="77"/>
                </a:cubicBezTo>
                <a:cubicBezTo>
                  <a:pt x="456" y="77"/>
                  <a:pt x="450" y="69"/>
                  <a:pt x="445" y="70"/>
                </a:cubicBezTo>
                <a:cubicBezTo>
                  <a:pt x="440" y="71"/>
                  <a:pt x="434" y="77"/>
                  <a:pt x="432" y="75"/>
                </a:cubicBezTo>
                <a:cubicBezTo>
                  <a:pt x="429" y="72"/>
                  <a:pt x="438" y="68"/>
                  <a:pt x="443" y="68"/>
                </a:cubicBezTo>
                <a:cubicBezTo>
                  <a:pt x="447" y="68"/>
                  <a:pt x="459" y="67"/>
                  <a:pt x="463" y="65"/>
                </a:cubicBezTo>
                <a:cubicBezTo>
                  <a:pt x="467" y="63"/>
                  <a:pt x="456" y="60"/>
                  <a:pt x="448" y="61"/>
                </a:cubicBezTo>
                <a:cubicBezTo>
                  <a:pt x="440" y="62"/>
                  <a:pt x="440" y="59"/>
                  <a:pt x="452" y="59"/>
                </a:cubicBezTo>
                <a:cubicBezTo>
                  <a:pt x="464" y="58"/>
                  <a:pt x="462" y="56"/>
                  <a:pt x="470" y="55"/>
                </a:cubicBezTo>
                <a:cubicBezTo>
                  <a:pt x="478" y="54"/>
                  <a:pt x="475" y="51"/>
                  <a:pt x="480" y="50"/>
                </a:cubicBezTo>
                <a:cubicBezTo>
                  <a:pt x="485" y="50"/>
                  <a:pt x="499" y="45"/>
                  <a:pt x="499" y="42"/>
                </a:cubicBezTo>
                <a:cubicBezTo>
                  <a:pt x="499" y="39"/>
                  <a:pt x="480" y="34"/>
                  <a:pt x="471" y="34"/>
                </a:cubicBezTo>
                <a:cubicBezTo>
                  <a:pt x="462" y="34"/>
                  <a:pt x="455" y="36"/>
                  <a:pt x="454" y="42"/>
                </a:cubicBezTo>
                <a:cubicBezTo>
                  <a:pt x="454" y="48"/>
                  <a:pt x="442" y="41"/>
                  <a:pt x="438" y="43"/>
                </a:cubicBezTo>
                <a:cubicBezTo>
                  <a:pt x="433" y="45"/>
                  <a:pt x="435" y="38"/>
                  <a:pt x="430" y="40"/>
                </a:cubicBezTo>
                <a:cubicBezTo>
                  <a:pt x="426" y="43"/>
                  <a:pt x="420" y="48"/>
                  <a:pt x="414" y="51"/>
                </a:cubicBezTo>
                <a:cubicBezTo>
                  <a:pt x="409" y="53"/>
                  <a:pt x="404" y="59"/>
                  <a:pt x="401" y="60"/>
                </a:cubicBezTo>
                <a:cubicBezTo>
                  <a:pt x="397" y="60"/>
                  <a:pt x="408" y="49"/>
                  <a:pt x="414" y="43"/>
                </a:cubicBezTo>
                <a:cubicBezTo>
                  <a:pt x="420" y="37"/>
                  <a:pt x="417" y="30"/>
                  <a:pt x="409" y="31"/>
                </a:cubicBezTo>
                <a:cubicBezTo>
                  <a:pt x="401" y="32"/>
                  <a:pt x="403" y="37"/>
                  <a:pt x="399" y="37"/>
                </a:cubicBezTo>
                <a:cubicBezTo>
                  <a:pt x="394" y="38"/>
                  <a:pt x="374" y="49"/>
                  <a:pt x="373" y="46"/>
                </a:cubicBezTo>
                <a:cubicBezTo>
                  <a:pt x="372" y="43"/>
                  <a:pt x="390" y="37"/>
                  <a:pt x="390" y="35"/>
                </a:cubicBezTo>
                <a:cubicBezTo>
                  <a:pt x="389" y="33"/>
                  <a:pt x="367" y="33"/>
                  <a:pt x="357" y="34"/>
                </a:cubicBezTo>
                <a:cubicBezTo>
                  <a:pt x="347" y="36"/>
                  <a:pt x="329" y="41"/>
                  <a:pt x="328" y="38"/>
                </a:cubicBezTo>
                <a:cubicBezTo>
                  <a:pt x="328" y="36"/>
                  <a:pt x="349" y="31"/>
                  <a:pt x="360" y="30"/>
                </a:cubicBezTo>
                <a:cubicBezTo>
                  <a:pt x="371" y="29"/>
                  <a:pt x="390" y="31"/>
                  <a:pt x="398" y="28"/>
                </a:cubicBezTo>
                <a:cubicBezTo>
                  <a:pt x="406" y="24"/>
                  <a:pt x="419" y="24"/>
                  <a:pt x="421" y="21"/>
                </a:cubicBezTo>
                <a:cubicBezTo>
                  <a:pt x="423" y="19"/>
                  <a:pt x="411" y="15"/>
                  <a:pt x="406" y="15"/>
                </a:cubicBezTo>
                <a:cubicBezTo>
                  <a:pt x="400" y="16"/>
                  <a:pt x="394" y="15"/>
                  <a:pt x="394" y="12"/>
                </a:cubicBezTo>
                <a:cubicBezTo>
                  <a:pt x="395" y="9"/>
                  <a:pt x="386" y="8"/>
                  <a:pt x="385" y="6"/>
                </a:cubicBezTo>
                <a:cubicBezTo>
                  <a:pt x="384" y="4"/>
                  <a:pt x="366" y="6"/>
                  <a:pt x="362" y="3"/>
                </a:cubicBezTo>
                <a:cubicBezTo>
                  <a:pt x="358" y="1"/>
                  <a:pt x="347" y="0"/>
                  <a:pt x="337" y="0"/>
                </a:cubicBezTo>
                <a:cubicBezTo>
                  <a:pt x="327" y="1"/>
                  <a:pt x="308" y="1"/>
                  <a:pt x="303" y="1"/>
                </a:cubicBezTo>
                <a:cubicBezTo>
                  <a:pt x="298" y="2"/>
                  <a:pt x="296" y="4"/>
                  <a:pt x="291" y="3"/>
                </a:cubicBezTo>
                <a:cubicBezTo>
                  <a:pt x="287" y="3"/>
                  <a:pt x="281" y="4"/>
                  <a:pt x="283" y="7"/>
                </a:cubicBezTo>
                <a:cubicBezTo>
                  <a:pt x="288" y="12"/>
                  <a:pt x="277" y="14"/>
                  <a:pt x="278" y="10"/>
                </a:cubicBezTo>
                <a:cubicBezTo>
                  <a:pt x="278" y="7"/>
                  <a:pt x="268" y="5"/>
                  <a:pt x="265" y="8"/>
                </a:cubicBezTo>
                <a:cubicBezTo>
                  <a:pt x="262" y="11"/>
                  <a:pt x="245" y="4"/>
                  <a:pt x="243" y="8"/>
                </a:cubicBezTo>
                <a:cubicBezTo>
                  <a:pt x="241" y="11"/>
                  <a:pt x="222" y="10"/>
                  <a:pt x="216" y="11"/>
                </a:cubicBezTo>
                <a:cubicBezTo>
                  <a:pt x="211" y="12"/>
                  <a:pt x="225" y="16"/>
                  <a:pt x="224" y="18"/>
                </a:cubicBezTo>
                <a:cubicBezTo>
                  <a:pt x="224" y="21"/>
                  <a:pt x="206" y="18"/>
                  <a:pt x="210" y="23"/>
                </a:cubicBezTo>
                <a:cubicBezTo>
                  <a:pt x="213" y="27"/>
                  <a:pt x="225" y="30"/>
                  <a:pt x="231" y="36"/>
                </a:cubicBezTo>
                <a:cubicBezTo>
                  <a:pt x="236" y="41"/>
                  <a:pt x="226" y="38"/>
                  <a:pt x="220" y="34"/>
                </a:cubicBezTo>
                <a:cubicBezTo>
                  <a:pt x="214" y="30"/>
                  <a:pt x="206" y="31"/>
                  <a:pt x="202" y="27"/>
                </a:cubicBezTo>
                <a:cubicBezTo>
                  <a:pt x="198" y="23"/>
                  <a:pt x="184" y="20"/>
                  <a:pt x="180" y="22"/>
                </a:cubicBezTo>
                <a:cubicBezTo>
                  <a:pt x="176" y="25"/>
                  <a:pt x="190" y="30"/>
                  <a:pt x="190" y="33"/>
                </a:cubicBezTo>
                <a:cubicBezTo>
                  <a:pt x="190" y="37"/>
                  <a:pt x="180" y="33"/>
                  <a:pt x="178" y="34"/>
                </a:cubicBezTo>
                <a:cubicBezTo>
                  <a:pt x="177" y="35"/>
                  <a:pt x="168" y="26"/>
                  <a:pt x="164" y="26"/>
                </a:cubicBezTo>
                <a:cubicBezTo>
                  <a:pt x="159" y="26"/>
                  <a:pt x="163" y="30"/>
                  <a:pt x="163" y="36"/>
                </a:cubicBezTo>
                <a:cubicBezTo>
                  <a:pt x="163" y="42"/>
                  <a:pt x="153" y="46"/>
                  <a:pt x="156" y="42"/>
                </a:cubicBezTo>
                <a:cubicBezTo>
                  <a:pt x="159" y="37"/>
                  <a:pt x="157" y="27"/>
                  <a:pt x="152" y="25"/>
                </a:cubicBezTo>
                <a:cubicBezTo>
                  <a:pt x="147" y="23"/>
                  <a:pt x="134" y="29"/>
                  <a:pt x="127" y="29"/>
                </a:cubicBezTo>
                <a:cubicBezTo>
                  <a:pt x="120" y="29"/>
                  <a:pt x="111" y="31"/>
                  <a:pt x="117" y="34"/>
                </a:cubicBezTo>
                <a:cubicBezTo>
                  <a:pt x="123" y="37"/>
                  <a:pt x="117" y="39"/>
                  <a:pt x="112" y="36"/>
                </a:cubicBezTo>
                <a:cubicBezTo>
                  <a:pt x="107" y="32"/>
                  <a:pt x="90" y="36"/>
                  <a:pt x="94" y="38"/>
                </a:cubicBezTo>
                <a:cubicBezTo>
                  <a:pt x="97" y="41"/>
                  <a:pt x="98" y="48"/>
                  <a:pt x="96" y="50"/>
                </a:cubicBezTo>
                <a:cubicBezTo>
                  <a:pt x="94" y="53"/>
                  <a:pt x="87" y="48"/>
                  <a:pt x="80" y="48"/>
                </a:cubicBezTo>
                <a:cubicBezTo>
                  <a:pt x="74" y="49"/>
                  <a:pt x="42" y="64"/>
                  <a:pt x="43" y="68"/>
                </a:cubicBezTo>
                <a:cubicBezTo>
                  <a:pt x="45" y="72"/>
                  <a:pt x="59" y="69"/>
                  <a:pt x="63" y="71"/>
                </a:cubicBezTo>
                <a:cubicBezTo>
                  <a:pt x="68" y="74"/>
                  <a:pt x="62" y="82"/>
                  <a:pt x="57" y="86"/>
                </a:cubicBezTo>
                <a:cubicBezTo>
                  <a:pt x="51" y="90"/>
                  <a:pt x="32" y="86"/>
                  <a:pt x="31" y="91"/>
                </a:cubicBezTo>
                <a:cubicBezTo>
                  <a:pt x="31" y="95"/>
                  <a:pt x="0" y="96"/>
                  <a:pt x="0" y="103"/>
                </a:cubicBezTo>
                <a:cubicBezTo>
                  <a:pt x="0" y="105"/>
                  <a:pt x="2" y="108"/>
                  <a:pt x="5" y="109"/>
                </a:cubicBezTo>
                <a:cubicBezTo>
                  <a:pt x="9" y="110"/>
                  <a:pt x="15" y="108"/>
                  <a:pt x="18" y="113"/>
                </a:cubicBezTo>
                <a:cubicBezTo>
                  <a:pt x="22" y="117"/>
                  <a:pt x="33" y="117"/>
                  <a:pt x="41" y="114"/>
                </a:cubicBezTo>
                <a:cubicBezTo>
                  <a:pt x="48" y="111"/>
                  <a:pt x="54" y="115"/>
                  <a:pt x="53" y="119"/>
                </a:cubicBezTo>
                <a:cubicBezTo>
                  <a:pt x="53" y="123"/>
                  <a:pt x="36" y="117"/>
                  <a:pt x="31" y="121"/>
                </a:cubicBezTo>
                <a:cubicBezTo>
                  <a:pt x="26" y="124"/>
                  <a:pt x="11" y="121"/>
                  <a:pt x="11" y="124"/>
                </a:cubicBezTo>
                <a:cubicBezTo>
                  <a:pt x="12" y="128"/>
                  <a:pt x="20" y="127"/>
                  <a:pt x="26" y="128"/>
                </a:cubicBezTo>
                <a:cubicBezTo>
                  <a:pt x="32" y="129"/>
                  <a:pt x="27" y="132"/>
                  <a:pt x="26" y="135"/>
                </a:cubicBezTo>
                <a:cubicBezTo>
                  <a:pt x="26" y="137"/>
                  <a:pt x="30" y="137"/>
                  <a:pt x="36" y="140"/>
                </a:cubicBezTo>
                <a:cubicBezTo>
                  <a:pt x="42" y="143"/>
                  <a:pt x="53" y="145"/>
                  <a:pt x="49" y="141"/>
                </a:cubicBezTo>
                <a:cubicBezTo>
                  <a:pt x="46" y="138"/>
                  <a:pt x="56" y="138"/>
                  <a:pt x="57" y="141"/>
                </a:cubicBezTo>
                <a:cubicBezTo>
                  <a:pt x="59" y="143"/>
                  <a:pt x="64" y="137"/>
                  <a:pt x="68" y="139"/>
                </a:cubicBezTo>
                <a:cubicBezTo>
                  <a:pt x="73" y="140"/>
                  <a:pt x="74" y="134"/>
                  <a:pt x="78" y="137"/>
                </a:cubicBezTo>
                <a:cubicBezTo>
                  <a:pt x="82" y="139"/>
                  <a:pt x="99" y="141"/>
                  <a:pt x="104" y="144"/>
                </a:cubicBezTo>
                <a:cubicBezTo>
                  <a:pt x="110" y="147"/>
                  <a:pt x="118" y="148"/>
                  <a:pt x="117" y="152"/>
                </a:cubicBezTo>
                <a:cubicBezTo>
                  <a:pt x="117" y="157"/>
                  <a:pt x="122" y="160"/>
                  <a:pt x="129" y="163"/>
                </a:cubicBezTo>
                <a:cubicBezTo>
                  <a:pt x="135" y="166"/>
                  <a:pt x="136" y="172"/>
                  <a:pt x="136" y="176"/>
                </a:cubicBezTo>
                <a:cubicBezTo>
                  <a:pt x="136" y="180"/>
                  <a:pt x="143" y="183"/>
                  <a:pt x="142" y="185"/>
                </a:cubicBezTo>
                <a:cubicBezTo>
                  <a:pt x="141" y="187"/>
                  <a:pt x="142" y="190"/>
                  <a:pt x="146" y="193"/>
                </a:cubicBezTo>
                <a:cubicBezTo>
                  <a:pt x="150" y="197"/>
                  <a:pt x="139" y="200"/>
                  <a:pt x="142" y="204"/>
                </a:cubicBezTo>
                <a:cubicBezTo>
                  <a:pt x="145" y="207"/>
                  <a:pt x="138" y="213"/>
                  <a:pt x="146" y="215"/>
                </a:cubicBezTo>
                <a:cubicBezTo>
                  <a:pt x="153" y="216"/>
                  <a:pt x="152" y="209"/>
                  <a:pt x="158" y="209"/>
                </a:cubicBezTo>
                <a:cubicBezTo>
                  <a:pt x="164" y="209"/>
                  <a:pt x="158" y="214"/>
                  <a:pt x="161" y="218"/>
                </a:cubicBezTo>
                <a:cubicBezTo>
                  <a:pt x="164" y="221"/>
                  <a:pt x="171" y="220"/>
                  <a:pt x="177" y="225"/>
                </a:cubicBezTo>
                <a:cubicBezTo>
                  <a:pt x="183" y="230"/>
                  <a:pt x="179" y="232"/>
                  <a:pt x="173" y="228"/>
                </a:cubicBezTo>
                <a:cubicBezTo>
                  <a:pt x="168" y="224"/>
                  <a:pt x="152" y="225"/>
                  <a:pt x="152" y="227"/>
                </a:cubicBezTo>
                <a:cubicBezTo>
                  <a:pt x="152" y="228"/>
                  <a:pt x="169" y="238"/>
                  <a:pt x="173" y="237"/>
                </a:cubicBezTo>
                <a:cubicBezTo>
                  <a:pt x="178" y="235"/>
                  <a:pt x="183" y="243"/>
                  <a:pt x="181" y="245"/>
                </a:cubicBezTo>
                <a:cubicBezTo>
                  <a:pt x="178" y="248"/>
                  <a:pt x="179" y="254"/>
                  <a:pt x="179" y="257"/>
                </a:cubicBezTo>
                <a:cubicBezTo>
                  <a:pt x="178" y="259"/>
                  <a:pt x="172" y="257"/>
                  <a:pt x="169" y="257"/>
                </a:cubicBezTo>
                <a:cubicBezTo>
                  <a:pt x="165" y="258"/>
                  <a:pt x="162" y="259"/>
                  <a:pt x="162" y="263"/>
                </a:cubicBezTo>
                <a:cubicBezTo>
                  <a:pt x="162" y="267"/>
                  <a:pt x="156" y="270"/>
                  <a:pt x="155" y="275"/>
                </a:cubicBezTo>
                <a:cubicBezTo>
                  <a:pt x="155" y="280"/>
                  <a:pt x="160" y="280"/>
                  <a:pt x="163" y="282"/>
                </a:cubicBezTo>
                <a:cubicBezTo>
                  <a:pt x="166" y="284"/>
                  <a:pt x="158" y="285"/>
                  <a:pt x="157" y="289"/>
                </a:cubicBezTo>
                <a:cubicBezTo>
                  <a:pt x="157" y="293"/>
                  <a:pt x="165" y="299"/>
                  <a:pt x="168" y="301"/>
                </a:cubicBezTo>
                <a:cubicBezTo>
                  <a:pt x="172" y="303"/>
                  <a:pt x="169" y="311"/>
                  <a:pt x="170" y="315"/>
                </a:cubicBezTo>
                <a:cubicBezTo>
                  <a:pt x="171" y="319"/>
                  <a:pt x="175" y="314"/>
                  <a:pt x="175" y="319"/>
                </a:cubicBezTo>
                <a:cubicBezTo>
                  <a:pt x="174" y="324"/>
                  <a:pt x="178" y="324"/>
                  <a:pt x="179" y="327"/>
                </a:cubicBezTo>
                <a:cubicBezTo>
                  <a:pt x="179" y="330"/>
                  <a:pt x="186" y="330"/>
                  <a:pt x="185" y="334"/>
                </a:cubicBezTo>
                <a:cubicBezTo>
                  <a:pt x="184" y="339"/>
                  <a:pt x="187" y="342"/>
                  <a:pt x="189" y="344"/>
                </a:cubicBezTo>
                <a:cubicBezTo>
                  <a:pt x="191" y="347"/>
                  <a:pt x="197" y="351"/>
                  <a:pt x="198" y="354"/>
                </a:cubicBezTo>
                <a:cubicBezTo>
                  <a:pt x="199" y="357"/>
                  <a:pt x="203" y="361"/>
                  <a:pt x="207" y="360"/>
                </a:cubicBezTo>
                <a:cubicBezTo>
                  <a:pt x="211" y="359"/>
                  <a:pt x="212" y="363"/>
                  <a:pt x="215" y="362"/>
                </a:cubicBezTo>
                <a:cubicBezTo>
                  <a:pt x="218" y="362"/>
                  <a:pt x="224" y="364"/>
                  <a:pt x="225" y="366"/>
                </a:cubicBezTo>
                <a:cubicBezTo>
                  <a:pt x="226" y="369"/>
                  <a:pt x="236" y="371"/>
                  <a:pt x="239" y="372"/>
                </a:cubicBezTo>
                <a:cubicBezTo>
                  <a:pt x="242" y="372"/>
                  <a:pt x="242" y="367"/>
                  <a:pt x="245" y="366"/>
                </a:cubicBezTo>
                <a:cubicBezTo>
                  <a:pt x="248" y="364"/>
                  <a:pt x="247" y="354"/>
                  <a:pt x="249" y="353"/>
                </a:cubicBezTo>
                <a:cubicBezTo>
                  <a:pt x="251" y="352"/>
                  <a:pt x="251" y="341"/>
                  <a:pt x="248" y="340"/>
                </a:cubicBezTo>
                <a:cubicBezTo>
                  <a:pt x="246" y="339"/>
                  <a:pt x="247" y="335"/>
                  <a:pt x="252" y="336"/>
                </a:cubicBezTo>
                <a:cubicBezTo>
                  <a:pt x="258" y="337"/>
                  <a:pt x="256" y="331"/>
                  <a:pt x="259" y="330"/>
                </a:cubicBezTo>
                <a:cubicBezTo>
                  <a:pt x="261" y="330"/>
                  <a:pt x="260" y="325"/>
                  <a:pt x="262" y="324"/>
                </a:cubicBezTo>
                <a:cubicBezTo>
                  <a:pt x="264" y="324"/>
                  <a:pt x="264" y="320"/>
                  <a:pt x="262" y="318"/>
                </a:cubicBezTo>
                <a:cubicBezTo>
                  <a:pt x="261" y="317"/>
                  <a:pt x="263" y="315"/>
                  <a:pt x="265" y="315"/>
                </a:cubicBezTo>
                <a:cubicBezTo>
                  <a:pt x="268" y="314"/>
                  <a:pt x="268" y="310"/>
                  <a:pt x="264" y="309"/>
                </a:cubicBezTo>
                <a:cubicBezTo>
                  <a:pt x="260" y="307"/>
                  <a:pt x="261" y="303"/>
                  <a:pt x="265" y="305"/>
                </a:cubicBezTo>
                <a:cubicBezTo>
                  <a:pt x="269" y="308"/>
                  <a:pt x="272" y="306"/>
                  <a:pt x="270" y="303"/>
                </a:cubicBezTo>
                <a:cubicBezTo>
                  <a:pt x="267" y="300"/>
                  <a:pt x="272" y="299"/>
                  <a:pt x="277" y="298"/>
                </a:cubicBezTo>
                <a:cubicBezTo>
                  <a:pt x="282" y="298"/>
                  <a:pt x="285" y="295"/>
                  <a:pt x="284" y="291"/>
                </a:cubicBezTo>
                <a:cubicBezTo>
                  <a:pt x="283" y="288"/>
                  <a:pt x="290" y="288"/>
                  <a:pt x="288" y="291"/>
                </a:cubicBezTo>
                <a:cubicBezTo>
                  <a:pt x="286" y="295"/>
                  <a:pt x="287" y="298"/>
                  <a:pt x="290" y="296"/>
                </a:cubicBezTo>
                <a:cubicBezTo>
                  <a:pt x="292" y="293"/>
                  <a:pt x="297" y="295"/>
                  <a:pt x="305" y="292"/>
                </a:cubicBezTo>
                <a:cubicBezTo>
                  <a:pt x="313" y="290"/>
                  <a:pt x="321" y="283"/>
                  <a:pt x="323" y="277"/>
                </a:cubicBezTo>
                <a:cubicBezTo>
                  <a:pt x="325" y="270"/>
                  <a:pt x="334" y="271"/>
                  <a:pt x="333" y="267"/>
                </a:cubicBezTo>
                <a:cubicBezTo>
                  <a:pt x="332" y="262"/>
                  <a:pt x="335" y="261"/>
                  <a:pt x="341" y="264"/>
                </a:cubicBezTo>
                <a:cubicBezTo>
                  <a:pt x="347" y="266"/>
                  <a:pt x="342" y="262"/>
                  <a:pt x="349" y="262"/>
                </a:cubicBezTo>
                <a:cubicBezTo>
                  <a:pt x="355" y="262"/>
                  <a:pt x="354" y="259"/>
                  <a:pt x="361" y="259"/>
                </a:cubicBezTo>
                <a:cubicBezTo>
                  <a:pt x="367" y="259"/>
                  <a:pt x="384" y="256"/>
                  <a:pt x="390" y="251"/>
                </a:cubicBezTo>
                <a:cubicBezTo>
                  <a:pt x="396" y="246"/>
                  <a:pt x="408" y="242"/>
                  <a:pt x="413" y="239"/>
                </a:cubicBezTo>
                <a:cubicBezTo>
                  <a:pt x="418" y="236"/>
                  <a:pt x="419" y="233"/>
                  <a:pt x="416" y="235"/>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09" name="Freeform 17"/>
          <p:cNvSpPr>
            <a:spLocks/>
          </p:cNvSpPr>
          <p:nvPr/>
        </p:nvSpPr>
        <p:spPr bwMode="auto">
          <a:xfrm>
            <a:off x="4610647" y="5958902"/>
            <a:ext cx="73837" cy="55766"/>
          </a:xfrm>
          <a:custGeom>
            <a:avLst/>
            <a:gdLst>
              <a:gd name="T0" fmla="*/ 0 w 20"/>
              <a:gd name="T1" fmla="*/ 2 h 15"/>
              <a:gd name="T2" fmla="*/ 7 w 20"/>
              <a:gd name="T3" fmla="*/ 7 h 15"/>
              <a:gd name="T4" fmla="*/ 17 w 20"/>
              <a:gd name="T5" fmla="*/ 10 h 15"/>
              <a:gd name="T6" fmla="*/ 0 w 20"/>
              <a:gd name="T7" fmla="*/ 2 h 15"/>
            </a:gdLst>
            <a:ahLst/>
            <a:cxnLst>
              <a:cxn ang="0">
                <a:pos x="T0" y="T1"/>
              </a:cxn>
              <a:cxn ang="0">
                <a:pos x="T2" y="T3"/>
              </a:cxn>
              <a:cxn ang="0">
                <a:pos x="T4" y="T5"/>
              </a:cxn>
              <a:cxn ang="0">
                <a:pos x="T6" y="T7"/>
              </a:cxn>
            </a:cxnLst>
            <a:rect l="0" t="0" r="r" b="b"/>
            <a:pathLst>
              <a:path w="20" h="15">
                <a:moveTo>
                  <a:pt x="0" y="2"/>
                </a:moveTo>
                <a:cubicBezTo>
                  <a:pt x="1" y="5"/>
                  <a:pt x="4" y="4"/>
                  <a:pt x="7" y="7"/>
                </a:cubicBezTo>
                <a:cubicBezTo>
                  <a:pt x="11" y="10"/>
                  <a:pt x="13" y="15"/>
                  <a:pt x="17" y="10"/>
                </a:cubicBezTo>
                <a:cubicBezTo>
                  <a:pt x="20" y="5"/>
                  <a:pt x="0" y="0"/>
                  <a:pt x="0" y="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0" name="Freeform 18"/>
          <p:cNvSpPr>
            <a:spLocks/>
          </p:cNvSpPr>
          <p:nvPr/>
        </p:nvSpPr>
        <p:spPr bwMode="auto">
          <a:xfrm>
            <a:off x="2543218" y="842252"/>
            <a:ext cx="218369" cy="117904"/>
          </a:xfrm>
          <a:custGeom>
            <a:avLst/>
            <a:gdLst>
              <a:gd name="T0" fmla="*/ 10 w 59"/>
              <a:gd name="T1" fmla="*/ 10 h 31"/>
              <a:gd name="T2" fmla="*/ 21 w 59"/>
              <a:gd name="T3" fmla="*/ 16 h 31"/>
              <a:gd name="T4" fmla="*/ 8 w 59"/>
              <a:gd name="T5" fmla="*/ 18 h 31"/>
              <a:gd name="T6" fmla="*/ 19 w 59"/>
              <a:gd name="T7" fmla="*/ 21 h 31"/>
              <a:gd name="T8" fmla="*/ 40 w 59"/>
              <a:gd name="T9" fmla="*/ 25 h 31"/>
              <a:gd name="T10" fmla="*/ 55 w 59"/>
              <a:gd name="T11" fmla="*/ 26 h 31"/>
              <a:gd name="T12" fmla="*/ 52 w 59"/>
              <a:gd name="T13" fmla="*/ 17 h 31"/>
              <a:gd name="T14" fmla="*/ 42 w 59"/>
              <a:gd name="T15" fmla="*/ 12 h 31"/>
              <a:gd name="T16" fmla="*/ 34 w 59"/>
              <a:gd name="T17" fmla="*/ 6 h 31"/>
              <a:gd name="T18" fmla="*/ 28 w 59"/>
              <a:gd name="T19" fmla="*/ 5 h 31"/>
              <a:gd name="T20" fmla="*/ 5 w 59"/>
              <a:gd name="T21" fmla="*/ 2 h 31"/>
              <a:gd name="T22" fmla="*/ 10 w 59"/>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31">
                <a:moveTo>
                  <a:pt x="10" y="10"/>
                </a:moveTo>
                <a:cubicBezTo>
                  <a:pt x="15" y="8"/>
                  <a:pt x="23" y="12"/>
                  <a:pt x="21" y="16"/>
                </a:cubicBezTo>
                <a:cubicBezTo>
                  <a:pt x="20" y="19"/>
                  <a:pt x="7" y="15"/>
                  <a:pt x="8" y="18"/>
                </a:cubicBezTo>
                <a:cubicBezTo>
                  <a:pt x="8" y="19"/>
                  <a:pt x="10" y="23"/>
                  <a:pt x="19" y="21"/>
                </a:cubicBezTo>
                <a:cubicBezTo>
                  <a:pt x="27" y="18"/>
                  <a:pt x="34" y="20"/>
                  <a:pt x="40" y="25"/>
                </a:cubicBezTo>
                <a:cubicBezTo>
                  <a:pt x="46" y="29"/>
                  <a:pt x="51" y="31"/>
                  <a:pt x="55" y="26"/>
                </a:cubicBezTo>
                <a:cubicBezTo>
                  <a:pt x="59" y="22"/>
                  <a:pt x="50" y="21"/>
                  <a:pt x="52" y="17"/>
                </a:cubicBezTo>
                <a:cubicBezTo>
                  <a:pt x="54" y="14"/>
                  <a:pt x="46" y="12"/>
                  <a:pt x="42" y="12"/>
                </a:cubicBezTo>
                <a:cubicBezTo>
                  <a:pt x="38" y="12"/>
                  <a:pt x="37" y="4"/>
                  <a:pt x="34" y="6"/>
                </a:cubicBezTo>
                <a:cubicBezTo>
                  <a:pt x="31" y="7"/>
                  <a:pt x="28" y="10"/>
                  <a:pt x="28" y="5"/>
                </a:cubicBezTo>
                <a:cubicBezTo>
                  <a:pt x="28" y="0"/>
                  <a:pt x="10" y="0"/>
                  <a:pt x="5" y="2"/>
                </a:cubicBezTo>
                <a:cubicBezTo>
                  <a:pt x="0" y="4"/>
                  <a:pt x="6" y="13"/>
                  <a:pt x="10" y="10"/>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1" name="Freeform 19"/>
          <p:cNvSpPr>
            <a:spLocks/>
          </p:cNvSpPr>
          <p:nvPr/>
        </p:nvSpPr>
        <p:spPr bwMode="auto">
          <a:xfrm>
            <a:off x="2543218" y="941036"/>
            <a:ext cx="58127" cy="71699"/>
          </a:xfrm>
          <a:custGeom>
            <a:avLst/>
            <a:gdLst>
              <a:gd name="T0" fmla="*/ 13 w 16"/>
              <a:gd name="T1" fmla="*/ 15 h 19"/>
              <a:gd name="T2" fmla="*/ 1 w 16"/>
              <a:gd name="T3" fmla="*/ 5 h 19"/>
              <a:gd name="T4" fmla="*/ 13 w 16"/>
              <a:gd name="T5" fmla="*/ 15 h 19"/>
            </a:gdLst>
            <a:ahLst/>
            <a:cxnLst>
              <a:cxn ang="0">
                <a:pos x="T0" y="T1"/>
              </a:cxn>
              <a:cxn ang="0">
                <a:pos x="T2" y="T3"/>
              </a:cxn>
              <a:cxn ang="0">
                <a:pos x="T4" y="T5"/>
              </a:cxn>
            </a:cxnLst>
            <a:rect l="0" t="0" r="r" b="b"/>
            <a:pathLst>
              <a:path w="16" h="19">
                <a:moveTo>
                  <a:pt x="13" y="15"/>
                </a:moveTo>
                <a:cubicBezTo>
                  <a:pt x="16" y="11"/>
                  <a:pt x="1" y="0"/>
                  <a:pt x="1" y="5"/>
                </a:cubicBezTo>
                <a:cubicBezTo>
                  <a:pt x="0" y="10"/>
                  <a:pt x="10" y="19"/>
                  <a:pt x="13" y="15"/>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2" name="Freeform 20"/>
          <p:cNvSpPr>
            <a:spLocks/>
          </p:cNvSpPr>
          <p:nvPr/>
        </p:nvSpPr>
        <p:spPr bwMode="auto">
          <a:xfrm>
            <a:off x="2709744" y="789673"/>
            <a:ext cx="62840" cy="46206"/>
          </a:xfrm>
          <a:custGeom>
            <a:avLst/>
            <a:gdLst>
              <a:gd name="T0" fmla="*/ 15 w 17"/>
              <a:gd name="T1" fmla="*/ 8 h 12"/>
              <a:gd name="T2" fmla="*/ 4 w 17"/>
              <a:gd name="T3" fmla="*/ 4 h 12"/>
              <a:gd name="T4" fmla="*/ 15 w 17"/>
              <a:gd name="T5" fmla="*/ 8 h 12"/>
            </a:gdLst>
            <a:ahLst/>
            <a:cxnLst>
              <a:cxn ang="0">
                <a:pos x="T0" y="T1"/>
              </a:cxn>
              <a:cxn ang="0">
                <a:pos x="T2" y="T3"/>
              </a:cxn>
              <a:cxn ang="0">
                <a:pos x="T4" y="T5"/>
              </a:cxn>
            </a:cxnLst>
            <a:rect l="0" t="0" r="r" b="b"/>
            <a:pathLst>
              <a:path w="17" h="12">
                <a:moveTo>
                  <a:pt x="15" y="8"/>
                </a:moveTo>
                <a:cubicBezTo>
                  <a:pt x="17" y="3"/>
                  <a:pt x="0" y="0"/>
                  <a:pt x="4" y="4"/>
                </a:cubicBezTo>
                <a:cubicBezTo>
                  <a:pt x="6" y="6"/>
                  <a:pt x="12" y="12"/>
                  <a:pt x="15" y="8"/>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3" name="Freeform 21"/>
          <p:cNvSpPr>
            <a:spLocks/>
          </p:cNvSpPr>
          <p:nvPr/>
        </p:nvSpPr>
        <p:spPr bwMode="auto">
          <a:xfrm>
            <a:off x="2305998" y="888457"/>
            <a:ext cx="136677" cy="47799"/>
          </a:xfrm>
          <a:custGeom>
            <a:avLst/>
            <a:gdLst>
              <a:gd name="T0" fmla="*/ 14 w 37"/>
              <a:gd name="T1" fmla="*/ 10 h 13"/>
              <a:gd name="T2" fmla="*/ 24 w 37"/>
              <a:gd name="T3" fmla="*/ 9 h 13"/>
              <a:gd name="T4" fmla="*/ 37 w 37"/>
              <a:gd name="T5" fmla="*/ 7 h 13"/>
              <a:gd name="T6" fmla="*/ 20 w 37"/>
              <a:gd name="T7" fmla="*/ 2 h 13"/>
              <a:gd name="T8" fmla="*/ 4 w 37"/>
              <a:gd name="T9" fmla="*/ 9 h 13"/>
              <a:gd name="T10" fmla="*/ 14 w 37"/>
              <a:gd name="T11" fmla="*/ 10 h 13"/>
            </a:gdLst>
            <a:ahLst/>
            <a:cxnLst>
              <a:cxn ang="0">
                <a:pos x="T0" y="T1"/>
              </a:cxn>
              <a:cxn ang="0">
                <a:pos x="T2" y="T3"/>
              </a:cxn>
              <a:cxn ang="0">
                <a:pos x="T4" y="T5"/>
              </a:cxn>
              <a:cxn ang="0">
                <a:pos x="T6" y="T7"/>
              </a:cxn>
              <a:cxn ang="0">
                <a:pos x="T8" y="T9"/>
              </a:cxn>
              <a:cxn ang="0">
                <a:pos x="T10" y="T11"/>
              </a:cxn>
            </a:cxnLst>
            <a:rect l="0" t="0" r="r" b="b"/>
            <a:pathLst>
              <a:path w="37" h="13">
                <a:moveTo>
                  <a:pt x="14" y="10"/>
                </a:moveTo>
                <a:cubicBezTo>
                  <a:pt x="18" y="11"/>
                  <a:pt x="21" y="6"/>
                  <a:pt x="24" y="9"/>
                </a:cubicBezTo>
                <a:cubicBezTo>
                  <a:pt x="26" y="11"/>
                  <a:pt x="37" y="13"/>
                  <a:pt x="37" y="7"/>
                </a:cubicBezTo>
                <a:cubicBezTo>
                  <a:pt x="37" y="1"/>
                  <a:pt x="23" y="0"/>
                  <a:pt x="20" y="2"/>
                </a:cubicBezTo>
                <a:cubicBezTo>
                  <a:pt x="16" y="5"/>
                  <a:pt x="0" y="5"/>
                  <a:pt x="4" y="9"/>
                </a:cubicBezTo>
                <a:cubicBezTo>
                  <a:pt x="7" y="11"/>
                  <a:pt x="10" y="8"/>
                  <a:pt x="14" y="10"/>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4" name="Freeform 22"/>
          <p:cNvSpPr>
            <a:spLocks/>
          </p:cNvSpPr>
          <p:nvPr/>
        </p:nvSpPr>
        <p:spPr bwMode="auto">
          <a:xfrm>
            <a:off x="2813429" y="684516"/>
            <a:ext cx="359758" cy="256521"/>
          </a:xfrm>
          <a:custGeom>
            <a:avLst/>
            <a:gdLst>
              <a:gd name="T0" fmla="*/ 6 w 97"/>
              <a:gd name="T1" fmla="*/ 35 h 68"/>
              <a:gd name="T2" fmla="*/ 14 w 97"/>
              <a:gd name="T3" fmla="*/ 44 h 68"/>
              <a:gd name="T4" fmla="*/ 38 w 97"/>
              <a:gd name="T5" fmla="*/ 45 h 68"/>
              <a:gd name="T6" fmla="*/ 24 w 97"/>
              <a:gd name="T7" fmla="*/ 51 h 68"/>
              <a:gd name="T8" fmla="*/ 35 w 97"/>
              <a:gd name="T9" fmla="*/ 60 h 68"/>
              <a:gd name="T10" fmla="*/ 54 w 97"/>
              <a:gd name="T11" fmla="*/ 65 h 68"/>
              <a:gd name="T12" fmla="*/ 66 w 97"/>
              <a:gd name="T13" fmla="*/ 65 h 68"/>
              <a:gd name="T14" fmla="*/ 74 w 97"/>
              <a:gd name="T15" fmla="*/ 56 h 68"/>
              <a:gd name="T16" fmla="*/ 82 w 97"/>
              <a:gd name="T17" fmla="*/ 49 h 68"/>
              <a:gd name="T18" fmla="*/ 96 w 97"/>
              <a:gd name="T19" fmla="*/ 45 h 68"/>
              <a:gd name="T20" fmla="*/ 88 w 97"/>
              <a:gd name="T21" fmla="*/ 41 h 68"/>
              <a:gd name="T22" fmla="*/ 80 w 97"/>
              <a:gd name="T23" fmla="*/ 36 h 68"/>
              <a:gd name="T24" fmla="*/ 77 w 97"/>
              <a:gd name="T25" fmla="*/ 28 h 68"/>
              <a:gd name="T26" fmla="*/ 71 w 97"/>
              <a:gd name="T27" fmla="*/ 26 h 68"/>
              <a:gd name="T28" fmla="*/ 63 w 97"/>
              <a:gd name="T29" fmla="*/ 23 h 68"/>
              <a:gd name="T30" fmla="*/ 38 w 97"/>
              <a:gd name="T31" fmla="*/ 9 h 68"/>
              <a:gd name="T32" fmla="*/ 24 w 97"/>
              <a:gd name="T33" fmla="*/ 7 h 68"/>
              <a:gd name="T34" fmla="*/ 24 w 97"/>
              <a:gd name="T35" fmla="*/ 11 h 68"/>
              <a:gd name="T36" fmla="*/ 19 w 97"/>
              <a:gd name="T37" fmla="*/ 14 h 68"/>
              <a:gd name="T38" fmla="*/ 12 w 97"/>
              <a:gd name="T39" fmla="*/ 18 h 68"/>
              <a:gd name="T40" fmla="*/ 13 w 97"/>
              <a:gd name="T41" fmla="*/ 27 h 68"/>
              <a:gd name="T42" fmla="*/ 9 w 97"/>
              <a:gd name="T43" fmla="*/ 31 h 68"/>
              <a:gd name="T44" fmla="*/ 6 w 97"/>
              <a:gd name="T45"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 h="68">
                <a:moveTo>
                  <a:pt x="6" y="35"/>
                </a:moveTo>
                <a:cubicBezTo>
                  <a:pt x="12" y="38"/>
                  <a:pt x="8" y="41"/>
                  <a:pt x="14" y="44"/>
                </a:cubicBezTo>
                <a:cubicBezTo>
                  <a:pt x="20" y="46"/>
                  <a:pt x="37" y="41"/>
                  <a:pt x="38" y="45"/>
                </a:cubicBezTo>
                <a:cubicBezTo>
                  <a:pt x="39" y="49"/>
                  <a:pt x="21" y="49"/>
                  <a:pt x="24" y="51"/>
                </a:cubicBezTo>
                <a:cubicBezTo>
                  <a:pt x="26" y="54"/>
                  <a:pt x="37" y="58"/>
                  <a:pt x="35" y="60"/>
                </a:cubicBezTo>
                <a:cubicBezTo>
                  <a:pt x="34" y="62"/>
                  <a:pt x="52" y="68"/>
                  <a:pt x="54" y="65"/>
                </a:cubicBezTo>
                <a:cubicBezTo>
                  <a:pt x="56" y="63"/>
                  <a:pt x="61" y="63"/>
                  <a:pt x="66" y="65"/>
                </a:cubicBezTo>
                <a:cubicBezTo>
                  <a:pt x="71" y="67"/>
                  <a:pt x="71" y="54"/>
                  <a:pt x="74" y="56"/>
                </a:cubicBezTo>
                <a:cubicBezTo>
                  <a:pt x="77" y="58"/>
                  <a:pt x="77" y="51"/>
                  <a:pt x="82" y="49"/>
                </a:cubicBezTo>
                <a:cubicBezTo>
                  <a:pt x="88" y="47"/>
                  <a:pt x="96" y="47"/>
                  <a:pt x="96" y="45"/>
                </a:cubicBezTo>
                <a:cubicBezTo>
                  <a:pt x="97" y="43"/>
                  <a:pt x="95" y="40"/>
                  <a:pt x="88" y="41"/>
                </a:cubicBezTo>
                <a:cubicBezTo>
                  <a:pt x="82" y="42"/>
                  <a:pt x="77" y="39"/>
                  <a:pt x="80" y="36"/>
                </a:cubicBezTo>
                <a:cubicBezTo>
                  <a:pt x="83" y="32"/>
                  <a:pt x="73" y="31"/>
                  <a:pt x="77" y="28"/>
                </a:cubicBezTo>
                <a:cubicBezTo>
                  <a:pt x="80" y="25"/>
                  <a:pt x="70" y="22"/>
                  <a:pt x="71" y="26"/>
                </a:cubicBezTo>
                <a:cubicBezTo>
                  <a:pt x="72" y="31"/>
                  <a:pt x="64" y="27"/>
                  <a:pt x="63" y="23"/>
                </a:cubicBezTo>
                <a:cubicBezTo>
                  <a:pt x="62" y="19"/>
                  <a:pt x="47" y="17"/>
                  <a:pt x="38" y="9"/>
                </a:cubicBezTo>
                <a:cubicBezTo>
                  <a:pt x="28" y="0"/>
                  <a:pt x="18" y="6"/>
                  <a:pt x="24" y="7"/>
                </a:cubicBezTo>
                <a:cubicBezTo>
                  <a:pt x="29" y="8"/>
                  <a:pt x="29" y="11"/>
                  <a:pt x="24" y="11"/>
                </a:cubicBezTo>
                <a:cubicBezTo>
                  <a:pt x="20" y="10"/>
                  <a:pt x="11" y="11"/>
                  <a:pt x="19" y="14"/>
                </a:cubicBezTo>
                <a:cubicBezTo>
                  <a:pt x="26" y="17"/>
                  <a:pt x="18" y="18"/>
                  <a:pt x="12" y="18"/>
                </a:cubicBezTo>
                <a:cubicBezTo>
                  <a:pt x="6" y="18"/>
                  <a:pt x="6" y="26"/>
                  <a:pt x="13" y="27"/>
                </a:cubicBezTo>
                <a:cubicBezTo>
                  <a:pt x="21" y="28"/>
                  <a:pt x="16" y="33"/>
                  <a:pt x="9" y="31"/>
                </a:cubicBezTo>
                <a:cubicBezTo>
                  <a:pt x="3" y="29"/>
                  <a:pt x="0" y="32"/>
                  <a:pt x="6" y="35"/>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5" name="Freeform 23"/>
          <p:cNvSpPr>
            <a:spLocks/>
          </p:cNvSpPr>
          <p:nvPr/>
        </p:nvSpPr>
        <p:spPr bwMode="auto">
          <a:xfrm>
            <a:off x="2772583" y="872524"/>
            <a:ext cx="119396" cy="79665"/>
          </a:xfrm>
          <a:custGeom>
            <a:avLst/>
            <a:gdLst>
              <a:gd name="T0" fmla="*/ 13 w 32"/>
              <a:gd name="T1" fmla="*/ 21 h 21"/>
              <a:gd name="T2" fmla="*/ 27 w 32"/>
              <a:gd name="T3" fmla="*/ 18 h 21"/>
              <a:gd name="T4" fmla="*/ 28 w 32"/>
              <a:gd name="T5" fmla="*/ 12 h 21"/>
              <a:gd name="T6" fmla="*/ 19 w 32"/>
              <a:gd name="T7" fmla="*/ 9 h 21"/>
              <a:gd name="T8" fmla="*/ 2 w 32"/>
              <a:gd name="T9" fmla="*/ 4 h 21"/>
              <a:gd name="T10" fmla="*/ 13 w 32"/>
              <a:gd name="T11" fmla="*/ 21 h 21"/>
            </a:gdLst>
            <a:ahLst/>
            <a:cxnLst>
              <a:cxn ang="0">
                <a:pos x="T0" y="T1"/>
              </a:cxn>
              <a:cxn ang="0">
                <a:pos x="T2" y="T3"/>
              </a:cxn>
              <a:cxn ang="0">
                <a:pos x="T4" y="T5"/>
              </a:cxn>
              <a:cxn ang="0">
                <a:pos x="T6" y="T7"/>
              </a:cxn>
              <a:cxn ang="0">
                <a:pos x="T8" y="T9"/>
              </a:cxn>
              <a:cxn ang="0">
                <a:pos x="T10" y="T11"/>
              </a:cxn>
            </a:cxnLst>
            <a:rect l="0" t="0" r="r" b="b"/>
            <a:pathLst>
              <a:path w="32" h="21">
                <a:moveTo>
                  <a:pt x="13" y="21"/>
                </a:moveTo>
                <a:cubicBezTo>
                  <a:pt x="18" y="21"/>
                  <a:pt x="23" y="20"/>
                  <a:pt x="27" y="18"/>
                </a:cubicBezTo>
                <a:cubicBezTo>
                  <a:pt x="32" y="17"/>
                  <a:pt x="25" y="17"/>
                  <a:pt x="28" y="12"/>
                </a:cubicBezTo>
                <a:cubicBezTo>
                  <a:pt x="31" y="8"/>
                  <a:pt x="20" y="8"/>
                  <a:pt x="19" y="9"/>
                </a:cubicBezTo>
                <a:cubicBezTo>
                  <a:pt x="19" y="10"/>
                  <a:pt x="5" y="0"/>
                  <a:pt x="2" y="4"/>
                </a:cubicBezTo>
                <a:cubicBezTo>
                  <a:pt x="0" y="7"/>
                  <a:pt x="8" y="21"/>
                  <a:pt x="13" y="21"/>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6" name="Freeform 24"/>
          <p:cNvSpPr>
            <a:spLocks/>
          </p:cNvSpPr>
          <p:nvPr/>
        </p:nvSpPr>
        <p:spPr bwMode="auto">
          <a:xfrm>
            <a:off x="2579352" y="1007954"/>
            <a:ext cx="234079" cy="135430"/>
          </a:xfrm>
          <a:custGeom>
            <a:avLst/>
            <a:gdLst>
              <a:gd name="T0" fmla="*/ 50 w 63"/>
              <a:gd name="T1" fmla="*/ 6 h 36"/>
              <a:gd name="T2" fmla="*/ 35 w 63"/>
              <a:gd name="T3" fmla="*/ 3 h 36"/>
              <a:gd name="T4" fmla="*/ 37 w 63"/>
              <a:gd name="T5" fmla="*/ 12 h 36"/>
              <a:gd name="T6" fmla="*/ 28 w 63"/>
              <a:gd name="T7" fmla="*/ 10 h 36"/>
              <a:gd name="T8" fmla="*/ 25 w 63"/>
              <a:gd name="T9" fmla="*/ 16 h 36"/>
              <a:gd name="T10" fmla="*/ 20 w 63"/>
              <a:gd name="T11" fmla="*/ 16 h 36"/>
              <a:gd name="T12" fmla="*/ 6 w 63"/>
              <a:gd name="T13" fmla="*/ 4 h 36"/>
              <a:gd name="T14" fmla="*/ 5 w 63"/>
              <a:gd name="T15" fmla="*/ 14 h 36"/>
              <a:gd name="T16" fmla="*/ 18 w 63"/>
              <a:gd name="T17" fmla="*/ 23 h 36"/>
              <a:gd name="T18" fmla="*/ 38 w 63"/>
              <a:gd name="T19" fmla="*/ 22 h 36"/>
              <a:gd name="T20" fmla="*/ 36 w 63"/>
              <a:gd name="T21" fmla="*/ 33 h 36"/>
              <a:gd name="T22" fmla="*/ 53 w 63"/>
              <a:gd name="T23" fmla="*/ 33 h 36"/>
              <a:gd name="T24" fmla="*/ 60 w 63"/>
              <a:gd name="T25" fmla="*/ 27 h 36"/>
              <a:gd name="T26" fmla="*/ 59 w 63"/>
              <a:gd name="T27" fmla="*/ 18 h 36"/>
              <a:gd name="T28" fmla="*/ 50 w 63"/>
              <a:gd name="T29"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36">
                <a:moveTo>
                  <a:pt x="50" y="6"/>
                </a:moveTo>
                <a:cubicBezTo>
                  <a:pt x="49" y="10"/>
                  <a:pt x="41" y="5"/>
                  <a:pt x="35" y="3"/>
                </a:cubicBezTo>
                <a:cubicBezTo>
                  <a:pt x="28" y="0"/>
                  <a:pt x="32" y="8"/>
                  <a:pt x="37" y="12"/>
                </a:cubicBezTo>
                <a:cubicBezTo>
                  <a:pt x="42" y="17"/>
                  <a:pt x="35" y="15"/>
                  <a:pt x="28" y="10"/>
                </a:cubicBezTo>
                <a:cubicBezTo>
                  <a:pt x="21" y="5"/>
                  <a:pt x="22" y="13"/>
                  <a:pt x="25" y="16"/>
                </a:cubicBezTo>
                <a:cubicBezTo>
                  <a:pt x="28" y="18"/>
                  <a:pt x="24" y="22"/>
                  <a:pt x="20" y="16"/>
                </a:cubicBezTo>
                <a:cubicBezTo>
                  <a:pt x="15" y="10"/>
                  <a:pt x="13" y="4"/>
                  <a:pt x="6" y="4"/>
                </a:cubicBezTo>
                <a:cubicBezTo>
                  <a:pt x="0" y="3"/>
                  <a:pt x="3" y="10"/>
                  <a:pt x="5" y="14"/>
                </a:cubicBezTo>
                <a:cubicBezTo>
                  <a:pt x="9" y="18"/>
                  <a:pt x="13" y="20"/>
                  <a:pt x="18" y="23"/>
                </a:cubicBezTo>
                <a:cubicBezTo>
                  <a:pt x="24" y="26"/>
                  <a:pt x="34" y="21"/>
                  <a:pt x="38" y="22"/>
                </a:cubicBezTo>
                <a:cubicBezTo>
                  <a:pt x="42" y="24"/>
                  <a:pt x="33" y="29"/>
                  <a:pt x="36" y="33"/>
                </a:cubicBezTo>
                <a:cubicBezTo>
                  <a:pt x="39" y="36"/>
                  <a:pt x="47" y="34"/>
                  <a:pt x="53" y="33"/>
                </a:cubicBezTo>
                <a:cubicBezTo>
                  <a:pt x="59" y="33"/>
                  <a:pt x="56" y="29"/>
                  <a:pt x="60" y="27"/>
                </a:cubicBezTo>
                <a:cubicBezTo>
                  <a:pt x="63" y="24"/>
                  <a:pt x="56" y="25"/>
                  <a:pt x="59" y="18"/>
                </a:cubicBezTo>
                <a:cubicBezTo>
                  <a:pt x="62" y="12"/>
                  <a:pt x="50" y="3"/>
                  <a:pt x="50" y="6"/>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7" name="Freeform 25"/>
          <p:cNvSpPr>
            <a:spLocks/>
          </p:cNvSpPr>
          <p:nvPr/>
        </p:nvSpPr>
        <p:spPr bwMode="auto">
          <a:xfrm>
            <a:off x="2130047" y="1057346"/>
            <a:ext cx="64411" cy="44612"/>
          </a:xfrm>
          <a:custGeom>
            <a:avLst/>
            <a:gdLst>
              <a:gd name="T0" fmla="*/ 4 w 17"/>
              <a:gd name="T1" fmla="*/ 11 h 12"/>
              <a:gd name="T2" fmla="*/ 16 w 17"/>
              <a:gd name="T3" fmla="*/ 3 h 12"/>
              <a:gd name="T4" fmla="*/ 4 w 17"/>
              <a:gd name="T5" fmla="*/ 11 h 12"/>
            </a:gdLst>
            <a:ahLst/>
            <a:cxnLst>
              <a:cxn ang="0">
                <a:pos x="T0" y="T1"/>
              </a:cxn>
              <a:cxn ang="0">
                <a:pos x="T2" y="T3"/>
              </a:cxn>
              <a:cxn ang="0">
                <a:pos x="T4" y="T5"/>
              </a:cxn>
            </a:cxnLst>
            <a:rect l="0" t="0" r="r" b="b"/>
            <a:pathLst>
              <a:path w="17" h="12">
                <a:moveTo>
                  <a:pt x="4" y="11"/>
                </a:moveTo>
                <a:cubicBezTo>
                  <a:pt x="10" y="12"/>
                  <a:pt x="17" y="6"/>
                  <a:pt x="16" y="3"/>
                </a:cubicBezTo>
                <a:cubicBezTo>
                  <a:pt x="16" y="0"/>
                  <a:pt x="0" y="11"/>
                  <a:pt x="4" y="11"/>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8" name="Freeform 26"/>
          <p:cNvSpPr>
            <a:spLocks/>
          </p:cNvSpPr>
          <p:nvPr/>
        </p:nvSpPr>
        <p:spPr bwMode="auto">
          <a:xfrm>
            <a:off x="1927388" y="1156130"/>
            <a:ext cx="337764" cy="213501"/>
          </a:xfrm>
          <a:custGeom>
            <a:avLst/>
            <a:gdLst>
              <a:gd name="T0" fmla="*/ 15 w 91"/>
              <a:gd name="T1" fmla="*/ 44 h 57"/>
              <a:gd name="T2" fmla="*/ 27 w 91"/>
              <a:gd name="T3" fmla="*/ 57 h 57"/>
              <a:gd name="T4" fmla="*/ 32 w 91"/>
              <a:gd name="T5" fmla="*/ 54 h 57"/>
              <a:gd name="T6" fmla="*/ 40 w 91"/>
              <a:gd name="T7" fmla="*/ 52 h 57"/>
              <a:gd name="T8" fmla="*/ 48 w 91"/>
              <a:gd name="T9" fmla="*/ 46 h 57"/>
              <a:gd name="T10" fmla="*/ 56 w 91"/>
              <a:gd name="T11" fmla="*/ 38 h 57"/>
              <a:gd name="T12" fmla="*/ 62 w 91"/>
              <a:gd name="T13" fmla="*/ 30 h 57"/>
              <a:gd name="T14" fmla="*/ 88 w 91"/>
              <a:gd name="T15" fmla="*/ 19 h 57"/>
              <a:gd name="T16" fmla="*/ 78 w 91"/>
              <a:gd name="T17" fmla="*/ 10 h 57"/>
              <a:gd name="T18" fmla="*/ 61 w 91"/>
              <a:gd name="T19" fmla="*/ 8 h 57"/>
              <a:gd name="T20" fmla="*/ 56 w 91"/>
              <a:gd name="T21" fmla="*/ 6 h 57"/>
              <a:gd name="T22" fmla="*/ 40 w 91"/>
              <a:gd name="T23" fmla="*/ 2 h 57"/>
              <a:gd name="T24" fmla="*/ 15 w 91"/>
              <a:gd name="T25" fmla="*/ 5 h 57"/>
              <a:gd name="T26" fmla="*/ 18 w 91"/>
              <a:gd name="T27" fmla="*/ 13 h 57"/>
              <a:gd name="T28" fmla="*/ 12 w 91"/>
              <a:gd name="T29" fmla="*/ 25 h 57"/>
              <a:gd name="T30" fmla="*/ 5 w 91"/>
              <a:gd name="T31" fmla="*/ 38 h 57"/>
              <a:gd name="T32" fmla="*/ 15 w 91"/>
              <a:gd name="T33" fmla="*/ 4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57">
                <a:moveTo>
                  <a:pt x="15" y="44"/>
                </a:moveTo>
                <a:cubicBezTo>
                  <a:pt x="22" y="46"/>
                  <a:pt x="22" y="57"/>
                  <a:pt x="27" y="57"/>
                </a:cubicBezTo>
                <a:cubicBezTo>
                  <a:pt x="30" y="57"/>
                  <a:pt x="28" y="54"/>
                  <a:pt x="32" y="54"/>
                </a:cubicBezTo>
                <a:cubicBezTo>
                  <a:pt x="37" y="54"/>
                  <a:pt x="36" y="51"/>
                  <a:pt x="40" y="52"/>
                </a:cubicBezTo>
                <a:cubicBezTo>
                  <a:pt x="44" y="52"/>
                  <a:pt x="48" y="51"/>
                  <a:pt x="48" y="46"/>
                </a:cubicBezTo>
                <a:cubicBezTo>
                  <a:pt x="48" y="41"/>
                  <a:pt x="51" y="39"/>
                  <a:pt x="56" y="38"/>
                </a:cubicBezTo>
                <a:cubicBezTo>
                  <a:pt x="60" y="37"/>
                  <a:pt x="56" y="31"/>
                  <a:pt x="62" y="30"/>
                </a:cubicBezTo>
                <a:cubicBezTo>
                  <a:pt x="68" y="28"/>
                  <a:pt x="85" y="21"/>
                  <a:pt x="88" y="19"/>
                </a:cubicBezTo>
                <a:cubicBezTo>
                  <a:pt x="91" y="17"/>
                  <a:pt x="85" y="14"/>
                  <a:pt x="78" y="10"/>
                </a:cubicBezTo>
                <a:cubicBezTo>
                  <a:pt x="72" y="6"/>
                  <a:pt x="67" y="5"/>
                  <a:pt x="61" y="8"/>
                </a:cubicBezTo>
                <a:cubicBezTo>
                  <a:pt x="56" y="11"/>
                  <a:pt x="60" y="4"/>
                  <a:pt x="56" y="6"/>
                </a:cubicBezTo>
                <a:cubicBezTo>
                  <a:pt x="52" y="8"/>
                  <a:pt x="42" y="3"/>
                  <a:pt x="40" y="2"/>
                </a:cubicBezTo>
                <a:cubicBezTo>
                  <a:pt x="39" y="0"/>
                  <a:pt x="19" y="5"/>
                  <a:pt x="15" y="5"/>
                </a:cubicBezTo>
                <a:cubicBezTo>
                  <a:pt x="10" y="5"/>
                  <a:pt x="15" y="11"/>
                  <a:pt x="18" y="13"/>
                </a:cubicBezTo>
                <a:cubicBezTo>
                  <a:pt x="21" y="16"/>
                  <a:pt x="10" y="24"/>
                  <a:pt x="12" y="25"/>
                </a:cubicBezTo>
                <a:cubicBezTo>
                  <a:pt x="15" y="27"/>
                  <a:pt x="10" y="32"/>
                  <a:pt x="5" y="38"/>
                </a:cubicBezTo>
                <a:cubicBezTo>
                  <a:pt x="0" y="43"/>
                  <a:pt x="9" y="43"/>
                  <a:pt x="15" y="4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19" name="Freeform 27"/>
          <p:cNvSpPr>
            <a:spLocks/>
          </p:cNvSpPr>
          <p:nvPr/>
        </p:nvSpPr>
        <p:spPr bwMode="auto">
          <a:xfrm>
            <a:off x="1699594" y="2186991"/>
            <a:ext cx="78550" cy="90818"/>
          </a:xfrm>
          <a:custGeom>
            <a:avLst/>
            <a:gdLst>
              <a:gd name="T0" fmla="*/ 6 w 21"/>
              <a:gd name="T1" fmla="*/ 4 h 24"/>
              <a:gd name="T2" fmla="*/ 19 w 21"/>
              <a:gd name="T3" fmla="*/ 22 h 24"/>
              <a:gd name="T4" fmla="*/ 15 w 21"/>
              <a:gd name="T5" fmla="*/ 9 h 24"/>
              <a:gd name="T6" fmla="*/ 6 w 21"/>
              <a:gd name="T7" fmla="*/ 4 h 24"/>
            </a:gdLst>
            <a:ahLst/>
            <a:cxnLst>
              <a:cxn ang="0">
                <a:pos x="T0" y="T1"/>
              </a:cxn>
              <a:cxn ang="0">
                <a:pos x="T2" y="T3"/>
              </a:cxn>
              <a:cxn ang="0">
                <a:pos x="T4" y="T5"/>
              </a:cxn>
              <a:cxn ang="0">
                <a:pos x="T6" y="T7"/>
              </a:cxn>
            </a:cxnLst>
            <a:rect l="0" t="0" r="r" b="b"/>
            <a:pathLst>
              <a:path w="21" h="24">
                <a:moveTo>
                  <a:pt x="6" y="4"/>
                </a:moveTo>
                <a:cubicBezTo>
                  <a:pt x="0" y="7"/>
                  <a:pt x="15" y="24"/>
                  <a:pt x="19" y="22"/>
                </a:cubicBezTo>
                <a:cubicBezTo>
                  <a:pt x="21" y="20"/>
                  <a:pt x="15" y="13"/>
                  <a:pt x="15" y="9"/>
                </a:cubicBezTo>
                <a:cubicBezTo>
                  <a:pt x="15" y="5"/>
                  <a:pt x="13" y="0"/>
                  <a:pt x="6"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20" name="Freeform 28"/>
          <p:cNvSpPr>
            <a:spLocks/>
          </p:cNvSpPr>
          <p:nvPr/>
        </p:nvSpPr>
        <p:spPr bwMode="auto">
          <a:xfrm>
            <a:off x="3295725" y="1195963"/>
            <a:ext cx="144532" cy="82851"/>
          </a:xfrm>
          <a:custGeom>
            <a:avLst/>
            <a:gdLst>
              <a:gd name="T0" fmla="*/ 2 w 39"/>
              <a:gd name="T1" fmla="*/ 4 h 22"/>
              <a:gd name="T2" fmla="*/ 7 w 39"/>
              <a:gd name="T3" fmla="*/ 14 h 22"/>
              <a:gd name="T4" fmla="*/ 19 w 39"/>
              <a:gd name="T5" fmla="*/ 18 h 22"/>
              <a:gd name="T6" fmla="*/ 39 w 39"/>
              <a:gd name="T7" fmla="*/ 15 h 22"/>
              <a:gd name="T8" fmla="*/ 18 w 39"/>
              <a:gd name="T9" fmla="*/ 5 h 22"/>
              <a:gd name="T10" fmla="*/ 2 w 39"/>
              <a:gd name="T11" fmla="*/ 4 h 22"/>
            </a:gdLst>
            <a:ahLst/>
            <a:cxnLst>
              <a:cxn ang="0">
                <a:pos x="T0" y="T1"/>
              </a:cxn>
              <a:cxn ang="0">
                <a:pos x="T2" y="T3"/>
              </a:cxn>
              <a:cxn ang="0">
                <a:pos x="T4" y="T5"/>
              </a:cxn>
              <a:cxn ang="0">
                <a:pos x="T6" y="T7"/>
              </a:cxn>
              <a:cxn ang="0">
                <a:pos x="T8" y="T9"/>
              </a:cxn>
              <a:cxn ang="0">
                <a:pos x="T10" y="T11"/>
              </a:cxn>
            </a:cxnLst>
            <a:rect l="0" t="0" r="r" b="b"/>
            <a:pathLst>
              <a:path w="39" h="22">
                <a:moveTo>
                  <a:pt x="2" y="4"/>
                </a:moveTo>
                <a:cubicBezTo>
                  <a:pt x="0" y="9"/>
                  <a:pt x="7" y="9"/>
                  <a:pt x="7" y="14"/>
                </a:cubicBezTo>
                <a:cubicBezTo>
                  <a:pt x="7" y="20"/>
                  <a:pt x="14" y="22"/>
                  <a:pt x="19" y="18"/>
                </a:cubicBezTo>
                <a:cubicBezTo>
                  <a:pt x="24" y="15"/>
                  <a:pt x="39" y="19"/>
                  <a:pt x="39" y="15"/>
                </a:cubicBezTo>
                <a:cubicBezTo>
                  <a:pt x="39" y="11"/>
                  <a:pt x="24" y="4"/>
                  <a:pt x="18" y="5"/>
                </a:cubicBezTo>
                <a:cubicBezTo>
                  <a:pt x="13" y="6"/>
                  <a:pt x="4" y="0"/>
                  <a:pt x="2"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21" name="Freeform 29"/>
          <p:cNvSpPr>
            <a:spLocks/>
          </p:cNvSpPr>
          <p:nvPr/>
        </p:nvSpPr>
        <p:spPr bwMode="auto">
          <a:xfrm>
            <a:off x="2023219" y="963342"/>
            <a:ext cx="237221" cy="121090"/>
          </a:xfrm>
          <a:custGeom>
            <a:avLst/>
            <a:gdLst>
              <a:gd name="T0" fmla="*/ 3 w 64"/>
              <a:gd name="T1" fmla="*/ 26 h 32"/>
              <a:gd name="T2" fmla="*/ 5 w 64"/>
              <a:gd name="T3" fmla="*/ 31 h 32"/>
              <a:gd name="T4" fmla="*/ 11 w 64"/>
              <a:gd name="T5" fmla="*/ 30 h 32"/>
              <a:gd name="T6" fmla="*/ 18 w 64"/>
              <a:gd name="T7" fmla="*/ 26 h 32"/>
              <a:gd name="T8" fmla="*/ 24 w 64"/>
              <a:gd name="T9" fmla="*/ 32 h 32"/>
              <a:gd name="T10" fmla="*/ 30 w 64"/>
              <a:gd name="T11" fmla="*/ 26 h 32"/>
              <a:gd name="T12" fmla="*/ 36 w 64"/>
              <a:gd name="T13" fmla="*/ 23 h 32"/>
              <a:gd name="T14" fmla="*/ 41 w 64"/>
              <a:gd name="T15" fmla="*/ 15 h 32"/>
              <a:gd name="T16" fmla="*/ 43 w 64"/>
              <a:gd name="T17" fmla="*/ 22 h 32"/>
              <a:gd name="T18" fmla="*/ 51 w 64"/>
              <a:gd name="T19" fmla="*/ 20 h 32"/>
              <a:gd name="T20" fmla="*/ 57 w 64"/>
              <a:gd name="T21" fmla="*/ 17 h 32"/>
              <a:gd name="T22" fmla="*/ 57 w 64"/>
              <a:gd name="T23" fmla="*/ 11 h 32"/>
              <a:gd name="T24" fmla="*/ 62 w 64"/>
              <a:gd name="T25" fmla="*/ 7 h 32"/>
              <a:gd name="T26" fmla="*/ 56 w 64"/>
              <a:gd name="T27" fmla="*/ 3 h 32"/>
              <a:gd name="T28" fmla="*/ 51 w 64"/>
              <a:gd name="T29" fmla="*/ 6 h 32"/>
              <a:gd name="T30" fmla="*/ 40 w 64"/>
              <a:gd name="T31" fmla="*/ 5 h 32"/>
              <a:gd name="T32" fmla="*/ 25 w 64"/>
              <a:gd name="T33" fmla="*/ 13 h 32"/>
              <a:gd name="T34" fmla="*/ 13 w 64"/>
              <a:gd name="T35" fmla="*/ 20 h 32"/>
              <a:gd name="T36" fmla="*/ 3 w 64"/>
              <a:gd name="T3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32">
                <a:moveTo>
                  <a:pt x="3" y="26"/>
                </a:moveTo>
                <a:cubicBezTo>
                  <a:pt x="5" y="27"/>
                  <a:pt x="3" y="32"/>
                  <a:pt x="5" y="31"/>
                </a:cubicBezTo>
                <a:cubicBezTo>
                  <a:pt x="8" y="29"/>
                  <a:pt x="9" y="29"/>
                  <a:pt x="11" y="30"/>
                </a:cubicBezTo>
                <a:cubicBezTo>
                  <a:pt x="15" y="31"/>
                  <a:pt x="16" y="28"/>
                  <a:pt x="18" y="26"/>
                </a:cubicBezTo>
                <a:cubicBezTo>
                  <a:pt x="20" y="24"/>
                  <a:pt x="19" y="32"/>
                  <a:pt x="24" y="32"/>
                </a:cubicBezTo>
                <a:cubicBezTo>
                  <a:pt x="28" y="32"/>
                  <a:pt x="27" y="24"/>
                  <a:pt x="30" y="26"/>
                </a:cubicBezTo>
                <a:cubicBezTo>
                  <a:pt x="34" y="29"/>
                  <a:pt x="35" y="25"/>
                  <a:pt x="36" y="23"/>
                </a:cubicBezTo>
                <a:cubicBezTo>
                  <a:pt x="37" y="20"/>
                  <a:pt x="37" y="16"/>
                  <a:pt x="41" y="15"/>
                </a:cubicBezTo>
                <a:cubicBezTo>
                  <a:pt x="44" y="14"/>
                  <a:pt x="41" y="19"/>
                  <a:pt x="43" y="22"/>
                </a:cubicBezTo>
                <a:cubicBezTo>
                  <a:pt x="46" y="27"/>
                  <a:pt x="50" y="23"/>
                  <a:pt x="51" y="20"/>
                </a:cubicBezTo>
                <a:cubicBezTo>
                  <a:pt x="51" y="18"/>
                  <a:pt x="57" y="20"/>
                  <a:pt x="57" y="17"/>
                </a:cubicBezTo>
                <a:cubicBezTo>
                  <a:pt x="57" y="15"/>
                  <a:pt x="59" y="14"/>
                  <a:pt x="57" y="11"/>
                </a:cubicBezTo>
                <a:cubicBezTo>
                  <a:pt x="55" y="8"/>
                  <a:pt x="60" y="9"/>
                  <a:pt x="62" y="7"/>
                </a:cubicBezTo>
                <a:cubicBezTo>
                  <a:pt x="64" y="4"/>
                  <a:pt x="59" y="6"/>
                  <a:pt x="56" y="3"/>
                </a:cubicBezTo>
                <a:cubicBezTo>
                  <a:pt x="52" y="0"/>
                  <a:pt x="51" y="4"/>
                  <a:pt x="51" y="6"/>
                </a:cubicBezTo>
                <a:cubicBezTo>
                  <a:pt x="51" y="8"/>
                  <a:pt x="44" y="7"/>
                  <a:pt x="40" y="5"/>
                </a:cubicBezTo>
                <a:cubicBezTo>
                  <a:pt x="36" y="4"/>
                  <a:pt x="31" y="10"/>
                  <a:pt x="25" y="13"/>
                </a:cubicBezTo>
                <a:cubicBezTo>
                  <a:pt x="19" y="16"/>
                  <a:pt x="19" y="21"/>
                  <a:pt x="13" y="20"/>
                </a:cubicBezTo>
                <a:cubicBezTo>
                  <a:pt x="8" y="20"/>
                  <a:pt x="0" y="25"/>
                  <a:pt x="3" y="26"/>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22" name="Freeform 30"/>
          <p:cNvSpPr>
            <a:spLocks/>
          </p:cNvSpPr>
          <p:nvPr/>
        </p:nvSpPr>
        <p:spPr bwMode="auto">
          <a:xfrm>
            <a:off x="2189745" y="1019107"/>
            <a:ext cx="372326" cy="162516"/>
          </a:xfrm>
          <a:custGeom>
            <a:avLst/>
            <a:gdLst>
              <a:gd name="T0" fmla="*/ 14 w 100"/>
              <a:gd name="T1" fmla="*/ 9 h 43"/>
              <a:gd name="T2" fmla="*/ 15 w 100"/>
              <a:gd name="T3" fmla="*/ 15 h 43"/>
              <a:gd name="T4" fmla="*/ 14 w 100"/>
              <a:gd name="T5" fmla="*/ 16 h 43"/>
              <a:gd name="T6" fmla="*/ 8 w 100"/>
              <a:gd name="T7" fmla="*/ 22 h 43"/>
              <a:gd name="T8" fmla="*/ 16 w 100"/>
              <a:gd name="T9" fmla="*/ 22 h 43"/>
              <a:gd name="T10" fmla="*/ 2 w 100"/>
              <a:gd name="T11" fmla="*/ 26 h 43"/>
              <a:gd name="T12" fmla="*/ 12 w 100"/>
              <a:gd name="T13" fmla="*/ 29 h 43"/>
              <a:gd name="T14" fmla="*/ 24 w 100"/>
              <a:gd name="T15" fmla="*/ 28 h 43"/>
              <a:gd name="T16" fmla="*/ 30 w 100"/>
              <a:gd name="T17" fmla="*/ 26 h 43"/>
              <a:gd name="T18" fmla="*/ 46 w 100"/>
              <a:gd name="T19" fmla="*/ 27 h 43"/>
              <a:gd name="T20" fmla="*/ 34 w 100"/>
              <a:gd name="T21" fmla="*/ 33 h 43"/>
              <a:gd name="T22" fmla="*/ 33 w 100"/>
              <a:gd name="T23" fmla="*/ 41 h 43"/>
              <a:gd name="T24" fmla="*/ 62 w 100"/>
              <a:gd name="T25" fmla="*/ 32 h 43"/>
              <a:gd name="T26" fmla="*/ 74 w 100"/>
              <a:gd name="T27" fmla="*/ 31 h 43"/>
              <a:gd name="T28" fmla="*/ 92 w 100"/>
              <a:gd name="T29" fmla="*/ 30 h 43"/>
              <a:gd name="T30" fmla="*/ 95 w 100"/>
              <a:gd name="T31" fmla="*/ 13 h 43"/>
              <a:gd name="T32" fmla="*/ 86 w 100"/>
              <a:gd name="T33" fmla="*/ 17 h 43"/>
              <a:gd name="T34" fmla="*/ 77 w 100"/>
              <a:gd name="T35" fmla="*/ 9 h 43"/>
              <a:gd name="T36" fmla="*/ 71 w 100"/>
              <a:gd name="T37" fmla="*/ 0 h 43"/>
              <a:gd name="T38" fmla="*/ 62 w 100"/>
              <a:gd name="T39" fmla="*/ 9 h 43"/>
              <a:gd name="T40" fmla="*/ 63 w 100"/>
              <a:gd name="T41" fmla="*/ 15 h 43"/>
              <a:gd name="T42" fmla="*/ 69 w 100"/>
              <a:gd name="T43" fmla="*/ 21 h 43"/>
              <a:gd name="T44" fmla="*/ 50 w 100"/>
              <a:gd name="T45" fmla="*/ 18 h 43"/>
              <a:gd name="T46" fmla="*/ 31 w 100"/>
              <a:gd name="T47" fmla="*/ 9 h 43"/>
              <a:gd name="T48" fmla="*/ 23 w 100"/>
              <a:gd name="T49" fmla="*/ 4 h 43"/>
              <a:gd name="T50" fmla="*/ 14 w 100"/>
              <a:gd name="T51"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43">
                <a:moveTo>
                  <a:pt x="14" y="9"/>
                </a:moveTo>
                <a:cubicBezTo>
                  <a:pt x="9" y="10"/>
                  <a:pt x="9" y="15"/>
                  <a:pt x="15" y="15"/>
                </a:cubicBezTo>
                <a:cubicBezTo>
                  <a:pt x="21" y="15"/>
                  <a:pt x="23" y="17"/>
                  <a:pt x="14" y="16"/>
                </a:cubicBezTo>
                <a:cubicBezTo>
                  <a:pt x="6" y="16"/>
                  <a:pt x="2" y="23"/>
                  <a:pt x="8" y="22"/>
                </a:cubicBezTo>
                <a:cubicBezTo>
                  <a:pt x="14" y="20"/>
                  <a:pt x="21" y="20"/>
                  <a:pt x="16" y="22"/>
                </a:cubicBezTo>
                <a:cubicBezTo>
                  <a:pt x="12" y="23"/>
                  <a:pt x="0" y="24"/>
                  <a:pt x="2" y="26"/>
                </a:cubicBezTo>
                <a:cubicBezTo>
                  <a:pt x="3" y="28"/>
                  <a:pt x="8" y="27"/>
                  <a:pt x="12" y="29"/>
                </a:cubicBezTo>
                <a:cubicBezTo>
                  <a:pt x="17" y="31"/>
                  <a:pt x="20" y="32"/>
                  <a:pt x="24" y="28"/>
                </a:cubicBezTo>
                <a:cubicBezTo>
                  <a:pt x="27" y="24"/>
                  <a:pt x="32" y="20"/>
                  <a:pt x="30" y="26"/>
                </a:cubicBezTo>
                <a:cubicBezTo>
                  <a:pt x="28" y="31"/>
                  <a:pt x="36" y="27"/>
                  <a:pt x="46" y="27"/>
                </a:cubicBezTo>
                <a:cubicBezTo>
                  <a:pt x="55" y="26"/>
                  <a:pt x="44" y="32"/>
                  <a:pt x="34" y="33"/>
                </a:cubicBezTo>
                <a:cubicBezTo>
                  <a:pt x="24" y="34"/>
                  <a:pt x="25" y="39"/>
                  <a:pt x="33" y="41"/>
                </a:cubicBezTo>
                <a:cubicBezTo>
                  <a:pt x="41" y="43"/>
                  <a:pt x="58" y="36"/>
                  <a:pt x="62" y="32"/>
                </a:cubicBezTo>
                <a:cubicBezTo>
                  <a:pt x="66" y="28"/>
                  <a:pt x="70" y="34"/>
                  <a:pt x="74" y="31"/>
                </a:cubicBezTo>
                <a:cubicBezTo>
                  <a:pt x="78" y="28"/>
                  <a:pt x="85" y="31"/>
                  <a:pt x="92" y="30"/>
                </a:cubicBezTo>
                <a:cubicBezTo>
                  <a:pt x="99" y="28"/>
                  <a:pt x="100" y="15"/>
                  <a:pt x="95" y="13"/>
                </a:cubicBezTo>
                <a:cubicBezTo>
                  <a:pt x="90" y="11"/>
                  <a:pt x="90" y="16"/>
                  <a:pt x="86" y="17"/>
                </a:cubicBezTo>
                <a:cubicBezTo>
                  <a:pt x="82" y="17"/>
                  <a:pt x="80" y="12"/>
                  <a:pt x="77" y="9"/>
                </a:cubicBezTo>
                <a:cubicBezTo>
                  <a:pt x="74" y="6"/>
                  <a:pt x="76" y="0"/>
                  <a:pt x="71" y="0"/>
                </a:cubicBezTo>
                <a:cubicBezTo>
                  <a:pt x="66" y="1"/>
                  <a:pt x="56" y="9"/>
                  <a:pt x="62" y="9"/>
                </a:cubicBezTo>
                <a:cubicBezTo>
                  <a:pt x="68" y="10"/>
                  <a:pt x="66" y="13"/>
                  <a:pt x="63" y="15"/>
                </a:cubicBezTo>
                <a:cubicBezTo>
                  <a:pt x="60" y="16"/>
                  <a:pt x="71" y="19"/>
                  <a:pt x="69" y="21"/>
                </a:cubicBezTo>
                <a:cubicBezTo>
                  <a:pt x="68" y="23"/>
                  <a:pt x="51" y="21"/>
                  <a:pt x="50" y="18"/>
                </a:cubicBezTo>
                <a:cubicBezTo>
                  <a:pt x="50" y="14"/>
                  <a:pt x="37" y="8"/>
                  <a:pt x="31" y="9"/>
                </a:cubicBezTo>
                <a:cubicBezTo>
                  <a:pt x="26" y="10"/>
                  <a:pt x="28" y="5"/>
                  <a:pt x="23" y="4"/>
                </a:cubicBezTo>
                <a:cubicBezTo>
                  <a:pt x="17" y="4"/>
                  <a:pt x="19" y="9"/>
                  <a:pt x="14" y="9"/>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23" name="Freeform 31"/>
          <p:cNvSpPr>
            <a:spLocks/>
          </p:cNvSpPr>
          <p:nvPr/>
        </p:nvSpPr>
        <p:spPr bwMode="auto">
          <a:xfrm>
            <a:off x="2327992" y="933069"/>
            <a:ext cx="111541" cy="60545"/>
          </a:xfrm>
          <a:custGeom>
            <a:avLst/>
            <a:gdLst>
              <a:gd name="T0" fmla="*/ 26 w 30"/>
              <a:gd name="T1" fmla="*/ 5 h 16"/>
              <a:gd name="T2" fmla="*/ 21 w 30"/>
              <a:gd name="T3" fmla="*/ 1 h 16"/>
              <a:gd name="T4" fmla="*/ 0 w 30"/>
              <a:gd name="T5" fmla="*/ 8 h 16"/>
              <a:gd name="T6" fmla="*/ 11 w 30"/>
              <a:gd name="T7" fmla="*/ 15 h 16"/>
              <a:gd name="T8" fmla="*/ 22 w 30"/>
              <a:gd name="T9" fmla="*/ 8 h 16"/>
              <a:gd name="T10" fmla="*/ 26 w 30"/>
              <a:gd name="T11" fmla="*/ 5 h 16"/>
            </a:gdLst>
            <a:ahLst/>
            <a:cxnLst>
              <a:cxn ang="0">
                <a:pos x="T0" y="T1"/>
              </a:cxn>
              <a:cxn ang="0">
                <a:pos x="T2" y="T3"/>
              </a:cxn>
              <a:cxn ang="0">
                <a:pos x="T4" y="T5"/>
              </a:cxn>
              <a:cxn ang="0">
                <a:pos x="T6" y="T7"/>
              </a:cxn>
              <a:cxn ang="0">
                <a:pos x="T8" y="T9"/>
              </a:cxn>
              <a:cxn ang="0">
                <a:pos x="T10" y="T11"/>
              </a:cxn>
            </a:cxnLst>
            <a:rect l="0" t="0" r="r" b="b"/>
            <a:pathLst>
              <a:path w="30" h="16">
                <a:moveTo>
                  <a:pt x="26" y="5"/>
                </a:moveTo>
                <a:cubicBezTo>
                  <a:pt x="30" y="4"/>
                  <a:pt x="28" y="0"/>
                  <a:pt x="21" y="1"/>
                </a:cubicBezTo>
                <a:cubicBezTo>
                  <a:pt x="13" y="2"/>
                  <a:pt x="0" y="2"/>
                  <a:pt x="0" y="8"/>
                </a:cubicBezTo>
                <a:cubicBezTo>
                  <a:pt x="0" y="12"/>
                  <a:pt x="3" y="14"/>
                  <a:pt x="11" y="15"/>
                </a:cubicBezTo>
                <a:cubicBezTo>
                  <a:pt x="19" y="16"/>
                  <a:pt x="26" y="8"/>
                  <a:pt x="22" y="8"/>
                </a:cubicBezTo>
                <a:cubicBezTo>
                  <a:pt x="18" y="8"/>
                  <a:pt x="21" y="5"/>
                  <a:pt x="26" y="5"/>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24" name="Freeform 32"/>
          <p:cNvSpPr>
            <a:spLocks/>
          </p:cNvSpPr>
          <p:nvPr/>
        </p:nvSpPr>
        <p:spPr bwMode="auto">
          <a:xfrm>
            <a:off x="2268295" y="941036"/>
            <a:ext cx="51843" cy="33460"/>
          </a:xfrm>
          <a:custGeom>
            <a:avLst/>
            <a:gdLst>
              <a:gd name="T0" fmla="*/ 12 w 14"/>
              <a:gd name="T1" fmla="*/ 4 h 9"/>
              <a:gd name="T2" fmla="*/ 1 w 14"/>
              <a:gd name="T3" fmla="*/ 2 h 9"/>
              <a:gd name="T4" fmla="*/ 12 w 14"/>
              <a:gd name="T5" fmla="*/ 4 h 9"/>
            </a:gdLst>
            <a:ahLst/>
            <a:cxnLst>
              <a:cxn ang="0">
                <a:pos x="T0" y="T1"/>
              </a:cxn>
              <a:cxn ang="0">
                <a:pos x="T2" y="T3"/>
              </a:cxn>
              <a:cxn ang="0">
                <a:pos x="T4" y="T5"/>
              </a:cxn>
            </a:cxnLst>
            <a:rect l="0" t="0" r="r" b="b"/>
            <a:pathLst>
              <a:path w="14" h="9">
                <a:moveTo>
                  <a:pt x="12" y="4"/>
                </a:moveTo>
                <a:cubicBezTo>
                  <a:pt x="14" y="0"/>
                  <a:pt x="0" y="1"/>
                  <a:pt x="1" y="2"/>
                </a:cubicBezTo>
                <a:cubicBezTo>
                  <a:pt x="3" y="5"/>
                  <a:pt x="10" y="9"/>
                  <a:pt x="12"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25" name="Freeform 33"/>
          <p:cNvSpPr>
            <a:spLocks/>
          </p:cNvSpPr>
          <p:nvPr/>
        </p:nvSpPr>
        <p:spPr bwMode="auto">
          <a:xfrm>
            <a:off x="3396269" y="1513028"/>
            <a:ext cx="89547" cy="74885"/>
          </a:xfrm>
          <a:custGeom>
            <a:avLst/>
            <a:gdLst>
              <a:gd name="T0" fmla="*/ 20 w 24"/>
              <a:gd name="T1" fmla="*/ 14 h 20"/>
              <a:gd name="T2" fmla="*/ 21 w 24"/>
              <a:gd name="T3" fmla="*/ 3 h 20"/>
              <a:gd name="T4" fmla="*/ 11 w 24"/>
              <a:gd name="T5" fmla="*/ 1 h 20"/>
              <a:gd name="T6" fmla="*/ 3 w 24"/>
              <a:gd name="T7" fmla="*/ 13 h 20"/>
              <a:gd name="T8" fmla="*/ 20 w 24"/>
              <a:gd name="T9" fmla="*/ 14 h 20"/>
            </a:gdLst>
            <a:ahLst/>
            <a:cxnLst>
              <a:cxn ang="0">
                <a:pos x="T0" y="T1"/>
              </a:cxn>
              <a:cxn ang="0">
                <a:pos x="T2" y="T3"/>
              </a:cxn>
              <a:cxn ang="0">
                <a:pos x="T4" y="T5"/>
              </a:cxn>
              <a:cxn ang="0">
                <a:pos x="T6" y="T7"/>
              </a:cxn>
              <a:cxn ang="0">
                <a:pos x="T8" y="T9"/>
              </a:cxn>
            </a:cxnLst>
            <a:rect l="0" t="0" r="r" b="b"/>
            <a:pathLst>
              <a:path w="24" h="20">
                <a:moveTo>
                  <a:pt x="20" y="14"/>
                </a:moveTo>
                <a:cubicBezTo>
                  <a:pt x="24" y="13"/>
                  <a:pt x="24" y="7"/>
                  <a:pt x="21" y="3"/>
                </a:cubicBezTo>
                <a:cubicBezTo>
                  <a:pt x="19" y="1"/>
                  <a:pt x="15" y="0"/>
                  <a:pt x="11" y="1"/>
                </a:cubicBezTo>
                <a:cubicBezTo>
                  <a:pt x="7" y="1"/>
                  <a:pt x="0" y="7"/>
                  <a:pt x="3" y="13"/>
                </a:cubicBezTo>
                <a:cubicBezTo>
                  <a:pt x="7" y="20"/>
                  <a:pt x="16" y="15"/>
                  <a:pt x="20" y="1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26" name="Freeform 34"/>
          <p:cNvSpPr>
            <a:spLocks/>
          </p:cNvSpPr>
          <p:nvPr/>
        </p:nvSpPr>
        <p:spPr bwMode="auto">
          <a:xfrm>
            <a:off x="3014517" y="1200742"/>
            <a:ext cx="901751" cy="654844"/>
          </a:xfrm>
          <a:custGeom>
            <a:avLst/>
            <a:gdLst>
              <a:gd name="T0" fmla="*/ 156 w 243"/>
              <a:gd name="T1" fmla="*/ 39 h 174"/>
              <a:gd name="T2" fmla="*/ 134 w 243"/>
              <a:gd name="T3" fmla="*/ 32 h 174"/>
              <a:gd name="T4" fmla="*/ 106 w 243"/>
              <a:gd name="T5" fmla="*/ 19 h 174"/>
              <a:gd name="T6" fmla="*/ 92 w 243"/>
              <a:gd name="T7" fmla="*/ 24 h 174"/>
              <a:gd name="T8" fmla="*/ 79 w 243"/>
              <a:gd name="T9" fmla="*/ 15 h 174"/>
              <a:gd name="T10" fmla="*/ 58 w 243"/>
              <a:gd name="T11" fmla="*/ 5 h 174"/>
              <a:gd name="T12" fmla="*/ 43 w 243"/>
              <a:gd name="T13" fmla="*/ 24 h 174"/>
              <a:gd name="T14" fmla="*/ 47 w 243"/>
              <a:gd name="T15" fmla="*/ 38 h 174"/>
              <a:gd name="T16" fmla="*/ 32 w 243"/>
              <a:gd name="T17" fmla="*/ 22 h 174"/>
              <a:gd name="T18" fmla="*/ 44 w 243"/>
              <a:gd name="T19" fmla="*/ 3 h 174"/>
              <a:gd name="T20" fmla="*/ 5 w 243"/>
              <a:gd name="T21" fmla="*/ 39 h 174"/>
              <a:gd name="T22" fmla="*/ 20 w 243"/>
              <a:gd name="T23" fmla="*/ 46 h 174"/>
              <a:gd name="T24" fmla="*/ 24 w 243"/>
              <a:gd name="T25" fmla="*/ 55 h 174"/>
              <a:gd name="T26" fmla="*/ 48 w 243"/>
              <a:gd name="T27" fmla="*/ 59 h 174"/>
              <a:gd name="T28" fmla="*/ 75 w 243"/>
              <a:gd name="T29" fmla="*/ 59 h 174"/>
              <a:gd name="T30" fmla="*/ 92 w 243"/>
              <a:gd name="T31" fmla="*/ 56 h 174"/>
              <a:gd name="T32" fmla="*/ 104 w 243"/>
              <a:gd name="T33" fmla="*/ 58 h 174"/>
              <a:gd name="T34" fmla="*/ 120 w 243"/>
              <a:gd name="T35" fmla="*/ 71 h 174"/>
              <a:gd name="T36" fmla="*/ 125 w 243"/>
              <a:gd name="T37" fmla="*/ 74 h 174"/>
              <a:gd name="T38" fmla="*/ 145 w 243"/>
              <a:gd name="T39" fmla="*/ 90 h 174"/>
              <a:gd name="T40" fmla="*/ 158 w 243"/>
              <a:gd name="T41" fmla="*/ 103 h 174"/>
              <a:gd name="T42" fmla="*/ 159 w 243"/>
              <a:gd name="T43" fmla="*/ 115 h 174"/>
              <a:gd name="T44" fmla="*/ 136 w 243"/>
              <a:gd name="T45" fmla="*/ 121 h 174"/>
              <a:gd name="T46" fmla="*/ 106 w 243"/>
              <a:gd name="T47" fmla="*/ 127 h 174"/>
              <a:gd name="T48" fmla="*/ 119 w 243"/>
              <a:gd name="T49" fmla="*/ 138 h 174"/>
              <a:gd name="T50" fmla="*/ 140 w 243"/>
              <a:gd name="T51" fmla="*/ 136 h 174"/>
              <a:gd name="T52" fmla="*/ 154 w 243"/>
              <a:gd name="T53" fmla="*/ 155 h 174"/>
              <a:gd name="T54" fmla="*/ 199 w 243"/>
              <a:gd name="T55" fmla="*/ 170 h 174"/>
              <a:gd name="T56" fmla="*/ 190 w 243"/>
              <a:gd name="T57" fmla="*/ 151 h 174"/>
              <a:gd name="T58" fmla="*/ 207 w 243"/>
              <a:gd name="T59" fmla="*/ 143 h 174"/>
              <a:gd name="T60" fmla="*/ 186 w 243"/>
              <a:gd name="T61" fmla="*/ 120 h 174"/>
              <a:gd name="T62" fmla="*/ 199 w 243"/>
              <a:gd name="T63" fmla="*/ 114 h 174"/>
              <a:gd name="T64" fmla="*/ 220 w 243"/>
              <a:gd name="T65" fmla="*/ 124 h 174"/>
              <a:gd name="T66" fmla="*/ 239 w 243"/>
              <a:gd name="T67" fmla="*/ 109 h 174"/>
              <a:gd name="T68" fmla="*/ 222 w 243"/>
              <a:gd name="T69" fmla="*/ 97 h 174"/>
              <a:gd name="T70" fmla="*/ 193 w 243"/>
              <a:gd name="T71" fmla="*/ 84 h 174"/>
              <a:gd name="T72" fmla="*/ 194 w 243"/>
              <a:gd name="T73" fmla="*/ 73 h 174"/>
              <a:gd name="T74" fmla="*/ 189 w 243"/>
              <a:gd name="T75" fmla="*/ 64 h 174"/>
              <a:gd name="T76" fmla="*/ 179 w 243"/>
              <a:gd name="T77" fmla="*/ 60 h 174"/>
              <a:gd name="T78" fmla="*/ 168 w 243"/>
              <a:gd name="T79" fmla="*/ 50 h 174"/>
              <a:gd name="T80" fmla="*/ 152 w 243"/>
              <a:gd name="T81" fmla="*/ 4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3" h="174">
                <a:moveTo>
                  <a:pt x="149" y="45"/>
                </a:moveTo>
                <a:cubicBezTo>
                  <a:pt x="152" y="45"/>
                  <a:pt x="157" y="42"/>
                  <a:pt x="156" y="39"/>
                </a:cubicBezTo>
                <a:cubicBezTo>
                  <a:pt x="154" y="36"/>
                  <a:pt x="145" y="35"/>
                  <a:pt x="143" y="39"/>
                </a:cubicBezTo>
                <a:cubicBezTo>
                  <a:pt x="141" y="43"/>
                  <a:pt x="134" y="35"/>
                  <a:pt x="134" y="32"/>
                </a:cubicBezTo>
                <a:cubicBezTo>
                  <a:pt x="134" y="29"/>
                  <a:pt x="122" y="31"/>
                  <a:pt x="124" y="26"/>
                </a:cubicBezTo>
                <a:cubicBezTo>
                  <a:pt x="125" y="21"/>
                  <a:pt x="110" y="19"/>
                  <a:pt x="106" y="19"/>
                </a:cubicBezTo>
                <a:cubicBezTo>
                  <a:pt x="102" y="19"/>
                  <a:pt x="97" y="22"/>
                  <a:pt x="97" y="26"/>
                </a:cubicBezTo>
                <a:cubicBezTo>
                  <a:pt x="98" y="30"/>
                  <a:pt x="93" y="28"/>
                  <a:pt x="92" y="24"/>
                </a:cubicBezTo>
                <a:cubicBezTo>
                  <a:pt x="92" y="20"/>
                  <a:pt x="82" y="29"/>
                  <a:pt x="79" y="29"/>
                </a:cubicBezTo>
                <a:cubicBezTo>
                  <a:pt x="76" y="29"/>
                  <a:pt x="81" y="18"/>
                  <a:pt x="79" y="15"/>
                </a:cubicBezTo>
                <a:cubicBezTo>
                  <a:pt x="78" y="12"/>
                  <a:pt x="76" y="10"/>
                  <a:pt x="74" y="5"/>
                </a:cubicBezTo>
                <a:cubicBezTo>
                  <a:pt x="71" y="0"/>
                  <a:pt x="61" y="2"/>
                  <a:pt x="58" y="5"/>
                </a:cubicBezTo>
                <a:cubicBezTo>
                  <a:pt x="55" y="8"/>
                  <a:pt x="45" y="7"/>
                  <a:pt x="40" y="12"/>
                </a:cubicBezTo>
                <a:cubicBezTo>
                  <a:pt x="35" y="17"/>
                  <a:pt x="41" y="22"/>
                  <a:pt x="43" y="24"/>
                </a:cubicBezTo>
                <a:cubicBezTo>
                  <a:pt x="45" y="26"/>
                  <a:pt x="35" y="29"/>
                  <a:pt x="39" y="31"/>
                </a:cubicBezTo>
                <a:cubicBezTo>
                  <a:pt x="42" y="34"/>
                  <a:pt x="47" y="33"/>
                  <a:pt x="47" y="38"/>
                </a:cubicBezTo>
                <a:cubicBezTo>
                  <a:pt x="48" y="42"/>
                  <a:pt x="35" y="36"/>
                  <a:pt x="34" y="32"/>
                </a:cubicBezTo>
                <a:cubicBezTo>
                  <a:pt x="32" y="28"/>
                  <a:pt x="34" y="25"/>
                  <a:pt x="32" y="22"/>
                </a:cubicBezTo>
                <a:cubicBezTo>
                  <a:pt x="29" y="19"/>
                  <a:pt x="31" y="15"/>
                  <a:pt x="36" y="10"/>
                </a:cubicBezTo>
                <a:cubicBezTo>
                  <a:pt x="41" y="5"/>
                  <a:pt x="44" y="6"/>
                  <a:pt x="44" y="3"/>
                </a:cubicBezTo>
                <a:cubicBezTo>
                  <a:pt x="44" y="0"/>
                  <a:pt x="24" y="0"/>
                  <a:pt x="12" y="11"/>
                </a:cubicBezTo>
                <a:cubicBezTo>
                  <a:pt x="0" y="22"/>
                  <a:pt x="4" y="36"/>
                  <a:pt x="5" y="39"/>
                </a:cubicBezTo>
                <a:cubicBezTo>
                  <a:pt x="5" y="42"/>
                  <a:pt x="16" y="40"/>
                  <a:pt x="22" y="42"/>
                </a:cubicBezTo>
                <a:cubicBezTo>
                  <a:pt x="28" y="44"/>
                  <a:pt x="25" y="47"/>
                  <a:pt x="20" y="46"/>
                </a:cubicBezTo>
                <a:cubicBezTo>
                  <a:pt x="15" y="45"/>
                  <a:pt x="8" y="44"/>
                  <a:pt x="8" y="47"/>
                </a:cubicBezTo>
                <a:cubicBezTo>
                  <a:pt x="8" y="50"/>
                  <a:pt x="18" y="56"/>
                  <a:pt x="24" y="55"/>
                </a:cubicBezTo>
                <a:cubicBezTo>
                  <a:pt x="30" y="53"/>
                  <a:pt x="30" y="53"/>
                  <a:pt x="32" y="57"/>
                </a:cubicBezTo>
                <a:cubicBezTo>
                  <a:pt x="35" y="60"/>
                  <a:pt x="41" y="59"/>
                  <a:pt x="48" y="59"/>
                </a:cubicBezTo>
                <a:cubicBezTo>
                  <a:pt x="55" y="60"/>
                  <a:pt x="63" y="62"/>
                  <a:pt x="66" y="62"/>
                </a:cubicBezTo>
                <a:cubicBezTo>
                  <a:pt x="70" y="63"/>
                  <a:pt x="74" y="61"/>
                  <a:pt x="75" y="59"/>
                </a:cubicBezTo>
                <a:cubicBezTo>
                  <a:pt x="76" y="57"/>
                  <a:pt x="89" y="62"/>
                  <a:pt x="93" y="61"/>
                </a:cubicBezTo>
                <a:cubicBezTo>
                  <a:pt x="97" y="61"/>
                  <a:pt x="95" y="57"/>
                  <a:pt x="92" y="56"/>
                </a:cubicBezTo>
                <a:cubicBezTo>
                  <a:pt x="89" y="55"/>
                  <a:pt x="91" y="51"/>
                  <a:pt x="94" y="52"/>
                </a:cubicBezTo>
                <a:cubicBezTo>
                  <a:pt x="97" y="54"/>
                  <a:pt x="102" y="55"/>
                  <a:pt x="104" y="58"/>
                </a:cubicBezTo>
                <a:cubicBezTo>
                  <a:pt x="104" y="61"/>
                  <a:pt x="108" y="60"/>
                  <a:pt x="108" y="62"/>
                </a:cubicBezTo>
                <a:cubicBezTo>
                  <a:pt x="108" y="65"/>
                  <a:pt x="120" y="68"/>
                  <a:pt x="120" y="71"/>
                </a:cubicBezTo>
                <a:cubicBezTo>
                  <a:pt x="121" y="74"/>
                  <a:pt x="109" y="75"/>
                  <a:pt x="112" y="78"/>
                </a:cubicBezTo>
                <a:cubicBezTo>
                  <a:pt x="115" y="80"/>
                  <a:pt x="121" y="74"/>
                  <a:pt x="125" y="74"/>
                </a:cubicBezTo>
                <a:cubicBezTo>
                  <a:pt x="129" y="74"/>
                  <a:pt x="129" y="83"/>
                  <a:pt x="132" y="82"/>
                </a:cubicBezTo>
                <a:cubicBezTo>
                  <a:pt x="137" y="80"/>
                  <a:pt x="140" y="84"/>
                  <a:pt x="145" y="90"/>
                </a:cubicBezTo>
                <a:cubicBezTo>
                  <a:pt x="149" y="96"/>
                  <a:pt x="144" y="102"/>
                  <a:pt x="145" y="104"/>
                </a:cubicBezTo>
                <a:cubicBezTo>
                  <a:pt x="145" y="106"/>
                  <a:pt x="153" y="105"/>
                  <a:pt x="158" y="103"/>
                </a:cubicBezTo>
                <a:cubicBezTo>
                  <a:pt x="163" y="100"/>
                  <a:pt x="167" y="106"/>
                  <a:pt x="171" y="109"/>
                </a:cubicBezTo>
                <a:cubicBezTo>
                  <a:pt x="174" y="112"/>
                  <a:pt x="157" y="118"/>
                  <a:pt x="159" y="115"/>
                </a:cubicBezTo>
                <a:cubicBezTo>
                  <a:pt x="160" y="112"/>
                  <a:pt x="149" y="103"/>
                  <a:pt x="138" y="107"/>
                </a:cubicBezTo>
                <a:cubicBezTo>
                  <a:pt x="128" y="111"/>
                  <a:pt x="135" y="117"/>
                  <a:pt x="136" y="121"/>
                </a:cubicBezTo>
                <a:cubicBezTo>
                  <a:pt x="137" y="125"/>
                  <a:pt x="127" y="128"/>
                  <a:pt x="117" y="125"/>
                </a:cubicBezTo>
                <a:cubicBezTo>
                  <a:pt x="107" y="122"/>
                  <a:pt x="110" y="127"/>
                  <a:pt x="106" y="127"/>
                </a:cubicBezTo>
                <a:cubicBezTo>
                  <a:pt x="102" y="127"/>
                  <a:pt x="98" y="133"/>
                  <a:pt x="101" y="137"/>
                </a:cubicBezTo>
                <a:cubicBezTo>
                  <a:pt x="105" y="141"/>
                  <a:pt x="113" y="138"/>
                  <a:pt x="119" y="138"/>
                </a:cubicBezTo>
                <a:cubicBezTo>
                  <a:pt x="126" y="138"/>
                  <a:pt x="127" y="140"/>
                  <a:pt x="127" y="136"/>
                </a:cubicBezTo>
                <a:cubicBezTo>
                  <a:pt x="128" y="133"/>
                  <a:pt x="135" y="135"/>
                  <a:pt x="140" y="136"/>
                </a:cubicBezTo>
                <a:cubicBezTo>
                  <a:pt x="144" y="137"/>
                  <a:pt x="143" y="143"/>
                  <a:pt x="149" y="144"/>
                </a:cubicBezTo>
                <a:cubicBezTo>
                  <a:pt x="155" y="145"/>
                  <a:pt x="150" y="151"/>
                  <a:pt x="154" y="155"/>
                </a:cubicBezTo>
                <a:cubicBezTo>
                  <a:pt x="157" y="159"/>
                  <a:pt x="169" y="156"/>
                  <a:pt x="173" y="161"/>
                </a:cubicBezTo>
                <a:cubicBezTo>
                  <a:pt x="178" y="165"/>
                  <a:pt x="196" y="174"/>
                  <a:pt x="199" y="170"/>
                </a:cubicBezTo>
                <a:cubicBezTo>
                  <a:pt x="201" y="167"/>
                  <a:pt x="183" y="150"/>
                  <a:pt x="177" y="149"/>
                </a:cubicBezTo>
                <a:cubicBezTo>
                  <a:pt x="172" y="147"/>
                  <a:pt x="183" y="146"/>
                  <a:pt x="190" y="151"/>
                </a:cubicBezTo>
                <a:cubicBezTo>
                  <a:pt x="196" y="156"/>
                  <a:pt x="206" y="159"/>
                  <a:pt x="212" y="152"/>
                </a:cubicBezTo>
                <a:cubicBezTo>
                  <a:pt x="217" y="146"/>
                  <a:pt x="207" y="148"/>
                  <a:pt x="207" y="143"/>
                </a:cubicBezTo>
                <a:cubicBezTo>
                  <a:pt x="207" y="138"/>
                  <a:pt x="204" y="132"/>
                  <a:pt x="199" y="132"/>
                </a:cubicBezTo>
                <a:cubicBezTo>
                  <a:pt x="194" y="132"/>
                  <a:pt x="181" y="122"/>
                  <a:pt x="186" y="120"/>
                </a:cubicBezTo>
                <a:cubicBezTo>
                  <a:pt x="190" y="117"/>
                  <a:pt x="184" y="114"/>
                  <a:pt x="188" y="110"/>
                </a:cubicBezTo>
                <a:cubicBezTo>
                  <a:pt x="191" y="107"/>
                  <a:pt x="195" y="114"/>
                  <a:pt x="199" y="114"/>
                </a:cubicBezTo>
                <a:cubicBezTo>
                  <a:pt x="204" y="115"/>
                  <a:pt x="204" y="120"/>
                  <a:pt x="211" y="126"/>
                </a:cubicBezTo>
                <a:cubicBezTo>
                  <a:pt x="218" y="132"/>
                  <a:pt x="219" y="128"/>
                  <a:pt x="220" y="124"/>
                </a:cubicBezTo>
                <a:cubicBezTo>
                  <a:pt x="221" y="120"/>
                  <a:pt x="229" y="123"/>
                  <a:pt x="228" y="119"/>
                </a:cubicBezTo>
                <a:cubicBezTo>
                  <a:pt x="228" y="115"/>
                  <a:pt x="234" y="110"/>
                  <a:pt x="239" y="109"/>
                </a:cubicBezTo>
                <a:cubicBezTo>
                  <a:pt x="243" y="107"/>
                  <a:pt x="235" y="103"/>
                  <a:pt x="229" y="103"/>
                </a:cubicBezTo>
                <a:cubicBezTo>
                  <a:pt x="223" y="103"/>
                  <a:pt x="222" y="99"/>
                  <a:pt x="222" y="97"/>
                </a:cubicBezTo>
                <a:cubicBezTo>
                  <a:pt x="222" y="94"/>
                  <a:pt x="212" y="88"/>
                  <a:pt x="208" y="89"/>
                </a:cubicBezTo>
                <a:cubicBezTo>
                  <a:pt x="204" y="90"/>
                  <a:pt x="198" y="84"/>
                  <a:pt x="193" y="84"/>
                </a:cubicBezTo>
                <a:cubicBezTo>
                  <a:pt x="189" y="84"/>
                  <a:pt x="182" y="80"/>
                  <a:pt x="183" y="75"/>
                </a:cubicBezTo>
                <a:cubicBezTo>
                  <a:pt x="183" y="70"/>
                  <a:pt x="192" y="77"/>
                  <a:pt x="194" y="73"/>
                </a:cubicBezTo>
                <a:cubicBezTo>
                  <a:pt x="196" y="69"/>
                  <a:pt x="185" y="71"/>
                  <a:pt x="184" y="68"/>
                </a:cubicBezTo>
                <a:cubicBezTo>
                  <a:pt x="184" y="65"/>
                  <a:pt x="187" y="66"/>
                  <a:pt x="189" y="64"/>
                </a:cubicBezTo>
                <a:cubicBezTo>
                  <a:pt x="191" y="62"/>
                  <a:pt x="187" y="59"/>
                  <a:pt x="185" y="57"/>
                </a:cubicBezTo>
                <a:cubicBezTo>
                  <a:pt x="182" y="56"/>
                  <a:pt x="182" y="60"/>
                  <a:pt x="179" y="60"/>
                </a:cubicBezTo>
                <a:cubicBezTo>
                  <a:pt x="177" y="60"/>
                  <a:pt x="179" y="56"/>
                  <a:pt x="180" y="54"/>
                </a:cubicBezTo>
                <a:cubicBezTo>
                  <a:pt x="182" y="51"/>
                  <a:pt x="172" y="48"/>
                  <a:pt x="168" y="50"/>
                </a:cubicBezTo>
                <a:cubicBezTo>
                  <a:pt x="164" y="51"/>
                  <a:pt x="162" y="49"/>
                  <a:pt x="162" y="46"/>
                </a:cubicBezTo>
                <a:cubicBezTo>
                  <a:pt x="162" y="43"/>
                  <a:pt x="154" y="46"/>
                  <a:pt x="152" y="48"/>
                </a:cubicBezTo>
                <a:cubicBezTo>
                  <a:pt x="149" y="50"/>
                  <a:pt x="145" y="46"/>
                  <a:pt x="149" y="45"/>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27" name="Freeform 35"/>
          <p:cNvSpPr>
            <a:spLocks/>
          </p:cNvSpPr>
          <p:nvPr/>
        </p:nvSpPr>
        <p:spPr bwMode="auto">
          <a:xfrm>
            <a:off x="3317719" y="1822127"/>
            <a:ext cx="48701" cy="36646"/>
          </a:xfrm>
          <a:custGeom>
            <a:avLst/>
            <a:gdLst>
              <a:gd name="T0" fmla="*/ 5 w 13"/>
              <a:gd name="T1" fmla="*/ 9 h 10"/>
              <a:gd name="T2" fmla="*/ 6 w 13"/>
              <a:gd name="T3" fmla="*/ 0 h 10"/>
              <a:gd name="T4" fmla="*/ 5 w 13"/>
              <a:gd name="T5" fmla="*/ 9 h 10"/>
            </a:gdLst>
            <a:ahLst/>
            <a:cxnLst>
              <a:cxn ang="0">
                <a:pos x="T0" y="T1"/>
              </a:cxn>
              <a:cxn ang="0">
                <a:pos x="T2" y="T3"/>
              </a:cxn>
              <a:cxn ang="0">
                <a:pos x="T4" y="T5"/>
              </a:cxn>
            </a:cxnLst>
            <a:rect l="0" t="0" r="r" b="b"/>
            <a:pathLst>
              <a:path w="13" h="10">
                <a:moveTo>
                  <a:pt x="5" y="9"/>
                </a:moveTo>
                <a:cubicBezTo>
                  <a:pt x="7" y="9"/>
                  <a:pt x="13" y="0"/>
                  <a:pt x="6" y="0"/>
                </a:cubicBezTo>
                <a:cubicBezTo>
                  <a:pt x="0" y="0"/>
                  <a:pt x="1" y="10"/>
                  <a:pt x="5" y="9"/>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28" name="Freeform 36"/>
          <p:cNvSpPr>
            <a:spLocks/>
          </p:cNvSpPr>
          <p:nvPr/>
        </p:nvSpPr>
        <p:spPr bwMode="auto">
          <a:xfrm>
            <a:off x="3949259" y="2295335"/>
            <a:ext cx="218369" cy="195976"/>
          </a:xfrm>
          <a:custGeom>
            <a:avLst/>
            <a:gdLst>
              <a:gd name="T0" fmla="*/ 32 w 59"/>
              <a:gd name="T1" fmla="*/ 4 h 52"/>
              <a:gd name="T2" fmla="*/ 29 w 59"/>
              <a:gd name="T3" fmla="*/ 2 h 52"/>
              <a:gd name="T4" fmla="*/ 15 w 59"/>
              <a:gd name="T5" fmla="*/ 20 h 52"/>
              <a:gd name="T6" fmla="*/ 12 w 59"/>
              <a:gd name="T7" fmla="*/ 28 h 52"/>
              <a:gd name="T8" fmla="*/ 7 w 59"/>
              <a:gd name="T9" fmla="*/ 32 h 52"/>
              <a:gd name="T10" fmla="*/ 5 w 59"/>
              <a:gd name="T11" fmla="*/ 42 h 52"/>
              <a:gd name="T12" fmla="*/ 17 w 59"/>
              <a:gd name="T13" fmla="*/ 42 h 52"/>
              <a:gd name="T14" fmla="*/ 29 w 59"/>
              <a:gd name="T15" fmla="*/ 40 h 52"/>
              <a:gd name="T16" fmla="*/ 36 w 59"/>
              <a:gd name="T17" fmla="*/ 42 h 52"/>
              <a:gd name="T18" fmla="*/ 34 w 59"/>
              <a:gd name="T19" fmla="*/ 48 h 52"/>
              <a:gd name="T20" fmla="*/ 41 w 59"/>
              <a:gd name="T21" fmla="*/ 45 h 52"/>
              <a:gd name="T22" fmla="*/ 46 w 59"/>
              <a:gd name="T23" fmla="*/ 47 h 52"/>
              <a:gd name="T24" fmla="*/ 57 w 59"/>
              <a:gd name="T25" fmla="*/ 48 h 52"/>
              <a:gd name="T26" fmla="*/ 53 w 59"/>
              <a:gd name="T27" fmla="*/ 41 h 52"/>
              <a:gd name="T28" fmla="*/ 52 w 59"/>
              <a:gd name="T29" fmla="*/ 37 h 52"/>
              <a:gd name="T30" fmla="*/ 49 w 59"/>
              <a:gd name="T31" fmla="*/ 35 h 52"/>
              <a:gd name="T32" fmla="*/ 50 w 59"/>
              <a:gd name="T33" fmla="*/ 27 h 52"/>
              <a:gd name="T34" fmla="*/ 43 w 59"/>
              <a:gd name="T35" fmla="*/ 25 h 52"/>
              <a:gd name="T36" fmla="*/ 36 w 59"/>
              <a:gd name="T37" fmla="*/ 24 h 52"/>
              <a:gd name="T38" fmla="*/ 32 w 59"/>
              <a:gd name="T39" fmla="*/ 19 h 52"/>
              <a:gd name="T40" fmla="*/ 26 w 59"/>
              <a:gd name="T41" fmla="*/ 19 h 52"/>
              <a:gd name="T42" fmla="*/ 27 w 59"/>
              <a:gd name="T43" fmla="*/ 13 h 52"/>
              <a:gd name="T44" fmla="*/ 32 w 59"/>
              <a:gd name="T45"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52">
                <a:moveTo>
                  <a:pt x="32" y="4"/>
                </a:moveTo>
                <a:cubicBezTo>
                  <a:pt x="36" y="2"/>
                  <a:pt x="32" y="0"/>
                  <a:pt x="29" y="2"/>
                </a:cubicBezTo>
                <a:cubicBezTo>
                  <a:pt x="25" y="3"/>
                  <a:pt x="15" y="16"/>
                  <a:pt x="15" y="20"/>
                </a:cubicBezTo>
                <a:cubicBezTo>
                  <a:pt x="15" y="24"/>
                  <a:pt x="15" y="28"/>
                  <a:pt x="12" y="28"/>
                </a:cubicBezTo>
                <a:cubicBezTo>
                  <a:pt x="8" y="27"/>
                  <a:pt x="5" y="31"/>
                  <a:pt x="7" y="32"/>
                </a:cubicBezTo>
                <a:cubicBezTo>
                  <a:pt x="10" y="34"/>
                  <a:pt x="0" y="40"/>
                  <a:pt x="5" y="42"/>
                </a:cubicBezTo>
                <a:cubicBezTo>
                  <a:pt x="8" y="44"/>
                  <a:pt x="13" y="42"/>
                  <a:pt x="17" y="42"/>
                </a:cubicBezTo>
                <a:cubicBezTo>
                  <a:pt x="22" y="43"/>
                  <a:pt x="25" y="43"/>
                  <a:pt x="29" y="40"/>
                </a:cubicBezTo>
                <a:cubicBezTo>
                  <a:pt x="32" y="37"/>
                  <a:pt x="32" y="43"/>
                  <a:pt x="36" y="42"/>
                </a:cubicBezTo>
                <a:cubicBezTo>
                  <a:pt x="40" y="42"/>
                  <a:pt x="34" y="45"/>
                  <a:pt x="34" y="48"/>
                </a:cubicBezTo>
                <a:cubicBezTo>
                  <a:pt x="35" y="50"/>
                  <a:pt x="39" y="46"/>
                  <a:pt x="41" y="45"/>
                </a:cubicBezTo>
                <a:cubicBezTo>
                  <a:pt x="44" y="44"/>
                  <a:pt x="48" y="45"/>
                  <a:pt x="46" y="47"/>
                </a:cubicBezTo>
                <a:cubicBezTo>
                  <a:pt x="45" y="50"/>
                  <a:pt x="54" y="52"/>
                  <a:pt x="57" y="48"/>
                </a:cubicBezTo>
                <a:cubicBezTo>
                  <a:pt x="59" y="44"/>
                  <a:pt x="54" y="38"/>
                  <a:pt x="53" y="41"/>
                </a:cubicBezTo>
                <a:cubicBezTo>
                  <a:pt x="52" y="44"/>
                  <a:pt x="49" y="39"/>
                  <a:pt x="52" y="37"/>
                </a:cubicBezTo>
                <a:cubicBezTo>
                  <a:pt x="56" y="34"/>
                  <a:pt x="52" y="33"/>
                  <a:pt x="49" y="35"/>
                </a:cubicBezTo>
                <a:cubicBezTo>
                  <a:pt x="46" y="36"/>
                  <a:pt x="47" y="28"/>
                  <a:pt x="50" y="27"/>
                </a:cubicBezTo>
                <a:cubicBezTo>
                  <a:pt x="52" y="25"/>
                  <a:pt x="43" y="23"/>
                  <a:pt x="43" y="25"/>
                </a:cubicBezTo>
                <a:cubicBezTo>
                  <a:pt x="43" y="28"/>
                  <a:pt x="37" y="26"/>
                  <a:pt x="36" y="24"/>
                </a:cubicBezTo>
                <a:cubicBezTo>
                  <a:pt x="35" y="21"/>
                  <a:pt x="31" y="21"/>
                  <a:pt x="32" y="19"/>
                </a:cubicBezTo>
                <a:cubicBezTo>
                  <a:pt x="34" y="17"/>
                  <a:pt x="27" y="16"/>
                  <a:pt x="26" y="19"/>
                </a:cubicBezTo>
                <a:cubicBezTo>
                  <a:pt x="25" y="22"/>
                  <a:pt x="23" y="17"/>
                  <a:pt x="27" y="13"/>
                </a:cubicBezTo>
                <a:cubicBezTo>
                  <a:pt x="30" y="10"/>
                  <a:pt x="29" y="6"/>
                  <a:pt x="32"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29" name="Freeform 37"/>
          <p:cNvSpPr>
            <a:spLocks/>
          </p:cNvSpPr>
          <p:nvPr/>
        </p:nvSpPr>
        <p:spPr bwMode="auto">
          <a:xfrm>
            <a:off x="3107206" y="1637305"/>
            <a:ext cx="210513" cy="143396"/>
          </a:xfrm>
          <a:custGeom>
            <a:avLst/>
            <a:gdLst>
              <a:gd name="T0" fmla="*/ 56 w 57"/>
              <a:gd name="T1" fmla="*/ 30 h 38"/>
              <a:gd name="T2" fmla="*/ 45 w 57"/>
              <a:gd name="T3" fmla="*/ 21 h 38"/>
              <a:gd name="T4" fmla="*/ 29 w 57"/>
              <a:gd name="T5" fmla="*/ 12 h 38"/>
              <a:gd name="T6" fmla="*/ 19 w 57"/>
              <a:gd name="T7" fmla="*/ 4 h 38"/>
              <a:gd name="T8" fmla="*/ 10 w 57"/>
              <a:gd name="T9" fmla="*/ 10 h 38"/>
              <a:gd name="T10" fmla="*/ 8 w 57"/>
              <a:gd name="T11" fmla="*/ 21 h 38"/>
              <a:gd name="T12" fmla="*/ 1 w 57"/>
              <a:gd name="T13" fmla="*/ 32 h 38"/>
              <a:gd name="T14" fmla="*/ 11 w 57"/>
              <a:gd name="T15" fmla="*/ 31 h 38"/>
              <a:gd name="T16" fmla="*/ 15 w 57"/>
              <a:gd name="T17" fmla="*/ 38 h 38"/>
              <a:gd name="T18" fmla="*/ 29 w 57"/>
              <a:gd name="T19" fmla="*/ 30 h 38"/>
              <a:gd name="T20" fmla="*/ 40 w 57"/>
              <a:gd name="T21" fmla="*/ 30 h 38"/>
              <a:gd name="T22" fmla="*/ 56 w 57"/>
              <a:gd name="T23"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38">
                <a:moveTo>
                  <a:pt x="56" y="30"/>
                </a:moveTo>
                <a:cubicBezTo>
                  <a:pt x="57" y="27"/>
                  <a:pt x="44" y="25"/>
                  <a:pt x="45" y="21"/>
                </a:cubicBezTo>
                <a:cubicBezTo>
                  <a:pt x="46" y="17"/>
                  <a:pt x="33" y="14"/>
                  <a:pt x="29" y="12"/>
                </a:cubicBezTo>
                <a:cubicBezTo>
                  <a:pt x="25" y="10"/>
                  <a:pt x="19" y="9"/>
                  <a:pt x="19" y="4"/>
                </a:cubicBezTo>
                <a:cubicBezTo>
                  <a:pt x="19" y="0"/>
                  <a:pt x="10" y="3"/>
                  <a:pt x="10" y="10"/>
                </a:cubicBezTo>
                <a:cubicBezTo>
                  <a:pt x="10" y="16"/>
                  <a:pt x="6" y="15"/>
                  <a:pt x="8" y="21"/>
                </a:cubicBezTo>
                <a:cubicBezTo>
                  <a:pt x="10" y="27"/>
                  <a:pt x="0" y="28"/>
                  <a:pt x="1" y="32"/>
                </a:cubicBezTo>
                <a:cubicBezTo>
                  <a:pt x="2" y="35"/>
                  <a:pt x="7" y="31"/>
                  <a:pt x="11" y="31"/>
                </a:cubicBezTo>
                <a:cubicBezTo>
                  <a:pt x="15" y="31"/>
                  <a:pt x="10" y="37"/>
                  <a:pt x="15" y="38"/>
                </a:cubicBezTo>
                <a:cubicBezTo>
                  <a:pt x="20" y="38"/>
                  <a:pt x="27" y="33"/>
                  <a:pt x="29" y="30"/>
                </a:cubicBezTo>
                <a:cubicBezTo>
                  <a:pt x="31" y="27"/>
                  <a:pt x="35" y="26"/>
                  <a:pt x="40" y="30"/>
                </a:cubicBezTo>
                <a:cubicBezTo>
                  <a:pt x="45" y="33"/>
                  <a:pt x="55" y="34"/>
                  <a:pt x="56" y="30"/>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30" name="Freeform 38"/>
          <p:cNvSpPr>
            <a:spLocks/>
          </p:cNvSpPr>
          <p:nvPr/>
        </p:nvSpPr>
        <p:spPr bwMode="auto">
          <a:xfrm>
            <a:off x="2946964" y="560239"/>
            <a:ext cx="983443" cy="505074"/>
          </a:xfrm>
          <a:custGeom>
            <a:avLst/>
            <a:gdLst>
              <a:gd name="T0" fmla="*/ 19 w 265"/>
              <a:gd name="T1" fmla="*/ 33 h 134"/>
              <a:gd name="T2" fmla="*/ 19 w 265"/>
              <a:gd name="T3" fmla="*/ 42 h 134"/>
              <a:gd name="T4" fmla="*/ 48 w 265"/>
              <a:gd name="T5" fmla="*/ 48 h 134"/>
              <a:gd name="T6" fmla="*/ 73 w 265"/>
              <a:gd name="T7" fmla="*/ 54 h 134"/>
              <a:gd name="T8" fmla="*/ 108 w 265"/>
              <a:gd name="T9" fmla="*/ 44 h 134"/>
              <a:gd name="T10" fmla="*/ 81 w 265"/>
              <a:gd name="T11" fmla="*/ 57 h 134"/>
              <a:gd name="T12" fmla="*/ 78 w 265"/>
              <a:gd name="T13" fmla="*/ 64 h 134"/>
              <a:gd name="T14" fmla="*/ 52 w 265"/>
              <a:gd name="T15" fmla="*/ 71 h 134"/>
              <a:gd name="T16" fmla="*/ 83 w 265"/>
              <a:gd name="T17" fmla="*/ 91 h 134"/>
              <a:gd name="T18" fmla="*/ 40 w 265"/>
              <a:gd name="T19" fmla="*/ 96 h 134"/>
              <a:gd name="T20" fmla="*/ 58 w 265"/>
              <a:gd name="T21" fmla="*/ 101 h 134"/>
              <a:gd name="T22" fmla="*/ 57 w 265"/>
              <a:gd name="T23" fmla="*/ 111 h 134"/>
              <a:gd name="T24" fmla="*/ 41 w 265"/>
              <a:gd name="T25" fmla="*/ 111 h 134"/>
              <a:gd name="T26" fmla="*/ 24 w 265"/>
              <a:gd name="T27" fmla="*/ 125 h 134"/>
              <a:gd name="T28" fmla="*/ 66 w 265"/>
              <a:gd name="T29" fmla="*/ 128 h 134"/>
              <a:gd name="T30" fmla="*/ 94 w 265"/>
              <a:gd name="T31" fmla="*/ 131 h 134"/>
              <a:gd name="T32" fmla="*/ 117 w 265"/>
              <a:gd name="T33" fmla="*/ 127 h 134"/>
              <a:gd name="T34" fmla="*/ 110 w 265"/>
              <a:gd name="T35" fmla="*/ 119 h 134"/>
              <a:gd name="T36" fmla="*/ 94 w 265"/>
              <a:gd name="T37" fmla="*/ 111 h 134"/>
              <a:gd name="T38" fmla="*/ 117 w 265"/>
              <a:gd name="T39" fmla="*/ 103 h 134"/>
              <a:gd name="T40" fmla="*/ 148 w 265"/>
              <a:gd name="T41" fmla="*/ 85 h 134"/>
              <a:gd name="T42" fmla="*/ 145 w 265"/>
              <a:gd name="T43" fmla="*/ 76 h 134"/>
              <a:gd name="T44" fmla="*/ 171 w 265"/>
              <a:gd name="T45" fmla="*/ 69 h 134"/>
              <a:gd name="T46" fmla="*/ 203 w 265"/>
              <a:gd name="T47" fmla="*/ 49 h 134"/>
              <a:gd name="T48" fmla="*/ 206 w 265"/>
              <a:gd name="T49" fmla="*/ 36 h 134"/>
              <a:gd name="T50" fmla="*/ 250 w 265"/>
              <a:gd name="T51" fmla="*/ 24 h 134"/>
              <a:gd name="T52" fmla="*/ 240 w 265"/>
              <a:gd name="T53" fmla="*/ 11 h 134"/>
              <a:gd name="T54" fmla="*/ 212 w 265"/>
              <a:gd name="T55" fmla="*/ 11 h 134"/>
              <a:gd name="T56" fmla="*/ 187 w 265"/>
              <a:gd name="T57" fmla="*/ 3 h 134"/>
              <a:gd name="T58" fmla="*/ 158 w 265"/>
              <a:gd name="T59" fmla="*/ 6 h 134"/>
              <a:gd name="T60" fmla="*/ 132 w 265"/>
              <a:gd name="T61" fmla="*/ 5 h 134"/>
              <a:gd name="T62" fmla="*/ 104 w 265"/>
              <a:gd name="T63" fmla="*/ 7 h 134"/>
              <a:gd name="T64" fmla="*/ 95 w 265"/>
              <a:gd name="T65" fmla="*/ 13 h 134"/>
              <a:gd name="T66" fmla="*/ 72 w 265"/>
              <a:gd name="T67" fmla="*/ 19 h 134"/>
              <a:gd name="T68" fmla="*/ 50 w 265"/>
              <a:gd name="T69" fmla="*/ 22 h 134"/>
              <a:gd name="T70" fmla="*/ 32 w 265"/>
              <a:gd name="T71" fmla="*/ 24 h 134"/>
              <a:gd name="T72" fmla="*/ 8 w 265"/>
              <a:gd name="T73" fmla="*/ 3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5" h="134">
                <a:moveTo>
                  <a:pt x="14" y="32"/>
                </a:moveTo>
                <a:cubicBezTo>
                  <a:pt x="19" y="29"/>
                  <a:pt x="23" y="31"/>
                  <a:pt x="19" y="33"/>
                </a:cubicBezTo>
                <a:cubicBezTo>
                  <a:pt x="14" y="36"/>
                  <a:pt x="16" y="37"/>
                  <a:pt x="22" y="37"/>
                </a:cubicBezTo>
                <a:cubicBezTo>
                  <a:pt x="28" y="36"/>
                  <a:pt x="19" y="39"/>
                  <a:pt x="19" y="42"/>
                </a:cubicBezTo>
                <a:cubicBezTo>
                  <a:pt x="19" y="46"/>
                  <a:pt x="27" y="44"/>
                  <a:pt x="27" y="47"/>
                </a:cubicBezTo>
                <a:cubicBezTo>
                  <a:pt x="27" y="51"/>
                  <a:pt x="43" y="52"/>
                  <a:pt x="48" y="48"/>
                </a:cubicBezTo>
                <a:cubicBezTo>
                  <a:pt x="52" y="44"/>
                  <a:pt x="50" y="49"/>
                  <a:pt x="50" y="52"/>
                </a:cubicBezTo>
                <a:cubicBezTo>
                  <a:pt x="50" y="55"/>
                  <a:pt x="72" y="57"/>
                  <a:pt x="73" y="54"/>
                </a:cubicBezTo>
                <a:cubicBezTo>
                  <a:pt x="74" y="50"/>
                  <a:pt x="78" y="52"/>
                  <a:pt x="82" y="53"/>
                </a:cubicBezTo>
                <a:cubicBezTo>
                  <a:pt x="86" y="54"/>
                  <a:pt x="107" y="49"/>
                  <a:pt x="108" y="44"/>
                </a:cubicBezTo>
                <a:cubicBezTo>
                  <a:pt x="108" y="40"/>
                  <a:pt x="115" y="46"/>
                  <a:pt x="108" y="51"/>
                </a:cubicBezTo>
                <a:cubicBezTo>
                  <a:pt x="101" y="56"/>
                  <a:pt x="87" y="55"/>
                  <a:pt x="81" y="57"/>
                </a:cubicBezTo>
                <a:cubicBezTo>
                  <a:pt x="75" y="59"/>
                  <a:pt x="85" y="63"/>
                  <a:pt x="91" y="68"/>
                </a:cubicBezTo>
                <a:cubicBezTo>
                  <a:pt x="97" y="72"/>
                  <a:pt x="83" y="70"/>
                  <a:pt x="78" y="64"/>
                </a:cubicBezTo>
                <a:cubicBezTo>
                  <a:pt x="72" y="58"/>
                  <a:pt x="59" y="58"/>
                  <a:pt x="52" y="58"/>
                </a:cubicBezTo>
                <a:cubicBezTo>
                  <a:pt x="45" y="58"/>
                  <a:pt x="47" y="71"/>
                  <a:pt x="52" y="71"/>
                </a:cubicBezTo>
                <a:cubicBezTo>
                  <a:pt x="57" y="71"/>
                  <a:pt x="62" y="73"/>
                  <a:pt x="67" y="81"/>
                </a:cubicBezTo>
                <a:cubicBezTo>
                  <a:pt x="72" y="89"/>
                  <a:pt x="83" y="87"/>
                  <a:pt x="83" y="91"/>
                </a:cubicBezTo>
                <a:cubicBezTo>
                  <a:pt x="83" y="94"/>
                  <a:pt x="69" y="88"/>
                  <a:pt x="61" y="86"/>
                </a:cubicBezTo>
                <a:cubicBezTo>
                  <a:pt x="53" y="85"/>
                  <a:pt x="41" y="90"/>
                  <a:pt x="40" y="96"/>
                </a:cubicBezTo>
                <a:cubicBezTo>
                  <a:pt x="40" y="101"/>
                  <a:pt x="52" y="101"/>
                  <a:pt x="60" y="96"/>
                </a:cubicBezTo>
                <a:cubicBezTo>
                  <a:pt x="68" y="91"/>
                  <a:pt x="62" y="97"/>
                  <a:pt x="58" y="101"/>
                </a:cubicBezTo>
                <a:cubicBezTo>
                  <a:pt x="54" y="105"/>
                  <a:pt x="67" y="108"/>
                  <a:pt x="67" y="112"/>
                </a:cubicBezTo>
                <a:cubicBezTo>
                  <a:pt x="67" y="116"/>
                  <a:pt x="58" y="115"/>
                  <a:pt x="57" y="111"/>
                </a:cubicBezTo>
                <a:cubicBezTo>
                  <a:pt x="55" y="107"/>
                  <a:pt x="52" y="103"/>
                  <a:pt x="42" y="104"/>
                </a:cubicBezTo>
                <a:cubicBezTo>
                  <a:pt x="33" y="104"/>
                  <a:pt x="36" y="111"/>
                  <a:pt x="41" y="111"/>
                </a:cubicBezTo>
                <a:cubicBezTo>
                  <a:pt x="47" y="112"/>
                  <a:pt x="48" y="117"/>
                  <a:pt x="41" y="117"/>
                </a:cubicBezTo>
                <a:cubicBezTo>
                  <a:pt x="35" y="117"/>
                  <a:pt x="20" y="121"/>
                  <a:pt x="24" y="125"/>
                </a:cubicBezTo>
                <a:cubicBezTo>
                  <a:pt x="29" y="130"/>
                  <a:pt x="48" y="125"/>
                  <a:pt x="51" y="128"/>
                </a:cubicBezTo>
                <a:cubicBezTo>
                  <a:pt x="54" y="131"/>
                  <a:pt x="63" y="132"/>
                  <a:pt x="66" y="128"/>
                </a:cubicBezTo>
                <a:cubicBezTo>
                  <a:pt x="68" y="125"/>
                  <a:pt x="75" y="127"/>
                  <a:pt x="82" y="127"/>
                </a:cubicBezTo>
                <a:cubicBezTo>
                  <a:pt x="89" y="127"/>
                  <a:pt x="91" y="128"/>
                  <a:pt x="94" y="131"/>
                </a:cubicBezTo>
                <a:cubicBezTo>
                  <a:pt x="98" y="134"/>
                  <a:pt x="104" y="132"/>
                  <a:pt x="107" y="130"/>
                </a:cubicBezTo>
                <a:cubicBezTo>
                  <a:pt x="111" y="127"/>
                  <a:pt x="111" y="127"/>
                  <a:pt x="117" y="127"/>
                </a:cubicBezTo>
                <a:cubicBezTo>
                  <a:pt x="122" y="127"/>
                  <a:pt x="123" y="123"/>
                  <a:pt x="120" y="119"/>
                </a:cubicBezTo>
                <a:cubicBezTo>
                  <a:pt x="118" y="115"/>
                  <a:pt x="111" y="122"/>
                  <a:pt x="110" y="119"/>
                </a:cubicBezTo>
                <a:cubicBezTo>
                  <a:pt x="109" y="116"/>
                  <a:pt x="104" y="115"/>
                  <a:pt x="93" y="116"/>
                </a:cubicBezTo>
                <a:cubicBezTo>
                  <a:pt x="83" y="118"/>
                  <a:pt x="88" y="110"/>
                  <a:pt x="94" y="111"/>
                </a:cubicBezTo>
                <a:cubicBezTo>
                  <a:pt x="100" y="113"/>
                  <a:pt x="108" y="113"/>
                  <a:pt x="115" y="111"/>
                </a:cubicBezTo>
                <a:cubicBezTo>
                  <a:pt x="122" y="109"/>
                  <a:pt x="117" y="106"/>
                  <a:pt x="117" y="103"/>
                </a:cubicBezTo>
                <a:cubicBezTo>
                  <a:pt x="117" y="100"/>
                  <a:pt x="125" y="102"/>
                  <a:pt x="132" y="102"/>
                </a:cubicBezTo>
                <a:cubicBezTo>
                  <a:pt x="138" y="102"/>
                  <a:pt x="148" y="91"/>
                  <a:pt x="148" y="85"/>
                </a:cubicBezTo>
                <a:cubicBezTo>
                  <a:pt x="148" y="79"/>
                  <a:pt x="133" y="80"/>
                  <a:pt x="126" y="80"/>
                </a:cubicBezTo>
                <a:cubicBezTo>
                  <a:pt x="119" y="80"/>
                  <a:pt x="131" y="75"/>
                  <a:pt x="145" y="76"/>
                </a:cubicBezTo>
                <a:cubicBezTo>
                  <a:pt x="158" y="76"/>
                  <a:pt x="152" y="70"/>
                  <a:pt x="155" y="68"/>
                </a:cubicBezTo>
                <a:cubicBezTo>
                  <a:pt x="157" y="66"/>
                  <a:pt x="164" y="71"/>
                  <a:pt x="171" y="69"/>
                </a:cubicBezTo>
                <a:cubicBezTo>
                  <a:pt x="178" y="68"/>
                  <a:pt x="173" y="62"/>
                  <a:pt x="178" y="62"/>
                </a:cubicBezTo>
                <a:cubicBezTo>
                  <a:pt x="181" y="62"/>
                  <a:pt x="188" y="57"/>
                  <a:pt x="203" y="49"/>
                </a:cubicBezTo>
                <a:cubicBezTo>
                  <a:pt x="218" y="40"/>
                  <a:pt x="230" y="42"/>
                  <a:pt x="230" y="37"/>
                </a:cubicBezTo>
                <a:cubicBezTo>
                  <a:pt x="231" y="32"/>
                  <a:pt x="210" y="37"/>
                  <a:pt x="206" y="36"/>
                </a:cubicBezTo>
                <a:cubicBezTo>
                  <a:pt x="202" y="34"/>
                  <a:pt x="221" y="30"/>
                  <a:pt x="225" y="31"/>
                </a:cubicBezTo>
                <a:cubicBezTo>
                  <a:pt x="230" y="32"/>
                  <a:pt x="235" y="31"/>
                  <a:pt x="250" y="24"/>
                </a:cubicBezTo>
                <a:cubicBezTo>
                  <a:pt x="265" y="17"/>
                  <a:pt x="258" y="15"/>
                  <a:pt x="252" y="16"/>
                </a:cubicBezTo>
                <a:cubicBezTo>
                  <a:pt x="246" y="17"/>
                  <a:pt x="239" y="15"/>
                  <a:pt x="240" y="11"/>
                </a:cubicBezTo>
                <a:cubicBezTo>
                  <a:pt x="240" y="7"/>
                  <a:pt x="231" y="11"/>
                  <a:pt x="230" y="9"/>
                </a:cubicBezTo>
                <a:cubicBezTo>
                  <a:pt x="230" y="6"/>
                  <a:pt x="221" y="7"/>
                  <a:pt x="212" y="11"/>
                </a:cubicBezTo>
                <a:cubicBezTo>
                  <a:pt x="202" y="15"/>
                  <a:pt x="211" y="7"/>
                  <a:pt x="215" y="6"/>
                </a:cubicBezTo>
                <a:cubicBezTo>
                  <a:pt x="219" y="5"/>
                  <a:pt x="191" y="6"/>
                  <a:pt x="187" y="3"/>
                </a:cubicBezTo>
                <a:cubicBezTo>
                  <a:pt x="182" y="0"/>
                  <a:pt x="176" y="8"/>
                  <a:pt x="172" y="4"/>
                </a:cubicBezTo>
                <a:cubicBezTo>
                  <a:pt x="168" y="0"/>
                  <a:pt x="157" y="3"/>
                  <a:pt x="158" y="6"/>
                </a:cubicBezTo>
                <a:cubicBezTo>
                  <a:pt x="159" y="10"/>
                  <a:pt x="156" y="10"/>
                  <a:pt x="152" y="6"/>
                </a:cubicBezTo>
                <a:cubicBezTo>
                  <a:pt x="148" y="2"/>
                  <a:pt x="139" y="6"/>
                  <a:pt x="132" y="5"/>
                </a:cubicBezTo>
                <a:cubicBezTo>
                  <a:pt x="124" y="4"/>
                  <a:pt x="127" y="11"/>
                  <a:pt x="119" y="8"/>
                </a:cubicBezTo>
                <a:cubicBezTo>
                  <a:pt x="111" y="4"/>
                  <a:pt x="102" y="6"/>
                  <a:pt x="104" y="7"/>
                </a:cubicBezTo>
                <a:cubicBezTo>
                  <a:pt x="107" y="8"/>
                  <a:pt x="104" y="10"/>
                  <a:pt x="100" y="9"/>
                </a:cubicBezTo>
                <a:cubicBezTo>
                  <a:pt x="96" y="8"/>
                  <a:pt x="93" y="10"/>
                  <a:pt x="95" y="13"/>
                </a:cubicBezTo>
                <a:cubicBezTo>
                  <a:pt x="97" y="17"/>
                  <a:pt x="81" y="12"/>
                  <a:pt x="81" y="16"/>
                </a:cubicBezTo>
                <a:cubicBezTo>
                  <a:pt x="81" y="20"/>
                  <a:pt x="76" y="22"/>
                  <a:pt x="72" y="19"/>
                </a:cubicBezTo>
                <a:cubicBezTo>
                  <a:pt x="67" y="15"/>
                  <a:pt x="54" y="14"/>
                  <a:pt x="58" y="17"/>
                </a:cubicBezTo>
                <a:cubicBezTo>
                  <a:pt x="62" y="20"/>
                  <a:pt x="45" y="19"/>
                  <a:pt x="50" y="22"/>
                </a:cubicBezTo>
                <a:cubicBezTo>
                  <a:pt x="54" y="25"/>
                  <a:pt x="44" y="28"/>
                  <a:pt x="44" y="26"/>
                </a:cubicBezTo>
                <a:cubicBezTo>
                  <a:pt x="44" y="24"/>
                  <a:pt x="35" y="21"/>
                  <a:pt x="32" y="24"/>
                </a:cubicBezTo>
                <a:cubicBezTo>
                  <a:pt x="28" y="27"/>
                  <a:pt x="27" y="31"/>
                  <a:pt x="25" y="29"/>
                </a:cubicBezTo>
                <a:cubicBezTo>
                  <a:pt x="23" y="27"/>
                  <a:pt x="15" y="28"/>
                  <a:pt x="8" y="31"/>
                </a:cubicBezTo>
                <a:cubicBezTo>
                  <a:pt x="0" y="33"/>
                  <a:pt x="9" y="36"/>
                  <a:pt x="14" y="3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31" name="Freeform 39"/>
          <p:cNvSpPr>
            <a:spLocks/>
          </p:cNvSpPr>
          <p:nvPr/>
        </p:nvSpPr>
        <p:spPr bwMode="auto">
          <a:xfrm>
            <a:off x="3804727" y="2359067"/>
            <a:ext cx="84834" cy="54172"/>
          </a:xfrm>
          <a:custGeom>
            <a:avLst/>
            <a:gdLst>
              <a:gd name="T0" fmla="*/ 0 w 23"/>
              <a:gd name="T1" fmla="*/ 3 h 14"/>
              <a:gd name="T2" fmla="*/ 23 w 23"/>
              <a:gd name="T3" fmla="*/ 10 h 14"/>
              <a:gd name="T4" fmla="*/ 0 w 23"/>
              <a:gd name="T5" fmla="*/ 3 h 14"/>
            </a:gdLst>
            <a:ahLst/>
            <a:cxnLst>
              <a:cxn ang="0">
                <a:pos x="T0" y="T1"/>
              </a:cxn>
              <a:cxn ang="0">
                <a:pos x="T2" y="T3"/>
              </a:cxn>
              <a:cxn ang="0">
                <a:pos x="T4" y="T5"/>
              </a:cxn>
            </a:cxnLst>
            <a:rect l="0" t="0" r="r" b="b"/>
            <a:pathLst>
              <a:path w="23" h="14">
                <a:moveTo>
                  <a:pt x="0" y="3"/>
                </a:moveTo>
                <a:cubicBezTo>
                  <a:pt x="1" y="5"/>
                  <a:pt x="22" y="14"/>
                  <a:pt x="23" y="10"/>
                </a:cubicBezTo>
                <a:cubicBezTo>
                  <a:pt x="23" y="6"/>
                  <a:pt x="0" y="0"/>
                  <a:pt x="0" y="3"/>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32" name="Freeform 40"/>
          <p:cNvSpPr>
            <a:spLocks/>
          </p:cNvSpPr>
          <p:nvPr/>
        </p:nvSpPr>
        <p:spPr bwMode="auto">
          <a:xfrm>
            <a:off x="2576210" y="1090806"/>
            <a:ext cx="43988" cy="46206"/>
          </a:xfrm>
          <a:custGeom>
            <a:avLst/>
            <a:gdLst>
              <a:gd name="T0" fmla="*/ 10 w 12"/>
              <a:gd name="T1" fmla="*/ 9 h 12"/>
              <a:gd name="T2" fmla="*/ 2 w 12"/>
              <a:gd name="T3" fmla="*/ 6 h 12"/>
              <a:gd name="T4" fmla="*/ 10 w 12"/>
              <a:gd name="T5" fmla="*/ 9 h 12"/>
            </a:gdLst>
            <a:ahLst/>
            <a:cxnLst>
              <a:cxn ang="0">
                <a:pos x="T0" y="T1"/>
              </a:cxn>
              <a:cxn ang="0">
                <a:pos x="T2" y="T3"/>
              </a:cxn>
              <a:cxn ang="0">
                <a:pos x="T4" y="T5"/>
              </a:cxn>
            </a:cxnLst>
            <a:rect l="0" t="0" r="r" b="b"/>
            <a:pathLst>
              <a:path w="12" h="12">
                <a:moveTo>
                  <a:pt x="10" y="9"/>
                </a:moveTo>
                <a:cubicBezTo>
                  <a:pt x="12" y="7"/>
                  <a:pt x="5" y="0"/>
                  <a:pt x="2" y="6"/>
                </a:cubicBezTo>
                <a:cubicBezTo>
                  <a:pt x="0" y="11"/>
                  <a:pt x="7" y="12"/>
                  <a:pt x="10" y="9"/>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33" name="Freeform 41"/>
          <p:cNvSpPr>
            <a:spLocks/>
          </p:cNvSpPr>
          <p:nvPr/>
        </p:nvSpPr>
        <p:spPr bwMode="auto">
          <a:xfrm>
            <a:off x="2813429" y="1084433"/>
            <a:ext cx="125680" cy="74885"/>
          </a:xfrm>
          <a:custGeom>
            <a:avLst/>
            <a:gdLst>
              <a:gd name="T0" fmla="*/ 27 w 34"/>
              <a:gd name="T1" fmla="*/ 19 h 20"/>
              <a:gd name="T2" fmla="*/ 23 w 34"/>
              <a:gd name="T3" fmla="*/ 6 h 20"/>
              <a:gd name="T4" fmla="*/ 3 w 34"/>
              <a:gd name="T5" fmla="*/ 14 h 20"/>
              <a:gd name="T6" fmla="*/ 27 w 34"/>
              <a:gd name="T7" fmla="*/ 19 h 20"/>
            </a:gdLst>
            <a:ahLst/>
            <a:cxnLst>
              <a:cxn ang="0">
                <a:pos x="T0" y="T1"/>
              </a:cxn>
              <a:cxn ang="0">
                <a:pos x="T2" y="T3"/>
              </a:cxn>
              <a:cxn ang="0">
                <a:pos x="T4" y="T5"/>
              </a:cxn>
              <a:cxn ang="0">
                <a:pos x="T6" y="T7"/>
              </a:cxn>
            </a:cxnLst>
            <a:rect l="0" t="0" r="r" b="b"/>
            <a:pathLst>
              <a:path w="34" h="20">
                <a:moveTo>
                  <a:pt x="27" y="19"/>
                </a:moveTo>
                <a:cubicBezTo>
                  <a:pt x="34" y="19"/>
                  <a:pt x="30" y="11"/>
                  <a:pt x="23" y="6"/>
                </a:cubicBezTo>
                <a:cubicBezTo>
                  <a:pt x="16" y="0"/>
                  <a:pt x="0" y="11"/>
                  <a:pt x="3" y="14"/>
                </a:cubicBezTo>
                <a:cubicBezTo>
                  <a:pt x="6" y="16"/>
                  <a:pt x="21" y="20"/>
                  <a:pt x="27" y="19"/>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34" name="Freeform 42"/>
          <p:cNvSpPr>
            <a:spLocks/>
          </p:cNvSpPr>
          <p:nvPr/>
        </p:nvSpPr>
        <p:spPr bwMode="auto">
          <a:xfrm>
            <a:off x="2635907" y="1173657"/>
            <a:ext cx="207371" cy="192789"/>
          </a:xfrm>
          <a:custGeom>
            <a:avLst/>
            <a:gdLst>
              <a:gd name="T0" fmla="*/ 29 w 56"/>
              <a:gd name="T1" fmla="*/ 46 h 51"/>
              <a:gd name="T2" fmla="*/ 43 w 56"/>
              <a:gd name="T3" fmla="*/ 42 h 51"/>
              <a:gd name="T4" fmla="*/ 54 w 56"/>
              <a:gd name="T5" fmla="*/ 22 h 51"/>
              <a:gd name="T6" fmla="*/ 49 w 56"/>
              <a:gd name="T7" fmla="*/ 21 h 51"/>
              <a:gd name="T8" fmla="*/ 48 w 56"/>
              <a:gd name="T9" fmla="*/ 24 h 51"/>
              <a:gd name="T10" fmla="*/ 38 w 56"/>
              <a:gd name="T11" fmla="*/ 20 h 51"/>
              <a:gd name="T12" fmla="*/ 48 w 56"/>
              <a:gd name="T13" fmla="*/ 12 h 51"/>
              <a:gd name="T14" fmla="*/ 43 w 56"/>
              <a:gd name="T15" fmla="*/ 4 h 51"/>
              <a:gd name="T16" fmla="*/ 32 w 56"/>
              <a:gd name="T17" fmla="*/ 7 h 51"/>
              <a:gd name="T18" fmla="*/ 28 w 56"/>
              <a:gd name="T19" fmla="*/ 8 h 51"/>
              <a:gd name="T20" fmla="*/ 13 w 56"/>
              <a:gd name="T21" fmla="*/ 15 h 51"/>
              <a:gd name="T22" fmla="*/ 22 w 56"/>
              <a:gd name="T23" fmla="*/ 22 h 51"/>
              <a:gd name="T24" fmla="*/ 6 w 56"/>
              <a:gd name="T25" fmla="*/ 20 h 51"/>
              <a:gd name="T26" fmla="*/ 12 w 56"/>
              <a:gd name="T27" fmla="*/ 32 h 51"/>
              <a:gd name="T28" fmla="*/ 29 w 56"/>
              <a:gd name="T29"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51">
                <a:moveTo>
                  <a:pt x="29" y="46"/>
                </a:moveTo>
                <a:cubicBezTo>
                  <a:pt x="37" y="51"/>
                  <a:pt x="34" y="42"/>
                  <a:pt x="43" y="42"/>
                </a:cubicBezTo>
                <a:cubicBezTo>
                  <a:pt x="52" y="42"/>
                  <a:pt x="53" y="28"/>
                  <a:pt x="54" y="22"/>
                </a:cubicBezTo>
                <a:cubicBezTo>
                  <a:pt x="56" y="17"/>
                  <a:pt x="47" y="17"/>
                  <a:pt x="49" y="21"/>
                </a:cubicBezTo>
                <a:cubicBezTo>
                  <a:pt x="51" y="25"/>
                  <a:pt x="49" y="29"/>
                  <a:pt x="48" y="24"/>
                </a:cubicBezTo>
                <a:cubicBezTo>
                  <a:pt x="47" y="20"/>
                  <a:pt x="41" y="24"/>
                  <a:pt x="38" y="20"/>
                </a:cubicBezTo>
                <a:cubicBezTo>
                  <a:pt x="35" y="17"/>
                  <a:pt x="46" y="16"/>
                  <a:pt x="48" y="12"/>
                </a:cubicBezTo>
                <a:cubicBezTo>
                  <a:pt x="51" y="7"/>
                  <a:pt x="40" y="8"/>
                  <a:pt x="43" y="4"/>
                </a:cubicBezTo>
                <a:cubicBezTo>
                  <a:pt x="45" y="0"/>
                  <a:pt x="27" y="4"/>
                  <a:pt x="32" y="7"/>
                </a:cubicBezTo>
                <a:cubicBezTo>
                  <a:pt x="38" y="9"/>
                  <a:pt x="33" y="12"/>
                  <a:pt x="28" y="8"/>
                </a:cubicBezTo>
                <a:cubicBezTo>
                  <a:pt x="22" y="4"/>
                  <a:pt x="8" y="11"/>
                  <a:pt x="13" y="15"/>
                </a:cubicBezTo>
                <a:cubicBezTo>
                  <a:pt x="17" y="18"/>
                  <a:pt x="29" y="12"/>
                  <a:pt x="22" y="22"/>
                </a:cubicBezTo>
                <a:cubicBezTo>
                  <a:pt x="16" y="31"/>
                  <a:pt x="13" y="19"/>
                  <a:pt x="6" y="20"/>
                </a:cubicBezTo>
                <a:cubicBezTo>
                  <a:pt x="0" y="21"/>
                  <a:pt x="3" y="29"/>
                  <a:pt x="12" y="32"/>
                </a:cubicBezTo>
                <a:cubicBezTo>
                  <a:pt x="22" y="35"/>
                  <a:pt x="21" y="41"/>
                  <a:pt x="29" y="46"/>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35" name="Freeform 43"/>
          <p:cNvSpPr>
            <a:spLocks/>
          </p:cNvSpPr>
          <p:nvPr/>
        </p:nvSpPr>
        <p:spPr bwMode="auto">
          <a:xfrm>
            <a:off x="2824427" y="952189"/>
            <a:ext cx="108399" cy="41426"/>
          </a:xfrm>
          <a:custGeom>
            <a:avLst/>
            <a:gdLst>
              <a:gd name="T0" fmla="*/ 28 w 29"/>
              <a:gd name="T1" fmla="*/ 2 h 11"/>
              <a:gd name="T2" fmla="*/ 4 w 29"/>
              <a:gd name="T3" fmla="*/ 6 h 11"/>
              <a:gd name="T4" fmla="*/ 28 w 29"/>
              <a:gd name="T5" fmla="*/ 2 h 11"/>
            </a:gdLst>
            <a:ahLst/>
            <a:cxnLst>
              <a:cxn ang="0">
                <a:pos x="T0" y="T1"/>
              </a:cxn>
              <a:cxn ang="0">
                <a:pos x="T2" y="T3"/>
              </a:cxn>
              <a:cxn ang="0">
                <a:pos x="T4" y="T5"/>
              </a:cxn>
            </a:cxnLst>
            <a:rect l="0" t="0" r="r" b="b"/>
            <a:pathLst>
              <a:path w="29" h="11">
                <a:moveTo>
                  <a:pt x="28" y="2"/>
                </a:moveTo>
                <a:cubicBezTo>
                  <a:pt x="27" y="0"/>
                  <a:pt x="0" y="3"/>
                  <a:pt x="4" y="6"/>
                </a:cubicBezTo>
                <a:cubicBezTo>
                  <a:pt x="12" y="11"/>
                  <a:pt x="29" y="4"/>
                  <a:pt x="28" y="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36" name="Freeform 44"/>
          <p:cNvSpPr>
            <a:spLocks/>
          </p:cNvSpPr>
          <p:nvPr/>
        </p:nvSpPr>
        <p:spPr bwMode="auto">
          <a:xfrm>
            <a:off x="2976813" y="955375"/>
            <a:ext cx="78550" cy="46206"/>
          </a:xfrm>
          <a:custGeom>
            <a:avLst/>
            <a:gdLst>
              <a:gd name="T0" fmla="*/ 14 w 21"/>
              <a:gd name="T1" fmla="*/ 4 h 12"/>
              <a:gd name="T2" fmla="*/ 6 w 21"/>
              <a:gd name="T3" fmla="*/ 10 h 12"/>
              <a:gd name="T4" fmla="*/ 14 w 21"/>
              <a:gd name="T5" fmla="*/ 4 h 12"/>
            </a:gdLst>
            <a:ahLst/>
            <a:cxnLst>
              <a:cxn ang="0">
                <a:pos x="T0" y="T1"/>
              </a:cxn>
              <a:cxn ang="0">
                <a:pos x="T2" y="T3"/>
              </a:cxn>
              <a:cxn ang="0">
                <a:pos x="T4" y="T5"/>
              </a:cxn>
            </a:cxnLst>
            <a:rect l="0" t="0" r="r" b="b"/>
            <a:pathLst>
              <a:path w="21" h="12">
                <a:moveTo>
                  <a:pt x="14" y="4"/>
                </a:moveTo>
                <a:cubicBezTo>
                  <a:pt x="8" y="0"/>
                  <a:pt x="0" y="7"/>
                  <a:pt x="6" y="10"/>
                </a:cubicBezTo>
                <a:cubicBezTo>
                  <a:pt x="12" y="12"/>
                  <a:pt x="21" y="7"/>
                  <a:pt x="14"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37" name="Freeform 45"/>
          <p:cNvSpPr>
            <a:spLocks/>
          </p:cNvSpPr>
          <p:nvPr/>
        </p:nvSpPr>
        <p:spPr bwMode="auto">
          <a:xfrm>
            <a:off x="3192039" y="1780701"/>
            <a:ext cx="81692" cy="58952"/>
          </a:xfrm>
          <a:custGeom>
            <a:avLst/>
            <a:gdLst>
              <a:gd name="T0" fmla="*/ 7 w 22"/>
              <a:gd name="T1" fmla="*/ 12 h 16"/>
              <a:gd name="T2" fmla="*/ 21 w 22"/>
              <a:gd name="T3" fmla="*/ 3 h 16"/>
              <a:gd name="T4" fmla="*/ 7 w 22"/>
              <a:gd name="T5" fmla="*/ 12 h 16"/>
            </a:gdLst>
            <a:ahLst/>
            <a:cxnLst>
              <a:cxn ang="0">
                <a:pos x="T0" y="T1"/>
              </a:cxn>
              <a:cxn ang="0">
                <a:pos x="T2" y="T3"/>
              </a:cxn>
              <a:cxn ang="0">
                <a:pos x="T4" y="T5"/>
              </a:cxn>
            </a:cxnLst>
            <a:rect l="0" t="0" r="r" b="b"/>
            <a:pathLst>
              <a:path w="22" h="16">
                <a:moveTo>
                  <a:pt x="7" y="12"/>
                </a:moveTo>
                <a:cubicBezTo>
                  <a:pt x="13" y="16"/>
                  <a:pt x="22" y="6"/>
                  <a:pt x="21" y="3"/>
                </a:cubicBezTo>
                <a:cubicBezTo>
                  <a:pt x="20" y="0"/>
                  <a:pt x="0" y="8"/>
                  <a:pt x="7" y="1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38" name="Freeform 46"/>
          <p:cNvSpPr>
            <a:spLocks/>
          </p:cNvSpPr>
          <p:nvPr/>
        </p:nvSpPr>
        <p:spPr bwMode="auto">
          <a:xfrm>
            <a:off x="2137902" y="1200742"/>
            <a:ext cx="560846" cy="309099"/>
          </a:xfrm>
          <a:custGeom>
            <a:avLst/>
            <a:gdLst>
              <a:gd name="T0" fmla="*/ 139 w 151"/>
              <a:gd name="T1" fmla="*/ 62 h 82"/>
              <a:gd name="T2" fmla="*/ 150 w 151"/>
              <a:gd name="T3" fmla="*/ 62 h 82"/>
              <a:gd name="T4" fmla="*/ 136 w 151"/>
              <a:gd name="T5" fmla="*/ 51 h 82"/>
              <a:gd name="T6" fmla="*/ 123 w 151"/>
              <a:gd name="T7" fmla="*/ 44 h 82"/>
              <a:gd name="T8" fmla="*/ 120 w 151"/>
              <a:gd name="T9" fmla="*/ 33 h 82"/>
              <a:gd name="T10" fmla="*/ 116 w 151"/>
              <a:gd name="T11" fmla="*/ 14 h 82"/>
              <a:gd name="T12" fmla="*/ 117 w 151"/>
              <a:gd name="T13" fmla="*/ 3 h 82"/>
              <a:gd name="T14" fmla="*/ 102 w 151"/>
              <a:gd name="T15" fmla="*/ 6 h 82"/>
              <a:gd name="T16" fmla="*/ 112 w 151"/>
              <a:gd name="T17" fmla="*/ 15 h 82"/>
              <a:gd name="T18" fmla="*/ 101 w 151"/>
              <a:gd name="T19" fmla="*/ 11 h 82"/>
              <a:gd name="T20" fmla="*/ 92 w 151"/>
              <a:gd name="T21" fmla="*/ 11 h 82"/>
              <a:gd name="T22" fmla="*/ 97 w 151"/>
              <a:gd name="T23" fmla="*/ 31 h 82"/>
              <a:gd name="T24" fmla="*/ 92 w 151"/>
              <a:gd name="T25" fmla="*/ 35 h 82"/>
              <a:gd name="T26" fmla="*/ 86 w 151"/>
              <a:gd name="T27" fmla="*/ 21 h 82"/>
              <a:gd name="T28" fmla="*/ 71 w 151"/>
              <a:gd name="T29" fmla="*/ 15 h 82"/>
              <a:gd name="T30" fmla="*/ 77 w 151"/>
              <a:gd name="T31" fmla="*/ 22 h 82"/>
              <a:gd name="T32" fmla="*/ 68 w 151"/>
              <a:gd name="T33" fmla="*/ 23 h 82"/>
              <a:gd name="T34" fmla="*/ 65 w 151"/>
              <a:gd name="T35" fmla="*/ 21 h 82"/>
              <a:gd name="T36" fmla="*/ 52 w 151"/>
              <a:gd name="T37" fmla="*/ 14 h 82"/>
              <a:gd name="T38" fmla="*/ 47 w 151"/>
              <a:gd name="T39" fmla="*/ 22 h 82"/>
              <a:gd name="T40" fmla="*/ 41 w 151"/>
              <a:gd name="T41" fmla="*/ 19 h 82"/>
              <a:gd name="T42" fmla="*/ 42 w 151"/>
              <a:gd name="T43" fmla="*/ 10 h 82"/>
              <a:gd name="T44" fmla="*/ 21 w 151"/>
              <a:gd name="T45" fmla="*/ 15 h 82"/>
              <a:gd name="T46" fmla="*/ 7 w 151"/>
              <a:gd name="T47" fmla="*/ 23 h 82"/>
              <a:gd name="T48" fmla="*/ 4 w 151"/>
              <a:gd name="T49" fmla="*/ 29 h 82"/>
              <a:gd name="T50" fmla="*/ 8 w 151"/>
              <a:gd name="T51" fmla="*/ 36 h 82"/>
              <a:gd name="T52" fmla="*/ 11 w 151"/>
              <a:gd name="T53" fmla="*/ 40 h 82"/>
              <a:gd name="T54" fmla="*/ 30 w 151"/>
              <a:gd name="T55" fmla="*/ 38 h 82"/>
              <a:gd name="T56" fmla="*/ 9 w 151"/>
              <a:gd name="T57" fmla="*/ 46 h 82"/>
              <a:gd name="T58" fmla="*/ 33 w 151"/>
              <a:gd name="T59" fmla="*/ 51 h 82"/>
              <a:gd name="T60" fmla="*/ 61 w 151"/>
              <a:gd name="T61" fmla="*/ 55 h 82"/>
              <a:gd name="T62" fmla="*/ 40 w 151"/>
              <a:gd name="T63" fmla="*/ 56 h 82"/>
              <a:gd name="T64" fmla="*/ 16 w 151"/>
              <a:gd name="T65" fmla="*/ 62 h 82"/>
              <a:gd name="T66" fmla="*/ 27 w 151"/>
              <a:gd name="T67" fmla="*/ 69 h 82"/>
              <a:gd name="T68" fmla="*/ 46 w 151"/>
              <a:gd name="T69" fmla="*/ 73 h 82"/>
              <a:gd name="T70" fmla="*/ 64 w 151"/>
              <a:gd name="T71" fmla="*/ 81 h 82"/>
              <a:gd name="T72" fmla="*/ 88 w 151"/>
              <a:gd name="T73" fmla="*/ 76 h 82"/>
              <a:gd name="T74" fmla="*/ 100 w 151"/>
              <a:gd name="T75" fmla="*/ 71 h 82"/>
              <a:gd name="T76" fmla="*/ 106 w 151"/>
              <a:gd name="T77" fmla="*/ 71 h 82"/>
              <a:gd name="T78" fmla="*/ 117 w 151"/>
              <a:gd name="T79" fmla="*/ 75 h 82"/>
              <a:gd name="T80" fmla="*/ 142 w 151"/>
              <a:gd name="T81" fmla="*/ 75 h 82"/>
              <a:gd name="T82" fmla="*/ 137 w 151"/>
              <a:gd name="T83" fmla="*/ 68 h 82"/>
              <a:gd name="T84" fmla="*/ 131 w 151"/>
              <a:gd name="T85" fmla="*/ 68 h 82"/>
              <a:gd name="T86" fmla="*/ 139 w 151"/>
              <a:gd name="T87"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1" h="82">
                <a:moveTo>
                  <a:pt x="139" y="62"/>
                </a:moveTo>
                <a:cubicBezTo>
                  <a:pt x="141" y="60"/>
                  <a:pt x="150" y="67"/>
                  <a:pt x="150" y="62"/>
                </a:cubicBezTo>
                <a:cubicBezTo>
                  <a:pt x="151" y="56"/>
                  <a:pt x="140" y="54"/>
                  <a:pt x="136" y="51"/>
                </a:cubicBezTo>
                <a:cubicBezTo>
                  <a:pt x="132" y="48"/>
                  <a:pt x="130" y="49"/>
                  <a:pt x="123" y="44"/>
                </a:cubicBezTo>
                <a:cubicBezTo>
                  <a:pt x="116" y="39"/>
                  <a:pt x="125" y="37"/>
                  <a:pt x="120" y="33"/>
                </a:cubicBezTo>
                <a:cubicBezTo>
                  <a:pt x="115" y="29"/>
                  <a:pt x="113" y="18"/>
                  <a:pt x="116" y="14"/>
                </a:cubicBezTo>
                <a:cubicBezTo>
                  <a:pt x="120" y="11"/>
                  <a:pt x="124" y="5"/>
                  <a:pt x="117" y="3"/>
                </a:cubicBezTo>
                <a:cubicBezTo>
                  <a:pt x="111" y="0"/>
                  <a:pt x="101" y="5"/>
                  <a:pt x="102" y="6"/>
                </a:cubicBezTo>
                <a:cubicBezTo>
                  <a:pt x="103" y="8"/>
                  <a:pt x="112" y="13"/>
                  <a:pt x="112" y="15"/>
                </a:cubicBezTo>
                <a:cubicBezTo>
                  <a:pt x="112" y="17"/>
                  <a:pt x="103" y="9"/>
                  <a:pt x="101" y="11"/>
                </a:cubicBezTo>
                <a:cubicBezTo>
                  <a:pt x="98" y="13"/>
                  <a:pt x="94" y="7"/>
                  <a:pt x="92" y="11"/>
                </a:cubicBezTo>
                <a:cubicBezTo>
                  <a:pt x="89" y="14"/>
                  <a:pt x="95" y="27"/>
                  <a:pt x="97" y="31"/>
                </a:cubicBezTo>
                <a:cubicBezTo>
                  <a:pt x="99" y="34"/>
                  <a:pt x="95" y="34"/>
                  <a:pt x="92" y="35"/>
                </a:cubicBezTo>
                <a:cubicBezTo>
                  <a:pt x="89" y="36"/>
                  <a:pt x="89" y="25"/>
                  <a:pt x="86" y="21"/>
                </a:cubicBezTo>
                <a:cubicBezTo>
                  <a:pt x="83" y="17"/>
                  <a:pt x="72" y="12"/>
                  <a:pt x="71" y="15"/>
                </a:cubicBezTo>
                <a:cubicBezTo>
                  <a:pt x="70" y="18"/>
                  <a:pt x="78" y="18"/>
                  <a:pt x="77" y="22"/>
                </a:cubicBezTo>
                <a:cubicBezTo>
                  <a:pt x="76" y="26"/>
                  <a:pt x="72" y="19"/>
                  <a:pt x="68" y="23"/>
                </a:cubicBezTo>
                <a:cubicBezTo>
                  <a:pt x="64" y="26"/>
                  <a:pt x="64" y="24"/>
                  <a:pt x="65" y="21"/>
                </a:cubicBezTo>
                <a:cubicBezTo>
                  <a:pt x="66" y="17"/>
                  <a:pt x="59" y="14"/>
                  <a:pt x="52" y="14"/>
                </a:cubicBezTo>
                <a:cubicBezTo>
                  <a:pt x="45" y="15"/>
                  <a:pt x="49" y="20"/>
                  <a:pt x="47" y="22"/>
                </a:cubicBezTo>
                <a:cubicBezTo>
                  <a:pt x="45" y="24"/>
                  <a:pt x="34" y="21"/>
                  <a:pt x="41" y="19"/>
                </a:cubicBezTo>
                <a:cubicBezTo>
                  <a:pt x="47" y="18"/>
                  <a:pt x="45" y="14"/>
                  <a:pt x="42" y="10"/>
                </a:cubicBezTo>
                <a:cubicBezTo>
                  <a:pt x="39" y="6"/>
                  <a:pt x="33" y="11"/>
                  <a:pt x="21" y="15"/>
                </a:cubicBezTo>
                <a:cubicBezTo>
                  <a:pt x="10" y="19"/>
                  <a:pt x="5" y="23"/>
                  <a:pt x="7" y="23"/>
                </a:cubicBezTo>
                <a:cubicBezTo>
                  <a:pt x="8" y="24"/>
                  <a:pt x="8" y="26"/>
                  <a:pt x="4" y="29"/>
                </a:cubicBezTo>
                <a:cubicBezTo>
                  <a:pt x="0" y="33"/>
                  <a:pt x="4" y="36"/>
                  <a:pt x="8" y="36"/>
                </a:cubicBezTo>
                <a:cubicBezTo>
                  <a:pt x="12" y="36"/>
                  <a:pt x="9" y="39"/>
                  <a:pt x="11" y="40"/>
                </a:cubicBezTo>
                <a:cubicBezTo>
                  <a:pt x="14" y="41"/>
                  <a:pt x="27" y="35"/>
                  <a:pt x="30" y="38"/>
                </a:cubicBezTo>
                <a:cubicBezTo>
                  <a:pt x="34" y="40"/>
                  <a:pt x="9" y="42"/>
                  <a:pt x="9" y="46"/>
                </a:cubicBezTo>
                <a:cubicBezTo>
                  <a:pt x="9" y="50"/>
                  <a:pt x="23" y="53"/>
                  <a:pt x="33" y="51"/>
                </a:cubicBezTo>
                <a:cubicBezTo>
                  <a:pt x="43" y="49"/>
                  <a:pt x="61" y="52"/>
                  <a:pt x="61" y="55"/>
                </a:cubicBezTo>
                <a:cubicBezTo>
                  <a:pt x="61" y="57"/>
                  <a:pt x="49" y="57"/>
                  <a:pt x="40" y="56"/>
                </a:cubicBezTo>
                <a:cubicBezTo>
                  <a:pt x="31" y="56"/>
                  <a:pt x="15" y="59"/>
                  <a:pt x="16" y="62"/>
                </a:cubicBezTo>
                <a:cubicBezTo>
                  <a:pt x="17" y="65"/>
                  <a:pt x="18" y="65"/>
                  <a:pt x="27" y="69"/>
                </a:cubicBezTo>
                <a:cubicBezTo>
                  <a:pt x="37" y="74"/>
                  <a:pt x="46" y="67"/>
                  <a:pt x="46" y="73"/>
                </a:cubicBezTo>
                <a:cubicBezTo>
                  <a:pt x="46" y="79"/>
                  <a:pt x="51" y="81"/>
                  <a:pt x="64" y="81"/>
                </a:cubicBezTo>
                <a:cubicBezTo>
                  <a:pt x="76" y="82"/>
                  <a:pt x="82" y="75"/>
                  <a:pt x="88" y="76"/>
                </a:cubicBezTo>
                <a:cubicBezTo>
                  <a:pt x="94" y="76"/>
                  <a:pt x="97" y="75"/>
                  <a:pt x="100" y="71"/>
                </a:cubicBezTo>
                <a:cubicBezTo>
                  <a:pt x="103" y="66"/>
                  <a:pt x="106" y="69"/>
                  <a:pt x="106" y="71"/>
                </a:cubicBezTo>
                <a:cubicBezTo>
                  <a:pt x="107" y="73"/>
                  <a:pt x="115" y="73"/>
                  <a:pt x="117" y="75"/>
                </a:cubicBezTo>
                <a:cubicBezTo>
                  <a:pt x="121" y="79"/>
                  <a:pt x="137" y="78"/>
                  <a:pt x="142" y="75"/>
                </a:cubicBezTo>
                <a:cubicBezTo>
                  <a:pt x="148" y="72"/>
                  <a:pt x="140" y="64"/>
                  <a:pt x="137" y="68"/>
                </a:cubicBezTo>
                <a:cubicBezTo>
                  <a:pt x="134" y="71"/>
                  <a:pt x="132" y="69"/>
                  <a:pt x="131" y="68"/>
                </a:cubicBezTo>
                <a:cubicBezTo>
                  <a:pt x="130" y="66"/>
                  <a:pt x="137" y="65"/>
                  <a:pt x="139" y="6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39" name="Freeform 47"/>
          <p:cNvSpPr>
            <a:spLocks/>
          </p:cNvSpPr>
          <p:nvPr/>
        </p:nvSpPr>
        <p:spPr bwMode="auto">
          <a:xfrm>
            <a:off x="2810287" y="1001581"/>
            <a:ext cx="534138" cy="165702"/>
          </a:xfrm>
          <a:custGeom>
            <a:avLst/>
            <a:gdLst>
              <a:gd name="T0" fmla="*/ 41 w 144"/>
              <a:gd name="T1" fmla="*/ 34 h 44"/>
              <a:gd name="T2" fmla="*/ 50 w 144"/>
              <a:gd name="T3" fmla="*/ 39 h 44"/>
              <a:gd name="T4" fmla="*/ 64 w 144"/>
              <a:gd name="T5" fmla="*/ 41 h 44"/>
              <a:gd name="T6" fmla="*/ 69 w 144"/>
              <a:gd name="T7" fmla="*/ 39 h 44"/>
              <a:gd name="T8" fmla="*/ 96 w 144"/>
              <a:gd name="T9" fmla="*/ 44 h 44"/>
              <a:gd name="T10" fmla="*/ 115 w 144"/>
              <a:gd name="T11" fmla="*/ 39 h 44"/>
              <a:gd name="T12" fmla="*/ 136 w 144"/>
              <a:gd name="T13" fmla="*/ 41 h 44"/>
              <a:gd name="T14" fmla="*/ 143 w 144"/>
              <a:gd name="T15" fmla="*/ 28 h 44"/>
              <a:gd name="T16" fmla="*/ 98 w 144"/>
              <a:gd name="T17" fmla="*/ 25 h 44"/>
              <a:gd name="T18" fmla="*/ 74 w 144"/>
              <a:gd name="T19" fmla="*/ 26 h 44"/>
              <a:gd name="T20" fmla="*/ 61 w 144"/>
              <a:gd name="T21" fmla="*/ 22 h 44"/>
              <a:gd name="T22" fmla="*/ 64 w 144"/>
              <a:gd name="T23" fmla="*/ 14 h 44"/>
              <a:gd name="T24" fmla="*/ 42 w 144"/>
              <a:gd name="T25" fmla="*/ 8 h 44"/>
              <a:gd name="T26" fmla="*/ 25 w 144"/>
              <a:gd name="T27" fmla="*/ 3 h 44"/>
              <a:gd name="T28" fmla="*/ 4 w 144"/>
              <a:gd name="T29" fmla="*/ 6 h 44"/>
              <a:gd name="T30" fmla="*/ 30 w 144"/>
              <a:gd name="T31" fmla="*/ 13 h 44"/>
              <a:gd name="T32" fmla="*/ 40 w 144"/>
              <a:gd name="T33" fmla="*/ 22 h 44"/>
              <a:gd name="T34" fmla="*/ 41 w 144"/>
              <a:gd name="T35"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44">
                <a:moveTo>
                  <a:pt x="41" y="34"/>
                </a:moveTo>
                <a:cubicBezTo>
                  <a:pt x="43" y="41"/>
                  <a:pt x="46" y="36"/>
                  <a:pt x="50" y="39"/>
                </a:cubicBezTo>
                <a:cubicBezTo>
                  <a:pt x="54" y="42"/>
                  <a:pt x="60" y="44"/>
                  <a:pt x="64" y="41"/>
                </a:cubicBezTo>
                <a:cubicBezTo>
                  <a:pt x="67" y="38"/>
                  <a:pt x="68" y="36"/>
                  <a:pt x="69" y="39"/>
                </a:cubicBezTo>
                <a:cubicBezTo>
                  <a:pt x="71" y="43"/>
                  <a:pt x="79" y="43"/>
                  <a:pt x="96" y="44"/>
                </a:cubicBezTo>
                <a:cubicBezTo>
                  <a:pt x="114" y="44"/>
                  <a:pt x="109" y="36"/>
                  <a:pt x="115" y="39"/>
                </a:cubicBezTo>
                <a:cubicBezTo>
                  <a:pt x="120" y="42"/>
                  <a:pt x="131" y="42"/>
                  <a:pt x="136" y="41"/>
                </a:cubicBezTo>
                <a:cubicBezTo>
                  <a:pt x="141" y="40"/>
                  <a:pt x="144" y="32"/>
                  <a:pt x="143" y="28"/>
                </a:cubicBezTo>
                <a:cubicBezTo>
                  <a:pt x="143" y="24"/>
                  <a:pt x="104" y="21"/>
                  <a:pt x="98" y="25"/>
                </a:cubicBezTo>
                <a:cubicBezTo>
                  <a:pt x="91" y="29"/>
                  <a:pt x="80" y="23"/>
                  <a:pt x="74" y="26"/>
                </a:cubicBezTo>
                <a:cubicBezTo>
                  <a:pt x="69" y="29"/>
                  <a:pt x="71" y="22"/>
                  <a:pt x="61" y="22"/>
                </a:cubicBezTo>
                <a:cubicBezTo>
                  <a:pt x="51" y="22"/>
                  <a:pt x="62" y="17"/>
                  <a:pt x="64" y="14"/>
                </a:cubicBezTo>
                <a:cubicBezTo>
                  <a:pt x="65" y="12"/>
                  <a:pt x="49" y="6"/>
                  <a:pt x="42" y="8"/>
                </a:cubicBezTo>
                <a:cubicBezTo>
                  <a:pt x="35" y="9"/>
                  <a:pt x="31" y="6"/>
                  <a:pt x="25" y="3"/>
                </a:cubicBezTo>
                <a:cubicBezTo>
                  <a:pt x="18" y="0"/>
                  <a:pt x="0" y="1"/>
                  <a:pt x="4" y="6"/>
                </a:cubicBezTo>
                <a:cubicBezTo>
                  <a:pt x="7" y="9"/>
                  <a:pt x="27" y="17"/>
                  <a:pt x="30" y="13"/>
                </a:cubicBezTo>
                <a:cubicBezTo>
                  <a:pt x="32" y="10"/>
                  <a:pt x="37" y="18"/>
                  <a:pt x="40" y="22"/>
                </a:cubicBezTo>
                <a:cubicBezTo>
                  <a:pt x="44" y="26"/>
                  <a:pt x="38" y="27"/>
                  <a:pt x="41" y="3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40" name="Freeform 48"/>
          <p:cNvSpPr>
            <a:spLocks/>
          </p:cNvSpPr>
          <p:nvPr/>
        </p:nvSpPr>
        <p:spPr bwMode="auto">
          <a:xfrm>
            <a:off x="1013069" y="3421793"/>
            <a:ext cx="45559" cy="47799"/>
          </a:xfrm>
          <a:custGeom>
            <a:avLst/>
            <a:gdLst>
              <a:gd name="T0" fmla="*/ 5 w 12"/>
              <a:gd name="T1" fmla="*/ 1 h 13"/>
              <a:gd name="T2" fmla="*/ 5 w 12"/>
              <a:gd name="T3" fmla="*/ 11 h 13"/>
              <a:gd name="T4" fmla="*/ 11 w 12"/>
              <a:gd name="T5" fmla="*/ 8 h 13"/>
              <a:gd name="T6" fmla="*/ 5 w 12"/>
              <a:gd name="T7" fmla="*/ 1 h 13"/>
            </a:gdLst>
            <a:ahLst/>
            <a:cxnLst>
              <a:cxn ang="0">
                <a:pos x="T0" y="T1"/>
              </a:cxn>
              <a:cxn ang="0">
                <a:pos x="T2" y="T3"/>
              </a:cxn>
              <a:cxn ang="0">
                <a:pos x="T4" y="T5"/>
              </a:cxn>
              <a:cxn ang="0">
                <a:pos x="T6" y="T7"/>
              </a:cxn>
            </a:cxnLst>
            <a:rect l="0" t="0" r="r" b="b"/>
            <a:pathLst>
              <a:path w="12" h="13">
                <a:moveTo>
                  <a:pt x="5" y="1"/>
                </a:moveTo>
                <a:cubicBezTo>
                  <a:pt x="0" y="1"/>
                  <a:pt x="3" y="13"/>
                  <a:pt x="5" y="11"/>
                </a:cubicBezTo>
                <a:cubicBezTo>
                  <a:pt x="7" y="10"/>
                  <a:pt x="10" y="9"/>
                  <a:pt x="11" y="8"/>
                </a:cubicBezTo>
                <a:cubicBezTo>
                  <a:pt x="12" y="5"/>
                  <a:pt x="9" y="0"/>
                  <a:pt x="5" y="1"/>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41" name="Freeform 49"/>
          <p:cNvSpPr>
            <a:spLocks/>
          </p:cNvSpPr>
          <p:nvPr/>
        </p:nvSpPr>
        <p:spPr bwMode="auto">
          <a:xfrm>
            <a:off x="1053915" y="1998983"/>
            <a:ext cx="89547" cy="86038"/>
          </a:xfrm>
          <a:custGeom>
            <a:avLst/>
            <a:gdLst>
              <a:gd name="T0" fmla="*/ 21 w 24"/>
              <a:gd name="T1" fmla="*/ 2 h 23"/>
              <a:gd name="T2" fmla="*/ 14 w 24"/>
              <a:gd name="T3" fmla="*/ 4 h 23"/>
              <a:gd name="T4" fmla="*/ 7 w 24"/>
              <a:gd name="T5" fmla="*/ 12 h 23"/>
              <a:gd name="T6" fmla="*/ 1 w 24"/>
              <a:gd name="T7" fmla="*/ 14 h 23"/>
              <a:gd name="T8" fmla="*/ 5 w 24"/>
              <a:gd name="T9" fmla="*/ 21 h 23"/>
              <a:gd name="T10" fmla="*/ 9 w 24"/>
              <a:gd name="T11" fmla="*/ 21 h 23"/>
              <a:gd name="T12" fmla="*/ 20 w 24"/>
              <a:gd name="T13" fmla="*/ 13 h 23"/>
              <a:gd name="T14" fmla="*/ 17 w 24"/>
              <a:gd name="T15" fmla="*/ 8 h 23"/>
              <a:gd name="T16" fmla="*/ 22 w 24"/>
              <a:gd name="T17" fmla="*/ 6 h 23"/>
              <a:gd name="T18" fmla="*/ 21 w 24"/>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3">
                <a:moveTo>
                  <a:pt x="21" y="2"/>
                </a:moveTo>
                <a:cubicBezTo>
                  <a:pt x="21" y="0"/>
                  <a:pt x="18" y="0"/>
                  <a:pt x="14" y="4"/>
                </a:cubicBezTo>
                <a:cubicBezTo>
                  <a:pt x="11" y="8"/>
                  <a:pt x="8" y="10"/>
                  <a:pt x="7" y="12"/>
                </a:cubicBezTo>
                <a:cubicBezTo>
                  <a:pt x="7" y="14"/>
                  <a:pt x="2" y="12"/>
                  <a:pt x="1" y="14"/>
                </a:cubicBezTo>
                <a:cubicBezTo>
                  <a:pt x="0" y="17"/>
                  <a:pt x="2" y="23"/>
                  <a:pt x="5" y="21"/>
                </a:cubicBezTo>
                <a:cubicBezTo>
                  <a:pt x="7" y="19"/>
                  <a:pt x="7" y="21"/>
                  <a:pt x="9" y="21"/>
                </a:cubicBezTo>
                <a:cubicBezTo>
                  <a:pt x="11" y="21"/>
                  <a:pt x="18" y="16"/>
                  <a:pt x="20" y="13"/>
                </a:cubicBezTo>
                <a:cubicBezTo>
                  <a:pt x="21" y="11"/>
                  <a:pt x="17" y="10"/>
                  <a:pt x="17" y="8"/>
                </a:cubicBezTo>
                <a:cubicBezTo>
                  <a:pt x="16" y="7"/>
                  <a:pt x="20" y="7"/>
                  <a:pt x="22" y="6"/>
                </a:cubicBezTo>
                <a:cubicBezTo>
                  <a:pt x="24" y="4"/>
                  <a:pt x="21" y="4"/>
                  <a:pt x="21" y="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42" name="Freeform 50"/>
          <p:cNvSpPr>
            <a:spLocks/>
          </p:cNvSpPr>
          <p:nvPr/>
        </p:nvSpPr>
        <p:spPr bwMode="auto">
          <a:xfrm>
            <a:off x="998931" y="3399487"/>
            <a:ext cx="21994" cy="17527"/>
          </a:xfrm>
          <a:custGeom>
            <a:avLst/>
            <a:gdLst>
              <a:gd name="T0" fmla="*/ 3 w 6"/>
              <a:gd name="T1" fmla="*/ 0 h 5"/>
              <a:gd name="T2" fmla="*/ 4 w 6"/>
              <a:gd name="T3" fmla="*/ 4 h 5"/>
              <a:gd name="T4" fmla="*/ 3 w 6"/>
              <a:gd name="T5" fmla="*/ 0 h 5"/>
            </a:gdLst>
            <a:ahLst/>
            <a:cxnLst>
              <a:cxn ang="0">
                <a:pos x="T0" y="T1"/>
              </a:cxn>
              <a:cxn ang="0">
                <a:pos x="T2" y="T3"/>
              </a:cxn>
              <a:cxn ang="0">
                <a:pos x="T4" y="T5"/>
              </a:cxn>
            </a:cxnLst>
            <a:rect l="0" t="0" r="r" b="b"/>
            <a:pathLst>
              <a:path w="6" h="5">
                <a:moveTo>
                  <a:pt x="3" y="0"/>
                </a:moveTo>
                <a:cubicBezTo>
                  <a:pt x="0" y="0"/>
                  <a:pt x="2" y="5"/>
                  <a:pt x="4" y="4"/>
                </a:cubicBezTo>
                <a:cubicBezTo>
                  <a:pt x="6" y="2"/>
                  <a:pt x="5" y="0"/>
                  <a:pt x="3" y="0"/>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43" name="Freeform 51"/>
          <p:cNvSpPr>
            <a:spLocks/>
          </p:cNvSpPr>
          <p:nvPr/>
        </p:nvSpPr>
        <p:spPr bwMode="auto">
          <a:xfrm>
            <a:off x="664308" y="2194957"/>
            <a:ext cx="37704" cy="36646"/>
          </a:xfrm>
          <a:custGeom>
            <a:avLst/>
            <a:gdLst>
              <a:gd name="T0" fmla="*/ 3 w 10"/>
              <a:gd name="T1" fmla="*/ 8 h 10"/>
              <a:gd name="T2" fmla="*/ 8 w 10"/>
              <a:gd name="T3" fmla="*/ 2 h 10"/>
              <a:gd name="T4" fmla="*/ 3 w 10"/>
              <a:gd name="T5" fmla="*/ 8 h 10"/>
            </a:gdLst>
            <a:ahLst/>
            <a:cxnLst>
              <a:cxn ang="0">
                <a:pos x="T0" y="T1"/>
              </a:cxn>
              <a:cxn ang="0">
                <a:pos x="T2" y="T3"/>
              </a:cxn>
              <a:cxn ang="0">
                <a:pos x="T4" y="T5"/>
              </a:cxn>
            </a:cxnLst>
            <a:rect l="0" t="0" r="r" b="b"/>
            <a:pathLst>
              <a:path w="10" h="10">
                <a:moveTo>
                  <a:pt x="3" y="8"/>
                </a:moveTo>
                <a:cubicBezTo>
                  <a:pt x="8" y="6"/>
                  <a:pt x="10" y="4"/>
                  <a:pt x="8" y="2"/>
                </a:cubicBezTo>
                <a:cubicBezTo>
                  <a:pt x="6" y="0"/>
                  <a:pt x="0" y="10"/>
                  <a:pt x="3" y="8"/>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44" name="Freeform 52"/>
          <p:cNvSpPr>
            <a:spLocks/>
          </p:cNvSpPr>
          <p:nvPr/>
        </p:nvSpPr>
        <p:spPr bwMode="auto">
          <a:xfrm>
            <a:off x="739716" y="2159905"/>
            <a:ext cx="65982" cy="27086"/>
          </a:xfrm>
          <a:custGeom>
            <a:avLst/>
            <a:gdLst>
              <a:gd name="T0" fmla="*/ 14 w 18"/>
              <a:gd name="T1" fmla="*/ 1 h 7"/>
              <a:gd name="T2" fmla="*/ 3 w 18"/>
              <a:gd name="T3" fmla="*/ 6 h 7"/>
              <a:gd name="T4" fmla="*/ 10 w 18"/>
              <a:gd name="T5" fmla="*/ 4 h 7"/>
              <a:gd name="T6" fmla="*/ 14 w 18"/>
              <a:gd name="T7" fmla="*/ 1 h 7"/>
            </a:gdLst>
            <a:ahLst/>
            <a:cxnLst>
              <a:cxn ang="0">
                <a:pos x="T0" y="T1"/>
              </a:cxn>
              <a:cxn ang="0">
                <a:pos x="T2" y="T3"/>
              </a:cxn>
              <a:cxn ang="0">
                <a:pos x="T4" y="T5"/>
              </a:cxn>
              <a:cxn ang="0">
                <a:pos x="T6" y="T7"/>
              </a:cxn>
            </a:cxnLst>
            <a:rect l="0" t="0" r="r" b="b"/>
            <a:pathLst>
              <a:path w="18" h="7">
                <a:moveTo>
                  <a:pt x="14" y="1"/>
                </a:moveTo>
                <a:cubicBezTo>
                  <a:pt x="10" y="0"/>
                  <a:pt x="0" y="6"/>
                  <a:pt x="3" y="6"/>
                </a:cubicBezTo>
                <a:cubicBezTo>
                  <a:pt x="6" y="7"/>
                  <a:pt x="7" y="4"/>
                  <a:pt x="10" y="4"/>
                </a:cubicBezTo>
                <a:cubicBezTo>
                  <a:pt x="13" y="4"/>
                  <a:pt x="18" y="2"/>
                  <a:pt x="14" y="1"/>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45" name="Freeform 53"/>
          <p:cNvSpPr>
            <a:spLocks/>
          </p:cNvSpPr>
          <p:nvPr/>
        </p:nvSpPr>
        <p:spPr bwMode="auto">
          <a:xfrm>
            <a:off x="675306" y="1911351"/>
            <a:ext cx="56556" cy="38239"/>
          </a:xfrm>
          <a:custGeom>
            <a:avLst/>
            <a:gdLst>
              <a:gd name="T0" fmla="*/ 8 w 15"/>
              <a:gd name="T1" fmla="*/ 3 h 10"/>
              <a:gd name="T2" fmla="*/ 0 w 15"/>
              <a:gd name="T3" fmla="*/ 6 h 10"/>
              <a:gd name="T4" fmla="*/ 12 w 15"/>
              <a:gd name="T5" fmla="*/ 9 h 10"/>
              <a:gd name="T6" fmla="*/ 13 w 15"/>
              <a:gd name="T7" fmla="*/ 4 h 10"/>
              <a:gd name="T8" fmla="*/ 8 w 15"/>
              <a:gd name="T9" fmla="*/ 3 h 10"/>
            </a:gdLst>
            <a:ahLst/>
            <a:cxnLst>
              <a:cxn ang="0">
                <a:pos x="T0" y="T1"/>
              </a:cxn>
              <a:cxn ang="0">
                <a:pos x="T2" y="T3"/>
              </a:cxn>
              <a:cxn ang="0">
                <a:pos x="T4" y="T5"/>
              </a:cxn>
              <a:cxn ang="0">
                <a:pos x="T6" y="T7"/>
              </a:cxn>
              <a:cxn ang="0">
                <a:pos x="T8" y="T9"/>
              </a:cxn>
            </a:cxnLst>
            <a:rect l="0" t="0" r="r" b="b"/>
            <a:pathLst>
              <a:path w="15" h="10">
                <a:moveTo>
                  <a:pt x="8" y="3"/>
                </a:moveTo>
                <a:cubicBezTo>
                  <a:pt x="7" y="0"/>
                  <a:pt x="0" y="3"/>
                  <a:pt x="0" y="6"/>
                </a:cubicBezTo>
                <a:cubicBezTo>
                  <a:pt x="1" y="9"/>
                  <a:pt x="9" y="10"/>
                  <a:pt x="12" y="9"/>
                </a:cubicBezTo>
                <a:cubicBezTo>
                  <a:pt x="15" y="8"/>
                  <a:pt x="15" y="5"/>
                  <a:pt x="13" y="4"/>
                </a:cubicBezTo>
                <a:cubicBezTo>
                  <a:pt x="12" y="2"/>
                  <a:pt x="8" y="6"/>
                  <a:pt x="8" y="3"/>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46" name="Freeform 54"/>
          <p:cNvSpPr>
            <a:spLocks/>
          </p:cNvSpPr>
          <p:nvPr/>
        </p:nvSpPr>
        <p:spPr bwMode="auto">
          <a:xfrm>
            <a:off x="943946" y="3372401"/>
            <a:ext cx="32991" cy="27086"/>
          </a:xfrm>
          <a:custGeom>
            <a:avLst/>
            <a:gdLst>
              <a:gd name="T0" fmla="*/ 2 w 9"/>
              <a:gd name="T1" fmla="*/ 3 h 7"/>
              <a:gd name="T2" fmla="*/ 7 w 9"/>
              <a:gd name="T3" fmla="*/ 4 h 7"/>
              <a:gd name="T4" fmla="*/ 2 w 9"/>
              <a:gd name="T5" fmla="*/ 3 h 7"/>
            </a:gdLst>
            <a:ahLst/>
            <a:cxnLst>
              <a:cxn ang="0">
                <a:pos x="T0" y="T1"/>
              </a:cxn>
              <a:cxn ang="0">
                <a:pos x="T2" y="T3"/>
              </a:cxn>
              <a:cxn ang="0">
                <a:pos x="T4" y="T5"/>
              </a:cxn>
            </a:cxnLst>
            <a:rect l="0" t="0" r="r" b="b"/>
            <a:pathLst>
              <a:path w="9" h="7">
                <a:moveTo>
                  <a:pt x="2" y="3"/>
                </a:moveTo>
                <a:cubicBezTo>
                  <a:pt x="4" y="6"/>
                  <a:pt x="6" y="7"/>
                  <a:pt x="7" y="4"/>
                </a:cubicBezTo>
                <a:cubicBezTo>
                  <a:pt x="9" y="2"/>
                  <a:pt x="0" y="0"/>
                  <a:pt x="2" y="3"/>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47" name="Freeform 55"/>
          <p:cNvSpPr>
            <a:spLocks/>
          </p:cNvSpPr>
          <p:nvPr/>
        </p:nvSpPr>
        <p:spPr bwMode="auto">
          <a:xfrm>
            <a:off x="895245" y="3353282"/>
            <a:ext cx="29849" cy="19120"/>
          </a:xfrm>
          <a:custGeom>
            <a:avLst/>
            <a:gdLst>
              <a:gd name="T0" fmla="*/ 3 w 8"/>
              <a:gd name="T1" fmla="*/ 3 h 5"/>
              <a:gd name="T2" fmla="*/ 7 w 8"/>
              <a:gd name="T3" fmla="*/ 3 h 5"/>
              <a:gd name="T4" fmla="*/ 3 w 8"/>
              <a:gd name="T5" fmla="*/ 3 h 5"/>
            </a:gdLst>
            <a:ahLst/>
            <a:cxnLst>
              <a:cxn ang="0">
                <a:pos x="T0" y="T1"/>
              </a:cxn>
              <a:cxn ang="0">
                <a:pos x="T2" y="T3"/>
              </a:cxn>
              <a:cxn ang="0">
                <a:pos x="T4" y="T5"/>
              </a:cxn>
            </a:cxnLst>
            <a:rect l="0" t="0" r="r" b="b"/>
            <a:pathLst>
              <a:path w="8" h="5">
                <a:moveTo>
                  <a:pt x="3" y="3"/>
                </a:moveTo>
                <a:cubicBezTo>
                  <a:pt x="5" y="5"/>
                  <a:pt x="7" y="5"/>
                  <a:pt x="7" y="3"/>
                </a:cubicBezTo>
                <a:cubicBezTo>
                  <a:pt x="8" y="0"/>
                  <a:pt x="0" y="0"/>
                  <a:pt x="3" y="3"/>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48" name="Freeform 56"/>
          <p:cNvSpPr>
            <a:spLocks/>
          </p:cNvSpPr>
          <p:nvPr/>
        </p:nvSpPr>
        <p:spPr bwMode="auto">
          <a:xfrm>
            <a:off x="5837595" y="2739863"/>
            <a:ext cx="34562" cy="33460"/>
          </a:xfrm>
          <a:custGeom>
            <a:avLst/>
            <a:gdLst>
              <a:gd name="T0" fmla="*/ 9 w 9"/>
              <a:gd name="T1" fmla="*/ 4 h 9"/>
              <a:gd name="T2" fmla="*/ 2 w 9"/>
              <a:gd name="T3" fmla="*/ 6 h 9"/>
              <a:gd name="T4" fmla="*/ 9 w 9"/>
              <a:gd name="T5" fmla="*/ 4 h 9"/>
            </a:gdLst>
            <a:ahLst/>
            <a:cxnLst>
              <a:cxn ang="0">
                <a:pos x="T0" y="T1"/>
              </a:cxn>
              <a:cxn ang="0">
                <a:pos x="T2" y="T3"/>
              </a:cxn>
              <a:cxn ang="0">
                <a:pos x="T4" y="T5"/>
              </a:cxn>
            </a:cxnLst>
            <a:rect l="0" t="0" r="r" b="b"/>
            <a:pathLst>
              <a:path w="9" h="9">
                <a:moveTo>
                  <a:pt x="9" y="4"/>
                </a:moveTo>
                <a:cubicBezTo>
                  <a:pt x="8" y="0"/>
                  <a:pt x="0" y="5"/>
                  <a:pt x="2" y="6"/>
                </a:cubicBezTo>
                <a:cubicBezTo>
                  <a:pt x="5" y="9"/>
                  <a:pt x="9" y="8"/>
                  <a:pt x="9"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49" name="Freeform 57"/>
          <p:cNvSpPr>
            <a:spLocks/>
          </p:cNvSpPr>
          <p:nvPr/>
        </p:nvSpPr>
        <p:spPr bwMode="auto">
          <a:xfrm>
            <a:off x="6011975" y="2698438"/>
            <a:ext cx="59698" cy="94005"/>
          </a:xfrm>
          <a:custGeom>
            <a:avLst/>
            <a:gdLst>
              <a:gd name="T0" fmla="*/ 1 w 16"/>
              <a:gd name="T1" fmla="*/ 4 h 25"/>
              <a:gd name="T2" fmla="*/ 4 w 16"/>
              <a:gd name="T3" fmla="*/ 14 h 25"/>
              <a:gd name="T4" fmla="*/ 7 w 16"/>
              <a:gd name="T5" fmla="*/ 22 h 25"/>
              <a:gd name="T6" fmla="*/ 13 w 16"/>
              <a:gd name="T7" fmla="*/ 19 h 25"/>
              <a:gd name="T8" fmla="*/ 14 w 16"/>
              <a:gd name="T9" fmla="*/ 5 h 25"/>
              <a:gd name="T10" fmla="*/ 7 w 16"/>
              <a:gd name="T11" fmla="*/ 2 h 25"/>
              <a:gd name="T12" fmla="*/ 1 w 16"/>
              <a:gd name="T13" fmla="*/ 4 h 25"/>
            </a:gdLst>
            <a:ahLst/>
            <a:cxnLst>
              <a:cxn ang="0">
                <a:pos x="T0" y="T1"/>
              </a:cxn>
              <a:cxn ang="0">
                <a:pos x="T2" y="T3"/>
              </a:cxn>
              <a:cxn ang="0">
                <a:pos x="T4" y="T5"/>
              </a:cxn>
              <a:cxn ang="0">
                <a:pos x="T6" y="T7"/>
              </a:cxn>
              <a:cxn ang="0">
                <a:pos x="T8" y="T9"/>
              </a:cxn>
              <a:cxn ang="0">
                <a:pos x="T10" y="T11"/>
              </a:cxn>
              <a:cxn ang="0">
                <a:pos x="T12" y="T13"/>
              </a:cxn>
            </a:cxnLst>
            <a:rect l="0" t="0" r="r" b="b"/>
            <a:pathLst>
              <a:path w="16" h="25">
                <a:moveTo>
                  <a:pt x="1" y="4"/>
                </a:moveTo>
                <a:cubicBezTo>
                  <a:pt x="0" y="6"/>
                  <a:pt x="5" y="10"/>
                  <a:pt x="4" y="14"/>
                </a:cubicBezTo>
                <a:cubicBezTo>
                  <a:pt x="3" y="19"/>
                  <a:pt x="5" y="25"/>
                  <a:pt x="7" y="22"/>
                </a:cubicBezTo>
                <a:cubicBezTo>
                  <a:pt x="10" y="19"/>
                  <a:pt x="12" y="21"/>
                  <a:pt x="13" y="19"/>
                </a:cubicBezTo>
                <a:cubicBezTo>
                  <a:pt x="15" y="17"/>
                  <a:pt x="13" y="9"/>
                  <a:pt x="14" y="5"/>
                </a:cubicBezTo>
                <a:cubicBezTo>
                  <a:pt x="16" y="2"/>
                  <a:pt x="10" y="0"/>
                  <a:pt x="7" y="2"/>
                </a:cubicBezTo>
                <a:cubicBezTo>
                  <a:pt x="4" y="5"/>
                  <a:pt x="2" y="2"/>
                  <a:pt x="1"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50" name="Freeform 58"/>
          <p:cNvSpPr>
            <a:spLocks/>
          </p:cNvSpPr>
          <p:nvPr/>
        </p:nvSpPr>
        <p:spPr bwMode="auto">
          <a:xfrm>
            <a:off x="6147080" y="2803595"/>
            <a:ext cx="87976" cy="60545"/>
          </a:xfrm>
          <a:custGeom>
            <a:avLst/>
            <a:gdLst>
              <a:gd name="T0" fmla="*/ 18 w 24"/>
              <a:gd name="T1" fmla="*/ 2 h 16"/>
              <a:gd name="T2" fmla="*/ 8 w 24"/>
              <a:gd name="T3" fmla="*/ 2 h 16"/>
              <a:gd name="T4" fmla="*/ 1 w 24"/>
              <a:gd name="T5" fmla="*/ 5 h 16"/>
              <a:gd name="T6" fmla="*/ 9 w 24"/>
              <a:gd name="T7" fmla="*/ 10 h 16"/>
              <a:gd name="T8" fmla="*/ 19 w 24"/>
              <a:gd name="T9" fmla="*/ 15 h 16"/>
              <a:gd name="T10" fmla="*/ 21 w 24"/>
              <a:gd name="T11" fmla="*/ 10 h 16"/>
              <a:gd name="T12" fmla="*/ 24 w 24"/>
              <a:gd name="T13" fmla="*/ 2 h 16"/>
              <a:gd name="T14" fmla="*/ 18 w 24"/>
              <a:gd name="T15" fmla="*/ 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6">
                <a:moveTo>
                  <a:pt x="18" y="2"/>
                </a:moveTo>
                <a:cubicBezTo>
                  <a:pt x="13" y="3"/>
                  <a:pt x="11" y="3"/>
                  <a:pt x="8" y="2"/>
                </a:cubicBezTo>
                <a:cubicBezTo>
                  <a:pt x="5" y="0"/>
                  <a:pt x="0" y="3"/>
                  <a:pt x="1" y="5"/>
                </a:cubicBezTo>
                <a:cubicBezTo>
                  <a:pt x="1" y="6"/>
                  <a:pt x="3" y="8"/>
                  <a:pt x="9" y="10"/>
                </a:cubicBezTo>
                <a:cubicBezTo>
                  <a:pt x="15" y="11"/>
                  <a:pt x="16" y="15"/>
                  <a:pt x="19" y="15"/>
                </a:cubicBezTo>
                <a:cubicBezTo>
                  <a:pt x="21" y="16"/>
                  <a:pt x="21" y="13"/>
                  <a:pt x="21" y="10"/>
                </a:cubicBezTo>
                <a:cubicBezTo>
                  <a:pt x="20" y="7"/>
                  <a:pt x="24" y="3"/>
                  <a:pt x="24" y="2"/>
                </a:cubicBezTo>
                <a:cubicBezTo>
                  <a:pt x="24" y="2"/>
                  <a:pt x="23" y="1"/>
                  <a:pt x="18" y="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51" name="Freeform 59"/>
          <p:cNvSpPr>
            <a:spLocks/>
          </p:cNvSpPr>
          <p:nvPr/>
        </p:nvSpPr>
        <p:spPr bwMode="auto">
          <a:xfrm>
            <a:off x="6458137" y="2894413"/>
            <a:ext cx="92689" cy="27086"/>
          </a:xfrm>
          <a:custGeom>
            <a:avLst/>
            <a:gdLst>
              <a:gd name="T0" fmla="*/ 25 w 25"/>
              <a:gd name="T1" fmla="*/ 4 h 7"/>
              <a:gd name="T2" fmla="*/ 20 w 25"/>
              <a:gd name="T3" fmla="*/ 3 h 7"/>
              <a:gd name="T4" fmla="*/ 7 w 25"/>
              <a:gd name="T5" fmla="*/ 2 h 7"/>
              <a:gd name="T6" fmla="*/ 2 w 25"/>
              <a:gd name="T7" fmla="*/ 4 h 7"/>
              <a:gd name="T8" fmla="*/ 14 w 25"/>
              <a:gd name="T9" fmla="*/ 7 h 7"/>
              <a:gd name="T10" fmla="*/ 25 w 25"/>
              <a:gd name="T11" fmla="*/ 4 h 7"/>
            </a:gdLst>
            <a:ahLst/>
            <a:cxnLst>
              <a:cxn ang="0">
                <a:pos x="T0" y="T1"/>
              </a:cxn>
              <a:cxn ang="0">
                <a:pos x="T2" y="T3"/>
              </a:cxn>
              <a:cxn ang="0">
                <a:pos x="T4" y="T5"/>
              </a:cxn>
              <a:cxn ang="0">
                <a:pos x="T6" y="T7"/>
              </a:cxn>
              <a:cxn ang="0">
                <a:pos x="T8" y="T9"/>
              </a:cxn>
              <a:cxn ang="0">
                <a:pos x="T10" y="T11"/>
              </a:cxn>
            </a:cxnLst>
            <a:rect l="0" t="0" r="r" b="b"/>
            <a:pathLst>
              <a:path w="25" h="7">
                <a:moveTo>
                  <a:pt x="25" y="4"/>
                </a:moveTo>
                <a:cubicBezTo>
                  <a:pt x="25" y="2"/>
                  <a:pt x="22" y="4"/>
                  <a:pt x="20" y="3"/>
                </a:cubicBezTo>
                <a:cubicBezTo>
                  <a:pt x="18" y="2"/>
                  <a:pt x="9" y="4"/>
                  <a:pt x="7" y="2"/>
                </a:cubicBezTo>
                <a:cubicBezTo>
                  <a:pt x="5" y="0"/>
                  <a:pt x="0" y="4"/>
                  <a:pt x="2" y="4"/>
                </a:cubicBezTo>
                <a:cubicBezTo>
                  <a:pt x="5" y="4"/>
                  <a:pt x="9" y="7"/>
                  <a:pt x="14" y="7"/>
                </a:cubicBezTo>
                <a:cubicBezTo>
                  <a:pt x="19" y="7"/>
                  <a:pt x="25" y="5"/>
                  <a:pt x="25"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52" name="Freeform 60"/>
          <p:cNvSpPr>
            <a:spLocks/>
          </p:cNvSpPr>
          <p:nvPr/>
        </p:nvSpPr>
        <p:spPr bwMode="auto">
          <a:xfrm>
            <a:off x="6725206" y="2886446"/>
            <a:ext cx="78550" cy="52579"/>
          </a:xfrm>
          <a:custGeom>
            <a:avLst/>
            <a:gdLst>
              <a:gd name="T0" fmla="*/ 14 w 21"/>
              <a:gd name="T1" fmla="*/ 9 h 14"/>
              <a:gd name="T2" fmla="*/ 18 w 21"/>
              <a:gd name="T3" fmla="*/ 4 h 14"/>
              <a:gd name="T4" fmla="*/ 18 w 21"/>
              <a:gd name="T5" fmla="*/ 2 h 14"/>
              <a:gd name="T6" fmla="*/ 7 w 21"/>
              <a:gd name="T7" fmla="*/ 5 h 14"/>
              <a:gd name="T8" fmla="*/ 3 w 21"/>
              <a:gd name="T9" fmla="*/ 11 h 14"/>
              <a:gd name="T10" fmla="*/ 14 w 21"/>
              <a:gd name="T11" fmla="*/ 9 h 14"/>
            </a:gdLst>
            <a:ahLst/>
            <a:cxnLst>
              <a:cxn ang="0">
                <a:pos x="T0" y="T1"/>
              </a:cxn>
              <a:cxn ang="0">
                <a:pos x="T2" y="T3"/>
              </a:cxn>
              <a:cxn ang="0">
                <a:pos x="T4" y="T5"/>
              </a:cxn>
              <a:cxn ang="0">
                <a:pos x="T6" y="T7"/>
              </a:cxn>
              <a:cxn ang="0">
                <a:pos x="T8" y="T9"/>
              </a:cxn>
              <a:cxn ang="0">
                <a:pos x="T10" y="T11"/>
              </a:cxn>
            </a:cxnLst>
            <a:rect l="0" t="0" r="r" b="b"/>
            <a:pathLst>
              <a:path w="21" h="14">
                <a:moveTo>
                  <a:pt x="14" y="9"/>
                </a:moveTo>
                <a:cubicBezTo>
                  <a:pt x="14" y="7"/>
                  <a:pt x="16" y="5"/>
                  <a:pt x="18" y="4"/>
                </a:cubicBezTo>
                <a:cubicBezTo>
                  <a:pt x="21" y="2"/>
                  <a:pt x="20" y="0"/>
                  <a:pt x="18" y="2"/>
                </a:cubicBezTo>
                <a:cubicBezTo>
                  <a:pt x="16" y="4"/>
                  <a:pt x="12" y="5"/>
                  <a:pt x="7" y="5"/>
                </a:cubicBezTo>
                <a:cubicBezTo>
                  <a:pt x="1" y="6"/>
                  <a:pt x="0" y="9"/>
                  <a:pt x="3" y="11"/>
                </a:cubicBezTo>
                <a:cubicBezTo>
                  <a:pt x="7" y="14"/>
                  <a:pt x="14" y="10"/>
                  <a:pt x="14" y="9"/>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53" name="Freeform 61"/>
          <p:cNvSpPr>
            <a:spLocks/>
          </p:cNvSpPr>
          <p:nvPr/>
        </p:nvSpPr>
        <p:spPr bwMode="auto">
          <a:xfrm>
            <a:off x="5036387" y="1607033"/>
            <a:ext cx="323625" cy="168889"/>
          </a:xfrm>
          <a:custGeom>
            <a:avLst/>
            <a:gdLst>
              <a:gd name="T0" fmla="*/ 73 w 87"/>
              <a:gd name="T1" fmla="*/ 32 h 45"/>
              <a:gd name="T2" fmla="*/ 79 w 87"/>
              <a:gd name="T3" fmla="*/ 27 h 45"/>
              <a:gd name="T4" fmla="*/ 86 w 87"/>
              <a:gd name="T5" fmla="*/ 21 h 45"/>
              <a:gd name="T6" fmla="*/ 81 w 87"/>
              <a:gd name="T7" fmla="*/ 14 h 45"/>
              <a:gd name="T8" fmla="*/ 77 w 87"/>
              <a:gd name="T9" fmla="*/ 10 h 45"/>
              <a:gd name="T10" fmla="*/ 76 w 87"/>
              <a:gd name="T11" fmla="*/ 5 h 45"/>
              <a:gd name="T12" fmla="*/ 70 w 87"/>
              <a:gd name="T13" fmla="*/ 5 h 45"/>
              <a:gd name="T14" fmla="*/ 62 w 87"/>
              <a:gd name="T15" fmla="*/ 1 h 45"/>
              <a:gd name="T16" fmla="*/ 61 w 87"/>
              <a:gd name="T17" fmla="*/ 6 h 45"/>
              <a:gd name="T18" fmla="*/ 56 w 87"/>
              <a:gd name="T19" fmla="*/ 7 h 45"/>
              <a:gd name="T20" fmla="*/ 53 w 87"/>
              <a:gd name="T21" fmla="*/ 7 h 45"/>
              <a:gd name="T22" fmla="*/ 49 w 87"/>
              <a:gd name="T23" fmla="*/ 8 h 45"/>
              <a:gd name="T24" fmla="*/ 44 w 87"/>
              <a:gd name="T25" fmla="*/ 6 h 45"/>
              <a:gd name="T26" fmla="*/ 39 w 87"/>
              <a:gd name="T27" fmla="*/ 10 h 45"/>
              <a:gd name="T28" fmla="*/ 36 w 87"/>
              <a:gd name="T29" fmla="*/ 8 h 45"/>
              <a:gd name="T30" fmla="*/ 32 w 87"/>
              <a:gd name="T31" fmla="*/ 11 h 45"/>
              <a:gd name="T32" fmla="*/ 31 w 87"/>
              <a:gd name="T33" fmla="*/ 14 h 45"/>
              <a:gd name="T34" fmla="*/ 26 w 87"/>
              <a:gd name="T35" fmla="*/ 17 h 45"/>
              <a:gd name="T36" fmla="*/ 23 w 87"/>
              <a:gd name="T37" fmla="*/ 10 h 45"/>
              <a:gd name="T38" fmla="*/ 11 w 87"/>
              <a:gd name="T39" fmla="*/ 2 h 45"/>
              <a:gd name="T40" fmla="*/ 12 w 87"/>
              <a:gd name="T41" fmla="*/ 7 h 45"/>
              <a:gd name="T42" fmla="*/ 9 w 87"/>
              <a:gd name="T43" fmla="*/ 6 h 45"/>
              <a:gd name="T44" fmla="*/ 4 w 87"/>
              <a:gd name="T45" fmla="*/ 9 h 45"/>
              <a:gd name="T46" fmla="*/ 0 w 87"/>
              <a:gd name="T47" fmla="*/ 14 h 45"/>
              <a:gd name="T48" fmla="*/ 8 w 87"/>
              <a:gd name="T49" fmla="*/ 16 h 45"/>
              <a:gd name="T50" fmla="*/ 17 w 87"/>
              <a:gd name="T51" fmla="*/ 16 h 45"/>
              <a:gd name="T52" fmla="*/ 16 w 87"/>
              <a:gd name="T53" fmla="*/ 20 h 45"/>
              <a:gd name="T54" fmla="*/ 12 w 87"/>
              <a:gd name="T55" fmla="*/ 22 h 45"/>
              <a:gd name="T56" fmla="*/ 2 w 87"/>
              <a:gd name="T57" fmla="*/ 25 h 45"/>
              <a:gd name="T58" fmla="*/ 14 w 87"/>
              <a:gd name="T59" fmla="*/ 25 h 45"/>
              <a:gd name="T60" fmla="*/ 17 w 87"/>
              <a:gd name="T61" fmla="*/ 28 h 45"/>
              <a:gd name="T62" fmla="*/ 19 w 87"/>
              <a:gd name="T63" fmla="*/ 31 h 45"/>
              <a:gd name="T64" fmla="*/ 17 w 87"/>
              <a:gd name="T65" fmla="*/ 34 h 45"/>
              <a:gd name="T66" fmla="*/ 13 w 87"/>
              <a:gd name="T67" fmla="*/ 37 h 45"/>
              <a:gd name="T68" fmla="*/ 23 w 87"/>
              <a:gd name="T69" fmla="*/ 37 h 45"/>
              <a:gd name="T70" fmla="*/ 38 w 87"/>
              <a:gd name="T71" fmla="*/ 43 h 45"/>
              <a:gd name="T72" fmla="*/ 52 w 87"/>
              <a:gd name="T73" fmla="*/ 39 h 45"/>
              <a:gd name="T74" fmla="*/ 62 w 87"/>
              <a:gd name="T75" fmla="*/ 36 h 45"/>
              <a:gd name="T76" fmla="*/ 73 w 87"/>
              <a:gd name="T77"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45">
                <a:moveTo>
                  <a:pt x="73" y="32"/>
                </a:moveTo>
                <a:cubicBezTo>
                  <a:pt x="78" y="32"/>
                  <a:pt x="78" y="26"/>
                  <a:pt x="79" y="27"/>
                </a:cubicBezTo>
                <a:cubicBezTo>
                  <a:pt x="81" y="27"/>
                  <a:pt x="84" y="23"/>
                  <a:pt x="86" y="21"/>
                </a:cubicBezTo>
                <a:cubicBezTo>
                  <a:pt x="87" y="18"/>
                  <a:pt x="84" y="14"/>
                  <a:pt x="81" y="14"/>
                </a:cubicBezTo>
                <a:cubicBezTo>
                  <a:pt x="79" y="14"/>
                  <a:pt x="76" y="12"/>
                  <a:pt x="77" y="10"/>
                </a:cubicBezTo>
                <a:cubicBezTo>
                  <a:pt x="78" y="8"/>
                  <a:pt x="75" y="6"/>
                  <a:pt x="76" y="5"/>
                </a:cubicBezTo>
                <a:cubicBezTo>
                  <a:pt x="76" y="4"/>
                  <a:pt x="72" y="5"/>
                  <a:pt x="70" y="5"/>
                </a:cubicBezTo>
                <a:cubicBezTo>
                  <a:pt x="68" y="6"/>
                  <a:pt x="64" y="0"/>
                  <a:pt x="62" y="1"/>
                </a:cubicBezTo>
                <a:cubicBezTo>
                  <a:pt x="60" y="2"/>
                  <a:pt x="62" y="5"/>
                  <a:pt x="61" y="6"/>
                </a:cubicBezTo>
                <a:cubicBezTo>
                  <a:pt x="61" y="8"/>
                  <a:pt x="56" y="5"/>
                  <a:pt x="56" y="7"/>
                </a:cubicBezTo>
                <a:cubicBezTo>
                  <a:pt x="56" y="8"/>
                  <a:pt x="55" y="9"/>
                  <a:pt x="53" y="7"/>
                </a:cubicBezTo>
                <a:cubicBezTo>
                  <a:pt x="52" y="5"/>
                  <a:pt x="48" y="6"/>
                  <a:pt x="49" y="8"/>
                </a:cubicBezTo>
                <a:cubicBezTo>
                  <a:pt x="49" y="9"/>
                  <a:pt x="47" y="8"/>
                  <a:pt x="44" y="6"/>
                </a:cubicBezTo>
                <a:cubicBezTo>
                  <a:pt x="42" y="4"/>
                  <a:pt x="39" y="8"/>
                  <a:pt x="39" y="10"/>
                </a:cubicBezTo>
                <a:cubicBezTo>
                  <a:pt x="39" y="12"/>
                  <a:pt x="38" y="12"/>
                  <a:pt x="36" y="8"/>
                </a:cubicBezTo>
                <a:cubicBezTo>
                  <a:pt x="33" y="4"/>
                  <a:pt x="31" y="9"/>
                  <a:pt x="32" y="11"/>
                </a:cubicBezTo>
                <a:cubicBezTo>
                  <a:pt x="33" y="13"/>
                  <a:pt x="33" y="15"/>
                  <a:pt x="31" y="14"/>
                </a:cubicBezTo>
                <a:cubicBezTo>
                  <a:pt x="29" y="13"/>
                  <a:pt x="27" y="15"/>
                  <a:pt x="26" y="17"/>
                </a:cubicBezTo>
                <a:cubicBezTo>
                  <a:pt x="24" y="19"/>
                  <a:pt x="21" y="12"/>
                  <a:pt x="23" y="10"/>
                </a:cubicBezTo>
                <a:cubicBezTo>
                  <a:pt x="26" y="9"/>
                  <a:pt x="15" y="2"/>
                  <a:pt x="11" y="2"/>
                </a:cubicBezTo>
                <a:cubicBezTo>
                  <a:pt x="7" y="2"/>
                  <a:pt x="10" y="5"/>
                  <a:pt x="12" y="7"/>
                </a:cubicBezTo>
                <a:cubicBezTo>
                  <a:pt x="15" y="9"/>
                  <a:pt x="10" y="8"/>
                  <a:pt x="9" y="6"/>
                </a:cubicBezTo>
                <a:cubicBezTo>
                  <a:pt x="8" y="5"/>
                  <a:pt x="5" y="6"/>
                  <a:pt x="4" y="9"/>
                </a:cubicBezTo>
                <a:cubicBezTo>
                  <a:pt x="2" y="11"/>
                  <a:pt x="0" y="12"/>
                  <a:pt x="0" y="14"/>
                </a:cubicBezTo>
                <a:cubicBezTo>
                  <a:pt x="0" y="16"/>
                  <a:pt x="4" y="17"/>
                  <a:pt x="8" y="16"/>
                </a:cubicBezTo>
                <a:cubicBezTo>
                  <a:pt x="11" y="14"/>
                  <a:pt x="16" y="14"/>
                  <a:pt x="17" y="16"/>
                </a:cubicBezTo>
                <a:cubicBezTo>
                  <a:pt x="19" y="18"/>
                  <a:pt x="14" y="18"/>
                  <a:pt x="16" y="20"/>
                </a:cubicBezTo>
                <a:cubicBezTo>
                  <a:pt x="18" y="21"/>
                  <a:pt x="16" y="22"/>
                  <a:pt x="12" y="22"/>
                </a:cubicBezTo>
                <a:cubicBezTo>
                  <a:pt x="7" y="22"/>
                  <a:pt x="2" y="23"/>
                  <a:pt x="2" y="25"/>
                </a:cubicBezTo>
                <a:cubicBezTo>
                  <a:pt x="3" y="26"/>
                  <a:pt x="14" y="23"/>
                  <a:pt x="14" y="25"/>
                </a:cubicBezTo>
                <a:cubicBezTo>
                  <a:pt x="14" y="26"/>
                  <a:pt x="14" y="29"/>
                  <a:pt x="17" y="28"/>
                </a:cubicBezTo>
                <a:cubicBezTo>
                  <a:pt x="20" y="27"/>
                  <a:pt x="18" y="30"/>
                  <a:pt x="19" y="31"/>
                </a:cubicBezTo>
                <a:cubicBezTo>
                  <a:pt x="21" y="31"/>
                  <a:pt x="21" y="34"/>
                  <a:pt x="17" y="34"/>
                </a:cubicBezTo>
                <a:cubicBezTo>
                  <a:pt x="13" y="35"/>
                  <a:pt x="11" y="35"/>
                  <a:pt x="13" y="37"/>
                </a:cubicBezTo>
                <a:cubicBezTo>
                  <a:pt x="15" y="39"/>
                  <a:pt x="19" y="38"/>
                  <a:pt x="23" y="37"/>
                </a:cubicBezTo>
                <a:cubicBezTo>
                  <a:pt x="27" y="36"/>
                  <a:pt x="33" y="41"/>
                  <a:pt x="38" y="43"/>
                </a:cubicBezTo>
                <a:cubicBezTo>
                  <a:pt x="43" y="45"/>
                  <a:pt x="51" y="42"/>
                  <a:pt x="52" y="39"/>
                </a:cubicBezTo>
                <a:cubicBezTo>
                  <a:pt x="53" y="37"/>
                  <a:pt x="59" y="38"/>
                  <a:pt x="62" y="36"/>
                </a:cubicBezTo>
                <a:cubicBezTo>
                  <a:pt x="65" y="34"/>
                  <a:pt x="68" y="32"/>
                  <a:pt x="73" y="3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54" name="Freeform 62"/>
          <p:cNvSpPr>
            <a:spLocks/>
          </p:cNvSpPr>
          <p:nvPr/>
        </p:nvSpPr>
        <p:spPr bwMode="auto">
          <a:xfrm>
            <a:off x="5452700" y="2134412"/>
            <a:ext cx="152387" cy="165702"/>
          </a:xfrm>
          <a:custGeom>
            <a:avLst/>
            <a:gdLst>
              <a:gd name="T0" fmla="*/ 9 w 41"/>
              <a:gd name="T1" fmla="*/ 44 h 44"/>
              <a:gd name="T2" fmla="*/ 23 w 41"/>
              <a:gd name="T3" fmla="*/ 38 h 44"/>
              <a:gd name="T4" fmla="*/ 33 w 41"/>
              <a:gd name="T5" fmla="*/ 36 h 44"/>
              <a:gd name="T6" fmla="*/ 33 w 41"/>
              <a:gd name="T7" fmla="*/ 17 h 44"/>
              <a:gd name="T8" fmla="*/ 33 w 41"/>
              <a:gd name="T9" fmla="*/ 16 h 44"/>
              <a:gd name="T10" fmla="*/ 39 w 41"/>
              <a:gd name="T11" fmla="*/ 12 h 44"/>
              <a:gd name="T12" fmla="*/ 34 w 41"/>
              <a:gd name="T13" fmla="*/ 3 h 44"/>
              <a:gd name="T14" fmla="*/ 24 w 41"/>
              <a:gd name="T15" fmla="*/ 4 h 44"/>
              <a:gd name="T16" fmla="*/ 23 w 41"/>
              <a:gd name="T17" fmla="*/ 4 h 44"/>
              <a:gd name="T18" fmla="*/ 15 w 41"/>
              <a:gd name="T19" fmla="*/ 6 h 44"/>
              <a:gd name="T20" fmla="*/ 19 w 41"/>
              <a:gd name="T21" fmla="*/ 10 h 44"/>
              <a:gd name="T22" fmla="*/ 12 w 41"/>
              <a:gd name="T23" fmla="*/ 13 h 44"/>
              <a:gd name="T24" fmla="*/ 4 w 41"/>
              <a:gd name="T25" fmla="*/ 13 h 44"/>
              <a:gd name="T26" fmla="*/ 5 w 41"/>
              <a:gd name="T27" fmla="*/ 19 h 44"/>
              <a:gd name="T28" fmla="*/ 8 w 41"/>
              <a:gd name="T29" fmla="*/ 25 h 44"/>
              <a:gd name="T30" fmla="*/ 6 w 41"/>
              <a:gd name="T31" fmla="*/ 32 h 44"/>
              <a:gd name="T32" fmla="*/ 1 w 41"/>
              <a:gd name="T33" fmla="*/ 37 h 44"/>
              <a:gd name="T34" fmla="*/ 9 w 41"/>
              <a:gd name="T3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44">
                <a:moveTo>
                  <a:pt x="9" y="44"/>
                </a:moveTo>
                <a:cubicBezTo>
                  <a:pt x="12" y="44"/>
                  <a:pt x="19" y="42"/>
                  <a:pt x="23" y="38"/>
                </a:cubicBezTo>
                <a:cubicBezTo>
                  <a:pt x="27" y="34"/>
                  <a:pt x="29" y="38"/>
                  <a:pt x="33" y="36"/>
                </a:cubicBezTo>
                <a:cubicBezTo>
                  <a:pt x="37" y="34"/>
                  <a:pt x="34" y="20"/>
                  <a:pt x="33" y="17"/>
                </a:cubicBezTo>
                <a:cubicBezTo>
                  <a:pt x="33" y="17"/>
                  <a:pt x="33" y="16"/>
                  <a:pt x="33" y="16"/>
                </a:cubicBezTo>
                <a:cubicBezTo>
                  <a:pt x="33" y="14"/>
                  <a:pt x="37" y="14"/>
                  <a:pt x="39" y="12"/>
                </a:cubicBezTo>
                <a:cubicBezTo>
                  <a:pt x="41" y="10"/>
                  <a:pt x="38" y="6"/>
                  <a:pt x="34" y="3"/>
                </a:cubicBezTo>
                <a:cubicBezTo>
                  <a:pt x="31" y="0"/>
                  <a:pt x="27" y="5"/>
                  <a:pt x="24" y="4"/>
                </a:cubicBezTo>
                <a:cubicBezTo>
                  <a:pt x="24" y="4"/>
                  <a:pt x="23" y="4"/>
                  <a:pt x="23" y="4"/>
                </a:cubicBezTo>
                <a:cubicBezTo>
                  <a:pt x="20" y="3"/>
                  <a:pt x="15" y="3"/>
                  <a:pt x="15" y="6"/>
                </a:cubicBezTo>
                <a:cubicBezTo>
                  <a:pt x="15" y="9"/>
                  <a:pt x="19" y="8"/>
                  <a:pt x="19" y="10"/>
                </a:cubicBezTo>
                <a:cubicBezTo>
                  <a:pt x="19" y="12"/>
                  <a:pt x="15" y="11"/>
                  <a:pt x="12" y="13"/>
                </a:cubicBezTo>
                <a:cubicBezTo>
                  <a:pt x="9" y="15"/>
                  <a:pt x="6" y="12"/>
                  <a:pt x="4" y="13"/>
                </a:cubicBezTo>
                <a:cubicBezTo>
                  <a:pt x="1" y="15"/>
                  <a:pt x="7" y="16"/>
                  <a:pt x="5" y="19"/>
                </a:cubicBezTo>
                <a:cubicBezTo>
                  <a:pt x="2" y="22"/>
                  <a:pt x="5" y="22"/>
                  <a:pt x="8" y="25"/>
                </a:cubicBezTo>
                <a:cubicBezTo>
                  <a:pt x="12" y="28"/>
                  <a:pt x="6" y="29"/>
                  <a:pt x="6" y="32"/>
                </a:cubicBezTo>
                <a:cubicBezTo>
                  <a:pt x="6" y="35"/>
                  <a:pt x="2" y="35"/>
                  <a:pt x="1" y="37"/>
                </a:cubicBezTo>
                <a:cubicBezTo>
                  <a:pt x="0" y="40"/>
                  <a:pt x="5" y="44"/>
                  <a:pt x="9" y="4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55" name="Freeform 63"/>
          <p:cNvSpPr>
            <a:spLocks/>
          </p:cNvSpPr>
          <p:nvPr/>
        </p:nvSpPr>
        <p:spPr bwMode="auto">
          <a:xfrm>
            <a:off x="5545390" y="1994202"/>
            <a:ext cx="36133" cy="35052"/>
          </a:xfrm>
          <a:custGeom>
            <a:avLst/>
            <a:gdLst>
              <a:gd name="T0" fmla="*/ 3 w 10"/>
              <a:gd name="T1" fmla="*/ 9 h 9"/>
              <a:gd name="T2" fmla="*/ 8 w 10"/>
              <a:gd name="T3" fmla="*/ 2 h 9"/>
              <a:gd name="T4" fmla="*/ 3 w 10"/>
              <a:gd name="T5" fmla="*/ 9 h 9"/>
            </a:gdLst>
            <a:ahLst/>
            <a:cxnLst>
              <a:cxn ang="0">
                <a:pos x="T0" y="T1"/>
              </a:cxn>
              <a:cxn ang="0">
                <a:pos x="T2" y="T3"/>
              </a:cxn>
              <a:cxn ang="0">
                <a:pos x="T4" y="T5"/>
              </a:cxn>
            </a:cxnLst>
            <a:rect l="0" t="0" r="r" b="b"/>
            <a:pathLst>
              <a:path w="10" h="9">
                <a:moveTo>
                  <a:pt x="3" y="9"/>
                </a:moveTo>
                <a:cubicBezTo>
                  <a:pt x="6" y="9"/>
                  <a:pt x="10" y="4"/>
                  <a:pt x="8" y="2"/>
                </a:cubicBezTo>
                <a:cubicBezTo>
                  <a:pt x="7" y="0"/>
                  <a:pt x="0" y="9"/>
                  <a:pt x="3" y="9"/>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56" name="Freeform 64"/>
          <p:cNvSpPr>
            <a:spLocks/>
          </p:cNvSpPr>
          <p:nvPr/>
        </p:nvSpPr>
        <p:spPr bwMode="auto">
          <a:xfrm>
            <a:off x="5722912" y="1893825"/>
            <a:ext cx="21994" cy="41426"/>
          </a:xfrm>
          <a:custGeom>
            <a:avLst/>
            <a:gdLst>
              <a:gd name="T0" fmla="*/ 1 w 6"/>
              <a:gd name="T1" fmla="*/ 10 h 11"/>
              <a:gd name="T2" fmla="*/ 3 w 6"/>
              <a:gd name="T3" fmla="*/ 1 h 11"/>
              <a:gd name="T4" fmla="*/ 1 w 6"/>
              <a:gd name="T5" fmla="*/ 10 h 11"/>
            </a:gdLst>
            <a:ahLst/>
            <a:cxnLst>
              <a:cxn ang="0">
                <a:pos x="T0" y="T1"/>
              </a:cxn>
              <a:cxn ang="0">
                <a:pos x="T2" y="T3"/>
              </a:cxn>
              <a:cxn ang="0">
                <a:pos x="T4" y="T5"/>
              </a:cxn>
            </a:cxnLst>
            <a:rect l="0" t="0" r="r" b="b"/>
            <a:pathLst>
              <a:path w="6" h="11">
                <a:moveTo>
                  <a:pt x="1" y="10"/>
                </a:moveTo>
                <a:cubicBezTo>
                  <a:pt x="3" y="8"/>
                  <a:pt x="6" y="0"/>
                  <a:pt x="3" y="1"/>
                </a:cubicBezTo>
                <a:cubicBezTo>
                  <a:pt x="0" y="2"/>
                  <a:pt x="1" y="11"/>
                  <a:pt x="1" y="10"/>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57" name="Freeform 65"/>
          <p:cNvSpPr>
            <a:spLocks/>
          </p:cNvSpPr>
          <p:nvPr/>
        </p:nvSpPr>
        <p:spPr bwMode="auto">
          <a:xfrm>
            <a:off x="5559528" y="1976677"/>
            <a:ext cx="263927" cy="390357"/>
          </a:xfrm>
          <a:custGeom>
            <a:avLst/>
            <a:gdLst>
              <a:gd name="T0" fmla="*/ 2 w 71"/>
              <a:gd name="T1" fmla="*/ 18 h 104"/>
              <a:gd name="T2" fmla="*/ 8 w 71"/>
              <a:gd name="T3" fmla="*/ 23 h 104"/>
              <a:gd name="T4" fmla="*/ 5 w 71"/>
              <a:gd name="T5" fmla="*/ 29 h 104"/>
              <a:gd name="T6" fmla="*/ 9 w 71"/>
              <a:gd name="T7" fmla="*/ 33 h 104"/>
              <a:gd name="T8" fmla="*/ 3 w 71"/>
              <a:gd name="T9" fmla="*/ 38 h 104"/>
              <a:gd name="T10" fmla="*/ 8 w 71"/>
              <a:gd name="T11" fmla="*/ 36 h 104"/>
              <a:gd name="T12" fmla="*/ 12 w 71"/>
              <a:gd name="T13" fmla="*/ 41 h 104"/>
              <a:gd name="T14" fmla="*/ 17 w 71"/>
              <a:gd name="T15" fmla="*/ 35 h 104"/>
              <a:gd name="T16" fmla="*/ 17 w 71"/>
              <a:gd name="T17" fmla="*/ 40 h 104"/>
              <a:gd name="T18" fmla="*/ 14 w 71"/>
              <a:gd name="T19" fmla="*/ 48 h 104"/>
              <a:gd name="T20" fmla="*/ 26 w 71"/>
              <a:gd name="T21" fmla="*/ 47 h 104"/>
              <a:gd name="T22" fmla="*/ 28 w 71"/>
              <a:gd name="T23" fmla="*/ 50 h 104"/>
              <a:gd name="T24" fmla="*/ 29 w 71"/>
              <a:gd name="T25" fmla="*/ 55 h 104"/>
              <a:gd name="T26" fmla="*/ 32 w 71"/>
              <a:gd name="T27" fmla="*/ 58 h 104"/>
              <a:gd name="T28" fmla="*/ 31 w 71"/>
              <a:gd name="T29" fmla="*/ 65 h 104"/>
              <a:gd name="T30" fmla="*/ 23 w 71"/>
              <a:gd name="T31" fmla="*/ 66 h 104"/>
              <a:gd name="T32" fmla="*/ 20 w 71"/>
              <a:gd name="T33" fmla="*/ 67 h 104"/>
              <a:gd name="T34" fmla="*/ 18 w 71"/>
              <a:gd name="T35" fmla="*/ 72 h 104"/>
              <a:gd name="T36" fmla="*/ 22 w 71"/>
              <a:gd name="T37" fmla="*/ 75 h 104"/>
              <a:gd name="T38" fmla="*/ 15 w 71"/>
              <a:gd name="T39" fmla="*/ 81 h 104"/>
              <a:gd name="T40" fmla="*/ 18 w 71"/>
              <a:gd name="T41" fmla="*/ 84 h 104"/>
              <a:gd name="T42" fmla="*/ 23 w 71"/>
              <a:gd name="T43" fmla="*/ 85 h 104"/>
              <a:gd name="T44" fmla="*/ 31 w 71"/>
              <a:gd name="T45" fmla="*/ 86 h 104"/>
              <a:gd name="T46" fmla="*/ 32 w 71"/>
              <a:gd name="T47" fmla="*/ 88 h 104"/>
              <a:gd name="T48" fmla="*/ 23 w 71"/>
              <a:gd name="T49" fmla="*/ 90 h 104"/>
              <a:gd name="T50" fmla="*/ 12 w 71"/>
              <a:gd name="T51" fmla="*/ 102 h 104"/>
              <a:gd name="T52" fmla="*/ 18 w 71"/>
              <a:gd name="T53" fmla="*/ 99 h 104"/>
              <a:gd name="T54" fmla="*/ 25 w 71"/>
              <a:gd name="T55" fmla="*/ 100 h 104"/>
              <a:gd name="T56" fmla="*/ 28 w 71"/>
              <a:gd name="T57" fmla="*/ 96 h 104"/>
              <a:gd name="T58" fmla="*/ 34 w 71"/>
              <a:gd name="T59" fmla="*/ 96 h 104"/>
              <a:gd name="T60" fmla="*/ 40 w 71"/>
              <a:gd name="T61" fmla="*/ 94 h 104"/>
              <a:gd name="T62" fmla="*/ 47 w 71"/>
              <a:gd name="T63" fmla="*/ 95 h 104"/>
              <a:gd name="T64" fmla="*/ 56 w 71"/>
              <a:gd name="T65" fmla="*/ 94 h 104"/>
              <a:gd name="T66" fmla="*/ 67 w 71"/>
              <a:gd name="T67" fmla="*/ 89 h 104"/>
              <a:gd name="T68" fmla="*/ 64 w 71"/>
              <a:gd name="T69" fmla="*/ 87 h 104"/>
              <a:gd name="T70" fmla="*/ 64 w 71"/>
              <a:gd name="T71" fmla="*/ 83 h 104"/>
              <a:gd name="T72" fmla="*/ 71 w 71"/>
              <a:gd name="T73" fmla="*/ 75 h 104"/>
              <a:gd name="T74" fmla="*/ 63 w 71"/>
              <a:gd name="T75" fmla="*/ 70 h 104"/>
              <a:gd name="T76" fmla="*/ 59 w 71"/>
              <a:gd name="T77" fmla="*/ 70 h 104"/>
              <a:gd name="T78" fmla="*/ 59 w 71"/>
              <a:gd name="T79" fmla="*/ 66 h 104"/>
              <a:gd name="T80" fmla="*/ 56 w 71"/>
              <a:gd name="T81" fmla="*/ 61 h 104"/>
              <a:gd name="T82" fmla="*/ 50 w 71"/>
              <a:gd name="T83" fmla="*/ 51 h 104"/>
              <a:gd name="T84" fmla="*/ 44 w 71"/>
              <a:gd name="T85" fmla="*/ 41 h 104"/>
              <a:gd name="T86" fmla="*/ 39 w 71"/>
              <a:gd name="T87" fmla="*/ 37 h 104"/>
              <a:gd name="T88" fmla="*/ 32 w 71"/>
              <a:gd name="T89" fmla="*/ 36 h 104"/>
              <a:gd name="T90" fmla="*/ 34 w 71"/>
              <a:gd name="T91" fmla="*/ 31 h 104"/>
              <a:gd name="T92" fmla="*/ 41 w 71"/>
              <a:gd name="T93" fmla="*/ 17 h 104"/>
              <a:gd name="T94" fmla="*/ 26 w 71"/>
              <a:gd name="T95" fmla="*/ 16 h 104"/>
              <a:gd name="T96" fmla="*/ 23 w 71"/>
              <a:gd name="T97" fmla="*/ 13 h 104"/>
              <a:gd name="T98" fmla="*/ 29 w 71"/>
              <a:gd name="T99" fmla="*/ 6 h 104"/>
              <a:gd name="T100" fmla="*/ 30 w 71"/>
              <a:gd name="T101" fmla="*/ 2 h 104"/>
              <a:gd name="T102" fmla="*/ 27 w 71"/>
              <a:gd name="T103" fmla="*/ 5 h 104"/>
              <a:gd name="T104" fmla="*/ 18 w 71"/>
              <a:gd name="T105" fmla="*/ 5 h 104"/>
              <a:gd name="T106" fmla="*/ 13 w 71"/>
              <a:gd name="T107" fmla="*/ 12 h 104"/>
              <a:gd name="T108" fmla="*/ 9 w 71"/>
              <a:gd name="T109" fmla="*/ 17 h 104"/>
              <a:gd name="T110" fmla="*/ 7 w 71"/>
              <a:gd name="T111" fmla="*/ 20 h 104"/>
              <a:gd name="T112" fmla="*/ 2 w 71"/>
              <a:gd name="T113"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 h="104">
                <a:moveTo>
                  <a:pt x="2" y="18"/>
                </a:moveTo>
                <a:cubicBezTo>
                  <a:pt x="0" y="20"/>
                  <a:pt x="5" y="22"/>
                  <a:pt x="8" y="23"/>
                </a:cubicBezTo>
                <a:cubicBezTo>
                  <a:pt x="11" y="23"/>
                  <a:pt x="6" y="25"/>
                  <a:pt x="5" y="29"/>
                </a:cubicBezTo>
                <a:cubicBezTo>
                  <a:pt x="5" y="32"/>
                  <a:pt x="9" y="31"/>
                  <a:pt x="9" y="33"/>
                </a:cubicBezTo>
                <a:cubicBezTo>
                  <a:pt x="10" y="35"/>
                  <a:pt x="3" y="36"/>
                  <a:pt x="3" y="38"/>
                </a:cubicBezTo>
                <a:cubicBezTo>
                  <a:pt x="3" y="40"/>
                  <a:pt x="7" y="37"/>
                  <a:pt x="8" y="36"/>
                </a:cubicBezTo>
                <a:cubicBezTo>
                  <a:pt x="10" y="35"/>
                  <a:pt x="8" y="42"/>
                  <a:pt x="12" y="41"/>
                </a:cubicBezTo>
                <a:cubicBezTo>
                  <a:pt x="16" y="40"/>
                  <a:pt x="15" y="34"/>
                  <a:pt x="17" y="35"/>
                </a:cubicBezTo>
                <a:cubicBezTo>
                  <a:pt x="18" y="35"/>
                  <a:pt x="16" y="38"/>
                  <a:pt x="17" y="40"/>
                </a:cubicBezTo>
                <a:cubicBezTo>
                  <a:pt x="18" y="43"/>
                  <a:pt x="14" y="47"/>
                  <a:pt x="14" y="48"/>
                </a:cubicBezTo>
                <a:cubicBezTo>
                  <a:pt x="15" y="50"/>
                  <a:pt x="23" y="50"/>
                  <a:pt x="26" y="47"/>
                </a:cubicBezTo>
                <a:cubicBezTo>
                  <a:pt x="29" y="44"/>
                  <a:pt x="30" y="48"/>
                  <a:pt x="28" y="50"/>
                </a:cubicBezTo>
                <a:cubicBezTo>
                  <a:pt x="26" y="52"/>
                  <a:pt x="27" y="54"/>
                  <a:pt x="29" y="55"/>
                </a:cubicBezTo>
                <a:cubicBezTo>
                  <a:pt x="32" y="56"/>
                  <a:pt x="33" y="56"/>
                  <a:pt x="32" y="58"/>
                </a:cubicBezTo>
                <a:cubicBezTo>
                  <a:pt x="31" y="60"/>
                  <a:pt x="31" y="63"/>
                  <a:pt x="31" y="65"/>
                </a:cubicBezTo>
                <a:cubicBezTo>
                  <a:pt x="30" y="67"/>
                  <a:pt x="23" y="67"/>
                  <a:pt x="23" y="66"/>
                </a:cubicBezTo>
                <a:cubicBezTo>
                  <a:pt x="22" y="64"/>
                  <a:pt x="19" y="65"/>
                  <a:pt x="20" y="67"/>
                </a:cubicBezTo>
                <a:cubicBezTo>
                  <a:pt x="21" y="69"/>
                  <a:pt x="17" y="70"/>
                  <a:pt x="18" y="72"/>
                </a:cubicBezTo>
                <a:cubicBezTo>
                  <a:pt x="18" y="74"/>
                  <a:pt x="22" y="73"/>
                  <a:pt x="22" y="75"/>
                </a:cubicBezTo>
                <a:cubicBezTo>
                  <a:pt x="23" y="77"/>
                  <a:pt x="19" y="79"/>
                  <a:pt x="15" y="81"/>
                </a:cubicBezTo>
                <a:cubicBezTo>
                  <a:pt x="10" y="82"/>
                  <a:pt x="16" y="86"/>
                  <a:pt x="18" y="84"/>
                </a:cubicBezTo>
                <a:cubicBezTo>
                  <a:pt x="20" y="82"/>
                  <a:pt x="19" y="85"/>
                  <a:pt x="23" y="85"/>
                </a:cubicBezTo>
                <a:cubicBezTo>
                  <a:pt x="26" y="85"/>
                  <a:pt x="28" y="88"/>
                  <a:pt x="31" y="86"/>
                </a:cubicBezTo>
                <a:cubicBezTo>
                  <a:pt x="35" y="85"/>
                  <a:pt x="34" y="86"/>
                  <a:pt x="32" y="88"/>
                </a:cubicBezTo>
                <a:cubicBezTo>
                  <a:pt x="29" y="90"/>
                  <a:pt x="25" y="88"/>
                  <a:pt x="23" y="90"/>
                </a:cubicBezTo>
                <a:cubicBezTo>
                  <a:pt x="20" y="91"/>
                  <a:pt x="11" y="100"/>
                  <a:pt x="12" y="102"/>
                </a:cubicBezTo>
                <a:cubicBezTo>
                  <a:pt x="14" y="104"/>
                  <a:pt x="15" y="100"/>
                  <a:pt x="18" y="99"/>
                </a:cubicBezTo>
                <a:cubicBezTo>
                  <a:pt x="22" y="97"/>
                  <a:pt x="23" y="100"/>
                  <a:pt x="25" y="100"/>
                </a:cubicBezTo>
                <a:cubicBezTo>
                  <a:pt x="26" y="100"/>
                  <a:pt x="27" y="96"/>
                  <a:pt x="28" y="96"/>
                </a:cubicBezTo>
                <a:cubicBezTo>
                  <a:pt x="30" y="97"/>
                  <a:pt x="31" y="95"/>
                  <a:pt x="34" y="96"/>
                </a:cubicBezTo>
                <a:cubicBezTo>
                  <a:pt x="37" y="96"/>
                  <a:pt x="39" y="95"/>
                  <a:pt x="40" y="94"/>
                </a:cubicBezTo>
                <a:cubicBezTo>
                  <a:pt x="42" y="93"/>
                  <a:pt x="46" y="96"/>
                  <a:pt x="47" y="95"/>
                </a:cubicBezTo>
                <a:cubicBezTo>
                  <a:pt x="48" y="95"/>
                  <a:pt x="53" y="94"/>
                  <a:pt x="56" y="94"/>
                </a:cubicBezTo>
                <a:cubicBezTo>
                  <a:pt x="59" y="94"/>
                  <a:pt x="66" y="91"/>
                  <a:pt x="67" y="89"/>
                </a:cubicBezTo>
                <a:cubicBezTo>
                  <a:pt x="69" y="87"/>
                  <a:pt x="66" y="87"/>
                  <a:pt x="64" y="87"/>
                </a:cubicBezTo>
                <a:cubicBezTo>
                  <a:pt x="61" y="88"/>
                  <a:pt x="62" y="85"/>
                  <a:pt x="64" y="83"/>
                </a:cubicBezTo>
                <a:cubicBezTo>
                  <a:pt x="67" y="80"/>
                  <a:pt x="71" y="78"/>
                  <a:pt x="71" y="75"/>
                </a:cubicBezTo>
                <a:cubicBezTo>
                  <a:pt x="71" y="71"/>
                  <a:pt x="64" y="69"/>
                  <a:pt x="63" y="70"/>
                </a:cubicBezTo>
                <a:cubicBezTo>
                  <a:pt x="62" y="72"/>
                  <a:pt x="60" y="72"/>
                  <a:pt x="59" y="70"/>
                </a:cubicBezTo>
                <a:cubicBezTo>
                  <a:pt x="57" y="68"/>
                  <a:pt x="60" y="66"/>
                  <a:pt x="59" y="66"/>
                </a:cubicBezTo>
                <a:cubicBezTo>
                  <a:pt x="57" y="65"/>
                  <a:pt x="56" y="62"/>
                  <a:pt x="56" y="61"/>
                </a:cubicBezTo>
                <a:cubicBezTo>
                  <a:pt x="56" y="60"/>
                  <a:pt x="54" y="52"/>
                  <a:pt x="50" y="51"/>
                </a:cubicBezTo>
                <a:cubicBezTo>
                  <a:pt x="46" y="50"/>
                  <a:pt x="45" y="44"/>
                  <a:pt x="44" y="41"/>
                </a:cubicBezTo>
                <a:cubicBezTo>
                  <a:pt x="44" y="38"/>
                  <a:pt x="41" y="40"/>
                  <a:pt x="39" y="37"/>
                </a:cubicBezTo>
                <a:cubicBezTo>
                  <a:pt x="37" y="35"/>
                  <a:pt x="33" y="36"/>
                  <a:pt x="32" y="36"/>
                </a:cubicBezTo>
                <a:cubicBezTo>
                  <a:pt x="30" y="36"/>
                  <a:pt x="32" y="33"/>
                  <a:pt x="34" y="31"/>
                </a:cubicBezTo>
                <a:cubicBezTo>
                  <a:pt x="37" y="29"/>
                  <a:pt x="41" y="19"/>
                  <a:pt x="41" y="17"/>
                </a:cubicBezTo>
                <a:cubicBezTo>
                  <a:pt x="41" y="15"/>
                  <a:pt x="28" y="15"/>
                  <a:pt x="26" y="16"/>
                </a:cubicBezTo>
                <a:cubicBezTo>
                  <a:pt x="23" y="17"/>
                  <a:pt x="21" y="14"/>
                  <a:pt x="23" y="13"/>
                </a:cubicBezTo>
                <a:cubicBezTo>
                  <a:pt x="25" y="12"/>
                  <a:pt x="29" y="8"/>
                  <a:pt x="29" y="6"/>
                </a:cubicBezTo>
                <a:cubicBezTo>
                  <a:pt x="29" y="5"/>
                  <a:pt x="32" y="3"/>
                  <a:pt x="30" y="2"/>
                </a:cubicBezTo>
                <a:cubicBezTo>
                  <a:pt x="28" y="0"/>
                  <a:pt x="28" y="4"/>
                  <a:pt x="27" y="5"/>
                </a:cubicBezTo>
                <a:cubicBezTo>
                  <a:pt x="25" y="6"/>
                  <a:pt x="22" y="6"/>
                  <a:pt x="18" y="5"/>
                </a:cubicBezTo>
                <a:cubicBezTo>
                  <a:pt x="14" y="4"/>
                  <a:pt x="13" y="10"/>
                  <a:pt x="13" y="12"/>
                </a:cubicBezTo>
                <a:cubicBezTo>
                  <a:pt x="13" y="14"/>
                  <a:pt x="8" y="15"/>
                  <a:pt x="9" y="17"/>
                </a:cubicBezTo>
                <a:cubicBezTo>
                  <a:pt x="10" y="19"/>
                  <a:pt x="8" y="21"/>
                  <a:pt x="7" y="20"/>
                </a:cubicBezTo>
                <a:cubicBezTo>
                  <a:pt x="6" y="19"/>
                  <a:pt x="5" y="16"/>
                  <a:pt x="2" y="18"/>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58" name="Freeform 66"/>
          <p:cNvSpPr>
            <a:spLocks/>
          </p:cNvSpPr>
          <p:nvPr/>
        </p:nvSpPr>
        <p:spPr bwMode="auto">
          <a:xfrm>
            <a:off x="6106234" y="2099360"/>
            <a:ext cx="51843" cy="71699"/>
          </a:xfrm>
          <a:custGeom>
            <a:avLst/>
            <a:gdLst>
              <a:gd name="T0" fmla="*/ 3 w 14"/>
              <a:gd name="T1" fmla="*/ 15 h 19"/>
              <a:gd name="T2" fmla="*/ 5 w 14"/>
              <a:gd name="T3" fmla="*/ 18 h 19"/>
              <a:gd name="T4" fmla="*/ 11 w 14"/>
              <a:gd name="T5" fmla="*/ 11 h 19"/>
              <a:gd name="T6" fmla="*/ 13 w 14"/>
              <a:gd name="T7" fmla="*/ 3 h 19"/>
              <a:gd name="T8" fmla="*/ 10 w 14"/>
              <a:gd name="T9" fmla="*/ 5 h 19"/>
              <a:gd name="T10" fmla="*/ 7 w 14"/>
              <a:gd name="T11" fmla="*/ 3 h 19"/>
              <a:gd name="T12" fmla="*/ 2 w 14"/>
              <a:gd name="T13" fmla="*/ 5 h 19"/>
              <a:gd name="T14" fmla="*/ 5 w 14"/>
              <a:gd name="T15" fmla="*/ 12 h 19"/>
              <a:gd name="T16" fmla="*/ 3 w 14"/>
              <a:gd name="T1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9">
                <a:moveTo>
                  <a:pt x="3" y="15"/>
                </a:moveTo>
                <a:cubicBezTo>
                  <a:pt x="1" y="14"/>
                  <a:pt x="2" y="18"/>
                  <a:pt x="5" y="18"/>
                </a:cubicBezTo>
                <a:cubicBezTo>
                  <a:pt x="8" y="19"/>
                  <a:pt x="11" y="13"/>
                  <a:pt x="11" y="11"/>
                </a:cubicBezTo>
                <a:cubicBezTo>
                  <a:pt x="11" y="10"/>
                  <a:pt x="14" y="3"/>
                  <a:pt x="13" y="3"/>
                </a:cubicBezTo>
                <a:cubicBezTo>
                  <a:pt x="12" y="2"/>
                  <a:pt x="11" y="4"/>
                  <a:pt x="10" y="5"/>
                </a:cubicBezTo>
                <a:cubicBezTo>
                  <a:pt x="9" y="5"/>
                  <a:pt x="8" y="0"/>
                  <a:pt x="7" y="3"/>
                </a:cubicBezTo>
                <a:cubicBezTo>
                  <a:pt x="7" y="5"/>
                  <a:pt x="4" y="2"/>
                  <a:pt x="2" y="5"/>
                </a:cubicBezTo>
                <a:cubicBezTo>
                  <a:pt x="0" y="8"/>
                  <a:pt x="3" y="11"/>
                  <a:pt x="5" y="12"/>
                </a:cubicBezTo>
                <a:cubicBezTo>
                  <a:pt x="7" y="14"/>
                  <a:pt x="5" y="15"/>
                  <a:pt x="3" y="15"/>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59" name="Freeform 67"/>
          <p:cNvSpPr>
            <a:spLocks/>
          </p:cNvSpPr>
          <p:nvPr/>
        </p:nvSpPr>
        <p:spPr bwMode="auto">
          <a:xfrm>
            <a:off x="6305751" y="2024475"/>
            <a:ext cx="43988" cy="46206"/>
          </a:xfrm>
          <a:custGeom>
            <a:avLst/>
            <a:gdLst>
              <a:gd name="T0" fmla="*/ 7 w 12"/>
              <a:gd name="T1" fmla="*/ 1 h 12"/>
              <a:gd name="T2" fmla="*/ 2 w 12"/>
              <a:gd name="T3" fmla="*/ 11 h 12"/>
              <a:gd name="T4" fmla="*/ 7 w 12"/>
              <a:gd name="T5" fmla="*/ 1 h 12"/>
            </a:gdLst>
            <a:ahLst/>
            <a:cxnLst>
              <a:cxn ang="0">
                <a:pos x="T0" y="T1"/>
              </a:cxn>
              <a:cxn ang="0">
                <a:pos x="T2" y="T3"/>
              </a:cxn>
              <a:cxn ang="0">
                <a:pos x="T4" y="T5"/>
              </a:cxn>
            </a:cxnLst>
            <a:rect l="0" t="0" r="r" b="b"/>
            <a:pathLst>
              <a:path w="12" h="12">
                <a:moveTo>
                  <a:pt x="7" y="1"/>
                </a:moveTo>
                <a:cubicBezTo>
                  <a:pt x="3" y="1"/>
                  <a:pt x="0" y="10"/>
                  <a:pt x="2" y="11"/>
                </a:cubicBezTo>
                <a:cubicBezTo>
                  <a:pt x="3" y="12"/>
                  <a:pt x="12" y="0"/>
                  <a:pt x="7" y="1"/>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60" name="Freeform 68"/>
          <p:cNvSpPr>
            <a:spLocks/>
          </p:cNvSpPr>
          <p:nvPr/>
        </p:nvSpPr>
        <p:spPr bwMode="auto">
          <a:xfrm>
            <a:off x="6420433" y="1987829"/>
            <a:ext cx="40846" cy="30273"/>
          </a:xfrm>
          <a:custGeom>
            <a:avLst/>
            <a:gdLst>
              <a:gd name="T0" fmla="*/ 2 w 11"/>
              <a:gd name="T1" fmla="*/ 8 h 8"/>
              <a:gd name="T2" fmla="*/ 10 w 11"/>
              <a:gd name="T3" fmla="*/ 3 h 8"/>
              <a:gd name="T4" fmla="*/ 5 w 11"/>
              <a:gd name="T5" fmla="*/ 1 h 8"/>
              <a:gd name="T6" fmla="*/ 2 w 11"/>
              <a:gd name="T7" fmla="*/ 8 h 8"/>
            </a:gdLst>
            <a:ahLst/>
            <a:cxnLst>
              <a:cxn ang="0">
                <a:pos x="T0" y="T1"/>
              </a:cxn>
              <a:cxn ang="0">
                <a:pos x="T2" y="T3"/>
              </a:cxn>
              <a:cxn ang="0">
                <a:pos x="T4" y="T5"/>
              </a:cxn>
              <a:cxn ang="0">
                <a:pos x="T6" y="T7"/>
              </a:cxn>
            </a:cxnLst>
            <a:rect l="0" t="0" r="r" b="b"/>
            <a:pathLst>
              <a:path w="11" h="8">
                <a:moveTo>
                  <a:pt x="2" y="8"/>
                </a:moveTo>
                <a:cubicBezTo>
                  <a:pt x="4" y="8"/>
                  <a:pt x="9" y="4"/>
                  <a:pt x="10" y="3"/>
                </a:cubicBezTo>
                <a:cubicBezTo>
                  <a:pt x="11" y="1"/>
                  <a:pt x="9" y="0"/>
                  <a:pt x="5" y="1"/>
                </a:cubicBezTo>
                <a:cubicBezTo>
                  <a:pt x="1" y="2"/>
                  <a:pt x="0" y="8"/>
                  <a:pt x="2" y="8"/>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61" name="Freeform 69"/>
          <p:cNvSpPr>
            <a:spLocks/>
          </p:cNvSpPr>
          <p:nvPr/>
        </p:nvSpPr>
        <p:spPr bwMode="auto">
          <a:xfrm>
            <a:off x="6428289" y="1971896"/>
            <a:ext cx="29849" cy="11154"/>
          </a:xfrm>
          <a:custGeom>
            <a:avLst/>
            <a:gdLst>
              <a:gd name="T0" fmla="*/ 7 w 8"/>
              <a:gd name="T1" fmla="*/ 2 h 3"/>
              <a:gd name="T2" fmla="*/ 1 w 8"/>
              <a:gd name="T3" fmla="*/ 2 h 3"/>
              <a:gd name="T4" fmla="*/ 7 w 8"/>
              <a:gd name="T5" fmla="*/ 2 h 3"/>
            </a:gdLst>
            <a:ahLst/>
            <a:cxnLst>
              <a:cxn ang="0">
                <a:pos x="T0" y="T1"/>
              </a:cxn>
              <a:cxn ang="0">
                <a:pos x="T2" y="T3"/>
              </a:cxn>
              <a:cxn ang="0">
                <a:pos x="T4" y="T5"/>
              </a:cxn>
            </a:cxnLst>
            <a:rect l="0" t="0" r="r" b="b"/>
            <a:pathLst>
              <a:path w="8" h="3">
                <a:moveTo>
                  <a:pt x="7" y="2"/>
                </a:moveTo>
                <a:cubicBezTo>
                  <a:pt x="8" y="0"/>
                  <a:pt x="0" y="1"/>
                  <a:pt x="1" y="2"/>
                </a:cubicBezTo>
                <a:cubicBezTo>
                  <a:pt x="3" y="3"/>
                  <a:pt x="6" y="3"/>
                  <a:pt x="7" y="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62" name="Freeform 70"/>
          <p:cNvSpPr>
            <a:spLocks/>
          </p:cNvSpPr>
          <p:nvPr/>
        </p:nvSpPr>
        <p:spPr bwMode="auto">
          <a:xfrm>
            <a:off x="6076386" y="877304"/>
            <a:ext cx="54985" cy="47799"/>
          </a:xfrm>
          <a:custGeom>
            <a:avLst/>
            <a:gdLst>
              <a:gd name="T0" fmla="*/ 9 w 15"/>
              <a:gd name="T1" fmla="*/ 9 h 13"/>
              <a:gd name="T2" fmla="*/ 15 w 15"/>
              <a:gd name="T3" fmla="*/ 13 h 13"/>
              <a:gd name="T4" fmla="*/ 9 w 15"/>
              <a:gd name="T5" fmla="*/ 5 h 13"/>
              <a:gd name="T6" fmla="*/ 4 w 15"/>
              <a:gd name="T7" fmla="*/ 1 h 13"/>
              <a:gd name="T8" fmla="*/ 9 w 15"/>
              <a:gd name="T9" fmla="*/ 9 h 13"/>
            </a:gdLst>
            <a:ahLst/>
            <a:cxnLst>
              <a:cxn ang="0">
                <a:pos x="T0" y="T1"/>
              </a:cxn>
              <a:cxn ang="0">
                <a:pos x="T2" y="T3"/>
              </a:cxn>
              <a:cxn ang="0">
                <a:pos x="T4" y="T5"/>
              </a:cxn>
              <a:cxn ang="0">
                <a:pos x="T6" y="T7"/>
              </a:cxn>
              <a:cxn ang="0">
                <a:pos x="T8" y="T9"/>
              </a:cxn>
            </a:cxnLst>
            <a:rect l="0" t="0" r="r" b="b"/>
            <a:pathLst>
              <a:path w="15" h="13">
                <a:moveTo>
                  <a:pt x="9" y="9"/>
                </a:moveTo>
                <a:cubicBezTo>
                  <a:pt x="11" y="9"/>
                  <a:pt x="13" y="13"/>
                  <a:pt x="15" y="13"/>
                </a:cubicBezTo>
                <a:cubicBezTo>
                  <a:pt x="15" y="12"/>
                  <a:pt x="11" y="8"/>
                  <a:pt x="9" y="5"/>
                </a:cubicBezTo>
                <a:cubicBezTo>
                  <a:pt x="7" y="3"/>
                  <a:pt x="7" y="0"/>
                  <a:pt x="4" y="1"/>
                </a:cubicBezTo>
                <a:cubicBezTo>
                  <a:pt x="0" y="2"/>
                  <a:pt x="7" y="8"/>
                  <a:pt x="9" y="9"/>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63" name="Freeform 71"/>
          <p:cNvSpPr>
            <a:spLocks/>
          </p:cNvSpPr>
          <p:nvPr/>
        </p:nvSpPr>
        <p:spPr bwMode="auto">
          <a:xfrm>
            <a:off x="6297896" y="764180"/>
            <a:ext cx="293777" cy="94005"/>
          </a:xfrm>
          <a:custGeom>
            <a:avLst/>
            <a:gdLst>
              <a:gd name="T0" fmla="*/ 6 w 79"/>
              <a:gd name="T1" fmla="*/ 9 h 25"/>
              <a:gd name="T2" fmla="*/ 5 w 79"/>
              <a:gd name="T3" fmla="*/ 12 h 25"/>
              <a:gd name="T4" fmla="*/ 35 w 79"/>
              <a:gd name="T5" fmla="*/ 13 h 25"/>
              <a:gd name="T6" fmla="*/ 18 w 79"/>
              <a:gd name="T7" fmla="*/ 19 h 25"/>
              <a:gd name="T8" fmla="*/ 37 w 79"/>
              <a:gd name="T9" fmla="*/ 22 h 25"/>
              <a:gd name="T10" fmla="*/ 47 w 79"/>
              <a:gd name="T11" fmla="*/ 25 h 25"/>
              <a:gd name="T12" fmla="*/ 56 w 79"/>
              <a:gd name="T13" fmla="*/ 22 h 25"/>
              <a:gd name="T14" fmla="*/ 66 w 79"/>
              <a:gd name="T15" fmla="*/ 18 h 25"/>
              <a:gd name="T16" fmla="*/ 78 w 79"/>
              <a:gd name="T17" fmla="*/ 9 h 25"/>
              <a:gd name="T18" fmla="*/ 62 w 79"/>
              <a:gd name="T19" fmla="*/ 6 h 25"/>
              <a:gd name="T20" fmla="*/ 50 w 79"/>
              <a:gd name="T21" fmla="*/ 5 h 25"/>
              <a:gd name="T22" fmla="*/ 45 w 79"/>
              <a:gd name="T23" fmla="*/ 7 h 25"/>
              <a:gd name="T24" fmla="*/ 40 w 79"/>
              <a:gd name="T25" fmla="*/ 2 h 25"/>
              <a:gd name="T26" fmla="*/ 39 w 79"/>
              <a:gd name="T27" fmla="*/ 9 h 25"/>
              <a:gd name="T28" fmla="*/ 32 w 79"/>
              <a:gd name="T29" fmla="*/ 6 h 25"/>
              <a:gd name="T30" fmla="*/ 26 w 79"/>
              <a:gd name="T31" fmla="*/ 5 h 25"/>
              <a:gd name="T32" fmla="*/ 17 w 79"/>
              <a:gd name="T33" fmla="*/ 0 h 25"/>
              <a:gd name="T34" fmla="*/ 17 w 79"/>
              <a:gd name="T35" fmla="*/ 4 h 25"/>
              <a:gd name="T36" fmla="*/ 11 w 79"/>
              <a:gd name="T37" fmla="*/ 2 h 25"/>
              <a:gd name="T38" fmla="*/ 12 w 79"/>
              <a:gd name="T39" fmla="*/ 7 h 25"/>
              <a:gd name="T40" fmla="*/ 5 w 79"/>
              <a:gd name="T41" fmla="*/ 3 h 25"/>
              <a:gd name="T42" fmla="*/ 2 w 79"/>
              <a:gd name="T43" fmla="*/ 6 h 25"/>
              <a:gd name="T44" fmla="*/ 6 w 79"/>
              <a:gd name="T45"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25">
                <a:moveTo>
                  <a:pt x="6" y="9"/>
                </a:moveTo>
                <a:cubicBezTo>
                  <a:pt x="8" y="11"/>
                  <a:pt x="4" y="11"/>
                  <a:pt x="5" y="12"/>
                </a:cubicBezTo>
                <a:cubicBezTo>
                  <a:pt x="11" y="18"/>
                  <a:pt x="32" y="12"/>
                  <a:pt x="35" y="13"/>
                </a:cubicBezTo>
                <a:cubicBezTo>
                  <a:pt x="38" y="15"/>
                  <a:pt x="17" y="17"/>
                  <a:pt x="18" y="19"/>
                </a:cubicBezTo>
                <a:cubicBezTo>
                  <a:pt x="19" y="21"/>
                  <a:pt x="36" y="23"/>
                  <a:pt x="37" y="22"/>
                </a:cubicBezTo>
                <a:cubicBezTo>
                  <a:pt x="38" y="20"/>
                  <a:pt x="41" y="24"/>
                  <a:pt x="47" y="25"/>
                </a:cubicBezTo>
                <a:cubicBezTo>
                  <a:pt x="52" y="25"/>
                  <a:pt x="52" y="23"/>
                  <a:pt x="56" y="22"/>
                </a:cubicBezTo>
                <a:cubicBezTo>
                  <a:pt x="60" y="22"/>
                  <a:pt x="66" y="20"/>
                  <a:pt x="66" y="18"/>
                </a:cubicBezTo>
                <a:cubicBezTo>
                  <a:pt x="67" y="16"/>
                  <a:pt x="79" y="13"/>
                  <a:pt x="78" y="9"/>
                </a:cubicBezTo>
                <a:cubicBezTo>
                  <a:pt x="77" y="5"/>
                  <a:pt x="65" y="7"/>
                  <a:pt x="62" y="6"/>
                </a:cubicBezTo>
                <a:cubicBezTo>
                  <a:pt x="58" y="4"/>
                  <a:pt x="51" y="2"/>
                  <a:pt x="50" y="5"/>
                </a:cubicBezTo>
                <a:cubicBezTo>
                  <a:pt x="48" y="7"/>
                  <a:pt x="46" y="8"/>
                  <a:pt x="45" y="7"/>
                </a:cubicBezTo>
                <a:cubicBezTo>
                  <a:pt x="44" y="6"/>
                  <a:pt x="46" y="0"/>
                  <a:pt x="40" y="2"/>
                </a:cubicBezTo>
                <a:cubicBezTo>
                  <a:pt x="35" y="3"/>
                  <a:pt x="40" y="9"/>
                  <a:pt x="39" y="9"/>
                </a:cubicBezTo>
                <a:cubicBezTo>
                  <a:pt x="38" y="10"/>
                  <a:pt x="33" y="8"/>
                  <a:pt x="32" y="6"/>
                </a:cubicBezTo>
                <a:cubicBezTo>
                  <a:pt x="32" y="3"/>
                  <a:pt x="26" y="9"/>
                  <a:pt x="26" y="5"/>
                </a:cubicBezTo>
                <a:cubicBezTo>
                  <a:pt x="25" y="2"/>
                  <a:pt x="18" y="0"/>
                  <a:pt x="17" y="0"/>
                </a:cubicBezTo>
                <a:cubicBezTo>
                  <a:pt x="15" y="1"/>
                  <a:pt x="18" y="3"/>
                  <a:pt x="17" y="4"/>
                </a:cubicBezTo>
                <a:cubicBezTo>
                  <a:pt x="16" y="5"/>
                  <a:pt x="13" y="3"/>
                  <a:pt x="11" y="2"/>
                </a:cubicBezTo>
                <a:cubicBezTo>
                  <a:pt x="10" y="2"/>
                  <a:pt x="12" y="5"/>
                  <a:pt x="12" y="7"/>
                </a:cubicBezTo>
                <a:cubicBezTo>
                  <a:pt x="11" y="8"/>
                  <a:pt x="8" y="3"/>
                  <a:pt x="5" y="3"/>
                </a:cubicBezTo>
                <a:cubicBezTo>
                  <a:pt x="3" y="3"/>
                  <a:pt x="4" y="5"/>
                  <a:pt x="2" y="6"/>
                </a:cubicBezTo>
                <a:cubicBezTo>
                  <a:pt x="0" y="6"/>
                  <a:pt x="5" y="8"/>
                  <a:pt x="6" y="9"/>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64" name="Freeform 72"/>
          <p:cNvSpPr>
            <a:spLocks/>
          </p:cNvSpPr>
          <p:nvPr/>
        </p:nvSpPr>
        <p:spPr bwMode="auto">
          <a:xfrm>
            <a:off x="6093666" y="794453"/>
            <a:ext cx="416314" cy="240588"/>
          </a:xfrm>
          <a:custGeom>
            <a:avLst/>
            <a:gdLst>
              <a:gd name="T0" fmla="*/ 6 w 112"/>
              <a:gd name="T1" fmla="*/ 24 h 64"/>
              <a:gd name="T2" fmla="*/ 26 w 112"/>
              <a:gd name="T3" fmla="*/ 34 h 64"/>
              <a:gd name="T4" fmla="*/ 35 w 112"/>
              <a:gd name="T5" fmla="*/ 24 h 64"/>
              <a:gd name="T6" fmla="*/ 43 w 112"/>
              <a:gd name="T7" fmla="*/ 28 h 64"/>
              <a:gd name="T8" fmla="*/ 36 w 112"/>
              <a:gd name="T9" fmla="*/ 35 h 64"/>
              <a:gd name="T10" fmla="*/ 31 w 112"/>
              <a:gd name="T11" fmla="*/ 42 h 64"/>
              <a:gd name="T12" fmla="*/ 40 w 112"/>
              <a:gd name="T13" fmla="*/ 43 h 64"/>
              <a:gd name="T14" fmla="*/ 25 w 112"/>
              <a:gd name="T15" fmla="*/ 48 h 64"/>
              <a:gd name="T16" fmla="*/ 41 w 112"/>
              <a:gd name="T17" fmla="*/ 55 h 64"/>
              <a:gd name="T18" fmla="*/ 43 w 112"/>
              <a:gd name="T19" fmla="*/ 62 h 64"/>
              <a:gd name="T20" fmla="*/ 58 w 112"/>
              <a:gd name="T21" fmla="*/ 46 h 64"/>
              <a:gd name="T22" fmla="*/ 65 w 112"/>
              <a:gd name="T23" fmla="*/ 36 h 64"/>
              <a:gd name="T24" fmla="*/ 78 w 112"/>
              <a:gd name="T25" fmla="*/ 27 h 64"/>
              <a:gd name="T26" fmla="*/ 81 w 112"/>
              <a:gd name="T27" fmla="*/ 35 h 64"/>
              <a:gd name="T28" fmla="*/ 82 w 112"/>
              <a:gd name="T29" fmla="*/ 45 h 64"/>
              <a:gd name="T30" fmla="*/ 94 w 112"/>
              <a:gd name="T31" fmla="*/ 51 h 64"/>
              <a:gd name="T32" fmla="*/ 112 w 112"/>
              <a:gd name="T33" fmla="*/ 41 h 64"/>
              <a:gd name="T34" fmla="*/ 99 w 112"/>
              <a:gd name="T35" fmla="*/ 38 h 64"/>
              <a:gd name="T36" fmla="*/ 91 w 112"/>
              <a:gd name="T37" fmla="*/ 33 h 64"/>
              <a:gd name="T38" fmla="*/ 85 w 112"/>
              <a:gd name="T39" fmla="*/ 23 h 64"/>
              <a:gd name="T40" fmla="*/ 75 w 112"/>
              <a:gd name="T41" fmla="*/ 19 h 64"/>
              <a:gd name="T42" fmla="*/ 64 w 112"/>
              <a:gd name="T43" fmla="*/ 16 h 64"/>
              <a:gd name="T44" fmla="*/ 55 w 112"/>
              <a:gd name="T45" fmla="*/ 13 h 64"/>
              <a:gd name="T46" fmla="*/ 48 w 112"/>
              <a:gd name="T47" fmla="*/ 4 h 64"/>
              <a:gd name="T48" fmla="*/ 42 w 112"/>
              <a:gd name="T49" fmla="*/ 5 h 64"/>
              <a:gd name="T50" fmla="*/ 46 w 112"/>
              <a:gd name="T51" fmla="*/ 21 h 64"/>
              <a:gd name="T52" fmla="*/ 31 w 112"/>
              <a:gd name="T53" fmla="*/ 6 h 64"/>
              <a:gd name="T54" fmla="*/ 26 w 112"/>
              <a:gd name="T55" fmla="*/ 14 h 64"/>
              <a:gd name="T56" fmla="*/ 27 w 112"/>
              <a:gd name="T57" fmla="*/ 7 h 64"/>
              <a:gd name="T58" fmla="*/ 15 w 112"/>
              <a:gd name="T59" fmla="*/ 6 h 64"/>
              <a:gd name="T60" fmla="*/ 3 w 112"/>
              <a:gd name="T61" fmla="*/ 9 h 64"/>
              <a:gd name="T62" fmla="*/ 11 w 112"/>
              <a:gd name="T63"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64">
                <a:moveTo>
                  <a:pt x="11" y="16"/>
                </a:moveTo>
                <a:cubicBezTo>
                  <a:pt x="15" y="17"/>
                  <a:pt x="8" y="20"/>
                  <a:pt x="6" y="24"/>
                </a:cubicBezTo>
                <a:cubicBezTo>
                  <a:pt x="5" y="27"/>
                  <a:pt x="12" y="30"/>
                  <a:pt x="15" y="33"/>
                </a:cubicBezTo>
                <a:cubicBezTo>
                  <a:pt x="17" y="35"/>
                  <a:pt x="24" y="35"/>
                  <a:pt x="26" y="34"/>
                </a:cubicBezTo>
                <a:cubicBezTo>
                  <a:pt x="29" y="32"/>
                  <a:pt x="28" y="27"/>
                  <a:pt x="31" y="27"/>
                </a:cubicBezTo>
                <a:cubicBezTo>
                  <a:pt x="34" y="27"/>
                  <a:pt x="32" y="25"/>
                  <a:pt x="35" y="24"/>
                </a:cubicBezTo>
                <a:cubicBezTo>
                  <a:pt x="37" y="23"/>
                  <a:pt x="38" y="26"/>
                  <a:pt x="36" y="29"/>
                </a:cubicBezTo>
                <a:cubicBezTo>
                  <a:pt x="33" y="31"/>
                  <a:pt x="39" y="31"/>
                  <a:pt x="43" y="28"/>
                </a:cubicBezTo>
                <a:cubicBezTo>
                  <a:pt x="46" y="25"/>
                  <a:pt x="47" y="28"/>
                  <a:pt x="46" y="31"/>
                </a:cubicBezTo>
                <a:cubicBezTo>
                  <a:pt x="45" y="33"/>
                  <a:pt x="38" y="32"/>
                  <a:pt x="36" y="35"/>
                </a:cubicBezTo>
                <a:cubicBezTo>
                  <a:pt x="34" y="38"/>
                  <a:pt x="27" y="36"/>
                  <a:pt x="23" y="39"/>
                </a:cubicBezTo>
                <a:cubicBezTo>
                  <a:pt x="20" y="43"/>
                  <a:pt x="26" y="43"/>
                  <a:pt x="31" y="42"/>
                </a:cubicBezTo>
                <a:cubicBezTo>
                  <a:pt x="35" y="41"/>
                  <a:pt x="44" y="41"/>
                  <a:pt x="47" y="42"/>
                </a:cubicBezTo>
                <a:cubicBezTo>
                  <a:pt x="50" y="42"/>
                  <a:pt x="45" y="43"/>
                  <a:pt x="40" y="43"/>
                </a:cubicBezTo>
                <a:cubicBezTo>
                  <a:pt x="34" y="43"/>
                  <a:pt x="32" y="45"/>
                  <a:pt x="32" y="46"/>
                </a:cubicBezTo>
                <a:cubicBezTo>
                  <a:pt x="33" y="48"/>
                  <a:pt x="25" y="45"/>
                  <a:pt x="25" y="48"/>
                </a:cubicBezTo>
                <a:cubicBezTo>
                  <a:pt x="24" y="51"/>
                  <a:pt x="32" y="53"/>
                  <a:pt x="33" y="55"/>
                </a:cubicBezTo>
                <a:cubicBezTo>
                  <a:pt x="34" y="57"/>
                  <a:pt x="39" y="55"/>
                  <a:pt x="41" y="55"/>
                </a:cubicBezTo>
                <a:cubicBezTo>
                  <a:pt x="43" y="56"/>
                  <a:pt x="37" y="58"/>
                  <a:pt x="37" y="59"/>
                </a:cubicBezTo>
                <a:cubicBezTo>
                  <a:pt x="36" y="59"/>
                  <a:pt x="42" y="61"/>
                  <a:pt x="43" y="62"/>
                </a:cubicBezTo>
                <a:cubicBezTo>
                  <a:pt x="44" y="64"/>
                  <a:pt x="49" y="63"/>
                  <a:pt x="49" y="61"/>
                </a:cubicBezTo>
                <a:cubicBezTo>
                  <a:pt x="49" y="58"/>
                  <a:pt x="53" y="48"/>
                  <a:pt x="58" y="46"/>
                </a:cubicBezTo>
                <a:cubicBezTo>
                  <a:pt x="64" y="44"/>
                  <a:pt x="60" y="42"/>
                  <a:pt x="61" y="39"/>
                </a:cubicBezTo>
                <a:cubicBezTo>
                  <a:pt x="62" y="36"/>
                  <a:pt x="66" y="39"/>
                  <a:pt x="65" y="36"/>
                </a:cubicBezTo>
                <a:cubicBezTo>
                  <a:pt x="64" y="34"/>
                  <a:pt x="64" y="33"/>
                  <a:pt x="68" y="29"/>
                </a:cubicBezTo>
                <a:cubicBezTo>
                  <a:pt x="71" y="26"/>
                  <a:pt x="73" y="29"/>
                  <a:pt x="78" y="27"/>
                </a:cubicBezTo>
                <a:cubicBezTo>
                  <a:pt x="82" y="25"/>
                  <a:pt x="84" y="28"/>
                  <a:pt x="79" y="28"/>
                </a:cubicBezTo>
                <a:cubicBezTo>
                  <a:pt x="75" y="29"/>
                  <a:pt x="77" y="33"/>
                  <a:pt x="81" y="35"/>
                </a:cubicBezTo>
                <a:cubicBezTo>
                  <a:pt x="84" y="36"/>
                  <a:pt x="81" y="37"/>
                  <a:pt x="83" y="37"/>
                </a:cubicBezTo>
                <a:cubicBezTo>
                  <a:pt x="86" y="38"/>
                  <a:pt x="85" y="42"/>
                  <a:pt x="82" y="45"/>
                </a:cubicBezTo>
                <a:cubicBezTo>
                  <a:pt x="79" y="49"/>
                  <a:pt x="83" y="49"/>
                  <a:pt x="90" y="47"/>
                </a:cubicBezTo>
                <a:cubicBezTo>
                  <a:pt x="97" y="44"/>
                  <a:pt x="92" y="49"/>
                  <a:pt x="94" y="51"/>
                </a:cubicBezTo>
                <a:cubicBezTo>
                  <a:pt x="96" y="53"/>
                  <a:pt x="102" y="49"/>
                  <a:pt x="105" y="46"/>
                </a:cubicBezTo>
                <a:cubicBezTo>
                  <a:pt x="107" y="43"/>
                  <a:pt x="112" y="43"/>
                  <a:pt x="112" y="41"/>
                </a:cubicBezTo>
                <a:cubicBezTo>
                  <a:pt x="111" y="39"/>
                  <a:pt x="108" y="39"/>
                  <a:pt x="106" y="40"/>
                </a:cubicBezTo>
                <a:cubicBezTo>
                  <a:pt x="103" y="41"/>
                  <a:pt x="97" y="40"/>
                  <a:pt x="99" y="38"/>
                </a:cubicBezTo>
                <a:cubicBezTo>
                  <a:pt x="101" y="36"/>
                  <a:pt x="101" y="35"/>
                  <a:pt x="98" y="35"/>
                </a:cubicBezTo>
                <a:cubicBezTo>
                  <a:pt x="94" y="35"/>
                  <a:pt x="89" y="34"/>
                  <a:pt x="91" y="33"/>
                </a:cubicBezTo>
                <a:cubicBezTo>
                  <a:pt x="94" y="32"/>
                  <a:pt x="89" y="28"/>
                  <a:pt x="87" y="28"/>
                </a:cubicBezTo>
                <a:cubicBezTo>
                  <a:pt x="84" y="28"/>
                  <a:pt x="85" y="25"/>
                  <a:pt x="85" y="23"/>
                </a:cubicBezTo>
                <a:cubicBezTo>
                  <a:pt x="85" y="22"/>
                  <a:pt x="78" y="21"/>
                  <a:pt x="79" y="20"/>
                </a:cubicBezTo>
                <a:cubicBezTo>
                  <a:pt x="81" y="19"/>
                  <a:pt x="76" y="18"/>
                  <a:pt x="75" y="19"/>
                </a:cubicBezTo>
                <a:cubicBezTo>
                  <a:pt x="74" y="20"/>
                  <a:pt x="72" y="20"/>
                  <a:pt x="72" y="18"/>
                </a:cubicBezTo>
                <a:cubicBezTo>
                  <a:pt x="72" y="16"/>
                  <a:pt x="67" y="16"/>
                  <a:pt x="64" y="16"/>
                </a:cubicBezTo>
                <a:cubicBezTo>
                  <a:pt x="62" y="17"/>
                  <a:pt x="63" y="12"/>
                  <a:pt x="61" y="10"/>
                </a:cubicBezTo>
                <a:cubicBezTo>
                  <a:pt x="59" y="9"/>
                  <a:pt x="56" y="13"/>
                  <a:pt x="55" y="13"/>
                </a:cubicBezTo>
                <a:cubicBezTo>
                  <a:pt x="53" y="13"/>
                  <a:pt x="56" y="9"/>
                  <a:pt x="57" y="7"/>
                </a:cubicBezTo>
                <a:cubicBezTo>
                  <a:pt x="58" y="5"/>
                  <a:pt x="49" y="2"/>
                  <a:pt x="48" y="4"/>
                </a:cubicBezTo>
                <a:cubicBezTo>
                  <a:pt x="47" y="7"/>
                  <a:pt x="46" y="1"/>
                  <a:pt x="44" y="1"/>
                </a:cubicBezTo>
                <a:cubicBezTo>
                  <a:pt x="42" y="0"/>
                  <a:pt x="43" y="4"/>
                  <a:pt x="42" y="5"/>
                </a:cubicBezTo>
                <a:cubicBezTo>
                  <a:pt x="40" y="5"/>
                  <a:pt x="38" y="7"/>
                  <a:pt x="41" y="8"/>
                </a:cubicBezTo>
                <a:cubicBezTo>
                  <a:pt x="43" y="10"/>
                  <a:pt x="46" y="19"/>
                  <a:pt x="46" y="21"/>
                </a:cubicBezTo>
                <a:cubicBezTo>
                  <a:pt x="45" y="22"/>
                  <a:pt x="37" y="14"/>
                  <a:pt x="37" y="10"/>
                </a:cubicBezTo>
                <a:cubicBezTo>
                  <a:pt x="36" y="7"/>
                  <a:pt x="32" y="3"/>
                  <a:pt x="31" y="6"/>
                </a:cubicBezTo>
                <a:cubicBezTo>
                  <a:pt x="30" y="9"/>
                  <a:pt x="27" y="10"/>
                  <a:pt x="28" y="13"/>
                </a:cubicBezTo>
                <a:cubicBezTo>
                  <a:pt x="29" y="15"/>
                  <a:pt x="26" y="16"/>
                  <a:pt x="26" y="14"/>
                </a:cubicBezTo>
                <a:cubicBezTo>
                  <a:pt x="26" y="12"/>
                  <a:pt x="21" y="9"/>
                  <a:pt x="20" y="9"/>
                </a:cubicBezTo>
                <a:cubicBezTo>
                  <a:pt x="18" y="9"/>
                  <a:pt x="24" y="8"/>
                  <a:pt x="27" y="7"/>
                </a:cubicBezTo>
                <a:cubicBezTo>
                  <a:pt x="29" y="5"/>
                  <a:pt x="24" y="4"/>
                  <a:pt x="22" y="5"/>
                </a:cubicBezTo>
                <a:cubicBezTo>
                  <a:pt x="19" y="7"/>
                  <a:pt x="16" y="4"/>
                  <a:pt x="15" y="6"/>
                </a:cubicBezTo>
                <a:cubicBezTo>
                  <a:pt x="14" y="8"/>
                  <a:pt x="12" y="6"/>
                  <a:pt x="9" y="6"/>
                </a:cubicBezTo>
                <a:cubicBezTo>
                  <a:pt x="7" y="5"/>
                  <a:pt x="4" y="9"/>
                  <a:pt x="3" y="9"/>
                </a:cubicBezTo>
                <a:cubicBezTo>
                  <a:pt x="1" y="8"/>
                  <a:pt x="0" y="12"/>
                  <a:pt x="3" y="17"/>
                </a:cubicBezTo>
                <a:cubicBezTo>
                  <a:pt x="6" y="21"/>
                  <a:pt x="8" y="15"/>
                  <a:pt x="11" y="16"/>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65" name="Freeform 73"/>
          <p:cNvSpPr>
            <a:spLocks/>
          </p:cNvSpPr>
          <p:nvPr/>
        </p:nvSpPr>
        <p:spPr bwMode="auto">
          <a:xfrm>
            <a:off x="11442904" y="1764768"/>
            <a:ext cx="98973" cy="38239"/>
          </a:xfrm>
          <a:custGeom>
            <a:avLst/>
            <a:gdLst>
              <a:gd name="T0" fmla="*/ 12 w 27"/>
              <a:gd name="T1" fmla="*/ 1 h 10"/>
              <a:gd name="T2" fmla="*/ 2 w 27"/>
              <a:gd name="T3" fmla="*/ 4 h 10"/>
              <a:gd name="T4" fmla="*/ 17 w 27"/>
              <a:gd name="T5" fmla="*/ 8 h 10"/>
              <a:gd name="T6" fmla="*/ 27 w 27"/>
              <a:gd name="T7" fmla="*/ 6 h 10"/>
              <a:gd name="T8" fmla="*/ 12 w 27"/>
              <a:gd name="T9" fmla="*/ 1 h 10"/>
            </a:gdLst>
            <a:ahLst/>
            <a:cxnLst>
              <a:cxn ang="0">
                <a:pos x="T0" y="T1"/>
              </a:cxn>
              <a:cxn ang="0">
                <a:pos x="T2" y="T3"/>
              </a:cxn>
              <a:cxn ang="0">
                <a:pos x="T4" y="T5"/>
              </a:cxn>
              <a:cxn ang="0">
                <a:pos x="T6" y="T7"/>
              </a:cxn>
              <a:cxn ang="0">
                <a:pos x="T8" y="T9"/>
              </a:cxn>
            </a:cxnLst>
            <a:rect l="0" t="0" r="r" b="b"/>
            <a:pathLst>
              <a:path w="27" h="10">
                <a:moveTo>
                  <a:pt x="12" y="1"/>
                </a:moveTo>
                <a:cubicBezTo>
                  <a:pt x="11" y="3"/>
                  <a:pt x="0" y="2"/>
                  <a:pt x="2" y="4"/>
                </a:cubicBezTo>
                <a:cubicBezTo>
                  <a:pt x="4" y="7"/>
                  <a:pt x="13" y="5"/>
                  <a:pt x="17" y="8"/>
                </a:cubicBezTo>
                <a:cubicBezTo>
                  <a:pt x="22" y="10"/>
                  <a:pt x="27" y="8"/>
                  <a:pt x="27" y="6"/>
                </a:cubicBezTo>
                <a:cubicBezTo>
                  <a:pt x="27" y="4"/>
                  <a:pt x="14" y="0"/>
                  <a:pt x="12" y="1"/>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66" name="Freeform 74"/>
          <p:cNvSpPr>
            <a:spLocks/>
          </p:cNvSpPr>
          <p:nvPr/>
        </p:nvSpPr>
        <p:spPr bwMode="auto">
          <a:xfrm>
            <a:off x="9686532" y="2695251"/>
            <a:ext cx="353474" cy="285200"/>
          </a:xfrm>
          <a:custGeom>
            <a:avLst/>
            <a:gdLst>
              <a:gd name="T0" fmla="*/ 39 w 95"/>
              <a:gd name="T1" fmla="*/ 56 h 76"/>
              <a:gd name="T2" fmla="*/ 29 w 95"/>
              <a:gd name="T3" fmla="*/ 57 h 76"/>
              <a:gd name="T4" fmla="*/ 17 w 95"/>
              <a:gd name="T5" fmla="*/ 58 h 76"/>
              <a:gd name="T6" fmla="*/ 4 w 95"/>
              <a:gd name="T7" fmla="*/ 68 h 76"/>
              <a:gd name="T8" fmla="*/ 4 w 95"/>
              <a:gd name="T9" fmla="*/ 72 h 76"/>
              <a:gd name="T10" fmla="*/ 13 w 95"/>
              <a:gd name="T11" fmla="*/ 70 h 76"/>
              <a:gd name="T12" fmla="*/ 34 w 95"/>
              <a:gd name="T13" fmla="*/ 65 h 76"/>
              <a:gd name="T14" fmla="*/ 37 w 95"/>
              <a:gd name="T15" fmla="*/ 72 h 76"/>
              <a:gd name="T16" fmla="*/ 47 w 95"/>
              <a:gd name="T17" fmla="*/ 72 h 76"/>
              <a:gd name="T18" fmla="*/ 49 w 95"/>
              <a:gd name="T19" fmla="*/ 66 h 76"/>
              <a:gd name="T20" fmla="*/ 52 w 95"/>
              <a:gd name="T21" fmla="*/ 65 h 76"/>
              <a:gd name="T22" fmla="*/ 62 w 95"/>
              <a:gd name="T23" fmla="*/ 64 h 76"/>
              <a:gd name="T24" fmla="*/ 68 w 95"/>
              <a:gd name="T25" fmla="*/ 65 h 76"/>
              <a:gd name="T26" fmla="*/ 73 w 95"/>
              <a:gd name="T27" fmla="*/ 60 h 76"/>
              <a:gd name="T28" fmla="*/ 81 w 95"/>
              <a:gd name="T29" fmla="*/ 59 h 76"/>
              <a:gd name="T30" fmla="*/ 83 w 95"/>
              <a:gd name="T31" fmla="*/ 47 h 76"/>
              <a:gd name="T32" fmla="*/ 85 w 95"/>
              <a:gd name="T33" fmla="*/ 35 h 76"/>
              <a:gd name="T34" fmla="*/ 92 w 95"/>
              <a:gd name="T35" fmla="*/ 26 h 76"/>
              <a:gd name="T36" fmla="*/ 88 w 95"/>
              <a:gd name="T37" fmla="*/ 4 h 76"/>
              <a:gd name="T38" fmla="*/ 78 w 95"/>
              <a:gd name="T39" fmla="*/ 7 h 76"/>
              <a:gd name="T40" fmla="*/ 77 w 95"/>
              <a:gd name="T41" fmla="*/ 18 h 76"/>
              <a:gd name="T42" fmla="*/ 73 w 95"/>
              <a:gd name="T43" fmla="*/ 29 h 76"/>
              <a:gd name="T44" fmla="*/ 67 w 95"/>
              <a:gd name="T45" fmla="*/ 37 h 76"/>
              <a:gd name="T46" fmla="*/ 60 w 95"/>
              <a:gd name="T47" fmla="*/ 42 h 76"/>
              <a:gd name="T48" fmla="*/ 55 w 95"/>
              <a:gd name="T49" fmla="*/ 40 h 76"/>
              <a:gd name="T50" fmla="*/ 49 w 95"/>
              <a:gd name="T51" fmla="*/ 46 h 76"/>
              <a:gd name="T52" fmla="*/ 44 w 95"/>
              <a:gd name="T53" fmla="*/ 55 h 76"/>
              <a:gd name="T54" fmla="*/ 39 w 95"/>
              <a:gd name="T5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5" h="76">
                <a:moveTo>
                  <a:pt x="39" y="56"/>
                </a:moveTo>
                <a:cubicBezTo>
                  <a:pt x="39" y="54"/>
                  <a:pt x="34" y="55"/>
                  <a:pt x="29" y="57"/>
                </a:cubicBezTo>
                <a:cubicBezTo>
                  <a:pt x="23" y="60"/>
                  <a:pt x="20" y="55"/>
                  <a:pt x="17" y="58"/>
                </a:cubicBezTo>
                <a:cubicBezTo>
                  <a:pt x="14" y="61"/>
                  <a:pt x="8" y="67"/>
                  <a:pt x="4" y="68"/>
                </a:cubicBezTo>
                <a:cubicBezTo>
                  <a:pt x="0" y="68"/>
                  <a:pt x="2" y="73"/>
                  <a:pt x="4" y="72"/>
                </a:cubicBezTo>
                <a:cubicBezTo>
                  <a:pt x="7" y="71"/>
                  <a:pt x="12" y="72"/>
                  <a:pt x="13" y="70"/>
                </a:cubicBezTo>
                <a:cubicBezTo>
                  <a:pt x="15" y="68"/>
                  <a:pt x="26" y="65"/>
                  <a:pt x="34" y="65"/>
                </a:cubicBezTo>
                <a:cubicBezTo>
                  <a:pt x="41" y="65"/>
                  <a:pt x="36" y="68"/>
                  <a:pt x="37" y="72"/>
                </a:cubicBezTo>
                <a:cubicBezTo>
                  <a:pt x="37" y="76"/>
                  <a:pt x="43" y="75"/>
                  <a:pt x="47" y="72"/>
                </a:cubicBezTo>
                <a:cubicBezTo>
                  <a:pt x="50" y="68"/>
                  <a:pt x="52" y="68"/>
                  <a:pt x="49" y="66"/>
                </a:cubicBezTo>
                <a:cubicBezTo>
                  <a:pt x="47" y="64"/>
                  <a:pt x="50" y="62"/>
                  <a:pt x="52" y="65"/>
                </a:cubicBezTo>
                <a:cubicBezTo>
                  <a:pt x="54" y="68"/>
                  <a:pt x="60" y="68"/>
                  <a:pt x="62" y="64"/>
                </a:cubicBezTo>
                <a:cubicBezTo>
                  <a:pt x="65" y="61"/>
                  <a:pt x="65" y="65"/>
                  <a:pt x="68" y="65"/>
                </a:cubicBezTo>
                <a:cubicBezTo>
                  <a:pt x="71" y="65"/>
                  <a:pt x="73" y="57"/>
                  <a:pt x="73" y="60"/>
                </a:cubicBezTo>
                <a:cubicBezTo>
                  <a:pt x="73" y="63"/>
                  <a:pt x="78" y="62"/>
                  <a:pt x="81" y="59"/>
                </a:cubicBezTo>
                <a:cubicBezTo>
                  <a:pt x="84" y="56"/>
                  <a:pt x="81" y="50"/>
                  <a:pt x="83" y="47"/>
                </a:cubicBezTo>
                <a:cubicBezTo>
                  <a:pt x="85" y="44"/>
                  <a:pt x="87" y="38"/>
                  <a:pt x="85" y="35"/>
                </a:cubicBezTo>
                <a:cubicBezTo>
                  <a:pt x="83" y="31"/>
                  <a:pt x="89" y="29"/>
                  <a:pt x="92" y="26"/>
                </a:cubicBezTo>
                <a:cubicBezTo>
                  <a:pt x="95" y="23"/>
                  <a:pt x="89" y="9"/>
                  <a:pt x="88" y="4"/>
                </a:cubicBezTo>
                <a:cubicBezTo>
                  <a:pt x="88" y="0"/>
                  <a:pt x="80" y="6"/>
                  <a:pt x="78" y="7"/>
                </a:cubicBezTo>
                <a:cubicBezTo>
                  <a:pt x="76" y="8"/>
                  <a:pt x="74" y="16"/>
                  <a:pt x="77" y="18"/>
                </a:cubicBezTo>
                <a:cubicBezTo>
                  <a:pt x="79" y="20"/>
                  <a:pt x="72" y="24"/>
                  <a:pt x="73" y="29"/>
                </a:cubicBezTo>
                <a:cubicBezTo>
                  <a:pt x="73" y="33"/>
                  <a:pt x="68" y="33"/>
                  <a:pt x="67" y="37"/>
                </a:cubicBezTo>
                <a:cubicBezTo>
                  <a:pt x="67" y="40"/>
                  <a:pt x="64" y="39"/>
                  <a:pt x="60" y="42"/>
                </a:cubicBezTo>
                <a:cubicBezTo>
                  <a:pt x="56" y="46"/>
                  <a:pt x="54" y="42"/>
                  <a:pt x="55" y="40"/>
                </a:cubicBezTo>
                <a:cubicBezTo>
                  <a:pt x="56" y="38"/>
                  <a:pt x="48" y="41"/>
                  <a:pt x="49" y="46"/>
                </a:cubicBezTo>
                <a:cubicBezTo>
                  <a:pt x="49" y="52"/>
                  <a:pt x="42" y="52"/>
                  <a:pt x="44" y="55"/>
                </a:cubicBezTo>
                <a:cubicBezTo>
                  <a:pt x="45" y="57"/>
                  <a:pt x="38" y="58"/>
                  <a:pt x="39" y="56"/>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67" name="Freeform 75"/>
          <p:cNvSpPr>
            <a:spLocks/>
          </p:cNvSpPr>
          <p:nvPr/>
        </p:nvSpPr>
        <p:spPr bwMode="auto">
          <a:xfrm>
            <a:off x="9964597" y="2540702"/>
            <a:ext cx="204229" cy="160923"/>
          </a:xfrm>
          <a:custGeom>
            <a:avLst/>
            <a:gdLst>
              <a:gd name="T0" fmla="*/ 6 w 55"/>
              <a:gd name="T1" fmla="*/ 25 h 43"/>
              <a:gd name="T2" fmla="*/ 3 w 55"/>
              <a:gd name="T3" fmla="*/ 30 h 43"/>
              <a:gd name="T4" fmla="*/ 2 w 55"/>
              <a:gd name="T5" fmla="*/ 35 h 43"/>
              <a:gd name="T6" fmla="*/ 2 w 55"/>
              <a:gd name="T7" fmla="*/ 41 h 43"/>
              <a:gd name="T8" fmla="*/ 6 w 55"/>
              <a:gd name="T9" fmla="*/ 39 h 43"/>
              <a:gd name="T10" fmla="*/ 10 w 55"/>
              <a:gd name="T11" fmla="*/ 38 h 43"/>
              <a:gd name="T12" fmla="*/ 5 w 55"/>
              <a:gd name="T13" fmla="*/ 32 h 43"/>
              <a:gd name="T14" fmla="*/ 12 w 55"/>
              <a:gd name="T15" fmla="*/ 31 h 43"/>
              <a:gd name="T16" fmla="*/ 25 w 55"/>
              <a:gd name="T17" fmla="*/ 34 h 43"/>
              <a:gd name="T18" fmla="*/ 30 w 55"/>
              <a:gd name="T19" fmla="*/ 32 h 43"/>
              <a:gd name="T20" fmla="*/ 42 w 55"/>
              <a:gd name="T21" fmla="*/ 27 h 43"/>
              <a:gd name="T22" fmla="*/ 46 w 55"/>
              <a:gd name="T23" fmla="*/ 23 h 43"/>
              <a:gd name="T24" fmla="*/ 55 w 55"/>
              <a:gd name="T25" fmla="*/ 13 h 43"/>
              <a:gd name="T26" fmla="*/ 47 w 55"/>
              <a:gd name="T27" fmla="*/ 15 h 43"/>
              <a:gd name="T28" fmla="*/ 39 w 55"/>
              <a:gd name="T29" fmla="*/ 17 h 43"/>
              <a:gd name="T30" fmla="*/ 21 w 55"/>
              <a:gd name="T31" fmla="*/ 4 h 43"/>
              <a:gd name="T32" fmla="*/ 16 w 55"/>
              <a:gd name="T33" fmla="*/ 6 h 43"/>
              <a:gd name="T34" fmla="*/ 16 w 55"/>
              <a:gd name="T35" fmla="*/ 15 h 43"/>
              <a:gd name="T36" fmla="*/ 13 w 55"/>
              <a:gd name="T37" fmla="*/ 22 h 43"/>
              <a:gd name="T38" fmla="*/ 6 w 55"/>
              <a:gd name="T39"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43">
                <a:moveTo>
                  <a:pt x="6" y="25"/>
                </a:moveTo>
                <a:cubicBezTo>
                  <a:pt x="4" y="25"/>
                  <a:pt x="7" y="28"/>
                  <a:pt x="3" y="30"/>
                </a:cubicBezTo>
                <a:cubicBezTo>
                  <a:pt x="0" y="31"/>
                  <a:pt x="0" y="34"/>
                  <a:pt x="2" y="35"/>
                </a:cubicBezTo>
                <a:cubicBezTo>
                  <a:pt x="4" y="36"/>
                  <a:pt x="2" y="39"/>
                  <a:pt x="2" y="41"/>
                </a:cubicBezTo>
                <a:cubicBezTo>
                  <a:pt x="1" y="43"/>
                  <a:pt x="4" y="41"/>
                  <a:pt x="6" y="39"/>
                </a:cubicBezTo>
                <a:cubicBezTo>
                  <a:pt x="8" y="37"/>
                  <a:pt x="10" y="40"/>
                  <a:pt x="10" y="38"/>
                </a:cubicBezTo>
                <a:cubicBezTo>
                  <a:pt x="11" y="36"/>
                  <a:pt x="5" y="35"/>
                  <a:pt x="5" y="32"/>
                </a:cubicBezTo>
                <a:cubicBezTo>
                  <a:pt x="6" y="30"/>
                  <a:pt x="9" y="33"/>
                  <a:pt x="12" y="31"/>
                </a:cubicBezTo>
                <a:cubicBezTo>
                  <a:pt x="15" y="30"/>
                  <a:pt x="21" y="31"/>
                  <a:pt x="25" y="34"/>
                </a:cubicBezTo>
                <a:cubicBezTo>
                  <a:pt x="28" y="37"/>
                  <a:pt x="29" y="36"/>
                  <a:pt x="30" y="32"/>
                </a:cubicBezTo>
                <a:cubicBezTo>
                  <a:pt x="31" y="29"/>
                  <a:pt x="36" y="27"/>
                  <a:pt x="42" y="27"/>
                </a:cubicBezTo>
                <a:cubicBezTo>
                  <a:pt x="47" y="27"/>
                  <a:pt x="48" y="24"/>
                  <a:pt x="46" y="23"/>
                </a:cubicBezTo>
                <a:cubicBezTo>
                  <a:pt x="44" y="22"/>
                  <a:pt x="55" y="15"/>
                  <a:pt x="55" y="13"/>
                </a:cubicBezTo>
                <a:cubicBezTo>
                  <a:pt x="55" y="11"/>
                  <a:pt x="49" y="17"/>
                  <a:pt x="47" y="15"/>
                </a:cubicBezTo>
                <a:cubicBezTo>
                  <a:pt x="46" y="13"/>
                  <a:pt x="43" y="16"/>
                  <a:pt x="39" y="17"/>
                </a:cubicBezTo>
                <a:cubicBezTo>
                  <a:pt x="36" y="18"/>
                  <a:pt x="24" y="8"/>
                  <a:pt x="21" y="4"/>
                </a:cubicBezTo>
                <a:cubicBezTo>
                  <a:pt x="18" y="0"/>
                  <a:pt x="14" y="3"/>
                  <a:pt x="16" y="6"/>
                </a:cubicBezTo>
                <a:cubicBezTo>
                  <a:pt x="18" y="10"/>
                  <a:pt x="16" y="11"/>
                  <a:pt x="16" y="15"/>
                </a:cubicBezTo>
                <a:cubicBezTo>
                  <a:pt x="16" y="19"/>
                  <a:pt x="13" y="19"/>
                  <a:pt x="13" y="22"/>
                </a:cubicBezTo>
                <a:cubicBezTo>
                  <a:pt x="14" y="25"/>
                  <a:pt x="9" y="24"/>
                  <a:pt x="6" y="25"/>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68" name="Freeform 76"/>
          <p:cNvSpPr>
            <a:spLocks/>
          </p:cNvSpPr>
          <p:nvPr/>
        </p:nvSpPr>
        <p:spPr bwMode="auto">
          <a:xfrm>
            <a:off x="9653540" y="2969297"/>
            <a:ext cx="84834" cy="98784"/>
          </a:xfrm>
          <a:custGeom>
            <a:avLst/>
            <a:gdLst>
              <a:gd name="T0" fmla="*/ 5 w 23"/>
              <a:gd name="T1" fmla="*/ 4 h 26"/>
              <a:gd name="T2" fmla="*/ 1 w 23"/>
              <a:gd name="T3" fmla="*/ 9 h 26"/>
              <a:gd name="T4" fmla="*/ 6 w 23"/>
              <a:gd name="T5" fmla="*/ 7 h 26"/>
              <a:gd name="T6" fmla="*/ 7 w 23"/>
              <a:gd name="T7" fmla="*/ 15 h 26"/>
              <a:gd name="T8" fmla="*/ 10 w 23"/>
              <a:gd name="T9" fmla="*/ 25 h 26"/>
              <a:gd name="T10" fmla="*/ 19 w 23"/>
              <a:gd name="T11" fmla="*/ 11 h 26"/>
              <a:gd name="T12" fmla="*/ 18 w 23"/>
              <a:gd name="T13" fmla="*/ 6 h 26"/>
              <a:gd name="T14" fmla="*/ 12 w 23"/>
              <a:gd name="T15" fmla="*/ 2 h 26"/>
              <a:gd name="T16" fmla="*/ 5 w 23"/>
              <a:gd name="T1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6">
                <a:moveTo>
                  <a:pt x="5" y="4"/>
                </a:moveTo>
                <a:cubicBezTo>
                  <a:pt x="1" y="6"/>
                  <a:pt x="0" y="7"/>
                  <a:pt x="1" y="9"/>
                </a:cubicBezTo>
                <a:cubicBezTo>
                  <a:pt x="3" y="12"/>
                  <a:pt x="5" y="10"/>
                  <a:pt x="6" y="7"/>
                </a:cubicBezTo>
                <a:cubicBezTo>
                  <a:pt x="7" y="4"/>
                  <a:pt x="9" y="11"/>
                  <a:pt x="7" y="15"/>
                </a:cubicBezTo>
                <a:cubicBezTo>
                  <a:pt x="5" y="20"/>
                  <a:pt x="7" y="26"/>
                  <a:pt x="10" y="25"/>
                </a:cubicBezTo>
                <a:cubicBezTo>
                  <a:pt x="12" y="25"/>
                  <a:pt x="16" y="16"/>
                  <a:pt x="19" y="11"/>
                </a:cubicBezTo>
                <a:cubicBezTo>
                  <a:pt x="23" y="7"/>
                  <a:pt x="18" y="8"/>
                  <a:pt x="18" y="6"/>
                </a:cubicBezTo>
                <a:cubicBezTo>
                  <a:pt x="18" y="4"/>
                  <a:pt x="12" y="4"/>
                  <a:pt x="12" y="2"/>
                </a:cubicBezTo>
                <a:cubicBezTo>
                  <a:pt x="12" y="0"/>
                  <a:pt x="8" y="1"/>
                  <a:pt x="5"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69" name="Freeform 77"/>
          <p:cNvSpPr>
            <a:spLocks/>
          </p:cNvSpPr>
          <p:nvPr/>
        </p:nvSpPr>
        <p:spPr bwMode="auto">
          <a:xfrm>
            <a:off x="9735232" y="2946991"/>
            <a:ext cx="73837" cy="60545"/>
          </a:xfrm>
          <a:custGeom>
            <a:avLst/>
            <a:gdLst>
              <a:gd name="T0" fmla="*/ 8 w 20"/>
              <a:gd name="T1" fmla="*/ 14 h 16"/>
              <a:gd name="T2" fmla="*/ 15 w 20"/>
              <a:gd name="T3" fmla="*/ 11 h 16"/>
              <a:gd name="T4" fmla="*/ 20 w 20"/>
              <a:gd name="T5" fmla="*/ 4 h 16"/>
              <a:gd name="T6" fmla="*/ 12 w 20"/>
              <a:gd name="T7" fmla="*/ 3 h 16"/>
              <a:gd name="T8" fmla="*/ 4 w 20"/>
              <a:gd name="T9" fmla="*/ 5 h 16"/>
              <a:gd name="T10" fmla="*/ 3 w 20"/>
              <a:gd name="T11" fmla="*/ 16 h 16"/>
              <a:gd name="T12" fmla="*/ 8 w 20"/>
              <a:gd name="T13" fmla="*/ 14 h 16"/>
            </a:gdLst>
            <a:ahLst/>
            <a:cxnLst>
              <a:cxn ang="0">
                <a:pos x="T0" y="T1"/>
              </a:cxn>
              <a:cxn ang="0">
                <a:pos x="T2" y="T3"/>
              </a:cxn>
              <a:cxn ang="0">
                <a:pos x="T4" y="T5"/>
              </a:cxn>
              <a:cxn ang="0">
                <a:pos x="T6" y="T7"/>
              </a:cxn>
              <a:cxn ang="0">
                <a:pos x="T8" y="T9"/>
              </a:cxn>
              <a:cxn ang="0">
                <a:pos x="T10" y="T11"/>
              </a:cxn>
              <a:cxn ang="0">
                <a:pos x="T12" y="T13"/>
              </a:cxn>
            </a:cxnLst>
            <a:rect l="0" t="0" r="r" b="b"/>
            <a:pathLst>
              <a:path w="20" h="16">
                <a:moveTo>
                  <a:pt x="8" y="14"/>
                </a:moveTo>
                <a:cubicBezTo>
                  <a:pt x="9" y="11"/>
                  <a:pt x="12" y="10"/>
                  <a:pt x="15" y="11"/>
                </a:cubicBezTo>
                <a:cubicBezTo>
                  <a:pt x="17" y="12"/>
                  <a:pt x="20" y="7"/>
                  <a:pt x="20" y="4"/>
                </a:cubicBezTo>
                <a:cubicBezTo>
                  <a:pt x="20" y="0"/>
                  <a:pt x="13" y="0"/>
                  <a:pt x="12" y="3"/>
                </a:cubicBezTo>
                <a:cubicBezTo>
                  <a:pt x="11" y="5"/>
                  <a:pt x="8" y="4"/>
                  <a:pt x="4" y="5"/>
                </a:cubicBezTo>
                <a:cubicBezTo>
                  <a:pt x="1" y="6"/>
                  <a:pt x="0" y="15"/>
                  <a:pt x="3" y="16"/>
                </a:cubicBezTo>
                <a:cubicBezTo>
                  <a:pt x="5" y="16"/>
                  <a:pt x="7" y="16"/>
                  <a:pt x="8" y="1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70" name="Freeform 78"/>
          <p:cNvSpPr>
            <a:spLocks/>
          </p:cNvSpPr>
          <p:nvPr/>
        </p:nvSpPr>
        <p:spPr bwMode="auto">
          <a:xfrm>
            <a:off x="9007862" y="3424979"/>
            <a:ext cx="81692" cy="71699"/>
          </a:xfrm>
          <a:custGeom>
            <a:avLst/>
            <a:gdLst>
              <a:gd name="T0" fmla="*/ 17 w 22"/>
              <a:gd name="T1" fmla="*/ 12 h 19"/>
              <a:gd name="T2" fmla="*/ 21 w 22"/>
              <a:gd name="T3" fmla="*/ 2 h 19"/>
              <a:gd name="T4" fmla="*/ 11 w 22"/>
              <a:gd name="T5" fmla="*/ 1 h 19"/>
              <a:gd name="T6" fmla="*/ 3 w 22"/>
              <a:gd name="T7" fmla="*/ 12 h 19"/>
              <a:gd name="T8" fmla="*/ 17 w 22"/>
              <a:gd name="T9" fmla="*/ 12 h 19"/>
            </a:gdLst>
            <a:ahLst/>
            <a:cxnLst>
              <a:cxn ang="0">
                <a:pos x="T0" y="T1"/>
              </a:cxn>
              <a:cxn ang="0">
                <a:pos x="T2" y="T3"/>
              </a:cxn>
              <a:cxn ang="0">
                <a:pos x="T4" y="T5"/>
              </a:cxn>
              <a:cxn ang="0">
                <a:pos x="T6" y="T7"/>
              </a:cxn>
              <a:cxn ang="0">
                <a:pos x="T8" y="T9"/>
              </a:cxn>
            </a:cxnLst>
            <a:rect l="0" t="0" r="r" b="b"/>
            <a:pathLst>
              <a:path w="22" h="19">
                <a:moveTo>
                  <a:pt x="17" y="12"/>
                </a:moveTo>
                <a:cubicBezTo>
                  <a:pt x="17" y="9"/>
                  <a:pt x="22" y="4"/>
                  <a:pt x="21" y="2"/>
                </a:cubicBezTo>
                <a:cubicBezTo>
                  <a:pt x="21" y="0"/>
                  <a:pt x="14" y="1"/>
                  <a:pt x="11" y="1"/>
                </a:cubicBezTo>
                <a:cubicBezTo>
                  <a:pt x="8" y="1"/>
                  <a:pt x="0" y="6"/>
                  <a:pt x="3" y="12"/>
                </a:cubicBezTo>
                <a:cubicBezTo>
                  <a:pt x="6" y="19"/>
                  <a:pt x="16" y="15"/>
                  <a:pt x="17" y="1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71" name="Freeform 79"/>
          <p:cNvSpPr>
            <a:spLocks/>
          </p:cNvSpPr>
          <p:nvPr/>
        </p:nvSpPr>
        <p:spPr bwMode="auto">
          <a:xfrm>
            <a:off x="9356623" y="3251311"/>
            <a:ext cx="73837" cy="109938"/>
          </a:xfrm>
          <a:custGeom>
            <a:avLst/>
            <a:gdLst>
              <a:gd name="T0" fmla="*/ 7 w 20"/>
              <a:gd name="T1" fmla="*/ 29 h 29"/>
              <a:gd name="T2" fmla="*/ 17 w 20"/>
              <a:gd name="T3" fmla="*/ 3 h 29"/>
              <a:gd name="T4" fmla="*/ 3 w 20"/>
              <a:gd name="T5" fmla="*/ 15 h 29"/>
              <a:gd name="T6" fmla="*/ 7 w 20"/>
              <a:gd name="T7" fmla="*/ 29 h 29"/>
            </a:gdLst>
            <a:ahLst/>
            <a:cxnLst>
              <a:cxn ang="0">
                <a:pos x="T0" y="T1"/>
              </a:cxn>
              <a:cxn ang="0">
                <a:pos x="T2" y="T3"/>
              </a:cxn>
              <a:cxn ang="0">
                <a:pos x="T4" y="T5"/>
              </a:cxn>
              <a:cxn ang="0">
                <a:pos x="T6" y="T7"/>
              </a:cxn>
            </a:cxnLst>
            <a:rect l="0" t="0" r="r" b="b"/>
            <a:pathLst>
              <a:path w="20" h="29">
                <a:moveTo>
                  <a:pt x="7" y="29"/>
                </a:moveTo>
                <a:cubicBezTo>
                  <a:pt x="10" y="27"/>
                  <a:pt x="20" y="6"/>
                  <a:pt x="17" y="3"/>
                </a:cubicBezTo>
                <a:cubicBezTo>
                  <a:pt x="15" y="0"/>
                  <a:pt x="6" y="5"/>
                  <a:pt x="3" y="15"/>
                </a:cubicBezTo>
                <a:cubicBezTo>
                  <a:pt x="0" y="24"/>
                  <a:pt x="6" y="29"/>
                  <a:pt x="7" y="29"/>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72" name="Freeform 80"/>
          <p:cNvSpPr>
            <a:spLocks/>
          </p:cNvSpPr>
          <p:nvPr/>
        </p:nvSpPr>
        <p:spPr bwMode="auto">
          <a:xfrm>
            <a:off x="9411607" y="3745232"/>
            <a:ext cx="157099" cy="143396"/>
          </a:xfrm>
          <a:custGeom>
            <a:avLst/>
            <a:gdLst>
              <a:gd name="T0" fmla="*/ 31 w 42"/>
              <a:gd name="T1" fmla="*/ 5 h 38"/>
              <a:gd name="T2" fmla="*/ 27 w 42"/>
              <a:gd name="T3" fmla="*/ 10 h 38"/>
              <a:gd name="T4" fmla="*/ 22 w 42"/>
              <a:gd name="T5" fmla="*/ 13 h 38"/>
              <a:gd name="T6" fmla="*/ 15 w 42"/>
              <a:gd name="T7" fmla="*/ 12 h 38"/>
              <a:gd name="T8" fmla="*/ 5 w 42"/>
              <a:gd name="T9" fmla="*/ 17 h 38"/>
              <a:gd name="T10" fmla="*/ 2 w 42"/>
              <a:gd name="T11" fmla="*/ 26 h 38"/>
              <a:gd name="T12" fmla="*/ 9 w 42"/>
              <a:gd name="T13" fmla="*/ 22 h 38"/>
              <a:gd name="T14" fmla="*/ 15 w 42"/>
              <a:gd name="T15" fmla="*/ 20 h 38"/>
              <a:gd name="T16" fmla="*/ 22 w 42"/>
              <a:gd name="T17" fmla="*/ 34 h 38"/>
              <a:gd name="T18" fmla="*/ 31 w 42"/>
              <a:gd name="T19" fmla="*/ 38 h 38"/>
              <a:gd name="T20" fmla="*/ 30 w 42"/>
              <a:gd name="T21" fmla="*/ 28 h 38"/>
              <a:gd name="T22" fmla="*/ 39 w 42"/>
              <a:gd name="T23" fmla="*/ 24 h 38"/>
              <a:gd name="T24" fmla="*/ 37 w 42"/>
              <a:gd name="T25" fmla="*/ 6 h 38"/>
              <a:gd name="T26" fmla="*/ 31 w 42"/>
              <a:gd name="T27"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38">
                <a:moveTo>
                  <a:pt x="31" y="5"/>
                </a:moveTo>
                <a:cubicBezTo>
                  <a:pt x="33" y="9"/>
                  <a:pt x="27" y="6"/>
                  <a:pt x="27" y="10"/>
                </a:cubicBezTo>
                <a:cubicBezTo>
                  <a:pt x="26" y="13"/>
                  <a:pt x="22" y="10"/>
                  <a:pt x="22" y="13"/>
                </a:cubicBezTo>
                <a:cubicBezTo>
                  <a:pt x="22" y="16"/>
                  <a:pt x="17" y="13"/>
                  <a:pt x="15" y="12"/>
                </a:cubicBezTo>
                <a:cubicBezTo>
                  <a:pt x="12" y="10"/>
                  <a:pt x="9" y="16"/>
                  <a:pt x="5" y="17"/>
                </a:cubicBezTo>
                <a:cubicBezTo>
                  <a:pt x="2" y="18"/>
                  <a:pt x="0" y="26"/>
                  <a:pt x="2" y="26"/>
                </a:cubicBezTo>
                <a:cubicBezTo>
                  <a:pt x="5" y="25"/>
                  <a:pt x="6" y="22"/>
                  <a:pt x="9" y="22"/>
                </a:cubicBezTo>
                <a:cubicBezTo>
                  <a:pt x="12" y="22"/>
                  <a:pt x="11" y="19"/>
                  <a:pt x="15" y="20"/>
                </a:cubicBezTo>
                <a:cubicBezTo>
                  <a:pt x="19" y="20"/>
                  <a:pt x="17" y="33"/>
                  <a:pt x="22" y="34"/>
                </a:cubicBezTo>
                <a:cubicBezTo>
                  <a:pt x="28" y="35"/>
                  <a:pt x="28" y="38"/>
                  <a:pt x="31" y="38"/>
                </a:cubicBezTo>
                <a:cubicBezTo>
                  <a:pt x="33" y="38"/>
                  <a:pt x="30" y="30"/>
                  <a:pt x="30" y="28"/>
                </a:cubicBezTo>
                <a:cubicBezTo>
                  <a:pt x="31" y="25"/>
                  <a:pt x="36" y="27"/>
                  <a:pt x="39" y="24"/>
                </a:cubicBezTo>
                <a:cubicBezTo>
                  <a:pt x="42" y="21"/>
                  <a:pt x="37" y="12"/>
                  <a:pt x="37" y="6"/>
                </a:cubicBezTo>
                <a:cubicBezTo>
                  <a:pt x="37" y="0"/>
                  <a:pt x="29" y="2"/>
                  <a:pt x="31" y="5"/>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73" name="Freeform 81"/>
          <p:cNvSpPr>
            <a:spLocks/>
          </p:cNvSpPr>
          <p:nvPr/>
        </p:nvSpPr>
        <p:spPr bwMode="auto">
          <a:xfrm>
            <a:off x="9408465" y="3684686"/>
            <a:ext cx="73837" cy="98784"/>
          </a:xfrm>
          <a:custGeom>
            <a:avLst/>
            <a:gdLst>
              <a:gd name="T0" fmla="*/ 3 w 20"/>
              <a:gd name="T1" fmla="*/ 1 h 26"/>
              <a:gd name="T2" fmla="*/ 4 w 20"/>
              <a:gd name="T3" fmla="*/ 12 h 26"/>
              <a:gd name="T4" fmla="*/ 8 w 20"/>
              <a:gd name="T5" fmla="*/ 9 h 26"/>
              <a:gd name="T6" fmla="*/ 9 w 20"/>
              <a:gd name="T7" fmla="*/ 16 h 26"/>
              <a:gd name="T8" fmla="*/ 10 w 20"/>
              <a:gd name="T9" fmla="*/ 25 h 26"/>
              <a:gd name="T10" fmla="*/ 19 w 20"/>
              <a:gd name="T11" fmla="*/ 12 h 26"/>
              <a:gd name="T12" fmla="*/ 16 w 20"/>
              <a:gd name="T13" fmla="*/ 10 h 26"/>
              <a:gd name="T14" fmla="*/ 3 w 20"/>
              <a:gd name="T15" fmla="*/ 1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6">
                <a:moveTo>
                  <a:pt x="3" y="1"/>
                </a:moveTo>
                <a:cubicBezTo>
                  <a:pt x="0" y="1"/>
                  <a:pt x="1" y="12"/>
                  <a:pt x="4" y="12"/>
                </a:cubicBezTo>
                <a:cubicBezTo>
                  <a:pt x="5" y="12"/>
                  <a:pt x="8" y="12"/>
                  <a:pt x="8" y="9"/>
                </a:cubicBezTo>
                <a:cubicBezTo>
                  <a:pt x="8" y="7"/>
                  <a:pt x="11" y="14"/>
                  <a:pt x="9" y="16"/>
                </a:cubicBezTo>
                <a:cubicBezTo>
                  <a:pt x="7" y="18"/>
                  <a:pt x="7" y="24"/>
                  <a:pt x="10" y="25"/>
                </a:cubicBezTo>
                <a:cubicBezTo>
                  <a:pt x="13" y="26"/>
                  <a:pt x="20" y="14"/>
                  <a:pt x="19" y="12"/>
                </a:cubicBezTo>
                <a:cubicBezTo>
                  <a:pt x="18" y="10"/>
                  <a:pt x="15" y="13"/>
                  <a:pt x="16" y="10"/>
                </a:cubicBezTo>
                <a:cubicBezTo>
                  <a:pt x="16" y="7"/>
                  <a:pt x="7" y="0"/>
                  <a:pt x="3" y="1"/>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74" name="Freeform 82"/>
          <p:cNvSpPr>
            <a:spLocks/>
          </p:cNvSpPr>
          <p:nvPr/>
        </p:nvSpPr>
        <p:spPr bwMode="auto">
          <a:xfrm>
            <a:off x="9353481" y="3474372"/>
            <a:ext cx="185377" cy="278827"/>
          </a:xfrm>
          <a:custGeom>
            <a:avLst/>
            <a:gdLst>
              <a:gd name="T0" fmla="*/ 1 w 50"/>
              <a:gd name="T1" fmla="*/ 20 h 74"/>
              <a:gd name="T2" fmla="*/ 3 w 50"/>
              <a:gd name="T3" fmla="*/ 31 h 74"/>
              <a:gd name="T4" fmla="*/ 5 w 50"/>
              <a:gd name="T5" fmla="*/ 37 h 74"/>
              <a:gd name="T6" fmla="*/ 13 w 50"/>
              <a:gd name="T7" fmla="*/ 40 h 74"/>
              <a:gd name="T8" fmla="*/ 21 w 50"/>
              <a:gd name="T9" fmla="*/ 42 h 74"/>
              <a:gd name="T10" fmla="*/ 31 w 50"/>
              <a:gd name="T11" fmla="*/ 50 h 74"/>
              <a:gd name="T12" fmla="*/ 33 w 50"/>
              <a:gd name="T13" fmla="*/ 57 h 74"/>
              <a:gd name="T14" fmla="*/ 36 w 50"/>
              <a:gd name="T15" fmla="*/ 60 h 74"/>
              <a:gd name="T16" fmla="*/ 40 w 50"/>
              <a:gd name="T17" fmla="*/ 70 h 74"/>
              <a:gd name="T18" fmla="*/ 43 w 50"/>
              <a:gd name="T19" fmla="*/ 68 h 74"/>
              <a:gd name="T20" fmla="*/ 47 w 50"/>
              <a:gd name="T21" fmla="*/ 63 h 74"/>
              <a:gd name="T22" fmla="*/ 45 w 50"/>
              <a:gd name="T23" fmla="*/ 54 h 74"/>
              <a:gd name="T24" fmla="*/ 35 w 50"/>
              <a:gd name="T25" fmla="*/ 47 h 74"/>
              <a:gd name="T26" fmla="*/ 30 w 50"/>
              <a:gd name="T27" fmla="*/ 40 h 74"/>
              <a:gd name="T28" fmla="*/ 19 w 50"/>
              <a:gd name="T29" fmla="*/ 38 h 74"/>
              <a:gd name="T30" fmla="*/ 14 w 50"/>
              <a:gd name="T31" fmla="*/ 30 h 74"/>
              <a:gd name="T32" fmla="*/ 20 w 50"/>
              <a:gd name="T33" fmla="*/ 19 h 74"/>
              <a:gd name="T34" fmla="*/ 20 w 50"/>
              <a:gd name="T35" fmla="*/ 6 h 74"/>
              <a:gd name="T36" fmla="*/ 18 w 50"/>
              <a:gd name="T37" fmla="*/ 3 h 74"/>
              <a:gd name="T38" fmla="*/ 6 w 50"/>
              <a:gd name="T39" fmla="*/ 2 h 74"/>
              <a:gd name="T40" fmla="*/ 5 w 50"/>
              <a:gd name="T41" fmla="*/ 21 h 74"/>
              <a:gd name="T42" fmla="*/ 1 w 50"/>
              <a:gd name="T43" fmla="*/ 2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74">
                <a:moveTo>
                  <a:pt x="1" y="20"/>
                </a:moveTo>
                <a:cubicBezTo>
                  <a:pt x="0" y="22"/>
                  <a:pt x="1" y="31"/>
                  <a:pt x="3" y="31"/>
                </a:cubicBezTo>
                <a:cubicBezTo>
                  <a:pt x="5" y="31"/>
                  <a:pt x="6" y="33"/>
                  <a:pt x="5" y="37"/>
                </a:cubicBezTo>
                <a:cubicBezTo>
                  <a:pt x="4" y="41"/>
                  <a:pt x="9" y="42"/>
                  <a:pt x="13" y="40"/>
                </a:cubicBezTo>
                <a:cubicBezTo>
                  <a:pt x="18" y="38"/>
                  <a:pt x="16" y="43"/>
                  <a:pt x="21" y="42"/>
                </a:cubicBezTo>
                <a:cubicBezTo>
                  <a:pt x="25" y="42"/>
                  <a:pt x="32" y="47"/>
                  <a:pt x="31" y="50"/>
                </a:cubicBezTo>
                <a:cubicBezTo>
                  <a:pt x="30" y="52"/>
                  <a:pt x="31" y="59"/>
                  <a:pt x="33" y="57"/>
                </a:cubicBezTo>
                <a:cubicBezTo>
                  <a:pt x="35" y="55"/>
                  <a:pt x="39" y="57"/>
                  <a:pt x="36" y="60"/>
                </a:cubicBezTo>
                <a:cubicBezTo>
                  <a:pt x="34" y="63"/>
                  <a:pt x="40" y="67"/>
                  <a:pt x="40" y="70"/>
                </a:cubicBezTo>
                <a:cubicBezTo>
                  <a:pt x="41" y="74"/>
                  <a:pt x="44" y="71"/>
                  <a:pt x="43" y="68"/>
                </a:cubicBezTo>
                <a:cubicBezTo>
                  <a:pt x="43" y="65"/>
                  <a:pt x="44" y="66"/>
                  <a:pt x="47" y="63"/>
                </a:cubicBezTo>
                <a:cubicBezTo>
                  <a:pt x="50" y="61"/>
                  <a:pt x="47" y="58"/>
                  <a:pt x="45" y="54"/>
                </a:cubicBezTo>
                <a:cubicBezTo>
                  <a:pt x="43" y="50"/>
                  <a:pt x="35" y="51"/>
                  <a:pt x="35" y="47"/>
                </a:cubicBezTo>
                <a:cubicBezTo>
                  <a:pt x="35" y="43"/>
                  <a:pt x="30" y="42"/>
                  <a:pt x="30" y="40"/>
                </a:cubicBezTo>
                <a:cubicBezTo>
                  <a:pt x="30" y="38"/>
                  <a:pt x="23" y="36"/>
                  <a:pt x="19" y="38"/>
                </a:cubicBezTo>
                <a:cubicBezTo>
                  <a:pt x="14" y="40"/>
                  <a:pt x="17" y="34"/>
                  <a:pt x="14" y="30"/>
                </a:cubicBezTo>
                <a:cubicBezTo>
                  <a:pt x="12" y="27"/>
                  <a:pt x="17" y="23"/>
                  <a:pt x="20" y="19"/>
                </a:cubicBezTo>
                <a:cubicBezTo>
                  <a:pt x="23" y="15"/>
                  <a:pt x="19" y="9"/>
                  <a:pt x="20" y="6"/>
                </a:cubicBezTo>
                <a:cubicBezTo>
                  <a:pt x="20" y="3"/>
                  <a:pt x="20" y="2"/>
                  <a:pt x="18" y="3"/>
                </a:cubicBezTo>
                <a:cubicBezTo>
                  <a:pt x="16" y="4"/>
                  <a:pt x="9" y="0"/>
                  <a:pt x="6" y="2"/>
                </a:cubicBezTo>
                <a:cubicBezTo>
                  <a:pt x="3" y="4"/>
                  <a:pt x="6" y="20"/>
                  <a:pt x="5" y="21"/>
                </a:cubicBezTo>
                <a:cubicBezTo>
                  <a:pt x="3" y="22"/>
                  <a:pt x="1" y="18"/>
                  <a:pt x="1" y="20"/>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75" name="Freeform 83"/>
          <p:cNvSpPr>
            <a:spLocks/>
          </p:cNvSpPr>
          <p:nvPr/>
        </p:nvSpPr>
        <p:spPr bwMode="auto">
          <a:xfrm>
            <a:off x="9274931" y="3703806"/>
            <a:ext cx="73837" cy="105157"/>
          </a:xfrm>
          <a:custGeom>
            <a:avLst/>
            <a:gdLst>
              <a:gd name="T0" fmla="*/ 11 w 20"/>
              <a:gd name="T1" fmla="*/ 11 h 28"/>
              <a:gd name="T2" fmla="*/ 1 w 20"/>
              <a:gd name="T3" fmla="*/ 25 h 28"/>
              <a:gd name="T4" fmla="*/ 16 w 20"/>
              <a:gd name="T5" fmla="*/ 11 h 28"/>
              <a:gd name="T6" fmla="*/ 18 w 20"/>
              <a:gd name="T7" fmla="*/ 2 h 28"/>
              <a:gd name="T8" fmla="*/ 11 w 20"/>
              <a:gd name="T9" fmla="*/ 11 h 28"/>
            </a:gdLst>
            <a:ahLst/>
            <a:cxnLst>
              <a:cxn ang="0">
                <a:pos x="T0" y="T1"/>
              </a:cxn>
              <a:cxn ang="0">
                <a:pos x="T2" y="T3"/>
              </a:cxn>
              <a:cxn ang="0">
                <a:pos x="T4" y="T5"/>
              </a:cxn>
              <a:cxn ang="0">
                <a:pos x="T6" y="T7"/>
              </a:cxn>
              <a:cxn ang="0">
                <a:pos x="T8" y="T9"/>
              </a:cxn>
            </a:cxnLst>
            <a:rect l="0" t="0" r="r" b="b"/>
            <a:pathLst>
              <a:path w="20" h="28">
                <a:moveTo>
                  <a:pt x="11" y="11"/>
                </a:moveTo>
                <a:cubicBezTo>
                  <a:pt x="8" y="16"/>
                  <a:pt x="0" y="23"/>
                  <a:pt x="1" y="25"/>
                </a:cubicBezTo>
                <a:cubicBezTo>
                  <a:pt x="3" y="28"/>
                  <a:pt x="11" y="14"/>
                  <a:pt x="16" y="11"/>
                </a:cubicBezTo>
                <a:cubicBezTo>
                  <a:pt x="20" y="8"/>
                  <a:pt x="19" y="5"/>
                  <a:pt x="18" y="2"/>
                </a:cubicBezTo>
                <a:cubicBezTo>
                  <a:pt x="16" y="0"/>
                  <a:pt x="15" y="7"/>
                  <a:pt x="11" y="11"/>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76" name="Freeform 84"/>
          <p:cNvSpPr>
            <a:spLocks/>
          </p:cNvSpPr>
          <p:nvPr/>
        </p:nvSpPr>
        <p:spPr bwMode="auto">
          <a:xfrm>
            <a:off x="9370761" y="3632107"/>
            <a:ext cx="48701" cy="49393"/>
          </a:xfrm>
          <a:custGeom>
            <a:avLst/>
            <a:gdLst>
              <a:gd name="T0" fmla="*/ 0 w 13"/>
              <a:gd name="T1" fmla="*/ 2 h 13"/>
              <a:gd name="T2" fmla="*/ 8 w 13"/>
              <a:gd name="T3" fmla="*/ 11 h 13"/>
              <a:gd name="T4" fmla="*/ 0 w 13"/>
              <a:gd name="T5" fmla="*/ 2 h 13"/>
            </a:gdLst>
            <a:ahLst/>
            <a:cxnLst>
              <a:cxn ang="0">
                <a:pos x="T0" y="T1"/>
              </a:cxn>
              <a:cxn ang="0">
                <a:pos x="T2" y="T3"/>
              </a:cxn>
              <a:cxn ang="0">
                <a:pos x="T4" y="T5"/>
              </a:cxn>
            </a:cxnLst>
            <a:rect l="0" t="0" r="r" b="b"/>
            <a:pathLst>
              <a:path w="13" h="13">
                <a:moveTo>
                  <a:pt x="0" y="2"/>
                </a:moveTo>
                <a:cubicBezTo>
                  <a:pt x="1" y="6"/>
                  <a:pt x="3" y="13"/>
                  <a:pt x="8" y="11"/>
                </a:cubicBezTo>
                <a:cubicBezTo>
                  <a:pt x="13" y="9"/>
                  <a:pt x="0" y="0"/>
                  <a:pt x="0" y="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77" name="Freeform 85"/>
          <p:cNvSpPr>
            <a:spLocks/>
          </p:cNvSpPr>
          <p:nvPr/>
        </p:nvSpPr>
        <p:spPr bwMode="auto">
          <a:xfrm>
            <a:off x="9476018" y="3742045"/>
            <a:ext cx="28278" cy="33460"/>
          </a:xfrm>
          <a:custGeom>
            <a:avLst/>
            <a:gdLst>
              <a:gd name="T0" fmla="*/ 6 w 8"/>
              <a:gd name="T1" fmla="*/ 2 h 9"/>
              <a:gd name="T2" fmla="*/ 0 w 8"/>
              <a:gd name="T3" fmla="*/ 6 h 9"/>
              <a:gd name="T4" fmla="*/ 6 w 8"/>
              <a:gd name="T5" fmla="*/ 2 h 9"/>
            </a:gdLst>
            <a:ahLst/>
            <a:cxnLst>
              <a:cxn ang="0">
                <a:pos x="T0" y="T1"/>
              </a:cxn>
              <a:cxn ang="0">
                <a:pos x="T2" y="T3"/>
              </a:cxn>
              <a:cxn ang="0">
                <a:pos x="T4" y="T5"/>
              </a:cxn>
            </a:cxnLst>
            <a:rect l="0" t="0" r="r" b="b"/>
            <a:pathLst>
              <a:path w="8" h="9">
                <a:moveTo>
                  <a:pt x="6" y="2"/>
                </a:moveTo>
                <a:cubicBezTo>
                  <a:pt x="4" y="0"/>
                  <a:pt x="0" y="4"/>
                  <a:pt x="0" y="6"/>
                </a:cubicBezTo>
                <a:cubicBezTo>
                  <a:pt x="1" y="9"/>
                  <a:pt x="8" y="5"/>
                  <a:pt x="6" y="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78" name="Freeform 86"/>
          <p:cNvSpPr>
            <a:spLocks/>
          </p:cNvSpPr>
          <p:nvPr/>
        </p:nvSpPr>
        <p:spPr bwMode="auto">
          <a:xfrm>
            <a:off x="10325926" y="4159488"/>
            <a:ext cx="54985" cy="47799"/>
          </a:xfrm>
          <a:custGeom>
            <a:avLst/>
            <a:gdLst>
              <a:gd name="T0" fmla="*/ 5 w 15"/>
              <a:gd name="T1" fmla="*/ 4 h 13"/>
              <a:gd name="T2" fmla="*/ 10 w 15"/>
              <a:gd name="T3" fmla="*/ 12 h 13"/>
              <a:gd name="T4" fmla="*/ 8 w 15"/>
              <a:gd name="T5" fmla="*/ 4 h 13"/>
              <a:gd name="T6" fmla="*/ 5 w 15"/>
              <a:gd name="T7" fmla="*/ 4 h 13"/>
            </a:gdLst>
            <a:ahLst/>
            <a:cxnLst>
              <a:cxn ang="0">
                <a:pos x="T0" y="T1"/>
              </a:cxn>
              <a:cxn ang="0">
                <a:pos x="T2" y="T3"/>
              </a:cxn>
              <a:cxn ang="0">
                <a:pos x="T4" y="T5"/>
              </a:cxn>
              <a:cxn ang="0">
                <a:pos x="T6" y="T7"/>
              </a:cxn>
            </a:cxnLst>
            <a:rect l="0" t="0" r="r" b="b"/>
            <a:pathLst>
              <a:path w="15" h="13">
                <a:moveTo>
                  <a:pt x="5" y="4"/>
                </a:moveTo>
                <a:cubicBezTo>
                  <a:pt x="10" y="9"/>
                  <a:pt x="8" y="13"/>
                  <a:pt x="10" y="12"/>
                </a:cubicBezTo>
                <a:cubicBezTo>
                  <a:pt x="15" y="11"/>
                  <a:pt x="12" y="6"/>
                  <a:pt x="8" y="4"/>
                </a:cubicBezTo>
                <a:cubicBezTo>
                  <a:pt x="4" y="2"/>
                  <a:pt x="0" y="0"/>
                  <a:pt x="5"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79" name="Freeform 87"/>
          <p:cNvSpPr>
            <a:spLocks/>
          </p:cNvSpPr>
          <p:nvPr/>
        </p:nvSpPr>
        <p:spPr bwMode="auto">
          <a:xfrm>
            <a:off x="10220670" y="4189760"/>
            <a:ext cx="127251" cy="66918"/>
          </a:xfrm>
          <a:custGeom>
            <a:avLst/>
            <a:gdLst>
              <a:gd name="T0" fmla="*/ 27 w 34"/>
              <a:gd name="T1" fmla="*/ 5 h 18"/>
              <a:gd name="T2" fmla="*/ 18 w 34"/>
              <a:gd name="T3" fmla="*/ 11 h 18"/>
              <a:gd name="T4" fmla="*/ 0 w 34"/>
              <a:gd name="T5" fmla="*/ 12 h 18"/>
              <a:gd name="T6" fmla="*/ 14 w 34"/>
              <a:gd name="T7" fmla="*/ 18 h 18"/>
              <a:gd name="T8" fmla="*/ 30 w 34"/>
              <a:gd name="T9" fmla="*/ 9 h 18"/>
              <a:gd name="T10" fmla="*/ 33 w 34"/>
              <a:gd name="T11" fmla="*/ 2 h 18"/>
              <a:gd name="T12" fmla="*/ 27 w 34"/>
              <a:gd name="T13" fmla="*/ 5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27" y="5"/>
                </a:moveTo>
                <a:cubicBezTo>
                  <a:pt x="27" y="7"/>
                  <a:pt x="24" y="9"/>
                  <a:pt x="18" y="11"/>
                </a:cubicBezTo>
                <a:cubicBezTo>
                  <a:pt x="12" y="13"/>
                  <a:pt x="1" y="8"/>
                  <a:pt x="0" y="12"/>
                </a:cubicBezTo>
                <a:cubicBezTo>
                  <a:pt x="0" y="14"/>
                  <a:pt x="7" y="18"/>
                  <a:pt x="14" y="18"/>
                </a:cubicBezTo>
                <a:cubicBezTo>
                  <a:pt x="20" y="18"/>
                  <a:pt x="30" y="11"/>
                  <a:pt x="30" y="9"/>
                </a:cubicBezTo>
                <a:cubicBezTo>
                  <a:pt x="30" y="7"/>
                  <a:pt x="34" y="4"/>
                  <a:pt x="33" y="2"/>
                </a:cubicBezTo>
                <a:cubicBezTo>
                  <a:pt x="31" y="0"/>
                  <a:pt x="27" y="3"/>
                  <a:pt x="27" y="5"/>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80" name="Freeform 88"/>
          <p:cNvSpPr>
            <a:spLocks/>
          </p:cNvSpPr>
          <p:nvPr/>
        </p:nvSpPr>
        <p:spPr bwMode="auto">
          <a:xfrm>
            <a:off x="9691244" y="4060704"/>
            <a:ext cx="604833" cy="328218"/>
          </a:xfrm>
          <a:custGeom>
            <a:avLst/>
            <a:gdLst>
              <a:gd name="T0" fmla="*/ 135 w 163"/>
              <a:gd name="T1" fmla="*/ 55 h 87"/>
              <a:gd name="T2" fmla="*/ 137 w 163"/>
              <a:gd name="T3" fmla="*/ 50 h 87"/>
              <a:gd name="T4" fmla="*/ 121 w 163"/>
              <a:gd name="T5" fmla="*/ 41 h 87"/>
              <a:gd name="T6" fmla="*/ 89 w 163"/>
              <a:gd name="T7" fmla="*/ 23 h 87"/>
              <a:gd name="T8" fmla="*/ 83 w 163"/>
              <a:gd name="T9" fmla="*/ 21 h 87"/>
              <a:gd name="T10" fmla="*/ 55 w 163"/>
              <a:gd name="T11" fmla="*/ 12 h 87"/>
              <a:gd name="T12" fmla="*/ 47 w 163"/>
              <a:gd name="T13" fmla="*/ 18 h 87"/>
              <a:gd name="T14" fmla="*/ 34 w 163"/>
              <a:gd name="T15" fmla="*/ 27 h 87"/>
              <a:gd name="T16" fmla="*/ 26 w 163"/>
              <a:gd name="T17" fmla="*/ 6 h 87"/>
              <a:gd name="T18" fmla="*/ 7 w 163"/>
              <a:gd name="T19" fmla="*/ 4 h 87"/>
              <a:gd name="T20" fmla="*/ 0 w 163"/>
              <a:gd name="T21" fmla="*/ 9 h 87"/>
              <a:gd name="T22" fmla="*/ 4 w 163"/>
              <a:gd name="T23" fmla="*/ 11 h 87"/>
              <a:gd name="T24" fmla="*/ 9 w 163"/>
              <a:gd name="T25" fmla="*/ 17 h 87"/>
              <a:gd name="T26" fmla="*/ 22 w 163"/>
              <a:gd name="T27" fmla="*/ 18 h 87"/>
              <a:gd name="T28" fmla="*/ 21 w 163"/>
              <a:gd name="T29" fmla="*/ 20 h 87"/>
              <a:gd name="T30" fmla="*/ 14 w 163"/>
              <a:gd name="T31" fmla="*/ 21 h 87"/>
              <a:gd name="T32" fmla="*/ 9 w 163"/>
              <a:gd name="T33" fmla="*/ 23 h 87"/>
              <a:gd name="T34" fmla="*/ 14 w 163"/>
              <a:gd name="T35" fmla="*/ 30 h 87"/>
              <a:gd name="T36" fmla="*/ 20 w 163"/>
              <a:gd name="T37" fmla="*/ 30 h 87"/>
              <a:gd name="T38" fmla="*/ 28 w 163"/>
              <a:gd name="T39" fmla="*/ 32 h 87"/>
              <a:gd name="T40" fmla="*/ 36 w 163"/>
              <a:gd name="T41" fmla="*/ 36 h 87"/>
              <a:gd name="T42" fmla="*/ 59 w 163"/>
              <a:gd name="T43" fmla="*/ 44 h 87"/>
              <a:gd name="T44" fmla="*/ 63 w 163"/>
              <a:gd name="T45" fmla="*/ 53 h 87"/>
              <a:gd name="T46" fmla="*/ 63 w 163"/>
              <a:gd name="T47" fmla="*/ 61 h 87"/>
              <a:gd name="T48" fmla="*/ 55 w 163"/>
              <a:gd name="T49" fmla="*/ 67 h 87"/>
              <a:gd name="T50" fmla="*/ 74 w 163"/>
              <a:gd name="T51" fmla="*/ 66 h 87"/>
              <a:gd name="T52" fmla="*/ 83 w 163"/>
              <a:gd name="T53" fmla="*/ 73 h 87"/>
              <a:gd name="T54" fmla="*/ 91 w 163"/>
              <a:gd name="T55" fmla="*/ 76 h 87"/>
              <a:gd name="T56" fmla="*/ 101 w 163"/>
              <a:gd name="T57" fmla="*/ 70 h 87"/>
              <a:gd name="T58" fmla="*/ 106 w 163"/>
              <a:gd name="T59" fmla="*/ 64 h 87"/>
              <a:gd name="T60" fmla="*/ 123 w 163"/>
              <a:gd name="T61" fmla="*/ 68 h 87"/>
              <a:gd name="T62" fmla="*/ 141 w 163"/>
              <a:gd name="T63" fmla="*/ 84 h 87"/>
              <a:gd name="T64" fmla="*/ 158 w 163"/>
              <a:gd name="T65" fmla="*/ 87 h 87"/>
              <a:gd name="T66" fmla="*/ 157 w 163"/>
              <a:gd name="T67" fmla="*/ 82 h 87"/>
              <a:gd name="T68" fmla="*/ 151 w 163"/>
              <a:gd name="T69" fmla="*/ 76 h 87"/>
              <a:gd name="T70" fmla="*/ 143 w 163"/>
              <a:gd name="T71" fmla="*/ 73 h 87"/>
              <a:gd name="T72" fmla="*/ 137 w 163"/>
              <a:gd name="T73" fmla="*/ 62 h 87"/>
              <a:gd name="T74" fmla="*/ 135 w 163"/>
              <a:gd name="T75" fmla="*/ 5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3" h="87">
                <a:moveTo>
                  <a:pt x="135" y="55"/>
                </a:moveTo>
                <a:cubicBezTo>
                  <a:pt x="139" y="55"/>
                  <a:pt x="140" y="53"/>
                  <a:pt x="137" y="50"/>
                </a:cubicBezTo>
                <a:cubicBezTo>
                  <a:pt x="133" y="47"/>
                  <a:pt x="121" y="45"/>
                  <a:pt x="121" y="41"/>
                </a:cubicBezTo>
                <a:cubicBezTo>
                  <a:pt x="120" y="36"/>
                  <a:pt x="98" y="25"/>
                  <a:pt x="89" y="23"/>
                </a:cubicBezTo>
                <a:cubicBezTo>
                  <a:pt x="87" y="23"/>
                  <a:pt x="85" y="22"/>
                  <a:pt x="83" y="21"/>
                </a:cubicBezTo>
                <a:cubicBezTo>
                  <a:pt x="72" y="18"/>
                  <a:pt x="58" y="12"/>
                  <a:pt x="55" y="12"/>
                </a:cubicBezTo>
                <a:cubicBezTo>
                  <a:pt x="51" y="12"/>
                  <a:pt x="51" y="18"/>
                  <a:pt x="47" y="18"/>
                </a:cubicBezTo>
                <a:cubicBezTo>
                  <a:pt x="44" y="18"/>
                  <a:pt x="40" y="25"/>
                  <a:pt x="34" y="27"/>
                </a:cubicBezTo>
                <a:cubicBezTo>
                  <a:pt x="28" y="29"/>
                  <a:pt x="28" y="10"/>
                  <a:pt x="26" y="6"/>
                </a:cubicBezTo>
                <a:cubicBezTo>
                  <a:pt x="23" y="3"/>
                  <a:pt x="8" y="0"/>
                  <a:pt x="7" y="4"/>
                </a:cubicBezTo>
                <a:cubicBezTo>
                  <a:pt x="6" y="8"/>
                  <a:pt x="1" y="6"/>
                  <a:pt x="0" y="9"/>
                </a:cubicBezTo>
                <a:cubicBezTo>
                  <a:pt x="0" y="12"/>
                  <a:pt x="1" y="11"/>
                  <a:pt x="4" y="11"/>
                </a:cubicBezTo>
                <a:cubicBezTo>
                  <a:pt x="8" y="11"/>
                  <a:pt x="8" y="14"/>
                  <a:pt x="9" y="17"/>
                </a:cubicBezTo>
                <a:cubicBezTo>
                  <a:pt x="10" y="20"/>
                  <a:pt x="19" y="18"/>
                  <a:pt x="22" y="18"/>
                </a:cubicBezTo>
                <a:cubicBezTo>
                  <a:pt x="25" y="17"/>
                  <a:pt x="25" y="22"/>
                  <a:pt x="21" y="20"/>
                </a:cubicBezTo>
                <a:cubicBezTo>
                  <a:pt x="17" y="19"/>
                  <a:pt x="17" y="22"/>
                  <a:pt x="14" y="21"/>
                </a:cubicBezTo>
                <a:cubicBezTo>
                  <a:pt x="11" y="21"/>
                  <a:pt x="8" y="21"/>
                  <a:pt x="9" y="23"/>
                </a:cubicBezTo>
                <a:cubicBezTo>
                  <a:pt x="11" y="24"/>
                  <a:pt x="14" y="26"/>
                  <a:pt x="14" y="30"/>
                </a:cubicBezTo>
                <a:cubicBezTo>
                  <a:pt x="14" y="34"/>
                  <a:pt x="20" y="33"/>
                  <a:pt x="20" y="30"/>
                </a:cubicBezTo>
                <a:cubicBezTo>
                  <a:pt x="20" y="27"/>
                  <a:pt x="23" y="31"/>
                  <a:pt x="28" y="32"/>
                </a:cubicBezTo>
                <a:cubicBezTo>
                  <a:pt x="34" y="34"/>
                  <a:pt x="30" y="36"/>
                  <a:pt x="36" y="36"/>
                </a:cubicBezTo>
                <a:cubicBezTo>
                  <a:pt x="41" y="36"/>
                  <a:pt x="54" y="40"/>
                  <a:pt x="59" y="44"/>
                </a:cubicBezTo>
                <a:cubicBezTo>
                  <a:pt x="63" y="48"/>
                  <a:pt x="60" y="50"/>
                  <a:pt x="63" y="53"/>
                </a:cubicBezTo>
                <a:cubicBezTo>
                  <a:pt x="66" y="57"/>
                  <a:pt x="67" y="61"/>
                  <a:pt x="63" y="61"/>
                </a:cubicBezTo>
                <a:cubicBezTo>
                  <a:pt x="59" y="61"/>
                  <a:pt x="54" y="65"/>
                  <a:pt x="55" y="67"/>
                </a:cubicBezTo>
                <a:cubicBezTo>
                  <a:pt x="56" y="69"/>
                  <a:pt x="71" y="66"/>
                  <a:pt x="74" y="66"/>
                </a:cubicBezTo>
                <a:cubicBezTo>
                  <a:pt x="76" y="66"/>
                  <a:pt x="78" y="70"/>
                  <a:pt x="83" y="73"/>
                </a:cubicBezTo>
                <a:cubicBezTo>
                  <a:pt x="85" y="74"/>
                  <a:pt x="88" y="76"/>
                  <a:pt x="91" y="76"/>
                </a:cubicBezTo>
                <a:cubicBezTo>
                  <a:pt x="102" y="76"/>
                  <a:pt x="99" y="70"/>
                  <a:pt x="101" y="70"/>
                </a:cubicBezTo>
                <a:cubicBezTo>
                  <a:pt x="103" y="70"/>
                  <a:pt x="104" y="67"/>
                  <a:pt x="106" y="64"/>
                </a:cubicBezTo>
                <a:cubicBezTo>
                  <a:pt x="108" y="62"/>
                  <a:pt x="118" y="64"/>
                  <a:pt x="123" y="68"/>
                </a:cubicBezTo>
                <a:cubicBezTo>
                  <a:pt x="129" y="72"/>
                  <a:pt x="135" y="85"/>
                  <a:pt x="141" y="84"/>
                </a:cubicBezTo>
                <a:cubicBezTo>
                  <a:pt x="147" y="83"/>
                  <a:pt x="153" y="87"/>
                  <a:pt x="158" y="87"/>
                </a:cubicBezTo>
                <a:cubicBezTo>
                  <a:pt x="163" y="87"/>
                  <a:pt x="158" y="83"/>
                  <a:pt x="157" y="82"/>
                </a:cubicBezTo>
                <a:cubicBezTo>
                  <a:pt x="155" y="81"/>
                  <a:pt x="151" y="78"/>
                  <a:pt x="151" y="76"/>
                </a:cubicBezTo>
                <a:cubicBezTo>
                  <a:pt x="151" y="75"/>
                  <a:pt x="146" y="75"/>
                  <a:pt x="143" y="73"/>
                </a:cubicBezTo>
                <a:cubicBezTo>
                  <a:pt x="139" y="70"/>
                  <a:pt x="141" y="63"/>
                  <a:pt x="137" y="62"/>
                </a:cubicBezTo>
                <a:cubicBezTo>
                  <a:pt x="133" y="60"/>
                  <a:pt x="131" y="55"/>
                  <a:pt x="135" y="55"/>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81" name="Freeform 89"/>
          <p:cNvSpPr>
            <a:spLocks/>
          </p:cNvSpPr>
          <p:nvPr/>
        </p:nvSpPr>
        <p:spPr bwMode="auto">
          <a:xfrm>
            <a:off x="8172093" y="3756384"/>
            <a:ext cx="64411" cy="127463"/>
          </a:xfrm>
          <a:custGeom>
            <a:avLst/>
            <a:gdLst>
              <a:gd name="T0" fmla="*/ 4 w 17"/>
              <a:gd name="T1" fmla="*/ 0 h 34"/>
              <a:gd name="T2" fmla="*/ 1 w 17"/>
              <a:gd name="T3" fmla="*/ 8 h 34"/>
              <a:gd name="T4" fmla="*/ 1 w 17"/>
              <a:gd name="T5" fmla="*/ 19 h 34"/>
              <a:gd name="T6" fmla="*/ 5 w 17"/>
              <a:gd name="T7" fmla="*/ 31 h 34"/>
              <a:gd name="T8" fmla="*/ 17 w 17"/>
              <a:gd name="T9" fmla="*/ 19 h 34"/>
              <a:gd name="T10" fmla="*/ 4 w 17"/>
              <a:gd name="T11" fmla="*/ 0 h 34"/>
            </a:gdLst>
            <a:ahLst/>
            <a:cxnLst>
              <a:cxn ang="0">
                <a:pos x="T0" y="T1"/>
              </a:cxn>
              <a:cxn ang="0">
                <a:pos x="T2" y="T3"/>
              </a:cxn>
              <a:cxn ang="0">
                <a:pos x="T4" y="T5"/>
              </a:cxn>
              <a:cxn ang="0">
                <a:pos x="T6" y="T7"/>
              </a:cxn>
              <a:cxn ang="0">
                <a:pos x="T8" y="T9"/>
              </a:cxn>
              <a:cxn ang="0">
                <a:pos x="T10" y="T11"/>
              </a:cxn>
            </a:cxnLst>
            <a:rect l="0" t="0" r="r" b="b"/>
            <a:pathLst>
              <a:path w="17" h="34">
                <a:moveTo>
                  <a:pt x="4" y="0"/>
                </a:moveTo>
                <a:cubicBezTo>
                  <a:pt x="2" y="0"/>
                  <a:pt x="2" y="5"/>
                  <a:pt x="1" y="8"/>
                </a:cubicBezTo>
                <a:cubicBezTo>
                  <a:pt x="0" y="11"/>
                  <a:pt x="0" y="14"/>
                  <a:pt x="1" y="19"/>
                </a:cubicBezTo>
                <a:cubicBezTo>
                  <a:pt x="1" y="23"/>
                  <a:pt x="1" y="28"/>
                  <a:pt x="5" y="31"/>
                </a:cubicBezTo>
                <a:cubicBezTo>
                  <a:pt x="9" y="34"/>
                  <a:pt x="17" y="26"/>
                  <a:pt x="17" y="19"/>
                </a:cubicBezTo>
                <a:cubicBezTo>
                  <a:pt x="17" y="12"/>
                  <a:pt x="6" y="0"/>
                  <a:pt x="4" y="0"/>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82" name="Freeform 90"/>
          <p:cNvSpPr>
            <a:spLocks/>
          </p:cNvSpPr>
          <p:nvPr/>
        </p:nvSpPr>
        <p:spPr bwMode="auto">
          <a:xfrm>
            <a:off x="7048831" y="4411228"/>
            <a:ext cx="226223" cy="447716"/>
          </a:xfrm>
          <a:custGeom>
            <a:avLst/>
            <a:gdLst>
              <a:gd name="T0" fmla="*/ 51 w 61"/>
              <a:gd name="T1" fmla="*/ 4 h 119"/>
              <a:gd name="T2" fmla="*/ 48 w 61"/>
              <a:gd name="T3" fmla="*/ 6 h 119"/>
              <a:gd name="T4" fmla="*/ 47 w 61"/>
              <a:gd name="T5" fmla="*/ 12 h 119"/>
              <a:gd name="T6" fmla="*/ 42 w 61"/>
              <a:gd name="T7" fmla="*/ 15 h 119"/>
              <a:gd name="T8" fmla="*/ 38 w 61"/>
              <a:gd name="T9" fmla="*/ 19 h 119"/>
              <a:gd name="T10" fmla="*/ 38 w 61"/>
              <a:gd name="T11" fmla="*/ 23 h 119"/>
              <a:gd name="T12" fmla="*/ 32 w 61"/>
              <a:gd name="T13" fmla="*/ 28 h 119"/>
              <a:gd name="T14" fmla="*/ 20 w 61"/>
              <a:gd name="T15" fmla="*/ 34 h 119"/>
              <a:gd name="T16" fmla="*/ 10 w 61"/>
              <a:gd name="T17" fmla="*/ 36 h 119"/>
              <a:gd name="T18" fmla="*/ 7 w 61"/>
              <a:gd name="T19" fmla="*/ 47 h 119"/>
              <a:gd name="T20" fmla="*/ 8 w 61"/>
              <a:gd name="T21" fmla="*/ 62 h 119"/>
              <a:gd name="T22" fmla="*/ 6 w 61"/>
              <a:gd name="T23" fmla="*/ 78 h 119"/>
              <a:gd name="T24" fmla="*/ 3 w 61"/>
              <a:gd name="T25" fmla="*/ 98 h 119"/>
              <a:gd name="T26" fmla="*/ 8 w 61"/>
              <a:gd name="T27" fmla="*/ 113 h 119"/>
              <a:gd name="T28" fmla="*/ 22 w 61"/>
              <a:gd name="T29" fmla="*/ 117 h 119"/>
              <a:gd name="T30" fmla="*/ 31 w 61"/>
              <a:gd name="T31" fmla="*/ 114 h 119"/>
              <a:gd name="T32" fmla="*/ 43 w 61"/>
              <a:gd name="T33" fmla="*/ 80 h 119"/>
              <a:gd name="T34" fmla="*/ 51 w 61"/>
              <a:gd name="T35" fmla="*/ 48 h 119"/>
              <a:gd name="T36" fmla="*/ 53 w 61"/>
              <a:gd name="T37" fmla="*/ 39 h 119"/>
              <a:gd name="T38" fmla="*/ 55 w 61"/>
              <a:gd name="T39" fmla="*/ 34 h 119"/>
              <a:gd name="T40" fmla="*/ 60 w 61"/>
              <a:gd name="T41" fmla="*/ 33 h 119"/>
              <a:gd name="T42" fmla="*/ 57 w 61"/>
              <a:gd name="T43" fmla="*/ 17 h 119"/>
              <a:gd name="T44" fmla="*/ 51 w 61"/>
              <a:gd name="T45" fmla="*/ 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119">
                <a:moveTo>
                  <a:pt x="51" y="4"/>
                </a:moveTo>
                <a:cubicBezTo>
                  <a:pt x="50" y="0"/>
                  <a:pt x="49" y="5"/>
                  <a:pt x="48" y="6"/>
                </a:cubicBezTo>
                <a:cubicBezTo>
                  <a:pt x="47" y="7"/>
                  <a:pt x="47" y="10"/>
                  <a:pt x="47" y="12"/>
                </a:cubicBezTo>
                <a:cubicBezTo>
                  <a:pt x="47" y="14"/>
                  <a:pt x="44" y="16"/>
                  <a:pt x="42" y="15"/>
                </a:cubicBezTo>
                <a:cubicBezTo>
                  <a:pt x="40" y="15"/>
                  <a:pt x="37" y="16"/>
                  <a:pt x="38" y="19"/>
                </a:cubicBezTo>
                <a:cubicBezTo>
                  <a:pt x="39" y="22"/>
                  <a:pt x="37" y="21"/>
                  <a:pt x="38" y="23"/>
                </a:cubicBezTo>
                <a:cubicBezTo>
                  <a:pt x="39" y="26"/>
                  <a:pt x="35" y="28"/>
                  <a:pt x="32" y="28"/>
                </a:cubicBezTo>
                <a:cubicBezTo>
                  <a:pt x="28" y="29"/>
                  <a:pt x="24" y="35"/>
                  <a:pt x="20" y="34"/>
                </a:cubicBezTo>
                <a:cubicBezTo>
                  <a:pt x="17" y="34"/>
                  <a:pt x="13" y="37"/>
                  <a:pt x="10" y="36"/>
                </a:cubicBezTo>
                <a:cubicBezTo>
                  <a:pt x="7" y="36"/>
                  <a:pt x="9" y="43"/>
                  <a:pt x="7" y="47"/>
                </a:cubicBezTo>
                <a:cubicBezTo>
                  <a:pt x="4" y="51"/>
                  <a:pt x="5" y="56"/>
                  <a:pt x="8" y="62"/>
                </a:cubicBezTo>
                <a:cubicBezTo>
                  <a:pt x="10" y="67"/>
                  <a:pt x="11" y="71"/>
                  <a:pt x="6" y="78"/>
                </a:cubicBezTo>
                <a:cubicBezTo>
                  <a:pt x="0" y="85"/>
                  <a:pt x="0" y="93"/>
                  <a:pt x="3" y="98"/>
                </a:cubicBezTo>
                <a:cubicBezTo>
                  <a:pt x="5" y="103"/>
                  <a:pt x="5" y="110"/>
                  <a:pt x="8" y="113"/>
                </a:cubicBezTo>
                <a:cubicBezTo>
                  <a:pt x="11" y="117"/>
                  <a:pt x="20" y="119"/>
                  <a:pt x="22" y="117"/>
                </a:cubicBezTo>
                <a:cubicBezTo>
                  <a:pt x="25" y="114"/>
                  <a:pt x="28" y="117"/>
                  <a:pt x="31" y="114"/>
                </a:cubicBezTo>
                <a:cubicBezTo>
                  <a:pt x="34" y="110"/>
                  <a:pt x="38" y="92"/>
                  <a:pt x="43" y="80"/>
                </a:cubicBezTo>
                <a:cubicBezTo>
                  <a:pt x="47" y="67"/>
                  <a:pt x="52" y="51"/>
                  <a:pt x="51" y="48"/>
                </a:cubicBezTo>
                <a:cubicBezTo>
                  <a:pt x="51" y="44"/>
                  <a:pt x="54" y="42"/>
                  <a:pt x="53" y="39"/>
                </a:cubicBezTo>
                <a:cubicBezTo>
                  <a:pt x="51" y="35"/>
                  <a:pt x="53" y="31"/>
                  <a:pt x="55" y="34"/>
                </a:cubicBezTo>
                <a:cubicBezTo>
                  <a:pt x="57" y="36"/>
                  <a:pt x="59" y="36"/>
                  <a:pt x="60" y="33"/>
                </a:cubicBezTo>
                <a:cubicBezTo>
                  <a:pt x="61" y="29"/>
                  <a:pt x="57" y="23"/>
                  <a:pt x="57" y="17"/>
                </a:cubicBezTo>
                <a:cubicBezTo>
                  <a:pt x="56" y="12"/>
                  <a:pt x="52" y="6"/>
                  <a:pt x="51"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83" name="Freeform 91"/>
          <p:cNvSpPr>
            <a:spLocks/>
          </p:cNvSpPr>
          <p:nvPr/>
        </p:nvSpPr>
        <p:spPr bwMode="auto">
          <a:xfrm>
            <a:off x="7356746" y="3654413"/>
            <a:ext cx="43988" cy="22306"/>
          </a:xfrm>
          <a:custGeom>
            <a:avLst/>
            <a:gdLst>
              <a:gd name="T0" fmla="*/ 3 w 12"/>
              <a:gd name="T1" fmla="*/ 4 h 6"/>
              <a:gd name="T2" fmla="*/ 12 w 12"/>
              <a:gd name="T3" fmla="*/ 2 h 6"/>
              <a:gd name="T4" fmla="*/ 3 w 12"/>
              <a:gd name="T5" fmla="*/ 4 h 6"/>
            </a:gdLst>
            <a:ahLst/>
            <a:cxnLst>
              <a:cxn ang="0">
                <a:pos x="T0" y="T1"/>
              </a:cxn>
              <a:cxn ang="0">
                <a:pos x="T2" y="T3"/>
              </a:cxn>
              <a:cxn ang="0">
                <a:pos x="T4" y="T5"/>
              </a:cxn>
            </a:cxnLst>
            <a:rect l="0" t="0" r="r" b="b"/>
            <a:pathLst>
              <a:path w="12" h="6">
                <a:moveTo>
                  <a:pt x="3" y="4"/>
                </a:moveTo>
                <a:cubicBezTo>
                  <a:pt x="6" y="6"/>
                  <a:pt x="11" y="3"/>
                  <a:pt x="12" y="2"/>
                </a:cubicBezTo>
                <a:cubicBezTo>
                  <a:pt x="12" y="1"/>
                  <a:pt x="0" y="0"/>
                  <a:pt x="3"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84" name="Freeform 92"/>
          <p:cNvSpPr>
            <a:spLocks/>
          </p:cNvSpPr>
          <p:nvPr/>
        </p:nvSpPr>
        <p:spPr bwMode="auto">
          <a:xfrm>
            <a:off x="7806051" y="5743807"/>
            <a:ext cx="76979" cy="49393"/>
          </a:xfrm>
          <a:custGeom>
            <a:avLst/>
            <a:gdLst>
              <a:gd name="T0" fmla="*/ 10 w 21"/>
              <a:gd name="T1" fmla="*/ 2 h 13"/>
              <a:gd name="T2" fmla="*/ 7 w 21"/>
              <a:gd name="T3" fmla="*/ 11 h 13"/>
              <a:gd name="T4" fmla="*/ 14 w 21"/>
              <a:gd name="T5" fmla="*/ 11 h 13"/>
              <a:gd name="T6" fmla="*/ 21 w 21"/>
              <a:gd name="T7" fmla="*/ 8 h 13"/>
              <a:gd name="T8" fmla="*/ 10 w 21"/>
              <a:gd name="T9" fmla="*/ 2 h 13"/>
            </a:gdLst>
            <a:ahLst/>
            <a:cxnLst>
              <a:cxn ang="0">
                <a:pos x="T0" y="T1"/>
              </a:cxn>
              <a:cxn ang="0">
                <a:pos x="T2" y="T3"/>
              </a:cxn>
              <a:cxn ang="0">
                <a:pos x="T4" y="T5"/>
              </a:cxn>
              <a:cxn ang="0">
                <a:pos x="T6" y="T7"/>
              </a:cxn>
              <a:cxn ang="0">
                <a:pos x="T8" y="T9"/>
              </a:cxn>
            </a:cxnLst>
            <a:rect l="0" t="0" r="r" b="b"/>
            <a:pathLst>
              <a:path w="21" h="13">
                <a:moveTo>
                  <a:pt x="10" y="2"/>
                </a:moveTo>
                <a:cubicBezTo>
                  <a:pt x="9" y="0"/>
                  <a:pt x="0" y="8"/>
                  <a:pt x="7" y="11"/>
                </a:cubicBezTo>
                <a:cubicBezTo>
                  <a:pt x="10" y="13"/>
                  <a:pt x="12" y="10"/>
                  <a:pt x="14" y="11"/>
                </a:cubicBezTo>
                <a:cubicBezTo>
                  <a:pt x="16" y="13"/>
                  <a:pt x="20" y="12"/>
                  <a:pt x="21" y="8"/>
                </a:cubicBezTo>
                <a:cubicBezTo>
                  <a:pt x="21" y="4"/>
                  <a:pt x="11" y="5"/>
                  <a:pt x="10" y="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85" name="Freeform 93"/>
          <p:cNvSpPr>
            <a:spLocks/>
          </p:cNvSpPr>
          <p:nvPr/>
        </p:nvSpPr>
        <p:spPr bwMode="auto">
          <a:xfrm>
            <a:off x="10592995" y="4309257"/>
            <a:ext cx="36133" cy="52579"/>
          </a:xfrm>
          <a:custGeom>
            <a:avLst/>
            <a:gdLst>
              <a:gd name="T0" fmla="*/ 2 w 10"/>
              <a:gd name="T1" fmla="*/ 3 h 14"/>
              <a:gd name="T2" fmla="*/ 9 w 10"/>
              <a:gd name="T3" fmla="*/ 14 h 14"/>
              <a:gd name="T4" fmla="*/ 2 w 10"/>
              <a:gd name="T5" fmla="*/ 3 h 14"/>
            </a:gdLst>
            <a:ahLst/>
            <a:cxnLst>
              <a:cxn ang="0">
                <a:pos x="T0" y="T1"/>
              </a:cxn>
              <a:cxn ang="0">
                <a:pos x="T2" y="T3"/>
              </a:cxn>
              <a:cxn ang="0">
                <a:pos x="T4" y="T5"/>
              </a:cxn>
            </a:cxnLst>
            <a:rect l="0" t="0" r="r" b="b"/>
            <a:pathLst>
              <a:path w="10" h="14">
                <a:moveTo>
                  <a:pt x="2" y="3"/>
                </a:moveTo>
                <a:cubicBezTo>
                  <a:pt x="0" y="7"/>
                  <a:pt x="7" y="14"/>
                  <a:pt x="9" y="14"/>
                </a:cubicBezTo>
                <a:cubicBezTo>
                  <a:pt x="10" y="14"/>
                  <a:pt x="3" y="0"/>
                  <a:pt x="2" y="3"/>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86" name="Freeform 94"/>
          <p:cNvSpPr>
            <a:spLocks/>
          </p:cNvSpPr>
          <p:nvPr/>
        </p:nvSpPr>
        <p:spPr bwMode="auto">
          <a:xfrm>
            <a:off x="10622845" y="4377768"/>
            <a:ext cx="36133" cy="22306"/>
          </a:xfrm>
          <a:custGeom>
            <a:avLst/>
            <a:gdLst>
              <a:gd name="T0" fmla="*/ 0 w 10"/>
              <a:gd name="T1" fmla="*/ 1 h 6"/>
              <a:gd name="T2" fmla="*/ 8 w 10"/>
              <a:gd name="T3" fmla="*/ 5 h 6"/>
              <a:gd name="T4" fmla="*/ 0 w 10"/>
              <a:gd name="T5" fmla="*/ 1 h 6"/>
            </a:gdLst>
            <a:ahLst/>
            <a:cxnLst>
              <a:cxn ang="0">
                <a:pos x="T0" y="T1"/>
              </a:cxn>
              <a:cxn ang="0">
                <a:pos x="T2" y="T3"/>
              </a:cxn>
              <a:cxn ang="0">
                <a:pos x="T4" y="T5"/>
              </a:cxn>
            </a:cxnLst>
            <a:rect l="0" t="0" r="r" b="b"/>
            <a:pathLst>
              <a:path w="10" h="6">
                <a:moveTo>
                  <a:pt x="0" y="1"/>
                </a:moveTo>
                <a:cubicBezTo>
                  <a:pt x="1" y="2"/>
                  <a:pt x="5" y="6"/>
                  <a:pt x="8" y="5"/>
                </a:cubicBezTo>
                <a:cubicBezTo>
                  <a:pt x="10" y="3"/>
                  <a:pt x="0" y="0"/>
                  <a:pt x="0" y="1"/>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87" name="Freeform 95"/>
          <p:cNvSpPr>
            <a:spLocks/>
          </p:cNvSpPr>
          <p:nvPr/>
        </p:nvSpPr>
        <p:spPr bwMode="auto">
          <a:xfrm>
            <a:off x="10473600" y="4261459"/>
            <a:ext cx="29849" cy="33460"/>
          </a:xfrm>
          <a:custGeom>
            <a:avLst/>
            <a:gdLst>
              <a:gd name="T0" fmla="*/ 0 w 8"/>
              <a:gd name="T1" fmla="*/ 2 h 9"/>
              <a:gd name="T2" fmla="*/ 7 w 8"/>
              <a:gd name="T3" fmla="*/ 8 h 9"/>
              <a:gd name="T4" fmla="*/ 0 w 8"/>
              <a:gd name="T5" fmla="*/ 2 h 9"/>
            </a:gdLst>
            <a:ahLst/>
            <a:cxnLst>
              <a:cxn ang="0">
                <a:pos x="T0" y="T1"/>
              </a:cxn>
              <a:cxn ang="0">
                <a:pos x="T2" y="T3"/>
              </a:cxn>
              <a:cxn ang="0">
                <a:pos x="T4" y="T5"/>
              </a:cxn>
            </a:cxnLst>
            <a:rect l="0" t="0" r="r" b="b"/>
            <a:pathLst>
              <a:path w="8" h="9">
                <a:moveTo>
                  <a:pt x="0" y="2"/>
                </a:moveTo>
                <a:cubicBezTo>
                  <a:pt x="0" y="3"/>
                  <a:pt x="6" y="9"/>
                  <a:pt x="7" y="8"/>
                </a:cubicBezTo>
                <a:cubicBezTo>
                  <a:pt x="8" y="7"/>
                  <a:pt x="0" y="0"/>
                  <a:pt x="0" y="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88" name="Freeform 96"/>
          <p:cNvSpPr>
            <a:spLocks/>
          </p:cNvSpPr>
          <p:nvPr/>
        </p:nvSpPr>
        <p:spPr bwMode="auto">
          <a:xfrm>
            <a:off x="10566289" y="4339529"/>
            <a:ext cx="40846" cy="33460"/>
          </a:xfrm>
          <a:custGeom>
            <a:avLst/>
            <a:gdLst>
              <a:gd name="T0" fmla="*/ 1 w 11"/>
              <a:gd name="T1" fmla="*/ 3 h 9"/>
              <a:gd name="T2" fmla="*/ 9 w 11"/>
              <a:gd name="T3" fmla="*/ 8 h 9"/>
              <a:gd name="T4" fmla="*/ 1 w 11"/>
              <a:gd name="T5" fmla="*/ 3 h 9"/>
            </a:gdLst>
            <a:ahLst/>
            <a:cxnLst>
              <a:cxn ang="0">
                <a:pos x="T0" y="T1"/>
              </a:cxn>
              <a:cxn ang="0">
                <a:pos x="T2" y="T3"/>
              </a:cxn>
              <a:cxn ang="0">
                <a:pos x="T4" y="T5"/>
              </a:cxn>
            </a:cxnLst>
            <a:rect l="0" t="0" r="r" b="b"/>
            <a:pathLst>
              <a:path w="11" h="9">
                <a:moveTo>
                  <a:pt x="1" y="3"/>
                </a:moveTo>
                <a:cubicBezTo>
                  <a:pt x="1" y="7"/>
                  <a:pt x="7" y="9"/>
                  <a:pt x="9" y="8"/>
                </a:cubicBezTo>
                <a:cubicBezTo>
                  <a:pt x="11" y="7"/>
                  <a:pt x="0" y="0"/>
                  <a:pt x="1" y="3"/>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89" name="Freeform 97"/>
          <p:cNvSpPr>
            <a:spLocks/>
          </p:cNvSpPr>
          <p:nvPr/>
        </p:nvSpPr>
        <p:spPr bwMode="auto">
          <a:xfrm>
            <a:off x="10413902" y="4223219"/>
            <a:ext cx="59698" cy="60545"/>
          </a:xfrm>
          <a:custGeom>
            <a:avLst/>
            <a:gdLst>
              <a:gd name="T0" fmla="*/ 1 w 16"/>
              <a:gd name="T1" fmla="*/ 2 h 16"/>
              <a:gd name="T2" fmla="*/ 11 w 16"/>
              <a:gd name="T3" fmla="*/ 14 h 16"/>
              <a:gd name="T4" fmla="*/ 1 w 16"/>
              <a:gd name="T5" fmla="*/ 2 h 16"/>
            </a:gdLst>
            <a:ahLst/>
            <a:cxnLst>
              <a:cxn ang="0">
                <a:pos x="T0" y="T1"/>
              </a:cxn>
              <a:cxn ang="0">
                <a:pos x="T2" y="T3"/>
              </a:cxn>
              <a:cxn ang="0">
                <a:pos x="T4" y="T5"/>
              </a:cxn>
            </a:cxnLst>
            <a:rect l="0" t="0" r="r" b="b"/>
            <a:pathLst>
              <a:path w="16" h="16">
                <a:moveTo>
                  <a:pt x="1" y="2"/>
                </a:moveTo>
                <a:cubicBezTo>
                  <a:pt x="0" y="4"/>
                  <a:pt x="8" y="16"/>
                  <a:pt x="11" y="14"/>
                </a:cubicBezTo>
                <a:cubicBezTo>
                  <a:pt x="16" y="10"/>
                  <a:pt x="1" y="0"/>
                  <a:pt x="1" y="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90" name="Freeform 98"/>
          <p:cNvSpPr>
            <a:spLocks/>
          </p:cNvSpPr>
          <p:nvPr/>
        </p:nvSpPr>
        <p:spPr bwMode="auto">
          <a:xfrm>
            <a:off x="10528585" y="4290138"/>
            <a:ext cx="53414" cy="38239"/>
          </a:xfrm>
          <a:custGeom>
            <a:avLst/>
            <a:gdLst>
              <a:gd name="T0" fmla="*/ 12 w 14"/>
              <a:gd name="T1" fmla="*/ 8 h 10"/>
              <a:gd name="T2" fmla="*/ 1 w 14"/>
              <a:gd name="T3" fmla="*/ 2 h 10"/>
              <a:gd name="T4" fmla="*/ 12 w 14"/>
              <a:gd name="T5" fmla="*/ 8 h 10"/>
            </a:gdLst>
            <a:ahLst/>
            <a:cxnLst>
              <a:cxn ang="0">
                <a:pos x="T0" y="T1"/>
              </a:cxn>
              <a:cxn ang="0">
                <a:pos x="T2" y="T3"/>
              </a:cxn>
              <a:cxn ang="0">
                <a:pos x="T4" y="T5"/>
              </a:cxn>
            </a:cxnLst>
            <a:rect l="0" t="0" r="r" b="b"/>
            <a:pathLst>
              <a:path w="14" h="10">
                <a:moveTo>
                  <a:pt x="12" y="8"/>
                </a:moveTo>
                <a:cubicBezTo>
                  <a:pt x="14" y="7"/>
                  <a:pt x="1" y="0"/>
                  <a:pt x="1" y="2"/>
                </a:cubicBezTo>
                <a:cubicBezTo>
                  <a:pt x="0" y="5"/>
                  <a:pt x="10" y="10"/>
                  <a:pt x="12" y="8"/>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91" name="Freeform 99"/>
          <p:cNvSpPr>
            <a:spLocks/>
          </p:cNvSpPr>
          <p:nvPr/>
        </p:nvSpPr>
        <p:spPr bwMode="auto">
          <a:xfrm>
            <a:off x="9849915" y="5206281"/>
            <a:ext cx="45559" cy="22306"/>
          </a:xfrm>
          <a:custGeom>
            <a:avLst/>
            <a:gdLst>
              <a:gd name="T0" fmla="*/ 1 w 12"/>
              <a:gd name="T1" fmla="*/ 4 h 6"/>
              <a:gd name="T2" fmla="*/ 11 w 12"/>
              <a:gd name="T3" fmla="*/ 3 h 6"/>
              <a:gd name="T4" fmla="*/ 1 w 12"/>
              <a:gd name="T5" fmla="*/ 4 h 6"/>
            </a:gdLst>
            <a:ahLst/>
            <a:cxnLst>
              <a:cxn ang="0">
                <a:pos x="T0" y="T1"/>
              </a:cxn>
              <a:cxn ang="0">
                <a:pos x="T2" y="T3"/>
              </a:cxn>
              <a:cxn ang="0">
                <a:pos x="T4" y="T5"/>
              </a:cxn>
            </a:cxnLst>
            <a:rect l="0" t="0" r="r" b="b"/>
            <a:pathLst>
              <a:path w="12" h="6">
                <a:moveTo>
                  <a:pt x="1" y="4"/>
                </a:moveTo>
                <a:cubicBezTo>
                  <a:pt x="3" y="6"/>
                  <a:pt x="10" y="5"/>
                  <a:pt x="11" y="3"/>
                </a:cubicBezTo>
                <a:cubicBezTo>
                  <a:pt x="12" y="0"/>
                  <a:pt x="0" y="2"/>
                  <a:pt x="1"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92" name="Freeform 100"/>
          <p:cNvSpPr>
            <a:spLocks/>
          </p:cNvSpPr>
          <p:nvPr/>
        </p:nvSpPr>
        <p:spPr bwMode="auto">
          <a:xfrm>
            <a:off x="10098132" y="5439488"/>
            <a:ext cx="122538" cy="121090"/>
          </a:xfrm>
          <a:custGeom>
            <a:avLst/>
            <a:gdLst>
              <a:gd name="T0" fmla="*/ 16 w 33"/>
              <a:gd name="T1" fmla="*/ 6 h 32"/>
              <a:gd name="T2" fmla="*/ 2 w 33"/>
              <a:gd name="T3" fmla="*/ 2 h 32"/>
              <a:gd name="T4" fmla="*/ 6 w 33"/>
              <a:gd name="T5" fmla="*/ 18 h 32"/>
              <a:gd name="T6" fmla="*/ 17 w 33"/>
              <a:gd name="T7" fmla="*/ 31 h 32"/>
              <a:gd name="T8" fmla="*/ 21 w 33"/>
              <a:gd name="T9" fmla="*/ 28 h 32"/>
              <a:gd name="T10" fmla="*/ 23 w 33"/>
              <a:gd name="T11" fmla="*/ 24 h 32"/>
              <a:gd name="T12" fmla="*/ 28 w 33"/>
              <a:gd name="T13" fmla="*/ 25 h 32"/>
              <a:gd name="T14" fmla="*/ 30 w 33"/>
              <a:gd name="T15" fmla="*/ 16 h 32"/>
              <a:gd name="T16" fmla="*/ 30 w 33"/>
              <a:gd name="T17" fmla="*/ 3 h 32"/>
              <a:gd name="T18" fmla="*/ 16 w 33"/>
              <a:gd name="T19"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2">
                <a:moveTo>
                  <a:pt x="16" y="6"/>
                </a:moveTo>
                <a:cubicBezTo>
                  <a:pt x="11" y="7"/>
                  <a:pt x="4" y="2"/>
                  <a:pt x="2" y="2"/>
                </a:cubicBezTo>
                <a:cubicBezTo>
                  <a:pt x="0" y="3"/>
                  <a:pt x="8" y="15"/>
                  <a:pt x="6" y="18"/>
                </a:cubicBezTo>
                <a:cubicBezTo>
                  <a:pt x="3" y="22"/>
                  <a:pt x="13" y="31"/>
                  <a:pt x="17" y="31"/>
                </a:cubicBezTo>
                <a:cubicBezTo>
                  <a:pt x="20" y="32"/>
                  <a:pt x="19" y="28"/>
                  <a:pt x="21" y="28"/>
                </a:cubicBezTo>
                <a:cubicBezTo>
                  <a:pt x="24" y="28"/>
                  <a:pt x="23" y="26"/>
                  <a:pt x="23" y="24"/>
                </a:cubicBezTo>
                <a:cubicBezTo>
                  <a:pt x="23" y="22"/>
                  <a:pt x="26" y="26"/>
                  <a:pt x="28" y="25"/>
                </a:cubicBezTo>
                <a:cubicBezTo>
                  <a:pt x="30" y="24"/>
                  <a:pt x="27" y="16"/>
                  <a:pt x="30" y="16"/>
                </a:cubicBezTo>
                <a:cubicBezTo>
                  <a:pt x="33" y="16"/>
                  <a:pt x="31" y="6"/>
                  <a:pt x="30" y="3"/>
                </a:cubicBezTo>
                <a:cubicBezTo>
                  <a:pt x="29" y="0"/>
                  <a:pt x="21" y="6"/>
                  <a:pt x="16" y="6"/>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93" name="Freeform 101"/>
          <p:cNvSpPr>
            <a:spLocks/>
          </p:cNvSpPr>
          <p:nvPr/>
        </p:nvSpPr>
        <p:spPr bwMode="auto">
          <a:xfrm>
            <a:off x="9141396" y="4385735"/>
            <a:ext cx="1242657" cy="955976"/>
          </a:xfrm>
          <a:custGeom>
            <a:avLst/>
            <a:gdLst>
              <a:gd name="T0" fmla="*/ 330 w 335"/>
              <a:gd name="T1" fmla="*/ 130 h 254"/>
              <a:gd name="T2" fmla="*/ 317 w 335"/>
              <a:gd name="T3" fmla="*/ 116 h 254"/>
              <a:gd name="T4" fmla="*/ 307 w 335"/>
              <a:gd name="T5" fmla="*/ 101 h 254"/>
              <a:gd name="T6" fmla="*/ 297 w 335"/>
              <a:gd name="T7" fmla="*/ 90 h 254"/>
              <a:gd name="T8" fmla="*/ 273 w 335"/>
              <a:gd name="T9" fmla="*/ 67 h 254"/>
              <a:gd name="T10" fmla="*/ 265 w 335"/>
              <a:gd name="T11" fmla="*/ 39 h 254"/>
              <a:gd name="T12" fmla="*/ 251 w 335"/>
              <a:gd name="T13" fmla="*/ 24 h 254"/>
              <a:gd name="T14" fmla="*/ 238 w 335"/>
              <a:gd name="T15" fmla="*/ 8 h 254"/>
              <a:gd name="T16" fmla="*/ 234 w 335"/>
              <a:gd name="T17" fmla="*/ 37 h 254"/>
              <a:gd name="T18" fmla="*/ 215 w 335"/>
              <a:gd name="T19" fmla="*/ 55 h 254"/>
              <a:gd name="T20" fmla="*/ 192 w 335"/>
              <a:gd name="T21" fmla="*/ 43 h 254"/>
              <a:gd name="T22" fmla="*/ 188 w 335"/>
              <a:gd name="T23" fmla="*/ 26 h 254"/>
              <a:gd name="T24" fmla="*/ 194 w 335"/>
              <a:gd name="T25" fmla="*/ 13 h 254"/>
              <a:gd name="T26" fmla="*/ 181 w 335"/>
              <a:gd name="T27" fmla="*/ 14 h 254"/>
              <a:gd name="T28" fmla="*/ 161 w 335"/>
              <a:gd name="T29" fmla="*/ 10 h 254"/>
              <a:gd name="T30" fmla="*/ 140 w 335"/>
              <a:gd name="T31" fmla="*/ 23 h 254"/>
              <a:gd name="T32" fmla="*/ 133 w 335"/>
              <a:gd name="T33" fmla="*/ 37 h 254"/>
              <a:gd name="T34" fmla="*/ 121 w 335"/>
              <a:gd name="T35" fmla="*/ 32 h 254"/>
              <a:gd name="T36" fmla="*/ 107 w 335"/>
              <a:gd name="T37" fmla="*/ 33 h 254"/>
              <a:gd name="T38" fmla="*/ 95 w 335"/>
              <a:gd name="T39" fmla="*/ 40 h 254"/>
              <a:gd name="T40" fmla="*/ 89 w 335"/>
              <a:gd name="T41" fmla="*/ 53 h 254"/>
              <a:gd name="T42" fmla="*/ 77 w 335"/>
              <a:gd name="T43" fmla="*/ 55 h 254"/>
              <a:gd name="T44" fmla="*/ 50 w 335"/>
              <a:gd name="T45" fmla="*/ 80 h 254"/>
              <a:gd name="T46" fmla="*/ 25 w 335"/>
              <a:gd name="T47" fmla="*/ 88 h 254"/>
              <a:gd name="T48" fmla="*/ 10 w 335"/>
              <a:gd name="T49" fmla="*/ 95 h 254"/>
              <a:gd name="T50" fmla="*/ 5 w 335"/>
              <a:gd name="T51" fmla="*/ 123 h 254"/>
              <a:gd name="T52" fmla="*/ 7 w 335"/>
              <a:gd name="T53" fmla="*/ 135 h 254"/>
              <a:gd name="T54" fmla="*/ 16 w 335"/>
              <a:gd name="T55" fmla="*/ 165 h 254"/>
              <a:gd name="T56" fmla="*/ 17 w 335"/>
              <a:gd name="T57" fmla="*/ 201 h 254"/>
              <a:gd name="T58" fmla="*/ 41 w 335"/>
              <a:gd name="T59" fmla="*/ 213 h 254"/>
              <a:gd name="T60" fmla="*/ 76 w 335"/>
              <a:gd name="T61" fmla="*/ 203 h 254"/>
              <a:gd name="T62" fmla="*/ 114 w 335"/>
              <a:gd name="T63" fmla="*/ 188 h 254"/>
              <a:gd name="T64" fmla="*/ 159 w 335"/>
              <a:gd name="T65" fmla="*/ 186 h 254"/>
              <a:gd name="T66" fmla="*/ 174 w 335"/>
              <a:gd name="T67" fmla="*/ 194 h 254"/>
              <a:gd name="T68" fmla="*/ 190 w 335"/>
              <a:gd name="T69" fmla="*/ 208 h 254"/>
              <a:gd name="T70" fmla="*/ 201 w 335"/>
              <a:gd name="T71" fmla="*/ 206 h 254"/>
              <a:gd name="T72" fmla="*/ 208 w 335"/>
              <a:gd name="T73" fmla="*/ 209 h 254"/>
              <a:gd name="T74" fmla="*/ 220 w 335"/>
              <a:gd name="T75" fmla="*/ 229 h 254"/>
              <a:gd name="T76" fmla="*/ 249 w 335"/>
              <a:gd name="T77" fmla="*/ 249 h 254"/>
              <a:gd name="T78" fmla="*/ 264 w 335"/>
              <a:gd name="T79" fmla="*/ 247 h 254"/>
              <a:gd name="T80" fmla="*/ 274 w 335"/>
              <a:gd name="T81" fmla="*/ 252 h 254"/>
              <a:gd name="T82" fmla="*/ 303 w 335"/>
              <a:gd name="T83" fmla="*/ 239 h 254"/>
              <a:gd name="T84" fmla="*/ 320 w 335"/>
              <a:gd name="T85" fmla="*/ 192 h 254"/>
              <a:gd name="T86" fmla="*/ 332 w 335"/>
              <a:gd name="T87" fmla="*/ 16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5" h="254">
                <a:moveTo>
                  <a:pt x="333" y="150"/>
                </a:moveTo>
                <a:cubicBezTo>
                  <a:pt x="334" y="149"/>
                  <a:pt x="332" y="143"/>
                  <a:pt x="331" y="144"/>
                </a:cubicBezTo>
                <a:cubicBezTo>
                  <a:pt x="330" y="145"/>
                  <a:pt x="330" y="135"/>
                  <a:pt x="330" y="130"/>
                </a:cubicBezTo>
                <a:cubicBezTo>
                  <a:pt x="331" y="126"/>
                  <a:pt x="331" y="126"/>
                  <a:pt x="328" y="128"/>
                </a:cubicBezTo>
                <a:cubicBezTo>
                  <a:pt x="326" y="131"/>
                  <a:pt x="324" y="124"/>
                  <a:pt x="323" y="122"/>
                </a:cubicBezTo>
                <a:cubicBezTo>
                  <a:pt x="322" y="120"/>
                  <a:pt x="320" y="115"/>
                  <a:pt x="317" y="116"/>
                </a:cubicBezTo>
                <a:cubicBezTo>
                  <a:pt x="314" y="117"/>
                  <a:pt x="316" y="112"/>
                  <a:pt x="313" y="112"/>
                </a:cubicBezTo>
                <a:cubicBezTo>
                  <a:pt x="310" y="113"/>
                  <a:pt x="309" y="108"/>
                  <a:pt x="310" y="104"/>
                </a:cubicBezTo>
                <a:cubicBezTo>
                  <a:pt x="310" y="99"/>
                  <a:pt x="308" y="103"/>
                  <a:pt x="307" y="101"/>
                </a:cubicBezTo>
                <a:cubicBezTo>
                  <a:pt x="305" y="99"/>
                  <a:pt x="304" y="101"/>
                  <a:pt x="302" y="101"/>
                </a:cubicBezTo>
                <a:cubicBezTo>
                  <a:pt x="300" y="102"/>
                  <a:pt x="299" y="98"/>
                  <a:pt x="300" y="96"/>
                </a:cubicBezTo>
                <a:cubicBezTo>
                  <a:pt x="300" y="94"/>
                  <a:pt x="300" y="92"/>
                  <a:pt x="297" y="90"/>
                </a:cubicBezTo>
                <a:cubicBezTo>
                  <a:pt x="294" y="88"/>
                  <a:pt x="294" y="86"/>
                  <a:pt x="294" y="84"/>
                </a:cubicBezTo>
                <a:cubicBezTo>
                  <a:pt x="294" y="82"/>
                  <a:pt x="279" y="74"/>
                  <a:pt x="275" y="73"/>
                </a:cubicBezTo>
                <a:cubicBezTo>
                  <a:pt x="272" y="72"/>
                  <a:pt x="275" y="69"/>
                  <a:pt x="273" y="67"/>
                </a:cubicBezTo>
                <a:cubicBezTo>
                  <a:pt x="272" y="66"/>
                  <a:pt x="271" y="61"/>
                  <a:pt x="271" y="57"/>
                </a:cubicBezTo>
                <a:cubicBezTo>
                  <a:pt x="271" y="53"/>
                  <a:pt x="266" y="52"/>
                  <a:pt x="266" y="49"/>
                </a:cubicBezTo>
                <a:cubicBezTo>
                  <a:pt x="267" y="46"/>
                  <a:pt x="265" y="43"/>
                  <a:pt x="265" y="39"/>
                </a:cubicBezTo>
                <a:cubicBezTo>
                  <a:pt x="266" y="35"/>
                  <a:pt x="260" y="34"/>
                  <a:pt x="260" y="32"/>
                </a:cubicBezTo>
                <a:cubicBezTo>
                  <a:pt x="260" y="30"/>
                  <a:pt x="257" y="32"/>
                  <a:pt x="254" y="33"/>
                </a:cubicBezTo>
                <a:cubicBezTo>
                  <a:pt x="251" y="33"/>
                  <a:pt x="251" y="29"/>
                  <a:pt x="251" y="24"/>
                </a:cubicBezTo>
                <a:cubicBezTo>
                  <a:pt x="252" y="20"/>
                  <a:pt x="250" y="13"/>
                  <a:pt x="247" y="11"/>
                </a:cubicBezTo>
                <a:cubicBezTo>
                  <a:pt x="245" y="9"/>
                  <a:pt x="245" y="3"/>
                  <a:pt x="243" y="2"/>
                </a:cubicBezTo>
                <a:cubicBezTo>
                  <a:pt x="242" y="0"/>
                  <a:pt x="238" y="5"/>
                  <a:pt x="238" y="8"/>
                </a:cubicBezTo>
                <a:cubicBezTo>
                  <a:pt x="238" y="10"/>
                  <a:pt x="238" y="13"/>
                  <a:pt x="236" y="14"/>
                </a:cubicBezTo>
                <a:cubicBezTo>
                  <a:pt x="235" y="15"/>
                  <a:pt x="237" y="21"/>
                  <a:pt x="235" y="23"/>
                </a:cubicBezTo>
                <a:cubicBezTo>
                  <a:pt x="233" y="25"/>
                  <a:pt x="235" y="33"/>
                  <a:pt x="234" y="37"/>
                </a:cubicBezTo>
                <a:cubicBezTo>
                  <a:pt x="234" y="42"/>
                  <a:pt x="234" y="47"/>
                  <a:pt x="232" y="50"/>
                </a:cubicBezTo>
                <a:cubicBezTo>
                  <a:pt x="230" y="53"/>
                  <a:pt x="229" y="58"/>
                  <a:pt x="225" y="60"/>
                </a:cubicBezTo>
                <a:cubicBezTo>
                  <a:pt x="221" y="61"/>
                  <a:pt x="215" y="58"/>
                  <a:pt x="215" y="55"/>
                </a:cubicBezTo>
                <a:cubicBezTo>
                  <a:pt x="215" y="53"/>
                  <a:pt x="210" y="52"/>
                  <a:pt x="208" y="52"/>
                </a:cubicBezTo>
                <a:cubicBezTo>
                  <a:pt x="205" y="52"/>
                  <a:pt x="204" y="49"/>
                  <a:pt x="200" y="46"/>
                </a:cubicBezTo>
                <a:cubicBezTo>
                  <a:pt x="196" y="43"/>
                  <a:pt x="193" y="46"/>
                  <a:pt x="192" y="43"/>
                </a:cubicBezTo>
                <a:cubicBezTo>
                  <a:pt x="190" y="39"/>
                  <a:pt x="189" y="39"/>
                  <a:pt x="186" y="37"/>
                </a:cubicBezTo>
                <a:cubicBezTo>
                  <a:pt x="183" y="35"/>
                  <a:pt x="184" y="35"/>
                  <a:pt x="187" y="33"/>
                </a:cubicBezTo>
                <a:cubicBezTo>
                  <a:pt x="190" y="31"/>
                  <a:pt x="189" y="28"/>
                  <a:pt x="188" y="26"/>
                </a:cubicBezTo>
                <a:cubicBezTo>
                  <a:pt x="186" y="23"/>
                  <a:pt x="189" y="24"/>
                  <a:pt x="193" y="22"/>
                </a:cubicBezTo>
                <a:cubicBezTo>
                  <a:pt x="196" y="20"/>
                  <a:pt x="193" y="18"/>
                  <a:pt x="196" y="17"/>
                </a:cubicBezTo>
                <a:cubicBezTo>
                  <a:pt x="198" y="15"/>
                  <a:pt x="197" y="13"/>
                  <a:pt x="194" y="13"/>
                </a:cubicBezTo>
                <a:cubicBezTo>
                  <a:pt x="191" y="12"/>
                  <a:pt x="192" y="15"/>
                  <a:pt x="191" y="16"/>
                </a:cubicBezTo>
                <a:cubicBezTo>
                  <a:pt x="190" y="16"/>
                  <a:pt x="188" y="11"/>
                  <a:pt x="188" y="11"/>
                </a:cubicBezTo>
                <a:cubicBezTo>
                  <a:pt x="187" y="12"/>
                  <a:pt x="183" y="16"/>
                  <a:pt x="181" y="14"/>
                </a:cubicBezTo>
                <a:cubicBezTo>
                  <a:pt x="180" y="12"/>
                  <a:pt x="170" y="10"/>
                  <a:pt x="166" y="9"/>
                </a:cubicBezTo>
                <a:cubicBezTo>
                  <a:pt x="162" y="9"/>
                  <a:pt x="160" y="4"/>
                  <a:pt x="158" y="4"/>
                </a:cubicBezTo>
                <a:cubicBezTo>
                  <a:pt x="156" y="5"/>
                  <a:pt x="158" y="7"/>
                  <a:pt x="161" y="10"/>
                </a:cubicBezTo>
                <a:cubicBezTo>
                  <a:pt x="164" y="13"/>
                  <a:pt x="152" y="15"/>
                  <a:pt x="149" y="14"/>
                </a:cubicBezTo>
                <a:cubicBezTo>
                  <a:pt x="145" y="13"/>
                  <a:pt x="149" y="16"/>
                  <a:pt x="146" y="16"/>
                </a:cubicBezTo>
                <a:cubicBezTo>
                  <a:pt x="143" y="16"/>
                  <a:pt x="143" y="21"/>
                  <a:pt x="140" y="23"/>
                </a:cubicBezTo>
                <a:cubicBezTo>
                  <a:pt x="138" y="26"/>
                  <a:pt x="140" y="28"/>
                  <a:pt x="137" y="29"/>
                </a:cubicBezTo>
                <a:cubicBezTo>
                  <a:pt x="135" y="31"/>
                  <a:pt x="135" y="33"/>
                  <a:pt x="138" y="36"/>
                </a:cubicBezTo>
                <a:cubicBezTo>
                  <a:pt x="141" y="40"/>
                  <a:pt x="136" y="40"/>
                  <a:pt x="133" y="37"/>
                </a:cubicBezTo>
                <a:cubicBezTo>
                  <a:pt x="131" y="34"/>
                  <a:pt x="128" y="34"/>
                  <a:pt x="128" y="37"/>
                </a:cubicBezTo>
                <a:cubicBezTo>
                  <a:pt x="128" y="41"/>
                  <a:pt x="125" y="39"/>
                  <a:pt x="125" y="36"/>
                </a:cubicBezTo>
                <a:cubicBezTo>
                  <a:pt x="126" y="32"/>
                  <a:pt x="122" y="34"/>
                  <a:pt x="121" y="32"/>
                </a:cubicBezTo>
                <a:cubicBezTo>
                  <a:pt x="120" y="30"/>
                  <a:pt x="116" y="27"/>
                  <a:pt x="114" y="27"/>
                </a:cubicBezTo>
                <a:cubicBezTo>
                  <a:pt x="112" y="27"/>
                  <a:pt x="112" y="30"/>
                  <a:pt x="109" y="30"/>
                </a:cubicBezTo>
                <a:cubicBezTo>
                  <a:pt x="107" y="30"/>
                  <a:pt x="107" y="31"/>
                  <a:pt x="107" y="33"/>
                </a:cubicBezTo>
                <a:cubicBezTo>
                  <a:pt x="107" y="36"/>
                  <a:pt x="103" y="33"/>
                  <a:pt x="101" y="34"/>
                </a:cubicBezTo>
                <a:cubicBezTo>
                  <a:pt x="98" y="34"/>
                  <a:pt x="101" y="37"/>
                  <a:pt x="99" y="37"/>
                </a:cubicBezTo>
                <a:cubicBezTo>
                  <a:pt x="98" y="37"/>
                  <a:pt x="98" y="40"/>
                  <a:pt x="95" y="40"/>
                </a:cubicBezTo>
                <a:cubicBezTo>
                  <a:pt x="93" y="40"/>
                  <a:pt x="93" y="45"/>
                  <a:pt x="94" y="48"/>
                </a:cubicBezTo>
                <a:cubicBezTo>
                  <a:pt x="94" y="50"/>
                  <a:pt x="90" y="47"/>
                  <a:pt x="88" y="47"/>
                </a:cubicBezTo>
                <a:cubicBezTo>
                  <a:pt x="85" y="48"/>
                  <a:pt x="88" y="50"/>
                  <a:pt x="89" y="53"/>
                </a:cubicBezTo>
                <a:cubicBezTo>
                  <a:pt x="90" y="56"/>
                  <a:pt x="88" y="56"/>
                  <a:pt x="86" y="58"/>
                </a:cubicBezTo>
                <a:cubicBezTo>
                  <a:pt x="85" y="59"/>
                  <a:pt x="83" y="54"/>
                  <a:pt x="83" y="51"/>
                </a:cubicBezTo>
                <a:cubicBezTo>
                  <a:pt x="83" y="49"/>
                  <a:pt x="80" y="51"/>
                  <a:pt x="77" y="55"/>
                </a:cubicBezTo>
                <a:cubicBezTo>
                  <a:pt x="74" y="58"/>
                  <a:pt x="78" y="63"/>
                  <a:pt x="77" y="64"/>
                </a:cubicBezTo>
                <a:cubicBezTo>
                  <a:pt x="75" y="65"/>
                  <a:pt x="69" y="71"/>
                  <a:pt x="65" y="76"/>
                </a:cubicBezTo>
                <a:cubicBezTo>
                  <a:pt x="61" y="80"/>
                  <a:pt x="53" y="78"/>
                  <a:pt x="50" y="80"/>
                </a:cubicBezTo>
                <a:cubicBezTo>
                  <a:pt x="48" y="82"/>
                  <a:pt x="45" y="80"/>
                  <a:pt x="43" y="82"/>
                </a:cubicBezTo>
                <a:cubicBezTo>
                  <a:pt x="40" y="84"/>
                  <a:pt x="35" y="88"/>
                  <a:pt x="35" y="86"/>
                </a:cubicBezTo>
                <a:cubicBezTo>
                  <a:pt x="34" y="83"/>
                  <a:pt x="28" y="85"/>
                  <a:pt x="25" y="88"/>
                </a:cubicBezTo>
                <a:cubicBezTo>
                  <a:pt x="22" y="91"/>
                  <a:pt x="18" y="93"/>
                  <a:pt x="15" y="94"/>
                </a:cubicBezTo>
                <a:cubicBezTo>
                  <a:pt x="12" y="94"/>
                  <a:pt x="12" y="99"/>
                  <a:pt x="11" y="100"/>
                </a:cubicBezTo>
                <a:cubicBezTo>
                  <a:pt x="9" y="101"/>
                  <a:pt x="10" y="96"/>
                  <a:pt x="10" y="95"/>
                </a:cubicBezTo>
                <a:cubicBezTo>
                  <a:pt x="10" y="93"/>
                  <a:pt x="7" y="97"/>
                  <a:pt x="6" y="100"/>
                </a:cubicBezTo>
                <a:cubicBezTo>
                  <a:pt x="4" y="104"/>
                  <a:pt x="9" y="106"/>
                  <a:pt x="6" y="110"/>
                </a:cubicBezTo>
                <a:cubicBezTo>
                  <a:pt x="3" y="114"/>
                  <a:pt x="1" y="118"/>
                  <a:pt x="5" y="123"/>
                </a:cubicBezTo>
                <a:cubicBezTo>
                  <a:pt x="8" y="128"/>
                  <a:pt x="10" y="131"/>
                  <a:pt x="9" y="134"/>
                </a:cubicBezTo>
                <a:cubicBezTo>
                  <a:pt x="8" y="136"/>
                  <a:pt x="5" y="128"/>
                  <a:pt x="4" y="129"/>
                </a:cubicBezTo>
                <a:cubicBezTo>
                  <a:pt x="3" y="130"/>
                  <a:pt x="8" y="134"/>
                  <a:pt x="7" y="135"/>
                </a:cubicBezTo>
                <a:cubicBezTo>
                  <a:pt x="6" y="137"/>
                  <a:pt x="2" y="129"/>
                  <a:pt x="1" y="131"/>
                </a:cubicBezTo>
                <a:cubicBezTo>
                  <a:pt x="0" y="132"/>
                  <a:pt x="9" y="145"/>
                  <a:pt x="9" y="149"/>
                </a:cubicBezTo>
                <a:cubicBezTo>
                  <a:pt x="9" y="154"/>
                  <a:pt x="16" y="158"/>
                  <a:pt x="16" y="165"/>
                </a:cubicBezTo>
                <a:cubicBezTo>
                  <a:pt x="16" y="171"/>
                  <a:pt x="22" y="182"/>
                  <a:pt x="23" y="183"/>
                </a:cubicBezTo>
                <a:cubicBezTo>
                  <a:pt x="24" y="185"/>
                  <a:pt x="21" y="189"/>
                  <a:pt x="21" y="194"/>
                </a:cubicBezTo>
                <a:cubicBezTo>
                  <a:pt x="22" y="199"/>
                  <a:pt x="20" y="201"/>
                  <a:pt x="17" y="201"/>
                </a:cubicBezTo>
                <a:cubicBezTo>
                  <a:pt x="14" y="201"/>
                  <a:pt x="16" y="206"/>
                  <a:pt x="19" y="206"/>
                </a:cubicBezTo>
                <a:cubicBezTo>
                  <a:pt x="22" y="206"/>
                  <a:pt x="21" y="209"/>
                  <a:pt x="25" y="211"/>
                </a:cubicBezTo>
                <a:cubicBezTo>
                  <a:pt x="29" y="214"/>
                  <a:pt x="38" y="213"/>
                  <a:pt x="41" y="213"/>
                </a:cubicBezTo>
                <a:cubicBezTo>
                  <a:pt x="44" y="213"/>
                  <a:pt x="45" y="208"/>
                  <a:pt x="49" y="208"/>
                </a:cubicBezTo>
                <a:cubicBezTo>
                  <a:pt x="53" y="208"/>
                  <a:pt x="53" y="207"/>
                  <a:pt x="55" y="204"/>
                </a:cubicBezTo>
                <a:cubicBezTo>
                  <a:pt x="57" y="202"/>
                  <a:pt x="66" y="202"/>
                  <a:pt x="76" y="203"/>
                </a:cubicBezTo>
                <a:cubicBezTo>
                  <a:pt x="85" y="203"/>
                  <a:pt x="89" y="201"/>
                  <a:pt x="91" y="197"/>
                </a:cubicBezTo>
                <a:cubicBezTo>
                  <a:pt x="92" y="193"/>
                  <a:pt x="99" y="193"/>
                  <a:pt x="102" y="190"/>
                </a:cubicBezTo>
                <a:cubicBezTo>
                  <a:pt x="104" y="188"/>
                  <a:pt x="107" y="188"/>
                  <a:pt x="114" y="188"/>
                </a:cubicBezTo>
                <a:cubicBezTo>
                  <a:pt x="121" y="188"/>
                  <a:pt x="127" y="185"/>
                  <a:pt x="132" y="183"/>
                </a:cubicBezTo>
                <a:cubicBezTo>
                  <a:pt x="136" y="181"/>
                  <a:pt x="145" y="182"/>
                  <a:pt x="149" y="181"/>
                </a:cubicBezTo>
                <a:cubicBezTo>
                  <a:pt x="153" y="180"/>
                  <a:pt x="154" y="186"/>
                  <a:pt x="159" y="186"/>
                </a:cubicBezTo>
                <a:cubicBezTo>
                  <a:pt x="164" y="185"/>
                  <a:pt x="166" y="187"/>
                  <a:pt x="168" y="187"/>
                </a:cubicBezTo>
                <a:cubicBezTo>
                  <a:pt x="171" y="187"/>
                  <a:pt x="171" y="189"/>
                  <a:pt x="173" y="189"/>
                </a:cubicBezTo>
                <a:cubicBezTo>
                  <a:pt x="176" y="190"/>
                  <a:pt x="175" y="192"/>
                  <a:pt x="174" y="194"/>
                </a:cubicBezTo>
                <a:cubicBezTo>
                  <a:pt x="172" y="197"/>
                  <a:pt x="177" y="196"/>
                  <a:pt x="181" y="201"/>
                </a:cubicBezTo>
                <a:cubicBezTo>
                  <a:pt x="184" y="206"/>
                  <a:pt x="181" y="206"/>
                  <a:pt x="183" y="210"/>
                </a:cubicBezTo>
                <a:cubicBezTo>
                  <a:pt x="185" y="214"/>
                  <a:pt x="186" y="213"/>
                  <a:pt x="190" y="208"/>
                </a:cubicBezTo>
                <a:cubicBezTo>
                  <a:pt x="193" y="203"/>
                  <a:pt x="197" y="206"/>
                  <a:pt x="198" y="202"/>
                </a:cubicBezTo>
                <a:cubicBezTo>
                  <a:pt x="198" y="197"/>
                  <a:pt x="202" y="192"/>
                  <a:pt x="205" y="194"/>
                </a:cubicBezTo>
                <a:cubicBezTo>
                  <a:pt x="207" y="197"/>
                  <a:pt x="203" y="198"/>
                  <a:pt x="201" y="206"/>
                </a:cubicBezTo>
                <a:cubicBezTo>
                  <a:pt x="200" y="214"/>
                  <a:pt x="197" y="210"/>
                  <a:pt x="196" y="212"/>
                </a:cubicBezTo>
                <a:cubicBezTo>
                  <a:pt x="196" y="215"/>
                  <a:pt x="204" y="216"/>
                  <a:pt x="204" y="212"/>
                </a:cubicBezTo>
                <a:cubicBezTo>
                  <a:pt x="204" y="207"/>
                  <a:pt x="205" y="205"/>
                  <a:pt x="208" y="209"/>
                </a:cubicBezTo>
                <a:cubicBezTo>
                  <a:pt x="211" y="213"/>
                  <a:pt x="206" y="216"/>
                  <a:pt x="207" y="218"/>
                </a:cubicBezTo>
                <a:cubicBezTo>
                  <a:pt x="208" y="220"/>
                  <a:pt x="211" y="218"/>
                  <a:pt x="213" y="218"/>
                </a:cubicBezTo>
                <a:cubicBezTo>
                  <a:pt x="216" y="218"/>
                  <a:pt x="221" y="225"/>
                  <a:pt x="220" y="229"/>
                </a:cubicBezTo>
                <a:cubicBezTo>
                  <a:pt x="219" y="233"/>
                  <a:pt x="218" y="236"/>
                  <a:pt x="224" y="240"/>
                </a:cubicBezTo>
                <a:cubicBezTo>
                  <a:pt x="230" y="243"/>
                  <a:pt x="228" y="243"/>
                  <a:pt x="233" y="243"/>
                </a:cubicBezTo>
                <a:cubicBezTo>
                  <a:pt x="237" y="243"/>
                  <a:pt x="246" y="247"/>
                  <a:pt x="249" y="249"/>
                </a:cubicBezTo>
                <a:cubicBezTo>
                  <a:pt x="252" y="251"/>
                  <a:pt x="258" y="247"/>
                  <a:pt x="259" y="243"/>
                </a:cubicBezTo>
                <a:cubicBezTo>
                  <a:pt x="261" y="239"/>
                  <a:pt x="265" y="243"/>
                  <a:pt x="263" y="244"/>
                </a:cubicBezTo>
                <a:cubicBezTo>
                  <a:pt x="260" y="246"/>
                  <a:pt x="264" y="249"/>
                  <a:pt x="264" y="247"/>
                </a:cubicBezTo>
                <a:cubicBezTo>
                  <a:pt x="264" y="244"/>
                  <a:pt x="265" y="242"/>
                  <a:pt x="266" y="245"/>
                </a:cubicBezTo>
                <a:cubicBezTo>
                  <a:pt x="267" y="248"/>
                  <a:pt x="270" y="248"/>
                  <a:pt x="272" y="250"/>
                </a:cubicBezTo>
                <a:cubicBezTo>
                  <a:pt x="273" y="252"/>
                  <a:pt x="274" y="254"/>
                  <a:pt x="274" y="252"/>
                </a:cubicBezTo>
                <a:cubicBezTo>
                  <a:pt x="274" y="250"/>
                  <a:pt x="275" y="249"/>
                  <a:pt x="278" y="247"/>
                </a:cubicBezTo>
                <a:cubicBezTo>
                  <a:pt x="281" y="246"/>
                  <a:pt x="283" y="244"/>
                  <a:pt x="286" y="242"/>
                </a:cubicBezTo>
                <a:cubicBezTo>
                  <a:pt x="289" y="239"/>
                  <a:pt x="302" y="239"/>
                  <a:pt x="303" y="239"/>
                </a:cubicBezTo>
                <a:cubicBezTo>
                  <a:pt x="304" y="239"/>
                  <a:pt x="305" y="228"/>
                  <a:pt x="305" y="222"/>
                </a:cubicBezTo>
                <a:cubicBezTo>
                  <a:pt x="306" y="217"/>
                  <a:pt x="311" y="216"/>
                  <a:pt x="312" y="210"/>
                </a:cubicBezTo>
                <a:cubicBezTo>
                  <a:pt x="312" y="204"/>
                  <a:pt x="319" y="193"/>
                  <a:pt x="320" y="192"/>
                </a:cubicBezTo>
                <a:cubicBezTo>
                  <a:pt x="322" y="192"/>
                  <a:pt x="325" y="190"/>
                  <a:pt x="325" y="187"/>
                </a:cubicBezTo>
                <a:cubicBezTo>
                  <a:pt x="325" y="183"/>
                  <a:pt x="330" y="180"/>
                  <a:pt x="330" y="175"/>
                </a:cubicBezTo>
                <a:cubicBezTo>
                  <a:pt x="330" y="171"/>
                  <a:pt x="332" y="166"/>
                  <a:pt x="332" y="165"/>
                </a:cubicBezTo>
                <a:cubicBezTo>
                  <a:pt x="331" y="164"/>
                  <a:pt x="330" y="160"/>
                  <a:pt x="332" y="157"/>
                </a:cubicBezTo>
                <a:cubicBezTo>
                  <a:pt x="335" y="154"/>
                  <a:pt x="331" y="151"/>
                  <a:pt x="333" y="150"/>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94" name="Freeform 102"/>
          <p:cNvSpPr>
            <a:spLocks/>
          </p:cNvSpPr>
          <p:nvPr/>
        </p:nvSpPr>
        <p:spPr bwMode="auto">
          <a:xfrm>
            <a:off x="9656682" y="4408041"/>
            <a:ext cx="48701" cy="22306"/>
          </a:xfrm>
          <a:custGeom>
            <a:avLst/>
            <a:gdLst>
              <a:gd name="T0" fmla="*/ 2 w 13"/>
              <a:gd name="T1" fmla="*/ 5 h 6"/>
              <a:gd name="T2" fmla="*/ 13 w 13"/>
              <a:gd name="T3" fmla="*/ 2 h 6"/>
              <a:gd name="T4" fmla="*/ 2 w 13"/>
              <a:gd name="T5" fmla="*/ 5 h 6"/>
            </a:gdLst>
            <a:ahLst/>
            <a:cxnLst>
              <a:cxn ang="0">
                <a:pos x="T0" y="T1"/>
              </a:cxn>
              <a:cxn ang="0">
                <a:pos x="T2" y="T3"/>
              </a:cxn>
              <a:cxn ang="0">
                <a:pos x="T4" y="T5"/>
              </a:cxn>
            </a:cxnLst>
            <a:rect l="0" t="0" r="r" b="b"/>
            <a:pathLst>
              <a:path w="13" h="6">
                <a:moveTo>
                  <a:pt x="2" y="5"/>
                </a:moveTo>
                <a:cubicBezTo>
                  <a:pt x="4" y="6"/>
                  <a:pt x="13" y="4"/>
                  <a:pt x="13" y="2"/>
                </a:cubicBezTo>
                <a:cubicBezTo>
                  <a:pt x="12" y="0"/>
                  <a:pt x="0" y="3"/>
                  <a:pt x="2" y="5"/>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95" name="Freeform 103"/>
          <p:cNvSpPr>
            <a:spLocks/>
          </p:cNvSpPr>
          <p:nvPr/>
        </p:nvSpPr>
        <p:spPr bwMode="auto">
          <a:xfrm>
            <a:off x="10797225" y="5665736"/>
            <a:ext cx="28278" cy="25493"/>
          </a:xfrm>
          <a:custGeom>
            <a:avLst/>
            <a:gdLst>
              <a:gd name="T0" fmla="*/ 3 w 8"/>
              <a:gd name="T1" fmla="*/ 7 h 7"/>
              <a:gd name="T2" fmla="*/ 6 w 8"/>
              <a:gd name="T3" fmla="*/ 3 h 7"/>
              <a:gd name="T4" fmla="*/ 3 w 8"/>
              <a:gd name="T5" fmla="*/ 7 h 7"/>
            </a:gdLst>
            <a:ahLst/>
            <a:cxnLst>
              <a:cxn ang="0">
                <a:pos x="T0" y="T1"/>
              </a:cxn>
              <a:cxn ang="0">
                <a:pos x="T2" y="T3"/>
              </a:cxn>
              <a:cxn ang="0">
                <a:pos x="T4" y="T5"/>
              </a:cxn>
            </a:cxnLst>
            <a:rect l="0" t="0" r="r" b="b"/>
            <a:pathLst>
              <a:path w="8" h="7">
                <a:moveTo>
                  <a:pt x="3" y="7"/>
                </a:moveTo>
                <a:cubicBezTo>
                  <a:pt x="4" y="7"/>
                  <a:pt x="8" y="6"/>
                  <a:pt x="6" y="3"/>
                </a:cubicBezTo>
                <a:cubicBezTo>
                  <a:pt x="4" y="0"/>
                  <a:pt x="0" y="6"/>
                  <a:pt x="3" y="7"/>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96" name="Freeform 104"/>
          <p:cNvSpPr>
            <a:spLocks/>
          </p:cNvSpPr>
          <p:nvPr/>
        </p:nvSpPr>
        <p:spPr bwMode="auto">
          <a:xfrm>
            <a:off x="10767376" y="5442675"/>
            <a:ext cx="245075" cy="234215"/>
          </a:xfrm>
          <a:custGeom>
            <a:avLst/>
            <a:gdLst>
              <a:gd name="T0" fmla="*/ 63 w 66"/>
              <a:gd name="T1" fmla="*/ 4 h 62"/>
              <a:gd name="T2" fmla="*/ 57 w 66"/>
              <a:gd name="T3" fmla="*/ 6 h 62"/>
              <a:gd name="T4" fmla="*/ 49 w 66"/>
              <a:gd name="T5" fmla="*/ 2 h 62"/>
              <a:gd name="T6" fmla="*/ 44 w 66"/>
              <a:gd name="T7" fmla="*/ 9 h 62"/>
              <a:gd name="T8" fmla="*/ 38 w 66"/>
              <a:gd name="T9" fmla="*/ 21 h 62"/>
              <a:gd name="T10" fmla="*/ 15 w 66"/>
              <a:gd name="T11" fmla="*/ 36 h 62"/>
              <a:gd name="T12" fmla="*/ 5 w 66"/>
              <a:gd name="T13" fmla="*/ 45 h 62"/>
              <a:gd name="T14" fmla="*/ 3 w 66"/>
              <a:gd name="T15" fmla="*/ 54 h 62"/>
              <a:gd name="T16" fmla="*/ 10 w 66"/>
              <a:gd name="T17" fmla="*/ 57 h 62"/>
              <a:gd name="T18" fmla="*/ 16 w 66"/>
              <a:gd name="T19" fmla="*/ 60 h 62"/>
              <a:gd name="T20" fmla="*/ 31 w 66"/>
              <a:gd name="T21" fmla="*/ 56 h 62"/>
              <a:gd name="T22" fmla="*/ 37 w 66"/>
              <a:gd name="T23" fmla="*/ 47 h 62"/>
              <a:gd name="T24" fmla="*/ 41 w 66"/>
              <a:gd name="T25" fmla="*/ 38 h 62"/>
              <a:gd name="T26" fmla="*/ 50 w 66"/>
              <a:gd name="T27" fmla="*/ 33 h 62"/>
              <a:gd name="T28" fmla="*/ 52 w 66"/>
              <a:gd name="T29" fmla="*/ 29 h 62"/>
              <a:gd name="T30" fmla="*/ 58 w 66"/>
              <a:gd name="T31" fmla="*/ 21 h 62"/>
              <a:gd name="T32" fmla="*/ 64 w 66"/>
              <a:gd name="T33" fmla="*/ 10 h 62"/>
              <a:gd name="T34" fmla="*/ 63 w 66"/>
              <a:gd name="T35"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62">
                <a:moveTo>
                  <a:pt x="63" y="4"/>
                </a:moveTo>
                <a:cubicBezTo>
                  <a:pt x="61" y="2"/>
                  <a:pt x="59" y="4"/>
                  <a:pt x="57" y="6"/>
                </a:cubicBezTo>
                <a:cubicBezTo>
                  <a:pt x="54" y="7"/>
                  <a:pt x="52" y="0"/>
                  <a:pt x="49" y="2"/>
                </a:cubicBezTo>
                <a:cubicBezTo>
                  <a:pt x="45" y="5"/>
                  <a:pt x="48" y="6"/>
                  <a:pt x="44" y="9"/>
                </a:cubicBezTo>
                <a:cubicBezTo>
                  <a:pt x="41" y="13"/>
                  <a:pt x="42" y="14"/>
                  <a:pt x="38" y="21"/>
                </a:cubicBezTo>
                <a:cubicBezTo>
                  <a:pt x="33" y="28"/>
                  <a:pt x="18" y="32"/>
                  <a:pt x="15" y="36"/>
                </a:cubicBezTo>
                <a:cubicBezTo>
                  <a:pt x="13" y="39"/>
                  <a:pt x="5" y="42"/>
                  <a:pt x="5" y="45"/>
                </a:cubicBezTo>
                <a:cubicBezTo>
                  <a:pt x="5" y="48"/>
                  <a:pt x="0" y="50"/>
                  <a:pt x="3" y="54"/>
                </a:cubicBezTo>
                <a:cubicBezTo>
                  <a:pt x="5" y="57"/>
                  <a:pt x="8" y="55"/>
                  <a:pt x="10" y="57"/>
                </a:cubicBezTo>
                <a:cubicBezTo>
                  <a:pt x="13" y="60"/>
                  <a:pt x="15" y="58"/>
                  <a:pt x="16" y="60"/>
                </a:cubicBezTo>
                <a:cubicBezTo>
                  <a:pt x="17" y="62"/>
                  <a:pt x="25" y="62"/>
                  <a:pt x="31" y="56"/>
                </a:cubicBezTo>
                <a:cubicBezTo>
                  <a:pt x="37" y="51"/>
                  <a:pt x="34" y="48"/>
                  <a:pt x="37" y="47"/>
                </a:cubicBezTo>
                <a:cubicBezTo>
                  <a:pt x="39" y="45"/>
                  <a:pt x="39" y="41"/>
                  <a:pt x="41" y="38"/>
                </a:cubicBezTo>
                <a:cubicBezTo>
                  <a:pt x="42" y="36"/>
                  <a:pt x="43" y="33"/>
                  <a:pt x="50" y="33"/>
                </a:cubicBezTo>
                <a:cubicBezTo>
                  <a:pt x="56" y="33"/>
                  <a:pt x="53" y="32"/>
                  <a:pt x="52" y="29"/>
                </a:cubicBezTo>
                <a:cubicBezTo>
                  <a:pt x="52" y="25"/>
                  <a:pt x="58" y="25"/>
                  <a:pt x="58" y="21"/>
                </a:cubicBezTo>
                <a:cubicBezTo>
                  <a:pt x="58" y="17"/>
                  <a:pt x="66" y="13"/>
                  <a:pt x="64" y="10"/>
                </a:cubicBezTo>
                <a:cubicBezTo>
                  <a:pt x="63" y="7"/>
                  <a:pt x="66" y="5"/>
                  <a:pt x="63"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97" name="Freeform 105"/>
          <p:cNvSpPr>
            <a:spLocks/>
          </p:cNvSpPr>
          <p:nvPr/>
        </p:nvSpPr>
        <p:spPr bwMode="auto">
          <a:xfrm>
            <a:off x="10963750" y="5182382"/>
            <a:ext cx="182235" cy="245367"/>
          </a:xfrm>
          <a:custGeom>
            <a:avLst/>
            <a:gdLst>
              <a:gd name="T0" fmla="*/ 39 w 49"/>
              <a:gd name="T1" fmla="*/ 30 h 65"/>
              <a:gd name="T2" fmla="*/ 32 w 49"/>
              <a:gd name="T3" fmla="*/ 29 h 65"/>
              <a:gd name="T4" fmla="*/ 27 w 49"/>
              <a:gd name="T5" fmla="*/ 24 h 65"/>
              <a:gd name="T6" fmla="*/ 23 w 49"/>
              <a:gd name="T7" fmla="*/ 17 h 65"/>
              <a:gd name="T8" fmla="*/ 23 w 49"/>
              <a:gd name="T9" fmla="*/ 22 h 65"/>
              <a:gd name="T10" fmla="*/ 20 w 49"/>
              <a:gd name="T11" fmla="*/ 20 h 65"/>
              <a:gd name="T12" fmla="*/ 17 w 49"/>
              <a:gd name="T13" fmla="*/ 15 h 65"/>
              <a:gd name="T14" fmla="*/ 13 w 49"/>
              <a:gd name="T15" fmla="*/ 7 h 65"/>
              <a:gd name="T16" fmla="*/ 3 w 49"/>
              <a:gd name="T17" fmla="*/ 0 h 65"/>
              <a:gd name="T18" fmla="*/ 6 w 49"/>
              <a:gd name="T19" fmla="*/ 9 h 65"/>
              <a:gd name="T20" fmla="*/ 11 w 49"/>
              <a:gd name="T21" fmla="*/ 14 h 65"/>
              <a:gd name="T22" fmla="*/ 16 w 49"/>
              <a:gd name="T23" fmla="*/ 21 h 65"/>
              <a:gd name="T24" fmla="*/ 15 w 49"/>
              <a:gd name="T25" fmla="*/ 33 h 65"/>
              <a:gd name="T26" fmla="*/ 8 w 49"/>
              <a:gd name="T27" fmla="*/ 40 h 65"/>
              <a:gd name="T28" fmla="*/ 19 w 49"/>
              <a:gd name="T29" fmla="*/ 50 h 65"/>
              <a:gd name="T30" fmla="*/ 17 w 49"/>
              <a:gd name="T31" fmla="*/ 63 h 65"/>
              <a:gd name="T32" fmla="*/ 24 w 49"/>
              <a:gd name="T33" fmla="*/ 64 h 65"/>
              <a:gd name="T34" fmla="*/ 33 w 49"/>
              <a:gd name="T35" fmla="*/ 52 h 65"/>
              <a:gd name="T36" fmla="*/ 36 w 49"/>
              <a:gd name="T37" fmla="*/ 43 h 65"/>
              <a:gd name="T38" fmla="*/ 41 w 49"/>
              <a:gd name="T39" fmla="*/ 41 h 65"/>
              <a:gd name="T40" fmla="*/ 45 w 49"/>
              <a:gd name="T41" fmla="*/ 36 h 65"/>
              <a:gd name="T42" fmla="*/ 47 w 49"/>
              <a:gd name="T43" fmla="*/ 29 h 65"/>
              <a:gd name="T44" fmla="*/ 39 w 49"/>
              <a:gd name="T45"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65">
                <a:moveTo>
                  <a:pt x="39" y="30"/>
                </a:moveTo>
                <a:cubicBezTo>
                  <a:pt x="38" y="32"/>
                  <a:pt x="35" y="29"/>
                  <a:pt x="32" y="29"/>
                </a:cubicBezTo>
                <a:cubicBezTo>
                  <a:pt x="28" y="29"/>
                  <a:pt x="27" y="27"/>
                  <a:pt x="27" y="24"/>
                </a:cubicBezTo>
                <a:cubicBezTo>
                  <a:pt x="27" y="21"/>
                  <a:pt x="26" y="17"/>
                  <a:pt x="23" y="17"/>
                </a:cubicBezTo>
                <a:cubicBezTo>
                  <a:pt x="20" y="18"/>
                  <a:pt x="24" y="20"/>
                  <a:pt x="23" y="22"/>
                </a:cubicBezTo>
                <a:cubicBezTo>
                  <a:pt x="22" y="23"/>
                  <a:pt x="21" y="20"/>
                  <a:pt x="20" y="20"/>
                </a:cubicBezTo>
                <a:cubicBezTo>
                  <a:pt x="18" y="20"/>
                  <a:pt x="17" y="18"/>
                  <a:pt x="17" y="15"/>
                </a:cubicBezTo>
                <a:cubicBezTo>
                  <a:pt x="17" y="11"/>
                  <a:pt x="13" y="11"/>
                  <a:pt x="13" y="7"/>
                </a:cubicBezTo>
                <a:cubicBezTo>
                  <a:pt x="13" y="3"/>
                  <a:pt x="7" y="0"/>
                  <a:pt x="3" y="0"/>
                </a:cubicBezTo>
                <a:cubicBezTo>
                  <a:pt x="0" y="0"/>
                  <a:pt x="4" y="6"/>
                  <a:pt x="6" y="9"/>
                </a:cubicBezTo>
                <a:cubicBezTo>
                  <a:pt x="8" y="11"/>
                  <a:pt x="12" y="13"/>
                  <a:pt x="11" y="14"/>
                </a:cubicBezTo>
                <a:cubicBezTo>
                  <a:pt x="11" y="16"/>
                  <a:pt x="14" y="20"/>
                  <a:pt x="16" y="21"/>
                </a:cubicBezTo>
                <a:cubicBezTo>
                  <a:pt x="19" y="22"/>
                  <a:pt x="15" y="28"/>
                  <a:pt x="15" y="33"/>
                </a:cubicBezTo>
                <a:cubicBezTo>
                  <a:pt x="15" y="38"/>
                  <a:pt x="11" y="37"/>
                  <a:pt x="8" y="40"/>
                </a:cubicBezTo>
                <a:cubicBezTo>
                  <a:pt x="6" y="44"/>
                  <a:pt x="15" y="47"/>
                  <a:pt x="19" y="50"/>
                </a:cubicBezTo>
                <a:cubicBezTo>
                  <a:pt x="23" y="53"/>
                  <a:pt x="16" y="61"/>
                  <a:pt x="17" y="63"/>
                </a:cubicBezTo>
                <a:cubicBezTo>
                  <a:pt x="17" y="64"/>
                  <a:pt x="20" y="65"/>
                  <a:pt x="24" y="64"/>
                </a:cubicBezTo>
                <a:cubicBezTo>
                  <a:pt x="28" y="63"/>
                  <a:pt x="30" y="54"/>
                  <a:pt x="33" y="52"/>
                </a:cubicBezTo>
                <a:cubicBezTo>
                  <a:pt x="36" y="49"/>
                  <a:pt x="34" y="45"/>
                  <a:pt x="36" y="43"/>
                </a:cubicBezTo>
                <a:cubicBezTo>
                  <a:pt x="37" y="41"/>
                  <a:pt x="39" y="41"/>
                  <a:pt x="41" y="41"/>
                </a:cubicBezTo>
                <a:cubicBezTo>
                  <a:pt x="43" y="41"/>
                  <a:pt x="42" y="36"/>
                  <a:pt x="45" y="36"/>
                </a:cubicBezTo>
                <a:cubicBezTo>
                  <a:pt x="47" y="36"/>
                  <a:pt x="46" y="33"/>
                  <a:pt x="47" y="29"/>
                </a:cubicBezTo>
                <a:cubicBezTo>
                  <a:pt x="49" y="25"/>
                  <a:pt x="41" y="27"/>
                  <a:pt x="39" y="30"/>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98" name="Freeform 106"/>
          <p:cNvSpPr>
            <a:spLocks/>
          </p:cNvSpPr>
          <p:nvPr/>
        </p:nvSpPr>
        <p:spPr bwMode="auto">
          <a:xfrm>
            <a:off x="11138131" y="4562590"/>
            <a:ext cx="43988" cy="33460"/>
          </a:xfrm>
          <a:custGeom>
            <a:avLst/>
            <a:gdLst>
              <a:gd name="T0" fmla="*/ 3 w 12"/>
              <a:gd name="T1" fmla="*/ 8 h 9"/>
              <a:gd name="T2" fmla="*/ 12 w 12"/>
              <a:gd name="T3" fmla="*/ 3 h 9"/>
              <a:gd name="T4" fmla="*/ 3 w 12"/>
              <a:gd name="T5" fmla="*/ 8 h 9"/>
            </a:gdLst>
            <a:ahLst/>
            <a:cxnLst>
              <a:cxn ang="0">
                <a:pos x="T0" y="T1"/>
              </a:cxn>
              <a:cxn ang="0">
                <a:pos x="T2" y="T3"/>
              </a:cxn>
              <a:cxn ang="0">
                <a:pos x="T4" y="T5"/>
              </a:cxn>
            </a:cxnLst>
            <a:rect l="0" t="0" r="r" b="b"/>
            <a:pathLst>
              <a:path w="12" h="9">
                <a:moveTo>
                  <a:pt x="3" y="8"/>
                </a:moveTo>
                <a:cubicBezTo>
                  <a:pt x="5" y="9"/>
                  <a:pt x="12" y="6"/>
                  <a:pt x="12" y="3"/>
                </a:cubicBezTo>
                <a:cubicBezTo>
                  <a:pt x="12" y="0"/>
                  <a:pt x="0" y="7"/>
                  <a:pt x="3" y="8"/>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99" name="Freeform 107"/>
          <p:cNvSpPr>
            <a:spLocks/>
          </p:cNvSpPr>
          <p:nvPr/>
        </p:nvSpPr>
        <p:spPr bwMode="auto">
          <a:xfrm>
            <a:off x="11097285" y="4599237"/>
            <a:ext cx="48701" cy="38239"/>
          </a:xfrm>
          <a:custGeom>
            <a:avLst/>
            <a:gdLst>
              <a:gd name="T0" fmla="*/ 3 w 13"/>
              <a:gd name="T1" fmla="*/ 7 h 10"/>
              <a:gd name="T2" fmla="*/ 12 w 13"/>
              <a:gd name="T3" fmla="*/ 5 h 10"/>
              <a:gd name="T4" fmla="*/ 3 w 13"/>
              <a:gd name="T5" fmla="*/ 7 h 10"/>
            </a:gdLst>
            <a:ahLst/>
            <a:cxnLst>
              <a:cxn ang="0">
                <a:pos x="T0" y="T1"/>
              </a:cxn>
              <a:cxn ang="0">
                <a:pos x="T2" y="T3"/>
              </a:cxn>
              <a:cxn ang="0">
                <a:pos x="T4" y="T5"/>
              </a:cxn>
            </a:cxnLst>
            <a:rect l="0" t="0" r="r" b="b"/>
            <a:pathLst>
              <a:path w="13" h="10">
                <a:moveTo>
                  <a:pt x="3" y="7"/>
                </a:moveTo>
                <a:cubicBezTo>
                  <a:pt x="6" y="10"/>
                  <a:pt x="12" y="10"/>
                  <a:pt x="12" y="5"/>
                </a:cubicBezTo>
                <a:cubicBezTo>
                  <a:pt x="13" y="0"/>
                  <a:pt x="0" y="5"/>
                  <a:pt x="3" y="7"/>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00" name="Freeform 108"/>
          <p:cNvSpPr>
            <a:spLocks/>
          </p:cNvSpPr>
          <p:nvPr/>
        </p:nvSpPr>
        <p:spPr bwMode="auto">
          <a:xfrm>
            <a:off x="7125810" y="741874"/>
            <a:ext cx="108399" cy="41426"/>
          </a:xfrm>
          <a:custGeom>
            <a:avLst/>
            <a:gdLst>
              <a:gd name="T0" fmla="*/ 15 w 29"/>
              <a:gd name="T1" fmla="*/ 6 h 11"/>
              <a:gd name="T2" fmla="*/ 29 w 29"/>
              <a:gd name="T3" fmla="*/ 3 h 11"/>
              <a:gd name="T4" fmla="*/ 14 w 29"/>
              <a:gd name="T5" fmla="*/ 2 h 11"/>
              <a:gd name="T6" fmla="*/ 2 w 29"/>
              <a:gd name="T7" fmla="*/ 5 h 11"/>
              <a:gd name="T8" fmla="*/ 15 w 29"/>
              <a:gd name="T9" fmla="*/ 6 h 11"/>
            </a:gdLst>
            <a:ahLst/>
            <a:cxnLst>
              <a:cxn ang="0">
                <a:pos x="T0" y="T1"/>
              </a:cxn>
              <a:cxn ang="0">
                <a:pos x="T2" y="T3"/>
              </a:cxn>
              <a:cxn ang="0">
                <a:pos x="T4" y="T5"/>
              </a:cxn>
              <a:cxn ang="0">
                <a:pos x="T6" y="T7"/>
              </a:cxn>
              <a:cxn ang="0">
                <a:pos x="T8" y="T9"/>
              </a:cxn>
            </a:cxnLst>
            <a:rect l="0" t="0" r="r" b="b"/>
            <a:pathLst>
              <a:path w="29" h="11">
                <a:moveTo>
                  <a:pt x="15" y="6"/>
                </a:moveTo>
                <a:cubicBezTo>
                  <a:pt x="20" y="1"/>
                  <a:pt x="28" y="6"/>
                  <a:pt x="29" y="3"/>
                </a:cubicBezTo>
                <a:cubicBezTo>
                  <a:pt x="29" y="1"/>
                  <a:pt x="18" y="0"/>
                  <a:pt x="14" y="2"/>
                </a:cubicBezTo>
                <a:cubicBezTo>
                  <a:pt x="10" y="4"/>
                  <a:pt x="0" y="3"/>
                  <a:pt x="2" y="5"/>
                </a:cubicBezTo>
                <a:cubicBezTo>
                  <a:pt x="2" y="7"/>
                  <a:pt x="9" y="11"/>
                  <a:pt x="15" y="6"/>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01" name="Freeform 109"/>
          <p:cNvSpPr>
            <a:spLocks/>
          </p:cNvSpPr>
          <p:nvPr/>
        </p:nvSpPr>
        <p:spPr bwMode="auto">
          <a:xfrm>
            <a:off x="7345750" y="772147"/>
            <a:ext cx="43988" cy="25493"/>
          </a:xfrm>
          <a:custGeom>
            <a:avLst/>
            <a:gdLst>
              <a:gd name="T0" fmla="*/ 12 w 12"/>
              <a:gd name="T1" fmla="*/ 4 h 7"/>
              <a:gd name="T2" fmla="*/ 2 w 12"/>
              <a:gd name="T3" fmla="*/ 5 h 7"/>
              <a:gd name="T4" fmla="*/ 12 w 12"/>
              <a:gd name="T5" fmla="*/ 4 h 7"/>
            </a:gdLst>
            <a:ahLst/>
            <a:cxnLst>
              <a:cxn ang="0">
                <a:pos x="T0" y="T1"/>
              </a:cxn>
              <a:cxn ang="0">
                <a:pos x="T2" y="T3"/>
              </a:cxn>
              <a:cxn ang="0">
                <a:pos x="T4" y="T5"/>
              </a:cxn>
            </a:cxnLst>
            <a:rect l="0" t="0" r="r" b="b"/>
            <a:pathLst>
              <a:path w="12" h="7">
                <a:moveTo>
                  <a:pt x="12" y="4"/>
                </a:moveTo>
                <a:cubicBezTo>
                  <a:pt x="12" y="0"/>
                  <a:pt x="0" y="4"/>
                  <a:pt x="2" y="5"/>
                </a:cubicBezTo>
                <a:cubicBezTo>
                  <a:pt x="4" y="6"/>
                  <a:pt x="12" y="7"/>
                  <a:pt x="12"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02" name="Freeform 110"/>
          <p:cNvSpPr>
            <a:spLocks/>
          </p:cNvSpPr>
          <p:nvPr/>
        </p:nvSpPr>
        <p:spPr bwMode="auto">
          <a:xfrm>
            <a:off x="7311188" y="1004768"/>
            <a:ext cx="563988" cy="398323"/>
          </a:xfrm>
          <a:custGeom>
            <a:avLst/>
            <a:gdLst>
              <a:gd name="T0" fmla="*/ 29 w 152"/>
              <a:gd name="T1" fmla="*/ 55 h 106"/>
              <a:gd name="T2" fmla="*/ 27 w 152"/>
              <a:gd name="T3" fmla="*/ 60 h 106"/>
              <a:gd name="T4" fmla="*/ 19 w 152"/>
              <a:gd name="T5" fmla="*/ 64 h 106"/>
              <a:gd name="T6" fmla="*/ 14 w 152"/>
              <a:gd name="T7" fmla="*/ 68 h 106"/>
              <a:gd name="T8" fmla="*/ 16 w 152"/>
              <a:gd name="T9" fmla="*/ 73 h 106"/>
              <a:gd name="T10" fmla="*/ 11 w 152"/>
              <a:gd name="T11" fmla="*/ 78 h 106"/>
              <a:gd name="T12" fmla="*/ 1 w 152"/>
              <a:gd name="T13" fmla="*/ 83 h 106"/>
              <a:gd name="T14" fmla="*/ 10 w 152"/>
              <a:gd name="T15" fmla="*/ 88 h 106"/>
              <a:gd name="T16" fmla="*/ 11 w 152"/>
              <a:gd name="T17" fmla="*/ 94 h 106"/>
              <a:gd name="T18" fmla="*/ 14 w 152"/>
              <a:gd name="T19" fmla="*/ 92 h 106"/>
              <a:gd name="T20" fmla="*/ 21 w 152"/>
              <a:gd name="T21" fmla="*/ 96 h 106"/>
              <a:gd name="T22" fmla="*/ 31 w 152"/>
              <a:gd name="T23" fmla="*/ 102 h 106"/>
              <a:gd name="T24" fmla="*/ 52 w 152"/>
              <a:gd name="T25" fmla="*/ 102 h 106"/>
              <a:gd name="T26" fmla="*/ 41 w 152"/>
              <a:gd name="T27" fmla="*/ 92 h 106"/>
              <a:gd name="T28" fmla="*/ 38 w 152"/>
              <a:gd name="T29" fmla="*/ 75 h 106"/>
              <a:gd name="T30" fmla="*/ 45 w 152"/>
              <a:gd name="T31" fmla="*/ 65 h 106"/>
              <a:gd name="T32" fmla="*/ 52 w 152"/>
              <a:gd name="T33" fmla="*/ 57 h 106"/>
              <a:gd name="T34" fmla="*/ 56 w 152"/>
              <a:gd name="T35" fmla="*/ 51 h 106"/>
              <a:gd name="T36" fmla="*/ 61 w 152"/>
              <a:gd name="T37" fmla="*/ 43 h 106"/>
              <a:gd name="T38" fmla="*/ 69 w 152"/>
              <a:gd name="T39" fmla="*/ 41 h 106"/>
              <a:gd name="T40" fmla="*/ 80 w 152"/>
              <a:gd name="T41" fmla="*/ 36 h 106"/>
              <a:gd name="T42" fmla="*/ 125 w 152"/>
              <a:gd name="T43" fmla="*/ 18 h 106"/>
              <a:gd name="T44" fmla="*/ 146 w 152"/>
              <a:gd name="T45" fmla="*/ 4 h 106"/>
              <a:gd name="T46" fmla="*/ 121 w 152"/>
              <a:gd name="T47" fmla="*/ 9 h 106"/>
              <a:gd name="T48" fmla="*/ 108 w 152"/>
              <a:gd name="T49" fmla="*/ 12 h 106"/>
              <a:gd name="T50" fmla="*/ 92 w 152"/>
              <a:gd name="T51" fmla="*/ 13 h 106"/>
              <a:gd name="T52" fmla="*/ 80 w 152"/>
              <a:gd name="T53" fmla="*/ 16 h 106"/>
              <a:gd name="T54" fmla="*/ 70 w 152"/>
              <a:gd name="T55" fmla="*/ 19 h 106"/>
              <a:gd name="T56" fmla="*/ 59 w 152"/>
              <a:gd name="T57" fmla="*/ 24 h 106"/>
              <a:gd name="T58" fmla="*/ 53 w 152"/>
              <a:gd name="T59" fmla="*/ 28 h 106"/>
              <a:gd name="T60" fmla="*/ 46 w 152"/>
              <a:gd name="T61" fmla="*/ 30 h 106"/>
              <a:gd name="T62" fmla="*/ 44 w 152"/>
              <a:gd name="T63" fmla="*/ 36 h 106"/>
              <a:gd name="T64" fmla="*/ 39 w 152"/>
              <a:gd name="T65" fmla="*/ 41 h 106"/>
              <a:gd name="T66" fmla="*/ 37 w 152"/>
              <a:gd name="T67" fmla="*/ 46 h 106"/>
              <a:gd name="T68" fmla="*/ 30 w 152"/>
              <a:gd name="T69" fmla="*/ 50 h 106"/>
              <a:gd name="T70" fmla="*/ 29 w 152"/>
              <a:gd name="T71" fmla="*/ 5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2" h="106">
                <a:moveTo>
                  <a:pt x="29" y="55"/>
                </a:moveTo>
                <a:cubicBezTo>
                  <a:pt x="33" y="56"/>
                  <a:pt x="26" y="56"/>
                  <a:pt x="27" y="60"/>
                </a:cubicBezTo>
                <a:cubicBezTo>
                  <a:pt x="27" y="64"/>
                  <a:pt x="19" y="61"/>
                  <a:pt x="19" y="64"/>
                </a:cubicBezTo>
                <a:cubicBezTo>
                  <a:pt x="20" y="66"/>
                  <a:pt x="18" y="68"/>
                  <a:pt x="14" y="68"/>
                </a:cubicBezTo>
                <a:cubicBezTo>
                  <a:pt x="9" y="68"/>
                  <a:pt x="16" y="71"/>
                  <a:pt x="16" y="73"/>
                </a:cubicBezTo>
                <a:cubicBezTo>
                  <a:pt x="17" y="76"/>
                  <a:pt x="12" y="74"/>
                  <a:pt x="11" y="78"/>
                </a:cubicBezTo>
                <a:cubicBezTo>
                  <a:pt x="11" y="82"/>
                  <a:pt x="3" y="78"/>
                  <a:pt x="1" y="83"/>
                </a:cubicBezTo>
                <a:cubicBezTo>
                  <a:pt x="0" y="89"/>
                  <a:pt x="6" y="88"/>
                  <a:pt x="10" y="88"/>
                </a:cubicBezTo>
                <a:cubicBezTo>
                  <a:pt x="13" y="88"/>
                  <a:pt x="8" y="92"/>
                  <a:pt x="11" y="94"/>
                </a:cubicBezTo>
                <a:cubicBezTo>
                  <a:pt x="14" y="96"/>
                  <a:pt x="16" y="96"/>
                  <a:pt x="14" y="92"/>
                </a:cubicBezTo>
                <a:cubicBezTo>
                  <a:pt x="12" y="88"/>
                  <a:pt x="24" y="93"/>
                  <a:pt x="21" y="96"/>
                </a:cubicBezTo>
                <a:cubicBezTo>
                  <a:pt x="17" y="99"/>
                  <a:pt x="26" y="102"/>
                  <a:pt x="31" y="102"/>
                </a:cubicBezTo>
                <a:cubicBezTo>
                  <a:pt x="36" y="102"/>
                  <a:pt x="52" y="106"/>
                  <a:pt x="52" y="102"/>
                </a:cubicBezTo>
                <a:cubicBezTo>
                  <a:pt x="52" y="100"/>
                  <a:pt x="46" y="97"/>
                  <a:pt x="41" y="92"/>
                </a:cubicBezTo>
                <a:cubicBezTo>
                  <a:pt x="36" y="87"/>
                  <a:pt x="32" y="78"/>
                  <a:pt x="38" y="75"/>
                </a:cubicBezTo>
                <a:cubicBezTo>
                  <a:pt x="44" y="71"/>
                  <a:pt x="39" y="69"/>
                  <a:pt x="45" y="65"/>
                </a:cubicBezTo>
                <a:cubicBezTo>
                  <a:pt x="50" y="61"/>
                  <a:pt x="47" y="57"/>
                  <a:pt x="52" y="57"/>
                </a:cubicBezTo>
                <a:cubicBezTo>
                  <a:pt x="57" y="56"/>
                  <a:pt x="51" y="52"/>
                  <a:pt x="56" y="51"/>
                </a:cubicBezTo>
                <a:cubicBezTo>
                  <a:pt x="61" y="50"/>
                  <a:pt x="62" y="45"/>
                  <a:pt x="61" y="43"/>
                </a:cubicBezTo>
                <a:cubicBezTo>
                  <a:pt x="61" y="41"/>
                  <a:pt x="66" y="43"/>
                  <a:pt x="69" y="41"/>
                </a:cubicBezTo>
                <a:cubicBezTo>
                  <a:pt x="72" y="38"/>
                  <a:pt x="78" y="40"/>
                  <a:pt x="80" y="36"/>
                </a:cubicBezTo>
                <a:cubicBezTo>
                  <a:pt x="82" y="31"/>
                  <a:pt x="109" y="22"/>
                  <a:pt x="125" y="18"/>
                </a:cubicBezTo>
                <a:cubicBezTo>
                  <a:pt x="141" y="15"/>
                  <a:pt x="152" y="8"/>
                  <a:pt x="146" y="4"/>
                </a:cubicBezTo>
                <a:cubicBezTo>
                  <a:pt x="141" y="0"/>
                  <a:pt x="125" y="6"/>
                  <a:pt x="121" y="9"/>
                </a:cubicBezTo>
                <a:cubicBezTo>
                  <a:pt x="117" y="12"/>
                  <a:pt x="112" y="10"/>
                  <a:pt x="108" y="12"/>
                </a:cubicBezTo>
                <a:cubicBezTo>
                  <a:pt x="104" y="14"/>
                  <a:pt x="96" y="16"/>
                  <a:pt x="92" y="13"/>
                </a:cubicBezTo>
                <a:cubicBezTo>
                  <a:pt x="88" y="11"/>
                  <a:pt x="83" y="16"/>
                  <a:pt x="80" y="16"/>
                </a:cubicBezTo>
                <a:cubicBezTo>
                  <a:pt x="76" y="16"/>
                  <a:pt x="73" y="19"/>
                  <a:pt x="70" y="19"/>
                </a:cubicBezTo>
                <a:cubicBezTo>
                  <a:pt x="66" y="19"/>
                  <a:pt x="59" y="22"/>
                  <a:pt x="59" y="24"/>
                </a:cubicBezTo>
                <a:cubicBezTo>
                  <a:pt x="58" y="26"/>
                  <a:pt x="53" y="25"/>
                  <a:pt x="53" y="28"/>
                </a:cubicBezTo>
                <a:cubicBezTo>
                  <a:pt x="53" y="30"/>
                  <a:pt x="48" y="32"/>
                  <a:pt x="46" y="30"/>
                </a:cubicBezTo>
                <a:cubicBezTo>
                  <a:pt x="43" y="28"/>
                  <a:pt x="40" y="32"/>
                  <a:pt x="44" y="36"/>
                </a:cubicBezTo>
                <a:cubicBezTo>
                  <a:pt x="47" y="39"/>
                  <a:pt x="37" y="39"/>
                  <a:pt x="39" y="41"/>
                </a:cubicBezTo>
                <a:cubicBezTo>
                  <a:pt x="41" y="43"/>
                  <a:pt x="36" y="44"/>
                  <a:pt x="37" y="46"/>
                </a:cubicBezTo>
                <a:cubicBezTo>
                  <a:pt x="38" y="48"/>
                  <a:pt x="33" y="49"/>
                  <a:pt x="30" y="50"/>
                </a:cubicBezTo>
                <a:cubicBezTo>
                  <a:pt x="26" y="50"/>
                  <a:pt x="24" y="55"/>
                  <a:pt x="29" y="55"/>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03" name="Freeform 111"/>
          <p:cNvSpPr>
            <a:spLocks/>
          </p:cNvSpPr>
          <p:nvPr/>
        </p:nvSpPr>
        <p:spPr bwMode="auto">
          <a:xfrm>
            <a:off x="7667803" y="722755"/>
            <a:ext cx="89547" cy="33460"/>
          </a:xfrm>
          <a:custGeom>
            <a:avLst/>
            <a:gdLst>
              <a:gd name="T0" fmla="*/ 15 w 24"/>
              <a:gd name="T1" fmla="*/ 8 h 9"/>
              <a:gd name="T2" fmla="*/ 19 w 24"/>
              <a:gd name="T3" fmla="*/ 1 h 9"/>
              <a:gd name="T4" fmla="*/ 11 w 24"/>
              <a:gd name="T5" fmla="*/ 3 h 9"/>
              <a:gd name="T6" fmla="*/ 2 w 24"/>
              <a:gd name="T7" fmla="*/ 7 h 9"/>
              <a:gd name="T8" fmla="*/ 15 w 24"/>
              <a:gd name="T9" fmla="*/ 8 h 9"/>
            </a:gdLst>
            <a:ahLst/>
            <a:cxnLst>
              <a:cxn ang="0">
                <a:pos x="T0" y="T1"/>
              </a:cxn>
              <a:cxn ang="0">
                <a:pos x="T2" y="T3"/>
              </a:cxn>
              <a:cxn ang="0">
                <a:pos x="T4" y="T5"/>
              </a:cxn>
              <a:cxn ang="0">
                <a:pos x="T6" y="T7"/>
              </a:cxn>
              <a:cxn ang="0">
                <a:pos x="T8" y="T9"/>
              </a:cxn>
            </a:cxnLst>
            <a:rect l="0" t="0" r="r" b="b"/>
            <a:pathLst>
              <a:path w="24" h="9">
                <a:moveTo>
                  <a:pt x="15" y="8"/>
                </a:moveTo>
                <a:cubicBezTo>
                  <a:pt x="24" y="7"/>
                  <a:pt x="24" y="2"/>
                  <a:pt x="19" y="1"/>
                </a:cubicBezTo>
                <a:cubicBezTo>
                  <a:pt x="14" y="0"/>
                  <a:pt x="14" y="4"/>
                  <a:pt x="11" y="3"/>
                </a:cubicBezTo>
                <a:cubicBezTo>
                  <a:pt x="9" y="3"/>
                  <a:pt x="0" y="5"/>
                  <a:pt x="2" y="7"/>
                </a:cubicBezTo>
                <a:cubicBezTo>
                  <a:pt x="4" y="9"/>
                  <a:pt x="11" y="8"/>
                  <a:pt x="15" y="8"/>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04" name="Freeform 112"/>
          <p:cNvSpPr>
            <a:spLocks/>
          </p:cNvSpPr>
          <p:nvPr/>
        </p:nvSpPr>
        <p:spPr bwMode="auto">
          <a:xfrm>
            <a:off x="7455719" y="767367"/>
            <a:ext cx="111541" cy="41426"/>
          </a:xfrm>
          <a:custGeom>
            <a:avLst/>
            <a:gdLst>
              <a:gd name="T0" fmla="*/ 13 w 30"/>
              <a:gd name="T1" fmla="*/ 1 h 11"/>
              <a:gd name="T2" fmla="*/ 7 w 30"/>
              <a:gd name="T3" fmla="*/ 4 h 11"/>
              <a:gd name="T4" fmla="*/ 3 w 30"/>
              <a:gd name="T5" fmla="*/ 8 h 11"/>
              <a:gd name="T6" fmla="*/ 20 w 30"/>
              <a:gd name="T7" fmla="*/ 7 h 11"/>
              <a:gd name="T8" fmla="*/ 29 w 30"/>
              <a:gd name="T9" fmla="*/ 4 h 11"/>
              <a:gd name="T10" fmla="*/ 13 w 30"/>
              <a:gd name="T11" fmla="*/ 1 h 11"/>
            </a:gdLst>
            <a:ahLst/>
            <a:cxnLst>
              <a:cxn ang="0">
                <a:pos x="T0" y="T1"/>
              </a:cxn>
              <a:cxn ang="0">
                <a:pos x="T2" y="T3"/>
              </a:cxn>
              <a:cxn ang="0">
                <a:pos x="T4" y="T5"/>
              </a:cxn>
              <a:cxn ang="0">
                <a:pos x="T6" y="T7"/>
              </a:cxn>
              <a:cxn ang="0">
                <a:pos x="T8" y="T9"/>
              </a:cxn>
              <a:cxn ang="0">
                <a:pos x="T10" y="T11"/>
              </a:cxn>
            </a:cxnLst>
            <a:rect l="0" t="0" r="r" b="b"/>
            <a:pathLst>
              <a:path w="30" h="11">
                <a:moveTo>
                  <a:pt x="13" y="1"/>
                </a:moveTo>
                <a:cubicBezTo>
                  <a:pt x="14" y="3"/>
                  <a:pt x="12" y="4"/>
                  <a:pt x="7" y="4"/>
                </a:cubicBezTo>
                <a:cubicBezTo>
                  <a:pt x="3" y="4"/>
                  <a:pt x="0" y="6"/>
                  <a:pt x="3" y="8"/>
                </a:cubicBezTo>
                <a:cubicBezTo>
                  <a:pt x="5" y="11"/>
                  <a:pt x="18" y="10"/>
                  <a:pt x="20" y="7"/>
                </a:cubicBezTo>
                <a:cubicBezTo>
                  <a:pt x="23" y="4"/>
                  <a:pt x="28" y="7"/>
                  <a:pt x="29" y="4"/>
                </a:cubicBezTo>
                <a:cubicBezTo>
                  <a:pt x="30" y="1"/>
                  <a:pt x="13" y="0"/>
                  <a:pt x="13" y="1"/>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05" name="Freeform 113"/>
          <p:cNvSpPr>
            <a:spLocks/>
          </p:cNvSpPr>
          <p:nvPr/>
        </p:nvSpPr>
        <p:spPr bwMode="auto">
          <a:xfrm>
            <a:off x="7460432" y="695669"/>
            <a:ext cx="103686" cy="27086"/>
          </a:xfrm>
          <a:custGeom>
            <a:avLst/>
            <a:gdLst>
              <a:gd name="T0" fmla="*/ 11 w 28"/>
              <a:gd name="T1" fmla="*/ 7 h 7"/>
              <a:gd name="T2" fmla="*/ 19 w 28"/>
              <a:gd name="T3" fmla="*/ 4 h 7"/>
              <a:gd name="T4" fmla="*/ 26 w 28"/>
              <a:gd name="T5" fmla="*/ 2 h 7"/>
              <a:gd name="T6" fmla="*/ 12 w 28"/>
              <a:gd name="T7" fmla="*/ 3 h 7"/>
              <a:gd name="T8" fmla="*/ 1 w 28"/>
              <a:gd name="T9" fmla="*/ 5 h 7"/>
              <a:gd name="T10" fmla="*/ 11 w 28"/>
              <a:gd name="T11" fmla="*/ 7 h 7"/>
            </a:gdLst>
            <a:ahLst/>
            <a:cxnLst>
              <a:cxn ang="0">
                <a:pos x="T0" y="T1"/>
              </a:cxn>
              <a:cxn ang="0">
                <a:pos x="T2" y="T3"/>
              </a:cxn>
              <a:cxn ang="0">
                <a:pos x="T4" y="T5"/>
              </a:cxn>
              <a:cxn ang="0">
                <a:pos x="T6" y="T7"/>
              </a:cxn>
              <a:cxn ang="0">
                <a:pos x="T8" y="T9"/>
              </a:cxn>
              <a:cxn ang="0">
                <a:pos x="T10" y="T11"/>
              </a:cxn>
            </a:cxnLst>
            <a:rect l="0" t="0" r="r" b="b"/>
            <a:pathLst>
              <a:path w="28" h="7">
                <a:moveTo>
                  <a:pt x="11" y="7"/>
                </a:moveTo>
                <a:cubicBezTo>
                  <a:pt x="17" y="7"/>
                  <a:pt x="15" y="4"/>
                  <a:pt x="19" y="4"/>
                </a:cubicBezTo>
                <a:cubicBezTo>
                  <a:pt x="23" y="5"/>
                  <a:pt x="28" y="5"/>
                  <a:pt x="26" y="2"/>
                </a:cubicBezTo>
                <a:cubicBezTo>
                  <a:pt x="24" y="0"/>
                  <a:pt x="10" y="1"/>
                  <a:pt x="12" y="3"/>
                </a:cubicBezTo>
                <a:cubicBezTo>
                  <a:pt x="13" y="5"/>
                  <a:pt x="0" y="4"/>
                  <a:pt x="1" y="5"/>
                </a:cubicBezTo>
                <a:cubicBezTo>
                  <a:pt x="1" y="6"/>
                  <a:pt x="5" y="7"/>
                  <a:pt x="11" y="7"/>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06" name="Freeform 114"/>
          <p:cNvSpPr>
            <a:spLocks/>
          </p:cNvSpPr>
          <p:nvPr/>
        </p:nvSpPr>
        <p:spPr bwMode="auto">
          <a:xfrm>
            <a:off x="7560975" y="730722"/>
            <a:ext cx="103686" cy="52579"/>
          </a:xfrm>
          <a:custGeom>
            <a:avLst/>
            <a:gdLst>
              <a:gd name="T0" fmla="*/ 27 w 28"/>
              <a:gd name="T1" fmla="*/ 7 h 14"/>
              <a:gd name="T2" fmla="*/ 23 w 28"/>
              <a:gd name="T3" fmla="*/ 3 h 14"/>
              <a:gd name="T4" fmla="*/ 10 w 28"/>
              <a:gd name="T5" fmla="*/ 2 h 14"/>
              <a:gd name="T6" fmla="*/ 3 w 28"/>
              <a:gd name="T7" fmla="*/ 10 h 14"/>
              <a:gd name="T8" fmla="*/ 27 w 28"/>
              <a:gd name="T9" fmla="*/ 7 h 14"/>
            </a:gdLst>
            <a:ahLst/>
            <a:cxnLst>
              <a:cxn ang="0">
                <a:pos x="T0" y="T1"/>
              </a:cxn>
              <a:cxn ang="0">
                <a:pos x="T2" y="T3"/>
              </a:cxn>
              <a:cxn ang="0">
                <a:pos x="T4" y="T5"/>
              </a:cxn>
              <a:cxn ang="0">
                <a:pos x="T6" y="T7"/>
              </a:cxn>
              <a:cxn ang="0">
                <a:pos x="T8" y="T9"/>
              </a:cxn>
            </a:cxnLst>
            <a:rect l="0" t="0" r="r" b="b"/>
            <a:pathLst>
              <a:path w="28" h="14">
                <a:moveTo>
                  <a:pt x="27" y="7"/>
                </a:moveTo>
                <a:cubicBezTo>
                  <a:pt x="28" y="5"/>
                  <a:pt x="23" y="5"/>
                  <a:pt x="23" y="3"/>
                </a:cubicBezTo>
                <a:cubicBezTo>
                  <a:pt x="22" y="0"/>
                  <a:pt x="9" y="0"/>
                  <a:pt x="10" y="2"/>
                </a:cubicBezTo>
                <a:cubicBezTo>
                  <a:pt x="10" y="5"/>
                  <a:pt x="0" y="7"/>
                  <a:pt x="3" y="10"/>
                </a:cubicBezTo>
                <a:cubicBezTo>
                  <a:pt x="9" y="14"/>
                  <a:pt x="25" y="9"/>
                  <a:pt x="27" y="7"/>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07" name="Freeform 115"/>
          <p:cNvSpPr>
            <a:spLocks/>
          </p:cNvSpPr>
          <p:nvPr/>
        </p:nvSpPr>
        <p:spPr bwMode="auto">
          <a:xfrm>
            <a:off x="7403876" y="717975"/>
            <a:ext cx="116254" cy="49393"/>
          </a:xfrm>
          <a:custGeom>
            <a:avLst/>
            <a:gdLst>
              <a:gd name="T0" fmla="*/ 30 w 31"/>
              <a:gd name="T1" fmla="*/ 6 h 13"/>
              <a:gd name="T2" fmla="*/ 16 w 31"/>
              <a:gd name="T3" fmla="*/ 2 h 13"/>
              <a:gd name="T4" fmla="*/ 11 w 31"/>
              <a:gd name="T5" fmla="*/ 4 h 13"/>
              <a:gd name="T6" fmla="*/ 2 w 31"/>
              <a:gd name="T7" fmla="*/ 9 h 13"/>
              <a:gd name="T8" fmla="*/ 30 w 31"/>
              <a:gd name="T9" fmla="*/ 6 h 13"/>
            </a:gdLst>
            <a:ahLst/>
            <a:cxnLst>
              <a:cxn ang="0">
                <a:pos x="T0" y="T1"/>
              </a:cxn>
              <a:cxn ang="0">
                <a:pos x="T2" y="T3"/>
              </a:cxn>
              <a:cxn ang="0">
                <a:pos x="T4" y="T5"/>
              </a:cxn>
              <a:cxn ang="0">
                <a:pos x="T6" y="T7"/>
              </a:cxn>
              <a:cxn ang="0">
                <a:pos x="T8" y="T9"/>
              </a:cxn>
            </a:cxnLst>
            <a:rect l="0" t="0" r="r" b="b"/>
            <a:pathLst>
              <a:path w="31" h="13">
                <a:moveTo>
                  <a:pt x="30" y="6"/>
                </a:moveTo>
                <a:cubicBezTo>
                  <a:pt x="31" y="1"/>
                  <a:pt x="23" y="5"/>
                  <a:pt x="16" y="2"/>
                </a:cubicBezTo>
                <a:cubicBezTo>
                  <a:pt x="10" y="0"/>
                  <a:pt x="6" y="0"/>
                  <a:pt x="11" y="4"/>
                </a:cubicBezTo>
                <a:cubicBezTo>
                  <a:pt x="12" y="5"/>
                  <a:pt x="0" y="7"/>
                  <a:pt x="2" y="9"/>
                </a:cubicBezTo>
                <a:cubicBezTo>
                  <a:pt x="6" y="13"/>
                  <a:pt x="30" y="11"/>
                  <a:pt x="30" y="6"/>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08" name="Freeform 116"/>
          <p:cNvSpPr>
            <a:spLocks/>
          </p:cNvSpPr>
          <p:nvPr/>
        </p:nvSpPr>
        <p:spPr bwMode="auto">
          <a:xfrm>
            <a:off x="10154688" y="1098772"/>
            <a:ext cx="158671" cy="60545"/>
          </a:xfrm>
          <a:custGeom>
            <a:avLst/>
            <a:gdLst>
              <a:gd name="T0" fmla="*/ 3 w 43"/>
              <a:gd name="T1" fmla="*/ 9 h 16"/>
              <a:gd name="T2" fmla="*/ 23 w 43"/>
              <a:gd name="T3" fmla="*/ 15 h 16"/>
              <a:gd name="T4" fmla="*/ 42 w 43"/>
              <a:gd name="T5" fmla="*/ 11 h 16"/>
              <a:gd name="T6" fmla="*/ 29 w 43"/>
              <a:gd name="T7" fmla="*/ 7 h 16"/>
              <a:gd name="T8" fmla="*/ 20 w 43"/>
              <a:gd name="T9" fmla="*/ 5 h 16"/>
              <a:gd name="T10" fmla="*/ 9 w 43"/>
              <a:gd name="T11" fmla="*/ 3 h 16"/>
              <a:gd name="T12" fmla="*/ 3 w 43"/>
              <a:gd name="T13" fmla="*/ 9 h 16"/>
            </a:gdLst>
            <a:ahLst/>
            <a:cxnLst>
              <a:cxn ang="0">
                <a:pos x="T0" y="T1"/>
              </a:cxn>
              <a:cxn ang="0">
                <a:pos x="T2" y="T3"/>
              </a:cxn>
              <a:cxn ang="0">
                <a:pos x="T4" y="T5"/>
              </a:cxn>
              <a:cxn ang="0">
                <a:pos x="T6" y="T7"/>
              </a:cxn>
              <a:cxn ang="0">
                <a:pos x="T8" y="T9"/>
              </a:cxn>
              <a:cxn ang="0">
                <a:pos x="T10" y="T11"/>
              </a:cxn>
              <a:cxn ang="0">
                <a:pos x="T12" y="T13"/>
              </a:cxn>
            </a:cxnLst>
            <a:rect l="0" t="0" r="r" b="b"/>
            <a:pathLst>
              <a:path w="43" h="16">
                <a:moveTo>
                  <a:pt x="3" y="9"/>
                </a:moveTo>
                <a:cubicBezTo>
                  <a:pt x="9" y="9"/>
                  <a:pt x="12" y="15"/>
                  <a:pt x="23" y="15"/>
                </a:cubicBezTo>
                <a:cubicBezTo>
                  <a:pt x="34" y="16"/>
                  <a:pt x="42" y="14"/>
                  <a:pt x="42" y="11"/>
                </a:cubicBezTo>
                <a:cubicBezTo>
                  <a:pt x="43" y="9"/>
                  <a:pt x="32" y="5"/>
                  <a:pt x="29" y="7"/>
                </a:cubicBezTo>
                <a:cubicBezTo>
                  <a:pt x="26" y="9"/>
                  <a:pt x="24" y="4"/>
                  <a:pt x="20" y="5"/>
                </a:cubicBezTo>
                <a:cubicBezTo>
                  <a:pt x="16" y="7"/>
                  <a:pt x="11" y="6"/>
                  <a:pt x="9" y="3"/>
                </a:cubicBezTo>
                <a:cubicBezTo>
                  <a:pt x="7" y="0"/>
                  <a:pt x="0" y="8"/>
                  <a:pt x="3" y="9"/>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09" name="Freeform 117"/>
          <p:cNvSpPr>
            <a:spLocks/>
          </p:cNvSpPr>
          <p:nvPr/>
        </p:nvSpPr>
        <p:spPr bwMode="auto">
          <a:xfrm>
            <a:off x="9865625" y="1054159"/>
            <a:ext cx="270211" cy="108344"/>
          </a:xfrm>
          <a:custGeom>
            <a:avLst/>
            <a:gdLst>
              <a:gd name="T0" fmla="*/ 8 w 73"/>
              <a:gd name="T1" fmla="*/ 21 h 29"/>
              <a:gd name="T2" fmla="*/ 15 w 73"/>
              <a:gd name="T3" fmla="*/ 26 h 29"/>
              <a:gd name="T4" fmla="*/ 27 w 73"/>
              <a:gd name="T5" fmla="*/ 24 h 29"/>
              <a:gd name="T6" fmla="*/ 34 w 73"/>
              <a:gd name="T7" fmla="*/ 26 h 29"/>
              <a:gd name="T8" fmla="*/ 49 w 73"/>
              <a:gd name="T9" fmla="*/ 24 h 29"/>
              <a:gd name="T10" fmla="*/ 48 w 73"/>
              <a:gd name="T11" fmla="*/ 15 h 29"/>
              <a:gd name="T12" fmla="*/ 52 w 73"/>
              <a:gd name="T13" fmla="*/ 16 h 29"/>
              <a:gd name="T14" fmla="*/ 63 w 73"/>
              <a:gd name="T15" fmla="*/ 24 h 29"/>
              <a:gd name="T16" fmla="*/ 69 w 73"/>
              <a:gd name="T17" fmla="*/ 17 h 29"/>
              <a:gd name="T18" fmla="*/ 67 w 73"/>
              <a:gd name="T19" fmla="*/ 10 h 29"/>
              <a:gd name="T20" fmla="*/ 49 w 73"/>
              <a:gd name="T21" fmla="*/ 6 h 29"/>
              <a:gd name="T22" fmla="*/ 38 w 73"/>
              <a:gd name="T23" fmla="*/ 9 h 29"/>
              <a:gd name="T24" fmla="*/ 22 w 73"/>
              <a:gd name="T25" fmla="*/ 2 h 29"/>
              <a:gd name="T26" fmla="*/ 8 w 73"/>
              <a:gd name="T2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29">
                <a:moveTo>
                  <a:pt x="8" y="21"/>
                </a:moveTo>
                <a:cubicBezTo>
                  <a:pt x="12" y="23"/>
                  <a:pt x="13" y="24"/>
                  <a:pt x="15" y="26"/>
                </a:cubicBezTo>
                <a:cubicBezTo>
                  <a:pt x="17" y="28"/>
                  <a:pt x="24" y="25"/>
                  <a:pt x="27" y="24"/>
                </a:cubicBezTo>
                <a:cubicBezTo>
                  <a:pt x="30" y="23"/>
                  <a:pt x="30" y="29"/>
                  <a:pt x="34" y="26"/>
                </a:cubicBezTo>
                <a:cubicBezTo>
                  <a:pt x="39" y="23"/>
                  <a:pt x="44" y="24"/>
                  <a:pt x="49" y="24"/>
                </a:cubicBezTo>
                <a:cubicBezTo>
                  <a:pt x="54" y="24"/>
                  <a:pt x="48" y="18"/>
                  <a:pt x="48" y="15"/>
                </a:cubicBezTo>
                <a:cubicBezTo>
                  <a:pt x="48" y="12"/>
                  <a:pt x="54" y="14"/>
                  <a:pt x="52" y="16"/>
                </a:cubicBezTo>
                <a:cubicBezTo>
                  <a:pt x="51" y="19"/>
                  <a:pt x="55" y="24"/>
                  <a:pt x="63" y="24"/>
                </a:cubicBezTo>
                <a:cubicBezTo>
                  <a:pt x="71" y="23"/>
                  <a:pt x="65" y="18"/>
                  <a:pt x="69" y="17"/>
                </a:cubicBezTo>
                <a:cubicBezTo>
                  <a:pt x="73" y="15"/>
                  <a:pt x="72" y="13"/>
                  <a:pt x="67" y="10"/>
                </a:cubicBezTo>
                <a:cubicBezTo>
                  <a:pt x="61" y="6"/>
                  <a:pt x="54" y="9"/>
                  <a:pt x="49" y="6"/>
                </a:cubicBezTo>
                <a:cubicBezTo>
                  <a:pt x="44" y="4"/>
                  <a:pt x="38" y="4"/>
                  <a:pt x="38" y="9"/>
                </a:cubicBezTo>
                <a:cubicBezTo>
                  <a:pt x="37" y="15"/>
                  <a:pt x="27" y="3"/>
                  <a:pt x="22" y="2"/>
                </a:cubicBezTo>
                <a:cubicBezTo>
                  <a:pt x="17" y="0"/>
                  <a:pt x="0" y="17"/>
                  <a:pt x="8" y="21"/>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0" name="Freeform 118"/>
          <p:cNvSpPr>
            <a:spLocks/>
          </p:cNvSpPr>
          <p:nvPr/>
        </p:nvSpPr>
        <p:spPr bwMode="auto">
          <a:xfrm>
            <a:off x="9991305" y="1203929"/>
            <a:ext cx="106828" cy="49393"/>
          </a:xfrm>
          <a:custGeom>
            <a:avLst/>
            <a:gdLst>
              <a:gd name="T0" fmla="*/ 24 w 29"/>
              <a:gd name="T1" fmla="*/ 12 h 13"/>
              <a:gd name="T2" fmla="*/ 14 w 29"/>
              <a:gd name="T3" fmla="*/ 2 h 13"/>
              <a:gd name="T4" fmla="*/ 0 w 29"/>
              <a:gd name="T5" fmla="*/ 8 h 13"/>
              <a:gd name="T6" fmla="*/ 24 w 29"/>
              <a:gd name="T7" fmla="*/ 12 h 13"/>
            </a:gdLst>
            <a:ahLst/>
            <a:cxnLst>
              <a:cxn ang="0">
                <a:pos x="T0" y="T1"/>
              </a:cxn>
              <a:cxn ang="0">
                <a:pos x="T2" y="T3"/>
              </a:cxn>
              <a:cxn ang="0">
                <a:pos x="T4" y="T5"/>
              </a:cxn>
              <a:cxn ang="0">
                <a:pos x="T6" y="T7"/>
              </a:cxn>
            </a:cxnLst>
            <a:rect l="0" t="0" r="r" b="b"/>
            <a:pathLst>
              <a:path w="29" h="13">
                <a:moveTo>
                  <a:pt x="24" y="12"/>
                </a:moveTo>
                <a:cubicBezTo>
                  <a:pt x="29" y="11"/>
                  <a:pt x="21" y="3"/>
                  <a:pt x="14" y="2"/>
                </a:cubicBezTo>
                <a:cubicBezTo>
                  <a:pt x="6" y="0"/>
                  <a:pt x="0" y="6"/>
                  <a:pt x="0" y="8"/>
                </a:cubicBezTo>
                <a:cubicBezTo>
                  <a:pt x="3" y="11"/>
                  <a:pt x="20" y="13"/>
                  <a:pt x="24" y="1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1" name="Freeform 119"/>
          <p:cNvSpPr>
            <a:spLocks/>
          </p:cNvSpPr>
          <p:nvPr/>
        </p:nvSpPr>
        <p:spPr bwMode="auto">
          <a:xfrm>
            <a:off x="7886172" y="1231015"/>
            <a:ext cx="59698" cy="25493"/>
          </a:xfrm>
          <a:custGeom>
            <a:avLst/>
            <a:gdLst>
              <a:gd name="T0" fmla="*/ 3 w 16"/>
              <a:gd name="T1" fmla="*/ 7 h 7"/>
              <a:gd name="T2" fmla="*/ 15 w 16"/>
              <a:gd name="T3" fmla="*/ 4 h 7"/>
              <a:gd name="T4" fmla="*/ 6 w 16"/>
              <a:gd name="T5" fmla="*/ 0 h 7"/>
              <a:gd name="T6" fmla="*/ 3 w 16"/>
              <a:gd name="T7" fmla="*/ 7 h 7"/>
            </a:gdLst>
            <a:ahLst/>
            <a:cxnLst>
              <a:cxn ang="0">
                <a:pos x="T0" y="T1"/>
              </a:cxn>
              <a:cxn ang="0">
                <a:pos x="T2" y="T3"/>
              </a:cxn>
              <a:cxn ang="0">
                <a:pos x="T4" y="T5"/>
              </a:cxn>
              <a:cxn ang="0">
                <a:pos x="T6" y="T7"/>
              </a:cxn>
            </a:cxnLst>
            <a:rect l="0" t="0" r="r" b="b"/>
            <a:pathLst>
              <a:path w="16" h="7">
                <a:moveTo>
                  <a:pt x="3" y="7"/>
                </a:moveTo>
                <a:cubicBezTo>
                  <a:pt x="6" y="7"/>
                  <a:pt x="14" y="5"/>
                  <a:pt x="15" y="4"/>
                </a:cubicBezTo>
                <a:cubicBezTo>
                  <a:pt x="16" y="2"/>
                  <a:pt x="12" y="0"/>
                  <a:pt x="6" y="0"/>
                </a:cubicBezTo>
                <a:cubicBezTo>
                  <a:pt x="1" y="0"/>
                  <a:pt x="0" y="6"/>
                  <a:pt x="3" y="7"/>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2" name="Freeform 120"/>
          <p:cNvSpPr>
            <a:spLocks/>
          </p:cNvSpPr>
          <p:nvPr/>
        </p:nvSpPr>
        <p:spPr bwMode="auto">
          <a:xfrm>
            <a:off x="9961455" y="1173657"/>
            <a:ext cx="48701" cy="30273"/>
          </a:xfrm>
          <a:custGeom>
            <a:avLst/>
            <a:gdLst>
              <a:gd name="T0" fmla="*/ 13 w 13"/>
              <a:gd name="T1" fmla="*/ 4 h 8"/>
              <a:gd name="T2" fmla="*/ 6 w 13"/>
              <a:gd name="T3" fmla="*/ 7 h 8"/>
              <a:gd name="T4" fmla="*/ 13 w 13"/>
              <a:gd name="T5" fmla="*/ 4 h 8"/>
            </a:gdLst>
            <a:ahLst/>
            <a:cxnLst>
              <a:cxn ang="0">
                <a:pos x="T0" y="T1"/>
              </a:cxn>
              <a:cxn ang="0">
                <a:pos x="T2" y="T3"/>
              </a:cxn>
              <a:cxn ang="0">
                <a:pos x="T4" y="T5"/>
              </a:cxn>
            </a:cxnLst>
            <a:rect l="0" t="0" r="r" b="b"/>
            <a:pathLst>
              <a:path w="13" h="8">
                <a:moveTo>
                  <a:pt x="13" y="4"/>
                </a:moveTo>
                <a:cubicBezTo>
                  <a:pt x="13" y="0"/>
                  <a:pt x="0" y="5"/>
                  <a:pt x="6" y="7"/>
                </a:cubicBezTo>
                <a:cubicBezTo>
                  <a:pt x="8" y="8"/>
                  <a:pt x="13" y="7"/>
                  <a:pt x="13"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3" name="Freeform 121"/>
          <p:cNvSpPr>
            <a:spLocks/>
          </p:cNvSpPr>
          <p:nvPr/>
        </p:nvSpPr>
        <p:spPr bwMode="auto">
          <a:xfrm>
            <a:off x="11145985" y="1344139"/>
            <a:ext cx="136677" cy="47799"/>
          </a:xfrm>
          <a:custGeom>
            <a:avLst/>
            <a:gdLst>
              <a:gd name="T0" fmla="*/ 5 w 37"/>
              <a:gd name="T1" fmla="*/ 11 h 13"/>
              <a:gd name="T2" fmla="*/ 16 w 37"/>
              <a:gd name="T3" fmla="*/ 11 h 13"/>
              <a:gd name="T4" fmla="*/ 33 w 37"/>
              <a:gd name="T5" fmla="*/ 9 h 13"/>
              <a:gd name="T6" fmla="*/ 25 w 37"/>
              <a:gd name="T7" fmla="*/ 2 h 13"/>
              <a:gd name="T8" fmla="*/ 5 w 37"/>
              <a:gd name="T9" fmla="*/ 11 h 13"/>
            </a:gdLst>
            <a:ahLst/>
            <a:cxnLst>
              <a:cxn ang="0">
                <a:pos x="T0" y="T1"/>
              </a:cxn>
              <a:cxn ang="0">
                <a:pos x="T2" y="T3"/>
              </a:cxn>
              <a:cxn ang="0">
                <a:pos x="T4" y="T5"/>
              </a:cxn>
              <a:cxn ang="0">
                <a:pos x="T6" y="T7"/>
              </a:cxn>
              <a:cxn ang="0">
                <a:pos x="T8" y="T9"/>
              </a:cxn>
            </a:cxnLst>
            <a:rect l="0" t="0" r="r" b="b"/>
            <a:pathLst>
              <a:path w="37" h="13">
                <a:moveTo>
                  <a:pt x="5" y="11"/>
                </a:moveTo>
                <a:cubicBezTo>
                  <a:pt x="10" y="13"/>
                  <a:pt x="13" y="8"/>
                  <a:pt x="16" y="11"/>
                </a:cubicBezTo>
                <a:cubicBezTo>
                  <a:pt x="20" y="13"/>
                  <a:pt x="30" y="10"/>
                  <a:pt x="33" y="9"/>
                </a:cubicBezTo>
                <a:cubicBezTo>
                  <a:pt x="37" y="8"/>
                  <a:pt x="35" y="3"/>
                  <a:pt x="25" y="2"/>
                </a:cubicBezTo>
                <a:cubicBezTo>
                  <a:pt x="14" y="0"/>
                  <a:pt x="0" y="8"/>
                  <a:pt x="5" y="11"/>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4" name="Freeform 122"/>
          <p:cNvSpPr>
            <a:spLocks/>
          </p:cNvSpPr>
          <p:nvPr/>
        </p:nvSpPr>
        <p:spPr bwMode="auto">
          <a:xfrm>
            <a:off x="7207502" y="1449296"/>
            <a:ext cx="86405" cy="60545"/>
          </a:xfrm>
          <a:custGeom>
            <a:avLst/>
            <a:gdLst>
              <a:gd name="T0" fmla="*/ 5 w 23"/>
              <a:gd name="T1" fmla="*/ 10 h 16"/>
              <a:gd name="T2" fmla="*/ 20 w 23"/>
              <a:gd name="T3" fmla="*/ 7 h 16"/>
              <a:gd name="T4" fmla="*/ 13 w 23"/>
              <a:gd name="T5" fmla="*/ 2 h 16"/>
              <a:gd name="T6" fmla="*/ 5 w 23"/>
              <a:gd name="T7" fmla="*/ 10 h 16"/>
            </a:gdLst>
            <a:ahLst/>
            <a:cxnLst>
              <a:cxn ang="0">
                <a:pos x="T0" y="T1"/>
              </a:cxn>
              <a:cxn ang="0">
                <a:pos x="T2" y="T3"/>
              </a:cxn>
              <a:cxn ang="0">
                <a:pos x="T4" y="T5"/>
              </a:cxn>
              <a:cxn ang="0">
                <a:pos x="T6" y="T7"/>
              </a:cxn>
            </a:cxnLst>
            <a:rect l="0" t="0" r="r" b="b"/>
            <a:pathLst>
              <a:path w="23" h="16">
                <a:moveTo>
                  <a:pt x="5" y="10"/>
                </a:moveTo>
                <a:cubicBezTo>
                  <a:pt x="12" y="16"/>
                  <a:pt x="17" y="8"/>
                  <a:pt x="20" y="7"/>
                </a:cubicBezTo>
                <a:cubicBezTo>
                  <a:pt x="23" y="7"/>
                  <a:pt x="18" y="3"/>
                  <a:pt x="13" y="2"/>
                </a:cubicBezTo>
                <a:cubicBezTo>
                  <a:pt x="8" y="0"/>
                  <a:pt x="0" y="6"/>
                  <a:pt x="5" y="10"/>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5" name="Freeform 123"/>
          <p:cNvSpPr>
            <a:spLocks/>
          </p:cNvSpPr>
          <p:nvPr/>
        </p:nvSpPr>
        <p:spPr bwMode="auto">
          <a:xfrm>
            <a:off x="8476866" y="714789"/>
            <a:ext cx="59698" cy="27086"/>
          </a:xfrm>
          <a:custGeom>
            <a:avLst/>
            <a:gdLst>
              <a:gd name="T0" fmla="*/ 15 w 16"/>
              <a:gd name="T1" fmla="*/ 3 h 7"/>
              <a:gd name="T2" fmla="*/ 4 w 16"/>
              <a:gd name="T3" fmla="*/ 5 h 7"/>
              <a:gd name="T4" fmla="*/ 15 w 16"/>
              <a:gd name="T5" fmla="*/ 3 h 7"/>
            </a:gdLst>
            <a:ahLst/>
            <a:cxnLst>
              <a:cxn ang="0">
                <a:pos x="T0" y="T1"/>
              </a:cxn>
              <a:cxn ang="0">
                <a:pos x="T2" y="T3"/>
              </a:cxn>
              <a:cxn ang="0">
                <a:pos x="T4" y="T5"/>
              </a:cxn>
            </a:cxnLst>
            <a:rect l="0" t="0" r="r" b="b"/>
            <a:pathLst>
              <a:path w="16" h="7">
                <a:moveTo>
                  <a:pt x="15" y="3"/>
                </a:moveTo>
                <a:cubicBezTo>
                  <a:pt x="16" y="0"/>
                  <a:pt x="0" y="1"/>
                  <a:pt x="4" y="5"/>
                </a:cubicBezTo>
                <a:cubicBezTo>
                  <a:pt x="6" y="6"/>
                  <a:pt x="14" y="7"/>
                  <a:pt x="15" y="3"/>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6" name="Freeform 124"/>
          <p:cNvSpPr>
            <a:spLocks/>
          </p:cNvSpPr>
          <p:nvPr/>
        </p:nvSpPr>
        <p:spPr bwMode="auto">
          <a:xfrm>
            <a:off x="8146957" y="1245355"/>
            <a:ext cx="36133" cy="30273"/>
          </a:xfrm>
          <a:custGeom>
            <a:avLst/>
            <a:gdLst>
              <a:gd name="T0" fmla="*/ 3 w 10"/>
              <a:gd name="T1" fmla="*/ 6 h 8"/>
              <a:gd name="T2" fmla="*/ 9 w 10"/>
              <a:gd name="T3" fmla="*/ 4 h 8"/>
              <a:gd name="T4" fmla="*/ 3 w 10"/>
              <a:gd name="T5" fmla="*/ 6 h 8"/>
            </a:gdLst>
            <a:ahLst/>
            <a:cxnLst>
              <a:cxn ang="0">
                <a:pos x="T0" y="T1"/>
              </a:cxn>
              <a:cxn ang="0">
                <a:pos x="T2" y="T3"/>
              </a:cxn>
              <a:cxn ang="0">
                <a:pos x="T4" y="T5"/>
              </a:cxn>
            </a:cxnLst>
            <a:rect l="0" t="0" r="r" b="b"/>
            <a:pathLst>
              <a:path w="10" h="8">
                <a:moveTo>
                  <a:pt x="3" y="6"/>
                </a:moveTo>
                <a:cubicBezTo>
                  <a:pt x="7" y="8"/>
                  <a:pt x="10" y="7"/>
                  <a:pt x="9" y="4"/>
                </a:cubicBezTo>
                <a:cubicBezTo>
                  <a:pt x="9" y="0"/>
                  <a:pt x="0" y="5"/>
                  <a:pt x="3" y="6"/>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7" name="Freeform 125"/>
          <p:cNvSpPr>
            <a:spLocks/>
          </p:cNvSpPr>
          <p:nvPr/>
        </p:nvSpPr>
        <p:spPr bwMode="auto">
          <a:xfrm>
            <a:off x="8729795" y="839065"/>
            <a:ext cx="199517" cy="113124"/>
          </a:xfrm>
          <a:custGeom>
            <a:avLst/>
            <a:gdLst>
              <a:gd name="T0" fmla="*/ 4 w 54"/>
              <a:gd name="T1" fmla="*/ 28 h 30"/>
              <a:gd name="T2" fmla="*/ 25 w 54"/>
              <a:gd name="T3" fmla="*/ 26 h 30"/>
              <a:gd name="T4" fmla="*/ 53 w 54"/>
              <a:gd name="T5" fmla="*/ 17 h 30"/>
              <a:gd name="T6" fmla="*/ 43 w 54"/>
              <a:gd name="T7" fmla="*/ 10 h 30"/>
              <a:gd name="T8" fmla="*/ 31 w 54"/>
              <a:gd name="T9" fmla="*/ 12 h 30"/>
              <a:gd name="T10" fmla="*/ 32 w 54"/>
              <a:gd name="T11" fmla="*/ 8 h 30"/>
              <a:gd name="T12" fmla="*/ 27 w 54"/>
              <a:gd name="T13" fmla="*/ 2 h 30"/>
              <a:gd name="T14" fmla="*/ 18 w 54"/>
              <a:gd name="T15" fmla="*/ 6 h 30"/>
              <a:gd name="T16" fmla="*/ 15 w 54"/>
              <a:gd name="T17" fmla="*/ 12 h 30"/>
              <a:gd name="T18" fmla="*/ 9 w 54"/>
              <a:gd name="T19" fmla="*/ 17 h 30"/>
              <a:gd name="T20" fmla="*/ 4 w 54"/>
              <a:gd name="T21"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30">
                <a:moveTo>
                  <a:pt x="4" y="28"/>
                </a:moveTo>
                <a:cubicBezTo>
                  <a:pt x="7" y="30"/>
                  <a:pt x="18" y="26"/>
                  <a:pt x="25" y="26"/>
                </a:cubicBezTo>
                <a:cubicBezTo>
                  <a:pt x="32" y="26"/>
                  <a:pt x="52" y="21"/>
                  <a:pt x="53" y="17"/>
                </a:cubicBezTo>
                <a:cubicBezTo>
                  <a:pt x="54" y="13"/>
                  <a:pt x="46" y="13"/>
                  <a:pt x="43" y="10"/>
                </a:cubicBezTo>
                <a:cubicBezTo>
                  <a:pt x="39" y="6"/>
                  <a:pt x="33" y="9"/>
                  <a:pt x="31" y="12"/>
                </a:cubicBezTo>
                <a:cubicBezTo>
                  <a:pt x="29" y="15"/>
                  <a:pt x="27" y="12"/>
                  <a:pt x="32" y="8"/>
                </a:cubicBezTo>
                <a:cubicBezTo>
                  <a:pt x="36" y="3"/>
                  <a:pt x="27" y="0"/>
                  <a:pt x="27" y="2"/>
                </a:cubicBezTo>
                <a:cubicBezTo>
                  <a:pt x="27" y="5"/>
                  <a:pt x="18" y="3"/>
                  <a:pt x="18" y="6"/>
                </a:cubicBezTo>
                <a:cubicBezTo>
                  <a:pt x="18" y="8"/>
                  <a:pt x="15" y="9"/>
                  <a:pt x="15" y="12"/>
                </a:cubicBezTo>
                <a:cubicBezTo>
                  <a:pt x="16" y="15"/>
                  <a:pt x="10" y="11"/>
                  <a:pt x="9" y="17"/>
                </a:cubicBezTo>
                <a:cubicBezTo>
                  <a:pt x="9" y="23"/>
                  <a:pt x="0" y="26"/>
                  <a:pt x="4" y="28"/>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8" name="Freeform 126"/>
          <p:cNvSpPr>
            <a:spLocks/>
          </p:cNvSpPr>
          <p:nvPr/>
        </p:nvSpPr>
        <p:spPr bwMode="auto">
          <a:xfrm>
            <a:off x="8577409" y="789673"/>
            <a:ext cx="193233" cy="101971"/>
          </a:xfrm>
          <a:custGeom>
            <a:avLst/>
            <a:gdLst>
              <a:gd name="T0" fmla="*/ 7 w 52"/>
              <a:gd name="T1" fmla="*/ 7 h 27"/>
              <a:gd name="T2" fmla="*/ 2 w 52"/>
              <a:gd name="T3" fmla="*/ 14 h 27"/>
              <a:gd name="T4" fmla="*/ 8 w 52"/>
              <a:gd name="T5" fmla="*/ 16 h 27"/>
              <a:gd name="T6" fmla="*/ 16 w 52"/>
              <a:gd name="T7" fmla="*/ 22 h 27"/>
              <a:gd name="T8" fmla="*/ 39 w 52"/>
              <a:gd name="T9" fmla="*/ 27 h 27"/>
              <a:gd name="T10" fmla="*/ 44 w 52"/>
              <a:gd name="T11" fmla="*/ 21 h 27"/>
              <a:gd name="T12" fmla="*/ 48 w 52"/>
              <a:gd name="T13" fmla="*/ 11 h 27"/>
              <a:gd name="T14" fmla="*/ 36 w 52"/>
              <a:gd name="T15" fmla="*/ 6 h 27"/>
              <a:gd name="T16" fmla="*/ 30 w 52"/>
              <a:gd name="T17" fmla="*/ 2 h 27"/>
              <a:gd name="T18" fmla="*/ 7 w 52"/>
              <a:gd name="T19"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27">
                <a:moveTo>
                  <a:pt x="7" y="7"/>
                </a:moveTo>
                <a:cubicBezTo>
                  <a:pt x="7" y="10"/>
                  <a:pt x="0" y="13"/>
                  <a:pt x="2" y="14"/>
                </a:cubicBezTo>
                <a:cubicBezTo>
                  <a:pt x="4" y="16"/>
                  <a:pt x="5" y="16"/>
                  <a:pt x="8" y="16"/>
                </a:cubicBezTo>
                <a:cubicBezTo>
                  <a:pt x="10" y="17"/>
                  <a:pt x="11" y="23"/>
                  <a:pt x="16" y="22"/>
                </a:cubicBezTo>
                <a:cubicBezTo>
                  <a:pt x="20" y="21"/>
                  <a:pt x="32" y="27"/>
                  <a:pt x="39" y="27"/>
                </a:cubicBezTo>
                <a:cubicBezTo>
                  <a:pt x="46" y="27"/>
                  <a:pt x="47" y="21"/>
                  <a:pt x="44" y="21"/>
                </a:cubicBezTo>
                <a:cubicBezTo>
                  <a:pt x="42" y="20"/>
                  <a:pt x="44" y="17"/>
                  <a:pt x="48" y="11"/>
                </a:cubicBezTo>
                <a:cubicBezTo>
                  <a:pt x="52" y="6"/>
                  <a:pt x="36" y="2"/>
                  <a:pt x="36" y="6"/>
                </a:cubicBezTo>
                <a:cubicBezTo>
                  <a:pt x="36" y="10"/>
                  <a:pt x="31" y="5"/>
                  <a:pt x="30" y="2"/>
                </a:cubicBezTo>
                <a:cubicBezTo>
                  <a:pt x="28" y="0"/>
                  <a:pt x="7" y="5"/>
                  <a:pt x="7" y="7"/>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19" name="Freeform 127"/>
          <p:cNvSpPr>
            <a:spLocks/>
          </p:cNvSpPr>
          <p:nvPr/>
        </p:nvSpPr>
        <p:spPr bwMode="auto">
          <a:xfrm>
            <a:off x="8517712" y="706822"/>
            <a:ext cx="185377" cy="132244"/>
          </a:xfrm>
          <a:custGeom>
            <a:avLst/>
            <a:gdLst>
              <a:gd name="T0" fmla="*/ 11 w 50"/>
              <a:gd name="T1" fmla="*/ 23 h 35"/>
              <a:gd name="T2" fmla="*/ 9 w 50"/>
              <a:gd name="T3" fmla="*/ 26 h 35"/>
              <a:gd name="T4" fmla="*/ 3 w 50"/>
              <a:gd name="T5" fmla="*/ 29 h 35"/>
              <a:gd name="T6" fmla="*/ 10 w 50"/>
              <a:gd name="T7" fmla="*/ 33 h 35"/>
              <a:gd name="T8" fmla="*/ 20 w 50"/>
              <a:gd name="T9" fmla="*/ 28 h 35"/>
              <a:gd name="T10" fmla="*/ 42 w 50"/>
              <a:gd name="T11" fmla="*/ 21 h 35"/>
              <a:gd name="T12" fmla="*/ 44 w 50"/>
              <a:gd name="T13" fmla="*/ 14 h 35"/>
              <a:gd name="T14" fmla="*/ 41 w 50"/>
              <a:gd name="T15" fmla="*/ 10 h 35"/>
              <a:gd name="T16" fmla="*/ 35 w 50"/>
              <a:gd name="T17" fmla="*/ 2 h 35"/>
              <a:gd name="T18" fmla="*/ 23 w 50"/>
              <a:gd name="T19" fmla="*/ 6 h 35"/>
              <a:gd name="T20" fmla="*/ 14 w 50"/>
              <a:gd name="T21" fmla="*/ 11 h 35"/>
              <a:gd name="T22" fmla="*/ 10 w 50"/>
              <a:gd name="T23" fmla="*/ 17 h 35"/>
              <a:gd name="T24" fmla="*/ 11 w 50"/>
              <a:gd name="T25"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35">
                <a:moveTo>
                  <a:pt x="11" y="23"/>
                </a:moveTo>
                <a:cubicBezTo>
                  <a:pt x="15" y="24"/>
                  <a:pt x="13" y="26"/>
                  <a:pt x="9" y="26"/>
                </a:cubicBezTo>
                <a:cubicBezTo>
                  <a:pt x="4" y="26"/>
                  <a:pt x="0" y="27"/>
                  <a:pt x="3" y="29"/>
                </a:cubicBezTo>
                <a:cubicBezTo>
                  <a:pt x="5" y="30"/>
                  <a:pt x="5" y="32"/>
                  <a:pt x="10" y="33"/>
                </a:cubicBezTo>
                <a:cubicBezTo>
                  <a:pt x="15" y="35"/>
                  <a:pt x="20" y="30"/>
                  <a:pt x="20" y="28"/>
                </a:cubicBezTo>
                <a:cubicBezTo>
                  <a:pt x="19" y="25"/>
                  <a:pt x="37" y="22"/>
                  <a:pt x="42" y="21"/>
                </a:cubicBezTo>
                <a:cubicBezTo>
                  <a:pt x="47" y="20"/>
                  <a:pt x="39" y="15"/>
                  <a:pt x="44" y="14"/>
                </a:cubicBezTo>
                <a:cubicBezTo>
                  <a:pt x="50" y="14"/>
                  <a:pt x="47" y="11"/>
                  <a:pt x="41" y="10"/>
                </a:cubicBezTo>
                <a:cubicBezTo>
                  <a:pt x="34" y="9"/>
                  <a:pt x="37" y="4"/>
                  <a:pt x="35" y="2"/>
                </a:cubicBezTo>
                <a:cubicBezTo>
                  <a:pt x="33" y="0"/>
                  <a:pt x="31" y="4"/>
                  <a:pt x="23" y="6"/>
                </a:cubicBezTo>
                <a:cubicBezTo>
                  <a:pt x="15" y="8"/>
                  <a:pt x="11" y="10"/>
                  <a:pt x="14" y="11"/>
                </a:cubicBezTo>
                <a:cubicBezTo>
                  <a:pt x="17" y="13"/>
                  <a:pt x="14" y="17"/>
                  <a:pt x="10" y="17"/>
                </a:cubicBezTo>
                <a:cubicBezTo>
                  <a:pt x="7" y="17"/>
                  <a:pt x="6" y="21"/>
                  <a:pt x="11" y="23"/>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0" name="Freeform 128"/>
          <p:cNvSpPr>
            <a:spLocks/>
          </p:cNvSpPr>
          <p:nvPr/>
        </p:nvSpPr>
        <p:spPr bwMode="auto">
          <a:xfrm>
            <a:off x="7188650" y="730722"/>
            <a:ext cx="141390" cy="66918"/>
          </a:xfrm>
          <a:custGeom>
            <a:avLst/>
            <a:gdLst>
              <a:gd name="T0" fmla="*/ 20 w 38"/>
              <a:gd name="T1" fmla="*/ 7 h 18"/>
              <a:gd name="T2" fmla="*/ 9 w 38"/>
              <a:gd name="T3" fmla="*/ 11 h 18"/>
              <a:gd name="T4" fmla="*/ 2 w 38"/>
              <a:gd name="T5" fmla="*/ 15 h 18"/>
              <a:gd name="T6" fmla="*/ 15 w 38"/>
              <a:gd name="T7" fmla="*/ 16 h 18"/>
              <a:gd name="T8" fmla="*/ 22 w 38"/>
              <a:gd name="T9" fmla="*/ 13 h 18"/>
              <a:gd name="T10" fmla="*/ 31 w 38"/>
              <a:gd name="T11" fmla="*/ 8 h 18"/>
              <a:gd name="T12" fmla="*/ 32 w 38"/>
              <a:gd name="T13" fmla="*/ 3 h 18"/>
              <a:gd name="T14" fmla="*/ 20 w 38"/>
              <a:gd name="T15" fmla="*/ 7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8">
                <a:moveTo>
                  <a:pt x="20" y="7"/>
                </a:moveTo>
                <a:cubicBezTo>
                  <a:pt x="24" y="9"/>
                  <a:pt x="11" y="8"/>
                  <a:pt x="9" y="11"/>
                </a:cubicBezTo>
                <a:cubicBezTo>
                  <a:pt x="8" y="13"/>
                  <a:pt x="0" y="12"/>
                  <a:pt x="2" y="15"/>
                </a:cubicBezTo>
                <a:cubicBezTo>
                  <a:pt x="3" y="18"/>
                  <a:pt x="15" y="18"/>
                  <a:pt x="15" y="16"/>
                </a:cubicBezTo>
                <a:cubicBezTo>
                  <a:pt x="15" y="13"/>
                  <a:pt x="21" y="16"/>
                  <a:pt x="22" y="13"/>
                </a:cubicBezTo>
                <a:cubicBezTo>
                  <a:pt x="22" y="11"/>
                  <a:pt x="25" y="9"/>
                  <a:pt x="31" y="8"/>
                </a:cubicBezTo>
                <a:cubicBezTo>
                  <a:pt x="38" y="8"/>
                  <a:pt x="38" y="5"/>
                  <a:pt x="32" y="3"/>
                </a:cubicBezTo>
                <a:cubicBezTo>
                  <a:pt x="25" y="0"/>
                  <a:pt x="17" y="4"/>
                  <a:pt x="20" y="7"/>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1" name="Freeform 129"/>
          <p:cNvSpPr>
            <a:spLocks/>
          </p:cNvSpPr>
          <p:nvPr/>
        </p:nvSpPr>
        <p:spPr bwMode="auto">
          <a:xfrm>
            <a:off x="10024295" y="2186991"/>
            <a:ext cx="89547" cy="350524"/>
          </a:xfrm>
          <a:custGeom>
            <a:avLst/>
            <a:gdLst>
              <a:gd name="T0" fmla="*/ 4 w 24"/>
              <a:gd name="T1" fmla="*/ 35 h 93"/>
              <a:gd name="T2" fmla="*/ 4 w 24"/>
              <a:gd name="T3" fmla="*/ 66 h 93"/>
              <a:gd name="T4" fmla="*/ 2 w 24"/>
              <a:gd name="T5" fmla="*/ 89 h 93"/>
              <a:gd name="T6" fmla="*/ 8 w 24"/>
              <a:gd name="T7" fmla="*/ 84 h 93"/>
              <a:gd name="T8" fmla="*/ 15 w 24"/>
              <a:gd name="T9" fmla="*/ 90 h 93"/>
              <a:gd name="T10" fmla="*/ 13 w 24"/>
              <a:gd name="T11" fmla="*/ 83 h 93"/>
              <a:gd name="T12" fmla="*/ 8 w 24"/>
              <a:gd name="T13" fmla="*/ 73 h 93"/>
              <a:gd name="T14" fmla="*/ 10 w 24"/>
              <a:gd name="T15" fmla="*/ 60 h 93"/>
              <a:gd name="T16" fmla="*/ 20 w 24"/>
              <a:gd name="T17" fmla="*/ 59 h 93"/>
              <a:gd name="T18" fmla="*/ 22 w 24"/>
              <a:gd name="T19" fmla="*/ 58 h 93"/>
              <a:gd name="T20" fmla="*/ 14 w 24"/>
              <a:gd name="T21" fmla="*/ 29 h 93"/>
              <a:gd name="T22" fmla="*/ 13 w 24"/>
              <a:gd name="T23" fmla="*/ 11 h 93"/>
              <a:gd name="T24" fmla="*/ 7 w 24"/>
              <a:gd name="T25" fmla="*/ 2 h 93"/>
              <a:gd name="T26" fmla="*/ 3 w 24"/>
              <a:gd name="T27" fmla="*/ 10 h 93"/>
              <a:gd name="T28" fmla="*/ 2 w 24"/>
              <a:gd name="T29" fmla="*/ 19 h 93"/>
              <a:gd name="T30" fmla="*/ 4 w 24"/>
              <a:gd name="T3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93">
                <a:moveTo>
                  <a:pt x="4" y="35"/>
                </a:moveTo>
                <a:cubicBezTo>
                  <a:pt x="6" y="40"/>
                  <a:pt x="2" y="63"/>
                  <a:pt x="4" y="66"/>
                </a:cubicBezTo>
                <a:cubicBezTo>
                  <a:pt x="6" y="70"/>
                  <a:pt x="1" y="87"/>
                  <a:pt x="2" y="89"/>
                </a:cubicBezTo>
                <a:cubicBezTo>
                  <a:pt x="5" y="93"/>
                  <a:pt x="3" y="85"/>
                  <a:pt x="8" y="84"/>
                </a:cubicBezTo>
                <a:cubicBezTo>
                  <a:pt x="12" y="83"/>
                  <a:pt x="12" y="89"/>
                  <a:pt x="15" y="90"/>
                </a:cubicBezTo>
                <a:cubicBezTo>
                  <a:pt x="17" y="91"/>
                  <a:pt x="15" y="82"/>
                  <a:pt x="13" y="83"/>
                </a:cubicBezTo>
                <a:cubicBezTo>
                  <a:pt x="11" y="83"/>
                  <a:pt x="9" y="77"/>
                  <a:pt x="8" y="73"/>
                </a:cubicBezTo>
                <a:cubicBezTo>
                  <a:pt x="6" y="69"/>
                  <a:pt x="10" y="65"/>
                  <a:pt x="10" y="60"/>
                </a:cubicBezTo>
                <a:cubicBezTo>
                  <a:pt x="10" y="55"/>
                  <a:pt x="16" y="55"/>
                  <a:pt x="20" y="59"/>
                </a:cubicBezTo>
                <a:cubicBezTo>
                  <a:pt x="23" y="63"/>
                  <a:pt x="24" y="60"/>
                  <a:pt x="22" y="58"/>
                </a:cubicBezTo>
                <a:cubicBezTo>
                  <a:pt x="21" y="55"/>
                  <a:pt x="16" y="36"/>
                  <a:pt x="14" y="29"/>
                </a:cubicBezTo>
                <a:cubicBezTo>
                  <a:pt x="11" y="22"/>
                  <a:pt x="17" y="15"/>
                  <a:pt x="13" y="11"/>
                </a:cubicBezTo>
                <a:cubicBezTo>
                  <a:pt x="8" y="8"/>
                  <a:pt x="10" y="0"/>
                  <a:pt x="7" y="2"/>
                </a:cubicBezTo>
                <a:cubicBezTo>
                  <a:pt x="5" y="3"/>
                  <a:pt x="7" y="10"/>
                  <a:pt x="3" y="10"/>
                </a:cubicBezTo>
                <a:cubicBezTo>
                  <a:pt x="0" y="11"/>
                  <a:pt x="3" y="14"/>
                  <a:pt x="2" y="19"/>
                </a:cubicBezTo>
                <a:cubicBezTo>
                  <a:pt x="0" y="24"/>
                  <a:pt x="2" y="31"/>
                  <a:pt x="4" y="35"/>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2" name="Freeform 130"/>
          <p:cNvSpPr>
            <a:spLocks/>
          </p:cNvSpPr>
          <p:nvPr/>
        </p:nvSpPr>
        <p:spPr bwMode="auto">
          <a:xfrm>
            <a:off x="9103692" y="1162503"/>
            <a:ext cx="62840" cy="33460"/>
          </a:xfrm>
          <a:custGeom>
            <a:avLst/>
            <a:gdLst>
              <a:gd name="T0" fmla="*/ 7 w 17"/>
              <a:gd name="T1" fmla="*/ 2 h 9"/>
              <a:gd name="T2" fmla="*/ 2 w 17"/>
              <a:gd name="T3" fmla="*/ 6 h 9"/>
              <a:gd name="T4" fmla="*/ 16 w 17"/>
              <a:gd name="T5" fmla="*/ 4 h 9"/>
              <a:gd name="T6" fmla="*/ 7 w 17"/>
              <a:gd name="T7" fmla="*/ 2 h 9"/>
            </a:gdLst>
            <a:ahLst/>
            <a:cxnLst>
              <a:cxn ang="0">
                <a:pos x="T0" y="T1"/>
              </a:cxn>
              <a:cxn ang="0">
                <a:pos x="T2" y="T3"/>
              </a:cxn>
              <a:cxn ang="0">
                <a:pos x="T4" y="T5"/>
              </a:cxn>
              <a:cxn ang="0">
                <a:pos x="T6" y="T7"/>
              </a:cxn>
            </a:cxnLst>
            <a:rect l="0" t="0" r="r" b="b"/>
            <a:pathLst>
              <a:path w="17" h="9">
                <a:moveTo>
                  <a:pt x="7" y="2"/>
                </a:moveTo>
                <a:cubicBezTo>
                  <a:pt x="6" y="4"/>
                  <a:pt x="0" y="4"/>
                  <a:pt x="2" y="6"/>
                </a:cubicBezTo>
                <a:cubicBezTo>
                  <a:pt x="4" y="9"/>
                  <a:pt x="16" y="8"/>
                  <a:pt x="16" y="4"/>
                </a:cubicBezTo>
                <a:cubicBezTo>
                  <a:pt x="17" y="0"/>
                  <a:pt x="8" y="0"/>
                  <a:pt x="7" y="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3" name="Freeform 131"/>
          <p:cNvSpPr>
            <a:spLocks noEditPoints="1"/>
          </p:cNvSpPr>
          <p:nvPr/>
        </p:nvSpPr>
        <p:spPr bwMode="auto">
          <a:xfrm>
            <a:off x="5243759" y="963342"/>
            <a:ext cx="6272982" cy="4207887"/>
          </a:xfrm>
          <a:custGeom>
            <a:avLst/>
            <a:gdLst>
              <a:gd name="T0" fmla="*/ 1351 w 1690"/>
              <a:gd name="T1" fmla="*/ 100 h 1118"/>
              <a:gd name="T2" fmla="*/ 1134 w 1690"/>
              <a:gd name="T3" fmla="*/ 79 h 1118"/>
              <a:gd name="T4" fmla="*/ 979 w 1690"/>
              <a:gd name="T5" fmla="*/ 0 h 1118"/>
              <a:gd name="T6" fmla="*/ 773 w 1690"/>
              <a:gd name="T7" fmla="*/ 89 h 1118"/>
              <a:gd name="T8" fmla="*/ 734 w 1690"/>
              <a:gd name="T9" fmla="*/ 159 h 1118"/>
              <a:gd name="T10" fmla="*/ 580 w 1690"/>
              <a:gd name="T11" fmla="*/ 144 h 1118"/>
              <a:gd name="T12" fmla="*/ 403 w 1690"/>
              <a:gd name="T13" fmla="*/ 165 h 1118"/>
              <a:gd name="T14" fmla="*/ 330 w 1690"/>
              <a:gd name="T15" fmla="*/ 114 h 1118"/>
              <a:gd name="T16" fmla="*/ 259 w 1690"/>
              <a:gd name="T17" fmla="*/ 160 h 1118"/>
              <a:gd name="T18" fmla="*/ 237 w 1690"/>
              <a:gd name="T19" fmla="*/ 278 h 1118"/>
              <a:gd name="T20" fmla="*/ 325 w 1690"/>
              <a:gd name="T21" fmla="*/ 254 h 1118"/>
              <a:gd name="T22" fmla="*/ 223 w 1690"/>
              <a:gd name="T23" fmla="*/ 318 h 1118"/>
              <a:gd name="T24" fmla="*/ 122 w 1690"/>
              <a:gd name="T25" fmla="*/ 399 h 1118"/>
              <a:gd name="T26" fmla="*/ 267 w 1690"/>
              <a:gd name="T27" fmla="*/ 472 h 1118"/>
              <a:gd name="T28" fmla="*/ 334 w 1690"/>
              <a:gd name="T29" fmla="*/ 464 h 1118"/>
              <a:gd name="T30" fmla="*/ 437 w 1690"/>
              <a:gd name="T31" fmla="*/ 460 h 1118"/>
              <a:gd name="T32" fmla="*/ 246 w 1690"/>
              <a:gd name="T33" fmla="*/ 541 h 1118"/>
              <a:gd name="T34" fmla="*/ 24 w 1690"/>
              <a:gd name="T35" fmla="*/ 736 h 1118"/>
              <a:gd name="T36" fmla="*/ 242 w 1690"/>
              <a:gd name="T37" fmla="*/ 941 h 1118"/>
              <a:gd name="T38" fmla="*/ 455 w 1690"/>
              <a:gd name="T39" fmla="*/ 884 h 1118"/>
              <a:gd name="T40" fmla="*/ 439 w 1690"/>
              <a:gd name="T41" fmla="*/ 609 h 1118"/>
              <a:gd name="T42" fmla="*/ 529 w 1690"/>
              <a:gd name="T43" fmla="*/ 569 h 1118"/>
              <a:gd name="T44" fmla="*/ 843 w 1690"/>
              <a:gd name="T45" fmla="*/ 653 h 1118"/>
              <a:gd name="T46" fmla="*/ 981 w 1690"/>
              <a:gd name="T47" fmla="*/ 735 h 1118"/>
              <a:gd name="T48" fmla="*/ 1125 w 1690"/>
              <a:gd name="T49" fmla="*/ 560 h 1118"/>
              <a:gd name="T50" fmla="*/ 1191 w 1690"/>
              <a:gd name="T51" fmla="*/ 457 h 1118"/>
              <a:gd name="T52" fmla="*/ 1376 w 1690"/>
              <a:gd name="T53" fmla="*/ 272 h 1118"/>
              <a:gd name="T54" fmla="*/ 1463 w 1690"/>
              <a:gd name="T55" fmla="*/ 285 h 1118"/>
              <a:gd name="T56" fmla="*/ 1667 w 1690"/>
              <a:gd name="T57" fmla="*/ 196 h 1118"/>
              <a:gd name="T58" fmla="*/ 266 w 1690"/>
              <a:gd name="T59" fmla="*/ 756 h 1118"/>
              <a:gd name="T60" fmla="*/ 386 w 1690"/>
              <a:gd name="T61" fmla="*/ 828 h 1118"/>
              <a:gd name="T62" fmla="*/ 330 w 1690"/>
              <a:gd name="T63" fmla="*/ 966 h 1118"/>
              <a:gd name="T64" fmla="*/ 406 w 1690"/>
              <a:gd name="T65" fmla="*/ 899 h 1118"/>
              <a:gd name="T66" fmla="*/ 395 w 1690"/>
              <a:gd name="T67" fmla="*/ 1038 h 1118"/>
              <a:gd name="T68" fmla="*/ 241 w 1690"/>
              <a:gd name="T69" fmla="*/ 624 h 1118"/>
              <a:gd name="T70" fmla="*/ 48 w 1690"/>
              <a:gd name="T71" fmla="*/ 718 h 1118"/>
              <a:gd name="T72" fmla="*/ 96 w 1690"/>
              <a:gd name="T73" fmla="*/ 734 h 1118"/>
              <a:gd name="T74" fmla="*/ 163 w 1690"/>
              <a:gd name="T75" fmla="*/ 719 h 1118"/>
              <a:gd name="T76" fmla="*/ 137 w 1690"/>
              <a:gd name="T77" fmla="*/ 635 h 1118"/>
              <a:gd name="T78" fmla="*/ 478 w 1690"/>
              <a:gd name="T79" fmla="*/ 721 h 1118"/>
              <a:gd name="T80" fmla="*/ 1006 w 1690"/>
              <a:gd name="T81" fmla="*/ 699 h 1118"/>
              <a:gd name="T82" fmla="*/ 784 w 1690"/>
              <a:gd name="T83" fmla="*/ 529 h 1118"/>
              <a:gd name="T84" fmla="*/ 726 w 1690"/>
              <a:gd name="T85" fmla="*/ 507 h 1118"/>
              <a:gd name="T86" fmla="*/ 629 w 1690"/>
              <a:gd name="T87" fmla="*/ 409 h 1118"/>
              <a:gd name="T88" fmla="*/ 861 w 1690"/>
              <a:gd name="T89" fmla="*/ 593 h 1118"/>
              <a:gd name="T90" fmla="*/ 954 w 1690"/>
              <a:gd name="T91" fmla="*/ 641 h 1118"/>
              <a:gd name="T92" fmla="*/ 453 w 1690"/>
              <a:gd name="T93" fmla="*/ 535 h 1118"/>
              <a:gd name="T94" fmla="*/ 503 w 1690"/>
              <a:gd name="T95" fmla="*/ 477 h 1118"/>
              <a:gd name="T96" fmla="*/ 518 w 1690"/>
              <a:gd name="T97" fmla="*/ 483 h 1118"/>
              <a:gd name="T98" fmla="*/ 306 w 1690"/>
              <a:gd name="T99" fmla="*/ 451 h 1118"/>
              <a:gd name="T100" fmla="*/ 322 w 1690"/>
              <a:gd name="T101" fmla="*/ 429 h 1118"/>
              <a:gd name="T102" fmla="*/ 357 w 1690"/>
              <a:gd name="T103" fmla="*/ 388 h 1118"/>
              <a:gd name="T104" fmla="*/ 327 w 1690"/>
              <a:gd name="T105" fmla="*/ 324 h 1118"/>
              <a:gd name="T106" fmla="*/ 251 w 1690"/>
              <a:gd name="T107" fmla="*/ 388 h 1118"/>
              <a:gd name="T108" fmla="*/ 301 w 1690"/>
              <a:gd name="T109" fmla="*/ 448 h 1118"/>
              <a:gd name="T110" fmla="*/ 376 w 1690"/>
              <a:gd name="T111" fmla="*/ 134 h 1118"/>
              <a:gd name="T112" fmla="*/ 221 w 1690"/>
              <a:gd name="T113" fmla="*/ 397 h 1118"/>
              <a:gd name="T114" fmla="*/ 190 w 1690"/>
              <a:gd name="T115" fmla="*/ 377 h 1118"/>
              <a:gd name="T116" fmla="*/ 469 w 1690"/>
              <a:gd name="T117" fmla="*/ 527 h 1118"/>
              <a:gd name="T118" fmla="*/ 554 w 1690"/>
              <a:gd name="T119" fmla="*/ 664 h 1118"/>
              <a:gd name="T120" fmla="*/ 568 w 1690"/>
              <a:gd name="T121" fmla="*/ 629 h 1118"/>
              <a:gd name="T122" fmla="*/ 636 w 1690"/>
              <a:gd name="T123" fmla="*/ 570 h 1118"/>
              <a:gd name="T124" fmla="*/ 920 w 1690"/>
              <a:gd name="T125" fmla="*/ 582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0" h="1118">
                <a:moveTo>
                  <a:pt x="1669" y="187"/>
                </a:moveTo>
                <a:cubicBezTo>
                  <a:pt x="1671" y="190"/>
                  <a:pt x="1676" y="189"/>
                  <a:pt x="1678" y="189"/>
                </a:cubicBezTo>
                <a:cubicBezTo>
                  <a:pt x="1680" y="189"/>
                  <a:pt x="1678" y="187"/>
                  <a:pt x="1676" y="187"/>
                </a:cubicBezTo>
                <a:cubicBezTo>
                  <a:pt x="1674" y="187"/>
                  <a:pt x="1676" y="185"/>
                  <a:pt x="1678" y="186"/>
                </a:cubicBezTo>
                <a:cubicBezTo>
                  <a:pt x="1679" y="188"/>
                  <a:pt x="1682" y="188"/>
                  <a:pt x="1682" y="187"/>
                </a:cubicBezTo>
                <a:cubicBezTo>
                  <a:pt x="1682" y="185"/>
                  <a:pt x="1684" y="182"/>
                  <a:pt x="1686" y="182"/>
                </a:cubicBezTo>
                <a:cubicBezTo>
                  <a:pt x="1689" y="183"/>
                  <a:pt x="1690" y="181"/>
                  <a:pt x="1687" y="180"/>
                </a:cubicBezTo>
                <a:cubicBezTo>
                  <a:pt x="1685" y="179"/>
                  <a:pt x="1677" y="174"/>
                  <a:pt x="1675" y="172"/>
                </a:cubicBezTo>
                <a:cubicBezTo>
                  <a:pt x="1673" y="169"/>
                  <a:pt x="1664" y="168"/>
                  <a:pt x="1664" y="169"/>
                </a:cubicBezTo>
                <a:cubicBezTo>
                  <a:pt x="1664" y="170"/>
                  <a:pt x="1661" y="169"/>
                  <a:pt x="1660" y="167"/>
                </a:cubicBezTo>
                <a:cubicBezTo>
                  <a:pt x="1660" y="166"/>
                  <a:pt x="1650" y="165"/>
                  <a:pt x="1650" y="167"/>
                </a:cubicBezTo>
                <a:cubicBezTo>
                  <a:pt x="1650" y="169"/>
                  <a:pt x="1652" y="169"/>
                  <a:pt x="1654" y="171"/>
                </a:cubicBezTo>
                <a:cubicBezTo>
                  <a:pt x="1655" y="173"/>
                  <a:pt x="1652" y="174"/>
                  <a:pt x="1652" y="176"/>
                </a:cubicBezTo>
                <a:cubicBezTo>
                  <a:pt x="1653" y="178"/>
                  <a:pt x="1649" y="175"/>
                  <a:pt x="1647" y="174"/>
                </a:cubicBezTo>
                <a:cubicBezTo>
                  <a:pt x="1646" y="172"/>
                  <a:pt x="1646" y="168"/>
                  <a:pt x="1647" y="165"/>
                </a:cubicBezTo>
                <a:cubicBezTo>
                  <a:pt x="1647" y="163"/>
                  <a:pt x="1644" y="163"/>
                  <a:pt x="1644" y="161"/>
                </a:cubicBezTo>
                <a:cubicBezTo>
                  <a:pt x="1643" y="159"/>
                  <a:pt x="1632" y="154"/>
                  <a:pt x="1628" y="152"/>
                </a:cubicBezTo>
                <a:cubicBezTo>
                  <a:pt x="1623" y="150"/>
                  <a:pt x="1617" y="148"/>
                  <a:pt x="1616" y="146"/>
                </a:cubicBezTo>
                <a:cubicBezTo>
                  <a:pt x="1614" y="143"/>
                  <a:pt x="1606" y="143"/>
                  <a:pt x="1603" y="140"/>
                </a:cubicBezTo>
                <a:cubicBezTo>
                  <a:pt x="1600" y="137"/>
                  <a:pt x="1586" y="131"/>
                  <a:pt x="1580" y="130"/>
                </a:cubicBezTo>
                <a:cubicBezTo>
                  <a:pt x="1574" y="130"/>
                  <a:pt x="1576" y="127"/>
                  <a:pt x="1573" y="127"/>
                </a:cubicBezTo>
                <a:cubicBezTo>
                  <a:pt x="1570" y="128"/>
                  <a:pt x="1557" y="127"/>
                  <a:pt x="1554" y="127"/>
                </a:cubicBezTo>
                <a:cubicBezTo>
                  <a:pt x="1550" y="126"/>
                  <a:pt x="1549" y="129"/>
                  <a:pt x="1546" y="128"/>
                </a:cubicBezTo>
                <a:cubicBezTo>
                  <a:pt x="1543" y="127"/>
                  <a:pt x="1529" y="121"/>
                  <a:pt x="1527" y="123"/>
                </a:cubicBezTo>
                <a:cubicBezTo>
                  <a:pt x="1526" y="125"/>
                  <a:pt x="1526" y="128"/>
                  <a:pt x="1525" y="129"/>
                </a:cubicBezTo>
                <a:cubicBezTo>
                  <a:pt x="1523" y="129"/>
                  <a:pt x="1525" y="131"/>
                  <a:pt x="1529" y="135"/>
                </a:cubicBezTo>
                <a:cubicBezTo>
                  <a:pt x="1533" y="139"/>
                  <a:pt x="1530" y="141"/>
                  <a:pt x="1527" y="143"/>
                </a:cubicBezTo>
                <a:cubicBezTo>
                  <a:pt x="1523" y="145"/>
                  <a:pt x="1517" y="142"/>
                  <a:pt x="1515" y="139"/>
                </a:cubicBezTo>
                <a:cubicBezTo>
                  <a:pt x="1514" y="136"/>
                  <a:pt x="1509" y="137"/>
                  <a:pt x="1508" y="134"/>
                </a:cubicBezTo>
                <a:cubicBezTo>
                  <a:pt x="1506" y="130"/>
                  <a:pt x="1509" y="129"/>
                  <a:pt x="1511" y="131"/>
                </a:cubicBezTo>
                <a:cubicBezTo>
                  <a:pt x="1514" y="134"/>
                  <a:pt x="1517" y="132"/>
                  <a:pt x="1517" y="129"/>
                </a:cubicBezTo>
                <a:cubicBezTo>
                  <a:pt x="1518" y="127"/>
                  <a:pt x="1511" y="125"/>
                  <a:pt x="1507" y="125"/>
                </a:cubicBezTo>
                <a:cubicBezTo>
                  <a:pt x="1503" y="125"/>
                  <a:pt x="1501" y="130"/>
                  <a:pt x="1498" y="133"/>
                </a:cubicBezTo>
                <a:cubicBezTo>
                  <a:pt x="1494" y="135"/>
                  <a:pt x="1479" y="132"/>
                  <a:pt x="1477" y="130"/>
                </a:cubicBezTo>
                <a:cubicBezTo>
                  <a:pt x="1476" y="129"/>
                  <a:pt x="1455" y="130"/>
                  <a:pt x="1453" y="132"/>
                </a:cubicBezTo>
                <a:cubicBezTo>
                  <a:pt x="1450" y="133"/>
                  <a:pt x="1452" y="139"/>
                  <a:pt x="1451" y="139"/>
                </a:cubicBezTo>
                <a:cubicBezTo>
                  <a:pt x="1450" y="140"/>
                  <a:pt x="1449" y="133"/>
                  <a:pt x="1449" y="131"/>
                </a:cubicBezTo>
                <a:cubicBezTo>
                  <a:pt x="1449" y="130"/>
                  <a:pt x="1446" y="129"/>
                  <a:pt x="1443" y="129"/>
                </a:cubicBezTo>
                <a:cubicBezTo>
                  <a:pt x="1439" y="129"/>
                  <a:pt x="1437" y="129"/>
                  <a:pt x="1438" y="128"/>
                </a:cubicBezTo>
                <a:cubicBezTo>
                  <a:pt x="1440" y="126"/>
                  <a:pt x="1437" y="124"/>
                  <a:pt x="1440" y="122"/>
                </a:cubicBezTo>
                <a:cubicBezTo>
                  <a:pt x="1443" y="120"/>
                  <a:pt x="1434" y="114"/>
                  <a:pt x="1426" y="111"/>
                </a:cubicBezTo>
                <a:cubicBezTo>
                  <a:pt x="1418" y="108"/>
                  <a:pt x="1400" y="109"/>
                  <a:pt x="1396" y="111"/>
                </a:cubicBezTo>
                <a:cubicBezTo>
                  <a:pt x="1391" y="112"/>
                  <a:pt x="1381" y="112"/>
                  <a:pt x="1377" y="112"/>
                </a:cubicBezTo>
                <a:cubicBezTo>
                  <a:pt x="1372" y="112"/>
                  <a:pt x="1376" y="110"/>
                  <a:pt x="1374" y="108"/>
                </a:cubicBezTo>
                <a:cubicBezTo>
                  <a:pt x="1373" y="106"/>
                  <a:pt x="1365" y="103"/>
                  <a:pt x="1364" y="105"/>
                </a:cubicBezTo>
                <a:cubicBezTo>
                  <a:pt x="1363" y="107"/>
                  <a:pt x="1361" y="105"/>
                  <a:pt x="1361" y="104"/>
                </a:cubicBezTo>
                <a:cubicBezTo>
                  <a:pt x="1361" y="102"/>
                  <a:pt x="1354" y="100"/>
                  <a:pt x="1351" y="100"/>
                </a:cubicBezTo>
                <a:cubicBezTo>
                  <a:pt x="1348" y="101"/>
                  <a:pt x="1347" y="98"/>
                  <a:pt x="1350" y="98"/>
                </a:cubicBezTo>
                <a:cubicBezTo>
                  <a:pt x="1353" y="98"/>
                  <a:pt x="1359" y="98"/>
                  <a:pt x="1357" y="95"/>
                </a:cubicBezTo>
                <a:cubicBezTo>
                  <a:pt x="1354" y="91"/>
                  <a:pt x="1332" y="89"/>
                  <a:pt x="1330" y="90"/>
                </a:cubicBezTo>
                <a:cubicBezTo>
                  <a:pt x="1328" y="91"/>
                  <a:pt x="1330" y="94"/>
                  <a:pt x="1326" y="98"/>
                </a:cubicBezTo>
                <a:cubicBezTo>
                  <a:pt x="1321" y="103"/>
                  <a:pt x="1316" y="100"/>
                  <a:pt x="1317" y="97"/>
                </a:cubicBezTo>
                <a:cubicBezTo>
                  <a:pt x="1317" y="95"/>
                  <a:pt x="1323" y="96"/>
                  <a:pt x="1323" y="93"/>
                </a:cubicBezTo>
                <a:cubicBezTo>
                  <a:pt x="1323" y="91"/>
                  <a:pt x="1315" y="92"/>
                  <a:pt x="1314" y="91"/>
                </a:cubicBezTo>
                <a:cubicBezTo>
                  <a:pt x="1313" y="89"/>
                  <a:pt x="1316" y="88"/>
                  <a:pt x="1319" y="89"/>
                </a:cubicBezTo>
                <a:cubicBezTo>
                  <a:pt x="1322" y="89"/>
                  <a:pt x="1327" y="90"/>
                  <a:pt x="1327" y="89"/>
                </a:cubicBezTo>
                <a:cubicBezTo>
                  <a:pt x="1327" y="87"/>
                  <a:pt x="1324" y="87"/>
                  <a:pt x="1319" y="86"/>
                </a:cubicBezTo>
                <a:cubicBezTo>
                  <a:pt x="1314" y="85"/>
                  <a:pt x="1303" y="82"/>
                  <a:pt x="1296" y="83"/>
                </a:cubicBezTo>
                <a:cubicBezTo>
                  <a:pt x="1290" y="84"/>
                  <a:pt x="1287" y="81"/>
                  <a:pt x="1284" y="81"/>
                </a:cubicBezTo>
                <a:cubicBezTo>
                  <a:pt x="1281" y="80"/>
                  <a:pt x="1281" y="82"/>
                  <a:pt x="1282" y="84"/>
                </a:cubicBezTo>
                <a:cubicBezTo>
                  <a:pt x="1284" y="86"/>
                  <a:pt x="1279" y="87"/>
                  <a:pt x="1275" y="87"/>
                </a:cubicBezTo>
                <a:cubicBezTo>
                  <a:pt x="1271" y="86"/>
                  <a:pt x="1265" y="89"/>
                  <a:pt x="1268" y="92"/>
                </a:cubicBezTo>
                <a:cubicBezTo>
                  <a:pt x="1270" y="95"/>
                  <a:pt x="1272" y="91"/>
                  <a:pt x="1274" y="92"/>
                </a:cubicBezTo>
                <a:cubicBezTo>
                  <a:pt x="1276" y="93"/>
                  <a:pt x="1269" y="95"/>
                  <a:pt x="1272" y="96"/>
                </a:cubicBezTo>
                <a:cubicBezTo>
                  <a:pt x="1275" y="98"/>
                  <a:pt x="1274" y="100"/>
                  <a:pt x="1274" y="102"/>
                </a:cubicBezTo>
                <a:cubicBezTo>
                  <a:pt x="1275" y="103"/>
                  <a:pt x="1270" y="104"/>
                  <a:pt x="1268" y="102"/>
                </a:cubicBezTo>
                <a:cubicBezTo>
                  <a:pt x="1266" y="100"/>
                  <a:pt x="1264" y="102"/>
                  <a:pt x="1260" y="101"/>
                </a:cubicBezTo>
                <a:cubicBezTo>
                  <a:pt x="1257" y="101"/>
                  <a:pt x="1254" y="103"/>
                  <a:pt x="1258" y="103"/>
                </a:cubicBezTo>
                <a:cubicBezTo>
                  <a:pt x="1261" y="104"/>
                  <a:pt x="1263" y="106"/>
                  <a:pt x="1258" y="106"/>
                </a:cubicBezTo>
                <a:cubicBezTo>
                  <a:pt x="1253" y="107"/>
                  <a:pt x="1254" y="102"/>
                  <a:pt x="1251" y="103"/>
                </a:cubicBezTo>
                <a:cubicBezTo>
                  <a:pt x="1248" y="103"/>
                  <a:pt x="1242" y="100"/>
                  <a:pt x="1239" y="100"/>
                </a:cubicBezTo>
                <a:cubicBezTo>
                  <a:pt x="1235" y="101"/>
                  <a:pt x="1234" y="103"/>
                  <a:pt x="1229" y="104"/>
                </a:cubicBezTo>
                <a:cubicBezTo>
                  <a:pt x="1225" y="104"/>
                  <a:pt x="1219" y="101"/>
                  <a:pt x="1217" y="99"/>
                </a:cubicBezTo>
                <a:cubicBezTo>
                  <a:pt x="1215" y="96"/>
                  <a:pt x="1215" y="96"/>
                  <a:pt x="1213" y="99"/>
                </a:cubicBezTo>
                <a:cubicBezTo>
                  <a:pt x="1210" y="101"/>
                  <a:pt x="1210" y="107"/>
                  <a:pt x="1208" y="107"/>
                </a:cubicBezTo>
                <a:cubicBezTo>
                  <a:pt x="1206" y="107"/>
                  <a:pt x="1205" y="112"/>
                  <a:pt x="1203" y="113"/>
                </a:cubicBezTo>
                <a:cubicBezTo>
                  <a:pt x="1201" y="114"/>
                  <a:pt x="1201" y="111"/>
                  <a:pt x="1198" y="112"/>
                </a:cubicBezTo>
                <a:cubicBezTo>
                  <a:pt x="1195" y="112"/>
                  <a:pt x="1186" y="103"/>
                  <a:pt x="1186" y="101"/>
                </a:cubicBezTo>
                <a:cubicBezTo>
                  <a:pt x="1185" y="98"/>
                  <a:pt x="1180" y="93"/>
                  <a:pt x="1178" y="92"/>
                </a:cubicBezTo>
                <a:cubicBezTo>
                  <a:pt x="1177" y="91"/>
                  <a:pt x="1180" y="91"/>
                  <a:pt x="1182" y="92"/>
                </a:cubicBezTo>
                <a:cubicBezTo>
                  <a:pt x="1183" y="94"/>
                  <a:pt x="1186" y="94"/>
                  <a:pt x="1187" y="93"/>
                </a:cubicBezTo>
                <a:cubicBezTo>
                  <a:pt x="1189" y="92"/>
                  <a:pt x="1189" y="88"/>
                  <a:pt x="1186" y="88"/>
                </a:cubicBezTo>
                <a:cubicBezTo>
                  <a:pt x="1183" y="87"/>
                  <a:pt x="1184" y="85"/>
                  <a:pt x="1186" y="84"/>
                </a:cubicBezTo>
                <a:cubicBezTo>
                  <a:pt x="1187" y="84"/>
                  <a:pt x="1182" y="79"/>
                  <a:pt x="1184" y="79"/>
                </a:cubicBezTo>
                <a:cubicBezTo>
                  <a:pt x="1186" y="78"/>
                  <a:pt x="1185" y="76"/>
                  <a:pt x="1182" y="76"/>
                </a:cubicBezTo>
                <a:cubicBezTo>
                  <a:pt x="1180" y="75"/>
                  <a:pt x="1177" y="73"/>
                  <a:pt x="1177" y="72"/>
                </a:cubicBezTo>
                <a:cubicBezTo>
                  <a:pt x="1177" y="71"/>
                  <a:pt x="1165" y="70"/>
                  <a:pt x="1166" y="72"/>
                </a:cubicBezTo>
                <a:cubicBezTo>
                  <a:pt x="1166" y="74"/>
                  <a:pt x="1162" y="73"/>
                  <a:pt x="1163" y="72"/>
                </a:cubicBezTo>
                <a:cubicBezTo>
                  <a:pt x="1164" y="70"/>
                  <a:pt x="1159" y="71"/>
                  <a:pt x="1154" y="69"/>
                </a:cubicBezTo>
                <a:cubicBezTo>
                  <a:pt x="1148" y="68"/>
                  <a:pt x="1148" y="64"/>
                  <a:pt x="1146" y="64"/>
                </a:cubicBezTo>
                <a:cubicBezTo>
                  <a:pt x="1145" y="64"/>
                  <a:pt x="1145" y="69"/>
                  <a:pt x="1143" y="68"/>
                </a:cubicBezTo>
                <a:cubicBezTo>
                  <a:pt x="1140" y="67"/>
                  <a:pt x="1137" y="69"/>
                  <a:pt x="1138" y="72"/>
                </a:cubicBezTo>
                <a:cubicBezTo>
                  <a:pt x="1140" y="75"/>
                  <a:pt x="1139" y="76"/>
                  <a:pt x="1138" y="78"/>
                </a:cubicBezTo>
                <a:cubicBezTo>
                  <a:pt x="1138" y="81"/>
                  <a:pt x="1137" y="80"/>
                  <a:pt x="1134" y="79"/>
                </a:cubicBezTo>
                <a:cubicBezTo>
                  <a:pt x="1130" y="77"/>
                  <a:pt x="1130" y="81"/>
                  <a:pt x="1124" y="79"/>
                </a:cubicBezTo>
                <a:cubicBezTo>
                  <a:pt x="1117" y="78"/>
                  <a:pt x="1114" y="80"/>
                  <a:pt x="1113" y="77"/>
                </a:cubicBezTo>
                <a:cubicBezTo>
                  <a:pt x="1112" y="75"/>
                  <a:pt x="1109" y="75"/>
                  <a:pt x="1109" y="77"/>
                </a:cubicBezTo>
                <a:cubicBezTo>
                  <a:pt x="1109" y="79"/>
                  <a:pt x="1099" y="78"/>
                  <a:pt x="1098" y="75"/>
                </a:cubicBezTo>
                <a:cubicBezTo>
                  <a:pt x="1097" y="73"/>
                  <a:pt x="1100" y="72"/>
                  <a:pt x="1101" y="71"/>
                </a:cubicBezTo>
                <a:cubicBezTo>
                  <a:pt x="1103" y="71"/>
                  <a:pt x="1099" y="70"/>
                  <a:pt x="1094" y="70"/>
                </a:cubicBezTo>
                <a:cubicBezTo>
                  <a:pt x="1088" y="70"/>
                  <a:pt x="1085" y="67"/>
                  <a:pt x="1079" y="68"/>
                </a:cubicBezTo>
                <a:cubicBezTo>
                  <a:pt x="1073" y="68"/>
                  <a:pt x="1060" y="69"/>
                  <a:pt x="1058" y="70"/>
                </a:cubicBezTo>
                <a:cubicBezTo>
                  <a:pt x="1056" y="71"/>
                  <a:pt x="1060" y="74"/>
                  <a:pt x="1057" y="75"/>
                </a:cubicBezTo>
                <a:cubicBezTo>
                  <a:pt x="1054" y="75"/>
                  <a:pt x="1056" y="69"/>
                  <a:pt x="1056" y="67"/>
                </a:cubicBezTo>
                <a:cubicBezTo>
                  <a:pt x="1055" y="64"/>
                  <a:pt x="1051" y="64"/>
                  <a:pt x="1052" y="66"/>
                </a:cubicBezTo>
                <a:cubicBezTo>
                  <a:pt x="1052" y="68"/>
                  <a:pt x="1045" y="69"/>
                  <a:pt x="1043" y="67"/>
                </a:cubicBezTo>
                <a:cubicBezTo>
                  <a:pt x="1042" y="65"/>
                  <a:pt x="1039" y="63"/>
                  <a:pt x="1034" y="62"/>
                </a:cubicBezTo>
                <a:cubicBezTo>
                  <a:pt x="1029" y="61"/>
                  <a:pt x="1024" y="66"/>
                  <a:pt x="1025" y="67"/>
                </a:cubicBezTo>
                <a:cubicBezTo>
                  <a:pt x="1026" y="69"/>
                  <a:pt x="1030" y="68"/>
                  <a:pt x="1030" y="69"/>
                </a:cubicBezTo>
                <a:cubicBezTo>
                  <a:pt x="1030" y="71"/>
                  <a:pt x="1020" y="70"/>
                  <a:pt x="1020" y="72"/>
                </a:cubicBezTo>
                <a:cubicBezTo>
                  <a:pt x="1020" y="73"/>
                  <a:pt x="1010" y="76"/>
                  <a:pt x="1007" y="76"/>
                </a:cubicBezTo>
                <a:cubicBezTo>
                  <a:pt x="999" y="77"/>
                  <a:pt x="998" y="77"/>
                  <a:pt x="994" y="80"/>
                </a:cubicBezTo>
                <a:cubicBezTo>
                  <a:pt x="990" y="83"/>
                  <a:pt x="993" y="77"/>
                  <a:pt x="996" y="74"/>
                </a:cubicBezTo>
                <a:cubicBezTo>
                  <a:pt x="999" y="72"/>
                  <a:pt x="1002" y="73"/>
                  <a:pt x="1004" y="70"/>
                </a:cubicBezTo>
                <a:cubicBezTo>
                  <a:pt x="1005" y="68"/>
                  <a:pt x="1008" y="68"/>
                  <a:pt x="1013" y="68"/>
                </a:cubicBezTo>
                <a:cubicBezTo>
                  <a:pt x="1017" y="67"/>
                  <a:pt x="1017" y="64"/>
                  <a:pt x="1019" y="63"/>
                </a:cubicBezTo>
                <a:cubicBezTo>
                  <a:pt x="1021" y="62"/>
                  <a:pt x="1027" y="60"/>
                  <a:pt x="1027" y="58"/>
                </a:cubicBezTo>
                <a:cubicBezTo>
                  <a:pt x="1028" y="56"/>
                  <a:pt x="1039" y="52"/>
                  <a:pt x="1041" y="53"/>
                </a:cubicBezTo>
                <a:cubicBezTo>
                  <a:pt x="1044" y="53"/>
                  <a:pt x="1044" y="48"/>
                  <a:pt x="1045" y="48"/>
                </a:cubicBezTo>
                <a:cubicBezTo>
                  <a:pt x="1046" y="48"/>
                  <a:pt x="1053" y="45"/>
                  <a:pt x="1055" y="44"/>
                </a:cubicBezTo>
                <a:cubicBezTo>
                  <a:pt x="1058" y="43"/>
                  <a:pt x="1059" y="41"/>
                  <a:pt x="1059" y="39"/>
                </a:cubicBezTo>
                <a:cubicBezTo>
                  <a:pt x="1059" y="38"/>
                  <a:pt x="1056" y="38"/>
                  <a:pt x="1055" y="37"/>
                </a:cubicBezTo>
                <a:cubicBezTo>
                  <a:pt x="1055" y="35"/>
                  <a:pt x="1057" y="36"/>
                  <a:pt x="1059" y="35"/>
                </a:cubicBezTo>
                <a:cubicBezTo>
                  <a:pt x="1062" y="34"/>
                  <a:pt x="1059" y="31"/>
                  <a:pt x="1057" y="31"/>
                </a:cubicBezTo>
                <a:cubicBezTo>
                  <a:pt x="1055" y="32"/>
                  <a:pt x="1058" y="30"/>
                  <a:pt x="1057" y="27"/>
                </a:cubicBezTo>
                <a:cubicBezTo>
                  <a:pt x="1055" y="25"/>
                  <a:pt x="1051" y="29"/>
                  <a:pt x="1051" y="27"/>
                </a:cubicBezTo>
                <a:cubicBezTo>
                  <a:pt x="1051" y="24"/>
                  <a:pt x="1051" y="21"/>
                  <a:pt x="1050" y="20"/>
                </a:cubicBezTo>
                <a:cubicBezTo>
                  <a:pt x="1048" y="18"/>
                  <a:pt x="1046" y="22"/>
                  <a:pt x="1043" y="20"/>
                </a:cubicBezTo>
                <a:cubicBezTo>
                  <a:pt x="1040" y="18"/>
                  <a:pt x="1031" y="16"/>
                  <a:pt x="1031" y="17"/>
                </a:cubicBezTo>
                <a:cubicBezTo>
                  <a:pt x="1031" y="18"/>
                  <a:pt x="1027" y="16"/>
                  <a:pt x="1026" y="17"/>
                </a:cubicBezTo>
                <a:cubicBezTo>
                  <a:pt x="1025" y="18"/>
                  <a:pt x="1018" y="18"/>
                  <a:pt x="1016" y="17"/>
                </a:cubicBezTo>
                <a:cubicBezTo>
                  <a:pt x="1014" y="17"/>
                  <a:pt x="1011" y="18"/>
                  <a:pt x="1010" y="20"/>
                </a:cubicBezTo>
                <a:cubicBezTo>
                  <a:pt x="1010" y="22"/>
                  <a:pt x="1002" y="21"/>
                  <a:pt x="1000" y="21"/>
                </a:cubicBezTo>
                <a:cubicBezTo>
                  <a:pt x="999" y="21"/>
                  <a:pt x="1006" y="15"/>
                  <a:pt x="1006" y="14"/>
                </a:cubicBezTo>
                <a:cubicBezTo>
                  <a:pt x="1006" y="12"/>
                  <a:pt x="993" y="14"/>
                  <a:pt x="993" y="13"/>
                </a:cubicBezTo>
                <a:cubicBezTo>
                  <a:pt x="992" y="11"/>
                  <a:pt x="986" y="11"/>
                  <a:pt x="983" y="11"/>
                </a:cubicBezTo>
                <a:cubicBezTo>
                  <a:pt x="980" y="11"/>
                  <a:pt x="983" y="10"/>
                  <a:pt x="985" y="10"/>
                </a:cubicBezTo>
                <a:cubicBezTo>
                  <a:pt x="988" y="10"/>
                  <a:pt x="990" y="8"/>
                  <a:pt x="993" y="7"/>
                </a:cubicBezTo>
                <a:cubicBezTo>
                  <a:pt x="996" y="7"/>
                  <a:pt x="995" y="6"/>
                  <a:pt x="994" y="4"/>
                </a:cubicBezTo>
                <a:cubicBezTo>
                  <a:pt x="993" y="2"/>
                  <a:pt x="990" y="3"/>
                  <a:pt x="987" y="2"/>
                </a:cubicBezTo>
                <a:cubicBezTo>
                  <a:pt x="984" y="2"/>
                  <a:pt x="981" y="0"/>
                  <a:pt x="979" y="0"/>
                </a:cubicBezTo>
                <a:cubicBezTo>
                  <a:pt x="976" y="0"/>
                  <a:pt x="974" y="1"/>
                  <a:pt x="968" y="3"/>
                </a:cubicBezTo>
                <a:cubicBezTo>
                  <a:pt x="962" y="4"/>
                  <a:pt x="962" y="8"/>
                  <a:pt x="959" y="9"/>
                </a:cubicBezTo>
                <a:cubicBezTo>
                  <a:pt x="956" y="11"/>
                  <a:pt x="951" y="16"/>
                  <a:pt x="953" y="16"/>
                </a:cubicBezTo>
                <a:cubicBezTo>
                  <a:pt x="956" y="17"/>
                  <a:pt x="955" y="18"/>
                  <a:pt x="955" y="20"/>
                </a:cubicBezTo>
                <a:cubicBezTo>
                  <a:pt x="955" y="21"/>
                  <a:pt x="953" y="22"/>
                  <a:pt x="950" y="21"/>
                </a:cubicBezTo>
                <a:cubicBezTo>
                  <a:pt x="948" y="21"/>
                  <a:pt x="938" y="21"/>
                  <a:pt x="938" y="23"/>
                </a:cubicBezTo>
                <a:cubicBezTo>
                  <a:pt x="938" y="25"/>
                  <a:pt x="944" y="26"/>
                  <a:pt x="943" y="27"/>
                </a:cubicBezTo>
                <a:cubicBezTo>
                  <a:pt x="943" y="28"/>
                  <a:pt x="939" y="27"/>
                  <a:pt x="937" y="26"/>
                </a:cubicBezTo>
                <a:cubicBezTo>
                  <a:pt x="935" y="25"/>
                  <a:pt x="931" y="25"/>
                  <a:pt x="930" y="27"/>
                </a:cubicBezTo>
                <a:cubicBezTo>
                  <a:pt x="929" y="30"/>
                  <a:pt x="926" y="29"/>
                  <a:pt x="925" y="29"/>
                </a:cubicBezTo>
                <a:cubicBezTo>
                  <a:pt x="924" y="28"/>
                  <a:pt x="921" y="30"/>
                  <a:pt x="919" y="29"/>
                </a:cubicBezTo>
                <a:cubicBezTo>
                  <a:pt x="918" y="28"/>
                  <a:pt x="923" y="26"/>
                  <a:pt x="922" y="24"/>
                </a:cubicBezTo>
                <a:cubicBezTo>
                  <a:pt x="920" y="23"/>
                  <a:pt x="915" y="24"/>
                  <a:pt x="914" y="26"/>
                </a:cubicBezTo>
                <a:cubicBezTo>
                  <a:pt x="913" y="29"/>
                  <a:pt x="910" y="25"/>
                  <a:pt x="909" y="26"/>
                </a:cubicBezTo>
                <a:cubicBezTo>
                  <a:pt x="907" y="26"/>
                  <a:pt x="906" y="27"/>
                  <a:pt x="903" y="28"/>
                </a:cubicBezTo>
                <a:cubicBezTo>
                  <a:pt x="901" y="29"/>
                  <a:pt x="896" y="27"/>
                  <a:pt x="895" y="29"/>
                </a:cubicBezTo>
                <a:cubicBezTo>
                  <a:pt x="894" y="31"/>
                  <a:pt x="900" y="31"/>
                  <a:pt x="900" y="32"/>
                </a:cubicBezTo>
                <a:cubicBezTo>
                  <a:pt x="900" y="33"/>
                  <a:pt x="887" y="33"/>
                  <a:pt x="887" y="34"/>
                </a:cubicBezTo>
                <a:cubicBezTo>
                  <a:pt x="887" y="36"/>
                  <a:pt x="882" y="36"/>
                  <a:pt x="877" y="36"/>
                </a:cubicBezTo>
                <a:cubicBezTo>
                  <a:pt x="871" y="36"/>
                  <a:pt x="873" y="39"/>
                  <a:pt x="869" y="39"/>
                </a:cubicBezTo>
                <a:cubicBezTo>
                  <a:pt x="865" y="40"/>
                  <a:pt x="863" y="40"/>
                  <a:pt x="861" y="43"/>
                </a:cubicBezTo>
                <a:cubicBezTo>
                  <a:pt x="860" y="45"/>
                  <a:pt x="857" y="45"/>
                  <a:pt x="855" y="43"/>
                </a:cubicBezTo>
                <a:cubicBezTo>
                  <a:pt x="854" y="42"/>
                  <a:pt x="850" y="44"/>
                  <a:pt x="852" y="44"/>
                </a:cubicBezTo>
                <a:cubicBezTo>
                  <a:pt x="854" y="45"/>
                  <a:pt x="852" y="47"/>
                  <a:pt x="851" y="46"/>
                </a:cubicBezTo>
                <a:cubicBezTo>
                  <a:pt x="849" y="46"/>
                  <a:pt x="845" y="49"/>
                  <a:pt x="848" y="48"/>
                </a:cubicBezTo>
                <a:cubicBezTo>
                  <a:pt x="850" y="48"/>
                  <a:pt x="851" y="50"/>
                  <a:pt x="850" y="51"/>
                </a:cubicBezTo>
                <a:cubicBezTo>
                  <a:pt x="849" y="53"/>
                  <a:pt x="844" y="50"/>
                  <a:pt x="843" y="51"/>
                </a:cubicBezTo>
                <a:cubicBezTo>
                  <a:pt x="842" y="52"/>
                  <a:pt x="845" y="54"/>
                  <a:pt x="847" y="53"/>
                </a:cubicBezTo>
                <a:cubicBezTo>
                  <a:pt x="849" y="53"/>
                  <a:pt x="851" y="55"/>
                  <a:pt x="851" y="56"/>
                </a:cubicBezTo>
                <a:cubicBezTo>
                  <a:pt x="851" y="58"/>
                  <a:pt x="846" y="55"/>
                  <a:pt x="845" y="57"/>
                </a:cubicBezTo>
                <a:cubicBezTo>
                  <a:pt x="844" y="58"/>
                  <a:pt x="846" y="59"/>
                  <a:pt x="848" y="59"/>
                </a:cubicBezTo>
                <a:cubicBezTo>
                  <a:pt x="850" y="59"/>
                  <a:pt x="848" y="60"/>
                  <a:pt x="851" y="62"/>
                </a:cubicBezTo>
                <a:cubicBezTo>
                  <a:pt x="851" y="62"/>
                  <a:pt x="851" y="62"/>
                  <a:pt x="851" y="62"/>
                </a:cubicBezTo>
                <a:cubicBezTo>
                  <a:pt x="852" y="64"/>
                  <a:pt x="850" y="64"/>
                  <a:pt x="850" y="66"/>
                </a:cubicBezTo>
                <a:cubicBezTo>
                  <a:pt x="850" y="67"/>
                  <a:pt x="848" y="68"/>
                  <a:pt x="848" y="66"/>
                </a:cubicBezTo>
                <a:cubicBezTo>
                  <a:pt x="848" y="65"/>
                  <a:pt x="841" y="64"/>
                  <a:pt x="840" y="66"/>
                </a:cubicBezTo>
                <a:cubicBezTo>
                  <a:pt x="839" y="67"/>
                  <a:pt x="838" y="69"/>
                  <a:pt x="836" y="67"/>
                </a:cubicBezTo>
                <a:cubicBezTo>
                  <a:pt x="835" y="66"/>
                  <a:pt x="830" y="68"/>
                  <a:pt x="824" y="68"/>
                </a:cubicBezTo>
                <a:cubicBezTo>
                  <a:pt x="818" y="68"/>
                  <a:pt x="806" y="69"/>
                  <a:pt x="803" y="70"/>
                </a:cubicBezTo>
                <a:cubicBezTo>
                  <a:pt x="800" y="71"/>
                  <a:pt x="798" y="75"/>
                  <a:pt x="800" y="78"/>
                </a:cubicBezTo>
                <a:cubicBezTo>
                  <a:pt x="803" y="80"/>
                  <a:pt x="800" y="82"/>
                  <a:pt x="800" y="83"/>
                </a:cubicBezTo>
                <a:cubicBezTo>
                  <a:pt x="800" y="85"/>
                  <a:pt x="808" y="89"/>
                  <a:pt x="812" y="89"/>
                </a:cubicBezTo>
                <a:cubicBezTo>
                  <a:pt x="815" y="90"/>
                  <a:pt x="819" y="94"/>
                  <a:pt x="816" y="97"/>
                </a:cubicBezTo>
                <a:cubicBezTo>
                  <a:pt x="814" y="100"/>
                  <a:pt x="807" y="96"/>
                  <a:pt x="802" y="93"/>
                </a:cubicBezTo>
                <a:cubicBezTo>
                  <a:pt x="798" y="89"/>
                  <a:pt x="787" y="88"/>
                  <a:pt x="784" y="88"/>
                </a:cubicBezTo>
                <a:cubicBezTo>
                  <a:pt x="780" y="88"/>
                  <a:pt x="782" y="85"/>
                  <a:pt x="778" y="85"/>
                </a:cubicBezTo>
                <a:cubicBezTo>
                  <a:pt x="773" y="85"/>
                  <a:pt x="770" y="89"/>
                  <a:pt x="773" y="89"/>
                </a:cubicBezTo>
                <a:cubicBezTo>
                  <a:pt x="776" y="89"/>
                  <a:pt x="778" y="89"/>
                  <a:pt x="776" y="90"/>
                </a:cubicBezTo>
                <a:cubicBezTo>
                  <a:pt x="774" y="92"/>
                  <a:pt x="777" y="91"/>
                  <a:pt x="780" y="93"/>
                </a:cubicBezTo>
                <a:cubicBezTo>
                  <a:pt x="784" y="95"/>
                  <a:pt x="777" y="97"/>
                  <a:pt x="774" y="94"/>
                </a:cubicBezTo>
                <a:cubicBezTo>
                  <a:pt x="770" y="92"/>
                  <a:pt x="766" y="94"/>
                  <a:pt x="765" y="96"/>
                </a:cubicBezTo>
                <a:cubicBezTo>
                  <a:pt x="764" y="98"/>
                  <a:pt x="769" y="103"/>
                  <a:pt x="776" y="104"/>
                </a:cubicBezTo>
                <a:cubicBezTo>
                  <a:pt x="782" y="105"/>
                  <a:pt x="780" y="107"/>
                  <a:pt x="783" y="108"/>
                </a:cubicBezTo>
                <a:cubicBezTo>
                  <a:pt x="786" y="110"/>
                  <a:pt x="784" y="111"/>
                  <a:pt x="782" y="111"/>
                </a:cubicBezTo>
                <a:cubicBezTo>
                  <a:pt x="780" y="111"/>
                  <a:pt x="776" y="108"/>
                  <a:pt x="773" y="106"/>
                </a:cubicBezTo>
                <a:cubicBezTo>
                  <a:pt x="769" y="104"/>
                  <a:pt x="760" y="107"/>
                  <a:pt x="759" y="105"/>
                </a:cubicBezTo>
                <a:cubicBezTo>
                  <a:pt x="757" y="103"/>
                  <a:pt x="760" y="101"/>
                  <a:pt x="758" y="100"/>
                </a:cubicBezTo>
                <a:cubicBezTo>
                  <a:pt x="757" y="98"/>
                  <a:pt x="758" y="95"/>
                  <a:pt x="760" y="92"/>
                </a:cubicBezTo>
                <a:cubicBezTo>
                  <a:pt x="762" y="88"/>
                  <a:pt x="760" y="82"/>
                  <a:pt x="757" y="81"/>
                </a:cubicBezTo>
                <a:cubicBezTo>
                  <a:pt x="754" y="80"/>
                  <a:pt x="754" y="84"/>
                  <a:pt x="754" y="85"/>
                </a:cubicBezTo>
                <a:cubicBezTo>
                  <a:pt x="755" y="86"/>
                  <a:pt x="755" y="90"/>
                  <a:pt x="752" y="93"/>
                </a:cubicBezTo>
                <a:cubicBezTo>
                  <a:pt x="750" y="96"/>
                  <a:pt x="743" y="96"/>
                  <a:pt x="743" y="98"/>
                </a:cubicBezTo>
                <a:cubicBezTo>
                  <a:pt x="743" y="100"/>
                  <a:pt x="738" y="102"/>
                  <a:pt x="739" y="103"/>
                </a:cubicBezTo>
                <a:cubicBezTo>
                  <a:pt x="741" y="105"/>
                  <a:pt x="748" y="112"/>
                  <a:pt x="749" y="115"/>
                </a:cubicBezTo>
                <a:cubicBezTo>
                  <a:pt x="750" y="117"/>
                  <a:pt x="743" y="124"/>
                  <a:pt x="744" y="128"/>
                </a:cubicBezTo>
                <a:cubicBezTo>
                  <a:pt x="745" y="132"/>
                  <a:pt x="743" y="134"/>
                  <a:pt x="744" y="136"/>
                </a:cubicBezTo>
                <a:cubicBezTo>
                  <a:pt x="746" y="138"/>
                  <a:pt x="749" y="137"/>
                  <a:pt x="750" y="138"/>
                </a:cubicBezTo>
                <a:cubicBezTo>
                  <a:pt x="752" y="138"/>
                  <a:pt x="756" y="136"/>
                  <a:pt x="760" y="135"/>
                </a:cubicBezTo>
                <a:cubicBezTo>
                  <a:pt x="764" y="135"/>
                  <a:pt x="773" y="139"/>
                  <a:pt x="776" y="141"/>
                </a:cubicBezTo>
                <a:cubicBezTo>
                  <a:pt x="779" y="142"/>
                  <a:pt x="777" y="145"/>
                  <a:pt x="779" y="147"/>
                </a:cubicBezTo>
                <a:cubicBezTo>
                  <a:pt x="780" y="149"/>
                  <a:pt x="775" y="149"/>
                  <a:pt x="775" y="153"/>
                </a:cubicBezTo>
                <a:cubicBezTo>
                  <a:pt x="775" y="157"/>
                  <a:pt x="784" y="158"/>
                  <a:pt x="784" y="159"/>
                </a:cubicBezTo>
                <a:cubicBezTo>
                  <a:pt x="785" y="160"/>
                  <a:pt x="778" y="160"/>
                  <a:pt x="775" y="159"/>
                </a:cubicBezTo>
                <a:cubicBezTo>
                  <a:pt x="773" y="158"/>
                  <a:pt x="772" y="154"/>
                  <a:pt x="771" y="153"/>
                </a:cubicBezTo>
                <a:cubicBezTo>
                  <a:pt x="771" y="153"/>
                  <a:pt x="773" y="150"/>
                  <a:pt x="773" y="147"/>
                </a:cubicBezTo>
                <a:cubicBezTo>
                  <a:pt x="774" y="145"/>
                  <a:pt x="770" y="144"/>
                  <a:pt x="769" y="142"/>
                </a:cubicBezTo>
                <a:cubicBezTo>
                  <a:pt x="768" y="141"/>
                  <a:pt x="766" y="138"/>
                  <a:pt x="764" y="139"/>
                </a:cubicBezTo>
                <a:cubicBezTo>
                  <a:pt x="762" y="139"/>
                  <a:pt x="754" y="140"/>
                  <a:pt x="752" y="142"/>
                </a:cubicBezTo>
                <a:cubicBezTo>
                  <a:pt x="749" y="144"/>
                  <a:pt x="752" y="151"/>
                  <a:pt x="753" y="154"/>
                </a:cubicBezTo>
                <a:cubicBezTo>
                  <a:pt x="755" y="157"/>
                  <a:pt x="746" y="161"/>
                  <a:pt x="747" y="163"/>
                </a:cubicBezTo>
                <a:cubicBezTo>
                  <a:pt x="747" y="166"/>
                  <a:pt x="744" y="167"/>
                  <a:pt x="741" y="169"/>
                </a:cubicBezTo>
                <a:cubicBezTo>
                  <a:pt x="737" y="171"/>
                  <a:pt x="733" y="172"/>
                  <a:pt x="733" y="175"/>
                </a:cubicBezTo>
                <a:cubicBezTo>
                  <a:pt x="733" y="178"/>
                  <a:pt x="728" y="177"/>
                  <a:pt x="726" y="175"/>
                </a:cubicBezTo>
                <a:cubicBezTo>
                  <a:pt x="723" y="174"/>
                  <a:pt x="720" y="176"/>
                  <a:pt x="716" y="176"/>
                </a:cubicBezTo>
                <a:cubicBezTo>
                  <a:pt x="713" y="176"/>
                  <a:pt x="713" y="173"/>
                  <a:pt x="710" y="174"/>
                </a:cubicBezTo>
                <a:cubicBezTo>
                  <a:pt x="707" y="175"/>
                  <a:pt x="705" y="173"/>
                  <a:pt x="706" y="170"/>
                </a:cubicBezTo>
                <a:cubicBezTo>
                  <a:pt x="707" y="168"/>
                  <a:pt x="710" y="170"/>
                  <a:pt x="710" y="171"/>
                </a:cubicBezTo>
                <a:cubicBezTo>
                  <a:pt x="710" y="173"/>
                  <a:pt x="712" y="172"/>
                  <a:pt x="715" y="171"/>
                </a:cubicBezTo>
                <a:cubicBezTo>
                  <a:pt x="717" y="170"/>
                  <a:pt x="716" y="173"/>
                  <a:pt x="720" y="173"/>
                </a:cubicBezTo>
                <a:cubicBezTo>
                  <a:pt x="723" y="173"/>
                  <a:pt x="721" y="171"/>
                  <a:pt x="724" y="171"/>
                </a:cubicBezTo>
                <a:cubicBezTo>
                  <a:pt x="726" y="172"/>
                  <a:pt x="727" y="171"/>
                  <a:pt x="726" y="169"/>
                </a:cubicBezTo>
                <a:cubicBezTo>
                  <a:pt x="725" y="168"/>
                  <a:pt x="728" y="167"/>
                  <a:pt x="729" y="166"/>
                </a:cubicBezTo>
                <a:cubicBezTo>
                  <a:pt x="731" y="166"/>
                  <a:pt x="730" y="163"/>
                  <a:pt x="732" y="162"/>
                </a:cubicBezTo>
                <a:cubicBezTo>
                  <a:pt x="733" y="161"/>
                  <a:pt x="732" y="160"/>
                  <a:pt x="734" y="159"/>
                </a:cubicBezTo>
                <a:cubicBezTo>
                  <a:pt x="736" y="159"/>
                  <a:pt x="736" y="157"/>
                  <a:pt x="738" y="157"/>
                </a:cubicBezTo>
                <a:cubicBezTo>
                  <a:pt x="740" y="157"/>
                  <a:pt x="740" y="154"/>
                  <a:pt x="739" y="153"/>
                </a:cubicBezTo>
                <a:cubicBezTo>
                  <a:pt x="738" y="152"/>
                  <a:pt x="740" y="148"/>
                  <a:pt x="742" y="147"/>
                </a:cubicBezTo>
                <a:cubicBezTo>
                  <a:pt x="743" y="147"/>
                  <a:pt x="743" y="146"/>
                  <a:pt x="742" y="144"/>
                </a:cubicBezTo>
                <a:cubicBezTo>
                  <a:pt x="740" y="143"/>
                  <a:pt x="735" y="140"/>
                  <a:pt x="735" y="138"/>
                </a:cubicBezTo>
                <a:cubicBezTo>
                  <a:pt x="736" y="135"/>
                  <a:pt x="734" y="131"/>
                  <a:pt x="735" y="129"/>
                </a:cubicBezTo>
                <a:cubicBezTo>
                  <a:pt x="736" y="127"/>
                  <a:pt x="735" y="124"/>
                  <a:pt x="735" y="121"/>
                </a:cubicBezTo>
                <a:cubicBezTo>
                  <a:pt x="735" y="119"/>
                  <a:pt x="736" y="117"/>
                  <a:pt x="737" y="113"/>
                </a:cubicBezTo>
                <a:cubicBezTo>
                  <a:pt x="738" y="109"/>
                  <a:pt x="733" y="105"/>
                  <a:pt x="731" y="104"/>
                </a:cubicBezTo>
                <a:cubicBezTo>
                  <a:pt x="728" y="103"/>
                  <a:pt x="730" y="100"/>
                  <a:pt x="733" y="98"/>
                </a:cubicBezTo>
                <a:cubicBezTo>
                  <a:pt x="737" y="95"/>
                  <a:pt x="737" y="86"/>
                  <a:pt x="737" y="84"/>
                </a:cubicBezTo>
                <a:cubicBezTo>
                  <a:pt x="736" y="82"/>
                  <a:pt x="729" y="80"/>
                  <a:pt x="727" y="80"/>
                </a:cubicBezTo>
                <a:cubicBezTo>
                  <a:pt x="724" y="81"/>
                  <a:pt x="714" y="80"/>
                  <a:pt x="711" y="80"/>
                </a:cubicBezTo>
                <a:cubicBezTo>
                  <a:pt x="708" y="79"/>
                  <a:pt x="708" y="82"/>
                  <a:pt x="706" y="84"/>
                </a:cubicBezTo>
                <a:cubicBezTo>
                  <a:pt x="705" y="87"/>
                  <a:pt x="703" y="90"/>
                  <a:pt x="701" y="96"/>
                </a:cubicBezTo>
                <a:cubicBezTo>
                  <a:pt x="699" y="101"/>
                  <a:pt x="693" y="103"/>
                  <a:pt x="690" y="104"/>
                </a:cubicBezTo>
                <a:cubicBezTo>
                  <a:pt x="687" y="105"/>
                  <a:pt x="685" y="109"/>
                  <a:pt x="687" y="111"/>
                </a:cubicBezTo>
                <a:cubicBezTo>
                  <a:pt x="688" y="113"/>
                  <a:pt x="690" y="112"/>
                  <a:pt x="691" y="112"/>
                </a:cubicBezTo>
                <a:cubicBezTo>
                  <a:pt x="693" y="113"/>
                  <a:pt x="691" y="118"/>
                  <a:pt x="690" y="119"/>
                </a:cubicBezTo>
                <a:cubicBezTo>
                  <a:pt x="690" y="119"/>
                  <a:pt x="692" y="121"/>
                  <a:pt x="690" y="123"/>
                </a:cubicBezTo>
                <a:cubicBezTo>
                  <a:pt x="688" y="124"/>
                  <a:pt x="686" y="127"/>
                  <a:pt x="687" y="128"/>
                </a:cubicBezTo>
                <a:cubicBezTo>
                  <a:pt x="688" y="130"/>
                  <a:pt x="694" y="130"/>
                  <a:pt x="697" y="132"/>
                </a:cubicBezTo>
                <a:cubicBezTo>
                  <a:pt x="699" y="133"/>
                  <a:pt x="698" y="136"/>
                  <a:pt x="700" y="138"/>
                </a:cubicBezTo>
                <a:cubicBezTo>
                  <a:pt x="702" y="141"/>
                  <a:pt x="704" y="139"/>
                  <a:pt x="705" y="141"/>
                </a:cubicBezTo>
                <a:cubicBezTo>
                  <a:pt x="706" y="142"/>
                  <a:pt x="702" y="149"/>
                  <a:pt x="700" y="149"/>
                </a:cubicBezTo>
                <a:cubicBezTo>
                  <a:pt x="699" y="149"/>
                  <a:pt x="692" y="143"/>
                  <a:pt x="690" y="141"/>
                </a:cubicBezTo>
                <a:cubicBezTo>
                  <a:pt x="688" y="140"/>
                  <a:pt x="681" y="137"/>
                  <a:pt x="677" y="135"/>
                </a:cubicBezTo>
                <a:cubicBezTo>
                  <a:pt x="673" y="134"/>
                  <a:pt x="670" y="134"/>
                  <a:pt x="666" y="131"/>
                </a:cubicBezTo>
                <a:cubicBezTo>
                  <a:pt x="662" y="128"/>
                  <a:pt x="659" y="127"/>
                  <a:pt x="651" y="127"/>
                </a:cubicBezTo>
                <a:cubicBezTo>
                  <a:pt x="644" y="127"/>
                  <a:pt x="639" y="125"/>
                  <a:pt x="637" y="126"/>
                </a:cubicBezTo>
                <a:cubicBezTo>
                  <a:pt x="634" y="126"/>
                  <a:pt x="635" y="123"/>
                  <a:pt x="630" y="121"/>
                </a:cubicBezTo>
                <a:cubicBezTo>
                  <a:pt x="626" y="119"/>
                  <a:pt x="623" y="117"/>
                  <a:pt x="621" y="118"/>
                </a:cubicBezTo>
                <a:cubicBezTo>
                  <a:pt x="618" y="119"/>
                  <a:pt x="619" y="124"/>
                  <a:pt x="623" y="125"/>
                </a:cubicBezTo>
                <a:cubicBezTo>
                  <a:pt x="627" y="125"/>
                  <a:pt x="625" y="127"/>
                  <a:pt x="629" y="127"/>
                </a:cubicBezTo>
                <a:cubicBezTo>
                  <a:pt x="633" y="127"/>
                  <a:pt x="634" y="128"/>
                  <a:pt x="634" y="131"/>
                </a:cubicBezTo>
                <a:cubicBezTo>
                  <a:pt x="634" y="133"/>
                  <a:pt x="636" y="136"/>
                  <a:pt x="638" y="138"/>
                </a:cubicBezTo>
                <a:cubicBezTo>
                  <a:pt x="640" y="139"/>
                  <a:pt x="639" y="142"/>
                  <a:pt x="635" y="142"/>
                </a:cubicBezTo>
                <a:cubicBezTo>
                  <a:pt x="632" y="142"/>
                  <a:pt x="628" y="143"/>
                  <a:pt x="630" y="145"/>
                </a:cubicBezTo>
                <a:cubicBezTo>
                  <a:pt x="631" y="147"/>
                  <a:pt x="629" y="148"/>
                  <a:pt x="626" y="147"/>
                </a:cubicBezTo>
                <a:cubicBezTo>
                  <a:pt x="622" y="145"/>
                  <a:pt x="624" y="143"/>
                  <a:pt x="626" y="142"/>
                </a:cubicBezTo>
                <a:cubicBezTo>
                  <a:pt x="627" y="140"/>
                  <a:pt x="623" y="139"/>
                  <a:pt x="621" y="138"/>
                </a:cubicBezTo>
                <a:cubicBezTo>
                  <a:pt x="619" y="137"/>
                  <a:pt x="610" y="143"/>
                  <a:pt x="608" y="144"/>
                </a:cubicBezTo>
                <a:cubicBezTo>
                  <a:pt x="606" y="145"/>
                  <a:pt x="600" y="143"/>
                  <a:pt x="594" y="144"/>
                </a:cubicBezTo>
                <a:cubicBezTo>
                  <a:pt x="589" y="146"/>
                  <a:pt x="589" y="150"/>
                  <a:pt x="587" y="150"/>
                </a:cubicBezTo>
                <a:cubicBezTo>
                  <a:pt x="585" y="149"/>
                  <a:pt x="578" y="150"/>
                  <a:pt x="576" y="149"/>
                </a:cubicBezTo>
                <a:cubicBezTo>
                  <a:pt x="573" y="147"/>
                  <a:pt x="575" y="147"/>
                  <a:pt x="578" y="147"/>
                </a:cubicBezTo>
                <a:cubicBezTo>
                  <a:pt x="580" y="147"/>
                  <a:pt x="581" y="146"/>
                  <a:pt x="580" y="144"/>
                </a:cubicBezTo>
                <a:cubicBezTo>
                  <a:pt x="578" y="143"/>
                  <a:pt x="582" y="140"/>
                  <a:pt x="582" y="139"/>
                </a:cubicBezTo>
                <a:cubicBezTo>
                  <a:pt x="581" y="138"/>
                  <a:pt x="572" y="141"/>
                  <a:pt x="571" y="142"/>
                </a:cubicBezTo>
                <a:cubicBezTo>
                  <a:pt x="569" y="143"/>
                  <a:pt x="571" y="146"/>
                  <a:pt x="569" y="147"/>
                </a:cubicBezTo>
                <a:cubicBezTo>
                  <a:pt x="567" y="147"/>
                  <a:pt x="567" y="145"/>
                  <a:pt x="565" y="144"/>
                </a:cubicBezTo>
                <a:cubicBezTo>
                  <a:pt x="563" y="144"/>
                  <a:pt x="549" y="147"/>
                  <a:pt x="547" y="150"/>
                </a:cubicBezTo>
                <a:cubicBezTo>
                  <a:pt x="544" y="153"/>
                  <a:pt x="539" y="153"/>
                  <a:pt x="539" y="155"/>
                </a:cubicBezTo>
                <a:cubicBezTo>
                  <a:pt x="539" y="157"/>
                  <a:pt x="532" y="156"/>
                  <a:pt x="530" y="158"/>
                </a:cubicBezTo>
                <a:cubicBezTo>
                  <a:pt x="527" y="159"/>
                  <a:pt x="529" y="164"/>
                  <a:pt x="528" y="166"/>
                </a:cubicBezTo>
                <a:cubicBezTo>
                  <a:pt x="527" y="169"/>
                  <a:pt x="517" y="168"/>
                  <a:pt x="514" y="168"/>
                </a:cubicBezTo>
                <a:cubicBezTo>
                  <a:pt x="511" y="168"/>
                  <a:pt x="510" y="162"/>
                  <a:pt x="508" y="162"/>
                </a:cubicBezTo>
                <a:cubicBezTo>
                  <a:pt x="505" y="161"/>
                  <a:pt x="507" y="158"/>
                  <a:pt x="508" y="157"/>
                </a:cubicBezTo>
                <a:cubicBezTo>
                  <a:pt x="508" y="155"/>
                  <a:pt x="510" y="156"/>
                  <a:pt x="513" y="154"/>
                </a:cubicBezTo>
                <a:cubicBezTo>
                  <a:pt x="516" y="153"/>
                  <a:pt x="519" y="155"/>
                  <a:pt x="520" y="154"/>
                </a:cubicBezTo>
                <a:cubicBezTo>
                  <a:pt x="522" y="153"/>
                  <a:pt x="516" y="149"/>
                  <a:pt x="516" y="146"/>
                </a:cubicBezTo>
                <a:cubicBezTo>
                  <a:pt x="515" y="143"/>
                  <a:pt x="509" y="142"/>
                  <a:pt x="505" y="143"/>
                </a:cubicBezTo>
                <a:cubicBezTo>
                  <a:pt x="502" y="144"/>
                  <a:pt x="498" y="144"/>
                  <a:pt x="495" y="142"/>
                </a:cubicBezTo>
                <a:cubicBezTo>
                  <a:pt x="493" y="141"/>
                  <a:pt x="493" y="144"/>
                  <a:pt x="497" y="145"/>
                </a:cubicBezTo>
                <a:cubicBezTo>
                  <a:pt x="500" y="146"/>
                  <a:pt x="498" y="149"/>
                  <a:pt x="499" y="151"/>
                </a:cubicBezTo>
                <a:cubicBezTo>
                  <a:pt x="500" y="153"/>
                  <a:pt x="498" y="157"/>
                  <a:pt x="496" y="160"/>
                </a:cubicBezTo>
                <a:cubicBezTo>
                  <a:pt x="494" y="163"/>
                  <a:pt x="495" y="163"/>
                  <a:pt x="498" y="163"/>
                </a:cubicBezTo>
                <a:cubicBezTo>
                  <a:pt x="502" y="163"/>
                  <a:pt x="501" y="167"/>
                  <a:pt x="501" y="170"/>
                </a:cubicBezTo>
                <a:cubicBezTo>
                  <a:pt x="501" y="173"/>
                  <a:pt x="499" y="174"/>
                  <a:pt x="499" y="177"/>
                </a:cubicBezTo>
                <a:cubicBezTo>
                  <a:pt x="499" y="179"/>
                  <a:pt x="496" y="175"/>
                  <a:pt x="495" y="176"/>
                </a:cubicBezTo>
                <a:cubicBezTo>
                  <a:pt x="495" y="177"/>
                  <a:pt x="493" y="176"/>
                  <a:pt x="493" y="174"/>
                </a:cubicBezTo>
                <a:cubicBezTo>
                  <a:pt x="493" y="172"/>
                  <a:pt x="488" y="173"/>
                  <a:pt x="485" y="172"/>
                </a:cubicBezTo>
                <a:cubicBezTo>
                  <a:pt x="482" y="172"/>
                  <a:pt x="481" y="173"/>
                  <a:pt x="480" y="175"/>
                </a:cubicBezTo>
                <a:cubicBezTo>
                  <a:pt x="478" y="177"/>
                  <a:pt x="474" y="178"/>
                  <a:pt x="472" y="178"/>
                </a:cubicBezTo>
                <a:cubicBezTo>
                  <a:pt x="470" y="178"/>
                  <a:pt x="467" y="182"/>
                  <a:pt x="465" y="184"/>
                </a:cubicBezTo>
                <a:cubicBezTo>
                  <a:pt x="462" y="185"/>
                  <a:pt x="462" y="188"/>
                  <a:pt x="465" y="191"/>
                </a:cubicBezTo>
                <a:cubicBezTo>
                  <a:pt x="468" y="194"/>
                  <a:pt x="469" y="196"/>
                  <a:pt x="468" y="197"/>
                </a:cubicBezTo>
                <a:cubicBezTo>
                  <a:pt x="468" y="199"/>
                  <a:pt x="460" y="198"/>
                  <a:pt x="459" y="197"/>
                </a:cubicBezTo>
                <a:cubicBezTo>
                  <a:pt x="457" y="195"/>
                  <a:pt x="452" y="194"/>
                  <a:pt x="450" y="195"/>
                </a:cubicBezTo>
                <a:cubicBezTo>
                  <a:pt x="448" y="195"/>
                  <a:pt x="444" y="189"/>
                  <a:pt x="441" y="189"/>
                </a:cubicBezTo>
                <a:cubicBezTo>
                  <a:pt x="438" y="189"/>
                  <a:pt x="437" y="192"/>
                  <a:pt x="436" y="194"/>
                </a:cubicBezTo>
                <a:cubicBezTo>
                  <a:pt x="435" y="195"/>
                  <a:pt x="437" y="196"/>
                  <a:pt x="438" y="198"/>
                </a:cubicBezTo>
                <a:cubicBezTo>
                  <a:pt x="440" y="201"/>
                  <a:pt x="444" y="201"/>
                  <a:pt x="446" y="201"/>
                </a:cubicBezTo>
                <a:cubicBezTo>
                  <a:pt x="449" y="201"/>
                  <a:pt x="448" y="205"/>
                  <a:pt x="447" y="206"/>
                </a:cubicBezTo>
                <a:cubicBezTo>
                  <a:pt x="446" y="208"/>
                  <a:pt x="442" y="209"/>
                  <a:pt x="441" y="207"/>
                </a:cubicBezTo>
                <a:cubicBezTo>
                  <a:pt x="440" y="206"/>
                  <a:pt x="435" y="207"/>
                  <a:pt x="435" y="205"/>
                </a:cubicBezTo>
                <a:cubicBezTo>
                  <a:pt x="435" y="203"/>
                  <a:pt x="431" y="200"/>
                  <a:pt x="427" y="201"/>
                </a:cubicBezTo>
                <a:cubicBezTo>
                  <a:pt x="423" y="202"/>
                  <a:pt x="423" y="199"/>
                  <a:pt x="423" y="196"/>
                </a:cubicBezTo>
                <a:cubicBezTo>
                  <a:pt x="423" y="193"/>
                  <a:pt x="421" y="192"/>
                  <a:pt x="421" y="190"/>
                </a:cubicBezTo>
                <a:cubicBezTo>
                  <a:pt x="421" y="189"/>
                  <a:pt x="419" y="186"/>
                  <a:pt x="421" y="185"/>
                </a:cubicBezTo>
                <a:cubicBezTo>
                  <a:pt x="423" y="184"/>
                  <a:pt x="422" y="182"/>
                  <a:pt x="422" y="180"/>
                </a:cubicBezTo>
                <a:cubicBezTo>
                  <a:pt x="422" y="178"/>
                  <a:pt x="419" y="175"/>
                  <a:pt x="416" y="175"/>
                </a:cubicBezTo>
                <a:cubicBezTo>
                  <a:pt x="413" y="175"/>
                  <a:pt x="413" y="172"/>
                  <a:pt x="411" y="172"/>
                </a:cubicBezTo>
                <a:cubicBezTo>
                  <a:pt x="408" y="171"/>
                  <a:pt x="403" y="167"/>
                  <a:pt x="403" y="165"/>
                </a:cubicBezTo>
                <a:cubicBezTo>
                  <a:pt x="402" y="163"/>
                  <a:pt x="399" y="163"/>
                  <a:pt x="400" y="162"/>
                </a:cubicBezTo>
                <a:cubicBezTo>
                  <a:pt x="401" y="162"/>
                  <a:pt x="404" y="163"/>
                  <a:pt x="406" y="165"/>
                </a:cubicBezTo>
                <a:cubicBezTo>
                  <a:pt x="409" y="167"/>
                  <a:pt x="412" y="169"/>
                  <a:pt x="418" y="170"/>
                </a:cubicBezTo>
                <a:cubicBezTo>
                  <a:pt x="423" y="170"/>
                  <a:pt x="426" y="173"/>
                  <a:pt x="432" y="174"/>
                </a:cubicBezTo>
                <a:cubicBezTo>
                  <a:pt x="438" y="175"/>
                  <a:pt x="442" y="176"/>
                  <a:pt x="451" y="177"/>
                </a:cubicBezTo>
                <a:cubicBezTo>
                  <a:pt x="460" y="179"/>
                  <a:pt x="472" y="169"/>
                  <a:pt x="474" y="167"/>
                </a:cubicBezTo>
                <a:cubicBezTo>
                  <a:pt x="477" y="164"/>
                  <a:pt x="474" y="159"/>
                  <a:pt x="474" y="157"/>
                </a:cubicBezTo>
                <a:cubicBezTo>
                  <a:pt x="474" y="155"/>
                  <a:pt x="470" y="155"/>
                  <a:pt x="469" y="154"/>
                </a:cubicBezTo>
                <a:cubicBezTo>
                  <a:pt x="468" y="152"/>
                  <a:pt x="466" y="150"/>
                  <a:pt x="462" y="150"/>
                </a:cubicBezTo>
                <a:cubicBezTo>
                  <a:pt x="459" y="150"/>
                  <a:pt x="458" y="146"/>
                  <a:pt x="456" y="146"/>
                </a:cubicBezTo>
                <a:cubicBezTo>
                  <a:pt x="453" y="146"/>
                  <a:pt x="451" y="145"/>
                  <a:pt x="444" y="140"/>
                </a:cubicBezTo>
                <a:cubicBezTo>
                  <a:pt x="436" y="135"/>
                  <a:pt x="426" y="131"/>
                  <a:pt x="425" y="132"/>
                </a:cubicBezTo>
                <a:cubicBezTo>
                  <a:pt x="423" y="133"/>
                  <a:pt x="422" y="134"/>
                  <a:pt x="420" y="132"/>
                </a:cubicBezTo>
                <a:cubicBezTo>
                  <a:pt x="419" y="130"/>
                  <a:pt x="416" y="130"/>
                  <a:pt x="415" y="132"/>
                </a:cubicBezTo>
                <a:cubicBezTo>
                  <a:pt x="413" y="133"/>
                  <a:pt x="411" y="130"/>
                  <a:pt x="407" y="131"/>
                </a:cubicBezTo>
                <a:cubicBezTo>
                  <a:pt x="403" y="132"/>
                  <a:pt x="402" y="130"/>
                  <a:pt x="402" y="129"/>
                </a:cubicBezTo>
                <a:cubicBezTo>
                  <a:pt x="403" y="128"/>
                  <a:pt x="409" y="128"/>
                  <a:pt x="409" y="127"/>
                </a:cubicBezTo>
                <a:cubicBezTo>
                  <a:pt x="408" y="125"/>
                  <a:pt x="406" y="127"/>
                  <a:pt x="403" y="125"/>
                </a:cubicBezTo>
                <a:cubicBezTo>
                  <a:pt x="400" y="122"/>
                  <a:pt x="398" y="124"/>
                  <a:pt x="397" y="126"/>
                </a:cubicBezTo>
                <a:cubicBezTo>
                  <a:pt x="397" y="127"/>
                  <a:pt x="394" y="127"/>
                  <a:pt x="392" y="125"/>
                </a:cubicBezTo>
                <a:cubicBezTo>
                  <a:pt x="392" y="125"/>
                  <a:pt x="392" y="125"/>
                  <a:pt x="392" y="125"/>
                </a:cubicBezTo>
                <a:cubicBezTo>
                  <a:pt x="390" y="124"/>
                  <a:pt x="386" y="124"/>
                  <a:pt x="386" y="125"/>
                </a:cubicBezTo>
                <a:cubicBezTo>
                  <a:pt x="385" y="127"/>
                  <a:pt x="382" y="127"/>
                  <a:pt x="382" y="125"/>
                </a:cubicBezTo>
                <a:cubicBezTo>
                  <a:pt x="382" y="123"/>
                  <a:pt x="377" y="122"/>
                  <a:pt x="377" y="121"/>
                </a:cubicBezTo>
                <a:cubicBezTo>
                  <a:pt x="377" y="120"/>
                  <a:pt x="379" y="120"/>
                  <a:pt x="381" y="121"/>
                </a:cubicBezTo>
                <a:cubicBezTo>
                  <a:pt x="383" y="122"/>
                  <a:pt x="384" y="121"/>
                  <a:pt x="386" y="119"/>
                </a:cubicBezTo>
                <a:cubicBezTo>
                  <a:pt x="389" y="117"/>
                  <a:pt x="392" y="119"/>
                  <a:pt x="392" y="117"/>
                </a:cubicBezTo>
                <a:cubicBezTo>
                  <a:pt x="392" y="115"/>
                  <a:pt x="388" y="114"/>
                  <a:pt x="388" y="113"/>
                </a:cubicBezTo>
                <a:cubicBezTo>
                  <a:pt x="387" y="112"/>
                  <a:pt x="384" y="111"/>
                  <a:pt x="382" y="111"/>
                </a:cubicBezTo>
                <a:cubicBezTo>
                  <a:pt x="379" y="112"/>
                  <a:pt x="379" y="111"/>
                  <a:pt x="377" y="109"/>
                </a:cubicBezTo>
                <a:cubicBezTo>
                  <a:pt x="376" y="108"/>
                  <a:pt x="371" y="110"/>
                  <a:pt x="371" y="113"/>
                </a:cubicBezTo>
                <a:cubicBezTo>
                  <a:pt x="371" y="117"/>
                  <a:pt x="368" y="116"/>
                  <a:pt x="369" y="114"/>
                </a:cubicBezTo>
                <a:cubicBezTo>
                  <a:pt x="370" y="112"/>
                  <a:pt x="367" y="110"/>
                  <a:pt x="370" y="110"/>
                </a:cubicBezTo>
                <a:cubicBezTo>
                  <a:pt x="372" y="109"/>
                  <a:pt x="371" y="105"/>
                  <a:pt x="367" y="105"/>
                </a:cubicBezTo>
                <a:cubicBezTo>
                  <a:pt x="362" y="105"/>
                  <a:pt x="360" y="108"/>
                  <a:pt x="361" y="110"/>
                </a:cubicBezTo>
                <a:cubicBezTo>
                  <a:pt x="363" y="111"/>
                  <a:pt x="358" y="116"/>
                  <a:pt x="357" y="116"/>
                </a:cubicBezTo>
                <a:cubicBezTo>
                  <a:pt x="355" y="116"/>
                  <a:pt x="357" y="112"/>
                  <a:pt x="357" y="109"/>
                </a:cubicBezTo>
                <a:cubicBezTo>
                  <a:pt x="357" y="107"/>
                  <a:pt x="355" y="108"/>
                  <a:pt x="352" y="112"/>
                </a:cubicBezTo>
                <a:cubicBezTo>
                  <a:pt x="348" y="116"/>
                  <a:pt x="346" y="119"/>
                  <a:pt x="344" y="120"/>
                </a:cubicBezTo>
                <a:cubicBezTo>
                  <a:pt x="342" y="120"/>
                  <a:pt x="342" y="116"/>
                  <a:pt x="345" y="114"/>
                </a:cubicBezTo>
                <a:cubicBezTo>
                  <a:pt x="348" y="113"/>
                  <a:pt x="348" y="108"/>
                  <a:pt x="350" y="108"/>
                </a:cubicBezTo>
                <a:cubicBezTo>
                  <a:pt x="353" y="108"/>
                  <a:pt x="353" y="106"/>
                  <a:pt x="350" y="105"/>
                </a:cubicBezTo>
                <a:cubicBezTo>
                  <a:pt x="347" y="104"/>
                  <a:pt x="346" y="108"/>
                  <a:pt x="345" y="109"/>
                </a:cubicBezTo>
                <a:cubicBezTo>
                  <a:pt x="344" y="110"/>
                  <a:pt x="339" y="107"/>
                  <a:pt x="339" y="108"/>
                </a:cubicBezTo>
                <a:cubicBezTo>
                  <a:pt x="339" y="109"/>
                  <a:pt x="337" y="109"/>
                  <a:pt x="338" y="111"/>
                </a:cubicBezTo>
                <a:cubicBezTo>
                  <a:pt x="339" y="113"/>
                  <a:pt x="337" y="114"/>
                  <a:pt x="336" y="112"/>
                </a:cubicBezTo>
                <a:cubicBezTo>
                  <a:pt x="335" y="110"/>
                  <a:pt x="332" y="112"/>
                  <a:pt x="330" y="114"/>
                </a:cubicBezTo>
                <a:cubicBezTo>
                  <a:pt x="329" y="117"/>
                  <a:pt x="327" y="116"/>
                  <a:pt x="328" y="117"/>
                </a:cubicBezTo>
                <a:cubicBezTo>
                  <a:pt x="330" y="118"/>
                  <a:pt x="330" y="121"/>
                  <a:pt x="328" y="122"/>
                </a:cubicBezTo>
                <a:cubicBezTo>
                  <a:pt x="325" y="123"/>
                  <a:pt x="326" y="116"/>
                  <a:pt x="325" y="117"/>
                </a:cubicBezTo>
                <a:cubicBezTo>
                  <a:pt x="323" y="117"/>
                  <a:pt x="324" y="114"/>
                  <a:pt x="326" y="114"/>
                </a:cubicBezTo>
                <a:cubicBezTo>
                  <a:pt x="329" y="114"/>
                  <a:pt x="331" y="110"/>
                  <a:pt x="331" y="109"/>
                </a:cubicBezTo>
                <a:cubicBezTo>
                  <a:pt x="330" y="108"/>
                  <a:pt x="328" y="108"/>
                  <a:pt x="328" y="110"/>
                </a:cubicBezTo>
                <a:cubicBezTo>
                  <a:pt x="328" y="112"/>
                  <a:pt x="324" y="112"/>
                  <a:pt x="321" y="111"/>
                </a:cubicBezTo>
                <a:cubicBezTo>
                  <a:pt x="318" y="111"/>
                  <a:pt x="318" y="115"/>
                  <a:pt x="322" y="117"/>
                </a:cubicBezTo>
                <a:cubicBezTo>
                  <a:pt x="325" y="119"/>
                  <a:pt x="321" y="120"/>
                  <a:pt x="319" y="118"/>
                </a:cubicBezTo>
                <a:cubicBezTo>
                  <a:pt x="318" y="117"/>
                  <a:pt x="315" y="118"/>
                  <a:pt x="313" y="119"/>
                </a:cubicBezTo>
                <a:cubicBezTo>
                  <a:pt x="311" y="119"/>
                  <a:pt x="318" y="122"/>
                  <a:pt x="318" y="123"/>
                </a:cubicBezTo>
                <a:cubicBezTo>
                  <a:pt x="318" y="124"/>
                  <a:pt x="315" y="121"/>
                  <a:pt x="314" y="122"/>
                </a:cubicBezTo>
                <a:cubicBezTo>
                  <a:pt x="313" y="123"/>
                  <a:pt x="310" y="122"/>
                  <a:pt x="310" y="120"/>
                </a:cubicBezTo>
                <a:cubicBezTo>
                  <a:pt x="309" y="118"/>
                  <a:pt x="304" y="120"/>
                  <a:pt x="307" y="121"/>
                </a:cubicBezTo>
                <a:cubicBezTo>
                  <a:pt x="310" y="122"/>
                  <a:pt x="309" y="124"/>
                  <a:pt x="309" y="126"/>
                </a:cubicBezTo>
                <a:cubicBezTo>
                  <a:pt x="309" y="129"/>
                  <a:pt x="305" y="127"/>
                  <a:pt x="306" y="125"/>
                </a:cubicBezTo>
                <a:cubicBezTo>
                  <a:pt x="307" y="122"/>
                  <a:pt x="304" y="123"/>
                  <a:pt x="302" y="124"/>
                </a:cubicBezTo>
                <a:cubicBezTo>
                  <a:pt x="299" y="126"/>
                  <a:pt x="302" y="122"/>
                  <a:pt x="301" y="120"/>
                </a:cubicBezTo>
                <a:cubicBezTo>
                  <a:pt x="300" y="118"/>
                  <a:pt x="298" y="120"/>
                  <a:pt x="295" y="120"/>
                </a:cubicBezTo>
                <a:cubicBezTo>
                  <a:pt x="293" y="121"/>
                  <a:pt x="291" y="121"/>
                  <a:pt x="293" y="122"/>
                </a:cubicBezTo>
                <a:cubicBezTo>
                  <a:pt x="295" y="124"/>
                  <a:pt x="294" y="127"/>
                  <a:pt x="292" y="126"/>
                </a:cubicBezTo>
                <a:cubicBezTo>
                  <a:pt x="290" y="126"/>
                  <a:pt x="289" y="126"/>
                  <a:pt x="290" y="128"/>
                </a:cubicBezTo>
                <a:cubicBezTo>
                  <a:pt x="290" y="130"/>
                  <a:pt x="287" y="130"/>
                  <a:pt x="287" y="128"/>
                </a:cubicBezTo>
                <a:cubicBezTo>
                  <a:pt x="286" y="127"/>
                  <a:pt x="282" y="127"/>
                  <a:pt x="281" y="129"/>
                </a:cubicBezTo>
                <a:cubicBezTo>
                  <a:pt x="280" y="131"/>
                  <a:pt x="277" y="133"/>
                  <a:pt x="277" y="135"/>
                </a:cubicBezTo>
                <a:cubicBezTo>
                  <a:pt x="277" y="137"/>
                  <a:pt x="280" y="134"/>
                  <a:pt x="282" y="134"/>
                </a:cubicBezTo>
                <a:cubicBezTo>
                  <a:pt x="284" y="135"/>
                  <a:pt x="282" y="136"/>
                  <a:pt x="283" y="137"/>
                </a:cubicBezTo>
                <a:cubicBezTo>
                  <a:pt x="284" y="138"/>
                  <a:pt x="284" y="141"/>
                  <a:pt x="282" y="139"/>
                </a:cubicBezTo>
                <a:cubicBezTo>
                  <a:pt x="281" y="138"/>
                  <a:pt x="279" y="137"/>
                  <a:pt x="278" y="140"/>
                </a:cubicBezTo>
                <a:cubicBezTo>
                  <a:pt x="278" y="142"/>
                  <a:pt x="276" y="140"/>
                  <a:pt x="275" y="138"/>
                </a:cubicBezTo>
                <a:cubicBezTo>
                  <a:pt x="273" y="136"/>
                  <a:pt x="272" y="141"/>
                  <a:pt x="270" y="140"/>
                </a:cubicBezTo>
                <a:cubicBezTo>
                  <a:pt x="269" y="139"/>
                  <a:pt x="273" y="135"/>
                  <a:pt x="272" y="133"/>
                </a:cubicBezTo>
                <a:cubicBezTo>
                  <a:pt x="271" y="131"/>
                  <a:pt x="270" y="134"/>
                  <a:pt x="267" y="137"/>
                </a:cubicBezTo>
                <a:cubicBezTo>
                  <a:pt x="265" y="140"/>
                  <a:pt x="261" y="140"/>
                  <a:pt x="262" y="141"/>
                </a:cubicBezTo>
                <a:cubicBezTo>
                  <a:pt x="263" y="142"/>
                  <a:pt x="259" y="143"/>
                  <a:pt x="259" y="145"/>
                </a:cubicBezTo>
                <a:cubicBezTo>
                  <a:pt x="258" y="148"/>
                  <a:pt x="252" y="148"/>
                  <a:pt x="249" y="151"/>
                </a:cubicBezTo>
                <a:cubicBezTo>
                  <a:pt x="245" y="153"/>
                  <a:pt x="249" y="153"/>
                  <a:pt x="251" y="151"/>
                </a:cubicBezTo>
                <a:cubicBezTo>
                  <a:pt x="253" y="149"/>
                  <a:pt x="254" y="150"/>
                  <a:pt x="257" y="148"/>
                </a:cubicBezTo>
                <a:cubicBezTo>
                  <a:pt x="261" y="146"/>
                  <a:pt x="264" y="144"/>
                  <a:pt x="265" y="145"/>
                </a:cubicBezTo>
                <a:cubicBezTo>
                  <a:pt x="267" y="146"/>
                  <a:pt x="269" y="147"/>
                  <a:pt x="270" y="144"/>
                </a:cubicBezTo>
                <a:cubicBezTo>
                  <a:pt x="272" y="142"/>
                  <a:pt x="274" y="143"/>
                  <a:pt x="275" y="144"/>
                </a:cubicBezTo>
                <a:cubicBezTo>
                  <a:pt x="277" y="145"/>
                  <a:pt x="273" y="147"/>
                  <a:pt x="275" y="148"/>
                </a:cubicBezTo>
                <a:cubicBezTo>
                  <a:pt x="276" y="150"/>
                  <a:pt x="272" y="151"/>
                  <a:pt x="272" y="150"/>
                </a:cubicBezTo>
                <a:cubicBezTo>
                  <a:pt x="272" y="148"/>
                  <a:pt x="270" y="147"/>
                  <a:pt x="269" y="148"/>
                </a:cubicBezTo>
                <a:cubicBezTo>
                  <a:pt x="268" y="150"/>
                  <a:pt x="267" y="151"/>
                  <a:pt x="265" y="152"/>
                </a:cubicBezTo>
                <a:cubicBezTo>
                  <a:pt x="264" y="152"/>
                  <a:pt x="262" y="155"/>
                  <a:pt x="262" y="157"/>
                </a:cubicBezTo>
                <a:cubicBezTo>
                  <a:pt x="262" y="160"/>
                  <a:pt x="259" y="157"/>
                  <a:pt x="259" y="160"/>
                </a:cubicBezTo>
                <a:cubicBezTo>
                  <a:pt x="259" y="163"/>
                  <a:pt x="255" y="167"/>
                  <a:pt x="251" y="170"/>
                </a:cubicBezTo>
                <a:cubicBezTo>
                  <a:pt x="248" y="173"/>
                  <a:pt x="251" y="174"/>
                  <a:pt x="250" y="176"/>
                </a:cubicBezTo>
                <a:cubicBezTo>
                  <a:pt x="249" y="178"/>
                  <a:pt x="245" y="177"/>
                  <a:pt x="244" y="177"/>
                </a:cubicBezTo>
                <a:cubicBezTo>
                  <a:pt x="242" y="178"/>
                  <a:pt x="244" y="183"/>
                  <a:pt x="243" y="185"/>
                </a:cubicBezTo>
                <a:cubicBezTo>
                  <a:pt x="241" y="186"/>
                  <a:pt x="243" y="189"/>
                  <a:pt x="243" y="190"/>
                </a:cubicBezTo>
                <a:cubicBezTo>
                  <a:pt x="243" y="192"/>
                  <a:pt x="238" y="189"/>
                  <a:pt x="238" y="191"/>
                </a:cubicBezTo>
                <a:cubicBezTo>
                  <a:pt x="237" y="193"/>
                  <a:pt x="233" y="192"/>
                  <a:pt x="232" y="193"/>
                </a:cubicBezTo>
                <a:cubicBezTo>
                  <a:pt x="231" y="193"/>
                  <a:pt x="234" y="196"/>
                  <a:pt x="236" y="198"/>
                </a:cubicBezTo>
                <a:cubicBezTo>
                  <a:pt x="239" y="200"/>
                  <a:pt x="234" y="201"/>
                  <a:pt x="234" y="199"/>
                </a:cubicBezTo>
                <a:cubicBezTo>
                  <a:pt x="233" y="197"/>
                  <a:pt x="230" y="200"/>
                  <a:pt x="227" y="202"/>
                </a:cubicBezTo>
                <a:cubicBezTo>
                  <a:pt x="223" y="204"/>
                  <a:pt x="225" y="207"/>
                  <a:pt x="222" y="207"/>
                </a:cubicBezTo>
                <a:cubicBezTo>
                  <a:pt x="219" y="207"/>
                  <a:pt x="220" y="212"/>
                  <a:pt x="218" y="213"/>
                </a:cubicBezTo>
                <a:cubicBezTo>
                  <a:pt x="216" y="215"/>
                  <a:pt x="216" y="210"/>
                  <a:pt x="213" y="210"/>
                </a:cubicBezTo>
                <a:cubicBezTo>
                  <a:pt x="210" y="210"/>
                  <a:pt x="210" y="212"/>
                  <a:pt x="212" y="214"/>
                </a:cubicBezTo>
                <a:cubicBezTo>
                  <a:pt x="214" y="217"/>
                  <a:pt x="210" y="215"/>
                  <a:pt x="208" y="217"/>
                </a:cubicBezTo>
                <a:cubicBezTo>
                  <a:pt x="206" y="219"/>
                  <a:pt x="201" y="218"/>
                  <a:pt x="200" y="220"/>
                </a:cubicBezTo>
                <a:cubicBezTo>
                  <a:pt x="199" y="222"/>
                  <a:pt x="204" y="222"/>
                  <a:pt x="204" y="223"/>
                </a:cubicBezTo>
                <a:cubicBezTo>
                  <a:pt x="205" y="225"/>
                  <a:pt x="200" y="224"/>
                  <a:pt x="197" y="223"/>
                </a:cubicBezTo>
                <a:cubicBezTo>
                  <a:pt x="195" y="223"/>
                  <a:pt x="195" y="227"/>
                  <a:pt x="193" y="226"/>
                </a:cubicBezTo>
                <a:cubicBezTo>
                  <a:pt x="191" y="226"/>
                  <a:pt x="188" y="228"/>
                  <a:pt x="189" y="230"/>
                </a:cubicBezTo>
                <a:cubicBezTo>
                  <a:pt x="191" y="232"/>
                  <a:pt x="188" y="232"/>
                  <a:pt x="186" y="231"/>
                </a:cubicBezTo>
                <a:cubicBezTo>
                  <a:pt x="185" y="230"/>
                  <a:pt x="183" y="232"/>
                  <a:pt x="183" y="234"/>
                </a:cubicBezTo>
                <a:cubicBezTo>
                  <a:pt x="182" y="236"/>
                  <a:pt x="186" y="238"/>
                  <a:pt x="186" y="238"/>
                </a:cubicBezTo>
                <a:cubicBezTo>
                  <a:pt x="186" y="239"/>
                  <a:pt x="183" y="241"/>
                  <a:pt x="185" y="242"/>
                </a:cubicBezTo>
                <a:cubicBezTo>
                  <a:pt x="187" y="242"/>
                  <a:pt x="185" y="244"/>
                  <a:pt x="184" y="245"/>
                </a:cubicBezTo>
                <a:cubicBezTo>
                  <a:pt x="182" y="245"/>
                  <a:pt x="182" y="247"/>
                  <a:pt x="184" y="248"/>
                </a:cubicBezTo>
                <a:cubicBezTo>
                  <a:pt x="185" y="250"/>
                  <a:pt x="181" y="251"/>
                  <a:pt x="183" y="253"/>
                </a:cubicBezTo>
                <a:cubicBezTo>
                  <a:pt x="185" y="256"/>
                  <a:pt x="187" y="253"/>
                  <a:pt x="188" y="255"/>
                </a:cubicBezTo>
                <a:cubicBezTo>
                  <a:pt x="188" y="257"/>
                  <a:pt x="191" y="255"/>
                  <a:pt x="193" y="252"/>
                </a:cubicBezTo>
                <a:cubicBezTo>
                  <a:pt x="196" y="250"/>
                  <a:pt x="197" y="255"/>
                  <a:pt x="195" y="255"/>
                </a:cubicBezTo>
                <a:cubicBezTo>
                  <a:pt x="193" y="255"/>
                  <a:pt x="190" y="256"/>
                  <a:pt x="191" y="258"/>
                </a:cubicBezTo>
                <a:cubicBezTo>
                  <a:pt x="191" y="261"/>
                  <a:pt x="187" y="260"/>
                  <a:pt x="187" y="258"/>
                </a:cubicBezTo>
                <a:cubicBezTo>
                  <a:pt x="187" y="255"/>
                  <a:pt x="183" y="258"/>
                  <a:pt x="184" y="260"/>
                </a:cubicBezTo>
                <a:cubicBezTo>
                  <a:pt x="186" y="262"/>
                  <a:pt x="184" y="263"/>
                  <a:pt x="184" y="265"/>
                </a:cubicBezTo>
                <a:cubicBezTo>
                  <a:pt x="184" y="267"/>
                  <a:pt x="187" y="266"/>
                  <a:pt x="188" y="264"/>
                </a:cubicBezTo>
                <a:cubicBezTo>
                  <a:pt x="190" y="262"/>
                  <a:pt x="192" y="263"/>
                  <a:pt x="193" y="265"/>
                </a:cubicBezTo>
                <a:cubicBezTo>
                  <a:pt x="194" y="267"/>
                  <a:pt x="191" y="265"/>
                  <a:pt x="191" y="268"/>
                </a:cubicBezTo>
                <a:cubicBezTo>
                  <a:pt x="191" y="271"/>
                  <a:pt x="189" y="268"/>
                  <a:pt x="187" y="270"/>
                </a:cubicBezTo>
                <a:cubicBezTo>
                  <a:pt x="186" y="273"/>
                  <a:pt x="194" y="277"/>
                  <a:pt x="196" y="277"/>
                </a:cubicBezTo>
                <a:cubicBezTo>
                  <a:pt x="198" y="278"/>
                  <a:pt x="201" y="280"/>
                  <a:pt x="205" y="280"/>
                </a:cubicBezTo>
                <a:cubicBezTo>
                  <a:pt x="210" y="279"/>
                  <a:pt x="219" y="270"/>
                  <a:pt x="221" y="268"/>
                </a:cubicBezTo>
                <a:cubicBezTo>
                  <a:pt x="222" y="267"/>
                  <a:pt x="224" y="269"/>
                  <a:pt x="226" y="267"/>
                </a:cubicBezTo>
                <a:cubicBezTo>
                  <a:pt x="228" y="266"/>
                  <a:pt x="227" y="262"/>
                  <a:pt x="228" y="261"/>
                </a:cubicBezTo>
                <a:cubicBezTo>
                  <a:pt x="230" y="261"/>
                  <a:pt x="230" y="265"/>
                  <a:pt x="232" y="266"/>
                </a:cubicBezTo>
                <a:cubicBezTo>
                  <a:pt x="233" y="266"/>
                  <a:pt x="233" y="267"/>
                  <a:pt x="233" y="270"/>
                </a:cubicBezTo>
                <a:cubicBezTo>
                  <a:pt x="233" y="270"/>
                  <a:pt x="234" y="270"/>
                  <a:pt x="233" y="270"/>
                </a:cubicBezTo>
                <a:cubicBezTo>
                  <a:pt x="233" y="273"/>
                  <a:pt x="234" y="276"/>
                  <a:pt x="237" y="278"/>
                </a:cubicBezTo>
                <a:cubicBezTo>
                  <a:pt x="240" y="281"/>
                  <a:pt x="238" y="284"/>
                  <a:pt x="240" y="287"/>
                </a:cubicBezTo>
                <a:cubicBezTo>
                  <a:pt x="242" y="290"/>
                  <a:pt x="242" y="292"/>
                  <a:pt x="244" y="294"/>
                </a:cubicBezTo>
                <a:cubicBezTo>
                  <a:pt x="247" y="296"/>
                  <a:pt x="247" y="298"/>
                  <a:pt x="246" y="300"/>
                </a:cubicBezTo>
                <a:cubicBezTo>
                  <a:pt x="245" y="303"/>
                  <a:pt x="248" y="302"/>
                  <a:pt x="248" y="304"/>
                </a:cubicBezTo>
                <a:cubicBezTo>
                  <a:pt x="248" y="306"/>
                  <a:pt x="247" y="309"/>
                  <a:pt x="248" y="311"/>
                </a:cubicBezTo>
                <a:cubicBezTo>
                  <a:pt x="249" y="313"/>
                  <a:pt x="251" y="311"/>
                  <a:pt x="255" y="311"/>
                </a:cubicBezTo>
                <a:cubicBezTo>
                  <a:pt x="258" y="311"/>
                  <a:pt x="257" y="308"/>
                  <a:pt x="258" y="306"/>
                </a:cubicBezTo>
                <a:cubicBezTo>
                  <a:pt x="258" y="304"/>
                  <a:pt x="260" y="305"/>
                  <a:pt x="260" y="303"/>
                </a:cubicBezTo>
                <a:cubicBezTo>
                  <a:pt x="261" y="302"/>
                  <a:pt x="264" y="302"/>
                  <a:pt x="267" y="303"/>
                </a:cubicBezTo>
                <a:cubicBezTo>
                  <a:pt x="270" y="304"/>
                  <a:pt x="271" y="302"/>
                  <a:pt x="272" y="299"/>
                </a:cubicBezTo>
                <a:cubicBezTo>
                  <a:pt x="272" y="296"/>
                  <a:pt x="274" y="300"/>
                  <a:pt x="274" y="300"/>
                </a:cubicBezTo>
                <a:cubicBezTo>
                  <a:pt x="275" y="301"/>
                  <a:pt x="278" y="296"/>
                  <a:pt x="279" y="293"/>
                </a:cubicBezTo>
                <a:cubicBezTo>
                  <a:pt x="280" y="289"/>
                  <a:pt x="279" y="290"/>
                  <a:pt x="276" y="293"/>
                </a:cubicBezTo>
                <a:cubicBezTo>
                  <a:pt x="273" y="296"/>
                  <a:pt x="275" y="290"/>
                  <a:pt x="276" y="287"/>
                </a:cubicBezTo>
                <a:cubicBezTo>
                  <a:pt x="277" y="285"/>
                  <a:pt x="277" y="277"/>
                  <a:pt x="277" y="276"/>
                </a:cubicBezTo>
                <a:cubicBezTo>
                  <a:pt x="278" y="274"/>
                  <a:pt x="278" y="272"/>
                  <a:pt x="282" y="271"/>
                </a:cubicBezTo>
                <a:cubicBezTo>
                  <a:pt x="285" y="270"/>
                  <a:pt x="290" y="266"/>
                  <a:pt x="289" y="264"/>
                </a:cubicBezTo>
                <a:cubicBezTo>
                  <a:pt x="289" y="262"/>
                  <a:pt x="294" y="259"/>
                  <a:pt x="294" y="257"/>
                </a:cubicBezTo>
                <a:cubicBezTo>
                  <a:pt x="294" y="256"/>
                  <a:pt x="288" y="250"/>
                  <a:pt x="286" y="249"/>
                </a:cubicBezTo>
                <a:cubicBezTo>
                  <a:pt x="284" y="248"/>
                  <a:pt x="280" y="249"/>
                  <a:pt x="281" y="247"/>
                </a:cubicBezTo>
                <a:cubicBezTo>
                  <a:pt x="281" y="246"/>
                  <a:pt x="280" y="241"/>
                  <a:pt x="280" y="238"/>
                </a:cubicBezTo>
                <a:cubicBezTo>
                  <a:pt x="279" y="235"/>
                  <a:pt x="283" y="233"/>
                  <a:pt x="283" y="230"/>
                </a:cubicBezTo>
                <a:cubicBezTo>
                  <a:pt x="283" y="228"/>
                  <a:pt x="282" y="225"/>
                  <a:pt x="285" y="224"/>
                </a:cubicBezTo>
                <a:cubicBezTo>
                  <a:pt x="287" y="223"/>
                  <a:pt x="286" y="221"/>
                  <a:pt x="289" y="220"/>
                </a:cubicBezTo>
                <a:cubicBezTo>
                  <a:pt x="292" y="219"/>
                  <a:pt x="291" y="215"/>
                  <a:pt x="294" y="214"/>
                </a:cubicBezTo>
                <a:cubicBezTo>
                  <a:pt x="298" y="212"/>
                  <a:pt x="298" y="211"/>
                  <a:pt x="302" y="209"/>
                </a:cubicBezTo>
                <a:cubicBezTo>
                  <a:pt x="306" y="207"/>
                  <a:pt x="313" y="203"/>
                  <a:pt x="315" y="200"/>
                </a:cubicBezTo>
                <a:cubicBezTo>
                  <a:pt x="316" y="197"/>
                  <a:pt x="310" y="195"/>
                  <a:pt x="314" y="192"/>
                </a:cubicBezTo>
                <a:cubicBezTo>
                  <a:pt x="317" y="190"/>
                  <a:pt x="314" y="186"/>
                  <a:pt x="317" y="186"/>
                </a:cubicBezTo>
                <a:cubicBezTo>
                  <a:pt x="319" y="185"/>
                  <a:pt x="320" y="183"/>
                  <a:pt x="322" y="181"/>
                </a:cubicBezTo>
                <a:cubicBezTo>
                  <a:pt x="324" y="179"/>
                  <a:pt x="326" y="181"/>
                  <a:pt x="331" y="180"/>
                </a:cubicBezTo>
                <a:cubicBezTo>
                  <a:pt x="332" y="180"/>
                  <a:pt x="334" y="180"/>
                  <a:pt x="335" y="181"/>
                </a:cubicBezTo>
                <a:cubicBezTo>
                  <a:pt x="337" y="181"/>
                  <a:pt x="340" y="182"/>
                  <a:pt x="342" y="183"/>
                </a:cubicBezTo>
                <a:cubicBezTo>
                  <a:pt x="345" y="185"/>
                  <a:pt x="344" y="187"/>
                  <a:pt x="344" y="190"/>
                </a:cubicBezTo>
                <a:cubicBezTo>
                  <a:pt x="345" y="192"/>
                  <a:pt x="345" y="194"/>
                  <a:pt x="343" y="193"/>
                </a:cubicBezTo>
                <a:cubicBezTo>
                  <a:pt x="341" y="191"/>
                  <a:pt x="340" y="193"/>
                  <a:pt x="339" y="196"/>
                </a:cubicBezTo>
                <a:cubicBezTo>
                  <a:pt x="338" y="200"/>
                  <a:pt x="333" y="204"/>
                  <a:pt x="330" y="204"/>
                </a:cubicBezTo>
                <a:cubicBezTo>
                  <a:pt x="328" y="205"/>
                  <a:pt x="328" y="207"/>
                  <a:pt x="325" y="208"/>
                </a:cubicBezTo>
                <a:cubicBezTo>
                  <a:pt x="323" y="209"/>
                  <a:pt x="321" y="210"/>
                  <a:pt x="321" y="212"/>
                </a:cubicBezTo>
                <a:cubicBezTo>
                  <a:pt x="321" y="215"/>
                  <a:pt x="318" y="215"/>
                  <a:pt x="315" y="215"/>
                </a:cubicBezTo>
                <a:cubicBezTo>
                  <a:pt x="313" y="215"/>
                  <a:pt x="314" y="219"/>
                  <a:pt x="312" y="220"/>
                </a:cubicBezTo>
                <a:cubicBezTo>
                  <a:pt x="310" y="222"/>
                  <a:pt x="310" y="223"/>
                  <a:pt x="312" y="225"/>
                </a:cubicBezTo>
                <a:cubicBezTo>
                  <a:pt x="314" y="227"/>
                  <a:pt x="312" y="229"/>
                  <a:pt x="313" y="231"/>
                </a:cubicBezTo>
                <a:cubicBezTo>
                  <a:pt x="314" y="232"/>
                  <a:pt x="316" y="236"/>
                  <a:pt x="314" y="240"/>
                </a:cubicBezTo>
                <a:cubicBezTo>
                  <a:pt x="313" y="244"/>
                  <a:pt x="311" y="249"/>
                  <a:pt x="312" y="248"/>
                </a:cubicBezTo>
                <a:cubicBezTo>
                  <a:pt x="314" y="248"/>
                  <a:pt x="317" y="252"/>
                  <a:pt x="320" y="251"/>
                </a:cubicBezTo>
                <a:cubicBezTo>
                  <a:pt x="322" y="251"/>
                  <a:pt x="322" y="255"/>
                  <a:pt x="325" y="254"/>
                </a:cubicBezTo>
                <a:cubicBezTo>
                  <a:pt x="327" y="253"/>
                  <a:pt x="327" y="256"/>
                  <a:pt x="334" y="256"/>
                </a:cubicBezTo>
                <a:cubicBezTo>
                  <a:pt x="340" y="256"/>
                  <a:pt x="354" y="250"/>
                  <a:pt x="359" y="250"/>
                </a:cubicBezTo>
                <a:cubicBezTo>
                  <a:pt x="362" y="250"/>
                  <a:pt x="364" y="250"/>
                  <a:pt x="366" y="249"/>
                </a:cubicBezTo>
                <a:cubicBezTo>
                  <a:pt x="367" y="248"/>
                  <a:pt x="369" y="246"/>
                  <a:pt x="370" y="244"/>
                </a:cubicBezTo>
                <a:cubicBezTo>
                  <a:pt x="369" y="246"/>
                  <a:pt x="367" y="248"/>
                  <a:pt x="366" y="249"/>
                </a:cubicBezTo>
                <a:cubicBezTo>
                  <a:pt x="368" y="249"/>
                  <a:pt x="369" y="249"/>
                  <a:pt x="370" y="248"/>
                </a:cubicBezTo>
                <a:cubicBezTo>
                  <a:pt x="372" y="247"/>
                  <a:pt x="373" y="252"/>
                  <a:pt x="375" y="253"/>
                </a:cubicBezTo>
                <a:cubicBezTo>
                  <a:pt x="377" y="255"/>
                  <a:pt x="381" y="254"/>
                  <a:pt x="382" y="255"/>
                </a:cubicBezTo>
                <a:cubicBezTo>
                  <a:pt x="383" y="256"/>
                  <a:pt x="381" y="257"/>
                  <a:pt x="378" y="256"/>
                </a:cubicBezTo>
                <a:cubicBezTo>
                  <a:pt x="375" y="256"/>
                  <a:pt x="375" y="257"/>
                  <a:pt x="370" y="259"/>
                </a:cubicBezTo>
                <a:cubicBezTo>
                  <a:pt x="367" y="260"/>
                  <a:pt x="367" y="261"/>
                  <a:pt x="366" y="262"/>
                </a:cubicBezTo>
                <a:cubicBezTo>
                  <a:pt x="366" y="262"/>
                  <a:pt x="365" y="262"/>
                  <a:pt x="364" y="263"/>
                </a:cubicBezTo>
                <a:cubicBezTo>
                  <a:pt x="361" y="264"/>
                  <a:pt x="353" y="260"/>
                  <a:pt x="349" y="261"/>
                </a:cubicBezTo>
                <a:cubicBezTo>
                  <a:pt x="345" y="262"/>
                  <a:pt x="336" y="262"/>
                  <a:pt x="334" y="264"/>
                </a:cubicBezTo>
                <a:cubicBezTo>
                  <a:pt x="332" y="266"/>
                  <a:pt x="327" y="267"/>
                  <a:pt x="329" y="269"/>
                </a:cubicBezTo>
                <a:cubicBezTo>
                  <a:pt x="331" y="271"/>
                  <a:pt x="329" y="272"/>
                  <a:pt x="331" y="274"/>
                </a:cubicBezTo>
                <a:cubicBezTo>
                  <a:pt x="332" y="276"/>
                  <a:pt x="333" y="277"/>
                  <a:pt x="335" y="277"/>
                </a:cubicBezTo>
                <a:cubicBezTo>
                  <a:pt x="338" y="276"/>
                  <a:pt x="340" y="277"/>
                  <a:pt x="337" y="280"/>
                </a:cubicBezTo>
                <a:cubicBezTo>
                  <a:pt x="337" y="280"/>
                  <a:pt x="337" y="280"/>
                  <a:pt x="337" y="280"/>
                </a:cubicBezTo>
                <a:cubicBezTo>
                  <a:pt x="335" y="283"/>
                  <a:pt x="336" y="284"/>
                  <a:pt x="336" y="288"/>
                </a:cubicBezTo>
                <a:cubicBezTo>
                  <a:pt x="336" y="292"/>
                  <a:pt x="332" y="291"/>
                  <a:pt x="330" y="291"/>
                </a:cubicBezTo>
                <a:cubicBezTo>
                  <a:pt x="327" y="291"/>
                  <a:pt x="324" y="284"/>
                  <a:pt x="322" y="283"/>
                </a:cubicBezTo>
                <a:cubicBezTo>
                  <a:pt x="321" y="281"/>
                  <a:pt x="317" y="285"/>
                  <a:pt x="315" y="287"/>
                </a:cubicBezTo>
                <a:cubicBezTo>
                  <a:pt x="312" y="288"/>
                  <a:pt x="313" y="291"/>
                  <a:pt x="311" y="293"/>
                </a:cubicBezTo>
                <a:cubicBezTo>
                  <a:pt x="309" y="295"/>
                  <a:pt x="308" y="297"/>
                  <a:pt x="310" y="301"/>
                </a:cubicBezTo>
                <a:cubicBezTo>
                  <a:pt x="310" y="301"/>
                  <a:pt x="310" y="301"/>
                  <a:pt x="310" y="301"/>
                </a:cubicBezTo>
                <a:cubicBezTo>
                  <a:pt x="312" y="305"/>
                  <a:pt x="311" y="308"/>
                  <a:pt x="310" y="310"/>
                </a:cubicBezTo>
                <a:cubicBezTo>
                  <a:pt x="308" y="311"/>
                  <a:pt x="309" y="312"/>
                  <a:pt x="310" y="312"/>
                </a:cubicBezTo>
                <a:cubicBezTo>
                  <a:pt x="310" y="313"/>
                  <a:pt x="311" y="313"/>
                  <a:pt x="311" y="313"/>
                </a:cubicBezTo>
                <a:cubicBezTo>
                  <a:pt x="312" y="315"/>
                  <a:pt x="307" y="316"/>
                  <a:pt x="309" y="318"/>
                </a:cubicBezTo>
                <a:cubicBezTo>
                  <a:pt x="310" y="320"/>
                  <a:pt x="305" y="320"/>
                  <a:pt x="305" y="318"/>
                </a:cubicBezTo>
                <a:cubicBezTo>
                  <a:pt x="305" y="316"/>
                  <a:pt x="299" y="317"/>
                  <a:pt x="299" y="318"/>
                </a:cubicBezTo>
                <a:cubicBezTo>
                  <a:pt x="299" y="319"/>
                  <a:pt x="299" y="320"/>
                  <a:pt x="299" y="320"/>
                </a:cubicBezTo>
                <a:cubicBezTo>
                  <a:pt x="298" y="321"/>
                  <a:pt x="297" y="323"/>
                  <a:pt x="294" y="323"/>
                </a:cubicBezTo>
                <a:cubicBezTo>
                  <a:pt x="291" y="323"/>
                  <a:pt x="291" y="319"/>
                  <a:pt x="290" y="317"/>
                </a:cubicBezTo>
                <a:cubicBezTo>
                  <a:pt x="290" y="316"/>
                  <a:pt x="276" y="319"/>
                  <a:pt x="273" y="323"/>
                </a:cubicBezTo>
                <a:cubicBezTo>
                  <a:pt x="269" y="326"/>
                  <a:pt x="260" y="325"/>
                  <a:pt x="260" y="327"/>
                </a:cubicBezTo>
                <a:cubicBezTo>
                  <a:pt x="260" y="328"/>
                  <a:pt x="258" y="329"/>
                  <a:pt x="258" y="329"/>
                </a:cubicBezTo>
                <a:cubicBezTo>
                  <a:pt x="257" y="329"/>
                  <a:pt x="257" y="328"/>
                  <a:pt x="257" y="328"/>
                </a:cubicBezTo>
                <a:cubicBezTo>
                  <a:pt x="257" y="326"/>
                  <a:pt x="255" y="325"/>
                  <a:pt x="252" y="325"/>
                </a:cubicBezTo>
                <a:cubicBezTo>
                  <a:pt x="249" y="325"/>
                  <a:pt x="254" y="322"/>
                  <a:pt x="253" y="320"/>
                </a:cubicBezTo>
                <a:cubicBezTo>
                  <a:pt x="252" y="319"/>
                  <a:pt x="249" y="323"/>
                  <a:pt x="246" y="322"/>
                </a:cubicBezTo>
                <a:cubicBezTo>
                  <a:pt x="243" y="321"/>
                  <a:pt x="239" y="326"/>
                  <a:pt x="236" y="328"/>
                </a:cubicBezTo>
                <a:cubicBezTo>
                  <a:pt x="234" y="330"/>
                  <a:pt x="230" y="327"/>
                  <a:pt x="232" y="324"/>
                </a:cubicBezTo>
                <a:cubicBezTo>
                  <a:pt x="234" y="322"/>
                  <a:pt x="232" y="322"/>
                  <a:pt x="229" y="323"/>
                </a:cubicBezTo>
                <a:cubicBezTo>
                  <a:pt x="227" y="324"/>
                  <a:pt x="223" y="323"/>
                  <a:pt x="223" y="320"/>
                </a:cubicBezTo>
                <a:cubicBezTo>
                  <a:pt x="223" y="319"/>
                  <a:pt x="223" y="319"/>
                  <a:pt x="223" y="318"/>
                </a:cubicBezTo>
                <a:cubicBezTo>
                  <a:pt x="222" y="317"/>
                  <a:pt x="219" y="315"/>
                  <a:pt x="220" y="314"/>
                </a:cubicBezTo>
                <a:cubicBezTo>
                  <a:pt x="220" y="312"/>
                  <a:pt x="222" y="313"/>
                  <a:pt x="224" y="315"/>
                </a:cubicBezTo>
                <a:cubicBezTo>
                  <a:pt x="226" y="316"/>
                  <a:pt x="229" y="316"/>
                  <a:pt x="230" y="315"/>
                </a:cubicBezTo>
                <a:cubicBezTo>
                  <a:pt x="230" y="313"/>
                  <a:pt x="229" y="308"/>
                  <a:pt x="227" y="310"/>
                </a:cubicBezTo>
                <a:cubicBezTo>
                  <a:pt x="224" y="311"/>
                  <a:pt x="224" y="310"/>
                  <a:pt x="223" y="309"/>
                </a:cubicBezTo>
                <a:cubicBezTo>
                  <a:pt x="222" y="308"/>
                  <a:pt x="225" y="306"/>
                  <a:pt x="225" y="304"/>
                </a:cubicBezTo>
                <a:cubicBezTo>
                  <a:pt x="226" y="302"/>
                  <a:pt x="230" y="303"/>
                  <a:pt x="230" y="301"/>
                </a:cubicBezTo>
                <a:cubicBezTo>
                  <a:pt x="231" y="300"/>
                  <a:pt x="228" y="298"/>
                  <a:pt x="227" y="297"/>
                </a:cubicBezTo>
                <a:cubicBezTo>
                  <a:pt x="225" y="297"/>
                  <a:pt x="225" y="293"/>
                  <a:pt x="226" y="292"/>
                </a:cubicBezTo>
                <a:cubicBezTo>
                  <a:pt x="228" y="290"/>
                  <a:pt x="228" y="286"/>
                  <a:pt x="227" y="285"/>
                </a:cubicBezTo>
                <a:cubicBezTo>
                  <a:pt x="226" y="284"/>
                  <a:pt x="222" y="285"/>
                  <a:pt x="221" y="288"/>
                </a:cubicBezTo>
                <a:cubicBezTo>
                  <a:pt x="221" y="291"/>
                  <a:pt x="217" y="290"/>
                  <a:pt x="217" y="290"/>
                </a:cubicBezTo>
                <a:cubicBezTo>
                  <a:pt x="216" y="291"/>
                  <a:pt x="218" y="293"/>
                  <a:pt x="217" y="294"/>
                </a:cubicBezTo>
                <a:cubicBezTo>
                  <a:pt x="215" y="296"/>
                  <a:pt x="215" y="292"/>
                  <a:pt x="212" y="292"/>
                </a:cubicBezTo>
                <a:cubicBezTo>
                  <a:pt x="210" y="291"/>
                  <a:pt x="209" y="296"/>
                  <a:pt x="208" y="298"/>
                </a:cubicBezTo>
                <a:cubicBezTo>
                  <a:pt x="207" y="300"/>
                  <a:pt x="208" y="304"/>
                  <a:pt x="208" y="307"/>
                </a:cubicBezTo>
                <a:cubicBezTo>
                  <a:pt x="209" y="310"/>
                  <a:pt x="212" y="312"/>
                  <a:pt x="211" y="314"/>
                </a:cubicBezTo>
                <a:cubicBezTo>
                  <a:pt x="211" y="315"/>
                  <a:pt x="212" y="316"/>
                  <a:pt x="212" y="318"/>
                </a:cubicBezTo>
                <a:cubicBezTo>
                  <a:pt x="213" y="319"/>
                  <a:pt x="214" y="320"/>
                  <a:pt x="214" y="321"/>
                </a:cubicBezTo>
                <a:cubicBezTo>
                  <a:pt x="213" y="323"/>
                  <a:pt x="214" y="325"/>
                  <a:pt x="216" y="328"/>
                </a:cubicBezTo>
                <a:cubicBezTo>
                  <a:pt x="218" y="331"/>
                  <a:pt x="213" y="330"/>
                  <a:pt x="213" y="332"/>
                </a:cubicBezTo>
                <a:cubicBezTo>
                  <a:pt x="212" y="334"/>
                  <a:pt x="208" y="332"/>
                  <a:pt x="207" y="331"/>
                </a:cubicBezTo>
                <a:cubicBezTo>
                  <a:pt x="205" y="330"/>
                  <a:pt x="200" y="331"/>
                  <a:pt x="200" y="332"/>
                </a:cubicBezTo>
                <a:cubicBezTo>
                  <a:pt x="200" y="332"/>
                  <a:pt x="200" y="333"/>
                  <a:pt x="200" y="333"/>
                </a:cubicBezTo>
                <a:cubicBezTo>
                  <a:pt x="200" y="334"/>
                  <a:pt x="199" y="335"/>
                  <a:pt x="198" y="334"/>
                </a:cubicBezTo>
                <a:cubicBezTo>
                  <a:pt x="196" y="333"/>
                  <a:pt x="194" y="334"/>
                  <a:pt x="190" y="335"/>
                </a:cubicBezTo>
                <a:cubicBezTo>
                  <a:pt x="186" y="335"/>
                  <a:pt x="185" y="339"/>
                  <a:pt x="187" y="340"/>
                </a:cubicBezTo>
                <a:cubicBezTo>
                  <a:pt x="188" y="342"/>
                  <a:pt x="183" y="342"/>
                  <a:pt x="183" y="340"/>
                </a:cubicBezTo>
                <a:cubicBezTo>
                  <a:pt x="182" y="339"/>
                  <a:pt x="179" y="340"/>
                  <a:pt x="179" y="342"/>
                </a:cubicBezTo>
                <a:cubicBezTo>
                  <a:pt x="179" y="345"/>
                  <a:pt x="175" y="346"/>
                  <a:pt x="175" y="349"/>
                </a:cubicBezTo>
                <a:cubicBezTo>
                  <a:pt x="175" y="352"/>
                  <a:pt x="171" y="355"/>
                  <a:pt x="169" y="357"/>
                </a:cubicBezTo>
                <a:cubicBezTo>
                  <a:pt x="168" y="357"/>
                  <a:pt x="168" y="357"/>
                  <a:pt x="167" y="357"/>
                </a:cubicBezTo>
                <a:cubicBezTo>
                  <a:pt x="166" y="358"/>
                  <a:pt x="164" y="359"/>
                  <a:pt x="162" y="360"/>
                </a:cubicBezTo>
                <a:cubicBezTo>
                  <a:pt x="161" y="360"/>
                  <a:pt x="161" y="360"/>
                  <a:pt x="160" y="360"/>
                </a:cubicBezTo>
                <a:cubicBezTo>
                  <a:pt x="157" y="360"/>
                  <a:pt x="155" y="362"/>
                  <a:pt x="155" y="367"/>
                </a:cubicBezTo>
                <a:cubicBezTo>
                  <a:pt x="156" y="372"/>
                  <a:pt x="152" y="372"/>
                  <a:pt x="147" y="372"/>
                </a:cubicBezTo>
                <a:cubicBezTo>
                  <a:pt x="142" y="373"/>
                  <a:pt x="144" y="377"/>
                  <a:pt x="142" y="378"/>
                </a:cubicBezTo>
                <a:cubicBezTo>
                  <a:pt x="139" y="380"/>
                  <a:pt x="132" y="377"/>
                  <a:pt x="131" y="375"/>
                </a:cubicBezTo>
                <a:cubicBezTo>
                  <a:pt x="130" y="372"/>
                  <a:pt x="124" y="375"/>
                  <a:pt x="127" y="378"/>
                </a:cubicBezTo>
                <a:cubicBezTo>
                  <a:pt x="129" y="381"/>
                  <a:pt x="129" y="385"/>
                  <a:pt x="128" y="387"/>
                </a:cubicBezTo>
                <a:cubicBezTo>
                  <a:pt x="126" y="388"/>
                  <a:pt x="123" y="385"/>
                  <a:pt x="121" y="386"/>
                </a:cubicBezTo>
                <a:cubicBezTo>
                  <a:pt x="118" y="388"/>
                  <a:pt x="118" y="385"/>
                  <a:pt x="116" y="384"/>
                </a:cubicBezTo>
                <a:cubicBezTo>
                  <a:pt x="113" y="383"/>
                  <a:pt x="112" y="385"/>
                  <a:pt x="108" y="385"/>
                </a:cubicBezTo>
                <a:cubicBezTo>
                  <a:pt x="103" y="384"/>
                  <a:pt x="101" y="387"/>
                  <a:pt x="103" y="388"/>
                </a:cubicBezTo>
                <a:cubicBezTo>
                  <a:pt x="104" y="390"/>
                  <a:pt x="102" y="392"/>
                  <a:pt x="104" y="394"/>
                </a:cubicBezTo>
                <a:cubicBezTo>
                  <a:pt x="105" y="395"/>
                  <a:pt x="110" y="395"/>
                  <a:pt x="114" y="397"/>
                </a:cubicBezTo>
                <a:cubicBezTo>
                  <a:pt x="119" y="399"/>
                  <a:pt x="119" y="397"/>
                  <a:pt x="122" y="399"/>
                </a:cubicBezTo>
                <a:cubicBezTo>
                  <a:pt x="124" y="401"/>
                  <a:pt x="124" y="400"/>
                  <a:pt x="124" y="403"/>
                </a:cubicBezTo>
                <a:cubicBezTo>
                  <a:pt x="124" y="406"/>
                  <a:pt x="127" y="408"/>
                  <a:pt x="131" y="410"/>
                </a:cubicBezTo>
                <a:cubicBezTo>
                  <a:pt x="135" y="411"/>
                  <a:pt x="132" y="413"/>
                  <a:pt x="133" y="416"/>
                </a:cubicBezTo>
                <a:cubicBezTo>
                  <a:pt x="134" y="419"/>
                  <a:pt x="131" y="422"/>
                  <a:pt x="132" y="426"/>
                </a:cubicBezTo>
                <a:cubicBezTo>
                  <a:pt x="132" y="429"/>
                  <a:pt x="130" y="439"/>
                  <a:pt x="128" y="440"/>
                </a:cubicBezTo>
                <a:cubicBezTo>
                  <a:pt x="128" y="440"/>
                  <a:pt x="127" y="440"/>
                  <a:pt x="127" y="440"/>
                </a:cubicBezTo>
                <a:cubicBezTo>
                  <a:pt x="125" y="441"/>
                  <a:pt x="118" y="438"/>
                  <a:pt x="113" y="439"/>
                </a:cubicBezTo>
                <a:cubicBezTo>
                  <a:pt x="108" y="440"/>
                  <a:pt x="92" y="438"/>
                  <a:pt x="86" y="439"/>
                </a:cubicBezTo>
                <a:cubicBezTo>
                  <a:pt x="80" y="439"/>
                  <a:pt x="80" y="436"/>
                  <a:pt x="76" y="436"/>
                </a:cubicBezTo>
                <a:cubicBezTo>
                  <a:pt x="73" y="436"/>
                  <a:pt x="74" y="440"/>
                  <a:pt x="70" y="440"/>
                </a:cubicBezTo>
                <a:cubicBezTo>
                  <a:pt x="65" y="440"/>
                  <a:pt x="64" y="443"/>
                  <a:pt x="68" y="446"/>
                </a:cubicBezTo>
                <a:cubicBezTo>
                  <a:pt x="70" y="448"/>
                  <a:pt x="70" y="451"/>
                  <a:pt x="69" y="454"/>
                </a:cubicBezTo>
                <a:cubicBezTo>
                  <a:pt x="69" y="457"/>
                  <a:pt x="69" y="459"/>
                  <a:pt x="70" y="460"/>
                </a:cubicBezTo>
                <a:cubicBezTo>
                  <a:pt x="71" y="462"/>
                  <a:pt x="68" y="476"/>
                  <a:pt x="64" y="479"/>
                </a:cubicBezTo>
                <a:cubicBezTo>
                  <a:pt x="61" y="483"/>
                  <a:pt x="64" y="484"/>
                  <a:pt x="68" y="486"/>
                </a:cubicBezTo>
                <a:cubicBezTo>
                  <a:pt x="71" y="489"/>
                  <a:pt x="69" y="498"/>
                  <a:pt x="69" y="500"/>
                </a:cubicBezTo>
                <a:cubicBezTo>
                  <a:pt x="69" y="502"/>
                  <a:pt x="72" y="502"/>
                  <a:pt x="75" y="502"/>
                </a:cubicBezTo>
                <a:cubicBezTo>
                  <a:pt x="77" y="502"/>
                  <a:pt x="79" y="501"/>
                  <a:pt x="81" y="500"/>
                </a:cubicBezTo>
                <a:cubicBezTo>
                  <a:pt x="83" y="500"/>
                  <a:pt x="84" y="500"/>
                  <a:pt x="86" y="501"/>
                </a:cubicBezTo>
                <a:cubicBezTo>
                  <a:pt x="89" y="502"/>
                  <a:pt x="91" y="511"/>
                  <a:pt x="96" y="510"/>
                </a:cubicBezTo>
                <a:cubicBezTo>
                  <a:pt x="98" y="510"/>
                  <a:pt x="97" y="508"/>
                  <a:pt x="98" y="508"/>
                </a:cubicBezTo>
                <a:cubicBezTo>
                  <a:pt x="99" y="507"/>
                  <a:pt x="100" y="507"/>
                  <a:pt x="102" y="507"/>
                </a:cubicBezTo>
                <a:cubicBezTo>
                  <a:pt x="104" y="507"/>
                  <a:pt x="105" y="505"/>
                  <a:pt x="110" y="504"/>
                </a:cubicBezTo>
                <a:cubicBezTo>
                  <a:pt x="114" y="504"/>
                  <a:pt x="117" y="504"/>
                  <a:pt x="120" y="504"/>
                </a:cubicBezTo>
                <a:cubicBezTo>
                  <a:pt x="123" y="504"/>
                  <a:pt x="125" y="503"/>
                  <a:pt x="126" y="501"/>
                </a:cubicBezTo>
                <a:cubicBezTo>
                  <a:pt x="127" y="499"/>
                  <a:pt x="129" y="497"/>
                  <a:pt x="132" y="497"/>
                </a:cubicBezTo>
                <a:cubicBezTo>
                  <a:pt x="136" y="496"/>
                  <a:pt x="135" y="493"/>
                  <a:pt x="135" y="491"/>
                </a:cubicBezTo>
                <a:cubicBezTo>
                  <a:pt x="136" y="489"/>
                  <a:pt x="141" y="486"/>
                  <a:pt x="141" y="485"/>
                </a:cubicBezTo>
                <a:cubicBezTo>
                  <a:pt x="142" y="483"/>
                  <a:pt x="138" y="478"/>
                  <a:pt x="142" y="473"/>
                </a:cubicBezTo>
                <a:cubicBezTo>
                  <a:pt x="145" y="468"/>
                  <a:pt x="148" y="468"/>
                  <a:pt x="148" y="465"/>
                </a:cubicBezTo>
                <a:cubicBezTo>
                  <a:pt x="148" y="462"/>
                  <a:pt x="152" y="461"/>
                  <a:pt x="156" y="461"/>
                </a:cubicBezTo>
                <a:cubicBezTo>
                  <a:pt x="160" y="460"/>
                  <a:pt x="161" y="458"/>
                  <a:pt x="165" y="456"/>
                </a:cubicBezTo>
                <a:cubicBezTo>
                  <a:pt x="168" y="455"/>
                  <a:pt x="169" y="453"/>
                  <a:pt x="168" y="449"/>
                </a:cubicBezTo>
                <a:cubicBezTo>
                  <a:pt x="168" y="449"/>
                  <a:pt x="168" y="448"/>
                  <a:pt x="168" y="447"/>
                </a:cubicBezTo>
                <a:cubicBezTo>
                  <a:pt x="166" y="443"/>
                  <a:pt x="170" y="440"/>
                  <a:pt x="174" y="439"/>
                </a:cubicBezTo>
                <a:cubicBezTo>
                  <a:pt x="178" y="439"/>
                  <a:pt x="187" y="441"/>
                  <a:pt x="189" y="443"/>
                </a:cubicBezTo>
                <a:cubicBezTo>
                  <a:pt x="191" y="444"/>
                  <a:pt x="195" y="444"/>
                  <a:pt x="199" y="439"/>
                </a:cubicBezTo>
                <a:cubicBezTo>
                  <a:pt x="201" y="437"/>
                  <a:pt x="202" y="436"/>
                  <a:pt x="204" y="436"/>
                </a:cubicBezTo>
                <a:cubicBezTo>
                  <a:pt x="205" y="436"/>
                  <a:pt x="206" y="436"/>
                  <a:pt x="208" y="435"/>
                </a:cubicBezTo>
                <a:cubicBezTo>
                  <a:pt x="210" y="434"/>
                  <a:pt x="209" y="431"/>
                  <a:pt x="213" y="430"/>
                </a:cubicBezTo>
                <a:cubicBezTo>
                  <a:pt x="217" y="429"/>
                  <a:pt x="223" y="432"/>
                  <a:pt x="225" y="435"/>
                </a:cubicBezTo>
                <a:cubicBezTo>
                  <a:pt x="226" y="437"/>
                  <a:pt x="227" y="438"/>
                  <a:pt x="227" y="440"/>
                </a:cubicBezTo>
                <a:cubicBezTo>
                  <a:pt x="228" y="442"/>
                  <a:pt x="229" y="446"/>
                  <a:pt x="235" y="450"/>
                </a:cubicBezTo>
                <a:cubicBezTo>
                  <a:pt x="241" y="453"/>
                  <a:pt x="243" y="458"/>
                  <a:pt x="246" y="459"/>
                </a:cubicBezTo>
                <a:cubicBezTo>
                  <a:pt x="249" y="461"/>
                  <a:pt x="252" y="460"/>
                  <a:pt x="254" y="463"/>
                </a:cubicBezTo>
                <a:cubicBezTo>
                  <a:pt x="256" y="465"/>
                  <a:pt x="258" y="466"/>
                  <a:pt x="261" y="467"/>
                </a:cubicBezTo>
                <a:cubicBezTo>
                  <a:pt x="264" y="469"/>
                  <a:pt x="264" y="472"/>
                  <a:pt x="267" y="472"/>
                </a:cubicBezTo>
                <a:cubicBezTo>
                  <a:pt x="269" y="472"/>
                  <a:pt x="268" y="475"/>
                  <a:pt x="269" y="477"/>
                </a:cubicBezTo>
                <a:cubicBezTo>
                  <a:pt x="271" y="479"/>
                  <a:pt x="272" y="483"/>
                  <a:pt x="270" y="486"/>
                </a:cubicBezTo>
                <a:cubicBezTo>
                  <a:pt x="268" y="488"/>
                  <a:pt x="269" y="492"/>
                  <a:pt x="270" y="492"/>
                </a:cubicBezTo>
                <a:cubicBezTo>
                  <a:pt x="271" y="492"/>
                  <a:pt x="274" y="488"/>
                  <a:pt x="274" y="485"/>
                </a:cubicBezTo>
                <a:cubicBezTo>
                  <a:pt x="275" y="483"/>
                  <a:pt x="277" y="483"/>
                  <a:pt x="279" y="481"/>
                </a:cubicBezTo>
                <a:cubicBezTo>
                  <a:pt x="281" y="478"/>
                  <a:pt x="276" y="477"/>
                  <a:pt x="275" y="474"/>
                </a:cubicBezTo>
                <a:cubicBezTo>
                  <a:pt x="274" y="471"/>
                  <a:pt x="279" y="468"/>
                  <a:pt x="283" y="471"/>
                </a:cubicBezTo>
                <a:cubicBezTo>
                  <a:pt x="287" y="473"/>
                  <a:pt x="289" y="475"/>
                  <a:pt x="289" y="471"/>
                </a:cubicBezTo>
                <a:cubicBezTo>
                  <a:pt x="289" y="467"/>
                  <a:pt x="276" y="462"/>
                  <a:pt x="273" y="460"/>
                </a:cubicBezTo>
                <a:cubicBezTo>
                  <a:pt x="270" y="458"/>
                  <a:pt x="272" y="455"/>
                  <a:pt x="267" y="455"/>
                </a:cubicBezTo>
                <a:cubicBezTo>
                  <a:pt x="262" y="455"/>
                  <a:pt x="256" y="449"/>
                  <a:pt x="254" y="442"/>
                </a:cubicBezTo>
                <a:cubicBezTo>
                  <a:pt x="253" y="435"/>
                  <a:pt x="245" y="434"/>
                  <a:pt x="243" y="430"/>
                </a:cubicBezTo>
                <a:cubicBezTo>
                  <a:pt x="241" y="426"/>
                  <a:pt x="245" y="425"/>
                  <a:pt x="243" y="422"/>
                </a:cubicBezTo>
                <a:cubicBezTo>
                  <a:pt x="241" y="418"/>
                  <a:pt x="249" y="416"/>
                  <a:pt x="252" y="417"/>
                </a:cubicBezTo>
                <a:cubicBezTo>
                  <a:pt x="253" y="417"/>
                  <a:pt x="253" y="418"/>
                  <a:pt x="253" y="419"/>
                </a:cubicBezTo>
                <a:cubicBezTo>
                  <a:pt x="253" y="421"/>
                  <a:pt x="253" y="423"/>
                  <a:pt x="255" y="423"/>
                </a:cubicBezTo>
                <a:cubicBezTo>
                  <a:pt x="257" y="423"/>
                  <a:pt x="261" y="422"/>
                  <a:pt x="261" y="425"/>
                </a:cubicBezTo>
                <a:cubicBezTo>
                  <a:pt x="261" y="428"/>
                  <a:pt x="266" y="434"/>
                  <a:pt x="268" y="437"/>
                </a:cubicBezTo>
                <a:cubicBezTo>
                  <a:pt x="270" y="439"/>
                  <a:pt x="274" y="438"/>
                  <a:pt x="275" y="440"/>
                </a:cubicBezTo>
                <a:cubicBezTo>
                  <a:pt x="275" y="442"/>
                  <a:pt x="278" y="444"/>
                  <a:pt x="282" y="444"/>
                </a:cubicBezTo>
                <a:cubicBezTo>
                  <a:pt x="283" y="444"/>
                  <a:pt x="284" y="444"/>
                  <a:pt x="285" y="445"/>
                </a:cubicBezTo>
                <a:cubicBezTo>
                  <a:pt x="286" y="446"/>
                  <a:pt x="288" y="447"/>
                  <a:pt x="289" y="448"/>
                </a:cubicBezTo>
                <a:cubicBezTo>
                  <a:pt x="291" y="450"/>
                  <a:pt x="293" y="452"/>
                  <a:pt x="295" y="453"/>
                </a:cubicBezTo>
                <a:cubicBezTo>
                  <a:pt x="295" y="453"/>
                  <a:pt x="295" y="453"/>
                  <a:pt x="295" y="453"/>
                </a:cubicBezTo>
                <a:cubicBezTo>
                  <a:pt x="299" y="455"/>
                  <a:pt x="300" y="456"/>
                  <a:pt x="298" y="458"/>
                </a:cubicBezTo>
                <a:cubicBezTo>
                  <a:pt x="295" y="460"/>
                  <a:pt x="295" y="468"/>
                  <a:pt x="297" y="470"/>
                </a:cubicBezTo>
                <a:cubicBezTo>
                  <a:pt x="300" y="472"/>
                  <a:pt x="300" y="476"/>
                  <a:pt x="303" y="477"/>
                </a:cubicBezTo>
                <a:cubicBezTo>
                  <a:pt x="303" y="477"/>
                  <a:pt x="303" y="477"/>
                  <a:pt x="303" y="477"/>
                </a:cubicBezTo>
                <a:cubicBezTo>
                  <a:pt x="306" y="478"/>
                  <a:pt x="308" y="481"/>
                  <a:pt x="308" y="484"/>
                </a:cubicBezTo>
                <a:cubicBezTo>
                  <a:pt x="307" y="487"/>
                  <a:pt x="311" y="488"/>
                  <a:pt x="313" y="486"/>
                </a:cubicBezTo>
                <a:cubicBezTo>
                  <a:pt x="315" y="484"/>
                  <a:pt x="321" y="487"/>
                  <a:pt x="321" y="489"/>
                </a:cubicBezTo>
                <a:cubicBezTo>
                  <a:pt x="321" y="490"/>
                  <a:pt x="315" y="487"/>
                  <a:pt x="312" y="489"/>
                </a:cubicBezTo>
                <a:cubicBezTo>
                  <a:pt x="309" y="492"/>
                  <a:pt x="314" y="494"/>
                  <a:pt x="314" y="496"/>
                </a:cubicBezTo>
                <a:cubicBezTo>
                  <a:pt x="313" y="499"/>
                  <a:pt x="315" y="502"/>
                  <a:pt x="318" y="502"/>
                </a:cubicBezTo>
                <a:cubicBezTo>
                  <a:pt x="321" y="502"/>
                  <a:pt x="324" y="506"/>
                  <a:pt x="325" y="505"/>
                </a:cubicBezTo>
                <a:cubicBezTo>
                  <a:pt x="327" y="505"/>
                  <a:pt x="323" y="498"/>
                  <a:pt x="324" y="497"/>
                </a:cubicBezTo>
                <a:cubicBezTo>
                  <a:pt x="325" y="496"/>
                  <a:pt x="328" y="499"/>
                  <a:pt x="330" y="497"/>
                </a:cubicBezTo>
                <a:cubicBezTo>
                  <a:pt x="331" y="495"/>
                  <a:pt x="328" y="494"/>
                  <a:pt x="326" y="494"/>
                </a:cubicBezTo>
                <a:cubicBezTo>
                  <a:pt x="323" y="494"/>
                  <a:pt x="326" y="490"/>
                  <a:pt x="329" y="492"/>
                </a:cubicBezTo>
                <a:cubicBezTo>
                  <a:pt x="332" y="494"/>
                  <a:pt x="333" y="492"/>
                  <a:pt x="335" y="492"/>
                </a:cubicBezTo>
                <a:cubicBezTo>
                  <a:pt x="336" y="491"/>
                  <a:pt x="337" y="486"/>
                  <a:pt x="332" y="485"/>
                </a:cubicBezTo>
                <a:cubicBezTo>
                  <a:pt x="328" y="484"/>
                  <a:pt x="328" y="488"/>
                  <a:pt x="325" y="485"/>
                </a:cubicBezTo>
                <a:cubicBezTo>
                  <a:pt x="322" y="482"/>
                  <a:pt x="328" y="483"/>
                  <a:pt x="328" y="481"/>
                </a:cubicBezTo>
                <a:cubicBezTo>
                  <a:pt x="328" y="478"/>
                  <a:pt x="324" y="475"/>
                  <a:pt x="321" y="472"/>
                </a:cubicBezTo>
                <a:cubicBezTo>
                  <a:pt x="319" y="469"/>
                  <a:pt x="324" y="467"/>
                  <a:pt x="326" y="469"/>
                </a:cubicBezTo>
                <a:cubicBezTo>
                  <a:pt x="327" y="472"/>
                  <a:pt x="330" y="471"/>
                  <a:pt x="332" y="470"/>
                </a:cubicBezTo>
                <a:cubicBezTo>
                  <a:pt x="334" y="469"/>
                  <a:pt x="330" y="466"/>
                  <a:pt x="334" y="464"/>
                </a:cubicBezTo>
                <a:cubicBezTo>
                  <a:pt x="337" y="463"/>
                  <a:pt x="337" y="465"/>
                  <a:pt x="339" y="466"/>
                </a:cubicBezTo>
                <a:cubicBezTo>
                  <a:pt x="340" y="466"/>
                  <a:pt x="341" y="463"/>
                  <a:pt x="345" y="463"/>
                </a:cubicBezTo>
                <a:cubicBezTo>
                  <a:pt x="347" y="463"/>
                  <a:pt x="348" y="464"/>
                  <a:pt x="350" y="465"/>
                </a:cubicBezTo>
                <a:cubicBezTo>
                  <a:pt x="352" y="467"/>
                  <a:pt x="353" y="468"/>
                  <a:pt x="355" y="468"/>
                </a:cubicBezTo>
                <a:cubicBezTo>
                  <a:pt x="358" y="468"/>
                  <a:pt x="360" y="464"/>
                  <a:pt x="363" y="463"/>
                </a:cubicBezTo>
                <a:cubicBezTo>
                  <a:pt x="365" y="462"/>
                  <a:pt x="372" y="463"/>
                  <a:pt x="373" y="462"/>
                </a:cubicBezTo>
                <a:cubicBezTo>
                  <a:pt x="375" y="460"/>
                  <a:pt x="369" y="459"/>
                  <a:pt x="367" y="457"/>
                </a:cubicBezTo>
                <a:cubicBezTo>
                  <a:pt x="366" y="456"/>
                  <a:pt x="366" y="454"/>
                  <a:pt x="365" y="453"/>
                </a:cubicBezTo>
                <a:cubicBezTo>
                  <a:pt x="365" y="452"/>
                  <a:pt x="365" y="451"/>
                  <a:pt x="364" y="451"/>
                </a:cubicBezTo>
                <a:cubicBezTo>
                  <a:pt x="363" y="451"/>
                  <a:pt x="361" y="445"/>
                  <a:pt x="363" y="445"/>
                </a:cubicBezTo>
                <a:cubicBezTo>
                  <a:pt x="364" y="444"/>
                  <a:pt x="366" y="439"/>
                  <a:pt x="369" y="438"/>
                </a:cubicBezTo>
                <a:cubicBezTo>
                  <a:pt x="370" y="437"/>
                  <a:pt x="371" y="437"/>
                  <a:pt x="371" y="436"/>
                </a:cubicBezTo>
                <a:cubicBezTo>
                  <a:pt x="371" y="435"/>
                  <a:pt x="371" y="433"/>
                  <a:pt x="371" y="432"/>
                </a:cubicBezTo>
                <a:cubicBezTo>
                  <a:pt x="371" y="429"/>
                  <a:pt x="372" y="425"/>
                  <a:pt x="375" y="425"/>
                </a:cubicBezTo>
                <a:cubicBezTo>
                  <a:pt x="377" y="425"/>
                  <a:pt x="379" y="425"/>
                  <a:pt x="379" y="421"/>
                </a:cubicBezTo>
                <a:cubicBezTo>
                  <a:pt x="379" y="420"/>
                  <a:pt x="379" y="420"/>
                  <a:pt x="379" y="420"/>
                </a:cubicBezTo>
                <a:cubicBezTo>
                  <a:pt x="379" y="416"/>
                  <a:pt x="380" y="417"/>
                  <a:pt x="383" y="414"/>
                </a:cubicBezTo>
                <a:cubicBezTo>
                  <a:pt x="386" y="411"/>
                  <a:pt x="387" y="407"/>
                  <a:pt x="390" y="406"/>
                </a:cubicBezTo>
                <a:cubicBezTo>
                  <a:pt x="393" y="405"/>
                  <a:pt x="394" y="404"/>
                  <a:pt x="399" y="405"/>
                </a:cubicBezTo>
                <a:cubicBezTo>
                  <a:pt x="403" y="405"/>
                  <a:pt x="397" y="408"/>
                  <a:pt x="400" y="410"/>
                </a:cubicBezTo>
                <a:cubicBezTo>
                  <a:pt x="403" y="412"/>
                  <a:pt x="412" y="409"/>
                  <a:pt x="413" y="412"/>
                </a:cubicBezTo>
                <a:cubicBezTo>
                  <a:pt x="413" y="414"/>
                  <a:pt x="402" y="417"/>
                  <a:pt x="402" y="418"/>
                </a:cubicBezTo>
                <a:cubicBezTo>
                  <a:pt x="402" y="419"/>
                  <a:pt x="408" y="420"/>
                  <a:pt x="410" y="422"/>
                </a:cubicBezTo>
                <a:cubicBezTo>
                  <a:pt x="412" y="423"/>
                  <a:pt x="410" y="427"/>
                  <a:pt x="411" y="428"/>
                </a:cubicBezTo>
                <a:cubicBezTo>
                  <a:pt x="412" y="429"/>
                  <a:pt x="415" y="428"/>
                  <a:pt x="417" y="426"/>
                </a:cubicBezTo>
                <a:cubicBezTo>
                  <a:pt x="420" y="424"/>
                  <a:pt x="422" y="425"/>
                  <a:pt x="425" y="423"/>
                </a:cubicBezTo>
                <a:cubicBezTo>
                  <a:pt x="428" y="421"/>
                  <a:pt x="435" y="423"/>
                  <a:pt x="436" y="421"/>
                </a:cubicBezTo>
                <a:cubicBezTo>
                  <a:pt x="437" y="420"/>
                  <a:pt x="434" y="419"/>
                  <a:pt x="428" y="419"/>
                </a:cubicBezTo>
                <a:cubicBezTo>
                  <a:pt x="422" y="420"/>
                  <a:pt x="421" y="414"/>
                  <a:pt x="421" y="413"/>
                </a:cubicBezTo>
                <a:cubicBezTo>
                  <a:pt x="421" y="411"/>
                  <a:pt x="428" y="406"/>
                  <a:pt x="431" y="406"/>
                </a:cubicBezTo>
                <a:cubicBezTo>
                  <a:pt x="435" y="406"/>
                  <a:pt x="438" y="405"/>
                  <a:pt x="442" y="403"/>
                </a:cubicBezTo>
                <a:cubicBezTo>
                  <a:pt x="443" y="402"/>
                  <a:pt x="446" y="402"/>
                  <a:pt x="448" y="401"/>
                </a:cubicBezTo>
                <a:cubicBezTo>
                  <a:pt x="452" y="400"/>
                  <a:pt x="456" y="400"/>
                  <a:pt x="457" y="401"/>
                </a:cubicBezTo>
                <a:cubicBezTo>
                  <a:pt x="457" y="402"/>
                  <a:pt x="448" y="406"/>
                  <a:pt x="447" y="407"/>
                </a:cubicBezTo>
                <a:cubicBezTo>
                  <a:pt x="445" y="407"/>
                  <a:pt x="450" y="410"/>
                  <a:pt x="450" y="411"/>
                </a:cubicBezTo>
                <a:cubicBezTo>
                  <a:pt x="450" y="413"/>
                  <a:pt x="444" y="413"/>
                  <a:pt x="445" y="416"/>
                </a:cubicBezTo>
                <a:cubicBezTo>
                  <a:pt x="445" y="419"/>
                  <a:pt x="443" y="420"/>
                  <a:pt x="440" y="420"/>
                </a:cubicBezTo>
                <a:cubicBezTo>
                  <a:pt x="438" y="420"/>
                  <a:pt x="437" y="421"/>
                  <a:pt x="438" y="421"/>
                </a:cubicBezTo>
                <a:cubicBezTo>
                  <a:pt x="440" y="422"/>
                  <a:pt x="439" y="425"/>
                  <a:pt x="445" y="427"/>
                </a:cubicBezTo>
                <a:cubicBezTo>
                  <a:pt x="450" y="428"/>
                  <a:pt x="455" y="433"/>
                  <a:pt x="460" y="438"/>
                </a:cubicBezTo>
                <a:cubicBezTo>
                  <a:pt x="460" y="438"/>
                  <a:pt x="461" y="439"/>
                  <a:pt x="462" y="439"/>
                </a:cubicBezTo>
                <a:cubicBezTo>
                  <a:pt x="467" y="442"/>
                  <a:pt x="474" y="441"/>
                  <a:pt x="474" y="446"/>
                </a:cubicBezTo>
                <a:cubicBezTo>
                  <a:pt x="476" y="452"/>
                  <a:pt x="479" y="450"/>
                  <a:pt x="478" y="455"/>
                </a:cubicBezTo>
                <a:cubicBezTo>
                  <a:pt x="477" y="456"/>
                  <a:pt x="477" y="457"/>
                  <a:pt x="476" y="457"/>
                </a:cubicBezTo>
                <a:cubicBezTo>
                  <a:pt x="472" y="461"/>
                  <a:pt x="463" y="463"/>
                  <a:pt x="461" y="463"/>
                </a:cubicBezTo>
                <a:cubicBezTo>
                  <a:pt x="457" y="461"/>
                  <a:pt x="451" y="463"/>
                  <a:pt x="446" y="463"/>
                </a:cubicBezTo>
                <a:cubicBezTo>
                  <a:pt x="442" y="463"/>
                  <a:pt x="440" y="460"/>
                  <a:pt x="437" y="460"/>
                </a:cubicBezTo>
                <a:cubicBezTo>
                  <a:pt x="433" y="460"/>
                  <a:pt x="433" y="456"/>
                  <a:pt x="430" y="456"/>
                </a:cubicBezTo>
                <a:cubicBezTo>
                  <a:pt x="426" y="456"/>
                  <a:pt x="429" y="455"/>
                  <a:pt x="417" y="453"/>
                </a:cubicBezTo>
                <a:cubicBezTo>
                  <a:pt x="406" y="452"/>
                  <a:pt x="396" y="458"/>
                  <a:pt x="393" y="461"/>
                </a:cubicBezTo>
                <a:cubicBezTo>
                  <a:pt x="389" y="464"/>
                  <a:pt x="376" y="461"/>
                  <a:pt x="375" y="462"/>
                </a:cubicBezTo>
                <a:cubicBezTo>
                  <a:pt x="374" y="463"/>
                  <a:pt x="375" y="466"/>
                  <a:pt x="371" y="468"/>
                </a:cubicBezTo>
                <a:cubicBezTo>
                  <a:pt x="367" y="470"/>
                  <a:pt x="357" y="468"/>
                  <a:pt x="354" y="469"/>
                </a:cubicBezTo>
                <a:cubicBezTo>
                  <a:pt x="350" y="471"/>
                  <a:pt x="349" y="476"/>
                  <a:pt x="352" y="476"/>
                </a:cubicBezTo>
                <a:cubicBezTo>
                  <a:pt x="355" y="475"/>
                  <a:pt x="356" y="477"/>
                  <a:pt x="355" y="478"/>
                </a:cubicBezTo>
                <a:cubicBezTo>
                  <a:pt x="355" y="479"/>
                  <a:pt x="358" y="482"/>
                  <a:pt x="356" y="484"/>
                </a:cubicBezTo>
                <a:cubicBezTo>
                  <a:pt x="355" y="485"/>
                  <a:pt x="354" y="488"/>
                  <a:pt x="356" y="489"/>
                </a:cubicBezTo>
                <a:cubicBezTo>
                  <a:pt x="358" y="491"/>
                  <a:pt x="359" y="494"/>
                  <a:pt x="356" y="494"/>
                </a:cubicBezTo>
                <a:cubicBezTo>
                  <a:pt x="354" y="494"/>
                  <a:pt x="360" y="497"/>
                  <a:pt x="360" y="498"/>
                </a:cubicBezTo>
                <a:cubicBezTo>
                  <a:pt x="361" y="499"/>
                  <a:pt x="366" y="500"/>
                  <a:pt x="366" y="501"/>
                </a:cubicBezTo>
                <a:cubicBezTo>
                  <a:pt x="366" y="503"/>
                  <a:pt x="367" y="503"/>
                  <a:pt x="370" y="503"/>
                </a:cubicBezTo>
                <a:cubicBezTo>
                  <a:pt x="372" y="502"/>
                  <a:pt x="373" y="505"/>
                  <a:pt x="375" y="508"/>
                </a:cubicBezTo>
                <a:cubicBezTo>
                  <a:pt x="376" y="510"/>
                  <a:pt x="385" y="508"/>
                  <a:pt x="385" y="506"/>
                </a:cubicBezTo>
                <a:cubicBezTo>
                  <a:pt x="385" y="503"/>
                  <a:pt x="388" y="502"/>
                  <a:pt x="392" y="503"/>
                </a:cubicBezTo>
                <a:cubicBezTo>
                  <a:pt x="396" y="503"/>
                  <a:pt x="401" y="509"/>
                  <a:pt x="403" y="509"/>
                </a:cubicBezTo>
                <a:cubicBezTo>
                  <a:pt x="405" y="510"/>
                  <a:pt x="409" y="508"/>
                  <a:pt x="412" y="508"/>
                </a:cubicBezTo>
                <a:cubicBezTo>
                  <a:pt x="414" y="508"/>
                  <a:pt x="418" y="504"/>
                  <a:pt x="419" y="503"/>
                </a:cubicBezTo>
                <a:cubicBezTo>
                  <a:pt x="421" y="502"/>
                  <a:pt x="423" y="506"/>
                  <a:pt x="425" y="505"/>
                </a:cubicBezTo>
                <a:cubicBezTo>
                  <a:pt x="428" y="503"/>
                  <a:pt x="430" y="502"/>
                  <a:pt x="432" y="503"/>
                </a:cubicBezTo>
                <a:cubicBezTo>
                  <a:pt x="433" y="504"/>
                  <a:pt x="428" y="508"/>
                  <a:pt x="429" y="509"/>
                </a:cubicBezTo>
                <a:cubicBezTo>
                  <a:pt x="430" y="510"/>
                  <a:pt x="430" y="511"/>
                  <a:pt x="430" y="512"/>
                </a:cubicBezTo>
                <a:cubicBezTo>
                  <a:pt x="429" y="514"/>
                  <a:pt x="429" y="515"/>
                  <a:pt x="430" y="516"/>
                </a:cubicBezTo>
                <a:cubicBezTo>
                  <a:pt x="431" y="518"/>
                  <a:pt x="429" y="520"/>
                  <a:pt x="429" y="522"/>
                </a:cubicBezTo>
                <a:cubicBezTo>
                  <a:pt x="429" y="523"/>
                  <a:pt x="429" y="523"/>
                  <a:pt x="429" y="523"/>
                </a:cubicBezTo>
                <a:cubicBezTo>
                  <a:pt x="429" y="526"/>
                  <a:pt x="425" y="531"/>
                  <a:pt x="423" y="536"/>
                </a:cubicBezTo>
                <a:cubicBezTo>
                  <a:pt x="422" y="537"/>
                  <a:pt x="422" y="538"/>
                  <a:pt x="422" y="539"/>
                </a:cubicBezTo>
                <a:cubicBezTo>
                  <a:pt x="421" y="544"/>
                  <a:pt x="417" y="551"/>
                  <a:pt x="415" y="554"/>
                </a:cubicBezTo>
                <a:cubicBezTo>
                  <a:pt x="415" y="555"/>
                  <a:pt x="414" y="555"/>
                  <a:pt x="414" y="555"/>
                </a:cubicBezTo>
                <a:cubicBezTo>
                  <a:pt x="413" y="556"/>
                  <a:pt x="409" y="554"/>
                  <a:pt x="406" y="555"/>
                </a:cubicBezTo>
                <a:cubicBezTo>
                  <a:pt x="402" y="556"/>
                  <a:pt x="399" y="554"/>
                  <a:pt x="395" y="553"/>
                </a:cubicBezTo>
                <a:cubicBezTo>
                  <a:pt x="392" y="551"/>
                  <a:pt x="380" y="553"/>
                  <a:pt x="378" y="555"/>
                </a:cubicBezTo>
                <a:cubicBezTo>
                  <a:pt x="377" y="558"/>
                  <a:pt x="373" y="558"/>
                  <a:pt x="369" y="556"/>
                </a:cubicBezTo>
                <a:cubicBezTo>
                  <a:pt x="366" y="555"/>
                  <a:pt x="361" y="553"/>
                  <a:pt x="354" y="552"/>
                </a:cubicBezTo>
                <a:cubicBezTo>
                  <a:pt x="348" y="551"/>
                  <a:pt x="343" y="551"/>
                  <a:pt x="342" y="549"/>
                </a:cubicBezTo>
                <a:cubicBezTo>
                  <a:pt x="342" y="549"/>
                  <a:pt x="342" y="549"/>
                  <a:pt x="342" y="549"/>
                </a:cubicBezTo>
                <a:cubicBezTo>
                  <a:pt x="341" y="547"/>
                  <a:pt x="338" y="547"/>
                  <a:pt x="331" y="546"/>
                </a:cubicBezTo>
                <a:cubicBezTo>
                  <a:pt x="324" y="545"/>
                  <a:pt x="326" y="540"/>
                  <a:pt x="318" y="539"/>
                </a:cubicBezTo>
                <a:cubicBezTo>
                  <a:pt x="310" y="539"/>
                  <a:pt x="300" y="545"/>
                  <a:pt x="300" y="549"/>
                </a:cubicBezTo>
                <a:cubicBezTo>
                  <a:pt x="300" y="552"/>
                  <a:pt x="304" y="556"/>
                  <a:pt x="301" y="559"/>
                </a:cubicBezTo>
                <a:cubicBezTo>
                  <a:pt x="299" y="563"/>
                  <a:pt x="293" y="563"/>
                  <a:pt x="289" y="559"/>
                </a:cubicBezTo>
                <a:cubicBezTo>
                  <a:pt x="285" y="556"/>
                  <a:pt x="279" y="554"/>
                  <a:pt x="274" y="554"/>
                </a:cubicBezTo>
                <a:cubicBezTo>
                  <a:pt x="269" y="554"/>
                  <a:pt x="265" y="551"/>
                  <a:pt x="266" y="548"/>
                </a:cubicBezTo>
                <a:cubicBezTo>
                  <a:pt x="266" y="546"/>
                  <a:pt x="264" y="544"/>
                  <a:pt x="260" y="544"/>
                </a:cubicBezTo>
                <a:cubicBezTo>
                  <a:pt x="256" y="543"/>
                  <a:pt x="253" y="539"/>
                  <a:pt x="246" y="541"/>
                </a:cubicBezTo>
                <a:cubicBezTo>
                  <a:pt x="242" y="541"/>
                  <a:pt x="238" y="540"/>
                  <a:pt x="236" y="539"/>
                </a:cubicBezTo>
                <a:cubicBezTo>
                  <a:pt x="234" y="537"/>
                  <a:pt x="233" y="536"/>
                  <a:pt x="233" y="535"/>
                </a:cubicBezTo>
                <a:cubicBezTo>
                  <a:pt x="233" y="534"/>
                  <a:pt x="231" y="531"/>
                  <a:pt x="230" y="532"/>
                </a:cubicBezTo>
                <a:cubicBezTo>
                  <a:pt x="228" y="534"/>
                  <a:pt x="224" y="533"/>
                  <a:pt x="223" y="530"/>
                </a:cubicBezTo>
                <a:cubicBezTo>
                  <a:pt x="223" y="527"/>
                  <a:pt x="226" y="527"/>
                  <a:pt x="230" y="524"/>
                </a:cubicBezTo>
                <a:cubicBezTo>
                  <a:pt x="233" y="521"/>
                  <a:pt x="233" y="516"/>
                  <a:pt x="230" y="513"/>
                </a:cubicBezTo>
                <a:cubicBezTo>
                  <a:pt x="226" y="510"/>
                  <a:pt x="229" y="508"/>
                  <a:pt x="231" y="506"/>
                </a:cubicBezTo>
                <a:cubicBezTo>
                  <a:pt x="234" y="503"/>
                  <a:pt x="232" y="502"/>
                  <a:pt x="230" y="503"/>
                </a:cubicBezTo>
                <a:cubicBezTo>
                  <a:pt x="229" y="504"/>
                  <a:pt x="227" y="505"/>
                  <a:pt x="226" y="502"/>
                </a:cubicBezTo>
                <a:cubicBezTo>
                  <a:pt x="226" y="499"/>
                  <a:pt x="218" y="498"/>
                  <a:pt x="215" y="501"/>
                </a:cubicBezTo>
                <a:cubicBezTo>
                  <a:pt x="214" y="502"/>
                  <a:pt x="213" y="502"/>
                  <a:pt x="211" y="502"/>
                </a:cubicBezTo>
                <a:cubicBezTo>
                  <a:pt x="208" y="502"/>
                  <a:pt x="204" y="501"/>
                  <a:pt x="203" y="501"/>
                </a:cubicBezTo>
                <a:cubicBezTo>
                  <a:pt x="202" y="500"/>
                  <a:pt x="197" y="502"/>
                  <a:pt x="195" y="502"/>
                </a:cubicBezTo>
                <a:cubicBezTo>
                  <a:pt x="192" y="502"/>
                  <a:pt x="186" y="506"/>
                  <a:pt x="184" y="504"/>
                </a:cubicBezTo>
                <a:cubicBezTo>
                  <a:pt x="181" y="502"/>
                  <a:pt x="159" y="505"/>
                  <a:pt x="153" y="506"/>
                </a:cubicBezTo>
                <a:cubicBezTo>
                  <a:pt x="147" y="506"/>
                  <a:pt x="144" y="512"/>
                  <a:pt x="140" y="512"/>
                </a:cubicBezTo>
                <a:cubicBezTo>
                  <a:pt x="137" y="512"/>
                  <a:pt x="131" y="516"/>
                  <a:pt x="128" y="519"/>
                </a:cubicBezTo>
                <a:cubicBezTo>
                  <a:pt x="127" y="520"/>
                  <a:pt x="126" y="520"/>
                  <a:pt x="124" y="520"/>
                </a:cubicBezTo>
                <a:cubicBezTo>
                  <a:pt x="122" y="521"/>
                  <a:pt x="118" y="518"/>
                  <a:pt x="115" y="518"/>
                </a:cubicBezTo>
                <a:cubicBezTo>
                  <a:pt x="111" y="518"/>
                  <a:pt x="104" y="520"/>
                  <a:pt x="101" y="517"/>
                </a:cubicBezTo>
                <a:cubicBezTo>
                  <a:pt x="98" y="513"/>
                  <a:pt x="96" y="512"/>
                  <a:pt x="94" y="513"/>
                </a:cubicBezTo>
                <a:cubicBezTo>
                  <a:pt x="91" y="514"/>
                  <a:pt x="87" y="526"/>
                  <a:pt x="85" y="530"/>
                </a:cubicBezTo>
                <a:cubicBezTo>
                  <a:pt x="82" y="533"/>
                  <a:pt x="76" y="536"/>
                  <a:pt x="72" y="536"/>
                </a:cubicBezTo>
                <a:cubicBezTo>
                  <a:pt x="69" y="536"/>
                  <a:pt x="69" y="541"/>
                  <a:pt x="66" y="543"/>
                </a:cubicBezTo>
                <a:cubicBezTo>
                  <a:pt x="64" y="545"/>
                  <a:pt x="65" y="548"/>
                  <a:pt x="62" y="551"/>
                </a:cubicBezTo>
                <a:cubicBezTo>
                  <a:pt x="59" y="553"/>
                  <a:pt x="60" y="560"/>
                  <a:pt x="62" y="563"/>
                </a:cubicBezTo>
                <a:cubicBezTo>
                  <a:pt x="63" y="566"/>
                  <a:pt x="56" y="574"/>
                  <a:pt x="52" y="576"/>
                </a:cubicBezTo>
                <a:cubicBezTo>
                  <a:pt x="48" y="579"/>
                  <a:pt x="47" y="583"/>
                  <a:pt x="40" y="584"/>
                </a:cubicBezTo>
                <a:cubicBezTo>
                  <a:pt x="38" y="585"/>
                  <a:pt x="36" y="586"/>
                  <a:pt x="34" y="587"/>
                </a:cubicBezTo>
                <a:cubicBezTo>
                  <a:pt x="32" y="589"/>
                  <a:pt x="31" y="592"/>
                  <a:pt x="30" y="595"/>
                </a:cubicBezTo>
                <a:cubicBezTo>
                  <a:pt x="28" y="599"/>
                  <a:pt x="19" y="604"/>
                  <a:pt x="19" y="610"/>
                </a:cubicBezTo>
                <a:cubicBezTo>
                  <a:pt x="19" y="615"/>
                  <a:pt x="10" y="623"/>
                  <a:pt x="5" y="635"/>
                </a:cubicBezTo>
                <a:cubicBezTo>
                  <a:pt x="3" y="638"/>
                  <a:pt x="2" y="641"/>
                  <a:pt x="2" y="643"/>
                </a:cubicBezTo>
                <a:cubicBezTo>
                  <a:pt x="2" y="648"/>
                  <a:pt x="5" y="650"/>
                  <a:pt x="7" y="652"/>
                </a:cubicBezTo>
                <a:cubicBezTo>
                  <a:pt x="9" y="655"/>
                  <a:pt x="5" y="660"/>
                  <a:pt x="9" y="665"/>
                </a:cubicBezTo>
                <a:cubicBezTo>
                  <a:pt x="12" y="670"/>
                  <a:pt x="8" y="678"/>
                  <a:pt x="6" y="681"/>
                </a:cubicBezTo>
                <a:cubicBezTo>
                  <a:pt x="5" y="683"/>
                  <a:pt x="5" y="685"/>
                  <a:pt x="4" y="688"/>
                </a:cubicBezTo>
                <a:cubicBezTo>
                  <a:pt x="4" y="690"/>
                  <a:pt x="4" y="693"/>
                  <a:pt x="3" y="695"/>
                </a:cubicBezTo>
                <a:cubicBezTo>
                  <a:pt x="0" y="699"/>
                  <a:pt x="4" y="704"/>
                  <a:pt x="6" y="706"/>
                </a:cubicBezTo>
                <a:cubicBezTo>
                  <a:pt x="6" y="707"/>
                  <a:pt x="6" y="707"/>
                  <a:pt x="6" y="708"/>
                </a:cubicBezTo>
                <a:cubicBezTo>
                  <a:pt x="6" y="709"/>
                  <a:pt x="5" y="711"/>
                  <a:pt x="5" y="713"/>
                </a:cubicBezTo>
                <a:cubicBezTo>
                  <a:pt x="5" y="714"/>
                  <a:pt x="5" y="715"/>
                  <a:pt x="6" y="716"/>
                </a:cubicBezTo>
                <a:cubicBezTo>
                  <a:pt x="6" y="717"/>
                  <a:pt x="7" y="717"/>
                  <a:pt x="7" y="717"/>
                </a:cubicBezTo>
                <a:cubicBezTo>
                  <a:pt x="9" y="720"/>
                  <a:pt x="9" y="721"/>
                  <a:pt x="13" y="722"/>
                </a:cubicBezTo>
                <a:cubicBezTo>
                  <a:pt x="18" y="724"/>
                  <a:pt x="13" y="726"/>
                  <a:pt x="17" y="729"/>
                </a:cubicBezTo>
                <a:cubicBezTo>
                  <a:pt x="17" y="729"/>
                  <a:pt x="17" y="729"/>
                  <a:pt x="18" y="729"/>
                </a:cubicBezTo>
                <a:cubicBezTo>
                  <a:pt x="21" y="731"/>
                  <a:pt x="20" y="734"/>
                  <a:pt x="24" y="736"/>
                </a:cubicBezTo>
                <a:cubicBezTo>
                  <a:pt x="27" y="739"/>
                  <a:pt x="30" y="742"/>
                  <a:pt x="33" y="746"/>
                </a:cubicBezTo>
                <a:cubicBezTo>
                  <a:pt x="33" y="747"/>
                  <a:pt x="34" y="748"/>
                  <a:pt x="34" y="749"/>
                </a:cubicBezTo>
                <a:cubicBezTo>
                  <a:pt x="36" y="756"/>
                  <a:pt x="38" y="757"/>
                  <a:pt x="40" y="760"/>
                </a:cubicBezTo>
                <a:cubicBezTo>
                  <a:pt x="42" y="761"/>
                  <a:pt x="44" y="762"/>
                  <a:pt x="47" y="764"/>
                </a:cubicBezTo>
                <a:cubicBezTo>
                  <a:pt x="50" y="766"/>
                  <a:pt x="54" y="769"/>
                  <a:pt x="58" y="771"/>
                </a:cubicBezTo>
                <a:cubicBezTo>
                  <a:pt x="63" y="775"/>
                  <a:pt x="72" y="781"/>
                  <a:pt x="77" y="783"/>
                </a:cubicBezTo>
                <a:cubicBezTo>
                  <a:pt x="77" y="783"/>
                  <a:pt x="78" y="783"/>
                  <a:pt x="79" y="783"/>
                </a:cubicBezTo>
                <a:cubicBezTo>
                  <a:pt x="83" y="783"/>
                  <a:pt x="92" y="780"/>
                  <a:pt x="103" y="778"/>
                </a:cubicBezTo>
                <a:cubicBezTo>
                  <a:pt x="109" y="777"/>
                  <a:pt x="114" y="778"/>
                  <a:pt x="118" y="779"/>
                </a:cubicBezTo>
                <a:cubicBezTo>
                  <a:pt x="122" y="780"/>
                  <a:pt x="124" y="781"/>
                  <a:pt x="124" y="781"/>
                </a:cubicBezTo>
                <a:cubicBezTo>
                  <a:pt x="126" y="782"/>
                  <a:pt x="136" y="777"/>
                  <a:pt x="140" y="775"/>
                </a:cubicBezTo>
                <a:cubicBezTo>
                  <a:pt x="143" y="773"/>
                  <a:pt x="147" y="772"/>
                  <a:pt x="150" y="771"/>
                </a:cubicBezTo>
                <a:cubicBezTo>
                  <a:pt x="150" y="770"/>
                  <a:pt x="151" y="770"/>
                  <a:pt x="151" y="770"/>
                </a:cubicBezTo>
                <a:cubicBezTo>
                  <a:pt x="152" y="769"/>
                  <a:pt x="154" y="768"/>
                  <a:pt x="156" y="768"/>
                </a:cubicBezTo>
                <a:cubicBezTo>
                  <a:pt x="158" y="768"/>
                  <a:pt x="160" y="767"/>
                  <a:pt x="161" y="767"/>
                </a:cubicBezTo>
                <a:cubicBezTo>
                  <a:pt x="164" y="767"/>
                  <a:pt x="165" y="764"/>
                  <a:pt x="167" y="766"/>
                </a:cubicBezTo>
                <a:cubicBezTo>
                  <a:pt x="167" y="766"/>
                  <a:pt x="167" y="766"/>
                  <a:pt x="167" y="766"/>
                </a:cubicBezTo>
                <a:cubicBezTo>
                  <a:pt x="168" y="768"/>
                  <a:pt x="175" y="768"/>
                  <a:pt x="179" y="769"/>
                </a:cubicBezTo>
                <a:cubicBezTo>
                  <a:pt x="183" y="770"/>
                  <a:pt x="187" y="775"/>
                  <a:pt x="187" y="777"/>
                </a:cubicBezTo>
                <a:cubicBezTo>
                  <a:pt x="187" y="779"/>
                  <a:pt x="189" y="783"/>
                  <a:pt x="191" y="784"/>
                </a:cubicBezTo>
                <a:cubicBezTo>
                  <a:pt x="193" y="785"/>
                  <a:pt x="197" y="782"/>
                  <a:pt x="199" y="782"/>
                </a:cubicBezTo>
                <a:cubicBezTo>
                  <a:pt x="201" y="782"/>
                  <a:pt x="209" y="782"/>
                  <a:pt x="210" y="781"/>
                </a:cubicBezTo>
                <a:cubicBezTo>
                  <a:pt x="211" y="781"/>
                  <a:pt x="211" y="781"/>
                  <a:pt x="212" y="781"/>
                </a:cubicBezTo>
                <a:cubicBezTo>
                  <a:pt x="213" y="782"/>
                  <a:pt x="214" y="784"/>
                  <a:pt x="215" y="786"/>
                </a:cubicBezTo>
                <a:cubicBezTo>
                  <a:pt x="217" y="788"/>
                  <a:pt x="220" y="786"/>
                  <a:pt x="221" y="787"/>
                </a:cubicBezTo>
                <a:cubicBezTo>
                  <a:pt x="223" y="788"/>
                  <a:pt x="224" y="793"/>
                  <a:pt x="223" y="795"/>
                </a:cubicBezTo>
                <a:cubicBezTo>
                  <a:pt x="223" y="796"/>
                  <a:pt x="221" y="800"/>
                  <a:pt x="222" y="802"/>
                </a:cubicBezTo>
                <a:cubicBezTo>
                  <a:pt x="222" y="802"/>
                  <a:pt x="222" y="802"/>
                  <a:pt x="222" y="802"/>
                </a:cubicBezTo>
                <a:cubicBezTo>
                  <a:pt x="223" y="804"/>
                  <a:pt x="223" y="807"/>
                  <a:pt x="220" y="808"/>
                </a:cubicBezTo>
                <a:cubicBezTo>
                  <a:pt x="218" y="808"/>
                  <a:pt x="218" y="811"/>
                  <a:pt x="220" y="811"/>
                </a:cubicBezTo>
                <a:cubicBezTo>
                  <a:pt x="221" y="811"/>
                  <a:pt x="221" y="812"/>
                  <a:pt x="220" y="813"/>
                </a:cubicBezTo>
                <a:cubicBezTo>
                  <a:pt x="220" y="814"/>
                  <a:pt x="219" y="814"/>
                  <a:pt x="219" y="815"/>
                </a:cubicBezTo>
                <a:cubicBezTo>
                  <a:pt x="218" y="816"/>
                  <a:pt x="221" y="817"/>
                  <a:pt x="222" y="819"/>
                </a:cubicBezTo>
                <a:cubicBezTo>
                  <a:pt x="222" y="820"/>
                  <a:pt x="217" y="820"/>
                  <a:pt x="217" y="822"/>
                </a:cubicBezTo>
                <a:cubicBezTo>
                  <a:pt x="217" y="824"/>
                  <a:pt x="216" y="826"/>
                  <a:pt x="214" y="827"/>
                </a:cubicBezTo>
                <a:cubicBezTo>
                  <a:pt x="213" y="828"/>
                  <a:pt x="218" y="833"/>
                  <a:pt x="218" y="835"/>
                </a:cubicBezTo>
                <a:cubicBezTo>
                  <a:pt x="218" y="836"/>
                  <a:pt x="219" y="838"/>
                  <a:pt x="224" y="842"/>
                </a:cubicBezTo>
                <a:cubicBezTo>
                  <a:pt x="228" y="846"/>
                  <a:pt x="226" y="847"/>
                  <a:pt x="232" y="852"/>
                </a:cubicBezTo>
                <a:cubicBezTo>
                  <a:pt x="232" y="852"/>
                  <a:pt x="233" y="853"/>
                  <a:pt x="233" y="853"/>
                </a:cubicBezTo>
                <a:cubicBezTo>
                  <a:pt x="236" y="855"/>
                  <a:pt x="238" y="858"/>
                  <a:pt x="240" y="861"/>
                </a:cubicBezTo>
                <a:cubicBezTo>
                  <a:pt x="241" y="864"/>
                  <a:pt x="242" y="868"/>
                  <a:pt x="243" y="870"/>
                </a:cubicBezTo>
                <a:cubicBezTo>
                  <a:pt x="243" y="871"/>
                  <a:pt x="243" y="871"/>
                  <a:pt x="243" y="871"/>
                </a:cubicBezTo>
                <a:cubicBezTo>
                  <a:pt x="244" y="877"/>
                  <a:pt x="249" y="886"/>
                  <a:pt x="250" y="888"/>
                </a:cubicBezTo>
                <a:cubicBezTo>
                  <a:pt x="251" y="890"/>
                  <a:pt x="249" y="892"/>
                  <a:pt x="249" y="897"/>
                </a:cubicBezTo>
                <a:cubicBezTo>
                  <a:pt x="249" y="901"/>
                  <a:pt x="253" y="909"/>
                  <a:pt x="254" y="914"/>
                </a:cubicBezTo>
                <a:cubicBezTo>
                  <a:pt x="254" y="919"/>
                  <a:pt x="251" y="922"/>
                  <a:pt x="248" y="926"/>
                </a:cubicBezTo>
                <a:cubicBezTo>
                  <a:pt x="245" y="929"/>
                  <a:pt x="242" y="937"/>
                  <a:pt x="242" y="941"/>
                </a:cubicBezTo>
                <a:cubicBezTo>
                  <a:pt x="242" y="946"/>
                  <a:pt x="238" y="951"/>
                  <a:pt x="238" y="953"/>
                </a:cubicBezTo>
                <a:cubicBezTo>
                  <a:pt x="238" y="955"/>
                  <a:pt x="237" y="961"/>
                  <a:pt x="237" y="964"/>
                </a:cubicBezTo>
                <a:cubicBezTo>
                  <a:pt x="237" y="964"/>
                  <a:pt x="237" y="964"/>
                  <a:pt x="237" y="964"/>
                </a:cubicBezTo>
                <a:cubicBezTo>
                  <a:pt x="237" y="966"/>
                  <a:pt x="239" y="971"/>
                  <a:pt x="241" y="975"/>
                </a:cubicBezTo>
                <a:cubicBezTo>
                  <a:pt x="244" y="978"/>
                  <a:pt x="248" y="985"/>
                  <a:pt x="249" y="991"/>
                </a:cubicBezTo>
                <a:cubicBezTo>
                  <a:pt x="251" y="997"/>
                  <a:pt x="256" y="1004"/>
                  <a:pt x="258" y="1008"/>
                </a:cubicBezTo>
                <a:cubicBezTo>
                  <a:pt x="259" y="1013"/>
                  <a:pt x="257" y="1019"/>
                  <a:pt x="258" y="1022"/>
                </a:cubicBezTo>
                <a:cubicBezTo>
                  <a:pt x="259" y="1025"/>
                  <a:pt x="260" y="1030"/>
                  <a:pt x="261" y="1035"/>
                </a:cubicBezTo>
                <a:cubicBezTo>
                  <a:pt x="262" y="1040"/>
                  <a:pt x="262" y="1050"/>
                  <a:pt x="266" y="1054"/>
                </a:cubicBezTo>
                <a:cubicBezTo>
                  <a:pt x="268" y="1056"/>
                  <a:pt x="270" y="1058"/>
                  <a:pt x="272" y="1061"/>
                </a:cubicBezTo>
                <a:cubicBezTo>
                  <a:pt x="274" y="1065"/>
                  <a:pt x="276" y="1070"/>
                  <a:pt x="278" y="1074"/>
                </a:cubicBezTo>
                <a:cubicBezTo>
                  <a:pt x="280" y="1080"/>
                  <a:pt x="284" y="1086"/>
                  <a:pt x="285" y="1090"/>
                </a:cubicBezTo>
                <a:cubicBezTo>
                  <a:pt x="287" y="1094"/>
                  <a:pt x="288" y="1097"/>
                  <a:pt x="285" y="1098"/>
                </a:cubicBezTo>
                <a:cubicBezTo>
                  <a:pt x="283" y="1098"/>
                  <a:pt x="283" y="1100"/>
                  <a:pt x="286" y="1104"/>
                </a:cubicBezTo>
                <a:cubicBezTo>
                  <a:pt x="288" y="1108"/>
                  <a:pt x="286" y="1111"/>
                  <a:pt x="288" y="1111"/>
                </a:cubicBezTo>
                <a:cubicBezTo>
                  <a:pt x="291" y="1112"/>
                  <a:pt x="290" y="1113"/>
                  <a:pt x="292" y="1113"/>
                </a:cubicBezTo>
                <a:cubicBezTo>
                  <a:pt x="293" y="1113"/>
                  <a:pt x="295" y="1115"/>
                  <a:pt x="296" y="1117"/>
                </a:cubicBezTo>
                <a:cubicBezTo>
                  <a:pt x="297" y="1118"/>
                  <a:pt x="300" y="1118"/>
                  <a:pt x="301" y="1116"/>
                </a:cubicBezTo>
                <a:cubicBezTo>
                  <a:pt x="303" y="1114"/>
                  <a:pt x="307" y="1114"/>
                  <a:pt x="311" y="1114"/>
                </a:cubicBezTo>
                <a:cubicBezTo>
                  <a:pt x="315" y="1114"/>
                  <a:pt x="314" y="1112"/>
                  <a:pt x="318" y="1111"/>
                </a:cubicBezTo>
                <a:cubicBezTo>
                  <a:pt x="322" y="1110"/>
                  <a:pt x="327" y="1110"/>
                  <a:pt x="331" y="1111"/>
                </a:cubicBezTo>
                <a:cubicBezTo>
                  <a:pt x="334" y="1112"/>
                  <a:pt x="337" y="1111"/>
                  <a:pt x="339" y="1110"/>
                </a:cubicBezTo>
                <a:cubicBezTo>
                  <a:pt x="340" y="1109"/>
                  <a:pt x="344" y="1111"/>
                  <a:pt x="344" y="1109"/>
                </a:cubicBezTo>
                <a:cubicBezTo>
                  <a:pt x="344" y="1106"/>
                  <a:pt x="347" y="1106"/>
                  <a:pt x="351" y="1106"/>
                </a:cubicBezTo>
                <a:cubicBezTo>
                  <a:pt x="354" y="1106"/>
                  <a:pt x="361" y="1101"/>
                  <a:pt x="367" y="1096"/>
                </a:cubicBezTo>
                <a:cubicBezTo>
                  <a:pt x="373" y="1090"/>
                  <a:pt x="383" y="1078"/>
                  <a:pt x="387" y="1072"/>
                </a:cubicBezTo>
                <a:cubicBezTo>
                  <a:pt x="390" y="1066"/>
                  <a:pt x="396" y="1062"/>
                  <a:pt x="398" y="1059"/>
                </a:cubicBezTo>
                <a:cubicBezTo>
                  <a:pt x="400" y="1057"/>
                  <a:pt x="402" y="1051"/>
                  <a:pt x="402" y="1046"/>
                </a:cubicBezTo>
                <a:cubicBezTo>
                  <a:pt x="402" y="1044"/>
                  <a:pt x="403" y="1043"/>
                  <a:pt x="403" y="1042"/>
                </a:cubicBezTo>
                <a:cubicBezTo>
                  <a:pt x="403" y="1038"/>
                  <a:pt x="400" y="1041"/>
                  <a:pt x="399" y="1039"/>
                </a:cubicBezTo>
                <a:cubicBezTo>
                  <a:pt x="399" y="1036"/>
                  <a:pt x="405" y="1032"/>
                  <a:pt x="412" y="1029"/>
                </a:cubicBezTo>
                <a:cubicBezTo>
                  <a:pt x="419" y="1027"/>
                  <a:pt x="422" y="1025"/>
                  <a:pt x="422" y="1023"/>
                </a:cubicBezTo>
                <a:cubicBezTo>
                  <a:pt x="423" y="1020"/>
                  <a:pt x="422" y="1014"/>
                  <a:pt x="423" y="1011"/>
                </a:cubicBezTo>
                <a:cubicBezTo>
                  <a:pt x="424" y="1008"/>
                  <a:pt x="423" y="1007"/>
                  <a:pt x="422" y="1001"/>
                </a:cubicBezTo>
                <a:cubicBezTo>
                  <a:pt x="421" y="995"/>
                  <a:pt x="419" y="994"/>
                  <a:pt x="418" y="990"/>
                </a:cubicBezTo>
                <a:cubicBezTo>
                  <a:pt x="417" y="987"/>
                  <a:pt x="417" y="984"/>
                  <a:pt x="419" y="984"/>
                </a:cubicBezTo>
                <a:cubicBezTo>
                  <a:pt x="421" y="984"/>
                  <a:pt x="421" y="983"/>
                  <a:pt x="423" y="980"/>
                </a:cubicBezTo>
                <a:cubicBezTo>
                  <a:pt x="425" y="977"/>
                  <a:pt x="426" y="978"/>
                  <a:pt x="430" y="976"/>
                </a:cubicBezTo>
                <a:cubicBezTo>
                  <a:pt x="433" y="973"/>
                  <a:pt x="433" y="970"/>
                  <a:pt x="438" y="966"/>
                </a:cubicBezTo>
                <a:cubicBezTo>
                  <a:pt x="443" y="962"/>
                  <a:pt x="449" y="962"/>
                  <a:pt x="454" y="959"/>
                </a:cubicBezTo>
                <a:cubicBezTo>
                  <a:pt x="459" y="956"/>
                  <a:pt x="468" y="944"/>
                  <a:pt x="467" y="942"/>
                </a:cubicBezTo>
                <a:cubicBezTo>
                  <a:pt x="466" y="940"/>
                  <a:pt x="464" y="930"/>
                  <a:pt x="465" y="926"/>
                </a:cubicBezTo>
                <a:cubicBezTo>
                  <a:pt x="465" y="922"/>
                  <a:pt x="464" y="912"/>
                  <a:pt x="464" y="907"/>
                </a:cubicBezTo>
                <a:cubicBezTo>
                  <a:pt x="464" y="907"/>
                  <a:pt x="464" y="907"/>
                  <a:pt x="464" y="907"/>
                </a:cubicBezTo>
                <a:cubicBezTo>
                  <a:pt x="464" y="902"/>
                  <a:pt x="459" y="904"/>
                  <a:pt x="458" y="899"/>
                </a:cubicBezTo>
                <a:cubicBezTo>
                  <a:pt x="458" y="894"/>
                  <a:pt x="455" y="894"/>
                  <a:pt x="455" y="891"/>
                </a:cubicBezTo>
                <a:cubicBezTo>
                  <a:pt x="456" y="888"/>
                  <a:pt x="456" y="885"/>
                  <a:pt x="455" y="884"/>
                </a:cubicBezTo>
                <a:cubicBezTo>
                  <a:pt x="453" y="884"/>
                  <a:pt x="454" y="881"/>
                  <a:pt x="456" y="878"/>
                </a:cubicBezTo>
                <a:cubicBezTo>
                  <a:pt x="458" y="875"/>
                  <a:pt x="453" y="875"/>
                  <a:pt x="452" y="871"/>
                </a:cubicBezTo>
                <a:cubicBezTo>
                  <a:pt x="451" y="870"/>
                  <a:pt x="453" y="864"/>
                  <a:pt x="455" y="859"/>
                </a:cubicBezTo>
                <a:cubicBezTo>
                  <a:pt x="458" y="851"/>
                  <a:pt x="462" y="843"/>
                  <a:pt x="463" y="841"/>
                </a:cubicBezTo>
                <a:cubicBezTo>
                  <a:pt x="465" y="838"/>
                  <a:pt x="467" y="839"/>
                  <a:pt x="468" y="837"/>
                </a:cubicBezTo>
                <a:cubicBezTo>
                  <a:pt x="470" y="835"/>
                  <a:pt x="471" y="838"/>
                  <a:pt x="473" y="834"/>
                </a:cubicBezTo>
                <a:cubicBezTo>
                  <a:pt x="473" y="834"/>
                  <a:pt x="473" y="833"/>
                  <a:pt x="474" y="833"/>
                </a:cubicBezTo>
                <a:cubicBezTo>
                  <a:pt x="477" y="829"/>
                  <a:pt x="485" y="821"/>
                  <a:pt x="492" y="814"/>
                </a:cubicBezTo>
                <a:cubicBezTo>
                  <a:pt x="499" y="807"/>
                  <a:pt x="502" y="805"/>
                  <a:pt x="506" y="803"/>
                </a:cubicBezTo>
                <a:cubicBezTo>
                  <a:pt x="510" y="801"/>
                  <a:pt x="519" y="792"/>
                  <a:pt x="526" y="783"/>
                </a:cubicBezTo>
                <a:cubicBezTo>
                  <a:pt x="530" y="778"/>
                  <a:pt x="535" y="772"/>
                  <a:pt x="536" y="768"/>
                </a:cubicBezTo>
                <a:cubicBezTo>
                  <a:pt x="536" y="764"/>
                  <a:pt x="540" y="759"/>
                  <a:pt x="543" y="756"/>
                </a:cubicBezTo>
                <a:cubicBezTo>
                  <a:pt x="546" y="752"/>
                  <a:pt x="551" y="742"/>
                  <a:pt x="550" y="739"/>
                </a:cubicBezTo>
                <a:cubicBezTo>
                  <a:pt x="550" y="736"/>
                  <a:pt x="553" y="730"/>
                  <a:pt x="553" y="725"/>
                </a:cubicBezTo>
                <a:cubicBezTo>
                  <a:pt x="554" y="720"/>
                  <a:pt x="549" y="720"/>
                  <a:pt x="548" y="722"/>
                </a:cubicBezTo>
                <a:cubicBezTo>
                  <a:pt x="547" y="725"/>
                  <a:pt x="536" y="727"/>
                  <a:pt x="530" y="727"/>
                </a:cubicBezTo>
                <a:cubicBezTo>
                  <a:pt x="523" y="727"/>
                  <a:pt x="519" y="728"/>
                  <a:pt x="517" y="730"/>
                </a:cubicBezTo>
                <a:cubicBezTo>
                  <a:pt x="514" y="733"/>
                  <a:pt x="508" y="730"/>
                  <a:pt x="506" y="732"/>
                </a:cubicBezTo>
                <a:cubicBezTo>
                  <a:pt x="504" y="735"/>
                  <a:pt x="495" y="737"/>
                  <a:pt x="493" y="731"/>
                </a:cubicBezTo>
                <a:cubicBezTo>
                  <a:pt x="491" y="729"/>
                  <a:pt x="490" y="727"/>
                  <a:pt x="488" y="727"/>
                </a:cubicBezTo>
                <a:cubicBezTo>
                  <a:pt x="486" y="725"/>
                  <a:pt x="484" y="725"/>
                  <a:pt x="484" y="725"/>
                </a:cubicBezTo>
                <a:cubicBezTo>
                  <a:pt x="483" y="724"/>
                  <a:pt x="486" y="721"/>
                  <a:pt x="489" y="721"/>
                </a:cubicBezTo>
                <a:cubicBezTo>
                  <a:pt x="491" y="720"/>
                  <a:pt x="490" y="718"/>
                  <a:pt x="488" y="716"/>
                </a:cubicBezTo>
                <a:cubicBezTo>
                  <a:pt x="488" y="716"/>
                  <a:pt x="487" y="716"/>
                  <a:pt x="487" y="715"/>
                </a:cubicBezTo>
                <a:cubicBezTo>
                  <a:pt x="485" y="713"/>
                  <a:pt x="482" y="710"/>
                  <a:pt x="478" y="705"/>
                </a:cubicBezTo>
                <a:cubicBezTo>
                  <a:pt x="474" y="700"/>
                  <a:pt x="468" y="697"/>
                  <a:pt x="465" y="697"/>
                </a:cubicBezTo>
                <a:cubicBezTo>
                  <a:pt x="462" y="697"/>
                  <a:pt x="462" y="692"/>
                  <a:pt x="460" y="691"/>
                </a:cubicBezTo>
                <a:cubicBezTo>
                  <a:pt x="458" y="691"/>
                  <a:pt x="454" y="684"/>
                  <a:pt x="454" y="679"/>
                </a:cubicBezTo>
                <a:cubicBezTo>
                  <a:pt x="454" y="677"/>
                  <a:pt x="452" y="673"/>
                  <a:pt x="450" y="670"/>
                </a:cubicBezTo>
                <a:cubicBezTo>
                  <a:pt x="448" y="668"/>
                  <a:pt x="446" y="666"/>
                  <a:pt x="445" y="666"/>
                </a:cubicBezTo>
                <a:cubicBezTo>
                  <a:pt x="442" y="664"/>
                  <a:pt x="440" y="659"/>
                  <a:pt x="440" y="653"/>
                </a:cubicBezTo>
                <a:cubicBezTo>
                  <a:pt x="440" y="647"/>
                  <a:pt x="438" y="642"/>
                  <a:pt x="438" y="639"/>
                </a:cubicBezTo>
                <a:cubicBezTo>
                  <a:pt x="438" y="637"/>
                  <a:pt x="435" y="633"/>
                  <a:pt x="431" y="631"/>
                </a:cubicBezTo>
                <a:cubicBezTo>
                  <a:pt x="428" y="630"/>
                  <a:pt x="427" y="627"/>
                  <a:pt x="426" y="625"/>
                </a:cubicBezTo>
                <a:cubicBezTo>
                  <a:pt x="426" y="624"/>
                  <a:pt x="426" y="623"/>
                  <a:pt x="426" y="622"/>
                </a:cubicBezTo>
                <a:cubicBezTo>
                  <a:pt x="427" y="618"/>
                  <a:pt x="424" y="618"/>
                  <a:pt x="422" y="613"/>
                </a:cubicBezTo>
                <a:cubicBezTo>
                  <a:pt x="421" y="607"/>
                  <a:pt x="414" y="599"/>
                  <a:pt x="414" y="596"/>
                </a:cubicBezTo>
                <a:cubicBezTo>
                  <a:pt x="414" y="593"/>
                  <a:pt x="410" y="591"/>
                  <a:pt x="410" y="588"/>
                </a:cubicBezTo>
                <a:cubicBezTo>
                  <a:pt x="410" y="584"/>
                  <a:pt x="408" y="584"/>
                  <a:pt x="404" y="579"/>
                </a:cubicBezTo>
                <a:cubicBezTo>
                  <a:pt x="401" y="573"/>
                  <a:pt x="400" y="564"/>
                  <a:pt x="401" y="564"/>
                </a:cubicBezTo>
                <a:cubicBezTo>
                  <a:pt x="402" y="563"/>
                  <a:pt x="405" y="572"/>
                  <a:pt x="406" y="574"/>
                </a:cubicBezTo>
                <a:cubicBezTo>
                  <a:pt x="407" y="577"/>
                  <a:pt x="411" y="585"/>
                  <a:pt x="414" y="585"/>
                </a:cubicBezTo>
                <a:cubicBezTo>
                  <a:pt x="417" y="585"/>
                  <a:pt x="418" y="573"/>
                  <a:pt x="419" y="573"/>
                </a:cubicBezTo>
                <a:cubicBezTo>
                  <a:pt x="419" y="573"/>
                  <a:pt x="419" y="574"/>
                  <a:pt x="419" y="574"/>
                </a:cubicBezTo>
                <a:cubicBezTo>
                  <a:pt x="420" y="575"/>
                  <a:pt x="419" y="582"/>
                  <a:pt x="421" y="583"/>
                </a:cubicBezTo>
                <a:cubicBezTo>
                  <a:pt x="423" y="584"/>
                  <a:pt x="424" y="587"/>
                  <a:pt x="427" y="591"/>
                </a:cubicBezTo>
                <a:cubicBezTo>
                  <a:pt x="431" y="595"/>
                  <a:pt x="439" y="607"/>
                  <a:pt x="439" y="609"/>
                </a:cubicBezTo>
                <a:cubicBezTo>
                  <a:pt x="439" y="612"/>
                  <a:pt x="441" y="615"/>
                  <a:pt x="445" y="618"/>
                </a:cubicBezTo>
                <a:cubicBezTo>
                  <a:pt x="450" y="622"/>
                  <a:pt x="450" y="626"/>
                  <a:pt x="453" y="628"/>
                </a:cubicBezTo>
                <a:cubicBezTo>
                  <a:pt x="455" y="629"/>
                  <a:pt x="455" y="632"/>
                  <a:pt x="455" y="637"/>
                </a:cubicBezTo>
                <a:cubicBezTo>
                  <a:pt x="455" y="641"/>
                  <a:pt x="457" y="648"/>
                  <a:pt x="461" y="650"/>
                </a:cubicBezTo>
                <a:cubicBezTo>
                  <a:pt x="466" y="653"/>
                  <a:pt x="469" y="656"/>
                  <a:pt x="471" y="661"/>
                </a:cubicBezTo>
                <a:cubicBezTo>
                  <a:pt x="473" y="666"/>
                  <a:pt x="476" y="671"/>
                  <a:pt x="478" y="673"/>
                </a:cubicBezTo>
                <a:cubicBezTo>
                  <a:pt x="481" y="676"/>
                  <a:pt x="480" y="678"/>
                  <a:pt x="481" y="680"/>
                </a:cubicBezTo>
                <a:cubicBezTo>
                  <a:pt x="482" y="681"/>
                  <a:pt x="483" y="683"/>
                  <a:pt x="484" y="684"/>
                </a:cubicBezTo>
                <a:cubicBezTo>
                  <a:pt x="485" y="686"/>
                  <a:pt x="485" y="688"/>
                  <a:pt x="484" y="689"/>
                </a:cubicBezTo>
                <a:cubicBezTo>
                  <a:pt x="484" y="692"/>
                  <a:pt x="484" y="699"/>
                  <a:pt x="487" y="702"/>
                </a:cubicBezTo>
                <a:cubicBezTo>
                  <a:pt x="489" y="706"/>
                  <a:pt x="488" y="713"/>
                  <a:pt x="490" y="714"/>
                </a:cubicBezTo>
                <a:cubicBezTo>
                  <a:pt x="491" y="716"/>
                  <a:pt x="500" y="715"/>
                  <a:pt x="504" y="713"/>
                </a:cubicBezTo>
                <a:cubicBezTo>
                  <a:pt x="509" y="710"/>
                  <a:pt x="512" y="709"/>
                  <a:pt x="515" y="709"/>
                </a:cubicBezTo>
                <a:cubicBezTo>
                  <a:pt x="518" y="709"/>
                  <a:pt x="523" y="707"/>
                  <a:pt x="524" y="705"/>
                </a:cubicBezTo>
                <a:cubicBezTo>
                  <a:pt x="525" y="704"/>
                  <a:pt x="530" y="704"/>
                  <a:pt x="532" y="704"/>
                </a:cubicBezTo>
                <a:cubicBezTo>
                  <a:pt x="534" y="704"/>
                  <a:pt x="536" y="702"/>
                  <a:pt x="538" y="699"/>
                </a:cubicBezTo>
                <a:cubicBezTo>
                  <a:pt x="541" y="697"/>
                  <a:pt x="548" y="696"/>
                  <a:pt x="555" y="694"/>
                </a:cubicBezTo>
                <a:cubicBezTo>
                  <a:pt x="563" y="691"/>
                  <a:pt x="562" y="688"/>
                  <a:pt x="563" y="686"/>
                </a:cubicBezTo>
                <a:cubicBezTo>
                  <a:pt x="565" y="684"/>
                  <a:pt x="567" y="684"/>
                  <a:pt x="570" y="683"/>
                </a:cubicBezTo>
                <a:cubicBezTo>
                  <a:pt x="571" y="683"/>
                  <a:pt x="572" y="682"/>
                  <a:pt x="572" y="682"/>
                </a:cubicBezTo>
                <a:cubicBezTo>
                  <a:pt x="577" y="679"/>
                  <a:pt x="582" y="681"/>
                  <a:pt x="586" y="680"/>
                </a:cubicBezTo>
                <a:cubicBezTo>
                  <a:pt x="589" y="679"/>
                  <a:pt x="586" y="676"/>
                  <a:pt x="589" y="673"/>
                </a:cubicBezTo>
                <a:cubicBezTo>
                  <a:pt x="592" y="671"/>
                  <a:pt x="596" y="673"/>
                  <a:pt x="598" y="672"/>
                </a:cubicBezTo>
                <a:cubicBezTo>
                  <a:pt x="599" y="671"/>
                  <a:pt x="600" y="665"/>
                  <a:pt x="603" y="664"/>
                </a:cubicBezTo>
                <a:cubicBezTo>
                  <a:pt x="606" y="663"/>
                  <a:pt x="608" y="664"/>
                  <a:pt x="608" y="662"/>
                </a:cubicBezTo>
                <a:cubicBezTo>
                  <a:pt x="608" y="659"/>
                  <a:pt x="608" y="651"/>
                  <a:pt x="611" y="651"/>
                </a:cubicBezTo>
                <a:cubicBezTo>
                  <a:pt x="613" y="650"/>
                  <a:pt x="617" y="648"/>
                  <a:pt x="617" y="646"/>
                </a:cubicBezTo>
                <a:cubicBezTo>
                  <a:pt x="618" y="645"/>
                  <a:pt x="623" y="639"/>
                  <a:pt x="624" y="637"/>
                </a:cubicBezTo>
                <a:cubicBezTo>
                  <a:pt x="626" y="634"/>
                  <a:pt x="626" y="633"/>
                  <a:pt x="624" y="632"/>
                </a:cubicBezTo>
                <a:cubicBezTo>
                  <a:pt x="621" y="632"/>
                  <a:pt x="618" y="626"/>
                  <a:pt x="617" y="624"/>
                </a:cubicBezTo>
                <a:cubicBezTo>
                  <a:pt x="616" y="622"/>
                  <a:pt x="609" y="623"/>
                  <a:pt x="603" y="619"/>
                </a:cubicBezTo>
                <a:cubicBezTo>
                  <a:pt x="601" y="617"/>
                  <a:pt x="600" y="613"/>
                  <a:pt x="599" y="610"/>
                </a:cubicBezTo>
                <a:cubicBezTo>
                  <a:pt x="598" y="605"/>
                  <a:pt x="597" y="600"/>
                  <a:pt x="597" y="600"/>
                </a:cubicBezTo>
                <a:cubicBezTo>
                  <a:pt x="595" y="600"/>
                  <a:pt x="589" y="606"/>
                  <a:pt x="587" y="611"/>
                </a:cubicBezTo>
                <a:cubicBezTo>
                  <a:pt x="584" y="616"/>
                  <a:pt x="577" y="619"/>
                  <a:pt x="571" y="618"/>
                </a:cubicBezTo>
                <a:cubicBezTo>
                  <a:pt x="565" y="617"/>
                  <a:pt x="563" y="619"/>
                  <a:pt x="562" y="621"/>
                </a:cubicBezTo>
                <a:cubicBezTo>
                  <a:pt x="561" y="621"/>
                  <a:pt x="561" y="621"/>
                  <a:pt x="560" y="620"/>
                </a:cubicBezTo>
                <a:cubicBezTo>
                  <a:pt x="559" y="619"/>
                  <a:pt x="557" y="617"/>
                  <a:pt x="557" y="615"/>
                </a:cubicBezTo>
                <a:cubicBezTo>
                  <a:pt x="556" y="614"/>
                  <a:pt x="556" y="613"/>
                  <a:pt x="557" y="613"/>
                </a:cubicBezTo>
                <a:cubicBezTo>
                  <a:pt x="558" y="610"/>
                  <a:pt x="559" y="603"/>
                  <a:pt x="556" y="602"/>
                </a:cubicBezTo>
                <a:cubicBezTo>
                  <a:pt x="552" y="601"/>
                  <a:pt x="550" y="608"/>
                  <a:pt x="550" y="610"/>
                </a:cubicBezTo>
                <a:cubicBezTo>
                  <a:pt x="550" y="610"/>
                  <a:pt x="550" y="610"/>
                  <a:pt x="550" y="610"/>
                </a:cubicBezTo>
                <a:cubicBezTo>
                  <a:pt x="548" y="609"/>
                  <a:pt x="544" y="603"/>
                  <a:pt x="546" y="601"/>
                </a:cubicBezTo>
                <a:cubicBezTo>
                  <a:pt x="547" y="599"/>
                  <a:pt x="545" y="595"/>
                  <a:pt x="542" y="593"/>
                </a:cubicBezTo>
                <a:cubicBezTo>
                  <a:pt x="539" y="590"/>
                  <a:pt x="534" y="586"/>
                  <a:pt x="534" y="583"/>
                </a:cubicBezTo>
                <a:cubicBezTo>
                  <a:pt x="534" y="582"/>
                  <a:pt x="533" y="581"/>
                  <a:pt x="533" y="580"/>
                </a:cubicBezTo>
                <a:cubicBezTo>
                  <a:pt x="531" y="576"/>
                  <a:pt x="529" y="571"/>
                  <a:pt x="529" y="569"/>
                </a:cubicBezTo>
                <a:cubicBezTo>
                  <a:pt x="529" y="569"/>
                  <a:pt x="529" y="568"/>
                  <a:pt x="529" y="568"/>
                </a:cubicBezTo>
                <a:cubicBezTo>
                  <a:pt x="530" y="567"/>
                  <a:pt x="532" y="566"/>
                  <a:pt x="533" y="566"/>
                </a:cubicBezTo>
                <a:cubicBezTo>
                  <a:pt x="534" y="566"/>
                  <a:pt x="534" y="566"/>
                  <a:pt x="535" y="566"/>
                </a:cubicBezTo>
                <a:cubicBezTo>
                  <a:pt x="537" y="566"/>
                  <a:pt x="537" y="563"/>
                  <a:pt x="539" y="565"/>
                </a:cubicBezTo>
                <a:cubicBezTo>
                  <a:pt x="540" y="566"/>
                  <a:pt x="543" y="565"/>
                  <a:pt x="544" y="564"/>
                </a:cubicBezTo>
                <a:cubicBezTo>
                  <a:pt x="546" y="564"/>
                  <a:pt x="551" y="573"/>
                  <a:pt x="553" y="577"/>
                </a:cubicBezTo>
                <a:cubicBezTo>
                  <a:pt x="555" y="581"/>
                  <a:pt x="555" y="583"/>
                  <a:pt x="557" y="585"/>
                </a:cubicBezTo>
                <a:cubicBezTo>
                  <a:pt x="560" y="586"/>
                  <a:pt x="563" y="586"/>
                  <a:pt x="567" y="590"/>
                </a:cubicBezTo>
                <a:cubicBezTo>
                  <a:pt x="571" y="594"/>
                  <a:pt x="581" y="596"/>
                  <a:pt x="586" y="597"/>
                </a:cubicBezTo>
                <a:cubicBezTo>
                  <a:pt x="590" y="597"/>
                  <a:pt x="593" y="592"/>
                  <a:pt x="599" y="593"/>
                </a:cubicBezTo>
                <a:cubicBezTo>
                  <a:pt x="604" y="594"/>
                  <a:pt x="603" y="601"/>
                  <a:pt x="605" y="604"/>
                </a:cubicBezTo>
                <a:cubicBezTo>
                  <a:pt x="607" y="606"/>
                  <a:pt x="630" y="608"/>
                  <a:pt x="633" y="609"/>
                </a:cubicBezTo>
                <a:cubicBezTo>
                  <a:pt x="635" y="610"/>
                  <a:pt x="638" y="610"/>
                  <a:pt x="642" y="610"/>
                </a:cubicBezTo>
                <a:cubicBezTo>
                  <a:pt x="649" y="610"/>
                  <a:pt x="656" y="610"/>
                  <a:pt x="657" y="609"/>
                </a:cubicBezTo>
                <a:cubicBezTo>
                  <a:pt x="659" y="607"/>
                  <a:pt x="662" y="607"/>
                  <a:pt x="663" y="608"/>
                </a:cubicBezTo>
                <a:cubicBezTo>
                  <a:pt x="665" y="609"/>
                  <a:pt x="673" y="609"/>
                  <a:pt x="677" y="608"/>
                </a:cubicBezTo>
                <a:cubicBezTo>
                  <a:pt x="681" y="605"/>
                  <a:pt x="683" y="608"/>
                  <a:pt x="683" y="610"/>
                </a:cubicBezTo>
                <a:cubicBezTo>
                  <a:pt x="683" y="612"/>
                  <a:pt x="685" y="612"/>
                  <a:pt x="687" y="614"/>
                </a:cubicBezTo>
                <a:cubicBezTo>
                  <a:pt x="689" y="616"/>
                  <a:pt x="687" y="618"/>
                  <a:pt x="689" y="620"/>
                </a:cubicBezTo>
                <a:cubicBezTo>
                  <a:pt x="690" y="622"/>
                  <a:pt x="692" y="621"/>
                  <a:pt x="696" y="623"/>
                </a:cubicBezTo>
                <a:cubicBezTo>
                  <a:pt x="696" y="623"/>
                  <a:pt x="697" y="623"/>
                  <a:pt x="697" y="624"/>
                </a:cubicBezTo>
                <a:cubicBezTo>
                  <a:pt x="699" y="625"/>
                  <a:pt x="700" y="629"/>
                  <a:pt x="704" y="630"/>
                </a:cubicBezTo>
                <a:cubicBezTo>
                  <a:pt x="709" y="632"/>
                  <a:pt x="713" y="627"/>
                  <a:pt x="713" y="631"/>
                </a:cubicBezTo>
                <a:cubicBezTo>
                  <a:pt x="713" y="634"/>
                  <a:pt x="702" y="634"/>
                  <a:pt x="702" y="635"/>
                </a:cubicBezTo>
                <a:cubicBezTo>
                  <a:pt x="702" y="636"/>
                  <a:pt x="713" y="650"/>
                  <a:pt x="719" y="649"/>
                </a:cubicBezTo>
                <a:cubicBezTo>
                  <a:pt x="725" y="648"/>
                  <a:pt x="730" y="641"/>
                  <a:pt x="728" y="640"/>
                </a:cubicBezTo>
                <a:cubicBezTo>
                  <a:pt x="726" y="639"/>
                  <a:pt x="729" y="635"/>
                  <a:pt x="730" y="636"/>
                </a:cubicBezTo>
                <a:cubicBezTo>
                  <a:pt x="732" y="637"/>
                  <a:pt x="731" y="643"/>
                  <a:pt x="732" y="645"/>
                </a:cubicBezTo>
                <a:cubicBezTo>
                  <a:pt x="734" y="646"/>
                  <a:pt x="734" y="649"/>
                  <a:pt x="732" y="652"/>
                </a:cubicBezTo>
                <a:cubicBezTo>
                  <a:pt x="731" y="655"/>
                  <a:pt x="734" y="662"/>
                  <a:pt x="734" y="666"/>
                </a:cubicBezTo>
                <a:cubicBezTo>
                  <a:pt x="734" y="670"/>
                  <a:pt x="737" y="675"/>
                  <a:pt x="738" y="681"/>
                </a:cubicBezTo>
                <a:cubicBezTo>
                  <a:pt x="739" y="686"/>
                  <a:pt x="742" y="696"/>
                  <a:pt x="745" y="702"/>
                </a:cubicBezTo>
                <a:cubicBezTo>
                  <a:pt x="749" y="708"/>
                  <a:pt x="751" y="720"/>
                  <a:pt x="753" y="723"/>
                </a:cubicBezTo>
                <a:cubicBezTo>
                  <a:pt x="755" y="726"/>
                  <a:pt x="761" y="735"/>
                  <a:pt x="761" y="740"/>
                </a:cubicBezTo>
                <a:cubicBezTo>
                  <a:pt x="761" y="746"/>
                  <a:pt x="767" y="753"/>
                  <a:pt x="769" y="755"/>
                </a:cubicBezTo>
                <a:cubicBezTo>
                  <a:pt x="771" y="756"/>
                  <a:pt x="775" y="753"/>
                  <a:pt x="777" y="750"/>
                </a:cubicBezTo>
                <a:cubicBezTo>
                  <a:pt x="778" y="746"/>
                  <a:pt x="784" y="745"/>
                  <a:pt x="784" y="742"/>
                </a:cubicBezTo>
                <a:cubicBezTo>
                  <a:pt x="784" y="739"/>
                  <a:pt x="785" y="737"/>
                  <a:pt x="787" y="737"/>
                </a:cubicBezTo>
                <a:cubicBezTo>
                  <a:pt x="789" y="736"/>
                  <a:pt x="789" y="734"/>
                  <a:pt x="789" y="731"/>
                </a:cubicBezTo>
                <a:cubicBezTo>
                  <a:pt x="789" y="728"/>
                  <a:pt x="790" y="723"/>
                  <a:pt x="792" y="721"/>
                </a:cubicBezTo>
                <a:cubicBezTo>
                  <a:pt x="794" y="718"/>
                  <a:pt x="794" y="710"/>
                  <a:pt x="793" y="707"/>
                </a:cubicBezTo>
                <a:cubicBezTo>
                  <a:pt x="792" y="704"/>
                  <a:pt x="792" y="700"/>
                  <a:pt x="794" y="697"/>
                </a:cubicBezTo>
                <a:cubicBezTo>
                  <a:pt x="795" y="694"/>
                  <a:pt x="794" y="691"/>
                  <a:pt x="797" y="690"/>
                </a:cubicBezTo>
                <a:cubicBezTo>
                  <a:pt x="799" y="690"/>
                  <a:pt x="802" y="688"/>
                  <a:pt x="805" y="685"/>
                </a:cubicBezTo>
                <a:cubicBezTo>
                  <a:pt x="807" y="682"/>
                  <a:pt x="814" y="677"/>
                  <a:pt x="817" y="675"/>
                </a:cubicBezTo>
                <a:cubicBezTo>
                  <a:pt x="820" y="673"/>
                  <a:pt x="828" y="666"/>
                  <a:pt x="830" y="662"/>
                </a:cubicBezTo>
                <a:cubicBezTo>
                  <a:pt x="833" y="658"/>
                  <a:pt x="839" y="656"/>
                  <a:pt x="843" y="653"/>
                </a:cubicBezTo>
                <a:cubicBezTo>
                  <a:pt x="846" y="650"/>
                  <a:pt x="845" y="648"/>
                  <a:pt x="845" y="645"/>
                </a:cubicBezTo>
                <a:cubicBezTo>
                  <a:pt x="846" y="641"/>
                  <a:pt x="856" y="640"/>
                  <a:pt x="860" y="640"/>
                </a:cubicBezTo>
                <a:cubicBezTo>
                  <a:pt x="860" y="640"/>
                  <a:pt x="861" y="640"/>
                  <a:pt x="862" y="640"/>
                </a:cubicBezTo>
                <a:cubicBezTo>
                  <a:pt x="864" y="639"/>
                  <a:pt x="865" y="638"/>
                  <a:pt x="867" y="638"/>
                </a:cubicBezTo>
                <a:cubicBezTo>
                  <a:pt x="870" y="638"/>
                  <a:pt x="873" y="638"/>
                  <a:pt x="874" y="635"/>
                </a:cubicBezTo>
                <a:cubicBezTo>
                  <a:pt x="874" y="632"/>
                  <a:pt x="877" y="630"/>
                  <a:pt x="879" y="631"/>
                </a:cubicBezTo>
                <a:cubicBezTo>
                  <a:pt x="880" y="632"/>
                  <a:pt x="883" y="639"/>
                  <a:pt x="883" y="642"/>
                </a:cubicBezTo>
                <a:cubicBezTo>
                  <a:pt x="883" y="643"/>
                  <a:pt x="883" y="645"/>
                  <a:pt x="884" y="646"/>
                </a:cubicBezTo>
                <a:cubicBezTo>
                  <a:pt x="886" y="649"/>
                  <a:pt x="889" y="653"/>
                  <a:pt x="892" y="654"/>
                </a:cubicBezTo>
                <a:cubicBezTo>
                  <a:pt x="897" y="656"/>
                  <a:pt x="900" y="666"/>
                  <a:pt x="901" y="671"/>
                </a:cubicBezTo>
                <a:cubicBezTo>
                  <a:pt x="903" y="676"/>
                  <a:pt x="902" y="681"/>
                  <a:pt x="900" y="684"/>
                </a:cubicBezTo>
                <a:cubicBezTo>
                  <a:pt x="898" y="687"/>
                  <a:pt x="900" y="687"/>
                  <a:pt x="903" y="688"/>
                </a:cubicBezTo>
                <a:cubicBezTo>
                  <a:pt x="906" y="690"/>
                  <a:pt x="909" y="690"/>
                  <a:pt x="911" y="687"/>
                </a:cubicBezTo>
                <a:cubicBezTo>
                  <a:pt x="913" y="684"/>
                  <a:pt x="917" y="682"/>
                  <a:pt x="918" y="679"/>
                </a:cubicBezTo>
                <a:cubicBezTo>
                  <a:pt x="919" y="676"/>
                  <a:pt x="921" y="681"/>
                  <a:pt x="922" y="682"/>
                </a:cubicBezTo>
                <a:cubicBezTo>
                  <a:pt x="924" y="684"/>
                  <a:pt x="925" y="687"/>
                  <a:pt x="926" y="691"/>
                </a:cubicBezTo>
                <a:cubicBezTo>
                  <a:pt x="926" y="696"/>
                  <a:pt x="926" y="706"/>
                  <a:pt x="930" y="709"/>
                </a:cubicBezTo>
                <a:cubicBezTo>
                  <a:pt x="933" y="712"/>
                  <a:pt x="934" y="719"/>
                  <a:pt x="933" y="722"/>
                </a:cubicBezTo>
                <a:cubicBezTo>
                  <a:pt x="932" y="724"/>
                  <a:pt x="935" y="729"/>
                  <a:pt x="934" y="732"/>
                </a:cubicBezTo>
                <a:cubicBezTo>
                  <a:pt x="934" y="732"/>
                  <a:pt x="934" y="733"/>
                  <a:pt x="933" y="734"/>
                </a:cubicBezTo>
                <a:cubicBezTo>
                  <a:pt x="933" y="737"/>
                  <a:pt x="932" y="743"/>
                  <a:pt x="931" y="746"/>
                </a:cubicBezTo>
                <a:cubicBezTo>
                  <a:pt x="930" y="749"/>
                  <a:pt x="929" y="753"/>
                  <a:pt x="932" y="753"/>
                </a:cubicBezTo>
                <a:cubicBezTo>
                  <a:pt x="934" y="753"/>
                  <a:pt x="938" y="758"/>
                  <a:pt x="942" y="763"/>
                </a:cubicBezTo>
                <a:cubicBezTo>
                  <a:pt x="943" y="765"/>
                  <a:pt x="944" y="766"/>
                  <a:pt x="945" y="767"/>
                </a:cubicBezTo>
                <a:cubicBezTo>
                  <a:pt x="947" y="772"/>
                  <a:pt x="947" y="776"/>
                  <a:pt x="947" y="780"/>
                </a:cubicBezTo>
                <a:cubicBezTo>
                  <a:pt x="947" y="785"/>
                  <a:pt x="954" y="792"/>
                  <a:pt x="955" y="796"/>
                </a:cubicBezTo>
                <a:cubicBezTo>
                  <a:pt x="956" y="799"/>
                  <a:pt x="959" y="800"/>
                  <a:pt x="963" y="803"/>
                </a:cubicBezTo>
                <a:cubicBezTo>
                  <a:pt x="968" y="806"/>
                  <a:pt x="977" y="812"/>
                  <a:pt x="979" y="811"/>
                </a:cubicBezTo>
                <a:cubicBezTo>
                  <a:pt x="981" y="810"/>
                  <a:pt x="976" y="802"/>
                  <a:pt x="973" y="799"/>
                </a:cubicBezTo>
                <a:cubicBezTo>
                  <a:pt x="971" y="797"/>
                  <a:pt x="973" y="789"/>
                  <a:pt x="973" y="784"/>
                </a:cubicBezTo>
                <a:cubicBezTo>
                  <a:pt x="973" y="778"/>
                  <a:pt x="968" y="779"/>
                  <a:pt x="967" y="775"/>
                </a:cubicBezTo>
                <a:cubicBezTo>
                  <a:pt x="966" y="772"/>
                  <a:pt x="964" y="774"/>
                  <a:pt x="963" y="771"/>
                </a:cubicBezTo>
                <a:cubicBezTo>
                  <a:pt x="963" y="771"/>
                  <a:pt x="963" y="771"/>
                  <a:pt x="962" y="770"/>
                </a:cubicBezTo>
                <a:cubicBezTo>
                  <a:pt x="961" y="768"/>
                  <a:pt x="957" y="765"/>
                  <a:pt x="953" y="765"/>
                </a:cubicBezTo>
                <a:cubicBezTo>
                  <a:pt x="949" y="764"/>
                  <a:pt x="947" y="758"/>
                  <a:pt x="947" y="755"/>
                </a:cubicBezTo>
                <a:cubicBezTo>
                  <a:pt x="948" y="753"/>
                  <a:pt x="944" y="750"/>
                  <a:pt x="944" y="748"/>
                </a:cubicBezTo>
                <a:cubicBezTo>
                  <a:pt x="944" y="745"/>
                  <a:pt x="942" y="745"/>
                  <a:pt x="939" y="744"/>
                </a:cubicBezTo>
                <a:cubicBezTo>
                  <a:pt x="936" y="743"/>
                  <a:pt x="940" y="734"/>
                  <a:pt x="940" y="731"/>
                </a:cubicBezTo>
                <a:cubicBezTo>
                  <a:pt x="941" y="727"/>
                  <a:pt x="946" y="717"/>
                  <a:pt x="945" y="714"/>
                </a:cubicBezTo>
                <a:cubicBezTo>
                  <a:pt x="943" y="711"/>
                  <a:pt x="951" y="709"/>
                  <a:pt x="952" y="712"/>
                </a:cubicBezTo>
                <a:cubicBezTo>
                  <a:pt x="952" y="716"/>
                  <a:pt x="953" y="717"/>
                  <a:pt x="958" y="717"/>
                </a:cubicBezTo>
                <a:cubicBezTo>
                  <a:pt x="962" y="717"/>
                  <a:pt x="962" y="721"/>
                  <a:pt x="966" y="722"/>
                </a:cubicBezTo>
                <a:cubicBezTo>
                  <a:pt x="967" y="722"/>
                  <a:pt x="967" y="722"/>
                  <a:pt x="967" y="722"/>
                </a:cubicBezTo>
                <a:cubicBezTo>
                  <a:pt x="970" y="723"/>
                  <a:pt x="969" y="727"/>
                  <a:pt x="969" y="729"/>
                </a:cubicBezTo>
                <a:cubicBezTo>
                  <a:pt x="969" y="732"/>
                  <a:pt x="972" y="730"/>
                  <a:pt x="974" y="730"/>
                </a:cubicBezTo>
                <a:cubicBezTo>
                  <a:pt x="976" y="730"/>
                  <a:pt x="973" y="733"/>
                  <a:pt x="975" y="735"/>
                </a:cubicBezTo>
                <a:cubicBezTo>
                  <a:pt x="976" y="736"/>
                  <a:pt x="980" y="733"/>
                  <a:pt x="981" y="735"/>
                </a:cubicBezTo>
                <a:cubicBezTo>
                  <a:pt x="981" y="736"/>
                  <a:pt x="981" y="736"/>
                  <a:pt x="982" y="736"/>
                </a:cubicBezTo>
                <a:cubicBezTo>
                  <a:pt x="983" y="738"/>
                  <a:pt x="984" y="738"/>
                  <a:pt x="985" y="739"/>
                </a:cubicBezTo>
                <a:cubicBezTo>
                  <a:pt x="987" y="740"/>
                  <a:pt x="983" y="742"/>
                  <a:pt x="983" y="746"/>
                </a:cubicBezTo>
                <a:cubicBezTo>
                  <a:pt x="983" y="750"/>
                  <a:pt x="986" y="751"/>
                  <a:pt x="987" y="749"/>
                </a:cubicBezTo>
                <a:cubicBezTo>
                  <a:pt x="988" y="748"/>
                  <a:pt x="993" y="744"/>
                  <a:pt x="994" y="744"/>
                </a:cubicBezTo>
                <a:cubicBezTo>
                  <a:pt x="996" y="743"/>
                  <a:pt x="994" y="741"/>
                  <a:pt x="996" y="741"/>
                </a:cubicBezTo>
                <a:cubicBezTo>
                  <a:pt x="998" y="741"/>
                  <a:pt x="998" y="738"/>
                  <a:pt x="999" y="736"/>
                </a:cubicBezTo>
                <a:cubicBezTo>
                  <a:pt x="999" y="735"/>
                  <a:pt x="1001" y="735"/>
                  <a:pt x="1004" y="736"/>
                </a:cubicBezTo>
                <a:cubicBezTo>
                  <a:pt x="1007" y="736"/>
                  <a:pt x="1011" y="733"/>
                  <a:pt x="1015" y="730"/>
                </a:cubicBezTo>
                <a:cubicBezTo>
                  <a:pt x="1019" y="728"/>
                  <a:pt x="1020" y="727"/>
                  <a:pt x="1021" y="719"/>
                </a:cubicBezTo>
                <a:cubicBezTo>
                  <a:pt x="1023" y="712"/>
                  <a:pt x="1019" y="703"/>
                  <a:pt x="1019" y="700"/>
                </a:cubicBezTo>
                <a:cubicBezTo>
                  <a:pt x="1019" y="698"/>
                  <a:pt x="1014" y="688"/>
                  <a:pt x="1011" y="688"/>
                </a:cubicBezTo>
                <a:cubicBezTo>
                  <a:pt x="1009" y="688"/>
                  <a:pt x="1000" y="678"/>
                  <a:pt x="998" y="677"/>
                </a:cubicBezTo>
                <a:cubicBezTo>
                  <a:pt x="997" y="675"/>
                  <a:pt x="997" y="672"/>
                  <a:pt x="995" y="670"/>
                </a:cubicBezTo>
                <a:cubicBezTo>
                  <a:pt x="992" y="668"/>
                  <a:pt x="992" y="663"/>
                  <a:pt x="993" y="659"/>
                </a:cubicBezTo>
                <a:cubicBezTo>
                  <a:pt x="993" y="656"/>
                  <a:pt x="999" y="655"/>
                  <a:pt x="998" y="652"/>
                </a:cubicBezTo>
                <a:cubicBezTo>
                  <a:pt x="998" y="650"/>
                  <a:pt x="999" y="648"/>
                  <a:pt x="1002" y="647"/>
                </a:cubicBezTo>
                <a:cubicBezTo>
                  <a:pt x="1004" y="647"/>
                  <a:pt x="1007" y="645"/>
                  <a:pt x="1008" y="643"/>
                </a:cubicBezTo>
                <a:cubicBezTo>
                  <a:pt x="1008" y="643"/>
                  <a:pt x="1008" y="643"/>
                  <a:pt x="1009" y="643"/>
                </a:cubicBezTo>
                <a:cubicBezTo>
                  <a:pt x="1010" y="642"/>
                  <a:pt x="1013" y="643"/>
                  <a:pt x="1014" y="641"/>
                </a:cubicBezTo>
                <a:cubicBezTo>
                  <a:pt x="1014" y="639"/>
                  <a:pt x="1017" y="640"/>
                  <a:pt x="1018" y="642"/>
                </a:cubicBezTo>
                <a:cubicBezTo>
                  <a:pt x="1019" y="643"/>
                  <a:pt x="1020" y="644"/>
                  <a:pt x="1023" y="642"/>
                </a:cubicBezTo>
                <a:cubicBezTo>
                  <a:pt x="1025" y="639"/>
                  <a:pt x="1026" y="644"/>
                  <a:pt x="1025" y="645"/>
                </a:cubicBezTo>
                <a:cubicBezTo>
                  <a:pt x="1024" y="646"/>
                  <a:pt x="1024" y="650"/>
                  <a:pt x="1027" y="652"/>
                </a:cubicBezTo>
                <a:cubicBezTo>
                  <a:pt x="1029" y="654"/>
                  <a:pt x="1029" y="651"/>
                  <a:pt x="1029" y="648"/>
                </a:cubicBezTo>
                <a:cubicBezTo>
                  <a:pt x="1028" y="646"/>
                  <a:pt x="1033" y="644"/>
                  <a:pt x="1040" y="642"/>
                </a:cubicBezTo>
                <a:cubicBezTo>
                  <a:pt x="1048" y="639"/>
                  <a:pt x="1056" y="634"/>
                  <a:pt x="1056" y="632"/>
                </a:cubicBezTo>
                <a:cubicBezTo>
                  <a:pt x="1056" y="631"/>
                  <a:pt x="1062" y="635"/>
                  <a:pt x="1064" y="633"/>
                </a:cubicBezTo>
                <a:cubicBezTo>
                  <a:pt x="1067" y="631"/>
                  <a:pt x="1076" y="630"/>
                  <a:pt x="1078" y="630"/>
                </a:cubicBezTo>
                <a:cubicBezTo>
                  <a:pt x="1081" y="630"/>
                  <a:pt x="1081" y="628"/>
                  <a:pt x="1083" y="626"/>
                </a:cubicBezTo>
                <a:cubicBezTo>
                  <a:pt x="1086" y="624"/>
                  <a:pt x="1085" y="623"/>
                  <a:pt x="1088" y="622"/>
                </a:cubicBezTo>
                <a:cubicBezTo>
                  <a:pt x="1091" y="621"/>
                  <a:pt x="1093" y="619"/>
                  <a:pt x="1093" y="617"/>
                </a:cubicBezTo>
                <a:cubicBezTo>
                  <a:pt x="1093" y="616"/>
                  <a:pt x="1098" y="615"/>
                  <a:pt x="1098" y="614"/>
                </a:cubicBezTo>
                <a:cubicBezTo>
                  <a:pt x="1098" y="612"/>
                  <a:pt x="1102" y="612"/>
                  <a:pt x="1102" y="610"/>
                </a:cubicBezTo>
                <a:cubicBezTo>
                  <a:pt x="1102" y="608"/>
                  <a:pt x="1105" y="608"/>
                  <a:pt x="1106" y="607"/>
                </a:cubicBezTo>
                <a:cubicBezTo>
                  <a:pt x="1107" y="605"/>
                  <a:pt x="1105" y="601"/>
                  <a:pt x="1107" y="601"/>
                </a:cubicBezTo>
                <a:cubicBezTo>
                  <a:pt x="1109" y="600"/>
                  <a:pt x="1106" y="598"/>
                  <a:pt x="1106" y="597"/>
                </a:cubicBezTo>
                <a:cubicBezTo>
                  <a:pt x="1105" y="596"/>
                  <a:pt x="1109" y="595"/>
                  <a:pt x="1111" y="594"/>
                </a:cubicBezTo>
                <a:cubicBezTo>
                  <a:pt x="1113" y="593"/>
                  <a:pt x="1115" y="591"/>
                  <a:pt x="1115" y="588"/>
                </a:cubicBezTo>
                <a:cubicBezTo>
                  <a:pt x="1115" y="586"/>
                  <a:pt x="1119" y="584"/>
                  <a:pt x="1120" y="583"/>
                </a:cubicBezTo>
                <a:cubicBezTo>
                  <a:pt x="1122" y="583"/>
                  <a:pt x="1123" y="580"/>
                  <a:pt x="1122" y="577"/>
                </a:cubicBezTo>
                <a:cubicBezTo>
                  <a:pt x="1122" y="574"/>
                  <a:pt x="1125" y="575"/>
                  <a:pt x="1123" y="574"/>
                </a:cubicBezTo>
                <a:cubicBezTo>
                  <a:pt x="1122" y="573"/>
                  <a:pt x="1124" y="570"/>
                  <a:pt x="1127" y="569"/>
                </a:cubicBezTo>
                <a:cubicBezTo>
                  <a:pt x="1130" y="568"/>
                  <a:pt x="1125" y="567"/>
                  <a:pt x="1124" y="568"/>
                </a:cubicBezTo>
                <a:cubicBezTo>
                  <a:pt x="1122" y="569"/>
                  <a:pt x="1120" y="564"/>
                  <a:pt x="1119" y="566"/>
                </a:cubicBezTo>
                <a:cubicBezTo>
                  <a:pt x="1117" y="568"/>
                  <a:pt x="1113" y="565"/>
                  <a:pt x="1116" y="564"/>
                </a:cubicBezTo>
                <a:cubicBezTo>
                  <a:pt x="1119" y="564"/>
                  <a:pt x="1123" y="561"/>
                  <a:pt x="1125" y="560"/>
                </a:cubicBezTo>
                <a:cubicBezTo>
                  <a:pt x="1126" y="560"/>
                  <a:pt x="1122" y="556"/>
                  <a:pt x="1120" y="556"/>
                </a:cubicBezTo>
                <a:cubicBezTo>
                  <a:pt x="1117" y="556"/>
                  <a:pt x="1115" y="550"/>
                  <a:pt x="1112" y="550"/>
                </a:cubicBezTo>
                <a:cubicBezTo>
                  <a:pt x="1110" y="550"/>
                  <a:pt x="1114" y="549"/>
                  <a:pt x="1117" y="550"/>
                </a:cubicBezTo>
                <a:cubicBezTo>
                  <a:pt x="1120" y="552"/>
                  <a:pt x="1123" y="553"/>
                  <a:pt x="1124" y="552"/>
                </a:cubicBezTo>
                <a:cubicBezTo>
                  <a:pt x="1125" y="550"/>
                  <a:pt x="1119" y="546"/>
                  <a:pt x="1117" y="544"/>
                </a:cubicBezTo>
                <a:cubicBezTo>
                  <a:pt x="1115" y="542"/>
                  <a:pt x="1117" y="540"/>
                  <a:pt x="1116" y="539"/>
                </a:cubicBezTo>
                <a:cubicBezTo>
                  <a:pt x="1115" y="538"/>
                  <a:pt x="1112" y="532"/>
                  <a:pt x="1111" y="529"/>
                </a:cubicBezTo>
                <a:cubicBezTo>
                  <a:pt x="1110" y="526"/>
                  <a:pt x="1105" y="526"/>
                  <a:pt x="1103" y="524"/>
                </a:cubicBezTo>
                <a:cubicBezTo>
                  <a:pt x="1102" y="522"/>
                  <a:pt x="1104" y="518"/>
                  <a:pt x="1107" y="516"/>
                </a:cubicBezTo>
                <a:cubicBezTo>
                  <a:pt x="1111" y="515"/>
                  <a:pt x="1109" y="512"/>
                  <a:pt x="1111" y="512"/>
                </a:cubicBezTo>
                <a:cubicBezTo>
                  <a:pt x="1113" y="512"/>
                  <a:pt x="1114" y="512"/>
                  <a:pt x="1116" y="509"/>
                </a:cubicBezTo>
                <a:cubicBezTo>
                  <a:pt x="1117" y="506"/>
                  <a:pt x="1119" y="508"/>
                  <a:pt x="1121" y="506"/>
                </a:cubicBezTo>
                <a:cubicBezTo>
                  <a:pt x="1122" y="505"/>
                  <a:pt x="1128" y="505"/>
                  <a:pt x="1130" y="504"/>
                </a:cubicBezTo>
                <a:cubicBezTo>
                  <a:pt x="1132" y="502"/>
                  <a:pt x="1128" y="498"/>
                  <a:pt x="1125" y="499"/>
                </a:cubicBezTo>
                <a:cubicBezTo>
                  <a:pt x="1122" y="499"/>
                  <a:pt x="1119" y="498"/>
                  <a:pt x="1117" y="495"/>
                </a:cubicBezTo>
                <a:cubicBezTo>
                  <a:pt x="1115" y="492"/>
                  <a:pt x="1110" y="501"/>
                  <a:pt x="1106" y="502"/>
                </a:cubicBezTo>
                <a:cubicBezTo>
                  <a:pt x="1102" y="504"/>
                  <a:pt x="1100" y="499"/>
                  <a:pt x="1101" y="496"/>
                </a:cubicBezTo>
                <a:cubicBezTo>
                  <a:pt x="1103" y="493"/>
                  <a:pt x="1098" y="493"/>
                  <a:pt x="1093" y="493"/>
                </a:cubicBezTo>
                <a:cubicBezTo>
                  <a:pt x="1087" y="493"/>
                  <a:pt x="1089" y="483"/>
                  <a:pt x="1093" y="483"/>
                </a:cubicBezTo>
                <a:cubicBezTo>
                  <a:pt x="1096" y="482"/>
                  <a:pt x="1101" y="486"/>
                  <a:pt x="1103" y="480"/>
                </a:cubicBezTo>
                <a:cubicBezTo>
                  <a:pt x="1105" y="474"/>
                  <a:pt x="1108" y="479"/>
                  <a:pt x="1112" y="473"/>
                </a:cubicBezTo>
                <a:cubicBezTo>
                  <a:pt x="1117" y="468"/>
                  <a:pt x="1122" y="465"/>
                  <a:pt x="1126" y="468"/>
                </a:cubicBezTo>
                <a:cubicBezTo>
                  <a:pt x="1130" y="471"/>
                  <a:pt x="1122" y="476"/>
                  <a:pt x="1121" y="479"/>
                </a:cubicBezTo>
                <a:cubicBezTo>
                  <a:pt x="1119" y="482"/>
                  <a:pt x="1122" y="483"/>
                  <a:pt x="1119" y="485"/>
                </a:cubicBezTo>
                <a:cubicBezTo>
                  <a:pt x="1117" y="487"/>
                  <a:pt x="1120" y="488"/>
                  <a:pt x="1125" y="485"/>
                </a:cubicBezTo>
                <a:cubicBezTo>
                  <a:pt x="1130" y="482"/>
                  <a:pt x="1136" y="478"/>
                  <a:pt x="1140" y="477"/>
                </a:cubicBezTo>
                <a:cubicBezTo>
                  <a:pt x="1141" y="476"/>
                  <a:pt x="1143" y="476"/>
                  <a:pt x="1144" y="476"/>
                </a:cubicBezTo>
                <a:cubicBezTo>
                  <a:pt x="1148" y="476"/>
                  <a:pt x="1152" y="479"/>
                  <a:pt x="1153" y="481"/>
                </a:cubicBezTo>
                <a:cubicBezTo>
                  <a:pt x="1156" y="484"/>
                  <a:pt x="1151" y="487"/>
                  <a:pt x="1149" y="489"/>
                </a:cubicBezTo>
                <a:cubicBezTo>
                  <a:pt x="1146" y="492"/>
                  <a:pt x="1150" y="492"/>
                  <a:pt x="1150" y="494"/>
                </a:cubicBezTo>
                <a:cubicBezTo>
                  <a:pt x="1150" y="497"/>
                  <a:pt x="1153" y="498"/>
                  <a:pt x="1154" y="496"/>
                </a:cubicBezTo>
                <a:cubicBezTo>
                  <a:pt x="1155" y="495"/>
                  <a:pt x="1157" y="495"/>
                  <a:pt x="1160" y="495"/>
                </a:cubicBezTo>
                <a:cubicBezTo>
                  <a:pt x="1161" y="495"/>
                  <a:pt x="1162" y="496"/>
                  <a:pt x="1162" y="496"/>
                </a:cubicBezTo>
                <a:cubicBezTo>
                  <a:pt x="1163" y="498"/>
                  <a:pt x="1163" y="501"/>
                  <a:pt x="1165" y="501"/>
                </a:cubicBezTo>
                <a:cubicBezTo>
                  <a:pt x="1167" y="501"/>
                  <a:pt x="1167" y="505"/>
                  <a:pt x="1164" y="504"/>
                </a:cubicBezTo>
                <a:cubicBezTo>
                  <a:pt x="1162" y="504"/>
                  <a:pt x="1162" y="508"/>
                  <a:pt x="1164" y="512"/>
                </a:cubicBezTo>
                <a:cubicBezTo>
                  <a:pt x="1166" y="515"/>
                  <a:pt x="1159" y="520"/>
                  <a:pt x="1161" y="521"/>
                </a:cubicBezTo>
                <a:cubicBezTo>
                  <a:pt x="1163" y="523"/>
                  <a:pt x="1162" y="526"/>
                  <a:pt x="1163" y="527"/>
                </a:cubicBezTo>
                <a:cubicBezTo>
                  <a:pt x="1163" y="528"/>
                  <a:pt x="1174" y="526"/>
                  <a:pt x="1178" y="522"/>
                </a:cubicBezTo>
                <a:cubicBezTo>
                  <a:pt x="1183" y="517"/>
                  <a:pt x="1184" y="518"/>
                  <a:pt x="1186" y="518"/>
                </a:cubicBezTo>
                <a:cubicBezTo>
                  <a:pt x="1188" y="519"/>
                  <a:pt x="1191" y="517"/>
                  <a:pt x="1189" y="515"/>
                </a:cubicBezTo>
                <a:cubicBezTo>
                  <a:pt x="1188" y="513"/>
                  <a:pt x="1187" y="509"/>
                  <a:pt x="1187" y="503"/>
                </a:cubicBezTo>
                <a:cubicBezTo>
                  <a:pt x="1187" y="500"/>
                  <a:pt x="1183" y="494"/>
                  <a:pt x="1179" y="490"/>
                </a:cubicBezTo>
                <a:cubicBezTo>
                  <a:pt x="1176" y="486"/>
                  <a:pt x="1173" y="483"/>
                  <a:pt x="1172" y="483"/>
                </a:cubicBezTo>
                <a:cubicBezTo>
                  <a:pt x="1169" y="481"/>
                  <a:pt x="1170" y="476"/>
                  <a:pt x="1174" y="476"/>
                </a:cubicBezTo>
                <a:cubicBezTo>
                  <a:pt x="1177" y="475"/>
                  <a:pt x="1186" y="468"/>
                  <a:pt x="1188" y="467"/>
                </a:cubicBezTo>
                <a:cubicBezTo>
                  <a:pt x="1191" y="465"/>
                  <a:pt x="1189" y="461"/>
                  <a:pt x="1191" y="457"/>
                </a:cubicBezTo>
                <a:cubicBezTo>
                  <a:pt x="1192" y="455"/>
                  <a:pt x="1196" y="451"/>
                  <a:pt x="1200" y="448"/>
                </a:cubicBezTo>
                <a:cubicBezTo>
                  <a:pt x="1201" y="448"/>
                  <a:pt x="1201" y="447"/>
                  <a:pt x="1202" y="447"/>
                </a:cubicBezTo>
                <a:cubicBezTo>
                  <a:pt x="1202" y="447"/>
                  <a:pt x="1202" y="447"/>
                  <a:pt x="1202" y="447"/>
                </a:cubicBezTo>
                <a:cubicBezTo>
                  <a:pt x="1205" y="445"/>
                  <a:pt x="1208" y="443"/>
                  <a:pt x="1209" y="443"/>
                </a:cubicBezTo>
                <a:cubicBezTo>
                  <a:pt x="1212" y="443"/>
                  <a:pt x="1215" y="448"/>
                  <a:pt x="1218" y="448"/>
                </a:cubicBezTo>
                <a:cubicBezTo>
                  <a:pt x="1222" y="448"/>
                  <a:pt x="1237" y="438"/>
                  <a:pt x="1237" y="437"/>
                </a:cubicBezTo>
                <a:cubicBezTo>
                  <a:pt x="1237" y="435"/>
                  <a:pt x="1246" y="426"/>
                  <a:pt x="1250" y="422"/>
                </a:cubicBezTo>
                <a:cubicBezTo>
                  <a:pt x="1254" y="417"/>
                  <a:pt x="1260" y="411"/>
                  <a:pt x="1262" y="406"/>
                </a:cubicBezTo>
                <a:cubicBezTo>
                  <a:pt x="1263" y="403"/>
                  <a:pt x="1269" y="397"/>
                  <a:pt x="1271" y="394"/>
                </a:cubicBezTo>
                <a:cubicBezTo>
                  <a:pt x="1272" y="392"/>
                  <a:pt x="1273" y="392"/>
                  <a:pt x="1276" y="386"/>
                </a:cubicBezTo>
                <a:cubicBezTo>
                  <a:pt x="1278" y="380"/>
                  <a:pt x="1278" y="365"/>
                  <a:pt x="1279" y="365"/>
                </a:cubicBezTo>
                <a:cubicBezTo>
                  <a:pt x="1280" y="364"/>
                  <a:pt x="1280" y="361"/>
                  <a:pt x="1281" y="359"/>
                </a:cubicBezTo>
                <a:cubicBezTo>
                  <a:pt x="1282" y="358"/>
                  <a:pt x="1281" y="356"/>
                  <a:pt x="1284" y="354"/>
                </a:cubicBezTo>
                <a:cubicBezTo>
                  <a:pt x="1286" y="352"/>
                  <a:pt x="1286" y="350"/>
                  <a:pt x="1285" y="348"/>
                </a:cubicBezTo>
                <a:cubicBezTo>
                  <a:pt x="1285" y="347"/>
                  <a:pt x="1285" y="343"/>
                  <a:pt x="1285" y="342"/>
                </a:cubicBezTo>
                <a:cubicBezTo>
                  <a:pt x="1284" y="341"/>
                  <a:pt x="1284" y="341"/>
                  <a:pt x="1286" y="340"/>
                </a:cubicBezTo>
                <a:cubicBezTo>
                  <a:pt x="1287" y="339"/>
                  <a:pt x="1285" y="337"/>
                  <a:pt x="1283" y="336"/>
                </a:cubicBezTo>
                <a:cubicBezTo>
                  <a:pt x="1281" y="335"/>
                  <a:pt x="1278" y="334"/>
                  <a:pt x="1278" y="332"/>
                </a:cubicBezTo>
                <a:cubicBezTo>
                  <a:pt x="1277" y="329"/>
                  <a:pt x="1274" y="327"/>
                  <a:pt x="1271" y="327"/>
                </a:cubicBezTo>
                <a:cubicBezTo>
                  <a:pt x="1269" y="327"/>
                  <a:pt x="1264" y="325"/>
                  <a:pt x="1264" y="327"/>
                </a:cubicBezTo>
                <a:cubicBezTo>
                  <a:pt x="1265" y="329"/>
                  <a:pt x="1264" y="330"/>
                  <a:pt x="1263" y="330"/>
                </a:cubicBezTo>
                <a:cubicBezTo>
                  <a:pt x="1261" y="329"/>
                  <a:pt x="1261" y="331"/>
                  <a:pt x="1259" y="333"/>
                </a:cubicBezTo>
                <a:cubicBezTo>
                  <a:pt x="1258" y="335"/>
                  <a:pt x="1252" y="336"/>
                  <a:pt x="1255" y="333"/>
                </a:cubicBezTo>
                <a:cubicBezTo>
                  <a:pt x="1257" y="331"/>
                  <a:pt x="1254" y="331"/>
                  <a:pt x="1254" y="329"/>
                </a:cubicBezTo>
                <a:cubicBezTo>
                  <a:pt x="1255" y="326"/>
                  <a:pt x="1257" y="324"/>
                  <a:pt x="1254" y="325"/>
                </a:cubicBezTo>
                <a:cubicBezTo>
                  <a:pt x="1251" y="327"/>
                  <a:pt x="1251" y="331"/>
                  <a:pt x="1249" y="331"/>
                </a:cubicBezTo>
                <a:cubicBezTo>
                  <a:pt x="1247" y="332"/>
                  <a:pt x="1248" y="325"/>
                  <a:pt x="1248" y="323"/>
                </a:cubicBezTo>
                <a:cubicBezTo>
                  <a:pt x="1249" y="321"/>
                  <a:pt x="1244" y="323"/>
                  <a:pt x="1239" y="323"/>
                </a:cubicBezTo>
                <a:cubicBezTo>
                  <a:pt x="1234" y="322"/>
                  <a:pt x="1235" y="319"/>
                  <a:pt x="1239" y="316"/>
                </a:cubicBezTo>
                <a:cubicBezTo>
                  <a:pt x="1243" y="314"/>
                  <a:pt x="1243" y="312"/>
                  <a:pt x="1245" y="311"/>
                </a:cubicBezTo>
                <a:cubicBezTo>
                  <a:pt x="1247" y="311"/>
                  <a:pt x="1252" y="307"/>
                  <a:pt x="1255" y="305"/>
                </a:cubicBezTo>
                <a:cubicBezTo>
                  <a:pt x="1258" y="303"/>
                  <a:pt x="1259" y="301"/>
                  <a:pt x="1260" y="299"/>
                </a:cubicBezTo>
                <a:cubicBezTo>
                  <a:pt x="1260" y="297"/>
                  <a:pt x="1266" y="295"/>
                  <a:pt x="1271" y="291"/>
                </a:cubicBezTo>
                <a:cubicBezTo>
                  <a:pt x="1276" y="286"/>
                  <a:pt x="1279" y="284"/>
                  <a:pt x="1280" y="281"/>
                </a:cubicBezTo>
                <a:cubicBezTo>
                  <a:pt x="1281" y="279"/>
                  <a:pt x="1289" y="276"/>
                  <a:pt x="1289" y="274"/>
                </a:cubicBezTo>
                <a:cubicBezTo>
                  <a:pt x="1289" y="272"/>
                  <a:pt x="1298" y="267"/>
                  <a:pt x="1304" y="266"/>
                </a:cubicBezTo>
                <a:cubicBezTo>
                  <a:pt x="1311" y="265"/>
                  <a:pt x="1320" y="266"/>
                  <a:pt x="1322" y="268"/>
                </a:cubicBezTo>
                <a:cubicBezTo>
                  <a:pt x="1324" y="270"/>
                  <a:pt x="1325" y="269"/>
                  <a:pt x="1326" y="268"/>
                </a:cubicBezTo>
                <a:cubicBezTo>
                  <a:pt x="1327" y="267"/>
                  <a:pt x="1330" y="267"/>
                  <a:pt x="1334" y="268"/>
                </a:cubicBezTo>
                <a:cubicBezTo>
                  <a:pt x="1338" y="268"/>
                  <a:pt x="1339" y="266"/>
                  <a:pt x="1342" y="267"/>
                </a:cubicBezTo>
                <a:cubicBezTo>
                  <a:pt x="1345" y="268"/>
                  <a:pt x="1347" y="268"/>
                  <a:pt x="1349" y="265"/>
                </a:cubicBezTo>
                <a:cubicBezTo>
                  <a:pt x="1350" y="262"/>
                  <a:pt x="1358" y="262"/>
                  <a:pt x="1360" y="264"/>
                </a:cubicBezTo>
                <a:cubicBezTo>
                  <a:pt x="1362" y="265"/>
                  <a:pt x="1363" y="267"/>
                  <a:pt x="1366" y="265"/>
                </a:cubicBezTo>
                <a:cubicBezTo>
                  <a:pt x="1369" y="263"/>
                  <a:pt x="1369" y="267"/>
                  <a:pt x="1372" y="268"/>
                </a:cubicBezTo>
                <a:cubicBezTo>
                  <a:pt x="1375" y="268"/>
                  <a:pt x="1373" y="270"/>
                  <a:pt x="1370" y="270"/>
                </a:cubicBezTo>
                <a:cubicBezTo>
                  <a:pt x="1368" y="270"/>
                  <a:pt x="1365" y="271"/>
                  <a:pt x="1368" y="273"/>
                </a:cubicBezTo>
                <a:cubicBezTo>
                  <a:pt x="1370" y="274"/>
                  <a:pt x="1374" y="271"/>
                  <a:pt x="1376" y="272"/>
                </a:cubicBezTo>
                <a:cubicBezTo>
                  <a:pt x="1378" y="272"/>
                  <a:pt x="1381" y="272"/>
                  <a:pt x="1384" y="270"/>
                </a:cubicBezTo>
                <a:cubicBezTo>
                  <a:pt x="1387" y="268"/>
                  <a:pt x="1388" y="272"/>
                  <a:pt x="1390" y="270"/>
                </a:cubicBezTo>
                <a:cubicBezTo>
                  <a:pt x="1392" y="268"/>
                  <a:pt x="1396" y="268"/>
                  <a:pt x="1399" y="268"/>
                </a:cubicBezTo>
                <a:cubicBezTo>
                  <a:pt x="1401" y="268"/>
                  <a:pt x="1399" y="266"/>
                  <a:pt x="1395" y="266"/>
                </a:cubicBezTo>
                <a:cubicBezTo>
                  <a:pt x="1392" y="266"/>
                  <a:pt x="1392" y="264"/>
                  <a:pt x="1395" y="259"/>
                </a:cubicBezTo>
                <a:cubicBezTo>
                  <a:pt x="1398" y="254"/>
                  <a:pt x="1403" y="251"/>
                  <a:pt x="1407" y="248"/>
                </a:cubicBezTo>
                <a:cubicBezTo>
                  <a:pt x="1410" y="245"/>
                  <a:pt x="1413" y="247"/>
                  <a:pt x="1413" y="245"/>
                </a:cubicBezTo>
                <a:cubicBezTo>
                  <a:pt x="1413" y="243"/>
                  <a:pt x="1414" y="237"/>
                  <a:pt x="1417" y="237"/>
                </a:cubicBezTo>
                <a:cubicBezTo>
                  <a:pt x="1420" y="237"/>
                  <a:pt x="1426" y="238"/>
                  <a:pt x="1430" y="236"/>
                </a:cubicBezTo>
                <a:cubicBezTo>
                  <a:pt x="1434" y="234"/>
                  <a:pt x="1434" y="238"/>
                  <a:pt x="1436" y="238"/>
                </a:cubicBezTo>
                <a:cubicBezTo>
                  <a:pt x="1437" y="239"/>
                  <a:pt x="1440" y="235"/>
                  <a:pt x="1442" y="236"/>
                </a:cubicBezTo>
                <a:cubicBezTo>
                  <a:pt x="1444" y="237"/>
                  <a:pt x="1439" y="240"/>
                  <a:pt x="1438" y="244"/>
                </a:cubicBezTo>
                <a:cubicBezTo>
                  <a:pt x="1437" y="247"/>
                  <a:pt x="1440" y="246"/>
                  <a:pt x="1442" y="247"/>
                </a:cubicBezTo>
                <a:cubicBezTo>
                  <a:pt x="1444" y="248"/>
                  <a:pt x="1440" y="249"/>
                  <a:pt x="1440" y="250"/>
                </a:cubicBezTo>
                <a:cubicBezTo>
                  <a:pt x="1441" y="251"/>
                  <a:pt x="1445" y="251"/>
                  <a:pt x="1450" y="246"/>
                </a:cubicBezTo>
                <a:cubicBezTo>
                  <a:pt x="1455" y="240"/>
                  <a:pt x="1460" y="239"/>
                  <a:pt x="1463" y="239"/>
                </a:cubicBezTo>
                <a:cubicBezTo>
                  <a:pt x="1467" y="240"/>
                  <a:pt x="1465" y="236"/>
                  <a:pt x="1465" y="231"/>
                </a:cubicBezTo>
                <a:cubicBezTo>
                  <a:pt x="1465" y="226"/>
                  <a:pt x="1476" y="225"/>
                  <a:pt x="1479" y="226"/>
                </a:cubicBezTo>
                <a:cubicBezTo>
                  <a:pt x="1482" y="228"/>
                  <a:pt x="1482" y="229"/>
                  <a:pt x="1479" y="228"/>
                </a:cubicBezTo>
                <a:cubicBezTo>
                  <a:pt x="1476" y="228"/>
                  <a:pt x="1473" y="230"/>
                  <a:pt x="1473" y="235"/>
                </a:cubicBezTo>
                <a:cubicBezTo>
                  <a:pt x="1473" y="239"/>
                  <a:pt x="1470" y="240"/>
                  <a:pt x="1472" y="242"/>
                </a:cubicBezTo>
                <a:cubicBezTo>
                  <a:pt x="1473" y="243"/>
                  <a:pt x="1469" y="243"/>
                  <a:pt x="1469" y="245"/>
                </a:cubicBezTo>
                <a:cubicBezTo>
                  <a:pt x="1469" y="247"/>
                  <a:pt x="1469" y="248"/>
                  <a:pt x="1467" y="249"/>
                </a:cubicBezTo>
                <a:cubicBezTo>
                  <a:pt x="1464" y="250"/>
                  <a:pt x="1456" y="250"/>
                  <a:pt x="1456" y="254"/>
                </a:cubicBezTo>
                <a:cubicBezTo>
                  <a:pt x="1456" y="257"/>
                  <a:pt x="1451" y="257"/>
                  <a:pt x="1449" y="261"/>
                </a:cubicBezTo>
                <a:cubicBezTo>
                  <a:pt x="1447" y="265"/>
                  <a:pt x="1440" y="267"/>
                  <a:pt x="1434" y="275"/>
                </a:cubicBezTo>
                <a:cubicBezTo>
                  <a:pt x="1429" y="282"/>
                  <a:pt x="1421" y="282"/>
                  <a:pt x="1421" y="284"/>
                </a:cubicBezTo>
                <a:cubicBezTo>
                  <a:pt x="1421" y="285"/>
                  <a:pt x="1415" y="285"/>
                  <a:pt x="1413" y="285"/>
                </a:cubicBezTo>
                <a:cubicBezTo>
                  <a:pt x="1411" y="286"/>
                  <a:pt x="1415" y="290"/>
                  <a:pt x="1411" y="295"/>
                </a:cubicBezTo>
                <a:cubicBezTo>
                  <a:pt x="1406" y="300"/>
                  <a:pt x="1403" y="307"/>
                  <a:pt x="1403" y="314"/>
                </a:cubicBezTo>
                <a:cubicBezTo>
                  <a:pt x="1403" y="321"/>
                  <a:pt x="1406" y="341"/>
                  <a:pt x="1408" y="344"/>
                </a:cubicBezTo>
                <a:cubicBezTo>
                  <a:pt x="1410" y="348"/>
                  <a:pt x="1408" y="356"/>
                  <a:pt x="1410" y="358"/>
                </a:cubicBezTo>
                <a:cubicBezTo>
                  <a:pt x="1412" y="360"/>
                  <a:pt x="1411" y="363"/>
                  <a:pt x="1412" y="364"/>
                </a:cubicBezTo>
                <a:cubicBezTo>
                  <a:pt x="1413" y="365"/>
                  <a:pt x="1418" y="359"/>
                  <a:pt x="1421" y="356"/>
                </a:cubicBezTo>
                <a:cubicBezTo>
                  <a:pt x="1424" y="354"/>
                  <a:pt x="1423" y="353"/>
                  <a:pt x="1425" y="352"/>
                </a:cubicBezTo>
                <a:cubicBezTo>
                  <a:pt x="1427" y="350"/>
                  <a:pt x="1426" y="345"/>
                  <a:pt x="1427" y="343"/>
                </a:cubicBezTo>
                <a:cubicBezTo>
                  <a:pt x="1427" y="342"/>
                  <a:pt x="1431" y="341"/>
                  <a:pt x="1432" y="340"/>
                </a:cubicBezTo>
                <a:cubicBezTo>
                  <a:pt x="1434" y="338"/>
                  <a:pt x="1437" y="339"/>
                  <a:pt x="1438" y="339"/>
                </a:cubicBezTo>
                <a:cubicBezTo>
                  <a:pt x="1440" y="338"/>
                  <a:pt x="1438" y="334"/>
                  <a:pt x="1438" y="332"/>
                </a:cubicBezTo>
                <a:cubicBezTo>
                  <a:pt x="1437" y="329"/>
                  <a:pt x="1443" y="326"/>
                  <a:pt x="1445" y="324"/>
                </a:cubicBezTo>
                <a:cubicBezTo>
                  <a:pt x="1448" y="322"/>
                  <a:pt x="1452" y="326"/>
                  <a:pt x="1455" y="323"/>
                </a:cubicBezTo>
                <a:cubicBezTo>
                  <a:pt x="1458" y="320"/>
                  <a:pt x="1455" y="316"/>
                  <a:pt x="1454" y="314"/>
                </a:cubicBezTo>
                <a:cubicBezTo>
                  <a:pt x="1453" y="313"/>
                  <a:pt x="1457" y="305"/>
                  <a:pt x="1460" y="305"/>
                </a:cubicBezTo>
                <a:cubicBezTo>
                  <a:pt x="1462" y="304"/>
                  <a:pt x="1463" y="306"/>
                  <a:pt x="1466" y="304"/>
                </a:cubicBezTo>
                <a:cubicBezTo>
                  <a:pt x="1468" y="302"/>
                  <a:pt x="1464" y="299"/>
                  <a:pt x="1462" y="299"/>
                </a:cubicBezTo>
                <a:cubicBezTo>
                  <a:pt x="1460" y="299"/>
                  <a:pt x="1460" y="293"/>
                  <a:pt x="1464" y="290"/>
                </a:cubicBezTo>
                <a:cubicBezTo>
                  <a:pt x="1468" y="287"/>
                  <a:pt x="1466" y="286"/>
                  <a:pt x="1463" y="285"/>
                </a:cubicBezTo>
                <a:cubicBezTo>
                  <a:pt x="1461" y="285"/>
                  <a:pt x="1460" y="286"/>
                  <a:pt x="1458" y="286"/>
                </a:cubicBezTo>
                <a:cubicBezTo>
                  <a:pt x="1456" y="286"/>
                  <a:pt x="1454" y="281"/>
                  <a:pt x="1457" y="277"/>
                </a:cubicBezTo>
                <a:cubicBezTo>
                  <a:pt x="1460" y="273"/>
                  <a:pt x="1463" y="274"/>
                  <a:pt x="1464" y="270"/>
                </a:cubicBezTo>
                <a:cubicBezTo>
                  <a:pt x="1465" y="267"/>
                  <a:pt x="1469" y="262"/>
                  <a:pt x="1470" y="260"/>
                </a:cubicBezTo>
                <a:cubicBezTo>
                  <a:pt x="1471" y="258"/>
                  <a:pt x="1476" y="260"/>
                  <a:pt x="1477" y="259"/>
                </a:cubicBezTo>
                <a:cubicBezTo>
                  <a:pt x="1479" y="259"/>
                  <a:pt x="1478" y="263"/>
                  <a:pt x="1480" y="261"/>
                </a:cubicBezTo>
                <a:cubicBezTo>
                  <a:pt x="1482" y="259"/>
                  <a:pt x="1486" y="253"/>
                  <a:pt x="1489" y="253"/>
                </a:cubicBezTo>
                <a:cubicBezTo>
                  <a:pt x="1491" y="253"/>
                  <a:pt x="1490" y="258"/>
                  <a:pt x="1490" y="260"/>
                </a:cubicBezTo>
                <a:cubicBezTo>
                  <a:pt x="1491" y="263"/>
                  <a:pt x="1493" y="259"/>
                  <a:pt x="1498" y="256"/>
                </a:cubicBezTo>
                <a:cubicBezTo>
                  <a:pt x="1503" y="252"/>
                  <a:pt x="1515" y="253"/>
                  <a:pt x="1518" y="254"/>
                </a:cubicBezTo>
                <a:cubicBezTo>
                  <a:pt x="1522" y="256"/>
                  <a:pt x="1522" y="260"/>
                  <a:pt x="1524" y="259"/>
                </a:cubicBezTo>
                <a:cubicBezTo>
                  <a:pt x="1527" y="259"/>
                  <a:pt x="1525" y="255"/>
                  <a:pt x="1528" y="255"/>
                </a:cubicBezTo>
                <a:cubicBezTo>
                  <a:pt x="1531" y="254"/>
                  <a:pt x="1536" y="251"/>
                  <a:pt x="1539" y="248"/>
                </a:cubicBezTo>
                <a:cubicBezTo>
                  <a:pt x="1543" y="245"/>
                  <a:pt x="1542" y="247"/>
                  <a:pt x="1544" y="245"/>
                </a:cubicBezTo>
                <a:cubicBezTo>
                  <a:pt x="1546" y="242"/>
                  <a:pt x="1548" y="243"/>
                  <a:pt x="1549" y="242"/>
                </a:cubicBezTo>
                <a:cubicBezTo>
                  <a:pt x="1550" y="240"/>
                  <a:pt x="1555" y="237"/>
                  <a:pt x="1563" y="235"/>
                </a:cubicBezTo>
                <a:cubicBezTo>
                  <a:pt x="1570" y="234"/>
                  <a:pt x="1580" y="229"/>
                  <a:pt x="1580" y="227"/>
                </a:cubicBezTo>
                <a:cubicBezTo>
                  <a:pt x="1579" y="226"/>
                  <a:pt x="1583" y="225"/>
                  <a:pt x="1583" y="226"/>
                </a:cubicBezTo>
                <a:cubicBezTo>
                  <a:pt x="1583" y="228"/>
                  <a:pt x="1586" y="227"/>
                  <a:pt x="1590" y="228"/>
                </a:cubicBezTo>
                <a:cubicBezTo>
                  <a:pt x="1594" y="229"/>
                  <a:pt x="1596" y="231"/>
                  <a:pt x="1599" y="228"/>
                </a:cubicBezTo>
                <a:cubicBezTo>
                  <a:pt x="1602" y="224"/>
                  <a:pt x="1599" y="223"/>
                  <a:pt x="1599" y="221"/>
                </a:cubicBezTo>
                <a:cubicBezTo>
                  <a:pt x="1599" y="219"/>
                  <a:pt x="1593" y="216"/>
                  <a:pt x="1594" y="213"/>
                </a:cubicBezTo>
                <a:cubicBezTo>
                  <a:pt x="1595" y="211"/>
                  <a:pt x="1590" y="204"/>
                  <a:pt x="1589" y="206"/>
                </a:cubicBezTo>
                <a:cubicBezTo>
                  <a:pt x="1587" y="207"/>
                  <a:pt x="1584" y="204"/>
                  <a:pt x="1584" y="203"/>
                </a:cubicBezTo>
                <a:cubicBezTo>
                  <a:pt x="1584" y="201"/>
                  <a:pt x="1583" y="198"/>
                  <a:pt x="1581" y="200"/>
                </a:cubicBezTo>
                <a:cubicBezTo>
                  <a:pt x="1579" y="201"/>
                  <a:pt x="1575" y="200"/>
                  <a:pt x="1574" y="198"/>
                </a:cubicBezTo>
                <a:cubicBezTo>
                  <a:pt x="1574" y="196"/>
                  <a:pt x="1579" y="195"/>
                  <a:pt x="1582" y="196"/>
                </a:cubicBezTo>
                <a:cubicBezTo>
                  <a:pt x="1586" y="197"/>
                  <a:pt x="1585" y="199"/>
                  <a:pt x="1587" y="200"/>
                </a:cubicBezTo>
                <a:cubicBezTo>
                  <a:pt x="1589" y="201"/>
                  <a:pt x="1593" y="201"/>
                  <a:pt x="1596" y="199"/>
                </a:cubicBezTo>
                <a:cubicBezTo>
                  <a:pt x="1599" y="198"/>
                  <a:pt x="1606" y="196"/>
                  <a:pt x="1607" y="194"/>
                </a:cubicBezTo>
                <a:cubicBezTo>
                  <a:pt x="1608" y="192"/>
                  <a:pt x="1607" y="191"/>
                  <a:pt x="1609" y="190"/>
                </a:cubicBezTo>
                <a:cubicBezTo>
                  <a:pt x="1612" y="188"/>
                  <a:pt x="1610" y="186"/>
                  <a:pt x="1608" y="185"/>
                </a:cubicBezTo>
                <a:cubicBezTo>
                  <a:pt x="1606" y="184"/>
                  <a:pt x="1606" y="181"/>
                  <a:pt x="1608" y="181"/>
                </a:cubicBezTo>
                <a:cubicBezTo>
                  <a:pt x="1610" y="181"/>
                  <a:pt x="1610" y="178"/>
                  <a:pt x="1611" y="178"/>
                </a:cubicBezTo>
                <a:cubicBezTo>
                  <a:pt x="1613" y="178"/>
                  <a:pt x="1613" y="179"/>
                  <a:pt x="1616" y="178"/>
                </a:cubicBezTo>
                <a:cubicBezTo>
                  <a:pt x="1618" y="177"/>
                  <a:pt x="1616" y="180"/>
                  <a:pt x="1615" y="182"/>
                </a:cubicBezTo>
                <a:cubicBezTo>
                  <a:pt x="1613" y="185"/>
                  <a:pt x="1617" y="186"/>
                  <a:pt x="1617" y="188"/>
                </a:cubicBezTo>
                <a:cubicBezTo>
                  <a:pt x="1618" y="189"/>
                  <a:pt x="1623" y="190"/>
                  <a:pt x="1626" y="188"/>
                </a:cubicBezTo>
                <a:cubicBezTo>
                  <a:pt x="1629" y="186"/>
                  <a:pt x="1638" y="190"/>
                  <a:pt x="1639" y="192"/>
                </a:cubicBezTo>
                <a:cubicBezTo>
                  <a:pt x="1639" y="195"/>
                  <a:pt x="1641" y="197"/>
                  <a:pt x="1644" y="199"/>
                </a:cubicBezTo>
                <a:cubicBezTo>
                  <a:pt x="1648" y="201"/>
                  <a:pt x="1652" y="200"/>
                  <a:pt x="1652" y="202"/>
                </a:cubicBezTo>
                <a:cubicBezTo>
                  <a:pt x="1653" y="204"/>
                  <a:pt x="1655" y="205"/>
                  <a:pt x="1657" y="204"/>
                </a:cubicBezTo>
                <a:cubicBezTo>
                  <a:pt x="1659" y="204"/>
                  <a:pt x="1660" y="206"/>
                  <a:pt x="1662" y="205"/>
                </a:cubicBezTo>
                <a:cubicBezTo>
                  <a:pt x="1663" y="203"/>
                  <a:pt x="1664" y="206"/>
                  <a:pt x="1666" y="204"/>
                </a:cubicBezTo>
                <a:cubicBezTo>
                  <a:pt x="1668" y="202"/>
                  <a:pt x="1662" y="201"/>
                  <a:pt x="1663" y="199"/>
                </a:cubicBezTo>
                <a:cubicBezTo>
                  <a:pt x="1663" y="198"/>
                  <a:pt x="1665" y="201"/>
                  <a:pt x="1667" y="200"/>
                </a:cubicBezTo>
                <a:cubicBezTo>
                  <a:pt x="1668" y="200"/>
                  <a:pt x="1666" y="197"/>
                  <a:pt x="1667" y="196"/>
                </a:cubicBezTo>
                <a:cubicBezTo>
                  <a:pt x="1669" y="196"/>
                  <a:pt x="1668" y="189"/>
                  <a:pt x="1666" y="188"/>
                </a:cubicBezTo>
                <a:cubicBezTo>
                  <a:pt x="1665" y="188"/>
                  <a:pt x="1666" y="185"/>
                  <a:pt x="1669" y="187"/>
                </a:cubicBezTo>
                <a:close/>
                <a:moveTo>
                  <a:pt x="421" y="937"/>
                </a:moveTo>
                <a:cubicBezTo>
                  <a:pt x="419" y="940"/>
                  <a:pt x="413" y="930"/>
                  <a:pt x="412" y="924"/>
                </a:cubicBezTo>
                <a:cubicBezTo>
                  <a:pt x="412" y="918"/>
                  <a:pt x="416" y="915"/>
                  <a:pt x="413" y="910"/>
                </a:cubicBezTo>
                <a:cubicBezTo>
                  <a:pt x="411" y="905"/>
                  <a:pt x="410" y="900"/>
                  <a:pt x="411" y="899"/>
                </a:cubicBezTo>
                <a:cubicBezTo>
                  <a:pt x="412" y="899"/>
                  <a:pt x="412" y="899"/>
                  <a:pt x="413" y="899"/>
                </a:cubicBezTo>
                <a:cubicBezTo>
                  <a:pt x="415" y="899"/>
                  <a:pt x="419" y="909"/>
                  <a:pt x="418" y="915"/>
                </a:cubicBezTo>
                <a:cubicBezTo>
                  <a:pt x="418" y="916"/>
                  <a:pt x="418" y="917"/>
                  <a:pt x="418" y="918"/>
                </a:cubicBezTo>
                <a:cubicBezTo>
                  <a:pt x="416" y="922"/>
                  <a:pt x="421" y="931"/>
                  <a:pt x="422" y="935"/>
                </a:cubicBezTo>
                <a:cubicBezTo>
                  <a:pt x="422" y="936"/>
                  <a:pt x="421" y="936"/>
                  <a:pt x="421" y="937"/>
                </a:cubicBezTo>
                <a:close/>
                <a:moveTo>
                  <a:pt x="219" y="565"/>
                </a:moveTo>
                <a:cubicBezTo>
                  <a:pt x="219" y="565"/>
                  <a:pt x="219" y="565"/>
                  <a:pt x="219" y="565"/>
                </a:cubicBezTo>
                <a:cubicBezTo>
                  <a:pt x="219" y="565"/>
                  <a:pt x="219" y="565"/>
                  <a:pt x="219" y="565"/>
                </a:cubicBezTo>
                <a:close/>
                <a:moveTo>
                  <a:pt x="219" y="566"/>
                </a:moveTo>
                <a:cubicBezTo>
                  <a:pt x="219" y="566"/>
                  <a:pt x="219" y="566"/>
                  <a:pt x="219" y="566"/>
                </a:cubicBezTo>
                <a:cubicBezTo>
                  <a:pt x="219" y="566"/>
                  <a:pt x="219" y="566"/>
                  <a:pt x="219" y="566"/>
                </a:cubicBezTo>
                <a:close/>
                <a:moveTo>
                  <a:pt x="223" y="563"/>
                </a:moveTo>
                <a:cubicBezTo>
                  <a:pt x="223" y="563"/>
                  <a:pt x="223" y="563"/>
                  <a:pt x="223" y="562"/>
                </a:cubicBezTo>
                <a:cubicBezTo>
                  <a:pt x="223" y="563"/>
                  <a:pt x="223" y="563"/>
                  <a:pt x="223" y="563"/>
                </a:cubicBezTo>
                <a:close/>
                <a:moveTo>
                  <a:pt x="426" y="781"/>
                </a:moveTo>
                <a:cubicBezTo>
                  <a:pt x="426" y="781"/>
                  <a:pt x="426" y="781"/>
                  <a:pt x="425" y="781"/>
                </a:cubicBezTo>
                <a:cubicBezTo>
                  <a:pt x="426" y="781"/>
                  <a:pt x="426" y="781"/>
                  <a:pt x="426" y="781"/>
                </a:cubicBezTo>
                <a:close/>
                <a:moveTo>
                  <a:pt x="395" y="1037"/>
                </a:moveTo>
                <a:cubicBezTo>
                  <a:pt x="395" y="1037"/>
                  <a:pt x="395" y="1037"/>
                  <a:pt x="395" y="1037"/>
                </a:cubicBezTo>
                <a:cubicBezTo>
                  <a:pt x="395" y="1037"/>
                  <a:pt x="395" y="1037"/>
                  <a:pt x="395" y="1037"/>
                </a:cubicBezTo>
                <a:close/>
                <a:moveTo>
                  <a:pt x="389" y="1007"/>
                </a:moveTo>
                <a:cubicBezTo>
                  <a:pt x="389" y="1007"/>
                  <a:pt x="389" y="1007"/>
                  <a:pt x="389" y="1006"/>
                </a:cubicBezTo>
                <a:cubicBezTo>
                  <a:pt x="389" y="1006"/>
                  <a:pt x="389" y="1007"/>
                  <a:pt x="389" y="1007"/>
                </a:cubicBezTo>
                <a:cubicBezTo>
                  <a:pt x="389" y="1007"/>
                  <a:pt x="389" y="1007"/>
                  <a:pt x="389" y="1007"/>
                </a:cubicBezTo>
                <a:close/>
                <a:moveTo>
                  <a:pt x="381" y="944"/>
                </a:moveTo>
                <a:cubicBezTo>
                  <a:pt x="381" y="944"/>
                  <a:pt x="391" y="940"/>
                  <a:pt x="398" y="938"/>
                </a:cubicBezTo>
                <a:cubicBezTo>
                  <a:pt x="391" y="940"/>
                  <a:pt x="381" y="944"/>
                  <a:pt x="381" y="944"/>
                </a:cubicBezTo>
                <a:close/>
                <a:moveTo>
                  <a:pt x="382" y="886"/>
                </a:moveTo>
                <a:cubicBezTo>
                  <a:pt x="381" y="883"/>
                  <a:pt x="379" y="879"/>
                  <a:pt x="376" y="878"/>
                </a:cubicBezTo>
                <a:cubicBezTo>
                  <a:pt x="373" y="875"/>
                  <a:pt x="371" y="848"/>
                  <a:pt x="373" y="847"/>
                </a:cubicBezTo>
                <a:cubicBezTo>
                  <a:pt x="373" y="847"/>
                  <a:pt x="373" y="848"/>
                  <a:pt x="374" y="848"/>
                </a:cubicBezTo>
                <a:cubicBezTo>
                  <a:pt x="374" y="850"/>
                  <a:pt x="375" y="853"/>
                  <a:pt x="376" y="857"/>
                </a:cubicBezTo>
                <a:cubicBezTo>
                  <a:pt x="377" y="863"/>
                  <a:pt x="378" y="870"/>
                  <a:pt x="381" y="872"/>
                </a:cubicBezTo>
                <a:cubicBezTo>
                  <a:pt x="385" y="876"/>
                  <a:pt x="384" y="880"/>
                  <a:pt x="385" y="883"/>
                </a:cubicBezTo>
                <a:cubicBezTo>
                  <a:pt x="386" y="885"/>
                  <a:pt x="389" y="888"/>
                  <a:pt x="387" y="889"/>
                </a:cubicBezTo>
                <a:cubicBezTo>
                  <a:pt x="385" y="890"/>
                  <a:pt x="384" y="888"/>
                  <a:pt x="382" y="886"/>
                </a:cubicBezTo>
                <a:close/>
                <a:moveTo>
                  <a:pt x="257" y="802"/>
                </a:moveTo>
                <a:cubicBezTo>
                  <a:pt x="257" y="802"/>
                  <a:pt x="257" y="802"/>
                  <a:pt x="257" y="802"/>
                </a:cubicBezTo>
                <a:cubicBezTo>
                  <a:pt x="257" y="802"/>
                  <a:pt x="257" y="802"/>
                  <a:pt x="257" y="802"/>
                </a:cubicBezTo>
                <a:close/>
                <a:moveTo>
                  <a:pt x="265" y="754"/>
                </a:moveTo>
                <a:cubicBezTo>
                  <a:pt x="265" y="755"/>
                  <a:pt x="266" y="755"/>
                  <a:pt x="266" y="756"/>
                </a:cubicBezTo>
                <a:cubicBezTo>
                  <a:pt x="266" y="755"/>
                  <a:pt x="265" y="755"/>
                  <a:pt x="265" y="754"/>
                </a:cubicBezTo>
                <a:close/>
                <a:moveTo>
                  <a:pt x="264" y="752"/>
                </a:moveTo>
                <a:cubicBezTo>
                  <a:pt x="265" y="753"/>
                  <a:pt x="265" y="753"/>
                  <a:pt x="265" y="754"/>
                </a:cubicBezTo>
                <a:cubicBezTo>
                  <a:pt x="265" y="753"/>
                  <a:pt x="265" y="753"/>
                  <a:pt x="264" y="752"/>
                </a:cubicBezTo>
                <a:close/>
                <a:moveTo>
                  <a:pt x="267" y="757"/>
                </a:moveTo>
                <a:cubicBezTo>
                  <a:pt x="266" y="757"/>
                  <a:pt x="266" y="757"/>
                  <a:pt x="266" y="756"/>
                </a:cubicBezTo>
                <a:cubicBezTo>
                  <a:pt x="266" y="757"/>
                  <a:pt x="266" y="757"/>
                  <a:pt x="267" y="757"/>
                </a:cubicBezTo>
                <a:close/>
                <a:moveTo>
                  <a:pt x="256" y="802"/>
                </a:moveTo>
                <a:cubicBezTo>
                  <a:pt x="256" y="802"/>
                  <a:pt x="256" y="802"/>
                  <a:pt x="256" y="802"/>
                </a:cubicBezTo>
                <a:cubicBezTo>
                  <a:pt x="256" y="802"/>
                  <a:pt x="256" y="802"/>
                  <a:pt x="256" y="802"/>
                </a:cubicBezTo>
                <a:close/>
                <a:moveTo>
                  <a:pt x="255" y="802"/>
                </a:moveTo>
                <a:cubicBezTo>
                  <a:pt x="255" y="802"/>
                  <a:pt x="255" y="802"/>
                  <a:pt x="255" y="802"/>
                </a:cubicBezTo>
                <a:cubicBezTo>
                  <a:pt x="255" y="802"/>
                  <a:pt x="255" y="802"/>
                  <a:pt x="255" y="802"/>
                </a:cubicBezTo>
                <a:close/>
                <a:moveTo>
                  <a:pt x="258" y="802"/>
                </a:moveTo>
                <a:cubicBezTo>
                  <a:pt x="258" y="802"/>
                  <a:pt x="258" y="802"/>
                  <a:pt x="258" y="802"/>
                </a:cubicBezTo>
                <a:cubicBezTo>
                  <a:pt x="258" y="802"/>
                  <a:pt x="258" y="802"/>
                  <a:pt x="258" y="802"/>
                </a:cubicBezTo>
                <a:close/>
                <a:moveTo>
                  <a:pt x="329" y="736"/>
                </a:moveTo>
                <a:cubicBezTo>
                  <a:pt x="329" y="736"/>
                  <a:pt x="329" y="736"/>
                  <a:pt x="329" y="736"/>
                </a:cubicBezTo>
                <a:cubicBezTo>
                  <a:pt x="329" y="736"/>
                  <a:pt x="329" y="736"/>
                  <a:pt x="329" y="736"/>
                </a:cubicBezTo>
                <a:close/>
                <a:moveTo>
                  <a:pt x="328" y="735"/>
                </a:moveTo>
                <a:cubicBezTo>
                  <a:pt x="328" y="735"/>
                  <a:pt x="328" y="735"/>
                  <a:pt x="328" y="735"/>
                </a:cubicBezTo>
                <a:cubicBezTo>
                  <a:pt x="328" y="735"/>
                  <a:pt x="328" y="735"/>
                  <a:pt x="328" y="735"/>
                </a:cubicBezTo>
                <a:close/>
                <a:moveTo>
                  <a:pt x="327" y="733"/>
                </a:moveTo>
                <a:cubicBezTo>
                  <a:pt x="327" y="733"/>
                  <a:pt x="327" y="734"/>
                  <a:pt x="327" y="734"/>
                </a:cubicBezTo>
                <a:cubicBezTo>
                  <a:pt x="327" y="734"/>
                  <a:pt x="327" y="733"/>
                  <a:pt x="327" y="733"/>
                </a:cubicBezTo>
                <a:close/>
                <a:moveTo>
                  <a:pt x="325" y="731"/>
                </a:moveTo>
                <a:cubicBezTo>
                  <a:pt x="325" y="731"/>
                  <a:pt x="325" y="731"/>
                  <a:pt x="325" y="731"/>
                </a:cubicBezTo>
                <a:cubicBezTo>
                  <a:pt x="325" y="731"/>
                  <a:pt x="325" y="731"/>
                  <a:pt x="325" y="731"/>
                </a:cubicBezTo>
                <a:close/>
                <a:moveTo>
                  <a:pt x="326" y="732"/>
                </a:moveTo>
                <a:cubicBezTo>
                  <a:pt x="326" y="732"/>
                  <a:pt x="326" y="732"/>
                  <a:pt x="326" y="732"/>
                </a:cubicBezTo>
                <a:cubicBezTo>
                  <a:pt x="326" y="732"/>
                  <a:pt x="326" y="732"/>
                  <a:pt x="326" y="732"/>
                </a:cubicBezTo>
                <a:close/>
                <a:moveTo>
                  <a:pt x="383" y="839"/>
                </a:moveTo>
                <a:cubicBezTo>
                  <a:pt x="383" y="839"/>
                  <a:pt x="383" y="839"/>
                  <a:pt x="383" y="839"/>
                </a:cubicBezTo>
                <a:cubicBezTo>
                  <a:pt x="383" y="839"/>
                  <a:pt x="383" y="839"/>
                  <a:pt x="383" y="839"/>
                </a:cubicBezTo>
                <a:cubicBezTo>
                  <a:pt x="383" y="839"/>
                  <a:pt x="383" y="839"/>
                  <a:pt x="383" y="839"/>
                </a:cubicBezTo>
                <a:close/>
                <a:moveTo>
                  <a:pt x="385" y="839"/>
                </a:moveTo>
                <a:cubicBezTo>
                  <a:pt x="386" y="839"/>
                  <a:pt x="386" y="839"/>
                  <a:pt x="386" y="839"/>
                </a:cubicBezTo>
                <a:cubicBezTo>
                  <a:pt x="386" y="839"/>
                  <a:pt x="386" y="839"/>
                  <a:pt x="385" y="839"/>
                </a:cubicBezTo>
                <a:close/>
                <a:moveTo>
                  <a:pt x="384" y="839"/>
                </a:moveTo>
                <a:cubicBezTo>
                  <a:pt x="385" y="839"/>
                  <a:pt x="385" y="839"/>
                  <a:pt x="385" y="839"/>
                </a:cubicBezTo>
                <a:cubicBezTo>
                  <a:pt x="385" y="839"/>
                  <a:pt x="385" y="839"/>
                  <a:pt x="384" y="839"/>
                </a:cubicBezTo>
                <a:close/>
                <a:moveTo>
                  <a:pt x="387" y="838"/>
                </a:moveTo>
                <a:cubicBezTo>
                  <a:pt x="387" y="838"/>
                  <a:pt x="386" y="838"/>
                  <a:pt x="386" y="838"/>
                </a:cubicBezTo>
                <a:cubicBezTo>
                  <a:pt x="386" y="838"/>
                  <a:pt x="387" y="838"/>
                  <a:pt x="387" y="838"/>
                </a:cubicBezTo>
                <a:close/>
                <a:moveTo>
                  <a:pt x="386" y="828"/>
                </a:moveTo>
                <a:cubicBezTo>
                  <a:pt x="386" y="828"/>
                  <a:pt x="386" y="828"/>
                  <a:pt x="387" y="828"/>
                </a:cubicBezTo>
                <a:cubicBezTo>
                  <a:pt x="386" y="828"/>
                  <a:pt x="386" y="828"/>
                  <a:pt x="386" y="828"/>
                </a:cubicBezTo>
                <a:close/>
                <a:moveTo>
                  <a:pt x="384" y="829"/>
                </a:moveTo>
                <a:cubicBezTo>
                  <a:pt x="385" y="829"/>
                  <a:pt x="385" y="829"/>
                  <a:pt x="385" y="829"/>
                </a:cubicBezTo>
                <a:cubicBezTo>
                  <a:pt x="385" y="829"/>
                  <a:pt x="385" y="829"/>
                  <a:pt x="384" y="829"/>
                </a:cubicBezTo>
                <a:close/>
                <a:moveTo>
                  <a:pt x="380" y="830"/>
                </a:moveTo>
                <a:cubicBezTo>
                  <a:pt x="381" y="830"/>
                  <a:pt x="381" y="830"/>
                  <a:pt x="381" y="830"/>
                </a:cubicBezTo>
                <a:cubicBezTo>
                  <a:pt x="381" y="830"/>
                  <a:pt x="381" y="830"/>
                  <a:pt x="380" y="830"/>
                </a:cubicBezTo>
                <a:close/>
                <a:moveTo>
                  <a:pt x="381" y="830"/>
                </a:moveTo>
                <a:cubicBezTo>
                  <a:pt x="382" y="830"/>
                  <a:pt x="382" y="829"/>
                  <a:pt x="383" y="829"/>
                </a:cubicBezTo>
                <a:cubicBezTo>
                  <a:pt x="382" y="829"/>
                  <a:pt x="382" y="830"/>
                  <a:pt x="381" y="830"/>
                </a:cubicBezTo>
                <a:close/>
                <a:moveTo>
                  <a:pt x="383" y="829"/>
                </a:moveTo>
                <a:cubicBezTo>
                  <a:pt x="383" y="829"/>
                  <a:pt x="384" y="829"/>
                  <a:pt x="384" y="829"/>
                </a:cubicBezTo>
                <a:cubicBezTo>
                  <a:pt x="384" y="829"/>
                  <a:pt x="383" y="829"/>
                  <a:pt x="383" y="829"/>
                </a:cubicBezTo>
                <a:close/>
                <a:moveTo>
                  <a:pt x="387" y="828"/>
                </a:moveTo>
                <a:cubicBezTo>
                  <a:pt x="387" y="828"/>
                  <a:pt x="387" y="828"/>
                  <a:pt x="387" y="828"/>
                </a:cubicBezTo>
                <a:cubicBezTo>
                  <a:pt x="387" y="828"/>
                  <a:pt x="387" y="828"/>
                  <a:pt x="387" y="828"/>
                </a:cubicBezTo>
                <a:close/>
                <a:moveTo>
                  <a:pt x="359" y="777"/>
                </a:moveTo>
                <a:cubicBezTo>
                  <a:pt x="357" y="772"/>
                  <a:pt x="357" y="772"/>
                  <a:pt x="357" y="772"/>
                </a:cubicBezTo>
                <a:cubicBezTo>
                  <a:pt x="359" y="777"/>
                  <a:pt x="359" y="777"/>
                  <a:pt x="359" y="777"/>
                </a:cubicBezTo>
                <a:close/>
                <a:moveTo>
                  <a:pt x="267" y="758"/>
                </a:moveTo>
                <a:cubicBezTo>
                  <a:pt x="267" y="758"/>
                  <a:pt x="267" y="758"/>
                  <a:pt x="267" y="758"/>
                </a:cubicBezTo>
                <a:cubicBezTo>
                  <a:pt x="267" y="758"/>
                  <a:pt x="267" y="758"/>
                  <a:pt x="268" y="759"/>
                </a:cubicBezTo>
                <a:cubicBezTo>
                  <a:pt x="267" y="758"/>
                  <a:pt x="267" y="758"/>
                  <a:pt x="267" y="758"/>
                </a:cubicBezTo>
                <a:close/>
                <a:moveTo>
                  <a:pt x="256" y="712"/>
                </a:moveTo>
                <a:cubicBezTo>
                  <a:pt x="256" y="712"/>
                  <a:pt x="256" y="712"/>
                  <a:pt x="256" y="712"/>
                </a:cubicBezTo>
                <a:cubicBezTo>
                  <a:pt x="256" y="712"/>
                  <a:pt x="256" y="712"/>
                  <a:pt x="257" y="712"/>
                </a:cubicBezTo>
                <a:cubicBezTo>
                  <a:pt x="257" y="712"/>
                  <a:pt x="256" y="712"/>
                  <a:pt x="256" y="712"/>
                </a:cubicBezTo>
                <a:close/>
                <a:moveTo>
                  <a:pt x="255" y="711"/>
                </a:moveTo>
                <a:cubicBezTo>
                  <a:pt x="255" y="711"/>
                  <a:pt x="255" y="711"/>
                  <a:pt x="255" y="711"/>
                </a:cubicBezTo>
                <a:cubicBezTo>
                  <a:pt x="255" y="711"/>
                  <a:pt x="255" y="711"/>
                  <a:pt x="255" y="711"/>
                </a:cubicBezTo>
                <a:close/>
                <a:moveTo>
                  <a:pt x="325" y="967"/>
                </a:moveTo>
                <a:cubicBezTo>
                  <a:pt x="325" y="967"/>
                  <a:pt x="325" y="967"/>
                  <a:pt x="325" y="967"/>
                </a:cubicBezTo>
                <a:cubicBezTo>
                  <a:pt x="325" y="967"/>
                  <a:pt x="325" y="967"/>
                  <a:pt x="324" y="967"/>
                </a:cubicBezTo>
                <a:cubicBezTo>
                  <a:pt x="324" y="967"/>
                  <a:pt x="325" y="967"/>
                  <a:pt x="325" y="967"/>
                </a:cubicBezTo>
                <a:close/>
                <a:moveTo>
                  <a:pt x="324" y="967"/>
                </a:moveTo>
                <a:cubicBezTo>
                  <a:pt x="323" y="967"/>
                  <a:pt x="323" y="967"/>
                  <a:pt x="323" y="967"/>
                </a:cubicBezTo>
                <a:cubicBezTo>
                  <a:pt x="323" y="967"/>
                  <a:pt x="323" y="967"/>
                  <a:pt x="324" y="967"/>
                </a:cubicBezTo>
                <a:close/>
                <a:moveTo>
                  <a:pt x="328" y="966"/>
                </a:moveTo>
                <a:cubicBezTo>
                  <a:pt x="328" y="966"/>
                  <a:pt x="328" y="966"/>
                  <a:pt x="328" y="966"/>
                </a:cubicBezTo>
                <a:cubicBezTo>
                  <a:pt x="328" y="966"/>
                  <a:pt x="328" y="966"/>
                  <a:pt x="328" y="966"/>
                </a:cubicBezTo>
                <a:close/>
                <a:moveTo>
                  <a:pt x="327" y="966"/>
                </a:moveTo>
                <a:cubicBezTo>
                  <a:pt x="327" y="966"/>
                  <a:pt x="327" y="966"/>
                  <a:pt x="326" y="966"/>
                </a:cubicBezTo>
                <a:cubicBezTo>
                  <a:pt x="327" y="966"/>
                  <a:pt x="327" y="966"/>
                  <a:pt x="327" y="966"/>
                </a:cubicBezTo>
                <a:close/>
                <a:moveTo>
                  <a:pt x="326" y="967"/>
                </a:moveTo>
                <a:cubicBezTo>
                  <a:pt x="326" y="967"/>
                  <a:pt x="325" y="967"/>
                  <a:pt x="325" y="967"/>
                </a:cubicBezTo>
                <a:cubicBezTo>
                  <a:pt x="325" y="967"/>
                  <a:pt x="326" y="967"/>
                  <a:pt x="326" y="967"/>
                </a:cubicBezTo>
                <a:close/>
                <a:moveTo>
                  <a:pt x="329" y="966"/>
                </a:moveTo>
                <a:cubicBezTo>
                  <a:pt x="329" y="966"/>
                  <a:pt x="330" y="966"/>
                  <a:pt x="330" y="966"/>
                </a:cubicBezTo>
                <a:cubicBezTo>
                  <a:pt x="330" y="966"/>
                  <a:pt x="329" y="966"/>
                  <a:pt x="329" y="966"/>
                </a:cubicBezTo>
                <a:close/>
                <a:moveTo>
                  <a:pt x="332" y="966"/>
                </a:moveTo>
                <a:cubicBezTo>
                  <a:pt x="331" y="966"/>
                  <a:pt x="331" y="966"/>
                  <a:pt x="331" y="966"/>
                </a:cubicBezTo>
                <a:cubicBezTo>
                  <a:pt x="331" y="966"/>
                  <a:pt x="331" y="966"/>
                  <a:pt x="332" y="966"/>
                </a:cubicBezTo>
                <a:close/>
                <a:moveTo>
                  <a:pt x="333" y="966"/>
                </a:moveTo>
                <a:cubicBezTo>
                  <a:pt x="333" y="966"/>
                  <a:pt x="333" y="966"/>
                  <a:pt x="332" y="966"/>
                </a:cubicBezTo>
                <a:cubicBezTo>
                  <a:pt x="333" y="966"/>
                  <a:pt x="333" y="966"/>
                  <a:pt x="333" y="966"/>
                </a:cubicBezTo>
                <a:close/>
                <a:moveTo>
                  <a:pt x="334" y="965"/>
                </a:moveTo>
                <a:cubicBezTo>
                  <a:pt x="334" y="965"/>
                  <a:pt x="334" y="965"/>
                  <a:pt x="334" y="965"/>
                </a:cubicBezTo>
                <a:cubicBezTo>
                  <a:pt x="334" y="965"/>
                  <a:pt x="334" y="965"/>
                  <a:pt x="334" y="965"/>
                </a:cubicBezTo>
                <a:close/>
                <a:moveTo>
                  <a:pt x="336" y="965"/>
                </a:moveTo>
                <a:cubicBezTo>
                  <a:pt x="335" y="965"/>
                  <a:pt x="335" y="965"/>
                  <a:pt x="335" y="965"/>
                </a:cubicBezTo>
                <a:cubicBezTo>
                  <a:pt x="335" y="965"/>
                  <a:pt x="335" y="965"/>
                  <a:pt x="336" y="965"/>
                </a:cubicBezTo>
                <a:close/>
                <a:moveTo>
                  <a:pt x="340" y="966"/>
                </a:moveTo>
                <a:cubicBezTo>
                  <a:pt x="340" y="966"/>
                  <a:pt x="339" y="966"/>
                  <a:pt x="339" y="966"/>
                </a:cubicBezTo>
                <a:cubicBezTo>
                  <a:pt x="339" y="966"/>
                  <a:pt x="340" y="966"/>
                  <a:pt x="340" y="966"/>
                </a:cubicBezTo>
                <a:close/>
                <a:moveTo>
                  <a:pt x="339" y="966"/>
                </a:moveTo>
                <a:cubicBezTo>
                  <a:pt x="339" y="966"/>
                  <a:pt x="339" y="966"/>
                  <a:pt x="339" y="966"/>
                </a:cubicBezTo>
                <a:cubicBezTo>
                  <a:pt x="339" y="966"/>
                  <a:pt x="339" y="966"/>
                  <a:pt x="339" y="966"/>
                </a:cubicBezTo>
                <a:close/>
                <a:moveTo>
                  <a:pt x="339" y="966"/>
                </a:moveTo>
                <a:cubicBezTo>
                  <a:pt x="339" y="965"/>
                  <a:pt x="338" y="965"/>
                  <a:pt x="338" y="965"/>
                </a:cubicBezTo>
                <a:cubicBezTo>
                  <a:pt x="338" y="965"/>
                  <a:pt x="339" y="965"/>
                  <a:pt x="339" y="966"/>
                </a:cubicBezTo>
                <a:close/>
                <a:moveTo>
                  <a:pt x="338" y="965"/>
                </a:moveTo>
                <a:cubicBezTo>
                  <a:pt x="338" y="965"/>
                  <a:pt x="338" y="965"/>
                  <a:pt x="337" y="965"/>
                </a:cubicBezTo>
                <a:cubicBezTo>
                  <a:pt x="338" y="965"/>
                  <a:pt x="338" y="965"/>
                  <a:pt x="338" y="965"/>
                </a:cubicBezTo>
                <a:close/>
                <a:moveTo>
                  <a:pt x="337" y="965"/>
                </a:moveTo>
                <a:cubicBezTo>
                  <a:pt x="337" y="965"/>
                  <a:pt x="336" y="965"/>
                  <a:pt x="336" y="965"/>
                </a:cubicBezTo>
                <a:cubicBezTo>
                  <a:pt x="336" y="965"/>
                  <a:pt x="337" y="965"/>
                  <a:pt x="337" y="965"/>
                </a:cubicBezTo>
                <a:close/>
                <a:moveTo>
                  <a:pt x="372" y="1003"/>
                </a:moveTo>
                <a:cubicBezTo>
                  <a:pt x="372" y="1003"/>
                  <a:pt x="372" y="1003"/>
                  <a:pt x="372" y="1003"/>
                </a:cubicBezTo>
                <a:cubicBezTo>
                  <a:pt x="372" y="1003"/>
                  <a:pt x="372" y="1003"/>
                  <a:pt x="372" y="1003"/>
                </a:cubicBezTo>
                <a:cubicBezTo>
                  <a:pt x="372" y="1003"/>
                  <a:pt x="372" y="1003"/>
                  <a:pt x="372" y="1003"/>
                </a:cubicBezTo>
                <a:close/>
                <a:moveTo>
                  <a:pt x="407" y="900"/>
                </a:moveTo>
                <a:cubicBezTo>
                  <a:pt x="407" y="901"/>
                  <a:pt x="407" y="901"/>
                  <a:pt x="407" y="901"/>
                </a:cubicBezTo>
                <a:cubicBezTo>
                  <a:pt x="407" y="901"/>
                  <a:pt x="407" y="901"/>
                  <a:pt x="407" y="900"/>
                </a:cubicBezTo>
                <a:close/>
                <a:moveTo>
                  <a:pt x="407" y="902"/>
                </a:moveTo>
                <a:cubicBezTo>
                  <a:pt x="407" y="902"/>
                  <a:pt x="408" y="902"/>
                  <a:pt x="408" y="902"/>
                </a:cubicBezTo>
                <a:cubicBezTo>
                  <a:pt x="408" y="902"/>
                  <a:pt x="407" y="902"/>
                  <a:pt x="407" y="902"/>
                </a:cubicBezTo>
                <a:close/>
                <a:moveTo>
                  <a:pt x="408" y="904"/>
                </a:moveTo>
                <a:cubicBezTo>
                  <a:pt x="408" y="904"/>
                  <a:pt x="409" y="905"/>
                  <a:pt x="409" y="905"/>
                </a:cubicBezTo>
                <a:cubicBezTo>
                  <a:pt x="409" y="905"/>
                  <a:pt x="408" y="904"/>
                  <a:pt x="408" y="904"/>
                </a:cubicBezTo>
                <a:close/>
                <a:moveTo>
                  <a:pt x="408" y="903"/>
                </a:moveTo>
                <a:cubicBezTo>
                  <a:pt x="408" y="903"/>
                  <a:pt x="408" y="903"/>
                  <a:pt x="408" y="904"/>
                </a:cubicBezTo>
                <a:cubicBezTo>
                  <a:pt x="408" y="903"/>
                  <a:pt x="408" y="903"/>
                  <a:pt x="408" y="903"/>
                </a:cubicBezTo>
                <a:close/>
                <a:moveTo>
                  <a:pt x="406" y="900"/>
                </a:moveTo>
                <a:cubicBezTo>
                  <a:pt x="406" y="899"/>
                  <a:pt x="406" y="899"/>
                  <a:pt x="405" y="898"/>
                </a:cubicBezTo>
                <a:cubicBezTo>
                  <a:pt x="406" y="898"/>
                  <a:pt x="406" y="899"/>
                  <a:pt x="406" y="899"/>
                </a:cubicBezTo>
                <a:cubicBezTo>
                  <a:pt x="406" y="899"/>
                  <a:pt x="406" y="900"/>
                  <a:pt x="406" y="900"/>
                </a:cubicBezTo>
                <a:close/>
                <a:moveTo>
                  <a:pt x="409" y="906"/>
                </a:moveTo>
                <a:cubicBezTo>
                  <a:pt x="409" y="906"/>
                  <a:pt x="409" y="906"/>
                  <a:pt x="409" y="905"/>
                </a:cubicBezTo>
                <a:cubicBezTo>
                  <a:pt x="409" y="906"/>
                  <a:pt x="409" y="906"/>
                  <a:pt x="409" y="906"/>
                </a:cubicBezTo>
                <a:close/>
                <a:moveTo>
                  <a:pt x="389" y="790"/>
                </a:moveTo>
                <a:cubicBezTo>
                  <a:pt x="389" y="790"/>
                  <a:pt x="389" y="790"/>
                  <a:pt x="389" y="790"/>
                </a:cubicBezTo>
                <a:cubicBezTo>
                  <a:pt x="389" y="790"/>
                  <a:pt x="389" y="790"/>
                  <a:pt x="389" y="790"/>
                </a:cubicBezTo>
                <a:close/>
                <a:moveTo>
                  <a:pt x="390" y="789"/>
                </a:moveTo>
                <a:cubicBezTo>
                  <a:pt x="390" y="789"/>
                  <a:pt x="390" y="789"/>
                  <a:pt x="390" y="789"/>
                </a:cubicBezTo>
                <a:cubicBezTo>
                  <a:pt x="390" y="789"/>
                  <a:pt x="390" y="789"/>
                  <a:pt x="390" y="789"/>
                </a:cubicBezTo>
                <a:close/>
                <a:moveTo>
                  <a:pt x="391" y="789"/>
                </a:moveTo>
                <a:cubicBezTo>
                  <a:pt x="391" y="789"/>
                  <a:pt x="391" y="789"/>
                  <a:pt x="391" y="789"/>
                </a:cubicBezTo>
                <a:cubicBezTo>
                  <a:pt x="391" y="789"/>
                  <a:pt x="391" y="789"/>
                  <a:pt x="391" y="789"/>
                </a:cubicBezTo>
                <a:close/>
                <a:moveTo>
                  <a:pt x="392" y="789"/>
                </a:moveTo>
                <a:cubicBezTo>
                  <a:pt x="392" y="789"/>
                  <a:pt x="392" y="789"/>
                  <a:pt x="392" y="789"/>
                </a:cubicBezTo>
                <a:cubicBezTo>
                  <a:pt x="392" y="789"/>
                  <a:pt x="392" y="789"/>
                  <a:pt x="392" y="789"/>
                </a:cubicBezTo>
                <a:close/>
                <a:moveTo>
                  <a:pt x="393" y="789"/>
                </a:moveTo>
                <a:cubicBezTo>
                  <a:pt x="393" y="789"/>
                  <a:pt x="393" y="789"/>
                  <a:pt x="393" y="788"/>
                </a:cubicBezTo>
                <a:cubicBezTo>
                  <a:pt x="393" y="789"/>
                  <a:pt x="393" y="789"/>
                  <a:pt x="393" y="789"/>
                </a:cubicBezTo>
                <a:close/>
                <a:moveTo>
                  <a:pt x="388" y="790"/>
                </a:moveTo>
                <a:cubicBezTo>
                  <a:pt x="388" y="790"/>
                  <a:pt x="388" y="790"/>
                  <a:pt x="388" y="790"/>
                </a:cubicBezTo>
                <a:cubicBezTo>
                  <a:pt x="388" y="790"/>
                  <a:pt x="388" y="790"/>
                  <a:pt x="388" y="790"/>
                </a:cubicBezTo>
                <a:close/>
                <a:moveTo>
                  <a:pt x="250" y="707"/>
                </a:moveTo>
                <a:cubicBezTo>
                  <a:pt x="251" y="707"/>
                  <a:pt x="251" y="707"/>
                  <a:pt x="251" y="707"/>
                </a:cubicBezTo>
                <a:cubicBezTo>
                  <a:pt x="251" y="707"/>
                  <a:pt x="251" y="707"/>
                  <a:pt x="250" y="707"/>
                </a:cubicBezTo>
                <a:close/>
                <a:moveTo>
                  <a:pt x="246" y="624"/>
                </a:moveTo>
                <a:cubicBezTo>
                  <a:pt x="247" y="625"/>
                  <a:pt x="247" y="625"/>
                  <a:pt x="248" y="625"/>
                </a:cubicBezTo>
                <a:cubicBezTo>
                  <a:pt x="247" y="625"/>
                  <a:pt x="247" y="625"/>
                  <a:pt x="246" y="624"/>
                </a:cubicBezTo>
                <a:close/>
                <a:moveTo>
                  <a:pt x="248" y="625"/>
                </a:moveTo>
                <a:cubicBezTo>
                  <a:pt x="249" y="625"/>
                  <a:pt x="249" y="625"/>
                  <a:pt x="250" y="625"/>
                </a:cubicBezTo>
                <a:cubicBezTo>
                  <a:pt x="249" y="625"/>
                  <a:pt x="249" y="625"/>
                  <a:pt x="248" y="625"/>
                </a:cubicBezTo>
                <a:close/>
                <a:moveTo>
                  <a:pt x="384" y="1006"/>
                </a:moveTo>
                <a:cubicBezTo>
                  <a:pt x="383" y="1006"/>
                  <a:pt x="383" y="1006"/>
                  <a:pt x="383" y="1006"/>
                </a:cubicBezTo>
                <a:cubicBezTo>
                  <a:pt x="383" y="1006"/>
                  <a:pt x="383" y="1006"/>
                  <a:pt x="384" y="1006"/>
                </a:cubicBezTo>
                <a:close/>
                <a:moveTo>
                  <a:pt x="382" y="1006"/>
                </a:moveTo>
                <a:cubicBezTo>
                  <a:pt x="382" y="1006"/>
                  <a:pt x="382" y="1006"/>
                  <a:pt x="382" y="1006"/>
                </a:cubicBezTo>
                <a:cubicBezTo>
                  <a:pt x="382" y="1006"/>
                  <a:pt x="382" y="1006"/>
                  <a:pt x="382" y="1006"/>
                </a:cubicBezTo>
                <a:close/>
                <a:moveTo>
                  <a:pt x="389" y="1006"/>
                </a:moveTo>
                <a:cubicBezTo>
                  <a:pt x="388" y="1006"/>
                  <a:pt x="388" y="1006"/>
                  <a:pt x="388" y="1006"/>
                </a:cubicBezTo>
                <a:cubicBezTo>
                  <a:pt x="388" y="1006"/>
                  <a:pt x="388" y="1006"/>
                  <a:pt x="389" y="1006"/>
                </a:cubicBezTo>
                <a:close/>
                <a:moveTo>
                  <a:pt x="387" y="1006"/>
                </a:moveTo>
                <a:cubicBezTo>
                  <a:pt x="387" y="1006"/>
                  <a:pt x="387" y="1006"/>
                  <a:pt x="387" y="1006"/>
                </a:cubicBezTo>
                <a:cubicBezTo>
                  <a:pt x="387" y="1006"/>
                  <a:pt x="387" y="1006"/>
                  <a:pt x="387" y="1006"/>
                </a:cubicBezTo>
                <a:close/>
                <a:moveTo>
                  <a:pt x="386" y="1006"/>
                </a:moveTo>
                <a:cubicBezTo>
                  <a:pt x="386" y="1006"/>
                  <a:pt x="386" y="1006"/>
                  <a:pt x="386" y="1006"/>
                </a:cubicBezTo>
                <a:cubicBezTo>
                  <a:pt x="386" y="1006"/>
                  <a:pt x="386" y="1006"/>
                  <a:pt x="386" y="1006"/>
                </a:cubicBezTo>
                <a:close/>
                <a:moveTo>
                  <a:pt x="395" y="1038"/>
                </a:moveTo>
                <a:cubicBezTo>
                  <a:pt x="395" y="1038"/>
                  <a:pt x="395" y="1038"/>
                  <a:pt x="395" y="1038"/>
                </a:cubicBezTo>
                <a:cubicBezTo>
                  <a:pt x="395" y="1038"/>
                  <a:pt x="395" y="1038"/>
                  <a:pt x="395" y="1038"/>
                </a:cubicBezTo>
                <a:cubicBezTo>
                  <a:pt x="395" y="1038"/>
                  <a:pt x="395" y="1038"/>
                  <a:pt x="395" y="1038"/>
                </a:cubicBezTo>
                <a:close/>
                <a:moveTo>
                  <a:pt x="395" y="1040"/>
                </a:moveTo>
                <a:cubicBezTo>
                  <a:pt x="395" y="1040"/>
                  <a:pt x="395" y="1040"/>
                  <a:pt x="395" y="1040"/>
                </a:cubicBezTo>
                <a:cubicBezTo>
                  <a:pt x="395" y="1040"/>
                  <a:pt x="395" y="1040"/>
                  <a:pt x="395" y="1040"/>
                </a:cubicBezTo>
                <a:close/>
                <a:moveTo>
                  <a:pt x="409" y="906"/>
                </a:moveTo>
                <a:cubicBezTo>
                  <a:pt x="409" y="907"/>
                  <a:pt x="409" y="907"/>
                  <a:pt x="409" y="907"/>
                </a:cubicBezTo>
                <a:cubicBezTo>
                  <a:pt x="409" y="907"/>
                  <a:pt x="409" y="907"/>
                  <a:pt x="409" y="906"/>
                </a:cubicBezTo>
                <a:close/>
                <a:moveTo>
                  <a:pt x="407" y="835"/>
                </a:moveTo>
                <a:cubicBezTo>
                  <a:pt x="405" y="837"/>
                  <a:pt x="411" y="840"/>
                  <a:pt x="408" y="840"/>
                </a:cubicBezTo>
                <a:cubicBezTo>
                  <a:pt x="405" y="841"/>
                  <a:pt x="399" y="838"/>
                  <a:pt x="395" y="840"/>
                </a:cubicBezTo>
                <a:cubicBezTo>
                  <a:pt x="392" y="841"/>
                  <a:pt x="392" y="834"/>
                  <a:pt x="395" y="827"/>
                </a:cubicBezTo>
                <a:cubicBezTo>
                  <a:pt x="396" y="823"/>
                  <a:pt x="398" y="819"/>
                  <a:pt x="401" y="818"/>
                </a:cubicBezTo>
                <a:cubicBezTo>
                  <a:pt x="404" y="818"/>
                  <a:pt x="408" y="818"/>
                  <a:pt x="412" y="819"/>
                </a:cubicBezTo>
                <a:cubicBezTo>
                  <a:pt x="415" y="820"/>
                  <a:pt x="417" y="821"/>
                  <a:pt x="417" y="822"/>
                </a:cubicBezTo>
                <a:cubicBezTo>
                  <a:pt x="417" y="824"/>
                  <a:pt x="411" y="823"/>
                  <a:pt x="411" y="827"/>
                </a:cubicBezTo>
                <a:cubicBezTo>
                  <a:pt x="411" y="827"/>
                  <a:pt x="411" y="827"/>
                  <a:pt x="411" y="828"/>
                </a:cubicBezTo>
                <a:cubicBezTo>
                  <a:pt x="411" y="832"/>
                  <a:pt x="410" y="834"/>
                  <a:pt x="407" y="835"/>
                </a:cubicBezTo>
                <a:close/>
                <a:moveTo>
                  <a:pt x="434" y="701"/>
                </a:moveTo>
                <a:cubicBezTo>
                  <a:pt x="434" y="701"/>
                  <a:pt x="434" y="700"/>
                  <a:pt x="434" y="700"/>
                </a:cubicBezTo>
                <a:cubicBezTo>
                  <a:pt x="434" y="700"/>
                  <a:pt x="434" y="701"/>
                  <a:pt x="434" y="701"/>
                </a:cubicBezTo>
                <a:cubicBezTo>
                  <a:pt x="434" y="701"/>
                  <a:pt x="434" y="701"/>
                  <a:pt x="434" y="701"/>
                </a:cubicBezTo>
                <a:close/>
                <a:moveTo>
                  <a:pt x="427" y="781"/>
                </a:moveTo>
                <a:cubicBezTo>
                  <a:pt x="428" y="782"/>
                  <a:pt x="429" y="782"/>
                  <a:pt x="429" y="783"/>
                </a:cubicBezTo>
                <a:cubicBezTo>
                  <a:pt x="429" y="782"/>
                  <a:pt x="428" y="782"/>
                  <a:pt x="427" y="781"/>
                </a:cubicBezTo>
                <a:close/>
                <a:moveTo>
                  <a:pt x="271" y="624"/>
                </a:moveTo>
                <a:cubicBezTo>
                  <a:pt x="263" y="628"/>
                  <a:pt x="263" y="628"/>
                  <a:pt x="263" y="628"/>
                </a:cubicBezTo>
                <a:cubicBezTo>
                  <a:pt x="257" y="631"/>
                  <a:pt x="257" y="631"/>
                  <a:pt x="257" y="631"/>
                </a:cubicBezTo>
                <a:lnTo>
                  <a:pt x="271" y="624"/>
                </a:lnTo>
                <a:close/>
                <a:moveTo>
                  <a:pt x="250" y="625"/>
                </a:moveTo>
                <a:cubicBezTo>
                  <a:pt x="251" y="626"/>
                  <a:pt x="251" y="626"/>
                  <a:pt x="252" y="626"/>
                </a:cubicBezTo>
                <a:cubicBezTo>
                  <a:pt x="251" y="626"/>
                  <a:pt x="251" y="626"/>
                  <a:pt x="250" y="625"/>
                </a:cubicBezTo>
                <a:close/>
                <a:moveTo>
                  <a:pt x="246" y="624"/>
                </a:moveTo>
                <a:cubicBezTo>
                  <a:pt x="245" y="624"/>
                  <a:pt x="245" y="624"/>
                  <a:pt x="244" y="624"/>
                </a:cubicBezTo>
                <a:cubicBezTo>
                  <a:pt x="245" y="624"/>
                  <a:pt x="245" y="624"/>
                  <a:pt x="246" y="624"/>
                </a:cubicBezTo>
                <a:close/>
                <a:moveTo>
                  <a:pt x="244" y="624"/>
                </a:moveTo>
                <a:cubicBezTo>
                  <a:pt x="243" y="624"/>
                  <a:pt x="243" y="624"/>
                  <a:pt x="243" y="624"/>
                </a:cubicBezTo>
                <a:cubicBezTo>
                  <a:pt x="243" y="624"/>
                  <a:pt x="243" y="624"/>
                  <a:pt x="244" y="624"/>
                </a:cubicBezTo>
                <a:close/>
                <a:moveTo>
                  <a:pt x="240" y="624"/>
                </a:moveTo>
                <a:cubicBezTo>
                  <a:pt x="240" y="624"/>
                  <a:pt x="240" y="624"/>
                  <a:pt x="240" y="624"/>
                </a:cubicBezTo>
                <a:cubicBezTo>
                  <a:pt x="240" y="624"/>
                  <a:pt x="240" y="624"/>
                  <a:pt x="240" y="624"/>
                </a:cubicBezTo>
                <a:cubicBezTo>
                  <a:pt x="240" y="624"/>
                  <a:pt x="240" y="624"/>
                  <a:pt x="240" y="624"/>
                </a:cubicBezTo>
                <a:close/>
                <a:moveTo>
                  <a:pt x="242" y="624"/>
                </a:moveTo>
                <a:cubicBezTo>
                  <a:pt x="242" y="624"/>
                  <a:pt x="241" y="624"/>
                  <a:pt x="241" y="624"/>
                </a:cubicBezTo>
                <a:cubicBezTo>
                  <a:pt x="241" y="624"/>
                  <a:pt x="242" y="624"/>
                  <a:pt x="242" y="624"/>
                </a:cubicBezTo>
                <a:close/>
                <a:moveTo>
                  <a:pt x="241" y="624"/>
                </a:moveTo>
                <a:cubicBezTo>
                  <a:pt x="240" y="624"/>
                  <a:pt x="240" y="624"/>
                  <a:pt x="240" y="624"/>
                </a:cubicBezTo>
                <a:cubicBezTo>
                  <a:pt x="240" y="624"/>
                  <a:pt x="240" y="624"/>
                  <a:pt x="241" y="624"/>
                </a:cubicBezTo>
                <a:close/>
                <a:moveTo>
                  <a:pt x="223" y="562"/>
                </a:moveTo>
                <a:cubicBezTo>
                  <a:pt x="224" y="562"/>
                  <a:pt x="224" y="562"/>
                  <a:pt x="224" y="561"/>
                </a:cubicBezTo>
                <a:cubicBezTo>
                  <a:pt x="224" y="562"/>
                  <a:pt x="224" y="562"/>
                  <a:pt x="223" y="562"/>
                </a:cubicBezTo>
                <a:close/>
                <a:moveTo>
                  <a:pt x="222" y="563"/>
                </a:moveTo>
                <a:cubicBezTo>
                  <a:pt x="222" y="563"/>
                  <a:pt x="222" y="563"/>
                  <a:pt x="222" y="564"/>
                </a:cubicBezTo>
                <a:cubicBezTo>
                  <a:pt x="222" y="563"/>
                  <a:pt x="222" y="563"/>
                  <a:pt x="222" y="563"/>
                </a:cubicBezTo>
                <a:close/>
                <a:moveTo>
                  <a:pt x="221" y="564"/>
                </a:moveTo>
                <a:cubicBezTo>
                  <a:pt x="221" y="564"/>
                  <a:pt x="221" y="564"/>
                  <a:pt x="221" y="564"/>
                </a:cubicBezTo>
                <a:cubicBezTo>
                  <a:pt x="221" y="564"/>
                  <a:pt x="221" y="564"/>
                  <a:pt x="221" y="564"/>
                </a:cubicBezTo>
                <a:cubicBezTo>
                  <a:pt x="221" y="564"/>
                  <a:pt x="221" y="564"/>
                  <a:pt x="221" y="564"/>
                </a:cubicBezTo>
                <a:close/>
                <a:moveTo>
                  <a:pt x="220" y="565"/>
                </a:moveTo>
                <a:cubicBezTo>
                  <a:pt x="220" y="565"/>
                  <a:pt x="220" y="565"/>
                  <a:pt x="220" y="565"/>
                </a:cubicBezTo>
                <a:cubicBezTo>
                  <a:pt x="220" y="565"/>
                  <a:pt x="220" y="565"/>
                  <a:pt x="220" y="565"/>
                </a:cubicBezTo>
                <a:close/>
                <a:moveTo>
                  <a:pt x="148" y="730"/>
                </a:moveTo>
                <a:cubicBezTo>
                  <a:pt x="148" y="730"/>
                  <a:pt x="148" y="730"/>
                  <a:pt x="148" y="730"/>
                </a:cubicBezTo>
                <a:cubicBezTo>
                  <a:pt x="148" y="730"/>
                  <a:pt x="149" y="730"/>
                  <a:pt x="149" y="730"/>
                </a:cubicBezTo>
                <a:cubicBezTo>
                  <a:pt x="149" y="730"/>
                  <a:pt x="148" y="730"/>
                  <a:pt x="148" y="730"/>
                </a:cubicBezTo>
                <a:close/>
                <a:moveTo>
                  <a:pt x="133" y="632"/>
                </a:moveTo>
                <a:cubicBezTo>
                  <a:pt x="132" y="632"/>
                  <a:pt x="131" y="631"/>
                  <a:pt x="130" y="630"/>
                </a:cubicBezTo>
                <a:cubicBezTo>
                  <a:pt x="131" y="631"/>
                  <a:pt x="132" y="632"/>
                  <a:pt x="133" y="632"/>
                </a:cubicBezTo>
                <a:close/>
                <a:moveTo>
                  <a:pt x="126" y="627"/>
                </a:moveTo>
                <a:cubicBezTo>
                  <a:pt x="127" y="628"/>
                  <a:pt x="128" y="629"/>
                  <a:pt x="130" y="630"/>
                </a:cubicBezTo>
                <a:cubicBezTo>
                  <a:pt x="128" y="629"/>
                  <a:pt x="127" y="628"/>
                  <a:pt x="126" y="627"/>
                </a:cubicBezTo>
                <a:close/>
                <a:moveTo>
                  <a:pt x="118" y="622"/>
                </a:moveTo>
                <a:cubicBezTo>
                  <a:pt x="119" y="623"/>
                  <a:pt x="120" y="623"/>
                  <a:pt x="121" y="624"/>
                </a:cubicBezTo>
                <a:cubicBezTo>
                  <a:pt x="120" y="623"/>
                  <a:pt x="119" y="623"/>
                  <a:pt x="118" y="622"/>
                </a:cubicBezTo>
                <a:close/>
                <a:moveTo>
                  <a:pt x="114" y="619"/>
                </a:moveTo>
                <a:cubicBezTo>
                  <a:pt x="115" y="620"/>
                  <a:pt x="116" y="621"/>
                  <a:pt x="117" y="621"/>
                </a:cubicBezTo>
                <a:cubicBezTo>
                  <a:pt x="116" y="621"/>
                  <a:pt x="115" y="620"/>
                  <a:pt x="114" y="619"/>
                </a:cubicBezTo>
                <a:close/>
                <a:moveTo>
                  <a:pt x="101" y="611"/>
                </a:moveTo>
                <a:cubicBezTo>
                  <a:pt x="90" y="603"/>
                  <a:pt x="80" y="597"/>
                  <a:pt x="75" y="594"/>
                </a:cubicBezTo>
                <a:cubicBezTo>
                  <a:pt x="82" y="598"/>
                  <a:pt x="98" y="609"/>
                  <a:pt x="113" y="619"/>
                </a:cubicBezTo>
                <a:cubicBezTo>
                  <a:pt x="109" y="616"/>
                  <a:pt x="105" y="613"/>
                  <a:pt x="101" y="611"/>
                </a:cubicBezTo>
                <a:close/>
                <a:moveTo>
                  <a:pt x="77" y="736"/>
                </a:moveTo>
                <a:cubicBezTo>
                  <a:pt x="77" y="736"/>
                  <a:pt x="78" y="736"/>
                  <a:pt x="78" y="736"/>
                </a:cubicBezTo>
                <a:cubicBezTo>
                  <a:pt x="78" y="736"/>
                  <a:pt x="77" y="736"/>
                  <a:pt x="77" y="736"/>
                </a:cubicBezTo>
                <a:close/>
                <a:moveTo>
                  <a:pt x="77" y="736"/>
                </a:moveTo>
                <a:cubicBezTo>
                  <a:pt x="77" y="736"/>
                  <a:pt x="77" y="736"/>
                  <a:pt x="77" y="736"/>
                </a:cubicBezTo>
                <a:cubicBezTo>
                  <a:pt x="77" y="736"/>
                  <a:pt x="77" y="736"/>
                  <a:pt x="77" y="736"/>
                </a:cubicBezTo>
                <a:close/>
                <a:moveTo>
                  <a:pt x="73" y="760"/>
                </a:moveTo>
                <a:cubicBezTo>
                  <a:pt x="73" y="760"/>
                  <a:pt x="73" y="760"/>
                  <a:pt x="73" y="760"/>
                </a:cubicBezTo>
                <a:cubicBezTo>
                  <a:pt x="73" y="760"/>
                  <a:pt x="73" y="760"/>
                  <a:pt x="73" y="760"/>
                </a:cubicBezTo>
                <a:close/>
                <a:moveTo>
                  <a:pt x="48" y="718"/>
                </a:moveTo>
                <a:cubicBezTo>
                  <a:pt x="48" y="717"/>
                  <a:pt x="48" y="716"/>
                  <a:pt x="48" y="716"/>
                </a:cubicBezTo>
                <a:cubicBezTo>
                  <a:pt x="48" y="716"/>
                  <a:pt x="48" y="717"/>
                  <a:pt x="48" y="718"/>
                </a:cubicBezTo>
                <a:close/>
                <a:moveTo>
                  <a:pt x="40" y="699"/>
                </a:moveTo>
                <a:cubicBezTo>
                  <a:pt x="40" y="699"/>
                  <a:pt x="40" y="699"/>
                  <a:pt x="40" y="699"/>
                </a:cubicBezTo>
                <a:cubicBezTo>
                  <a:pt x="40" y="699"/>
                  <a:pt x="40" y="699"/>
                  <a:pt x="40" y="699"/>
                </a:cubicBezTo>
                <a:cubicBezTo>
                  <a:pt x="40" y="699"/>
                  <a:pt x="40" y="699"/>
                  <a:pt x="40" y="699"/>
                </a:cubicBezTo>
                <a:close/>
                <a:moveTo>
                  <a:pt x="48" y="714"/>
                </a:moveTo>
                <a:cubicBezTo>
                  <a:pt x="48" y="714"/>
                  <a:pt x="48" y="713"/>
                  <a:pt x="48" y="713"/>
                </a:cubicBezTo>
                <a:cubicBezTo>
                  <a:pt x="48" y="713"/>
                  <a:pt x="48" y="714"/>
                  <a:pt x="48" y="714"/>
                </a:cubicBezTo>
                <a:close/>
                <a:moveTo>
                  <a:pt x="48" y="715"/>
                </a:moveTo>
                <a:cubicBezTo>
                  <a:pt x="48" y="715"/>
                  <a:pt x="48" y="715"/>
                  <a:pt x="48" y="714"/>
                </a:cubicBezTo>
                <a:cubicBezTo>
                  <a:pt x="48" y="715"/>
                  <a:pt x="48" y="715"/>
                  <a:pt x="48" y="715"/>
                </a:cubicBezTo>
                <a:close/>
                <a:moveTo>
                  <a:pt x="48" y="719"/>
                </a:moveTo>
                <a:cubicBezTo>
                  <a:pt x="48" y="720"/>
                  <a:pt x="48" y="720"/>
                  <a:pt x="48" y="720"/>
                </a:cubicBezTo>
                <a:cubicBezTo>
                  <a:pt x="48" y="720"/>
                  <a:pt x="48" y="719"/>
                  <a:pt x="48" y="719"/>
                </a:cubicBezTo>
                <a:close/>
                <a:moveTo>
                  <a:pt x="48" y="718"/>
                </a:moveTo>
                <a:cubicBezTo>
                  <a:pt x="48" y="719"/>
                  <a:pt x="48" y="719"/>
                  <a:pt x="48" y="719"/>
                </a:cubicBezTo>
                <a:cubicBezTo>
                  <a:pt x="48" y="719"/>
                  <a:pt x="48" y="719"/>
                  <a:pt x="48" y="718"/>
                </a:cubicBezTo>
                <a:close/>
                <a:moveTo>
                  <a:pt x="40" y="698"/>
                </a:moveTo>
                <a:cubicBezTo>
                  <a:pt x="40" y="698"/>
                  <a:pt x="40" y="698"/>
                  <a:pt x="40" y="697"/>
                </a:cubicBezTo>
                <a:cubicBezTo>
                  <a:pt x="40" y="698"/>
                  <a:pt x="40" y="698"/>
                  <a:pt x="40" y="698"/>
                </a:cubicBezTo>
                <a:close/>
                <a:moveTo>
                  <a:pt x="39" y="697"/>
                </a:moveTo>
                <a:cubicBezTo>
                  <a:pt x="39" y="697"/>
                  <a:pt x="39" y="697"/>
                  <a:pt x="39" y="696"/>
                </a:cubicBezTo>
                <a:cubicBezTo>
                  <a:pt x="39" y="697"/>
                  <a:pt x="39" y="697"/>
                  <a:pt x="39" y="697"/>
                </a:cubicBezTo>
                <a:close/>
                <a:moveTo>
                  <a:pt x="38" y="696"/>
                </a:moveTo>
                <a:cubicBezTo>
                  <a:pt x="38" y="696"/>
                  <a:pt x="38" y="696"/>
                  <a:pt x="38" y="695"/>
                </a:cubicBezTo>
                <a:cubicBezTo>
                  <a:pt x="38" y="696"/>
                  <a:pt x="38" y="696"/>
                  <a:pt x="38" y="696"/>
                </a:cubicBezTo>
                <a:close/>
                <a:moveTo>
                  <a:pt x="56" y="752"/>
                </a:moveTo>
                <a:cubicBezTo>
                  <a:pt x="56" y="752"/>
                  <a:pt x="56" y="752"/>
                  <a:pt x="56" y="752"/>
                </a:cubicBezTo>
                <a:cubicBezTo>
                  <a:pt x="56" y="752"/>
                  <a:pt x="56" y="751"/>
                  <a:pt x="56" y="751"/>
                </a:cubicBezTo>
                <a:cubicBezTo>
                  <a:pt x="56" y="751"/>
                  <a:pt x="56" y="751"/>
                  <a:pt x="56" y="752"/>
                </a:cubicBezTo>
                <a:close/>
                <a:moveTo>
                  <a:pt x="75" y="757"/>
                </a:moveTo>
                <a:cubicBezTo>
                  <a:pt x="75" y="757"/>
                  <a:pt x="75" y="757"/>
                  <a:pt x="75" y="757"/>
                </a:cubicBezTo>
                <a:cubicBezTo>
                  <a:pt x="75" y="757"/>
                  <a:pt x="75" y="757"/>
                  <a:pt x="75" y="757"/>
                </a:cubicBezTo>
                <a:close/>
                <a:moveTo>
                  <a:pt x="72" y="592"/>
                </a:moveTo>
                <a:cubicBezTo>
                  <a:pt x="72" y="592"/>
                  <a:pt x="73" y="592"/>
                  <a:pt x="73" y="592"/>
                </a:cubicBezTo>
                <a:cubicBezTo>
                  <a:pt x="73" y="592"/>
                  <a:pt x="72" y="592"/>
                  <a:pt x="72" y="592"/>
                </a:cubicBezTo>
                <a:close/>
                <a:moveTo>
                  <a:pt x="73" y="593"/>
                </a:moveTo>
                <a:cubicBezTo>
                  <a:pt x="73" y="593"/>
                  <a:pt x="73" y="593"/>
                  <a:pt x="74" y="593"/>
                </a:cubicBezTo>
                <a:cubicBezTo>
                  <a:pt x="73" y="593"/>
                  <a:pt x="73" y="593"/>
                  <a:pt x="73" y="593"/>
                </a:cubicBezTo>
                <a:close/>
                <a:moveTo>
                  <a:pt x="74" y="593"/>
                </a:moveTo>
                <a:cubicBezTo>
                  <a:pt x="74" y="593"/>
                  <a:pt x="75" y="594"/>
                  <a:pt x="75" y="594"/>
                </a:cubicBezTo>
                <a:cubicBezTo>
                  <a:pt x="75" y="594"/>
                  <a:pt x="74" y="593"/>
                  <a:pt x="74" y="593"/>
                </a:cubicBezTo>
                <a:close/>
                <a:moveTo>
                  <a:pt x="95" y="734"/>
                </a:moveTo>
                <a:cubicBezTo>
                  <a:pt x="95" y="734"/>
                  <a:pt x="95" y="734"/>
                  <a:pt x="95" y="734"/>
                </a:cubicBezTo>
                <a:cubicBezTo>
                  <a:pt x="95" y="734"/>
                  <a:pt x="95" y="734"/>
                  <a:pt x="95" y="734"/>
                </a:cubicBezTo>
                <a:close/>
                <a:moveTo>
                  <a:pt x="96" y="734"/>
                </a:moveTo>
                <a:cubicBezTo>
                  <a:pt x="96" y="734"/>
                  <a:pt x="96" y="734"/>
                  <a:pt x="96" y="734"/>
                </a:cubicBezTo>
                <a:cubicBezTo>
                  <a:pt x="96" y="734"/>
                  <a:pt x="96" y="734"/>
                  <a:pt x="96" y="734"/>
                </a:cubicBezTo>
                <a:close/>
                <a:moveTo>
                  <a:pt x="99" y="736"/>
                </a:moveTo>
                <a:cubicBezTo>
                  <a:pt x="99" y="736"/>
                  <a:pt x="99" y="736"/>
                  <a:pt x="99" y="736"/>
                </a:cubicBezTo>
                <a:cubicBezTo>
                  <a:pt x="99" y="736"/>
                  <a:pt x="99" y="736"/>
                  <a:pt x="99" y="736"/>
                </a:cubicBezTo>
                <a:close/>
                <a:moveTo>
                  <a:pt x="118" y="740"/>
                </a:moveTo>
                <a:cubicBezTo>
                  <a:pt x="117" y="740"/>
                  <a:pt x="117" y="739"/>
                  <a:pt x="117" y="739"/>
                </a:cubicBezTo>
                <a:cubicBezTo>
                  <a:pt x="117" y="739"/>
                  <a:pt x="117" y="740"/>
                  <a:pt x="118" y="740"/>
                </a:cubicBezTo>
                <a:close/>
                <a:moveTo>
                  <a:pt x="118" y="740"/>
                </a:moveTo>
                <a:cubicBezTo>
                  <a:pt x="118" y="740"/>
                  <a:pt x="118" y="740"/>
                  <a:pt x="118" y="740"/>
                </a:cubicBezTo>
                <a:cubicBezTo>
                  <a:pt x="118" y="740"/>
                  <a:pt x="118" y="740"/>
                  <a:pt x="118" y="740"/>
                </a:cubicBezTo>
                <a:cubicBezTo>
                  <a:pt x="118" y="740"/>
                  <a:pt x="118" y="740"/>
                  <a:pt x="118" y="740"/>
                </a:cubicBezTo>
                <a:close/>
                <a:moveTo>
                  <a:pt x="119" y="740"/>
                </a:moveTo>
                <a:cubicBezTo>
                  <a:pt x="119" y="739"/>
                  <a:pt x="119" y="739"/>
                  <a:pt x="119" y="739"/>
                </a:cubicBezTo>
                <a:cubicBezTo>
                  <a:pt x="119" y="739"/>
                  <a:pt x="119" y="739"/>
                  <a:pt x="119" y="740"/>
                </a:cubicBezTo>
                <a:close/>
                <a:moveTo>
                  <a:pt x="122" y="625"/>
                </a:moveTo>
                <a:cubicBezTo>
                  <a:pt x="123" y="626"/>
                  <a:pt x="124" y="626"/>
                  <a:pt x="125" y="627"/>
                </a:cubicBezTo>
                <a:cubicBezTo>
                  <a:pt x="124" y="626"/>
                  <a:pt x="123" y="626"/>
                  <a:pt x="122" y="625"/>
                </a:cubicBezTo>
                <a:close/>
                <a:moveTo>
                  <a:pt x="165" y="718"/>
                </a:moveTo>
                <a:cubicBezTo>
                  <a:pt x="165" y="718"/>
                  <a:pt x="165" y="718"/>
                  <a:pt x="165" y="718"/>
                </a:cubicBezTo>
                <a:cubicBezTo>
                  <a:pt x="165" y="718"/>
                  <a:pt x="165" y="718"/>
                  <a:pt x="165" y="718"/>
                </a:cubicBezTo>
                <a:close/>
                <a:moveTo>
                  <a:pt x="146" y="697"/>
                </a:moveTo>
                <a:cubicBezTo>
                  <a:pt x="146" y="697"/>
                  <a:pt x="147" y="697"/>
                  <a:pt x="147" y="697"/>
                </a:cubicBezTo>
                <a:cubicBezTo>
                  <a:pt x="147" y="697"/>
                  <a:pt x="146" y="697"/>
                  <a:pt x="146" y="697"/>
                </a:cubicBezTo>
                <a:close/>
                <a:moveTo>
                  <a:pt x="147" y="697"/>
                </a:moveTo>
                <a:cubicBezTo>
                  <a:pt x="148" y="697"/>
                  <a:pt x="148" y="697"/>
                  <a:pt x="148" y="697"/>
                </a:cubicBezTo>
                <a:cubicBezTo>
                  <a:pt x="148" y="697"/>
                  <a:pt x="148" y="697"/>
                  <a:pt x="147" y="697"/>
                </a:cubicBezTo>
                <a:close/>
                <a:moveTo>
                  <a:pt x="145" y="697"/>
                </a:moveTo>
                <a:cubicBezTo>
                  <a:pt x="145" y="697"/>
                  <a:pt x="145" y="697"/>
                  <a:pt x="145" y="697"/>
                </a:cubicBezTo>
                <a:cubicBezTo>
                  <a:pt x="145" y="697"/>
                  <a:pt x="145" y="697"/>
                  <a:pt x="145" y="697"/>
                </a:cubicBezTo>
                <a:close/>
                <a:moveTo>
                  <a:pt x="143" y="697"/>
                </a:moveTo>
                <a:cubicBezTo>
                  <a:pt x="143" y="697"/>
                  <a:pt x="143" y="697"/>
                  <a:pt x="143" y="697"/>
                </a:cubicBezTo>
                <a:cubicBezTo>
                  <a:pt x="143" y="697"/>
                  <a:pt x="143" y="697"/>
                  <a:pt x="143" y="697"/>
                </a:cubicBezTo>
                <a:cubicBezTo>
                  <a:pt x="143" y="697"/>
                  <a:pt x="143" y="697"/>
                  <a:pt x="143" y="697"/>
                </a:cubicBezTo>
                <a:close/>
                <a:moveTo>
                  <a:pt x="141" y="729"/>
                </a:moveTo>
                <a:cubicBezTo>
                  <a:pt x="141" y="729"/>
                  <a:pt x="141" y="729"/>
                  <a:pt x="142" y="729"/>
                </a:cubicBezTo>
                <a:cubicBezTo>
                  <a:pt x="141" y="729"/>
                  <a:pt x="141" y="729"/>
                  <a:pt x="141" y="729"/>
                </a:cubicBezTo>
                <a:close/>
                <a:moveTo>
                  <a:pt x="141" y="697"/>
                </a:moveTo>
                <a:cubicBezTo>
                  <a:pt x="141" y="697"/>
                  <a:pt x="141" y="697"/>
                  <a:pt x="142" y="697"/>
                </a:cubicBezTo>
                <a:cubicBezTo>
                  <a:pt x="141" y="697"/>
                  <a:pt x="141" y="697"/>
                  <a:pt x="141" y="697"/>
                </a:cubicBezTo>
                <a:close/>
                <a:moveTo>
                  <a:pt x="144" y="729"/>
                </a:moveTo>
                <a:cubicBezTo>
                  <a:pt x="144" y="729"/>
                  <a:pt x="144" y="729"/>
                  <a:pt x="144" y="729"/>
                </a:cubicBezTo>
                <a:cubicBezTo>
                  <a:pt x="144" y="729"/>
                  <a:pt x="144" y="729"/>
                  <a:pt x="144" y="729"/>
                </a:cubicBezTo>
                <a:close/>
                <a:moveTo>
                  <a:pt x="147" y="729"/>
                </a:moveTo>
                <a:cubicBezTo>
                  <a:pt x="147" y="729"/>
                  <a:pt x="146" y="729"/>
                  <a:pt x="146" y="729"/>
                </a:cubicBezTo>
                <a:cubicBezTo>
                  <a:pt x="146" y="729"/>
                  <a:pt x="147" y="729"/>
                  <a:pt x="147" y="729"/>
                </a:cubicBezTo>
                <a:close/>
                <a:moveTo>
                  <a:pt x="162" y="721"/>
                </a:moveTo>
                <a:cubicBezTo>
                  <a:pt x="162" y="721"/>
                  <a:pt x="162" y="721"/>
                  <a:pt x="162" y="721"/>
                </a:cubicBezTo>
                <a:close/>
                <a:moveTo>
                  <a:pt x="163" y="719"/>
                </a:moveTo>
                <a:cubicBezTo>
                  <a:pt x="163" y="719"/>
                  <a:pt x="163" y="719"/>
                  <a:pt x="163" y="719"/>
                </a:cubicBezTo>
                <a:cubicBezTo>
                  <a:pt x="163" y="719"/>
                  <a:pt x="163" y="719"/>
                  <a:pt x="163" y="719"/>
                </a:cubicBezTo>
                <a:close/>
                <a:moveTo>
                  <a:pt x="163" y="719"/>
                </a:moveTo>
                <a:cubicBezTo>
                  <a:pt x="163" y="719"/>
                  <a:pt x="163" y="719"/>
                  <a:pt x="163" y="720"/>
                </a:cubicBezTo>
                <a:cubicBezTo>
                  <a:pt x="163" y="719"/>
                  <a:pt x="163" y="719"/>
                  <a:pt x="163" y="719"/>
                </a:cubicBezTo>
                <a:close/>
                <a:moveTo>
                  <a:pt x="163" y="720"/>
                </a:moveTo>
                <a:cubicBezTo>
                  <a:pt x="163" y="720"/>
                  <a:pt x="163" y="720"/>
                  <a:pt x="163" y="720"/>
                </a:cubicBezTo>
                <a:cubicBezTo>
                  <a:pt x="163" y="720"/>
                  <a:pt x="163" y="720"/>
                  <a:pt x="163" y="720"/>
                </a:cubicBezTo>
                <a:close/>
                <a:moveTo>
                  <a:pt x="164" y="718"/>
                </a:moveTo>
                <a:cubicBezTo>
                  <a:pt x="164" y="718"/>
                  <a:pt x="163" y="718"/>
                  <a:pt x="163" y="718"/>
                </a:cubicBezTo>
                <a:cubicBezTo>
                  <a:pt x="163" y="718"/>
                  <a:pt x="164" y="718"/>
                  <a:pt x="164" y="718"/>
                </a:cubicBezTo>
                <a:close/>
                <a:moveTo>
                  <a:pt x="164" y="718"/>
                </a:moveTo>
                <a:cubicBezTo>
                  <a:pt x="164" y="718"/>
                  <a:pt x="164" y="718"/>
                  <a:pt x="164" y="718"/>
                </a:cubicBezTo>
                <a:cubicBezTo>
                  <a:pt x="164" y="718"/>
                  <a:pt x="164" y="718"/>
                  <a:pt x="164" y="718"/>
                </a:cubicBezTo>
                <a:close/>
                <a:moveTo>
                  <a:pt x="170" y="722"/>
                </a:moveTo>
                <a:cubicBezTo>
                  <a:pt x="170" y="722"/>
                  <a:pt x="170" y="722"/>
                  <a:pt x="170" y="722"/>
                </a:cubicBezTo>
                <a:cubicBezTo>
                  <a:pt x="170" y="722"/>
                  <a:pt x="170" y="722"/>
                  <a:pt x="170" y="722"/>
                </a:cubicBezTo>
                <a:close/>
                <a:moveTo>
                  <a:pt x="171" y="721"/>
                </a:moveTo>
                <a:cubicBezTo>
                  <a:pt x="171" y="721"/>
                  <a:pt x="171" y="721"/>
                  <a:pt x="171" y="720"/>
                </a:cubicBezTo>
                <a:cubicBezTo>
                  <a:pt x="171" y="721"/>
                  <a:pt x="171" y="721"/>
                  <a:pt x="171" y="721"/>
                </a:cubicBezTo>
                <a:close/>
                <a:moveTo>
                  <a:pt x="176" y="662"/>
                </a:moveTo>
                <a:cubicBezTo>
                  <a:pt x="174" y="662"/>
                  <a:pt x="170" y="663"/>
                  <a:pt x="169" y="663"/>
                </a:cubicBezTo>
                <a:cubicBezTo>
                  <a:pt x="170" y="663"/>
                  <a:pt x="175" y="662"/>
                  <a:pt x="177" y="662"/>
                </a:cubicBezTo>
                <a:cubicBezTo>
                  <a:pt x="177" y="662"/>
                  <a:pt x="176" y="662"/>
                  <a:pt x="176" y="662"/>
                </a:cubicBezTo>
                <a:close/>
                <a:moveTo>
                  <a:pt x="150" y="644"/>
                </a:moveTo>
                <a:cubicBezTo>
                  <a:pt x="151" y="644"/>
                  <a:pt x="151" y="644"/>
                  <a:pt x="151" y="644"/>
                </a:cubicBezTo>
                <a:cubicBezTo>
                  <a:pt x="151" y="644"/>
                  <a:pt x="151" y="644"/>
                  <a:pt x="150" y="644"/>
                </a:cubicBezTo>
                <a:close/>
                <a:moveTo>
                  <a:pt x="148" y="642"/>
                </a:moveTo>
                <a:cubicBezTo>
                  <a:pt x="148" y="643"/>
                  <a:pt x="149" y="643"/>
                  <a:pt x="149" y="643"/>
                </a:cubicBezTo>
                <a:cubicBezTo>
                  <a:pt x="149" y="643"/>
                  <a:pt x="148" y="643"/>
                  <a:pt x="148" y="642"/>
                </a:cubicBezTo>
                <a:close/>
                <a:moveTo>
                  <a:pt x="149" y="643"/>
                </a:moveTo>
                <a:cubicBezTo>
                  <a:pt x="150" y="644"/>
                  <a:pt x="150" y="644"/>
                  <a:pt x="150" y="644"/>
                </a:cubicBezTo>
                <a:cubicBezTo>
                  <a:pt x="150" y="644"/>
                  <a:pt x="150" y="644"/>
                  <a:pt x="149" y="643"/>
                </a:cubicBezTo>
                <a:close/>
                <a:moveTo>
                  <a:pt x="145" y="641"/>
                </a:moveTo>
                <a:cubicBezTo>
                  <a:pt x="143" y="639"/>
                  <a:pt x="140" y="637"/>
                  <a:pt x="137" y="635"/>
                </a:cubicBezTo>
                <a:cubicBezTo>
                  <a:pt x="140" y="637"/>
                  <a:pt x="143" y="639"/>
                  <a:pt x="145" y="641"/>
                </a:cubicBezTo>
                <a:close/>
                <a:moveTo>
                  <a:pt x="147" y="642"/>
                </a:moveTo>
                <a:cubicBezTo>
                  <a:pt x="147" y="642"/>
                  <a:pt x="146" y="641"/>
                  <a:pt x="146" y="641"/>
                </a:cubicBezTo>
                <a:cubicBezTo>
                  <a:pt x="146" y="641"/>
                  <a:pt x="147" y="642"/>
                  <a:pt x="147" y="642"/>
                </a:cubicBezTo>
                <a:close/>
                <a:moveTo>
                  <a:pt x="140" y="697"/>
                </a:moveTo>
                <a:cubicBezTo>
                  <a:pt x="140" y="697"/>
                  <a:pt x="140" y="697"/>
                  <a:pt x="139" y="697"/>
                </a:cubicBezTo>
                <a:cubicBezTo>
                  <a:pt x="140" y="697"/>
                  <a:pt x="140" y="697"/>
                  <a:pt x="140" y="697"/>
                </a:cubicBezTo>
                <a:close/>
                <a:moveTo>
                  <a:pt x="139" y="696"/>
                </a:moveTo>
                <a:cubicBezTo>
                  <a:pt x="139" y="696"/>
                  <a:pt x="138" y="696"/>
                  <a:pt x="138" y="696"/>
                </a:cubicBezTo>
                <a:cubicBezTo>
                  <a:pt x="138" y="696"/>
                  <a:pt x="139" y="696"/>
                  <a:pt x="139" y="696"/>
                </a:cubicBezTo>
                <a:close/>
                <a:moveTo>
                  <a:pt x="134" y="633"/>
                </a:moveTo>
                <a:cubicBezTo>
                  <a:pt x="135" y="633"/>
                  <a:pt x="136" y="634"/>
                  <a:pt x="137" y="635"/>
                </a:cubicBezTo>
                <a:cubicBezTo>
                  <a:pt x="136" y="634"/>
                  <a:pt x="135" y="633"/>
                  <a:pt x="134" y="633"/>
                </a:cubicBezTo>
                <a:close/>
                <a:moveTo>
                  <a:pt x="28" y="719"/>
                </a:moveTo>
                <a:cubicBezTo>
                  <a:pt x="28" y="719"/>
                  <a:pt x="28" y="719"/>
                  <a:pt x="28" y="719"/>
                </a:cubicBezTo>
                <a:cubicBezTo>
                  <a:pt x="28" y="719"/>
                  <a:pt x="28" y="719"/>
                  <a:pt x="28" y="719"/>
                </a:cubicBezTo>
                <a:close/>
                <a:moveTo>
                  <a:pt x="29" y="716"/>
                </a:moveTo>
                <a:cubicBezTo>
                  <a:pt x="29" y="717"/>
                  <a:pt x="29" y="717"/>
                  <a:pt x="29" y="717"/>
                </a:cubicBezTo>
                <a:cubicBezTo>
                  <a:pt x="29" y="717"/>
                  <a:pt x="29" y="717"/>
                  <a:pt x="29" y="716"/>
                </a:cubicBezTo>
                <a:close/>
                <a:moveTo>
                  <a:pt x="29" y="717"/>
                </a:moveTo>
                <a:cubicBezTo>
                  <a:pt x="29" y="717"/>
                  <a:pt x="29" y="718"/>
                  <a:pt x="29" y="718"/>
                </a:cubicBezTo>
                <a:cubicBezTo>
                  <a:pt x="29" y="718"/>
                  <a:pt x="29" y="717"/>
                  <a:pt x="29" y="717"/>
                </a:cubicBezTo>
                <a:close/>
                <a:moveTo>
                  <a:pt x="29" y="718"/>
                </a:moveTo>
                <a:cubicBezTo>
                  <a:pt x="29" y="718"/>
                  <a:pt x="29" y="718"/>
                  <a:pt x="29" y="719"/>
                </a:cubicBezTo>
                <a:cubicBezTo>
                  <a:pt x="29" y="718"/>
                  <a:pt x="29" y="718"/>
                  <a:pt x="29" y="718"/>
                </a:cubicBezTo>
                <a:close/>
                <a:moveTo>
                  <a:pt x="29" y="716"/>
                </a:moveTo>
                <a:cubicBezTo>
                  <a:pt x="29" y="716"/>
                  <a:pt x="29" y="716"/>
                  <a:pt x="29" y="716"/>
                </a:cubicBezTo>
                <a:cubicBezTo>
                  <a:pt x="29" y="716"/>
                  <a:pt x="29" y="716"/>
                  <a:pt x="29" y="716"/>
                </a:cubicBezTo>
                <a:close/>
                <a:moveTo>
                  <a:pt x="56" y="754"/>
                </a:moveTo>
                <a:cubicBezTo>
                  <a:pt x="56" y="754"/>
                  <a:pt x="56" y="754"/>
                  <a:pt x="56" y="754"/>
                </a:cubicBezTo>
                <a:cubicBezTo>
                  <a:pt x="56" y="754"/>
                  <a:pt x="56" y="754"/>
                  <a:pt x="56" y="754"/>
                </a:cubicBezTo>
                <a:close/>
                <a:moveTo>
                  <a:pt x="56" y="753"/>
                </a:moveTo>
                <a:cubicBezTo>
                  <a:pt x="56" y="753"/>
                  <a:pt x="56" y="753"/>
                  <a:pt x="56" y="752"/>
                </a:cubicBezTo>
                <a:cubicBezTo>
                  <a:pt x="56" y="753"/>
                  <a:pt x="56" y="753"/>
                  <a:pt x="56" y="753"/>
                </a:cubicBezTo>
                <a:close/>
                <a:moveTo>
                  <a:pt x="139" y="731"/>
                </a:moveTo>
                <a:cubicBezTo>
                  <a:pt x="139" y="731"/>
                  <a:pt x="139" y="731"/>
                  <a:pt x="139" y="731"/>
                </a:cubicBezTo>
                <a:cubicBezTo>
                  <a:pt x="139" y="731"/>
                  <a:pt x="139" y="731"/>
                  <a:pt x="139" y="731"/>
                </a:cubicBezTo>
                <a:close/>
                <a:moveTo>
                  <a:pt x="139" y="731"/>
                </a:moveTo>
                <a:cubicBezTo>
                  <a:pt x="139" y="731"/>
                  <a:pt x="139" y="731"/>
                  <a:pt x="139" y="731"/>
                </a:cubicBezTo>
                <a:cubicBezTo>
                  <a:pt x="139" y="731"/>
                  <a:pt x="139" y="731"/>
                  <a:pt x="139" y="731"/>
                </a:cubicBezTo>
                <a:close/>
                <a:moveTo>
                  <a:pt x="139" y="731"/>
                </a:moveTo>
                <a:cubicBezTo>
                  <a:pt x="139" y="730"/>
                  <a:pt x="140" y="729"/>
                  <a:pt x="141" y="729"/>
                </a:cubicBezTo>
                <a:cubicBezTo>
                  <a:pt x="140" y="729"/>
                  <a:pt x="139" y="730"/>
                  <a:pt x="139" y="731"/>
                </a:cubicBezTo>
                <a:close/>
                <a:moveTo>
                  <a:pt x="163" y="722"/>
                </a:moveTo>
                <a:cubicBezTo>
                  <a:pt x="163" y="722"/>
                  <a:pt x="163" y="722"/>
                  <a:pt x="163" y="722"/>
                </a:cubicBezTo>
                <a:cubicBezTo>
                  <a:pt x="163" y="722"/>
                  <a:pt x="163" y="722"/>
                  <a:pt x="163" y="722"/>
                </a:cubicBezTo>
                <a:cubicBezTo>
                  <a:pt x="163" y="722"/>
                  <a:pt x="163" y="722"/>
                  <a:pt x="163" y="722"/>
                </a:cubicBezTo>
                <a:close/>
                <a:moveTo>
                  <a:pt x="378" y="1004"/>
                </a:moveTo>
                <a:cubicBezTo>
                  <a:pt x="378" y="1004"/>
                  <a:pt x="378" y="1004"/>
                  <a:pt x="378" y="1004"/>
                </a:cubicBezTo>
                <a:cubicBezTo>
                  <a:pt x="378" y="1004"/>
                  <a:pt x="378" y="1004"/>
                  <a:pt x="378" y="1004"/>
                </a:cubicBezTo>
                <a:close/>
                <a:moveTo>
                  <a:pt x="379" y="1004"/>
                </a:moveTo>
                <a:cubicBezTo>
                  <a:pt x="379" y="1004"/>
                  <a:pt x="379" y="1004"/>
                  <a:pt x="379" y="1004"/>
                </a:cubicBezTo>
                <a:cubicBezTo>
                  <a:pt x="379" y="1004"/>
                  <a:pt x="379" y="1004"/>
                  <a:pt x="379" y="1004"/>
                </a:cubicBezTo>
                <a:close/>
                <a:moveTo>
                  <a:pt x="381" y="1005"/>
                </a:moveTo>
                <a:cubicBezTo>
                  <a:pt x="381" y="1005"/>
                  <a:pt x="381" y="1005"/>
                  <a:pt x="381" y="1005"/>
                </a:cubicBezTo>
                <a:cubicBezTo>
                  <a:pt x="381" y="1005"/>
                  <a:pt x="381" y="1005"/>
                  <a:pt x="381" y="1005"/>
                </a:cubicBezTo>
                <a:close/>
                <a:moveTo>
                  <a:pt x="478" y="721"/>
                </a:moveTo>
                <a:cubicBezTo>
                  <a:pt x="478" y="721"/>
                  <a:pt x="478" y="721"/>
                  <a:pt x="478" y="721"/>
                </a:cubicBezTo>
                <a:cubicBezTo>
                  <a:pt x="478" y="721"/>
                  <a:pt x="478" y="721"/>
                  <a:pt x="478" y="721"/>
                </a:cubicBezTo>
                <a:close/>
                <a:moveTo>
                  <a:pt x="479" y="720"/>
                </a:moveTo>
                <a:cubicBezTo>
                  <a:pt x="479" y="719"/>
                  <a:pt x="479" y="719"/>
                  <a:pt x="479" y="719"/>
                </a:cubicBezTo>
                <a:cubicBezTo>
                  <a:pt x="479" y="719"/>
                  <a:pt x="479" y="719"/>
                  <a:pt x="479" y="720"/>
                </a:cubicBezTo>
                <a:close/>
                <a:moveTo>
                  <a:pt x="433" y="691"/>
                </a:moveTo>
                <a:cubicBezTo>
                  <a:pt x="433" y="692"/>
                  <a:pt x="433" y="692"/>
                  <a:pt x="433" y="692"/>
                </a:cubicBezTo>
                <a:cubicBezTo>
                  <a:pt x="433" y="692"/>
                  <a:pt x="433" y="692"/>
                  <a:pt x="433" y="691"/>
                </a:cubicBezTo>
                <a:close/>
                <a:moveTo>
                  <a:pt x="433" y="693"/>
                </a:moveTo>
                <a:cubicBezTo>
                  <a:pt x="433" y="693"/>
                  <a:pt x="433" y="693"/>
                  <a:pt x="433" y="693"/>
                </a:cubicBezTo>
                <a:cubicBezTo>
                  <a:pt x="433" y="693"/>
                  <a:pt x="433" y="693"/>
                  <a:pt x="433" y="693"/>
                </a:cubicBezTo>
                <a:close/>
                <a:moveTo>
                  <a:pt x="433" y="694"/>
                </a:moveTo>
                <a:cubicBezTo>
                  <a:pt x="433" y="694"/>
                  <a:pt x="433" y="694"/>
                  <a:pt x="433" y="695"/>
                </a:cubicBezTo>
                <a:cubicBezTo>
                  <a:pt x="433" y="694"/>
                  <a:pt x="433" y="694"/>
                  <a:pt x="433" y="694"/>
                </a:cubicBezTo>
                <a:close/>
                <a:moveTo>
                  <a:pt x="434" y="700"/>
                </a:moveTo>
                <a:cubicBezTo>
                  <a:pt x="433" y="699"/>
                  <a:pt x="433" y="699"/>
                  <a:pt x="433" y="698"/>
                </a:cubicBezTo>
                <a:cubicBezTo>
                  <a:pt x="433" y="699"/>
                  <a:pt x="433" y="699"/>
                  <a:pt x="434" y="700"/>
                </a:cubicBezTo>
                <a:close/>
                <a:moveTo>
                  <a:pt x="433" y="698"/>
                </a:moveTo>
                <a:cubicBezTo>
                  <a:pt x="433" y="697"/>
                  <a:pt x="433" y="697"/>
                  <a:pt x="433" y="697"/>
                </a:cubicBezTo>
                <a:cubicBezTo>
                  <a:pt x="433" y="697"/>
                  <a:pt x="433" y="697"/>
                  <a:pt x="433" y="698"/>
                </a:cubicBezTo>
                <a:close/>
                <a:moveTo>
                  <a:pt x="433" y="696"/>
                </a:moveTo>
                <a:cubicBezTo>
                  <a:pt x="433" y="696"/>
                  <a:pt x="433" y="696"/>
                  <a:pt x="433" y="696"/>
                </a:cubicBezTo>
                <a:cubicBezTo>
                  <a:pt x="433" y="696"/>
                  <a:pt x="433" y="696"/>
                  <a:pt x="433" y="696"/>
                </a:cubicBezTo>
                <a:close/>
                <a:moveTo>
                  <a:pt x="1083" y="374"/>
                </a:moveTo>
                <a:cubicBezTo>
                  <a:pt x="1083" y="374"/>
                  <a:pt x="1083" y="374"/>
                  <a:pt x="1084" y="375"/>
                </a:cubicBezTo>
                <a:cubicBezTo>
                  <a:pt x="1083" y="374"/>
                  <a:pt x="1083" y="374"/>
                  <a:pt x="1083" y="374"/>
                </a:cubicBezTo>
                <a:close/>
                <a:moveTo>
                  <a:pt x="1084" y="375"/>
                </a:moveTo>
                <a:cubicBezTo>
                  <a:pt x="1084" y="375"/>
                  <a:pt x="1084" y="375"/>
                  <a:pt x="1084" y="375"/>
                </a:cubicBezTo>
                <a:cubicBezTo>
                  <a:pt x="1084" y="375"/>
                  <a:pt x="1084" y="375"/>
                  <a:pt x="1084" y="375"/>
                </a:cubicBezTo>
                <a:close/>
                <a:moveTo>
                  <a:pt x="1083" y="374"/>
                </a:moveTo>
                <a:cubicBezTo>
                  <a:pt x="1082" y="374"/>
                  <a:pt x="1081" y="373"/>
                  <a:pt x="1080" y="373"/>
                </a:cubicBezTo>
                <a:cubicBezTo>
                  <a:pt x="1081" y="373"/>
                  <a:pt x="1082" y="374"/>
                  <a:pt x="1083" y="374"/>
                </a:cubicBezTo>
                <a:close/>
                <a:moveTo>
                  <a:pt x="1079" y="373"/>
                </a:moveTo>
                <a:cubicBezTo>
                  <a:pt x="1079" y="373"/>
                  <a:pt x="1079" y="373"/>
                  <a:pt x="1078" y="373"/>
                </a:cubicBezTo>
                <a:cubicBezTo>
                  <a:pt x="1079" y="373"/>
                  <a:pt x="1079" y="373"/>
                  <a:pt x="1079" y="373"/>
                </a:cubicBezTo>
                <a:close/>
                <a:moveTo>
                  <a:pt x="1078" y="373"/>
                </a:moveTo>
                <a:cubicBezTo>
                  <a:pt x="1077" y="373"/>
                  <a:pt x="1077" y="373"/>
                  <a:pt x="1077" y="373"/>
                </a:cubicBezTo>
                <a:cubicBezTo>
                  <a:pt x="1077" y="373"/>
                  <a:pt x="1077" y="373"/>
                  <a:pt x="1078" y="373"/>
                </a:cubicBezTo>
                <a:close/>
                <a:moveTo>
                  <a:pt x="1036" y="308"/>
                </a:moveTo>
                <a:cubicBezTo>
                  <a:pt x="1039" y="301"/>
                  <a:pt x="1051" y="297"/>
                  <a:pt x="1057" y="288"/>
                </a:cubicBezTo>
                <a:cubicBezTo>
                  <a:pt x="1062" y="281"/>
                  <a:pt x="1065" y="270"/>
                  <a:pt x="1068" y="271"/>
                </a:cubicBezTo>
                <a:cubicBezTo>
                  <a:pt x="1070" y="272"/>
                  <a:pt x="1066" y="294"/>
                  <a:pt x="1059" y="300"/>
                </a:cubicBezTo>
                <a:cubicBezTo>
                  <a:pt x="1052" y="306"/>
                  <a:pt x="1038" y="308"/>
                  <a:pt x="1038" y="313"/>
                </a:cubicBezTo>
                <a:cubicBezTo>
                  <a:pt x="1038" y="318"/>
                  <a:pt x="1021" y="320"/>
                  <a:pt x="1020" y="318"/>
                </a:cubicBezTo>
                <a:cubicBezTo>
                  <a:pt x="1019" y="316"/>
                  <a:pt x="1032" y="316"/>
                  <a:pt x="1036" y="308"/>
                </a:cubicBezTo>
                <a:close/>
                <a:moveTo>
                  <a:pt x="1006" y="704"/>
                </a:moveTo>
                <a:cubicBezTo>
                  <a:pt x="1006" y="704"/>
                  <a:pt x="1006" y="704"/>
                  <a:pt x="1006" y="703"/>
                </a:cubicBezTo>
                <a:cubicBezTo>
                  <a:pt x="1006" y="704"/>
                  <a:pt x="1006" y="704"/>
                  <a:pt x="1006" y="704"/>
                </a:cubicBezTo>
                <a:close/>
                <a:moveTo>
                  <a:pt x="1006" y="699"/>
                </a:moveTo>
                <a:cubicBezTo>
                  <a:pt x="1006" y="699"/>
                  <a:pt x="1006" y="699"/>
                  <a:pt x="1006" y="699"/>
                </a:cubicBezTo>
                <a:cubicBezTo>
                  <a:pt x="1006" y="699"/>
                  <a:pt x="1006" y="699"/>
                  <a:pt x="1006" y="699"/>
                </a:cubicBezTo>
                <a:close/>
                <a:moveTo>
                  <a:pt x="948" y="650"/>
                </a:moveTo>
                <a:cubicBezTo>
                  <a:pt x="948" y="649"/>
                  <a:pt x="949" y="649"/>
                  <a:pt x="949" y="649"/>
                </a:cubicBezTo>
                <a:cubicBezTo>
                  <a:pt x="949" y="649"/>
                  <a:pt x="948" y="649"/>
                  <a:pt x="948" y="650"/>
                </a:cubicBezTo>
                <a:close/>
                <a:moveTo>
                  <a:pt x="921" y="582"/>
                </a:moveTo>
                <a:cubicBezTo>
                  <a:pt x="921" y="582"/>
                  <a:pt x="921" y="582"/>
                  <a:pt x="921" y="582"/>
                </a:cubicBezTo>
                <a:cubicBezTo>
                  <a:pt x="921" y="582"/>
                  <a:pt x="921" y="582"/>
                  <a:pt x="921" y="582"/>
                </a:cubicBezTo>
                <a:close/>
                <a:moveTo>
                  <a:pt x="639" y="573"/>
                </a:moveTo>
                <a:cubicBezTo>
                  <a:pt x="639" y="573"/>
                  <a:pt x="638" y="573"/>
                  <a:pt x="638" y="572"/>
                </a:cubicBezTo>
                <a:cubicBezTo>
                  <a:pt x="638" y="573"/>
                  <a:pt x="639" y="573"/>
                  <a:pt x="639" y="573"/>
                </a:cubicBezTo>
                <a:close/>
                <a:moveTo>
                  <a:pt x="638" y="572"/>
                </a:moveTo>
                <a:cubicBezTo>
                  <a:pt x="637" y="572"/>
                  <a:pt x="637" y="571"/>
                  <a:pt x="637" y="571"/>
                </a:cubicBezTo>
                <a:cubicBezTo>
                  <a:pt x="637" y="571"/>
                  <a:pt x="637" y="572"/>
                  <a:pt x="638" y="572"/>
                </a:cubicBezTo>
                <a:close/>
                <a:moveTo>
                  <a:pt x="589" y="458"/>
                </a:moveTo>
                <a:cubicBezTo>
                  <a:pt x="589" y="459"/>
                  <a:pt x="590" y="459"/>
                  <a:pt x="590" y="459"/>
                </a:cubicBezTo>
                <a:cubicBezTo>
                  <a:pt x="590" y="459"/>
                  <a:pt x="589" y="459"/>
                  <a:pt x="589" y="458"/>
                </a:cubicBezTo>
                <a:close/>
                <a:moveTo>
                  <a:pt x="592" y="460"/>
                </a:moveTo>
                <a:cubicBezTo>
                  <a:pt x="593" y="460"/>
                  <a:pt x="593" y="460"/>
                  <a:pt x="593" y="460"/>
                </a:cubicBezTo>
                <a:cubicBezTo>
                  <a:pt x="593" y="460"/>
                  <a:pt x="593" y="460"/>
                  <a:pt x="592" y="460"/>
                </a:cubicBezTo>
                <a:close/>
                <a:moveTo>
                  <a:pt x="617" y="417"/>
                </a:moveTo>
                <a:cubicBezTo>
                  <a:pt x="620" y="413"/>
                  <a:pt x="623" y="416"/>
                  <a:pt x="625" y="417"/>
                </a:cubicBezTo>
                <a:cubicBezTo>
                  <a:pt x="626" y="418"/>
                  <a:pt x="625" y="413"/>
                  <a:pt x="628" y="413"/>
                </a:cubicBezTo>
                <a:cubicBezTo>
                  <a:pt x="631" y="413"/>
                  <a:pt x="628" y="418"/>
                  <a:pt x="630" y="418"/>
                </a:cubicBezTo>
                <a:cubicBezTo>
                  <a:pt x="632" y="418"/>
                  <a:pt x="635" y="424"/>
                  <a:pt x="634" y="429"/>
                </a:cubicBezTo>
                <a:cubicBezTo>
                  <a:pt x="634" y="430"/>
                  <a:pt x="633" y="431"/>
                  <a:pt x="632" y="432"/>
                </a:cubicBezTo>
                <a:cubicBezTo>
                  <a:pt x="626" y="437"/>
                  <a:pt x="620" y="436"/>
                  <a:pt x="622" y="430"/>
                </a:cubicBezTo>
                <a:cubicBezTo>
                  <a:pt x="624" y="425"/>
                  <a:pt x="624" y="419"/>
                  <a:pt x="621" y="419"/>
                </a:cubicBezTo>
                <a:cubicBezTo>
                  <a:pt x="618" y="419"/>
                  <a:pt x="620" y="430"/>
                  <a:pt x="618" y="431"/>
                </a:cubicBezTo>
                <a:cubicBezTo>
                  <a:pt x="615" y="431"/>
                  <a:pt x="615" y="423"/>
                  <a:pt x="616" y="418"/>
                </a:cubicBezTo>
                <a:cubicBezTo>
                  <a:pt x="617" y="418"/>
                  <a:pt x="617" y="417"/>
                  <a:pt x="617" y="417"/>
                </a:cubicBezTo>
                <a:close/>
                <a:moveTo>
                  <a:pt x="786" y="407"/>
                </a:moveTo>
                <a:cubicBezTo>
                  <a:pt x="787" y="407"/>
                  <a:pt x="784" y="411"/>
                  <a:pt x="777" y="411"/>
                </a:cubicBezTo>
                <a:cubicBezTo>
                  <a:pt x="770" y="411"/>
                  <a:pt x="756" y="407"/>
                  <a:pt x="750" y="414"/>
                </a:cubicBezTo>
                <a:cubicBezTo>
                  <a:pt x="744" y="420"/>
                  <a:pt x="748" y="424"/>
                  <a:pt x="745" y="424"/>
                </a:cubicBezTo>
                <a:cubicBezTo>
                  <a:pt x="742" y="425"/>
                  <a:pt x="741" y="414"/>
                  <a:pt x="744" y="411"/>
                </a:cubicBezTo>
                <a:cubicBezTo>
                  <a:pt x="748" y="408"/>
                  <a:pt x="758" y="406"/>
                  <a:pt x="765" y="408"/>
                </a:cubicBezTo>
                <a:cubicBezTo>
                  <a:pt x="772" y="410"/>
                  <a:pt x="784" y="406"/>
                  <a:pt x="786" y="407"/>
                </a:cubicBezTo>
                <a:close/>
                <a:moveTo>
                  <a:pt x="796" y="569"/>
                </a:moveTo>
                <a:cubicBezTo>
                  <a:pt x="796" y="569"/>
                  <a:pt x="796" y="569"/>
                  <a:pt x="796" y="569"/>
                </a:cubicBezTo>
                <a:cubicBezTo>
                  <a:pt x="796" y="569"/>
                  <a:pt x="796" y="569"/>
                  <a:pt x="796" y="569"/>
                </a:cubicBezTo>
                <a:close/>
                <a:moveTo>
                  <a:pt x="783" y="531"/>
                </a:moveTo>
                <a:cubicBezTo>
                  <a:pt x="783" y="531"/>
                  <a:pt x="783" y="531"/>
                  <a:pt x="783" y="531"/>
                </a:cubicBezTo>
                <a:cubicBezTo>
                  <a:pt x="783" y="531"/>
                  <a:pt x="783" y="531"/>
                  <a:pt x="783" y="531"/>
                </a:cubicBezTo>
                <a:cubicBezTo>
                  <a:pt x="783" y="531"/>
                  <a:pt x="783" y="531"/>
                  <a:pt x="783" y="531"/>
                </a:cubicBezTo>
                <a:close/>
                <a:moveTo>
                  <a:pt x="784" y="530"/>
                </a:moveTo>
                <a:cubicBezTo>
                  <a:pt x="784" y="530"/>
                  <a:pt x="784" y="529"/>
                  <a:pt x="784" y="529"/>
                </a:cubicBezTo>
                <a:cubicBezTo>
                  <a:pt x="784" y="529"/>
                  <a:pt x="784" y="530"/>
                  <a:pt x="784" y="530"/>
                </a:cubicBezTo>
                <a:close/>
                <a:moveTo>
                  <a:pt x="784" y="528"/>
                </a:moveTo>
                <a:cubicBezTo>
                  <a:pt x="784" y="528"/>
                  <a:pt x="784" y="528"/>
                  <a:pt x="784" y="528"/>
                </a:cubicBezTo>
                <a:cubicBezTo>
                  <a:pt x="784" y="528"/>
                  <a:pt x="784" y="528"/>
                  <a:pt x="784" y="528"/>
                </a:cubicBezTo>
                <a:close/>
                <a:moveTo>
                  <a:pt x="783" y="533"/>
                </a:moveTo>
                <a:cubicBezTo>
                  <a:pt x="783" y="533"/>
                  <a:pt x="783" y="534"/>
                  <a:pt x="783" y="534"/>
                </a:cubicBezTo>
                <a:cubicBezTo>
                  <a:pt x="783" y="534"/>
                  <a:pt x="783" y="533"/>
                  <a:pt x="783" y="533"/>
                </a:cubicBezTo>
                <a:close/>
                <a:moveTo>
                  <a:pt x="783" y="527"/>
                </a:moveTo>
                <a:cubicBezTo>
                  <a:pt x="783" y="527"/>
                  <a:pt x="783" y="527"/>
                  <a:pt x="783" y="527"/>
                </a:cubicBezTo>
                <a:cubicBezTo>
                  <a:pt x="783" y="527"/>
                  <a:pt x="783" y="527"/>
                  <a:pt x="783" y="527"/>
                </a:cubicBezTo>
                <a:close/>
                <a:moveTo>
                  <a:pt x="717" y="472"/>
                </a:moveTo>
                <a:cubicBezTo>
                  <a:pt x="716" y="472"/>
                  <a:pt x="716" y="472"/>
                  <a:pt x="716" y="472"/>
                </a:cubicBezTo>
                <a:cubicBezTo>
                  <a:pt x="716" y="472"/>
                  <a:pt x="716" y="472"/>
                  <a:pt x="717" y="472"/>
                </a:cubicBezTo>
                <a:close/>
                <a:moveTo>
                  <a:pt x="715" y="473"/>
                </a:moveTo>
                <a:cubicBezTo>
                  <a:pt x="715" y="473"/>
                  <a:pt x="715" y="473"/>
                  <a:pt x="714" y="473"/>
                </a:cubicBezTo>
                <a:cubicBezTo>
                  <a:pt x="715" y="473"/>
                  <a:pt x="715" y="473"/>
                  <a:pt x="715" y="473"/>
                </a:cubicBezTo>
                <a:close/>
                <a:moveTo>
                  <a:pt x="713" y="473"/>
                </a:moveTo>
                <a:cubicBezTo>
                  <a:pt x="713" y="473"/>
                  <a:pt x="714" y="473"/>
                  <a:pt x="714" y="473"/>
                </a:cubicBezTo>
                <a:cubicBezTo>
                  <a:pt x="714" y="473"/>
                  <a:pt x="713" y="473"/>
                  <a:pt x="713" y="473"/>
                </a:cubicBezTo>
                <a:close/>
                <a:moveTo>
                  <a:pt x="718" y="472"/>
                </a:moveTo>
                <a:cubicBezTo>
                  <a:pt x="718" y="472"/>
                  <a:pt x="718" y="472"/>
                  <a:pt x="718" y="472"/>
                </a:cubicBezTo>
                <a:cubicBezTo>
                  <a:pt x="718" y="472"/>
                  <a:pt x="718" y="472"/>
                  <a:pt x="718" y="472"/>
                </a:cubicBezTo>
                <a:close/>
                <a:moveTo>
                  <a:pt x="720" y="472"/>
                </a:moveTo>
                <a:cubicBezTo>
                  <a:pt x="720" y="472"/>
                  <a:pt x="720" y="472"/>
                  <a:pt x="720" y="472"/>
                </a:cubicBezTo>
                <a:cubicBezTo>
                  <a:pt x="720" y="472"/>
                  <a:pt x="720" y="472"/>
                  <a:pt x="720" y="472"/>
                </a:cubicBezTo>
                <a:close/>
                <a:moveTo>
                  <a:pt x="721" y="472"/>
                </a:moveTo>
                <a:cubicBezTo>
                  <a:pt x="722" y="472"/>
                  <a:pt x="722" y="472"/>
                  <a:pt x="722" y="472"/>
                </a:cubicBezTo>
                <a:cubicBezTo>
                  <a:pt x="722" y="472"/>
                  <a:pt x="722" y="472"/>
                  <a:pt x="721" y="472"/>
                </a:cubicBezTo>
                <a:close/>
                <a:moveTo>
                  <a:pt x="723" y="471"/>
                </a:moveTo>
                <a:cubicBezTo>
                  <a:pt x="723" y="471"/>
                  <a:pt x="723" y="471"/>
                  <a:pt x="723" y="471"/>
                </a:cubicBezTo>
                <a:cubicBezTo>
                  <a:pt x="723" y="471"/>
                  <a:pt x="723" y="471"/>
                  <a:pt x="723" y="471"/>
                </a:cubicBezTo>
                <a:close/>
                <a:moveTo>
                  <a:pt x="696" y="503"/>
                </a:moveTo>
                <a:cubicBezTo>
                  <a:pt x="696" y="503"/>
                  <a:pt x="695" y="503"/>
                  <a:pt x="695" y="503"/>
                </a:cubicBezTo>
                <a:cubicBezTo>
                  <a:pt x="695" y="503"/>
                  <a:pt x="696" y="503"/>
                  <a:pt x="696" y="503"/>
                </a:cubicBezTo>
                <a:close/>
                <a:moveTo>
                  <a:pt x="695" y="503"/>
                </a:moveTo>
                <a:cubicBezTo>
                  <a:pt x="695" y="503"/>
                  <a:pt x="694" y="503"/>
                  <a:pt x="694" y="502"/>
                </a:cubicBezTo>
                <a:cubicBezTo>
                  <a:pt x="694" y="503"/>
                  <a:pt x="695" y="503"/>
                  <a:pt x="695" y="503"/>
                </a:cubicBezTo>
                <a:close/>
                <a:moveTo>
                  <a:pt x="698" y="503"/>
                </a:moveTo>
                <a:cubicBezTo>
                  <a:pt x="698" y="503"/>
                  <a:pt x="697" y="503"/>
                  <a:pt x="697" y="503"/>
                </a:cubicBezTo>
                <a:cubicBezTo>
                  <a:pt x="697" y="503"/>
                  <a:pt x="698" y="503"/>
                  <a:pt x="698" y="503"/>
                </a:cubicBezTo>
                <a:close/>
                <a:moveTo>
                  <a:pt x="697" y="503"/>
                </a:moveTo>
                <a:cubicBezTo>
                  <a:pt x="697" y="503"/>
                  <a:pt x="696" y="503"/>
                  <a:pt x="696" y="503"/>
                </a:cubicBezTo>
                <a:cubicBezTo>
                  <a:pt x="696" y="503"/>
                  <a:pt x="697" y="503"/>
                  <a:pt x="697" y="503"/>
                </a:cubicBezTo>
                <a:close/>
                <a:moveTo>
                  <a:pt x="726" y="506"/>
                </a:moveTo>
                <a:cubicBezTo>
                  <a:pt x="726" y="506"/>
                  <a:pt x="725" y="506"/>
                  <a:pt x="725" y="506"/>
                </a:cubicBezTo>
                <a:cubicBezTo>
                  <a:pt x="725" y="506"/>
                  <a:pt x="726" y="506"/>
                  <a:pt x="726" y="506"/>
                </a:cubicBezTo>
                <a:close/>
                <a:moveTo>
                  <a:pt x="726" y="507"/>
                </a:moveTo>
                <a:cubicBezTo>
                  <a:pt x="726" y="507"/>
                  <a:pt x="726" y="507"/>
                  <a:pt x="726" y="507"/>
                </a:cubicBezTo>
                <a:cubicBezTo>
                  <a:pt x="726" y="507"/>
                  <a:pt x="726" y="507"/>
                  <a:pt x="726" y="507"/>
                </a:cubicBezTo>
                <a:close/>
                <a:moveTo>
                  <a:pt x="734" y="504"/>
                </a:moveTo>
                <a:cubicBezTo>
                  <a:pt x="734" y="504"/>
                  <a:pt x="733" y="504"/>
                  <a:pt x="733" y="505"/>
                </a:cubicBezTo>
                <a:cubicBezTo>
                  <a:pt x="733" y="505"/>
                  <a:pt x="733" y="505"/>
                  <a:pt x="733" y="505"/>
                </a:cubicBezTo>
                <a:cubicBezTo>
                  <a:pt x="733" y="504"/>
                  <a:pt x="734" y="504"/>
                  <a:pt x="734" y="504"/>
                </a:cubicBezTo>
                <a:close/>
                <a:moveTo>
                  <a:pt x="795" y="453"/>
                </a:moveTo>
                <a:cubicBezTo>
                  <a:pt x="795" y="453"/>
                  <a:pt x="795" y="453"/>
                  <a:pt x="795" y="453"/>
                </a:cubicBezTo>
                <a:cubicBezTo>
                  <a:pt x="795" y="453"/>
                  <a:pt x="795" y="453"/>
                  <a:pt x="795" y="453"/>
                </a:cubicBezTo>
                <a:close/>
                <a:moveTo>
                  <a:pt x="795" y="452"/>
                </a:moveTo>
                <a:cubicBezTo>
                  <a:pt x="795" y="452"/>
                  <a:pt x="795" y="451"/>
                  <a:pt x="795" y="451"/>
                </a:cubicBezTo>
                <a:cubicBezTo>
                  <a:pt x="795" y="451"/>
                  <a:pt x="795" y="452"/>
                  <a:pt x="795" y="452"/>
                </a:cubicBezTo>
                <a:close/>
                <a:moveTo>
                  <a:pt x="799" y="567"/>
                </a:moveTo>
                <a:cubicBezTo>
                  <a:pt x="799" y="567"/>
                  <a:pt x="799" y="567"/>
                  <a:pt x="799" y="567"/>
                </a:cubicBezTo>
                <a:cubicBezTo>
                  <a:pt x="799" y="567"/>
                  <a:pt x="799" y="567"/>
                  <a:pt x="799" y="566"/>
                </a:cubicBezTo>
                <a:cubicBezTo>
                  <a:pt x="799" y="567"/>
                  <a:pt x="799" y="567"/>
                  <a:pt x="799" y="567"/>
                </a:cubicBezTo>
                <a:close/>
                <a:moveTo>
                  <a:pt x="714" y="458"/>
                </a:moveTo>
                <a:cubicBezTo>
                  <a:pt x="714" y="458"/>
                  <a:pt x="714" y="458"/>
                  <a:pt x="714" y="458"/>
                </a:cubicBezTo>
                <a:cubicBezTo>
                  <a:pt x="714" y="458"/>
                  <a:pt x="714" y="458"/>
                  <a:pt x="714" y="458"/>
                </a:cubicBezTo>
                <a:cubicBezTo>
                  <a:pt x="714" y="458"/>
                  <a:pt x="714" y="458"/>
                  <a:pt x="714" y="458"/>
                </a:cubicBezTo>
                <a:close/>
                <a:moveTo>
                  <a:pt x="713" y="458"/>
                </a:moveTo>
                <a:cubicBezTo>
                  <a:pt x="713" y="458"/>
                  <a:pt x="713" y="458"/>
                  <a:pt x="713" y="458"/>
                </a:cubicBezTo>
                <a:cubicBezTo>
                  <a:pt x="713" y="458"/>
                  <a:pt x="713" y="458"/>
                  <a:pt x="713" y="458"/>
                </a:cubicBezTo>
                <a:close/>
                <a:moveTo>
                  <a:pt x="712" y="458"/>
                </a:moveTo>
                <a:cubicBezTo>
                  <a:pt x="712" y="458"/>
                  <a:pt x="712" y="458"/>
                  <a:pt x="712" y="458"/>
                </a:cubicBezTo>
                <a:cubicBezTo>
                  <a:pt x="712" y="458"/>
                  <a:pt x="712" y="458"/>
                  <a:pt x="712" y="458"/>
                </a:cubicBezTo>
                <a:close/>
                <a:moveTo>
                  <a:pt x="710" y="458"/>
                </a:moveTo>
                <a:cubicBezTo>
                  <a:pt x="710" y="458"/>
                  <a:pt x="711" y="458"/>
                  <a:pt x="711" y="458"/>
                </a:cubicBezTo>
                <a:cubicBezTo>
                  <a:pt x="711" y="458"/>
                  <a:pt x="710" y="458"/>
                  <a:pt x="710" y="458"/>
                </a:cubicBezTo>
                <a:close/>
                <a:moveTo>
                  <a:pt x="639" y="517"/>
                </a:moveTo>
                <a:cubicBezTo>
                  <a:pt x="639" y="518"/>
                  <a:pt x="639" y="518"/>
                  <a:pt x="639" y="518"/>
                </a:cubicBezTo>
                <a:cubicBezTo>
                  <a:pt x="639" y="518"/>
                  <a:pt x="639" y="518"/>
                  <a:pt x="639" y="517"/>
                </a:cubicBezTo>
                <a:close/>
                <a:moveTo>
                  <a:pt x="639" y="518"/>
                </a:moveTo>
                <a:cubicBezTo>
                  <a:pt x="638" y="518"/>
                  <a:pt x="638" y="518"/>
                  <a:pt x="638" y="518"/>
                </a:cubicBezTo>
                <a:cubicBezTo>
                  <a:pt x="638" y="518"/>
                  <a:pt x="638" y="518"/>
                  <a:pt x="639" y="518"/>
                </a:cubicBezTo>
                <a:close/>
                <a:moveTo>
                  <a:pt x="638" y="519"/>
                </a:moveTo>
                <a:cubicBezTo>
                  <a:pt x="638" y="519"/>
                  <a:pt x="638" y="519"/>
                  <a:pt x="638" y="519"/>
                </a:cubicBezTo>
                <a:cubicBezTo>
                  <a:pt x="638" y="519"/>
                  <a:pt x="638" y="519"/>
                  <a:pt x="638" y="519"/>
                </a:cubicBezTo>
                <a:close/>
                <a:moveTo>
                  <a:pt x="641" y="517"/>
                </a:moveTo>
                <a:cubicBezTo>
                  <a:pt x="641" y="517"/>
                  <a:pt x="641" y="517"/>
                  <a:pt x="641" y="517"/>
                </a:cubicBezTo>
                <a:cubicBezTo>
                  <a:pt x="641" y="517"/>
                  <a:pt x="641" y="517"/>
                  <a:pt x="641" y="517"/>
                </a:cubicBezTo>
                <a:close/>
                <a:moveTo>
                  <a:pt x="683" y="499"/>
                </a:moveTo>
                <a:cubicBezTo>
                  <a:pt x="683" y="499"/>
                  <a:pt x="684" y="499"/>
                  <a:pt x="684" y="499"/>
                </a:cubicBezTo>
                <a:cubicBezTo>
                  <a:pt x="682" y="499"/>
                  <a:pt x="680" y="498"/>
                  <a:pt x="679" y="498"/>
                </a:cubicBezTo>
                <a:cubicBezTo>
                  <a:pt x="680" y="498"/>
                  <a:pt x="681" y="499"/>
                  <a:pt x="683" y="499"/>
                </a:cubicBezTo>
                <a:close/>
                <a:moveTo>
                  <a:pt x="641" y="412"/>
                </a:moveTo>
                <a:cubicBezTo>
                  <a:pt x="640" y="413"/>
                  <a:pt x="630" y="410"/>
                  <a:pt x="629" y="409"/>
                </a:cubicBezTo>
                <a:cubicBezTo>
                  <a:pt x="628" y="406"/>
                  <a:pt x="643" y="409"/>
                  <a:pt x="641" y="412"/>
                </a:cubicBezTo>
                <a:close/>
                <a:moveTo>
                  <a:pt x="692" y="501"/>
                </a:moveTo>
                <a:cubicBezTo>
                  <a:pt x="691" y="501"/>
                  <a:pt x="691" y="501"/>
                  <a:pt x="691" y="501"/>
                </a:cubicBezTo>
                <a:cubicBezTo>
                  <a:pt x="691" y="501"/>
                  <a:pt x="691" y="501"/>
                  <a:pt x="692" y="501"/>
                </a:cubicBezTo>
                <a:close/>
                <a:moveTo>
                  <a:pt x="692" y="501"/>
                </a:moveTo>
                <a:cubicBezTo>
                  <a:pt x="692" y="501"/>
                  <a:pt x="692" y="501"/>
                  <a:pt x="692" y="501"/>
                </a:cubicBezTo>
                <a:cubicBezTo>
                  <a:pt x="692" y="501"/>
                  <a:pt x="692" y="501"/>
                  <a:pt x="692" y="501"/>
                </a:cubicBezTo>
                <a:close/>
                <a:moveTo>
                  <a:pt x="693" y="502"/>
                </a:moveTo>
                <a:cubicBezTo>
                  <a:pt x="693" y="502"/>
                  <a:pt x="693" y="502"/>
                  <a:pt x="693" y="502"/>
                </a:cubicBezTo>
                <a:cubicBezTo>
                  <a:pt x="693" y="502"/>
                  <a:pt x="693" y="502"/>
                  <a:pt x="693" y="502"/>
                </a:cubicBezTo>
                <a:close/>
                <a:moveTo>
                  <a:pt x="749" y="502"/>
                </a:moveTo>
                <a:cubicBezTo>
                  <a:pt x="749" y="502"/>
                  <a:pt x="749" y="502"/>
                  <a:pt x="749" y="502"/>
                </a:cubicBezTo>
                <a:cubicBezTo>
                  <a:pt x="750" y="502"/>
                  <a:pt x="750" y="502"/>
                  <a:pt x="751" y="503"/>
                </a:cubicBezTo>
                <a:cubicBezTo>
                  <a:pt x="752" y="503"/>
                  <a:pt x="753" y="502"/>
                  <a:pt x="753" y="502"/>
                </a:cubicBezTo>
                <a:cubicBezTo>
                  <a:pt x="753" y="502"/>
                  <a:pt x="752" y="503"/>
                  <a:pt x="751" y="503"/>
                </a:cubicBezTo>
                <a:cubicBezTo>
                  <a:pt x="750" y="503"/>
                  <a:pt x="750" y="502"/>
                  <a:pt x="749" y="502"/>
                </a:cubicBezTo>
                <a:close/>
                <a:moveTo>
                  <a:pt x="746" y="501"/>
                </a:moveTo>
                <a:cubicBezTo>
                  <a:pt x="746" y="501"/>
                  <a:pt x="746" y="501"/>
                  <a:pt x="747" y="501"/>
                </a:cubicBezTo>
                <a:cubicBezTo>
                  <a:pt x="746" y="501"/>
                  <a:pt x="746" y="501"/>
                  <a:pt x="746" y="501"/>
                </a:cubicBezTo>
                <a:close/>
                <a:moveTo>
                  <a:pt x="747" y="501"/>
                </a:moveTo>
                <a:cubicBezTo>
                  <a:pt x="748" y="501"/>
                  <a:pt x="748" y="501"/>
                  <a:pt x="748" y="501"/>
                </a:cubicBezTo>
                <a:cubicBezTo>
                  <a:pt x="748" y="501"/>
                  <a:pt x="748" y="501"/>
                  <a:pt x="747" y="501"/>
                </a:cubicBezTo>
                <a:close/>
                <a:moveTo>
                  <a:pt x="777" y="520"/>
                </a:moveTo>
                <a:cubicBezTo>
                  <a:pt x="777" y="520"/>
                  <a:pt x="777" y="519"/>
                  <a:pt x="777" y="519"/>
                </a:cubicBezTo>
                <a:cubicBezTo>
                  <a:pt x="777" y="519"/>
                  <a:pt x="777" y="520"/>
                  <a:pt x="777" y="520"/>
                </a:cubicBezTo>
                <a:close/>
                <a:moveTo>
                  <a:pt x="796" y="570"/>
                </a:moveTo>
                <a:cubicBezTo>
                  <a:pt x="796" y="570"/>
                  <a:pt x="795" y="570"/>
                  <a:pt x="795" y="570"/>
                </a:cubicBezTo>
                <a:cubicBezTo>
                  <a:pt x="795" y="570"/>
                  <a:pt x="796" y="570"/>
                  <a:pt x="796" y="570"/>
                </a:cubicBezTo>
                <a:close/>
                <a:moveTo>
                  <a:pt x="795" y="571"/>
                </a:moveTo>
                <a:cubicBezTo>
                  <a:pt x="795" y="571"/>
                  <a:pt x="795" y="571"/>
                  <a:pt x="795" y="571"/>
                </a:cubicBezTo>
                <a:cubicBezTo>
                  <a:pt x="795" y="571"/>
                  <a:pt x="795" y="571"/>
                  <a:pt x="795" y="571"/>
                </a:cubicBezTo>
                <a:close/>
                <a:moveTo>
                  <a:pt x="798" y="568"/>
                </a:moveTo>
                <a:cubicBezTo>
                  <a:pt x="798" y="568"/>
                  <a:pt x="798" y="568"/>
                  <a:pt x="798" y="568"/>
                </a:cubicBezTo>
                <a:cubicBezTo>
                  <a:pt x="798" y="568"/>
                  <a:pt x="798" y="568"/>
                  <a:pt x="798" y="568"/>
                </a:cubicBezTo>
                <a:close/>
                <a:moveTo>
                  <a:pt x="797" y="569"/>
                </a:moveTo>
                <a:cubicBezTo>
                  <a:pt x="797" y="569"/>
                  <a:pt x="797" y="569"/>
                  <a:pt x="797" y="569"/>
                </a:cubicBezTo>
                <a:cubicBezTo>
                  <a:pt x="797" y="569"/>
                  <a:pt x="797" y="569"/>
                  <a:pt x="797" y="569"/>
                </a:cubicBezTo>
                <a:close/>
                <a:moveTo>
                  <a:pt x="798" y="567"/>
                </a:moveTo>
                <a:cubicBezTo>
                  <a:pt x="798" y="567"/>
                  <a:pt x="798" y="567"/>
                  <a:pt x="798" y="567"/>
                </a:cubicBezTo>
                <a:cubicBezTo>
                  <a:pt x="798" y="567"/>
                  <a:pt x="798" y="567"/>
                  <a:pt x="798" y="567"/>
                </a:cubicBezTo>
                <a:close/>
                <a:moveTo>
                  <a:pt x="857" y="586"/>
                </a:moveTo>
                <a:cubicBezTo>
                  <a:pt x="857" y="586"/>
                  <a:pt x="857" y="585"/>
                  <a:pt x="858" y="585"/>
                </a:cubicBezTo>
                <a:cubicBezTo>
                  <a:pt x="857" y="585"/>
                  <a:pt x="857" y="586"/>
                  <a:pt x="857" y="586"/>
                </a:cubicBezTo>
                <a:close/>
                <a:moveTo>
                  <a:pt x="860" y="589"/>
                </a:moveTo>
                <a:cubicBezTo>
                  <a:pt x="860" y="590"/>
                  <a:pt x="860" y="590"/>
                  <a:pt x="860" y="591"/>
                </a:cubicBezTo>
                <a:cubicBezTo>
                  <a:pt x="860" y="590"/>
                  <a:pt x="860" y="590"/>
                  <a:pt x="860" y="589"/>
                </a:cubicBezTo>
                <a:close/>
                <a:moveTo>
                  <a:pt x="861" y="593"/>
                </a:moveTo>
                <a:cubicBezTo>
                  <a:pt x="860" y="592"/>
                  <a:pt x="860" y="592"/>
                  <a:pt x="860" y="591"/>
                </a:cubicBezTo>
                <a:cubicBezTo>
                  <a:pt x="860" y="592"/>
                  <a:pt x="860" y="592"/>
                  <a:pt x="861" y="593"/>
                </a:cubicBezTo>
                <a:close/>
                <a:moveTo>
                  <a:pt x="884" y="588"/>
                </a:moveTo>
                <a:cubicBezTo>
                  <a:pt x="884" y="588"/>
                  <a:pt x="884" y="588"/>
                  <a:pt x="884" y="588"/>
                </a:cubicBezTo>
                <a:cubicBezTo>
                  <a:pt x="884" y="588"/>
                  <a:pt x="884" y="588"/>
                  <a:pt x="884" y="588"/>
                </a:cubicBezTo>
                <a:cubicBezTo>
                  <a:pt x="884" y="588"/>
                  <a:pt x="884" y="588"/>
                  <a:pt x="884" y="588"/>
                </a:cubicBezTo>
                <a:close/>
                <a:moveTo>
                  <a:pt x="885" y="588"/>
                </a:moveTo>
                <a:cubicBezTo>
                  <a:pt x="885" y="588"/>
                  <a:pt x="885" y="588"/>
                  <a:pt x="885" y="588"/>
                </a:cubicBezTo>
                <a:cubicBezTo>
                  <a:pt x="885" y="588"/>
                  <a:pt x="885" y="588"/>
                  <a:pt x="885" y="588"/>
                </a:cubicBezTo>
                <a:close/>
                <a:moveTo>
                  <a:pt x="886" y="587"/>
                </a:moveTo>
                <a:cubicBezTo>
                  <a:pt x="886" y="587"/>
                  <a:pt x="886" y="587"/>
                  <a:pt x="886" y="587"/>
                </a:cubicBezTo>
                <a:cubicBezTo>
                  <a:pt x="886" y="587"/>
                  <a:pt x="886" y="587"/>
                  <a:pt x="886" y="587"/>
                </a:cubicBezTo>
                <a:close/>
                <a:moveTo>
                  <a:pt x="886" y="587"/>
                </a:moveTo>
                <a:cubicBezTo>
                  <a:pt x="886" y="587"/>
                  <a:pt x="887" y="587"/>
                  <a:pt x="887" y="587"/>
                </a:cubicBezTo>
                <a:cubicBezTo>
                  <a:pt x="887" y="587"/>
                  <a:pt x="886" y="587"/>
                  <a:pt x="886" y="587"/>
                </a:cubicBezTo>
                <a:close/>
                <a:moveTo>
                  <a:pt x="854" y="381"/>
                </a:moveTo>
                <a:cubicBezTo>
                  <a:pt x="854" y="381"/>
                  <a:pt x="854" y="381"/>
                  <a:pt x="855" y="381"/>
                </a:cubicBezTo>
                <a:cubicBezTo>
                  <a:pt x="854" y="381"/>
                  <a:pt x="854" y="381"/>
                  <a:pt x="854" y="381"/>
                </a:cubicBezTo>
                <a:close/>
                <a:moveTo>
                  <a:pt x="854" y="381"/>
                </a:moveTo>
                <a:cubicBezTo>
                  <a:pt x="854" y="381"/>
                  <a:pt x="854" y="381"/>
                  <a:pt x="854" y="381"/>
                </a:cubicBezTo>
                <a:cubicBezTo>
                  <a:pt x="854" y="381"/>
                  <a:pt x="854" y="381"/>
                  <a:pt x="854" y="381"/>
                </a:cubicBezTo>
                <a:close/>
                <a:moveTo>
                  <a:pt x="854" y="588"/>
                </a:moveTo>
                <a:cubicBezTo>
                  <a:pt x="854" y="588"/>
                  <a:pt x="854" y="588"/>
                  <a:pt x="854" y="588"/>
                </a:cubicBezTo>
                <a:cubicBezTo>
                  <a:pt x="854" y="588"/>
                  <a:pt x="854" y="588"/>
                  <a:pt x="854" y="588"/>
                </a:cubicBezTo>
                <a:close/>
                <a:moveTo>
                  <a:pt x="857" y="586"/>
                </a:moveTo>
                <a:cubicBezTo>
                  <a:pt x="857" y="586"/>
                  <a:pt x="856" y="586"/>
                  <a:pt x="856" y="586"/>
                </a:cubicBezTo>
                <a:cubicBezTo>
                  <a:pt x="856" y="586"/>
                  <a:pt x="857" y="586"/>
                  <a:pt x="857" y="586"/>
                </a:cubicBezTo>
                <a:close/>
                <a:moveTo>
                  <a:pt x="861" y="593"/>
                </a:moveTo>
                <a:cubicBezTo>
                  <a:pt x="861" y="593"/>
                  <a:pt x="861" y="594"/>
                  <a:pt x="862" y="594"/>
                </a:cubicBezTo>
                <a:cubicBezTo>
                  <a:pt x="861" y="594"/>
                  <a:pt x="861" y="593"/>
                  <a:pt x="861" y="593"/>
                </a:cubicBezTo>
                <a:close/>
                <a:moveTo>
                  <a:pt x="862" y="594"/>
                </a:moveTo>
                <a:cubicBezTo>
                  <a:pt x="862" y="594"/>
                  <a:pt x="862" y="594"/>
                  <a:pt x="862" y="595"/>
                </a:cubicBezTo>
                <a:cubicBezTo>
                  <a:pt x="862" y="594"/>
                  <a:pt x="862" y="594"/>
                  <a:pt x="862" y="594"/>
                </a:cubicBezTo>
                <a:close/>
                <a:moveTo>
                  <a:pt x="862" y="595"/>
                </a:moveTo>
                <a:cubicBezTo>
                  <a:pt x="862" y="595"/>
                  <a:pt x="862" y="595"/>
                  <a:pt x="863" y="595"/>
                </a:cubicBezTo>
                <a:cubicBezTo>
                  <a:pt x="862" y="595"/>
                  <a:pt x="862" y="595"/>
                  <a:pt x="862" y="595"/>
                </a:cubicBezTo>
                <a:close/>
                <a:moveTo>
                  <a:pt x="919" y="581"/>
                </a:moveTo>
                <a:cubicBezTo>
                  <a:pt x="919" y="581"/>
                  <a:pt x="919" y="581"/>
                  <a:pt x="919" y="581"/>
                </a:cubicBezTo>
                <a:cubicBezTo>
                  <a:pt x="919" y="581"/>
                  <a:pt x="919" y="581"/>
                  <a:pt x="919" y="581"/>
                </a:cubicBezTo>
                <a:close/>
                <a:moveTo>
                  <a:pt x="991" y="705"/>
                </a:moveTo>
                <a:cubicBezTo>
                  <a:pt x="991" y="705"/>
                  <a:pt x="990" y="705"/>
                  <a:pt x="989" y="704"/>
                </a:cubicBezTo>
                <a:cubicBezTo>
                  <a:pt x="990" y="705"/>
                  <a:pt x="991" y="705"/>
                  <a:pt x="991" y="705"/>
                </a:cubicBezTo>
                <a:close/>
                <a:moveTo>
                  <a:pt x="957" y="645"/>
                </a:moveTo>
                <a:cubicBezTo>
                  <a:pt x="957" y="645"/>
                  <a:pt x="957" y="645"/>
                  <a:pt x="957" y="645"/>
                </a:cubicBezTo>
                <a:cubicBezTo>
                  <a:pt x="957" y="645"/>
                  <a:pt x="957" y="645"/>
                  <a:pt x="957" y="645"/>
                </a:cubicBezTo>
                <a:close/>
                <a:moveTo>
                  <a:pt x="954" y="641"/>
                </a:moveTo>
                <a:cubicBezTo>
                  <a:pt x="954" y="641"/>
                  <a:pt x="954" y="641"/>
                  <a:pt x="954" y="641"/>
                </a:cubicBezTo>
                <a:cubicBezTo>
                  <a:pt x="954" y="641"/>
                  <a:pt x="954" y="641"/>
                  <a:pt x="954" y="641"/>
                </a:cubicBezTo>
                <a:cubicBezTo>
                  <a:pt x="954" y="641"/>
                  <a:pt x="954" y="641"/>
                  <a:pt x="954" y="641"/>
                </a:cubicBezTo>
                <a:close/>
                <a:moveTo>
                  <a:pt x="959" y="635"/>
                </a:moveTo>
                <a:cubicBezTo>
                  <a:pt x="960" y="635"/>
                  <a:pt x="960" y="635"/>
                  <a:pt x="960" y="635"/>
                </a:cubicBezTo>
                <a:cubicBezTo>
                  <a:pt x="960" y="635"/>
                  <a:pt x="960" y="635"/>
                  <a:pt x="959" y="635"/>
                </a:cubicBezTo>
                <a:close/>
                <a:moveTo>
                  <a:pt x="961" y="635"/>
                </a:moveTo>
                <a:cubicBezTo>
                  <a:pt x="961" y="635"/>
                  <a:pt x="961" y="635"/>
                  <a:pt x="962" y="635"/>
                </a:cubicBezTo>
                <a:cubicBezTo>
                  <a:pt x="961" y="635"/>
                  <a:pt x="961" y="635"/>
                  <a:pt x="961" y="635"/>
                </a:cubicBezTo>
                <a:close/>
                <a:moveTo>
                  <a:pt x="963" y="634"/>
                </a:moveTo>
                <a:cubicBezTo>
                  <a:pt x="963" y="634"/>
                  <a:pt x="963" y="634"/>
                  <a:pt x="963" y="634"/>
                </a:cubicBezTo>
                <a:cubicBezTo>
                  <a:pt x="962" y="634"/>
                  <a:pt x="962" y="634"/>
                  <a:pt x="962" y="635"/>
                </a:cubicBezTo>
                <a:cubicBezTo>
                  <a:pt x="962" y="634"/>
                  <a:pt x="963" y="634"/>
                  <a:pt x="963" y="634"/>
                </a:cubicBezTo>
                <a:close/>
                <a:moveTo>
                  <a:pt x="965" y="633"/>
                </a:moveTo>
                <a:cubicBezTo>
                  <a:pt x="965" y="633"/>
                  <a:pt x="964" y="633"/>
                  <a:pt x="964" y="634"/>
                </a:cubicBezTo>
                <a:cubicBezTo>
                  <a:pt x="964" y="633"/>
                  <a:pt x="965" y="633"/>
                  <a:pt x="965" y="633"/>
                </a:cubicBezTo>
                <a:close/>
                <a:moveTo>
                  <a:pt x="989" y="704"/>
                </a:moveTo>
                <a:cubicBezTo>
                  <a:pt x="988" y="704"/>
                  <a:pt x="988" y="703"/>
                  <a:pt x="988" y="703"/>
                </a:cubicBezTo>
                <a:cubicBezTo>
                  <a:pt x="988" y="703"/>
                  <a:pt x="988" y="704"/>
                  <a:pt x="989" y="704"/>
                </a:cubicBezTo>
                <a:close/>
                <a:moveTo>
                  <a:pt x="992" y="705"/>
                </a:moveTo>
                <a:cubicBezTo>
                  <a:pt x="992" y="705"/>
                  <a:pt x="992" y="706"/>
                  <a:pt x="992" y="706"/>
                </a:cubicBezTo>
                <a:cubicBezTo>
                  <a:pt x="992" y="706"/>
                  <a:pt x="992" y="705"/>
                  <a:pt x="992" y="705"/>
                </a:cubicBezTo>
                <a:close/>
                <a:moveTo>
                  <a:pt x="852" y="381"/>
                </a:moveTo>
                <a:cubicBezTo>
                  <a:pt x="851" y="381"/>
                  <a:pt x="851" y="381"/>
                  <a:pt x="850" y="381"/>
                </a:cubicBezTo>
                <a:cubicBezTo>
                  <a:pt x="851" y="381"/>
                  <a:pt x="851" y="381"/>
                  <a:pt x="852" y="381"/>
                </a:cubicBezTo>
                <a:close/>
                <a:moveTo>
                  <a:pt x="849" y="380"/>
                </a:moveTo>
                <a:cubicBezTo>
                  <a:pt x="849" y="380"/>
                  <a:pt x="849" y="380"/>
                  <a:pt x="849" y="380"/>
                </a:cubicBezTo>
                <a:cubicBezTo>
                  <a:pt x="849" y="380"/>
                  <a:pt x="849" y="380"/>
                  <a:pt x="849" y="380"/>
                </a:cubicBezTo>
                <a:close/>
                <a:moveTo>
                  <a:pt x="847" y="378"/>
                </a:moveTo>
                <a:cubicBezTo>
                  <a:pt x="847" y="378"/>
                  <a:pt x="847" y="378"/>
                  <a:pt x="847" y="378"/>
                </a:cubicBezTo>
                <a:cubicBezTo>
                  <a:pt x="847" y="378"/>
                  <a:pt x="847" y="378"/>
                  <a:pt x="847" y="378"/>
                </a:cubicBezTo>
                <a:close/>
                <a:moveTo>
                  <a:pt x="595" y="460"/>
                </a:moveTo>
                <a:cubicBezTo>
                  <a:pt x="595" y="460"/>
                  <a:pt x="595" y="460"/>
                  <a:pt x="594" y="460"/>
                </a:cubicBezTo>
                <a:cubicBezTo>
                  <a:pt x="595" y="460"/>
                  <a:pt x="595" y="460"/>
                  <a:pt x="595" y="460"/>
                </a:cubicBezTo>
                <a:close/>
                <a:moveTo>
                  <a:pt x="594" y="460"/>
                </a:moveTo>
                <a:cubicBezTo>
                  <a:pt x="594" y="460"/>
                  <a:pt x="594" y="460"/>
                  <a:pt x="594" y="460"/>
                </a:cubicBezTo>
                <a:cubicBezTo>
                  <a:pt x="594" y="460"/>
                  <a:pt x="594" y="460"/>
                  <a:pt x="594" y="460"/>
                </a:cubicBezTo>
                <a:close/>
                <a:moveTo>
                  <a:pt x="594" y="460"/>
                </a:moveTo>
                <a:cubicBezTo>
                  <a:pt x="594" y="460"/>
                  <a:pt x="593" y="460"/>
                  <a:pt x="593" y="460"/>
                </a:cubicBezTo>
                <a:cubicBezTo>
                  <a:pt x="593" y="460"/>
                  <a:pt x="594" y="460"/>
                  <a:pt x="594" y="460"/>
                </a:cubicBezTo>
                <a:close/>
                <a:moveTo>
                  <a:pt x="592" y="460"/>
                </a:moveTo>
                <a:cubicBezTo>
                  <a:pt x="592" y="460"/>
                  <a:pt x="592" y="460"/>
                  <a:pt x="591" y="460"/>
                </a:cubicBezTo>
                <a:cubicBezTo>
                  <a:pt x="592" y="460"/>
                  <a:pt x="592" y="460"/>
                  <a:pt x="592" y="460"/>
                </a:cubicBezTo>
                <a:close/>
                <a:moveTo>
                  <a:pt x="591" y="460"/>
                </a:moveTo>
                <a:cubicBezTo>
                  <a:pt x="591" y="460"/>
                  <a:pt x="591" y="460"/>
                  <a:pt x="590" y="460"/>
                </a:cubicBezTo>
                <a:cubicBezTo>
                  <a:pt x="591" y="460"/>
                  <a:pt x="591" y="460"/>
                  <a:pt x="591" y="460"/>
                </a:cubicBezTo>
                <a:close/>
                <a:moveTo>
                  <a:pt x="453" y="535"/>
                </a:moveTo>
                <a:cubicBezTo>
                  <a:pt x="453" y="535"/>
                  <a:pt x="453" y="535"/>
                  <a:pt x="453" y="535"/>
                </a:cubicBezTo>
                <a:cubicBezTo>
                  <a:pt x="453" y="535"/>
                  <a:pt x="453" y="535"/>
                  <a:pt x="454" y="535"/>
                </a:cubicBezTo>
                <a:cubicBezTo>
                  <a:pt x="454" y="535"/>
                  <a:pt x="453" y="535"/>
                  <a:pt x="453" y="535"/>
                </a:cubicBezTo>
                <a:close/>
                <a:moveTo>
                  <a:pt x="427" y="537"/>
                </a:moveTo>
                <a:cubicBezTo>
                  <a:pt x="427" y="538"/>
                  <a:pt x="427" y="539"/>
                  <a:pt x="427" y="540"/>
                </a:cubicBezTo>
                <a:cubicBezTo>
                  <a:pt x="427" y="539"/>
                  <a:pt x="427" y="538"/>
                  <a:pt x="427" y="537"/>
                </a:cubicBezTo>
                <a:close/>
                <a:moveTo>
                  <a:pt x="426" y="543"/>
                </a:moveTo>
                <a:cubicBezTo>
                  <a:pt x="426" y="543"/>
                  <a:pt x="426" y="543"/>
                  <a:pt x="426" y="543"/>
                </a:cubicBezTo>
                <a:cubicBezTo>
                  <a:pt x="426" y="543"/>
                  <a:pt x="426" y="543"/>
                  <a:pt x="426" y="543"/>
                </a:cubicBezTo>
                <a:close/>
                <a:moveTo>
                  <a:pt x="426" y="544"/>
                </a:moveTo>
                <a:cubicBezTo>
                  <a:pt x="426" y="545"/>
                  <a:pt x="426" y="545"/>
                  <a:pt x="426" y="545"/>
                </a:cubicBezTo>
                <a:cubicBezTo>
                  <a:pt x="426" y="545"/>
                  <a:pt x="426" y="545"/>
                  <a:pt x="426" y="544"/>
                </a:cubicBezTo>
                <a:close/>
                <a:moveTo>
                  <a:pt x="426" y="546"/>
                </a:moveTo>
                <a:cubicBezTo>
                  <a:pt x="426" y="547"/>
                  <a:pt x="426" y="550"/>
                  <a:pt x="425" y="552"/>
                </a:cubicBezTo>
                <a:cubicBezTo>
                  <a:pt x="426" y="550"/>
                  <a:pt x="426" y="547"/>
                  <a:pt x="426" y="546"/>
                </a:cubicBezTo>
                <a:close/>
                <a:moveTo>
                  <a:pt x="425" y="553"/>
                </a:moveTo>
                <a:cubicBezTo>
                  <a:pt x="425" y="553"/>
                  <a:pt x="425" y="553"/>
                  <a:pt x="425" y="554"/>
                </a:cubicBezTo>
                <a:cubicBezTo>
                  <a:pt x="425" y="553"/>
                  <a:pt x="425" y="553"/>
                  <a:pt x="425" y="553"/>
                </a:cubicBezTo>
                <a:close/>
                <a:moveTo>
                  <a:pt x="425" y="554"/>
                </a:moveTo>
                <a:cubicBezTo>
                  <a:pt x="425" y="555"/>
                  <a:pt x="425" y="555"/>
                  <a:pt x="425" y="556"/>
                </a:cubicBezTo>
                <a:cubicBezTo>
                  <a:pt x="425" y="555"/>
                  <a:pt x="425" y="555"/>
                  <a:pt x="425" y="554"/>
                </a:cubicBezTo>
                <a:close/>
                <a:moveTo>
                  <a:pt x="425" y="557"/>
                </a:moveTo>
                <a:cubicBezTo>
                  <a:pt x="425" y="557"/>
                  <a:pt x="425" y="557"/>
                  <a:pt x="424" y="557"/>
                </a:cubicBezTo>
                <a:cubicBezTo>
                  <a:pt x="425" y="557"/>
                  <a:pt x="425" y="557"/>
                  <a:pt x="425" y="557"/>
                </a:cubicBezTo>
                <a:close/>
                <a:moveTo>
                  <a:pt x="423" y="571"/>
                </a:moveTo>
                <a:cubicBezTo>
                  <a:pt x="423" y="570"/>
                  <a:pt x="422" y="570"/>
                  <a:pt x="422" y="570"/>
                </a:cubicBezTo>
                <a:cubicBezTo>
                  <a:pt x="422" y="570"/>
                  <a:pt x="423" y="570"/>
                  <a:pt x="423" y="571"/>
                </a:cubicBezTo>
                <a:close/>
                <a:moveTo>
                  <a:pt x="425" y="572"/>
                </a:moveTo>
                <a:cubicBezTo>
                  <a:pt x="425" y="571"/>
                  <a:pt x="425" y="571"/>
                  <a:pt x="424" y="571"/>
                </a:cubicBezTo>
                <a:cubicBezTo>
                  <a:pt x="425" y="571"/>
                  <a:pt x="425" y="571"/>
                  <a:pt x="425" y="572"/>
                </a:cubicBezTo>
                <a:close/>
                <a:moveTo>
                  <a:pt x="427" y="572"/>
                </a:moveTo>
                <a:cubicBezTo>
                  <a:pt x="427" y="572"/>
                  <a:pt x="427" y="572"/>
                  <a:pt x="427" y="572"/>
                </a:cubicBezTo>
                <a:cubicBezTo>
                  <a:pt x="427" y="572"/>
                  <a:pt x="427" y="572"/>
                  <a:pt x="427" y="572"/>
                </a:cubicBezTo>
                <a:close/>
                <a:moveTo>
                  <a:pt x="426" y="542"/>
                </a:moveTo>
                <a:cubicBezTo>
                  <a:pt x="426" y="542"/>
                  <a:pt x="426" y="541"/>
                  <a:pt x="427" y="541"/>
                </a:cubicBezTo>
                <a:cubicBezTo>
                  <a:pt x="426" y="541"/>
                  <a:pt x="426" y="542"/>
                  <a:pt x="426" y="542"/>
                </a:cubicBezTo>
                <a:close/>
                <a:moveTo>
                  <a:pt x="479" y="499"/>
                </a:moveTo>
                <a:cubicBezTo>
                  <a:pt x="483" y="500"/>
                  <a:pt x="483" y="500"/>
                  <a:pt x="483" y="500"/>
                </a:cubicBezTo>
                <a:cubicBezTo>
                  <a:pt x="483" y="500"/>
                  <a:pt x="483" y="500"/>
                  <a:pt x="483" y="500"/>
                </a:cubicBezTo>
                <a:lnTo>
                  <a:pt x="479" y="499"/>
                </a:lnTo>
                <a:close/>
                <a:moveTo>
                  <a:pt x="506" y="481"/>
                </a:moveTo>
                <a:cubicBezTo>
                  <a:pt x="505" y="480"/>
                  <a:pt x="505" y="480"/>
                  <a:pt x="504" y="480"/>
                </a:cubicBezTo>
                <a:cubicBezTo>
                  <a:pt x="505" y="480"/>
                  <a:pt x="505" y="480"/>
                  <a:pt x="506" y="481"/>
                </a:cubicBezTo>
                <a:close/>
                <a:moveTo>
                  <a:pt x="504" y="479"/>
                </a:moveTo>
                <a:cubicBezTo>
                  <a:pt x="504" y="479"/>
                  <a:pt x="504" y="479"/>
                  <a:pt x="504" y="479"/>
                </a:cubicBezTo>
                <a:cubicBezTo>
                  <a:pt x="504" y="479"/>
                  <a:pt x="504" y="479"/>
                  <a:pt x="504" y="479"/>
                </a:cubicBezTo>
                <a:close/>
                <a:moveTo>
                  <a:pt x="503" y="478"/>
                </a:moveTo>
                <a:cubicBezTo>
                  <a:pt x="503" y="478"/>
                  <a:pt x="503" y="478"/>
                  <a:pt x="503" y="477"/>
                </a:cubicBezTo>
                <a:cubicBezTo>
                  <a:pt x="503" y="478"/>
                  <a:pt x="503" y="478"/>
                  <a:pt x="503" y="478"/>
                </a:cubicBezTo>
                <a:close/>
                <a:moveTo>
                  <a:pt x="503" y="476"/>
                </a:moveTo>
                <a:cubicBezTo>
                  <a:pt x="503" y="476"/>
                  <a:pt x="503" y="476"/>
                  <a:pt x="503" y="476"/>
                </a:cubicBezTo>
                <a:cubicBezTo>
                  <a:pt x="503" y="476"/>
                  <a:pt x="503" y="476"/>
                  <a:pt x="503" y="476"/>
                </a:cubicBezTo>
                <a:cubicBezTo>
                  <a:pt x="503" y="476"/>
                  <a:pt x="503" y="476"/>
                  <a:pt x="503" y="476"/>
                </a:cubicBezTo>
                <a:close/>
                <a:moveTo>
                  <a:pt x="515" y="484"/>
                </a:moveTo>
                <a:cubicBezTo>
                  <a:pt x="514" y="484"/>
                  <a:pt x="513" y="484"/>
                  <a:pt x="513" y="484"/>
                </a:cubicBezTo>
                <a:cubicBezTo>
                  <a:pt x="513" y="484"/>
                  <a:pt x="514" y="484"/>
                  <a:pt x="515" y="484"/>
                </a:cubicBezTo>
                <a:close/>
                <a:moveTo>
                  <a:pt x="508" y="465"/>
                </a:moveTo>
                <a:cubicBezTo>
                  <a:pt x="508" y="465"/>
                  <a:pt x="508" y="466"/>
                  <a:pt x="508" y="466"/>
                </a:cubicBezTo>
                <a:cubicBezTo>
                  <a:pt x="508" y="466"/>
                  <a:pt x="508" y="465"/>
                  <a:pt x="508" y="465"/>
                </a:cubicBezTo>
                <a:close/>
                <a:moveTo>
                  <a:pt x="507" y="464"/>
                </a:moveTo>
                <a:cubicBezTo>
                  <a:pt x="507" y="464"/>
                  <a:pt x="507" y="464"/>
                  <a:pt x="507" y="464"/>
                </a:cubicBezTo>
                <a:cubicBezTo>
                  <a:pt x="507" y="464"/>
                  <a:pt x="507" y="464"/>
                  <a:pt x="507" y="464"/>
                </a:cubicBezTo>
                <a:close/>
                <a:moveTo>
                  <a:pt x="508" y="464"/>
                </a:moveTo>
                <a:cubicBezTo>
                  <a:pt x="508" y="464"/>
                  <a:pt x="508" y="465"/>
                  <a:pt x="508" y="465"/>
                </a:cubicBezTo>
                <a:cubicBezTo>
                  <a:pt x="508" y="465"/>
                  <a:pt x="508" y="464"/>
                  <a:pt x="508" y="464"/>
                </a:cubicBezTo>
                <a:close/>
                <a:moveTo>
                  <a:pt x="505" y="460"/>
                </a:moveTo>
                <a:cubicBezTo>
                  <a:pt x="505" y="460"/>
                  <a:pt x="505" y="460"/>
                  <a:pt x="505" y="461"/>
                </a:cubicBezTo>
                <a:cubicBezTo>
                  <a:pt x="505" y="460"/>
                  <a:pt x="505" y="460"/>
                  <a:pt x="505" y="460"/>
                </a:cubicBezTo>
                <a:close/>
                <a:moveTo>
                  <a:pt x="503" y="476"/>
                </a:moveTo>
                <a:cubicBezTo>
                  <a:pt x="503" y="476"/>
                  <a:pt x="503" y="476"/>
                  <a:pt x="502" y="476"/>
                </a:cubicBezTo>
                <a:cubicBezTo>
                  <a:pt x="503" y="476"/>
                  <a:pt x="503" y="476"/>
                  <a:pt x="503" y="476"/>
                </a:cubicBezTo>
                <a:close/>
                <a:moveTo>
                  <a:pt x="502" y="475"/>
                </a:moveTo>
                <a:cubicBezTo>
                  <a:pt x="502" y="475"/>
                  <a:pt x="502" y="475"/>
                  <a:pt x="502" y="475"/>
                </a:cubicBezTo>
                <a:cubicBezTo>
                  <a:pt x="502" y="475"/>
                  <a:pt x="502" y="475"/>
                  <a:pt x="502" y="475"/>
                </a:cubicBezTo>
                <a:close/>
                <a:moveTo>
                  <a:pt x="501" y="474"/>
                </a:moveTo>
                <a:cubicBezTo>
                  <a:pt x="501" y="474"/>
                  <a:pt x="501" y="475"/>
                  <a:pt x="502" y="475"/>
                </a:cubicBezTo>
                <a:cubicBezTo>
                  <a:pt x="501" y="475"/>
                  <a:pt x="501" y="474"/>
                  <a:pt x="501" y="474"/>
                </a:cubicBezTo>
                <a:cubicBezTo>
                  <a:pt x="500" y="474"/>
                  <a:pt x="500" y="474"/>
                  <a:pt x="500" y="474"/>
                </a:cubicBezTo>
                <a:cubicBezTo>
                  <a:pt x="500" y="474"/>
                  <a:pt x="500" y="474"/>
                  <a:pt x="500" y="474"/>
                </a:cubicBezTo>
                <a:cubicBezTo>
                  <a:pt x="500" y="474"/>
                  <a:pt x="500" y="474"/>
                  <a:pt x="501" y="474"/>
                </a:cubicBezTo>
                <a:close/>
                <a:moveTo>
                  <a:pt x="498" y="478"/>
                </a:moveTo>
                <a:cubicBezTo>
                  <a:pt x="498" y="478"/>
                  <a:pt x="498" y="478"/>
                  <a:pt x="498" y="478"/>
                </a:cubicBezTo>
                <a:cubicBezTo>
                  <a:pt x="498" y="478"/>
                  <a:pt x="498" y="478"/>
                  <a:pt x="498" y="478"/>
                </a:cubicBezTo>
                <a:close/>
                <a:moveTo>
                  <a:pt x="499" y="478"/>
                </a:moveTo>
                <a:cubicBezTo>
                  <a:pt x="499" y="478"/>
                  <a:pt x="499" y="478"/>
                  <a:pt x="499" y="478"/>
                </a:cubicBezTo>
                <a:cubicBezTo>
                  <a:pt x="499" y="478"/>
                  <a:pt x="499" y="478"/>
                  <a:pt x="499" y="478"/>
                </a:cubicBezTo>
                <a:close/>
                <a:moveTo>
                  <a:pt x="492" y="467"/>
                </a:moveTo>
                <a:cubicBezTo>
                  <a:pt x="492" y="467"/>
                  <a:pt x="492" y="468"/>
                  <a:pt x="492" y="468"/>
                </a:cubicBezTo>
                <a:cubicBezTo>
                  <a:pt x="492" y="468"/>
                  <a:pt x="492" y="467"/>
                  <a:pt x="492" y="467"/>
                </a:cubicBezTo>
                <a:close/>
                <a:moveTo>
                  <a:pt x="515" y="483"/>
                </a:moveTo>
                <a:cubicBezTo>
                  <a:pt x="516" y="483"/>
                  <a:pt x="517" y="483"/>
                  <a:pt x="517" y="483"/>
                </a:cubicBezTo>
                <a:cubicBezTo>
                  <a:pt x="517" y="483"/>
                  <a:pt x="516" y="483"/>
                  <a:pt x="515" y="483"/>
                </a:cubicBezTo>
                <a:close/>
                <a:moveTo>
                  <a:pt x="518" y="483"/>
                </a:moveTo>
                <a:cubicBezTo>
                  <a:pt x="520" y="482"/>
                  <a:pt x="522" y="480"/>
                  <a:pt x="524" y="479"/>
                </a:cubicBezTo>
                <a:cubicBezTo>
                  <a:pt x="522" y="480"/>
                  <a:pt x="520" y="482"/>
                  <a:pt x="518" y="483"/>
                </a:cubicBezTo>
                <a:close/>
                <a:moveTo>
                  <a:pt x="517" y="456"/>
                </a:moveTo>
                <a:cubicBezTo>
                  <a:pt x="517" y="456"/>
                  <a:pt x="518" y="456"/>
                  <a:pt x="518" y="456"/>
                </a:cubicBezTo>
                <a:cubicBezTo>
                  <a:pt x="518" y="456"/>
                  <a:pt x="517" y="456"/>
                  <a:pt x="517" y="456"/>
                </a:cubicBezTo>
                <a:close/>
                <a:moveTo>
                  <a:pt x="509" y="574"/>
                </a:moveTo>
                <a:cubicBezTo>
                  <a:pt x="509" y="574"/>
                  <a:pt x="509" y="574"/>
                  <a:pt x="509" y="574"/>
                </a:cubicBezTo>
                <a:cubicBezTo>
                  <a:pt x="509" y="574"/>
                  <a:pt x="509" y="574"/>
                  <a:pt x="509" y="574"/>
                </a:cubicBezTo>
                <a:close/>
                <a:moveTo>
                  <a:pt x="508" y="574"/>
                </a:moveTo>
                <a:cubicBezTo>
                  <a:pt x="508" y="574"/>
                  <a:pt x="508" y="574"/>
                  <a:pt x="508" y="574"/>
                </a:cubicBezTo>
                <a:cubicBezTo>
                  <a:pt x="508" y="574"/>
                  <a:pt x="508" y="574"/>
                  <a:pt x="508" y="574"/>
                </a:cubicBezTo>
                <a:close/>
                <a:moveTo>
                  <a:pt x="511" y="574"/>
                </a:moveTo>
                <a:cubicBezTo>
                  <a:pt x="511" y="574"/>
                  <a:pt x="511" y="574"/>
                  <a:pt x="511" y="574"/>
                </a:cubicBezTo>
                <a:cubicBezTo>
                  <a:pt x="511" y="574"/>
                  <a:pt x="511" y="574"/>
                  <a:pt x="511" y="574"/>
                </a:cubicBezTo>
                <a:close/>
                <a:moveTo>
                  <a:pt x="510" y="574"/>
                </a:moveTo>
                <a:cubicBezTo>
                  <a:pt x="510" y="574"/>
                  <a:pt x="510" y="574"/>
                  <a:pt x="510" y="574"/>
                </a:cubicBezTo>
                <a:cubicBezTo>
                  <a:pt x="510" y="574"/>
                  <a:pt x="510" y="574"/>
                  <a:pt x="510" y="574"/>
                </a:cubicBezTo>
                <a:close/>
                <a:moveTo>
                  <a:pt x="513" y="575"/>
                </a:moveTo>
                <a:cubicBezTo>
                  <a:pt x="513" y="575"/>
                  <a:pt x="513" y="575"/>
                  <a:pt x="513" y="575"/>
                </a:cubicBezTo>
                <a:cubicBezTo>
                  <a:pt x="513" y="575"/>
                  <a:pt x="513" y="575"/>
                  <a:pt x="513" y="575"/>
                </a:cubicBezTo>
                <a:close/>
                <a:moveTo>
                  <a:pt x="517" y="575"/>
                </a:moveTo>
                <a:cubicBezTo>
                  <a:pt x="517" y="575"/>
                  <a:pt x="517" y="575"/>
                  <a:pt x="517" y="575"/>
                </a:cubicBezTo>
                <a:cubicBezTo>
                  <a:pt x="517" y="575"/>
                  <a:pt x="517" y="575"/>
                  <a:pt x="517" y="575"/>
                </a:cubicBezTo>
                <a:cubicBezTo>
                  <a:pt x="517" y="575"/>
                  <a:pt x="517" y="575"/>
                  <a:pt x="517" y="575"/>
                </a:cubicBezTo>
                <a:close/>
                <a:moveTo>
                  <a:pt x="519" y="575"/>
                </a:moveTo>
                <a:cubicBezTo>
                  <a:pt x="519" y="575"/>
                  <a:pt x="519" y="575"/>
                  <a:pt x="519" y="575"/>
                </a:cubicBezTo>
                <a:cubicBezTo>
                  <a:pt x="519" y="575"/>
                  <a:pt x="519" y="575"/>
                  <a:pt x="519" y="575"/>
                </a:cubicBezTo>
                <a:close/>
                <a:moveTo>
                  <a:pt x="522" y="576"/>
                </a:moveTo>
                <a:cubicBezTo>
                  <a:pt x="522" y="576"/>
                  <a:pt x="522" y="576"/>
                  <a:pt x="521" y="576"/>
                </a:cubicBezTo>
                <a:cubicBezTo>
                  <a:pt x="522" y="576"/>
                  <a:pt x="522" y="576"/>
                  <a:pt x="522" y="576"/>
                </a:cubicBezTo>
                <a:close/>
                <a:moveTo>
                  <a:pt x="524" y="479"/>
                </a:moveTo>
                <a:cubicBezTo>
                  <a:pt x="525" y="478"/>
                  <a:pt x="525" y="478"/>
                  <a:pt x="525" y="478"/>
                </a:cubicBezTo>
                <a:cubicBezTo>
                  <a:pt x="525" y="478"/>
                  <a:pt x="525" y="478"/>
                  <a:pt x="524" y="479"/>
                </a:cubicBezTo>
                <a:close/>
                <a:moveTo>
                  <a:pt x="513" y="453"/>
                </a:moveTo>
                <a:cubicBezTo>
                  <a:pt x="513" y="453"/>
                  <a:pt x="512" y="453"/>
                  <a:pt x="512" y="453"/>
                </a:cubicBezTo>
                <a:cubicBezTo>
                  <a:pt x="512" y="453"/>
                  <a:pt x="513" y="453"/>
                  <a:pt x="513" y="453"/>
                </a:cubicBezTo>
                <a:close/>
                <a:moveTo>
                  <a:pt x="512" y="453"/>
                </a:moveTo>
                <a:cubicBezTo>
                  <a:pt x="512" y="453"/>
                  <a:pt x="511" y="453"/>
                  <a:pt x="511" y="453"/>
                </a:cubicBezTo>
                <a:cubicBezTo>
                  <a:pt x="511" y="453"/>
                  <a:pt x="512" y="453"/>
                  <a:pt x="512" y="453"/>
                </a:cubicBezTo>
                <a:close/>
                <a:moveTo>
                  <a:pt x="311" y="464"/>
                </a:moveTo>
                <a:cubicBezTo>
                  <a:pt x="311" y="464"/>
                  <a:pt x="311" y="464"/>
                  <a:pt x="311" y="464"/>
                </a:cubicBezTo>
                <a:cubicBezTo>
                  <a:pt x="311" y="464"/>
                  <a:pt x="311" y="464"/>
                  <a:pt x="311" y="464"/>
                </a:cubicBezTo>
                <a:close/>
                <a:moveTo>
                  <a:pt x="321" y="450"/>
                </a:moveTo>
                <a:cubicBezTo>
                  <a:pt x="321" y="450"/>
                  <a:pt x="321" y="450"/>
                  <a:pt x="321" y="450"/>
                </a:cubicBezTo>
                <a:cubicBezTo>
                  <a:pt x="321" y="450"/>
                  <a:pt x="321" y="450"/>
                  <a:pt x="321" y="450"/>
                </a:cubicBezTo>
                <a:cubicBezTo>
                  <a:pt x="321" y="450"/>
                  <a:pt x="321" y="450"/>
                  <a:pt x="321" y="450"/>
                </a:cubicBezTo>
                <a:cubicBezTo>
                  <a:pt x="321" y="450"/>
                  <a:pt x="321" y="450"/>
                  <a:pt x="321" y="450"/>
                </a:cubicBezTo>
                <a:close/>
                <a:moveTo>
                  <a:pt x="307" y="451"/>
                </a:moveTo>
                <a:cubicBezTo>
                  <a:pt x="307" y="451"/>
                  <a:pt x="307" y="451"/>
                  <a:pt x="306" y="451"/>
                </a:cubicBezTo>
                <a:cubicBezTo>
                  <a:pt x="307" y="451"/>
                  <a:pt x="307" y="451"/>
                  <a:pt x="307" y="451"/>
                </a:cubicBezTo>
                <a:close/>
                <a:moveTo>
                  <a:pt x="306" y="451"/>
                </a:moveTo>
                <a:cubicBezTo>
                  <a:pt x="306" y="451"/>
                  <a:pt x="306" y="451"/>
                  <a:pt x="306" y="451"/>
                </a:cubicBezTo>
                <a:cubicBezTo>
                  <a:pt x="306" y="451"/>
                  <a:pt x="306" y="451"/>
                  <a:pt x="306" y="451"/>
                </a:cubicBezTo>
                <a:close/>
                <a:moveTo>
                  <a:pt x="324" y="323"/>
                </a:moveTo>
                <a:cubicBezTo>
                  <a:pt x="324" y="323"/>
                  <a:pt x="324" y="323"/>
                  <a:pt x="324" y="323"/>
                </a:cubicBezTo>
                <a:cubicBezTo>
                  <a:pt x="324" y="323"/>
                  <a:pt x="324" y="323"/>
                  <a:pt x="324" y="323"/>
                </a:cubicBezTo>
                <a:cubicBezTo>
                  <a:pt x="324" y="323"/>
                  <a:pt x="324" y="323"/>
                  <a:pt x="324" y="323"/>
                </a:cubicBezTo>
                <a:close/>
                <a:moveTo>
                  <a:pt x="355" y="309"/>
                </a:moveTo>
                <a:cubicBezTo>
                  <a:pt x="355" y="309"/>
                  <a:pt x="355" y="309"/>
                  <a:pt x="355" y="309"/>
                </a:cubicBezTo>
                <a:cubicBezTo>
                  <a:pt x="355" y="309"/>
                  <a:pt x="355" y="309"/>
                  <a:pt x="355" y="309"/>
                </a:cubicBezTo>
                <a:close/>
                <a:moveTo>
                  <a:pt x="330" y="354"/>
                </a:moveTo>
                <a:cubicBezTo>
                  <a:pt x="330" y="354"/>
                  <a:pt x="330" y="353"/>
                  <a:pt x="330" y="352"/>
                </a:cubicBezTo>
                <a:cubicBezTo>
                  <a:pt x="330" y="353"/>
                  <a:pt x="330" y="353"/>
                  <a:pt x="330" y="353"/>
                </a:cubicBezTo>
                <a:cubicBezTo>
                  <a:pt x="330" y="354"/>
                  <a:pt x="330" y="354"/>
                  <a:pt x="330" y="354"/>
                </a:cubicBezTo>
                <a:close/>
                <a:moveTo>
                  <a:pt x="331" y="356"/>
                </a:moveTo>
                <a:cubicBezTo>
                  <a:pt x="331" y="356"/>
                  <a:pt x="331" y="355"/>
                  <a:pt x="330" y="355"/>
                </a:cubicBezTo>
                <a:cubicBezTo>
                  <a:pt x="331" y="355"/>
                  <a:pt x="331" y="356"/>
                  <a:pt x="331" y="356"/>
                </a:cubicBezTo>
                <a:close/>
                <a:moveTo>
                  <a:pt x="330" y="355"/>
                </a:moveTo>
                <a:cubicBezTo>
                  <a:pt x="330" y="355"/>
                  <a:pt x="330" y="355"/>
                  <a:pt x="330" y="354"/>
                </a:cubicBezTo>
                <a:cubicBezTo>
                  <a:pt x="330" y="355"/>
                  <a:pt x="330" y="355"/>
                  <a:pt x="330" y="355"/>
                </a:cubicBezTo>
                <a:close/>
                <a:moveTo>
                  <a:pt x="330" y="350"/>
                </a:moveTo>
                <a:cubicBezTo>
                  <a:pt x="330" y="350"/>
                  <a:pt x="330" y="349"/>
                  <a:pt x="330" y="349"/>
                </a:cubicBezTo>
                <a:cubicBezTo>
                  <a:pt x="330" y="349"/>
                  <a:pt x="330" y="350"/>
                  <a:pt x="330" y="350"/>
                </a:cubicBezTo>
                <a:close/>
                <a:moveTo>
                  <a:pt x="330" y="350"/>
                </a:moveTo>
                <a:cubicBezTo>
                  <a:pt x="330" y="350"/>
                  <a:pt x="330" y="351"/>
                  <a:pt x="330" y="351"/>
                </a:cubicBezTo>
                <a:cubicBezTo>
                  <a:pt x="330" y="351"/>
                  <a:pt x="330" y="350"/>
                  <a:pt x="330" y="350"/>
                </a:cubicBezTo>
                <a:close/>
                <a:moveTo>
                  <a:pt x="330" y="351"/>
                </a:moveTo>
                <a:cubicBezTo>
                  <a:pt x="330" y="352"/>
                  <a:pt x="330" y="352"/>
                  <a:pt x="330" y="352"/>
                </a:cubicBezTo>
                <a:cubicBezTo>
                  <a:pt x="330" y="352"/>
                  <a:pt x="330" y="352"/>
                  <a:pt x="330" y="351"/>
                </a:cubicBezTo>
                <a:close/>
                <a:moveTo>
                  <a:pt x="324" y="392"/>
                </a:moveTo>
                <a:cubicBezTo>
                  <a:pt x="324" y="392"/>
                  <a:pt x="324" y="392"/>
                  <a:pt x="324" y="392"/>
                </a:cubicBezTo>
                <a:cubicBezTo>
                  <a:pt x="324" y="392"/>
                  <a:pt x="324" y="392"/>
                  <a:pt x="324" y="392"/>
                </a:cubicBezTo>
                <a:close/>
                <a:moveTo>
                  <a:pt x="321" y="432"/>
                </a:moveTo>
                <a:cubicBezTo>
                  <a:pt x="321" y="432"/>
                  <a:pt x="322" y="432"/>
                  <a:pt x="322" y="432"/>
                </a:cubicBezTo>
                <a:cubicBezTo>
                  <a:pt x="322" y="432"/>
                  <a:pt x="321" y="432"/>
                  <a:pt x="321" y="432"/>
                </a:cubicBezTo>
                <a:close/>
                <a:moveTo>
                  <a:pt x="319" y="386"/>
                </a:moveTo>
                <a:cubicBezTo>
                  <a:pt x="319" y="387"/>
                  <a:pt x="320" y="387"/>
                  <a:pt x="320" y="387"/>
                </a:cubicBezTo>
                <a:cubicBezTo>
                  <a:pt x="320" y="387"/>
                  <a:pt x="319" y="387"/>
                  <a:pt x="319" y="386"/>
                </a:cubicBezTo>
                <a:close/>
                <a:moveTo>
                  <a:pt x="320" y="388"/>
                </a:moveTo>
                <a:cubicBezTo>
                  <a:pt x="320" y="388"/>
                  <a:pt x="320" y="388"/>
                  <a:pt x="321" y="389"/>
                </a:cubicBezTo>
                <a:cubicBezTo>
                  <a:pt x="320" y="388"/>
                  <a:pt x="320" y="388"/>
                  <a:pt x="320" y="388"/>
                </a:cubicBezTo>
                <a:close/>
                <a:moveTo>
                  <a:pt x="321" y="389"/>
                </a:moveTo>
                <a:cubicBezTo>
                  <a:pt x="321" y="389"/>
                  <a:pt x="321" y="389"/>
                  <a:pt x="322" y="390"/>
                </a:cubicBezTo>
                <a:cubicBezTo>
                  <a:pt x="321" y="389"/>
                  <a:pt x="321" y="389"/>
                  <a:pt x="321" y="389"/>
                </a:cubicBezTo>
                <a:cubicBezTo>
                  <a:pt x="321" y="389"/>
                  <a:pt x="321" y="389"/>
                  <a:pt x="321" y="389"/>
                </a:cubicBezTo>
                <a:close/>
                <a:moveTo>
                  <a:pt x="322" y="429"/>
                </a:moveTo>
                <a:cubicBezTo>
                  <a:pt x="322" y="429"/>
                  <a:pt x="322" y="429"/>
                  <a:pt x="322" y="429"/>
                </a:cubicBezTo>
                <a:cubicBezTo>
                  <a:pt x="322" y="429"/>
                  <a:pt x="322" y="429"/>
                  <a:pt x="322" y="429"/>
                </a:cubicBezTo>
                <a:close/>
                <a:moveTo>
                  <a:pt x="322" y="429"/>
                </a:moveTo>
                <a:cubicBezTo>
                  <a:pt x="321" y="429"/>
                  <a:pt x="321" y="428"/>
                  <a:pt x="321" y="428"/>
                </a:cubicBezTo>
                <a:cubicBezTo>
                  <a:pt x="321" y="428"/>
                  <a:pt x="321" y="429"/>
                  <a:pt x="322" y="429"/>
                </a:cubicBezTo>
                <a:close/>
                <a:moveTo>
                  <a:pt x="323" y="390"/>
                </a:moveTo>
                <a:cubicBezTo>
                  <a:pt x="323" y="390"/>
                  <a:pt x="322" y="390"/>
                  <a:pt x="322" y="390"/>
                </a:cubicBezTo>
                <a:cubicBezTo>
                  <a:pt x="322" y="390"/>
                  <a:pt x="323" y="390"/>
                  <a:pt x="323" y="390"/>
                </a:cubicBezTo>
                <a:cubicBezTo>
                  <a:pt x="323" y="390"/>
                  <a:pt x="324" y="391"/>
                  <a:pt x="324" y="391"/>
                </a:cubicBezTo>
                <a:cubicBezTo>
                  <a:pt x="324" y="391"/>
                  <a:pt x="323" y="390"/>
                  <a:pt x="323" y="390"/>
                </a:cubicBezTo>
                <a:close/>
                <a:moveTo>
                  <a:pt x="323" y="375"/>
                </a:moveTo>
                <a:cubicBezTo>
                  <a:pt x="323" y="375"/>
                  <a:pt x="323" y="375"/>
                  <a:pt x="323" y="375"/>
                </a:cubicBezTo>
                <a:cubicBezTo>
                  <a:pt x="323" y="375"/>
                  <a:pt x="323" y="375"/>
                  <a:pt x="323" y="375"/>
                </a:cubicBezTo>
                <a:close/>
                <a:moveTo>
                  <a:pt x="323" y="375"/>
                </a:moveTo>
                <a:cubicBezTo>
                  <a:pt x="323" y="377"/>
                  <a:pt x="324" y="380"/>
                  <a:pt x="323" y="380"/>
                </a:cubicBezTo>
                <a:cubicBezTo>
                  <a:pt x="323" y="380"/>
                  <a:pt x="323" y="380"/>
                  <a:pt x="323" y="380"/>
                </a:cubicBezTo>
                <a:cubicBezTo>
                  <a:pt x="324" y="379"/>
                  <a:pt x="323" y="377"/>
                  <a:pt x="323" y="375"/>
                </a:cubicBezTo>
                <a:close/>
                <a:moveTo>
                  <a:pt x="309" y="410"/>
                </a:moveTo>
                <a:cubicBezTo>
                  <a:pt x="309" y="410"/>
                  <a:pt x="309" y="410"/>
                  <a:pt x="309" y="411"/>
                </a:cubicBezTo>
                <a:cubicBezTo>
                  <a:pt x="309" y="410"/>
                  <a:pt x="309" y="410"/>
                  <a:pt x="309" y="410"/>
                </a:cubicBezTo>
                <a:close/>
                <a:moveTo>
                  <a:pt x="307" y="411"/>
                </a:moveTo>
                <a:cubicBezTo>
                  <a:pt x="307" y="412"/>
                  <a:pt x="307" y="412"/>
                  <a:pt x="307" y="412"/>
                </a:cubicBezTo>
                <a:cubicBezTo>
                  <a:pt x="307" y="412"/>
                  <a:pt x="307" y="411"/>
                  <a:pt x="307" y="411"/>
                </a:cubicBezTo>
                <a:close/>
                <a:moveTo>
                  <a:pt x="306" y="412"/>
                </a:moveTo>
                <a:cubicBezTo>
                  <a:pt x="306" y="412"/>
                  <a:pt x="306" y="412"/>
                  <a:pt x="306" y="412"/>
                </a:cubicBezTo>
                <a:cubicBezTo>
                  <a:pt x="306" y="412"/>
                  <a:pt x="306" y="412"/>
                  <a:pt x="306" y="413"/>
                </a:cubicBezTo>
                <a:cubicBezTo>
                  <a:pt x="306" y="412"/>
                  <a:pt x="306" y="412"/>
                  <a:pt x="306" y="412"/>
                </a:cubicBezTo>
                <a:close/>
                <a:moveTo>
                  <a:pt x="321" y="447"/>
                </a:moveTo>
                <a:cubicBezTo>
                  <a:pt x="321" y="447"/>
                  <a:pt x="321" y="447"/>
                  <a:pt x="321" y="446"/>
                </a:cubicBezTo>
                <a:cubicBezTo>
                  <a:pt x="321" y="447"/>
                  <a:pt x="321" y="447"/>
                  <a:pt x="321" y="447"/>
                </a:cubicBezTo>
                <a:close/>
                <a:moveTo>
                  <a:pt x="322" y="431"/>
                </a:moveTo>
                <a:cubicBezTo>
                  <a:pt x="322" y="431"/>
                  <a:pt x="322" y="431"/>
                  <a:pt x="322" y="431"/>
                </a:cubicBezTo>
                <a:cubicBezTo>
                  <a:pt x="322" y="431"/>
                  <a:pt x="322" y="431"/>
                  <a:pt x="322" y="431"/>
                </a:cubicBezTo>
                <a:cubicBezTo>
                  <a:pt x="322" y="431"/>
                  <a:pt x="322" y="431"/>
                  <a:pt x="322" y="431"/>
                </a:cubicBezTo>
                <a:close/>
                <a:moveTo>
                  <a:pt x="324" y="393"/>
                </a:moveTo>
                <a:cubicBezTo>
                  <a:pt x="324" y="393"/>
                  <a:pt x="324" y="393"/>
                  <a:pt x="324" y="392"/>
                </a:cubicBezTo>
                <a:cubicBezTo>
                  <a:pt x="324" y="393"/>
                  <a:pt x="324" y="393"/>
                  <a:pt x="324" y="393"/>
                </a:cubicBezTo>
                <a:close/>
                <a:moveTo>
                  <a:pt x="324" y="391"/>
                </a:moveTo>
                <a:cubicBezTo>
                  <a:pt x="324" y="391"/>
                  <a:pt x="324" y="391"/>
                  <a:pt x="324" y="391"/>
                </a:cubicBezTo>
                <a:cubicBezTo>
                  <a:pt x="324" y="391"/>
                  <a:pt x="324" y="391"/>
                  <a:pt x="324" y="391"/>
                </a:cubicBezTo>
                <a:cubicBezTo>
                  <a:pt x="324" y="391"/>
                  <a:pt x="324" y="391"/>
                  <a:pt x="324" y="391"/>
                </a:cubicBezTo>
                <a:close/>
                <a:moveTo>
                  <a:pt x="354" y="389"/>
                </a:moveTo>
                <a:cubicBezTo>
                  <a:pt x="354" y="389"/>
                  <a:pt x="353" y="390"/>
                  <a:pt x="353" y="390"/>
                </a:cubicBezTo>
                <a:cubicBezTo>
                  <a:pt x="353" y="390"/>
                  <a:pt x="354" y="389"/>
                  <a:pt x="354" y="389"/>
                </a:cubicBezTo>
                <a:close/>
                <a:moveTo>
                  <a:pt x="357" y="388"/>
                </a:moveTo>
                <a:cubicBezTo>
                  <a:pt x="356" y="388"/>
                  <a:pt x="356" y="388"/>
                  <a:pt x="355" y="389"/>
                </a:cubicBezTo>
                <a:cubicBezTo>
                  <a:pt x="356" y="388"/>
                  <a:pt x="356" y="388"/>
                  <a:pt x="357" y="388"/>
                </a:cubicBezTo>
                <a:close/>
                <a:moveTo>
                  <a:pt x="355" y="389"/>
                </a:moveTo>
                <a:cubicBezTo>
                  <a:pt x="355" y="389"/>
                  <a:pt x="355" y="389"/>
                  <a:pt x="354" y="389"/>
                </a:cubicBezTo>
                <a:cubicBezTo>
                  <a:pt x="355" y="389"/>
                  <a:pt x="355" y="389"/>
                  <a:pt x="355" y="389"/>
                </a:cubicBezTo>
                <a:close/>
                <a:moveTo>
                  <a:pt x="360" y="387"/>
                </a:moveTo>
                <a:cubicBezTo>
                  <a:pt x="359" y="387"/>
                  <a:pt x="358" y="388"/>
                  <a:pt x="357" y="388"/>
                </a:cubicBezTo>
                <a:cubicBezTo>
                  <a:pt x="358" y="388"/>
                  <a:pt x="359" y="387"/>
                  <a:pt x="360" y="387"/>
                </a:cubicBezTo>
                <a:close/>
                <a:moveTo>
                  <a:pt x="361" y="387"/>
                </a:moveTo>
                <a:cubicBezTo>
                  <a:pt x="361" y="387"/>
                  <a:pt x="361" y="387"/>
                  <a:pt x="360" y="387"/>
                </a:cubicBezTo>
                <a:cubicBezTo>
                  <a:pt x="361" y="387"/>
                  <a:pt x="361" y="387"/>
                  <a:pt x="361" y="387"/>
                </a:cubicBezTo>
                <a:close/>
                <a:moveTo>
                  <a:pt x="363" y="387"/>
                </a:moveTo>
                <a:cubicBezTo>
                  <a:pt x="362" y="387"/>
                  <a:pt x="362" y="387"/>
                  <a:pt x="362" y="387"/>
                </a:cubicBezTo>
                <a:cubicBezTo>
                  <a:pt x="362" y="387"/>
                  <a:pt x="362" y="387"/>
                  <a:pt x="363" y="387"/>
                </a:cubicBezTo>
                <a:close/>
                <a:moveTo>
                  <a:pt x="363" y="287"/>
                </a:moveTo>
                <a:cubicBezTo>
                  <a:pt x="363" y="287"/>
                  <a:pt x="363" y="287"/>
                  <a:pt x="362" y="286"/>
                </a:cubicBezTo>
                <a:cubicBezTo>
                  <a:pt x="363" y="287"/>
                  <a:pt x="363" y="287"/>
                  <a:pt x="363" y="287"/>
                </a:cubicBezTo>
                <a:close/>
                <a:moveTo>
                  <a:pt x="362" y="285"/>
                </a:moveTo>
                <a:cubicBezTo>
                  <a:pt x="362" y="285"/>
                  <a:pt x="362" y="285"/>
                  <a:pt x="362" y="285"/>
                </a:cubicBezTo>
                <a:cubicBezTo>
                  <a:pt x="362" y="285"/>
                  <a:pt x="362" y="286"/>
                  <a:pt x="362" y="286"/>
                </a:cubicBezTo>
                <a:cubicBezTo>
                  <a:pt x="362" y="286"/>
                  <a:pt x="362" y="286"/>
                  <a:pt x="362" y="285"/>
                </a:cubicBezTo>
                <a:close/>
                <a:moveTo>
                  <a:pt x="357" y="306"/>
                </a:moveTo>
                <a:cubicBezTo>
                  <a:pt x="357" y="307"/>
                  <a:pt x="356" y="307"/>
                  <a:pt x="356" y="307"/>
                </a:cubicBezTo>
                <a:cubicBezTo>
                  <a:pt x="356" y="307"/>
                  <a:pt x="357" y="307"/>
                  <a:pt x="357" y="306"/>
                </a:cubicBezTo>
                <a:close/>
                <a:moveTo>
                  <a:pt x="356" y="308"/>
                </a:moveTo>
                <a:cubicBezTo>
                  <a:pt x="356" y="308"/>
                  <a:pt x="356" y="308"/>
                  <a:pt x="356" y="308"/>
                </a:cubicBezTo>
                <a:cubicBezTo>
                  <a:pt x="356" y="308"/>
                  <a:pt x="356" y="308"/>
                  <a:pt x="356" y="308"/>
                </a:cubicBezTo>
                <a:cubicBezTo>
                  <a:pt x="356" y="308"/>
                  <a:pt x="356" y="308"/>
                  <a:pt x="356" y="308"/>
                </a:cubicBezTo>
                <a:close/>
                <a:moveTo>
                  <a:pt x="331" y="328"/>
                </a:moveTo>
                <a:cubicBezTo>
                  <a:pt x="331" y="327"/>
                  <a:pt x="331" y="327"/>
                  <a:pt x="331" y="327"/>
                </a:cubicBezTo>
                <a:cubicBezTo>
                  <a:pt x="331" y="327"/>
                  <a:pt x="331" y="327"/>
                  <a:pt x="331" y="327"/>
                </a:cubicBezTo>
                <a:cubicBezTo>
                  <a:pt x="331" y="327"/>
                  <a:pt x="331" y="327"/>
                  <a:pt x="331" y="328"/>
                </a:cubicBezTo>
                <a:close/>
                <a:moveTo>
                  <a:pt x="330" y="326"/>
                </a:moveTo>
                <a:cubicBezTo>
                  <a:pt x="330" y="326"/>
                  <a:pt x="330" y="326"/>
                  <a:pt x="330" y="326"/>
                </a:cubicBezTo>
                <a:cubicBezTo>
                  <a:pt x="330" y="326"/>
                  <a:pt x="330" y="326"/>
                  <a:pt x="330" y="326"/>
                </a:cubicBezTo>
                <a:close/>
                <a:moveTo>
                  <a:pt x="330" y="325"/>
                </a:moveTo>
                <a:cubicBezTo>
                  <a:pt x="330" y="325"/>
                  <a:pt x="330" y="325"/>
                  <a:pt x="329" y="325"/>
                </a:cubicBezTo>
                <a:cubicBezTo>
                  <a:pt x="330" y="325"/>
                  <a:pt x="330" y="325"/>
                  <a:pt x="330" y="325"/>
                </a:cubicBezTo>
                <a:close/>
                <a:moveTo>
                  <a:pt x="328" y="325"/>
                </a:moveTo>
                <a:cubicBezTo>
                  <a:pt x="329" y="325"/>
                  <a:pt x="329" y="325"/>
                  <a:pt x="329" y="325"/>
                </a:cubicBezTo>
                <a:cubicBezTo>
                  <a:pt x="329" y="325"/>
                  <a:pt x="329" y="325"/>
                  <a:pt x="328" y="325"/>
                </a:cubicBezTo>
                <a:close/>
                <a:moveTo>
                  <a:pt x="327" y="324"/>
                </a:moveTo>
                <a:cubicBezTo>
                  <a:pt x="328" y="324"/>
                  <a:pt x="328" y="324"/>
                  <a:pt x="328" y="324"/>
                </a:cubicBezTo>
                <a:cubicBezTo>
                  <a:pt x="328" y="324"/>
                  <a:pt x="328" y="324"/>
                  <a:pt x="327" y="324"/>
                </a:cubicBezTo>
                <a:close/>
                <a:moveTo>
                  <a:pt x="325" y="323"/>
                </a:moveTo>
                <a:cubicBezTo>
                  <a:pt x="325" y="323"/>
                  <a:pt x="325" y="323"/>
                  <a:pt x="326" y="323"/>
                </a:cubicBezTo>
                <a:cubicBezTo>
                  <a:pt x="325" y="323"/>
                  <a:pt x="325" y="323"/>
                  <a:pt x="325" y="323"/>
                </a:cubicBezTo>
                <a:close/>
                <a:moveTo>
                  <a:pt x="326" y="323"/>
                </a:moveTo>
                <a:cubicBezTo>
                  <a:pt x="326" y="324"/>
                  <a:pt x="327" y="324"/>
                  <a:pt x="327" y="324"/>
                </a:cubicBezTo>
                <a:cubicBezTo>
                  <a:pt x="327" y="324"/>
                  <a:pt x="326" y="324"/>
                  <a:pt x="326" y="323"/>
                </a:cubicBezTo>
                <a:close/>
                <a:moveTo>
                  <a:pt x="324" y="323"/>
                </a:moveTo>
                <a:cubicBezTo>
                  <a:pt x="324" y="323"/>
                  <a:pt x="324" y="323"/>
                  <a:pt x="324" y="323"/>
                </a:cubicBezTo>
                <a:cubicBezTo>
                  <a:pt x="324" y="323"/>
                  <a:pt x="324" y="323"/>
                  <a:pt x="324" y="323"/>
                </a:cubicBezTo>
                <a:cubicBezTo>
                  <a:pt x="324" y="323"/>
                  <a:pt x="325" y="323"/>
                  <a:pt x="325" y="323"/>
                </a:cubicBezTo>
                <a:cubicBezTo>
                  <a:pt x="325" y="323"/>
                  <a:pt x="324" y="323"/>
                  <a:pt x="324" y="323"/>
                </a:cubicBezTo>
                <a:close/>
                <a:moveTo>
                  <a:pt x="324" y="318"/>
                </a:moveTo>
                <a:cubicBezTo>
                  <a:pt x="324" y="318"/>
                  <a:pt x="324" y="317"/>
                  <a:pt x="324" y="317"/>
                </a:cubicBezTo>
                <a:cubicBezTo>
                  <a:pt x="324" y="317"/>
                  <a:pt x="324" y="318"/>
                  <a:pt x="324" y="318"/>
                </a:cubicBezTo>
                <a:close/>
                <a:moveTo>
                  <a:pt x="279" y="390"/>
                </a:moveTo>
                <a:cubicBezTo>
                  <a:pt x="280" y="390"/>
                  <a:pt x="280" y="390"/>
                  <a:pt x="280" y="390"/>
                </a:cubicBezTo>
                <a:cubicBezTo>
                  <a:pt x="280" y="390"/>
                  <a:pt x="280" y="390"/>
                  <a:pt x="279" y="390"/>
                </a:cubicBezTo>
                <a:close/>
                <a:moveTo>
                  <a:pt x="278" y="386"/>
                </a:moveTo>
                <a:cubicBezTo>
                  <a:pt x="278" y="386"/>
                  <a:pt x="278" y="387"/>
                  <a:pt x="278" y="387"/>
                </a:cubicBezTo>
                <a:cubicBezTo>
                  <a:pt x="278" y="387"/>
                  <a:pt x="278" y="386"/>
                  <a:pt x="278" y="386"/>
                </a:cubicBezTo>
                <a:close/>
                <a:moveTo>
                  <a:pt x="279" y="389"/>
                </a:moveTo>
                <a:cubicBezTo>
                  <a:pt x="279" y="389"/>
                  <a:pt x="279" y="389"/>
                  <a:pt x="279" y="389"/>
                </a:cubicBezTo>
                <a:cubicBezTo>
                  <a:pt x="279" y="389"/>
                  <a:pt x="279" y="389"/>
                  <a:pt x="279" y="389"/>
                </a:cubicBezTo>
                <a:close/>
                <a:moveTo>
                  <a:pt x="274" y="407"/>
                </a:moveTo>
                <a:cubicBezTo>
                  <a:pt x="274" y="407"/>
                  <a:pt x="274" y="407"/>
                  <a:pt x="274" y="407"/>
                </a:cubicBezTo>
                <a:cubicBezTo>
                  <a:pt x="274" y="407"/>
                  <a:pt x="274" y="407"/>
                  <a:pt x="274" y="407"/>
                </a:cubicBezTo>
                <a:close/>
                <a:moveTo>
                  <a:pt x="274" y="407"/>
                </a:moveTo>
                <a:cubicBezTo>
                  <a:pt x="274" y="407"/>
                  <a:pt x="274" y="407"/>
                  <a:pt x="274" y="407"/>
                </a:cubicBezTo>
                <a:cubicBezTo>
                  <a:pt x="274" y="407"/>
                  <a:pt x="274" y="407"/>
                  <a:pt x="274" y="407"/>
                </a:cubicBezTo>
                <a:cubicBezTo>
                  <a:pt x="274" y="407"/>
                  <a:pt x="274" y="407"/>
                  <a:pt x="274" y="407"/>
                </a:cubicBezTo>
                <a:close/>
                <a:moveTo>
                  <a:pt x="273" y="408"/>
                </a:moveTo>
                <a:cubicBezTo>
                  <a:pt x="273" y="408"/>
                  <a:pt x="273" y="408"/>
                  <a:pt x="273" y="408"/>
                </a:cubicBezTo>
                <a:cubicBezTo>
                  <a:pt x="273" y="408"/>
                  <a:pt x="273" y="408"/>
                  <a:pt x="273" y="408"/>
                </a:cubicBezTo>
                <a:close/>
                <a:moveTo>
                  <a:pt x="277" y="384"/>
                </a:moveTo>
                <a:cubicBezTo>
                  <a:pt x="277" y="384"/>
                  <a:pt x="277" y="385"/>
                  <a:pt x="278" y="386"/>
                </a:cubicBezTo>
                <a:cubicBezTo>
                  <a:pt x="277" y="385"/>
                  <a:pt x="277" y="384"/>
                  <a:pt x="277" y="384"/>
                </a:cubicBezTo>
                <a:close/>
                <a:moveTo>
                  <a:pt x="255" y="385"/>
                </a:moveTo>
                <a:cubicBezTo>
                  <a:pt x="255" y="385"/>
                  <a:pt x="255" y="385"/>
                  <a:pt x="255" y="385"/>
                </a:cubicBezTo>
                <a:cubicBezTo>
                  <a:pt x="255" y="385"/>
                  <a:pt x="255" y="385"/>
                  <a:pt x="255" y="385"/>
                </a:cubicBezTo>
                <a:close/>
                <a:moveTo>
                  <a:pt x="263" y="360"/>
                </a:moveTo>
                <a:cubicBezTo>
                  <a:pt x="263" y="360"/>
                  <a:pt x="263" y="360"/>
                  <a:pt x="263" y="361"/>
                </a:cubicBezTo>
                <a:cubicBezTo>
                  <a:pt x="263" y="360"/>
                  <a:pt x="263" y="360"/>
                  <a:pt x="263" y="360"/>
                </a:cubicBezTo>
                <a:cubicBezTo>
                  <a:pt x="263" y="360"/>
                  <a:pt x="263" y="360"/>
                  <a:pt x="263" y="360"/>
                </a:cubicBezTo>
                <a:close/>
                <a:moveTo>
                  <a:pt x="263" y="359"/>
                </a:moveTo>
                <a:cubicBezTo>
                  <a:pt x="263" y="359"/>
                  <a:pt x="263" y="359"/>
                  <a:pt x="263" y="359"/>
                </a:cubicBezTo>
                <a:cubicBezTo>
                  <a:pt x="263" y="359"/>
                  <a:pt x="263" y="359"/>
                  <a:pt x="263" y="359"/>
                </a:cubicBezTo>
                <a:close/>
                <a:moveTo>
                  <a:pt x="252" y="387"/>
                </a:moveTo>
                <a:cubicBezTo>
                  <a:pt x="252" y="387"/>
                  <a:pt x="251" y="387"/>
                  <a:pt x="251" y="387"/>
                </a:cubicBezTo>
                <a:cubicBezTo>
                  <a:pt x="251" y="387"/>
                  <a:pt x="252" y="387"/>
                  <a:pt x="252" y="387"/>
                </a:cubicBezTo>
                <a:close/>
                <a:moveTo>
                  <a:pt x="251" y="388"/>
                </a:moveTo>
                <a:cubicBezTo>
                  <a:pt x="251" y="388"/>
                  <a:pt x="251" y="388"/>
                  <a:pt x="251" y="388"/>
                </a:cubicBezTo>
                <a:cubicBezTo>
                  <a:pt x="251" y="388"/>
                  <a:pt x="251" y="388"/>
                  <a:pt x="251" y="388"/>
                </a:cubicBezTo>
                <a:close/>
                <a:moveTo>
                  <a:pt x="272" y="404"/>
                </a:moveTo>
                <a:cubicBezTo>
                  <a:pt x="272" y="404"/>
                  <a:pt x="272" y="404"/>
                  <a:pt x="272" y="404"/>
                </a:cubicBezTo>
                <a:cubicBezTo>
                  <a:pt x="272" y="404"/>
                  <a:pt x="272" y="404"/>
                  <a:pt x="272" y="404"/>
                </a:cubicBezTo>
                <a:cubicBezTo>
                  <a:pt x="272" y="404"/>
                  <a:pt x="272" y="404"/>
                  <a:pt x="272" y="404"/>
                </a:cubicBezTo>
                <a:close/>
                <a:moveTo>
                  <a:pt x="272" y="409"/>
                </a:moveTo>
                <a:cubicBezTo>
                  <a:pt x="272" y="409"/>
                  <a:pt x="271" y="409"/>
                  <a:pt x="271" y="409"/>
                </a:cubicBezTo>
                <a:cubicBezTo>
                  <a:pt x="271" y="409"/>
                  <a:pt x="272" y="409"/>
                  <a:pt x="272" y="409"/>
                </a:cubicBezTo>
                <a:close/>
                <a:moveTo>
                  <a:pt x="270" y="410"/>
                </a:moveTo>
                <a:cubicBezTo>
                  <a:pt x="270" y="410"/>
                  <a:pt x="270" y="410"/>
                  <a:pt x="270" y="410"/>
                </a:cubicBezTo>
                <a:cubicBezTo>
                  <a:pt x="270" y="410"/>
                  <a:pt x="270" y="410"/>
                  <a:pt x="270" y="410"/>
                </a:cubicBezTo>
                <a:close/>
                <a:moveTo>
                  <a:pt x="296" y="424"/>
                </a:moveTo>
                <a:cubicBezTo>
                  <a:pt x="296" y="424"/>
                  <a:pt x="297" y="425"/>
                  <a:pt x="297" y="425"/>
                </a:cubicBezTo>
                <a:cubicBezTo>
                  <a:pt x="297" y="425"/>
                  <a:pt x="296" y="424"/>
                  <a:pt x="296" y="424"/>
                </a:cubicBezTo>
                <a:close/>
                <a:moveTo>
                  <a:pt x="297" y="425"/>
                </a:moveTo>
                <a:cubicBezTo>
                  <a:pt x="297" y="425"/>
                  <a:pt x="297" y="426"/>
                  <a:pt x="297" y="426"/>
                </a:cubicBezTo>
                <a:cubicBezTo>
                  <a:pt x="297" y="426"/>
                  <a:pt x="297" y="425"/>
                  <a:pt x="297" y="425"/>
                </a:cubicBezTo>
                <a:close/>
                <a:moveTo>
                  <a:pt x="297" y="427"/>
                </a:moveTo>
                <a:cubicBezTo>
                  <a:pt x="297" y="429"/>
                  <a:pt x="297" y="430"/>
                  <a:pt x="297" y="431"/>
                </a:cubicBezTo>
                <a:cubicBezTo>
                  <a:pt x="297" y="430"/>
                  <a:pt x="297" y="429"/>
                  <a:pt x="297" y="427"/>
                </a:cubicBezTo>
                <a:close/>
                <a:moveTo>
                  <a:pt x="297" y="431"/>
                </a:moveTo>
                <a:cubicBezTo>
                  <a:pt x="297" y="432"/>
                  <a:pt x="297" y="432"/>
                  <a:pt x="297" y="433"/>
                </a:cubicBezTo>
                <a:cubicBezTo>
                  <a:pt x="297" y="432"/>
                  <a:pt x="297" y="432"/>
                  <a:pt x="297" y="431"/>
                </a:cubicBezTo>
                <a:close/>
                <a:moveTo>
                  <a:pt x="297" y="433"/>
                </a:moveTo>
                <a:cubicBezTo>
                  <a:pt x="297" y="433"/>
                  <a:pt x="297" y="434"/>
                  <a:pt x="297" y="434"/>
                </a:cubicBezTo>
                <a:cubicBezTo>
                  <a:pt x="297" y="434"/>
                  <a:pt x="297" y="433"/>
                  <a:pt x="297" y="433"/>
                </a:cubicBezTo>
                <a:close/>
                <a:moveTo>
                  <a:pt x="297" y="434"/>
                </a:moveTo>
                <a:cubicBezTo>
                  <a:pt x="297" y="435"/>
                  <a:pt x="297" y="435"/>
                  <a:pt x="296" y="435"/>
                </a:cubicBezTo>
                <a:cubicBezTo>
                  <a:pt x="297" y="435"/>
                  <a:pt x="297" y="435"/>
                  <a:pt x="297" y="434"/>
                </a:cubicBezTo>
                <a:close/>
                <a:moveTo>
                  <a:pt x="296" y="436"/>
                </a:moveTo>
                <a:cubicBezTo>
                  <a:pt x="296" y="436"/>
                  <a:pt x="296" y="436"/>
                  <a:pt x="296" y="436"/>
                </a:cubicBezTo>
                <a:cubicBezTo>
                  <a:pt x="296" y="436"/>
                  <a:pt x="296" y="436"/>
                  <a:pt x="296" y="436"/>
                </a:cubicBezTo>
                <a:close/>
                <a:moveTo>
                  <a:pt x="296" y="437"/>
                </a:moveTo>
                <a:cubicBezTo>
                  <a:pt x="296" y="437"/>
                  <a:pt x="296" y="437"/>
                  <a:pt x="296" y="437"/>
                </a:cubicBezTo>
                <a:cubicBezTo>
                  <a:pt x="296" y="437"/>
                  <a:pt x="296" y="437"/>
                  <a:pt x="296" y="437"/>
                </a:cubicBezTo>
                <a:close/>
                <a:moveTo>
                  <a:pt x="297" y="426"/>
                </a:moveTo>
                <a:cubicBezTo>
                  <a:pt x="297" y="426"/>
                  <a:pt x="297" y="427"/>
                  <a:pt x="297" y="427"/>
                </a:cubicBezTo>
                <a:cubicBezTo>
                  <a:pt x="297" y="427"/>
                  <a:pt x="297" y="426"/>
                  <a:pt x="297" y="426"/>
                </a:cubicBezTo>
                <a:close/>
                <a:moveTo>
                  <a:pt x="299" y="411"/>
                </a:moveTo>
                <a:cubicBezTo>
                  <a:pt x="299" y="411"/>
                  <a:pt x="299" y="411"/>
                  <a:pt x="299" y="411"/>
                </a:cubicBezTo>
                <a:cubicBezTo>
                  <a:pt x="299" y="411"/>
                  <a:pt x="299" y="411"/>
                  <a:pt x="299" y="411"/>
                </a:cubicBezTo>
                <a:close/>
                <a:moveTo>
                  <a:pt x="304" y="449"/>
                </a:moveTo>
                <a:cubicBezTo>
                  <a:pt x="304" y="449"/>
                  <a:pt x="304" y="449"/>
                  <a:pt x="303" y="449"/>
                </a:cubicBezTo>
                <a:cubicBezTo>
                  <a:pt x="304" y="449"/>
                  <a:pt x="304" y="449"/>
                  <a:pt x="304" y="449"/>
                </a:cubicBezTo>
                <a:close/>
                <a:moveTo>
                  <a:pt x="303" y="449"/>
                </a:moveTo>
                <a:cubicBezTo>
                  <a:pt x="302" y="448"/>
                  <a:pt x="302" y="448"/>
                  <a:pt x="302" y="448"/>
                </a:cubicBezTo>
                <a:cubicBezTo>
                  <a:pt x="302" y="448"/>
                  <a:pt x="302" y="448"/>
                  <a:pt x="303" y="449"/>
                </a:cubicBezTo>
                <a:close/>
                <a:moveTo>
                  <a:pt x="301" y="448"/>
                </a:moveTo>
                <a:cubicBezTo>
                  <a:pt x="301" y="448"/>
                  <a:pt x="301" y="448"/>
                  <a:pt x="301" y="448"/>
                </a:cubicBezTo>
                <a:cubicBezTo>
                  <a:pt x="301" y="448"/>
                  <a:pt x="301" y="448"/>
                  <a:pt x="301" y="448"/>
                </a:cubicBezTo>
                <a:close/>
                <a:moveTo>
                  <a:pt x="300" y="447"/>
                </a:moveTo>
                <a:cubicBezTo>
                  <a:pt x="300" y="447"/>
                  <a:pt x="300" y="447"/>
                  <a:pt x="300" y="447"/>
                </a:cubicBezTo>
                <a:cubicBezTo>
                  <a:pt x="300" y="447"/>
                  <a:pt x="300" y="447"/>
                  <a:pt x="300" y="447"/>
                </a:cubicBezTo>
                <a:close/>
                <a:moveTo>
                  <a:pt x="305" y="450"/>
                </a:moveTo>
                <a:cubicBezTo>
                  <a:pt x="305" y="450"/>
                  <a:pt x="305" y="450"/>
                  <a:pt x="305" y="450"/>
                </a:cubicBezTo>
                <a:cubicBezTo>
                  <a:pt x="305" y="450"/>
                  <a:pt x="305" y="450"/>
                  <a:pt x="305" y="450"/>
                </a:cubicBezTo>
                <a:close/>
                <a:moveTo>
                  <a:pt x="321" y="449"/>
                </a:moveTo>
                <a:cubicBezTo>
                  <a:pt x="321" y="449"/>
                  <a:pt x="321" y="449"/>
                  <a:pt x="321" y="449"/>
                </a:cubicBezTo>
                <a:cubicBezTo>
                  <a:pt x="321" y="449"/>
                  <a:pt x="321" y="449"/>
                  <a:pt x="321" y="449"/>
                </a:cubicBezTo>
                <a:cubicBezTo>
                  <a:pt x="321" y="449"/>
                  <a:pt x="321" y="449"/>
                  <a:pt x="321" y="449"/>
                </a:cubicBezTo>
                <a:close/>
                <a:moveTo>
                  <a:pt x="353" y="454"/>
                </a:moveTo>
                <a:cubicBezTo>
                  <a:pt x="353" y="454"/>
                  <a:pt x="354" y="454"/>
                  <a:pt x="354" y="454"/>
                </a:cubicBezTo>
                <a:cubicBezTo>
                  <a:pt x="354" y="454"/>
                  <a:pt x="353" y="454"/>
                  <a:pt x="353" y="454"/>
                </a:cubicBezTo>
                <a:close/>
                <a:moveTo>
                  <a:pt x="354" y="455"/>
                </a:moveTo>
                <a:cubicBezTo>
                  <a:pt x="354" y="455"/>
                  <a:pt x="354" y="456"/>
                  <a:pt x="354" y="457"/>
                </a:cubicBezTo>
                <a:cubicBezTo>
                  <a:pt x="354" y="457"/>
                  <a:pt x="354" y="456"/>
                  <a:pt x="354" y="456"/>
                </a:cubicBezTo>
                <a:cubicBezTo>
                  <a:pt x="354" y="455"/>
                  <a:pt x="354" y="455"/>
                  <a:pt x="354" y="455"/>
                </a:cubicBezTo>
                <a:close/>
                <a:moveTo>
                  <a:pt x="354" y="454"/>
                </a:moveTo>
                <a:cubicBezTo>
                  <a:pt x="354" y="454"/>
                  <a:pt x="354" y="454"/>
                  <a:pt x="354" y="454"/>
                </a:cubicBezTo>
                <a:cubicBezTo>
                  <a:pt x="354" y="454"/>
                  <a:pt x="354" y="454"/>
                  <a:pt x="354" y="454"/>
                </a:cubicBezTo>
                <a:close/>
                <a:moveTo>
                  <a:pt x="368" y="418"/>
                </a:moveTo>
                <a:cubicBezTo>
                  <a:pt x="368" y="418"/>
                  <a:pt x="369" y="418"/>
                  <a:pt x="369" y="418"/>
                </a:cubicBezTo>
                <a:cubicBezTo>
                  <a:pt x="369" y="418"/>
                  <a:pt x="369" y="418"/>
                  <a:pt x="369" y="418"/>
                </a:cubicBezTo>
                <a:cubicBezTo>
                  <a:pt x="369" y="418"/>
                  <a:pt x="369" y="418"/>
                  <a:pt x="368" y="418"/>
                </a:cubicBezTo>
                <a:close/>
                <a:moveTo>
                  <a:pt x="373" y="411"/>
                </a:moveTo>
                <a:cubicBezTo>
                  <a:pt x="373" y="412"/>
                  <a:pt x="373" y="412"/>
                  <a:pt x="373" y="412"/>
                </a:cubicBezTo>
                <a:cubicBezTo>
                  <a:pt x="373" y="412"/>
                  <a:pt x="373" y="412"/>
                  <a:pt x="373" y="411"/>
                </a:cubicBezTo>
                <a:close/>
                <a:moveTo>
                  <a:pt x="373" y="412"/>
                </a:moveTo>
                <a:cubicBezTo>
                  <a:pt x="373" y="412"/>
                  <a:pt x="372" y="413"/>
                  <a:pt x="372" y="413"/>
                </a:cubicBezTo>
                <a:cubicBezTo>
                  <a:pt x="372" y="413"/>
                  <a:pt x="373" y="412"/>
                  <a:pt x="373" y="412"/>
                </a:cubicBezTo>
                <a:close/>
                <a:moveTo>
                  <a:pt x="372" y="413"/>
                </a:moveTo>
                <a:cubicBezTo>
                  <a:pt x="372" y="414"/>
                  <a:pt x="372" y="414"/>
                  <a:pt x="372" y="414"/>
                </a:cubicBezTo>
                <a:cubicBezTo>
                  <a:pt x="372" y="414"/>
                  <a:pt x="372" y="414"/>
                  <a:pt x="372" y="413"/>
                </a:cubicBezTo>
                <a:close/>
                <a:moveTo>
                  <a:pt x="371" y="415"/>
                </a:moveTo>
                <a:cubicBezTo>
                  <a:pt x="371" y="415"/>
                  <a:pt x="371" y="415"/>
                  <a:pt x="371" y="415"/>
                </a:cubicBezTo>
                <a:cubicBezTo>
                  <a:pt x="371" y="415"/>
                  <a:pt x="371" y="415"/>
                  <a:pt x="371" y="415"/>
                </a:cubicBezTo>
                <a:close/>
                <a:moveTo>
                  <a:pt x="370" y="416"/>
                </a:moveTo>
                <a:cubicBezTo>
                  <a:pt x="370" y="416"/>
                  <a:pt x="370" y="416"/>
                  <a:pt x="370" y="416"/>
                </a:cubicBezTo>
                <a:cubicBezTo>
                  <a:pt x="370" y="416"/>
                  <a:pt x="370" y="416"/>
                  <a:pt x="370" y="416"/>
                </a:cubicBezTo>
                <a:close/>
                <a:moveTo>
                  <a:pt x="370" y="417"/>
                </a:moveTo>
                <a:cubicBezTo>
                  <a:pt x="369" y="417"/>
                  <a:pt x="369" y="417"/>
                  <a:pt x="369" y="417"/>
                </a:cubicBezTo>
                <a:cubicBezTo>
                  <a:pt x="369" y="417"/>
                  <a:pt x="369" y="417"/>
                  <a:pt x="370" y="417"/>
                </a:cubicBezTo>
                <a:close/>
                <a:moveTo>
                  <a:pt x="376" y="134"/>
                </a:moveTo>
                <a:cubicBezTo>
                  <a:pt x="376" y="134"/>
                  <a:pt x="376" y="134"/>
                  <a:pt x="376" y="134"/>
                </a:cubicBezTo>
                <a:cubicBezTo>
                  <a:pt x="376" y="134"/>
                  <a:pt x="376" y="134"/>
                  <a:pt x="376" y="134"/>
                </a:cubicBezTo>
                <a:close/>
                <a:moveTo>
                  <a:pt x="379" y="132"/>
                </a:moveTo>
                <a:cubicBezTo>
                  <a:pt x="379" y="132"/>
                  <a:pt x="379" y="132"/>
                  <a:pt x="379" y="132"/>
                </a:cubicBezTo>
                <a:cubicBezTo>
                  <a:pt x="379" y="132"/>
                  <a:pt x="379" y="132"/>
                  <a:pt x="379" y="132"/>
                </a:cubicBezTo>
                <a:close/>
                <a:moveTo>
                  <a:pt x="380" y="131"/>
                </a:moveTo>
                <a:cubicBezTo>
                  <a:pt x="380" y="131"/>
                  <a:pt x="380" y="131"/>
                  <a:pt x="380" y="131"/>
                </a:cubicBezTo>
                <a:cubicBezTo>
                  <a:pt x="380" y="131"/>
                  <a:pt x="380" y="131"/>
                  <a:pt x="380" y="131"/>
                </a:cubicBezTo>
                <a:close/>
                <a:moveTo>
                  <a:pt x="395" y="343"/>
                </a:moveTo>
                <a:cubicBezTo>
                  <a:pt x="395" y="344"/>
                  <a:pt x="395" y="344"/>
                  <a:pt x="395" y="344"/>
                </a:cubicBezTo>
                <a:cubicBezTo>
                  <a:pt x="395" y="344"/>
                  <a:pt x="395" y="344"/>
                  <a:pt x="395" y="343"/>
                </a:cubicBezTo>
                <a:close/>
                <a:moveTo>
                  <a:pt x="396" y="345"/>
                </a:moveTo>
                <a:cubicBezTo>
                  <a:pt x="396" y="345"/>
                  <a:pt x="396" y="345"/>
                  <a:pt x="396" y="345"/>
                </a:cubicBezTo>
                <a:cubicBezTo>
                  <a:pt x="396" y="345"/>
                  <a:pt x="396" y="345"/>
                  <a:pt x="396" y="345"/>
                </a:cubicBezTo>
                <a:close/>
                <a:moveTo>
                  <a:pt x="316" y="142"/>
                </a:moveTo>
                <a:cubicBezTo>
                  <a:pt x="316" y="142"/>
                  <a:pt x="316" y="141"/>
                  <a:pt x="315" y="141"/>
                </a:cubicBezTo>
                <a:cubicBezTo>
                  <a:pt x="316" y="141"/>
                  <a:pt x="316" y="142"/>
                  <a:pt x="316" y="142"/>
                </a:cubicBezTo>
                <a:close/>
                <a:moveTo>
                  <a:pt x="310" y="137"/>
                </a:moveTo>
                <a:cubicBezTo>
                  <a:pt x="310" y="137"/>
                  <a:pt x="310" y="137"/>
                  <a:pt x="311" y="137"/>
                </a:cubicBezTo>
                <a:cubicBezTo>
                  <a:pt x="310" y="137"/>
                  <a:pt x="310" y="137"/>
                  <a:pt x="309" y="136"/>
                </a:cubicBezTo>
                <a:cubicBezTo>
                  <a:pt x="309" y="137"/>
                  <a:pt x="310" y="137"/>
                  <a:pt x="310" y="137"/>
                </a:cubicBezTo>
                <a:close/>
                <a:moveTo>
                  <a:pt x="368" y="299"/>
                </a:moveTo>
                <a:cubicBezTo>
                  <a:pt x="367" y="299"/>
                  <a:pt x="367" y="298"/>
                  <a:pt x="367" y="298"/>
                </a:cubicBezTo>
                <a:cubicBezTo>
                  <a:pt x="367" y="298"/>
                  <a:pt x="367" y="299"/>
                  <a:pt x="368" y="299"/>
                </a:cubicBezTo>
                <a:close/>
                <a:moveTo>
                  <a:pt x="367" y="297"/>
                </a:moveTo>
                <a:cubicBezTo>
                  <a:pt x="367" y="297"/>
                  <a:pt x="367" y="297"/>
                  <a:pt x="367" y="298"/>
                </a:cubicBezTo>
                <a:cubicBezTo>
                  <a:pt x="367" y="297"/>
                  <a:pt x="367" y="297"/>
                  <a:pt x="367" y="297"/>
                </a:cubicBezTo>
                <a:close/>
                <a:moveTo>
                  <a:pt x="362" y="284"/>
                </a:moveTo>
                <a:cubicBezTo>
                  <a:pt x="362" y="284"/>
                  <a:pt x="362" y="284"/>
                  <a:pt x="362" y="284"/>
                </a:cubicBezTo>
                <a:cubicBezTo>
                  <a:pt x="362" y="284"/>
                  <a:pt x="362" y="284"/>
                  <a:pt x="362" y="284"/>
                </a:cubicBezTo>
                <a:close/>
                <a:moveTo>
                  <a:pt x="292" y="376"/>
                </a:moveTo>
                <a:cubicBezTo>
                  <a:pt x="292" y="376"/>
                  <a:pt x="292" y="376"/>
                  <a:pt x="292" y="376"/>
                </a:cubicBezTo>
                <a:cubicBezTo>
                  <a:pt x="293" y="376"/>
                  <a:pt x="293" y="376"/>
                  <a:pt x="293" y="377"/>
                </a:cubicBezTo>
                <a:cubicBezTo>
                  <a:pt x="293" y="376"/>
                  <a:pt x="293" y="376"/>
                  <a:pt x="292" y="376"/>
                </a:cubicBezTo>
                <a:close/>
                <a:moveTo>
                  <a:pt x="292" y="375"/>
                </a:moveTo>
                <a:cubicBezTo>
                  <a:pt x="292" y="375"/>
                  <a:pt x="292" y="374"/>
                  <a:pt x="291" y="374"/>
                </a:cubicBezTo>
                <a:cubicBezTo>
                  <a:pt x="292" y="374"/>
                  <a:pt x="292" y="375"/>
                  <a:pt x="292" y="375"/>
                </a:cubicBezTo>
                <a:close/>
                <a:moveTo>
                  <a:pt x="291" y="373"/>
                </a:moveTo>
                <a:cubicBezTo>
                  <a:pt x="291" y="373"/>
                  <a:pt x="291" y="373"/>
                  <a:pt x="291" y="373"/>
                </a:cubicBezTo>
                <a:cubicBezTo>
                  <a:pt x="291" y="373"/>
                  <a:pt x="291" y="373"/>
                  <a:pt x="291" y="373"/>
                </a:cubicBezTo>
                <a:close/>
                <a:moveTo>
                  <a:pt x="263" y="358"/>
                </a:moveTo>
                <a:cubicBezTo>
                  <a:pt x="264" y="358"/>
                  <a:pt x="263" y="358"/>
                  <a:pt x="263" y="358"/>
                </a:cubicBezTo>
                <a:cubicBezTo>
                  <a:pt x="263" y="358"/>
                  <a:pt x="264" y="358"/>
                  <a:pt x="263" y="358"/>
                </a:cubicBezTo>
                <a:close/>
                <a:moveTo>
                  <a:pt x="263" y="357"/>
                </a:moveTo>
                <a:cubicBezTo>
                  <a:pt x="263" y="357"/>
                  <a:pt x="263" y="357"/>
                  <a:pt x="263" y="356"/>
                </a:cubicBezTo>
                <a:cubicBezTo>
                  <a:pt x="263" y="357"/>
                  <a:pt x="263" y="357"/>
                  <a:pt x="263" y="357"/>
                </a:cubicBezTo>
                <a:close/>
                <a:moveTo>
                  <a:pt x="221" y="397"/>
                </a:moveTo>
                <a:cubicBezTo>
                  <a:pt x="221" y="398"/>
                  <a:pt x="221" y="398"/>
                  <a:pt x="221" y="398"/>
                </a:cubicBezTo>
                <a:cubicBezTo>
                  <a:pt x="221" y="398"/>
                  <a:pt x="221" y="398"/>
                  <a:pt x="221" y="397"/>
                </a:cubicBezTo>
                <a:close/>
                <a:moveTo>
                  <a:pt x="220" y="402"/>
                </a:moveTo>
                <a:cubicBezTo>
                  <a:pt x="220" y="401"/>
                  <a:pt x="220" y="401"/>
                  <a:pt x="220" y="401"/>
                </a:cubicBezTo>
                <a:cubicBezTo>
                  <a:pt x="220" y="401"/>
                  <a:pt x="220" y="401"/>
                  <a:pt x="220" y="402"/>
                </a:cubicBezTo>
                <a:close/>
                <a:moveTo>
                  <a:pt x="226" y="403"/>
                </a:moveTo>
                <a:cubicBezTo>
                  <a:pt x="226" y="403"/>
                  <a:pt x="226" y="403"/>
                  <a:pt x="226" y="403"/>
                </a:cubicBezTo>
                <a:cubicBezTo>
                  <a:pt x="226" y="403"/>
                  <a:pt x="226" y="403"/>
                  <a:pt x="226" y="403"/>
                </a:cubicBezTo>
                <a:close/>
                <a:moveTo>
                  <a:pt x="204" y="392"/>
                </a:moveTo>
                <a:cubicBezTo>
                  <a:pt x="204" y="392"/>
                  <a:pt x="204" y="392"/>
                  <a:pt x="204" y="393"/>
                </a:cubicBezTo>
                <a:cubicBezTo>
                  <a:pt x="204" y="392"/>
                  <a:pt x="204" y="392"/>
                  <a:pt x="204" y="392"/>
                </a:cubicBezTo>
                <a:close/>
                <a:moveTo>
                  <a:pt x="204" y="393"/>
                </a:moveTo>
                <a:cubicBezTo>
                  <a:pt x="204" y="394"/>
                  <a:pt x="204" y="394"/>
                  <a:pt x="204" y="394"/>
                </a:cubicBezTo>
                <a:cubicBezTo>
                  <a:pt x="204" y="394"/>
                  <a:pt x="204" y="394"/>
                  <a:pt x="204" y="393"/>
                </a:cubicBezTo>
                <a:close/>
                <a:moveTo>
                  <a:pt x="199" y="415"/>
                </a:moveTo>
                <a:cubicBezTo>
                  <a:pt x="198" y="417"/>
                  <a:pt x="199" y="418"/>
                  <a:pt x="200" y="419"/>
                </a:cubicBezTo>
                <a:cubicBezTo>
                  <a:pt x="199" y="418"/>
                  <a:pt x="198" y="417"/>
                  <a:pt x="199" y="415"/>
                </a:cubicBezTo>
                <a:close/>
                <a:moveTo>
                  <a:pt x="192" y="370"/>
                </a:moveTo>
                <a:cubicBezTo>
                  <a:pt x="192" y="370"/>
                  <a:pt x="192" y="370"/>
                  <a:pt x="192" y="371"/>
                </a:cubicBezTo>
                <a:cubicBezTo>
                  <a:pt x="192" y="370"/>
                  <a:pt x="192" y="370"/>
                  <a:pt x="192" y="370"/>
                </a:cubicBezTo>
                <a:close/>
                <a:moveTo>
                  <a:pt x="192" y="370"/>
                </a:moveTo>
                <a:cubicBezTo>
                  <a:pt x="192" y="370"/>
                  <a:pt x="192" y="369"/>
                  <a:pt x="192" y="369"/>
                </a:cubicBezTo>
                <a:cubicBezTo>
                  <a:pt x="192" y="369"/>
                  <a:pt x="192" y="370"/>
                  <a:pt x="192" y="370"/>
                </a:cubicBezTo>
                <a:cubicBezTo>
                  <a:pt x="192" y="370"/>
                  <a:pt x="192" y="370"/>
                  <a:pt x="192" y="370"/>
                </a:cubicBezTo>
                <a:close/>
                <a:moveTo>
                  <a:pt x="195" y="378"/>
                </a:moveTo>
                <a:cubicBezTo>
                  <a:pt x="195" y="378"/>
                  <a:pt x="195" y="378"/>
                  <a:pt x="195" y="378"/>
                </a:cubicBezTo>
                <a:cubicBezTo>
                  <a:pt x="195" y="378"/>
                  <a:pt x="195" y="378"/>
                  <a:pt x="195" y="378"/>
                </a:cubicBezTo>
                <a:close/>
                <a:moveTo>
                  <a:pt x="194" y="377"/>
                </a:moveTo>
                <a:cubicBezTo>
                  <a:pt x="194" y="377"/>
                  <a:pt x="194" y="377"/>
                  <a:pt x="194" y="377"/>
                </a:cubicBezTo>
                <a:cubicBezTo>
                  <a:pt x="194" y="377"/>
                  <a:pt x="194" y="377"/>
                  <a:pt x="194" y="377"/>
                </a:cubicBezTo>
                <a:close/>
                <a:moveTo>
                  <a:pt x="193" y="368"/>
                </a:moveTo>
                <a:cubicBezTo>
                  <a:pt x="193" y="368"/>
                  <a:pt x="193" y="368"/>
                  <a:pt x="193" y="368"/>
                </a:cubicBezTo>
                <a:cubicBezTo>
                  <a:pt x="193" y="368"/>
                  <a:pt x="193" y="368"/>
                  <a:pt x="193" y="368"/>
                </a:cubicBezTo>
                <a:close/>
                <a:moveTo>
                  <a:pt x="191" y="362"/>
                </a:moveTo>
                <a:cubicBezTo>
                  <a:pt x="191" y="361"/>
                  <a:pt x="191" y="360"/>
                  <a:pt x="192" y="359"/>
                </a:cubicBezTo>
                <a:cubicBezTo>
                  <a:pt x="191" y="360"/>
                  <a:pt x="191" y="361"/>
                  <a:pt x="191" y="362"/>
                </a:cubicBezTo>
                <a:close/>
                <a:moveTo>
                  <a:pt x="192" y="359"/>
                </a:moveTo>
                <a:cubicBezTo>
                  <a:pt x="192" y="359"/>
                  <a:pt x="192" y="358"/>
                  <a:pt x="192" y="358"/>
                </a:cubicBezTo>
                <a:cubicBezTo>
                  <a:pt x="192" y="358"/>
                  <a:pt x="192" y="359"/>
                  <a:pt x="192" y="359"/>
                </a:cubicBezTo>
                <a:close/>
                <a:moveTo>
                  <a:pt x="192" y="357"/>
                </a:moveTo>
                <a:cubicBezTo>
                  <a:pt x="192" y="357"/>
                  <a:pt x="192" y="356"/>
                  <a:pt x="192" y="356"/>
                </a:cubicBezTo>
                <a:cubicBezTo>
                  <a:pt x="192" y="356"/>
                  <a:pt x="192" y="357"/>
                  <a:pt x="192" y="357"/>
                </a:cubicBezTo>
                <a:close/>
                <a:moveTo>
                  <a:pt x="189" y="377"/>
                </a:moveTo>
                <a:cubicBezTo>
                  <a:pt x="189" y="377"/>
                  <a:pt x="189" y="377"/>
                  <a:pt x="189" y="377"/>
                </a:cubicBezTo>
                <a:cubicBezTo>
                  <a:pt x="189" y="377"/>
                  <a:pt x="189" y="377"/>
                  <a:pt x="189" y="377"/>
                </a:cubicBezTo>
                <a:cubicBezTo>
                  <a:pt x="189" y="377"/>
                  <a:pt x="189" y="377"/>
                  <a:pt x="189" y="377"/>
                </a:cubicBezTo>
                <a:close/>
                <a:moveTo>
                  <a:pt x="190" y="377"/>
                </a:moveTo>
                <a:cubicBezTo>
                  <a:pt x="190" y="377"/>
                  <a:pt x="190" y="377"/>
                  <a:pt x="190" y="377"/>
                </a:cubicBezTo>
                <a:cubicBezTo>
                  <a:pt x="190" y="377"/>
                  <a:pt x="190" y="377"/>
                  <a:pt x="190" y="377"/>
                </a:cubicBezTo>
                <a:close/>
                <a:moveTo>
                  <a:pt x="192" y="377"/>
                </a:moveTo>
                <a:cubicBezTo>
                  <a:pt x="192" y="377"/>
                  <a:pt x="192" y="377"/>
                  <a:pt x="191" y="377"/>
                </a:cubicBezTo>
                <a:cubicBezTo>
                  <a:pt x="192" y="377"/>
                  <a:pt x="192" y="377"/>
                  <a:pt x="192" y="377"/>
                </a:cubicBezTo>
                <a:close/>
                <a:moveTo>
                  <a:pt x="193" y="377"/>
                </a:moveTo>
                <a:cubicBezTo>
                  <a:pt x="193" y="377"/>
                  <a:pt x="193" y="377"/>
                  <a:pt x="193" y="377"/>
                </a:cubicBezTo>
                <a:cubicBezTo>
                  <a:pt x="193" y="377"/>
                  <a:pt x="193" y="377"/>
                  <a:pt x="193" y="377"/>
                </a:cubicBezTo>
                <a:close/>
                <a:moveTo>
                  <a:pt x="203" y="397"/>
                </a:moveTo>
                <a:cubicBezTo>
                  <a:pt x="203" y="397"/>
                  <a:pt x="203" y="397"/>
                  <a:pt x="203" y="397"/>
                </a:cubicBezTo>
                <a:cubicBezTo>
                  <a:pt x="203" y="397"/>
                  <a:pt x="203" y="397"/>
                  <a:pt x="203" y="397"/>
                </a:cubicBezTo>
                <a:close/>
                <a:moveTo>
                  <a:pt x="227" y="404"/>
                </a:moveTo>
                <a:cubicBezTo>
                  <a:pt x="227" y="404"/>
                  <a:pt x="227" y="404"/>
                  <a:pt x="227" y="404"/>
                </a:cubicBezTo>
                <a:cubicBezTo>
                  <a:pt x="227" y="404"/>
                  <a:pt x="227" y="404"/>
                  <a:pt x="227" y="404"/>
                </a:cubicBezTo>
                <a:close/>
                <a:moveTo>
                  <a:pt x="229" y="404"/>
                </a:moveTo>
                <a:cubicBezTo>
                  <a:pt x="229" y="404"/>
                  <a:pt x="228" y="404"/>
                  <a:pt x="228" y="404"/>
                </a:cubicBezTo>
                <a:cubicBezTo>
                  <a:pt x="229" y="404"/>
                  <a:pt x="229" y="404"/>
                  <a:pt x="230" y="405"/>
                </a:cubicBezTo>
                <a:cubicBezTo>
                  <a:pt x="229" y="405"/>
                  <a:pt x="229" y="404"/>
                  <a:pt x="229" y="404"/>
                </a:cubicBezTo>
                <a:close/>
                <a:moveTo>
                  <a:pt x="310" y="465"/>
                </a:moveTo>
                <a:cubicBezTo>
                  <a:pt x="310" y="465"/>
                  <a:pt x="310" y="465"/>
                  <a:pt x="310" y="465"/>
                </a:cubicBezTo>
                <a:cubicBezTo>
                  <a:pt x="310" y="465"/>
                  <a:pt x="310" y="465"/>
                  <a:pt x="310" y="465"/>
                </a:cubicBezTo>
                <a:cubicBezTo>
                  <a:pt x="310" y="465"/>
                  <a:pt x="310" y="465"/>
                  <a:pt x="310" y="465"/>
                </a:cubicBezTo>
                <a:close/>
                <a:moveTo>
                  <a:pt x="311" y="464"/>
                </a:moveTo>
                <a:cubicBezTo>
                  <a:pt x="311" y="464"/>
                  <a:pt x="311" y="464"/>
                  <a:pt x="311" y="464"/>
                </a:cubicBezTo>
                <a:cubicBezTo>
                  <a:pt x="311" y="464"/>
                  <a:pt x="311" y="464"/>
                  <a:pt x="311" y="464"/>
                </a:cubicBezTo>
                <a:cubicBezTo>
                  <a:pt x="311" y="464"/>
                  <a:pt x="311" y="464"/>
                  <a:pt x="311" y="464"/>
                </a:cubicBezTo>
                <a:close/>
                <a:moveTo>
                  <a:pt x="313" y="464"/>
                </a:moveTo>
                <a:cubicBezTo>
                  <a:pt x="313" y="464"/>
                  <a:pt x="313" y="464"/>
                  <a:pt x="314" y="464"/>
                </a:cubicBezTo>
                <a:cubicBezTo>
                  <a:pt x="313" y="464"/>
                  <a:pt x="313" y="464"/>
                  <a:pt x="313" y="464"/>
                </a:cubicBezTo>
                <a:close/>
                <a:moveTo>
                  <a:pt x="315" y="464"/>
                </a:moveTo>
                <a:cubicBezTo>
                  <a:pt x="315" y="464"/>
                  <a:pt x="315" y="464"/>
                  <a:pt x="315" y="464"/>
                </a:cubicBezTo>
                <a:cubicBezTo>
                  <a:pt x="315" y="464"/>
                  <a:pt x="314" y="464"/>
                  <a:pt x="314" y="464"/>
                </a:cubicBezTo>
                <a:cubicBezTo>
                  <a:pt x="314" y="464"/>
                  <a:pt x="314" y="464"/>
                  <a:pt x="315" y="464"/>
                </a:cubicBezTo>
                <a:close/>
                <a:moveTo>
                  <a:pt x="314" y="464"/>
                </a:moveTo>
                <a:cubicBezTo>
                  <a:pt x="314" y="464"/>
                  <a:pt x="314" y="464"/>
                  <a:pt x="314" y="464"/>
                </a:cubicBezTo>
                <a:cubicBezTo>
                  <a:pt x="314" y="464"/>
                  <a:pt x="314" y="464"/>
                  <a:pt x="314" y="464"/>
                </a:cubicBezTo>
                <a:close/>
                <a:moveTo>
                  <a:pt x="354" y="457"/>
                </a:moveTo>
                <a:cubicBezTo>
                  <a:pt x="354" y="458"/>
                  <a:pt x="354" y="458"/>
                  <a:pt x="354" y="459"/>
                </a:cubicBezTo>
                <a:cubicBezTo>
                  <a:pt x="354" y="458"/>
                  <a:pt x="354" y="458"/>
                  <a:pt x="354" y="457"/>
                </a:cubicBezTo>
                <a:close/>
                <a:moveTo>
                  <a:pt x="397" y="347"/>
                </a:moveTo>
                <a:cubicBezTo>
                  <a:pt x="397" y="347"/>
                  <a:pt x="397" y="347"/>
                  <a:pt x="397" y="347"/>
                </a:cubicBezTo>
                <a:close/>
                <a:moveTo>
                  <a:pt x="398" y="348"/>
                </a:moveTo>
                <a:cubicBezTo>
                  <a:pt x="398" y="348"/>
                  <a:pt x="398" y="348"/>
                  <a:pt x="398" y="348"/>
                </a:cubicBezTo>
                <a:cubicBezTo>
                  <a:pt x="398" y="348"/>
                  <a:pt x="398" y="348"/>
                  <a:pt x="398" y="348"/>
                </a:cubicBezTo>
                <a:close/>
                <a:moveTo>
                  <a:pt x="470" y="526"/>
                </a:moveTo>
                <a:cubicBezTo>
                  <a:pt x="470" y="526"/>
                  <a:pt x="470" y="526"/>
                  <a:pt x="470" y="526"/>
                </a:cubicBezTo>
                <a:cubicBezTo>
                  <a:pt x="470" y="526"/>
                  <a:pt x="470" y="526"/>
                  <a:pt x="470" y="526"/>
                </a:cubicBezTo>
                <a:close/>
                <a:moveTo>
                  <a:pt x="469" y="527"/>
                </a:moveTo>
                <a:cubicBezTo>
                  <a:pt x="469" y="527"/>
                  <a:pt x="469" y="527"/>
                  <a:pt x="469" y="527"/>
                </a:cubicBezTo>
                <a:cubicBezTo>
                  <a:pt x="469" y="527"/>
                  <a:pt x="469" y="527"/>
                  <a:pt x="469" y="527"/>
                </a:cubicBezTo>
                <a:close/>
                <a:moveTo>
                  <a:pt x="460" y="532"/>
                </a:moveTo>
                <a:cubicBezTo>
                  <a:pt x="459" y="532"/>
                  <a:pt x="459" y="532"/>
                  <a:pt x="459" y="532"/>
                </a:cubicBezTo>
                <a:cubicBezTo>
                  <a:pt x="459" y="532"/>
                  <a:pt x="459" y="532"/>
                  <a:pt x="460" y="532"/>
                </a:cubicBezTo>
                <a:close/>
                <a:moveTo>
                  <a:pt x="457" y="533"/>
                </a:moveTo>
                <a:cubicBezTo>
                  <a:pt x="456" y="533"/>
                  <a:pt x="456" y="534"/>
                  <a:pt x="456" y="534"/>
                </a:cubicBezTo>
                <a:cubicBezTo>
                  <a:pt x="456" y="534"/>
                  <a:pt x="456" y="533"/>
                  <a:pt x="457" y="533"/>
                </a:cubicBezTo>
                <a:close/>
                <a:moveTo>
                  <a:pt x="452" y="536"/>
                </a:moveTo>
                <a:cubicBezTo>
                  <a:pt x="452" y="536"/>
                  <a:pt x="451" y="536"/>
                  <a:pt x="451" y="536"/>
                </a:cubicBezTo>
                <a:cubicBezTo>
                  <a:pt x="451" y="536"/>
                  <a:pt x="452" y="536"/>
                  <a:pt x="452" y="536"/>
                </a:cubicBezTo>
                <a:close/>
                <a:moveTo>
                  <a:pt x="450" y="537"/>
                </a:moveTo>
                <a:cubicBezTo>
                  <a:pt x="450" y="537"/>
                  <a:pt x="449" y="537"/>
                  <a:pt x="449" y="537"/>
                </a:cubicBezTo>
                <a:cubicBezTo>
                  <a:pt x="449" y="537"/>
                  <a:pt x="450" y="537"/>
                  <a:pt x="450" y="537"/>
                </a:cubicBezTo>
                <a:close/>
                <a:moveTo>
                  <a:pt x="448" y="538"/>
                </a:moveTo>
                <a:cubicBezTo>
                  <a:pt x="447" y="538"/>
                  <a:pt x="447" y="538"/>
                  <a:pt x="446" y="539"/>
                </a:cubicBezTo>
                <a:cubicBezTo>
                  <a:pt x="447" y="538"/>
                  <a:pt x="447" y="538"/>
                  <a:pt x="448" y="538"/>
                </a:cubicBezTo>
                <a:close/>
                <a:moveTo>
                  <a:pt x="446" y="539"/>
                </a:moveTo>
                <a:cubicBezTo>
                  <a:pt x="446" y="539"/>
                  <a:pt x="445" y="539"/>
                  <a:pt x="445" y="539"/>
                </a:cubicBezTo>
                <a:cubicBezTo>
                  <a:pt x="445" y="539"/>
                  <a:pt x="446" y="539"/>
                  <a:pt x="446" y="539"/>
                </a:cubicBezTo>
                <a:close/>
                <a:moveTo>
                  <a:pt x="444" y="539"/>
                </a:moveTo>
                <a:cubicBezTo>
                  <a:pt x="444" y="540"/>
                  <a:pt x="444" y="540"/>
                  <a:pt x="444" y="540"/>
                </a:cubicBezTo>
                <a:cubicBezTo>
                  <a:pt x="444" y="540"/>
                  <a:pt x="444" y="540"/>
                  <a:pt x="444" y="539"/>
                </a:cubicBezTo>
                <a:close/>
                <a:moveTo>
                  <a:pt x="443" y="540"/>
                </a:moveTo>
                <a:cubicBezTo>
                  <a:pt x="443" y="540"/>
                  <a:pt x="443" y="540"/>
                  <a:pt x="443" y="540"/>
                </a:cubicBezTo>
                <a:cubicBezTo>
                  <a:pt x="443" y="540"/>
                  <a:pt x="443" y="540"/>
                  <a:pt x="443" y="540"/>
                </a:cubicBezTo>
                <a:close/>
                <a:moveTo>
                  <a:pt x="420" y="572"/>
                </a:moveTo>
                <a:cubicBezTo>
                  <a:pt x="421" y="568"/>
                  <a:pt x="421" y="568"/>
                  <a:pt x="421" y="568"/>
                </a:cubicBezTo>
                <a:cubicBezTo>
                  <a:pt x="421" y="569"/>
                  <a:pt x="421" y="569"/>
                  <a:pt x="421" y="569"/>
                </a:cubicBezTo>
                <a:lnTo>
                  <a:pt x="420" y="572"/>
                </a:lnTo>
                <a:close/>
                <a:moveTo>
                  <a:pt x="456" y="547"/>
                </a:moveTo>
                <a:cubicBezTo>
                  <a:pt x="458" y="547"/>
                  <a:pt x="459" y="547"/>
                  <a:pt x="460" y="547"/>
                </a:cubicBezTo>
                <a:cubicBezTo>
                  <a:pt x="458" y="547"/>
                  <a:pt x="458" y="547"/>
                  <a:pt x="455" y="547"/>
                </a:cubicBezTo>
                <a:cubicBezTo>
                  <a:pt x="456" y="547"/>
                  <a:pt x="456" y="547"/>
                  <a:pt x="456" y="547"/>
                </a:cubicBezTo>
                <a:close/>
                <a:moveTo>
                  <a:pt x="460" y="547"/>
                </a:moveTo>
                <a:cubicBezTo>
                  <a:pt x="460" y="547"/>
                  <a:pt x="460" y="547"/>
                  <a:pt x="460" y="547"/>
                </a:cubicBezTo>
                <a:cubicBezTo>
                  <a:pt x="460" y="547"/>
                  <a:pt x="460" y="547"/>
                  <a:pt x="460" y="547"/>
                </a:cubicBezTo>
                <a:close/>
                <a:moveTo>
                  <a:pt x="461" y="547"/>
                </a:moveTo>
                <a:cubicBezTo>
                  <a:pt x="461" y="547"/>
                  <a:pt x="462" y="547"/>
                  <a:pt x="462" y="547"/>
                </a:cubicBezTo>
                <a:cubicBezTo>
                  <a:pt x="462" y="547"/>
                  <a:pt x="461" y="547"/>
                  <a:pt x="461" y="547"/>
                </a:cubicBezTo>
                <a:close/>
                <a:moveTo>
                  <a:pt x="460" y="547"/>
                </a:moveTo>
                <a:cubicBezTo>
                  <a:pt x="461" y="547"/>
                  <a:pt x="461" y="547"/>
                  <a:pt x="461" y="547"/>
                </a:cubicBezTo>
                <a:cubicBezTo>
                  <a:pt x="461" y="547"/>
                  <a:pt x="461" y="547"/>
                  <a:pt x="460" y="547"/>
                </a:cubicBezTo>
                <a:close/>
                <a:moveTo>
                  <a:pt x="555" y="664"/>
                </a:moveTo>
                <a:cubicBezTo>
                  <a:pt x="555" y="664"/>
                  <a:pt x="556" y="664"/>
                  <a:pt x="556" y="664"/>
                </a:cubicBezTo>
                <a:cubicBezTo>
                  <a:pt x="556" y="664"/>
                  <a:pt x="555" y="664"/>
                  <a:pt x="555" y="664"/>
                </a:cubicBezTo>
                <a:close/>
                <a:moveTo>
                  <a:pt x="554" y="664"/>
                </a:moveTo>
                <a:cubicBezTo>
                  <a:pt x="554" y="664"/>
                  <a:pt x="554" y="664"/>
                  <a:pt x="554" y="664"/>
                </a:cubicBezTo>
                <a:cubicBezTo>
                  <a:pt x="554" y="664"/>
                  <a:pt x="554" y="664"/>
                  <a:pt x="554" y="664"/>
                </a:cubicBezTo>
                <a:close/>
                <a:moveTo>
                  <a:pt x="560" y="662"/>
                </a:moveTo>
                <a:cubicBezTo>
                  <a:pt x="560" y="662"/>
                  <a:pt x="560" y="662"/>
                  <a:pt x="561" y="662"/>
                </a:cubicBezTo>
                <a:cubicBezTo>
                  <a:pt x="561" y="662"/>
                  <a:pt x="560" y="662"/>
                  <a:pt x="560" y="662"/>
                </a:cubicBezTo>
                <a:cubicBezTo>
                  <a:pt x="560" y="662"/>
                  <a:pt x="560" y="662"/>
                  <a:pt x="560" y="662"/>
                </a:cubicBezTo>
                <a:close/>
                <a:moveTo>
                  <a:pt x="557" y="663"/>
                </a:moveTo>
                <a:cubicBezTo>
                  <a:pt x="558" y="663"/>
                  <a:pt x="558" y="663"/>
                  <a:pt x="558" y="663"/>
                </a:cubicBezTo>
                <a:cubicBezTo>
                  <a:pt x="558" y="663"/>
                  <a:pt x="558" y="663"/>
                  <a:pt x="557" y="663"/>
                </a:cubicBezTo>
                <a:close/>
                <a:moveTo>
                  <a:pt x="566" y="661"/>
                </a:moveTo>
                <a:cubicBezTo>
                  <a:pt x="566" y="661"/>
                  <a:pt x="566" y="661"/>
                  <a:pt x="566" y="661"/>
                </a:cubicBezTo>
                <a:cubicBezTo>
                  <a:pt x="566" y="661"/>
                  <a:pt x="566" y="661"/>
                  <a:pt x="566" y="661"/>
                </a:cubicBezTo>
                <a:close/>
                <a:moveTo>
                  <a:pt x="568" y="660"/>
                </a:moveTo>
                <a:cubicBezTo>
                  <a:pt x="568" y="660"/>
                  <a:pt x="568" y="660"/>
                  <a:pt x="569" y="660"/>
                </a:cubicBezTo>
                <a:cubicBezTo>
                  <a:pt x="568" y="660"/>
                  <a:pt x="568" y="660"/>
                  <a:pt x="568" y="660"/>
                </a:cubicBezTo>
                <a:close/>
                <a:moveTo>
                  <a:pt x="571" y="659"/>
                </a:moveTo>
                <a:cubicBezTo>
                  <a:pt x="571" y="659"/>
                  <a:pt x="572" y="659"/>
                  <a:pt x="572" y="659"/>
                </a:cubicBezTo>
                <a:cubicBezTo>
                  <a:pt x="572" y="659"/>
                  <a:pt x="571" y="659"/>
                  <a:pt x="571" y="659"/>
                </a:cubicBezTo>
                <a:close/>
                <a:moveTo>
                  <a:pt x="585" y="654"/>
                </a:moveTo>
                <a:cubicBezTo>
                  <a:pt x="585" y="654"/>
                  <a:pt x="585" y="654"/>
                  <a:pt x="585" y="654"/>
                </a:cubicBezTo>
                <a:cubicBezTo>
                  <a:pt x="585" y="654"/>
                  <a:pt x="585" y="654"/>
                  <a:pt x="585" y="654"/>
                </a:cubicBezTo>
                <a:close/>
                <a:moveTo>
                  <a:pt x="573" y="658"/>
                </a:moveTo>
                <a:cubicBezTo>
                  <a:pt x="574" y="658"/>
                  <a:pt x="574" y="658"/>
                  <a:pt x="575" y="658"/>
                </a:cubicBezTo>
                <a:cubicBezTo>
                  <a:pt x="574" y="658"/>
                  <a:pt x="574" y="658"/>
                  <a:pt x="573" y="658"/>
                </a:cubicBezTo>
                <a:close/>
                <a:moveTo>
                  <a:pt x="576" y="657"/>
                </a:moveTo>
                <a:cubicBezTo>
                  <a:pt x="577" y="657"/>
                  <a:pt x="579" y="656"/>
                  <a:pt x="580" y="656"/>
                </a:cubicBezTo>
                <a:cubicBezTo>
                  <a:pt x="579" y="656"/>
                  <a:pt x="577" y="657"/>
                  <a:pt x="576" y="657"/>
                </a:cubicBezTo>
                <a:close/>
                <a:moveTo>
                  <a:pt x="580" y="656"/>
                </a:moveTo>
                <a:cubicBezTo>
                  <a:pt x="581" y="656"/>
                  <a:pt x="582" y="655"/>
                  <a:pt x="582" y="655"/>
                </a:cubicBezTo>
                <a:cubicBezTo>
                  <a:pt x="582" y="655"/>
                  <a:pt x="581" y="656"/>
                  <a:pt x="580" y="656"/>
                </a:cubicBezTo>
                <a:close/>
                <a:moveTo>
                  <a:pt x="582" y="655"/>
                </a:moveTo>
                <a:cubicBezTo>
                  <a:pt x="583" y="655"/>
                  <a:pt x="583" y="655"/>
                  <a:pt x="584" y="655"/>
                </a:cubicBezTo>
                <a:cubicBezTo>
                  <a:pt x="583" y="655"/>
                  <a:pt x="583" y="655"/>
                  <a:pt x="582" y="655"/>
                </a:cubicBezTo>
                <a:close/>
                <a:moveTo>
                  <a:pt x="584" y="655"/>
                </a:moveTo>
                <a:cubicBezTo>
                  <a:pt x="584" y="654"/>
                  <a:pt x="584" y="654"/>
                  <a:pt x="585" y="654"/>
                </a:cubicBezTo>
                <a:cubicBezTo>
                  <a:pt x="584" y="654"/>
                  <a:pt x="584" y="654"/>
                  <a:pt x="584" y="655"/>
                </a:cubicBezTo>
                <a:close/>
                <a:moveTo>
                  <a:pt x="585" y="631"/>
                </a:moveTo>
                <a:cubicBezTo>
                  <a:pt x="586" y="631"/>
                  <a:pt x="586" y="631"/>
                  <a:pt x="587" y="631"/>
                </a:cubicBezTo>
                <a:cubicBezTo>
                  <a:pt x="585" y="631"/>
                  <a:pt x="578" y="631"/>
                  <a:pt x="572" y="630"/>
                </a:cubicBezTo>
                <a:cubicBezTo>
                  <a:pt x="576" y="630"/>
                  <a:pt x="582" y="631"/>
                  <a:pt x="585" y="631"/>
                </a:cubicBezTo>
                <a:close/>
                <a:moveTo>
                  <a:pt x="571" y="630"/>
                </a:moveTo>
                <a:cubicBezTo>
                  <a:pt x="571" y="630"/>
                  <a:pt x="571" y="630"/>
                  <a:pt x="571" y="630"/>
                </a:cubicBezTo>
                <a:cubicBezTo>
                  <a:pt x="571" y="630"/>
                  <a:pt x="571" y="630"/>
                  <a:pt x="571" y="630"/>
                </a:cubicBezTo>
                <a:close/>
                <a:moveTo>
                  <a:pt x="570" y="630"/>
                </a:moveTo>
                <a:cubicBezTo>
                  <a:pt x="570" y="630"/>
                  <a:pt x="569" y="630"/>
                  <a:pt x="569" y="629"/>
                </a:cubicBezTo>
                <a:cubicBezTo>
                  <a:pt x="569" y="630"/>
                  <a:pt x="570" y="630"/>
                  <a:pt x="570" y="630"/>
                </a:cubicBezTo>
                <a:close/>
                <a:moveTo>
                  <a:pt x="569" y="629"/>
                </a:moveTo>
                <a:cubicBezTo>
                  <a:pt x="568" y="629"/>
                  <a:pt x="568" y="629"/>
                  <a:pt x="568" y="629"/>
                </a:cubicBezTo>
                <a:cubicBezTo>
                  <a:pt x="568" y="629"/>
                  <a:pt x="568" y="629"/>
                  <a:pt x="569" y="629"/>
                </a:cubicBezTo>
                <a:close/>
                <a:moveTo>
                  <a:pt x="568" y="629"/>
                </a:moveTo>
                <a:cubicBezTo>
                  <a:pt x="567" y="629"/>
                  <a:pt x="567" y="629"/>
                  <a:pt x="567" y="629"/>
                </a:cubicBezTo>
                <a:cubicBezTo>
                  <a:pt x="567" y="629"/>
                  <a:pt x="567" y="629"/>
                  <a:pt x="568" y="629"/>
                </a:cubicBezTo>
                <a:close/>
                <a:moveTo>
                  <a:pt x="567" y="629"/>
                </a:moveTo>
                <a:cubicBezTo>
                  <a:pt x="567" y="629"/>
                  <a:pt x="567" y="629"/>
                  <a:pt x="567" y="629"/>
                </a:cubicBezTo>
                <a:cubicBezTo>
                  <a:pt x="567" y="629"/>
                  <a:pt x="567" y="629"/>
                  <a:pt x="567" y="629"/>
                </a:cubicBezTo>
                <a:close/>
                <a:moveTo>
                  <a:pt x="577" y="503"/>
                </a:moveTo>
                <a:cubicBezTo>
                  <a:pt x="576" y="505"/>
                  <a:pt x="567" y="507"/>
                  <a:pt x="560" y="507"/>
                </a:cubicBezTo>
                <a:cubicBezTo>
                  <a:pt x="553" y="507"/>
                  <a:pt x="552" y="498"/>
                  <a:pt x="545" y="498"/>
                </a:cubicBezTo>
                <a:cubicBezTo>
                  <a:pt x="539" y="498"/>
                  <a:pt x="535" y="493"/>
                  <a:pt x="535" y="488"/>
                </a:cubicBezTo>
                <a:cubicBezTo>
                  <a:pt x="535" y="487"/>
                  <a:pt x="535" y="485"/>
                  <a:pt x="536" y="483"/>
                </a:cubicBezTo>
                <a:cubicBezTo>
                  <a:pt x="540" y="478"/>
                  <a:pt x="543" y="470"/>
                  <a:pt x="541" y="466"/>
                </a:cubicBezTo>
                <a:cubicBezTo>
                  <a:pt x="540" y="464"/>
                  <a:pt x="537" y="461"/>
                  <a:pt x="534" y="457"/>
                </a:cubicBezTo>
                <a:cubicBezTo>
                  <a:pt x="529" y="451"/>
                  <a:pt x="524" y="445"/>
                  <a:pt x="524" y="443"/>
                </a:cubicBezTo>
                <a:cubicBezTo>
                  <a:pt x="525" y="438"/>
                  <a:pt x="526" y="436"/>
                  <a:pt x="521" y="431"/>
                </a:cubicBezTo>
                <a:cubicBezTo>
                  <a:pt x="516" y="427"/>
                  <a:pt x="522" y="424"/>
                  <a:pt x="525" y="420"/>
                </a:cubicBezTo>
                <a:cubicBezTo>
                  <a:pt x="529" y="416"/>
                  <a:pt x="535" y="414"/>
                  <a:pt x="540" y="411"/>
                </a:cubicBezTo>
                <a:cubicBezTo>
                  <a:pt x="540" y="411"/>
                  <a:pt x="540" y="411"/>
                  <a:pt x="540" y="411"/>
                </a:cubicBezTo>
                <a:cubicBezTo>
                  <a:pt x="540" y="411"/>
                  <a:pt x="541" y="410"/>
                  <a:pt x="541" y="410"/>
                </a:cubicBezTo>
                <a:cubicBezTo>
                  <a:pt x="545" y="406"/>
                  <a:pt x="553" y="403"/>
                  <a:pt x="558" y="404"/>
                </a:cubicBezTo>
                <a:cubicBezTo>
                  <a:pt x="564" y="406"/>
                  <a:pt x="568" y="403"/>
                  <a:pt x="571" y="407"/>
                </a:cubicBezTo>
                <a:cubicBezTo>
                  <a:pt x="573" y="410"/>
                  <a:pt x="571" y="416"/>
                  <a:pt x="572" y="419"/>
                </a:cubicBezTo>
                <a:cubicBezTo>
                  <a:pt x="573" y="421"/>
                  <a:pt x="568" y="421"/>
                  <a:pt x="564" y="421"/>
                </a:cubicBezTo>
                <a:cubicBezTo>
                  <a:pt x="560" y="420"/>
                  <a:pt x="553" y="422"/>
                  <a:pt x="554" y="424"/>
                </a:cubicBezTo>
                <a:cubicBezTo>
                  <a:pt x="555" y="427"/>
                  <a:pt x="557" y="432"/>
                  <a:pt x="553" y="429"/>
                </a:cubicBezTo>
                <a:cubicBezTo>
                  <a:pt x="548" y="426"/>
                  <a:pt x="546" y="432"/>
                  <a:pt x="549" y="432"/>
                </a:cubicBezTo>
                <a:cubicBezTo>
                  <a:pt x="551" y="432"/>
                  <a:pt x="555" y="435"/>
                  <a:pt x="555" y="437"/>
                </a:cubicBezTo>
                <a:cubicBezTo>
                  <a:pt x="555" y="439"/>
                  <a:pt x="555" y="444"/>
                  <a:pt x="557" y="443"/>
                </a:cubicBezTo>
                <a:cubicBezTo>
                  <a:pt x="560" y="443"/>
                  <a:pt x="560" y="447"/>
                  <a:pt x="563" y="447"/>
                </a:cubicBezTo>
                <a:cubicBezTo>
                  <a:pt x="567" y="446"/>
                  <a:pt x="570" y="448"/>
                  <a:pt x="567" y="451"/>
                </a:cubicBezTo>
                <a:cubicBezTo>
                  <a:pt x="564" y="454"/>
                  <a:pt x="569" y="463"/>
                  <a:pt x="570" y="461"/>
                </a:cubicBezTo>
                <a:cubicBezTo>
                  <a:pt x="570" y="459"/>
                  <a:pt x="570" y="457"/>
                  <a:pt x="571" y="455"/>
                </a:cubicBezTo>
                <a:cubicBezTo>
                  <a:pt x="571" y="454"/>
                  <a:pt x="572" y="453"/>
                  <a:pt x="575" y="454"/>
                </a:cubicBezTo>
                <a:cubicBezTo>
                  <a:pt x="580" y="454"/>
                  <a:pt x="578" y="461"/>
                  <a:pt x="581" y="461"/>
                </a:cubicBezTo>
                <a:cubicBezTo>
                  <a:pt x="584" y="461"/>
                  <a:pt x="588" y="466"/>
                  <a:pt x="585" y="466"/>
                </a:cubicBezTo>
                <a:cubicBezTo>
                  <a:pt x="582" y="466"/>
                  <a:pt x="579" y="469"/>
                  <a:pt x="576" y="468"/>
                </a:cubicBezTo>
                <a:cubicBezTo>
                  <a:pt x="574" y="467"/>
                  <a:pt x="570" y="464"/>
                  <a:pt x="569" y="468"/>
                </a:cubicBezTo>
                <a:cubicBezTo>
                  <a:pt x="568" y="471"/>
                  <a:pt x="567" y="475"/>
                  <a:pt x="571" y="474"/>
                </a:cubicBezTo>
                <a:cubicBezTo>
                  <a:pt x="575" y="474"/>
                  <a:pt x="574" y="477"/>
                  <a:pt x="571" y="479"/>
                </a:cubicBezTo>
                <a:cubicBezTo>
                  <a:pt x="568" y="482"/>
                  <a:pt x="575" y="479"/>
                  <a:pt x="576" y="481"/>
                </a:cubicBezTo>
                <a:cubicBezTo>
                  <a:pt x="576" y="484"/>
                  <a:pt x="578" y="484"/>
                  <a:pt x="577" y="488"/>
                </a:cubicBezTo>
                <a:cubicBezTo>
                  <a:pt x="577" y="490"/>
                  <a:pt x="577" y="495"/>
                  <a:pt x="577" y="499"/>
                </a:cubicBezTo>
                <a:cubicBezTo>
                  <a:pt x="578" y="501"/>
                  <a:pt x="578" y="502"/>
                  <a:pt x="577" y="503"/>
                </a:cubicBezTo>
                <a:close/>
                <a:moveTo>
                  <a:pt x="636" y="570"/>
                </a:moveTo>
                <a:cubicBezTo>
                  <a:pt x="636" y="570"/>
                  <a:pt x="636" y="570"/>
                  <a:pt x="636" y="571"/>
                </a:cubicBezTo>
                <a:cubicBezTo>
                  <a:pt x="636" y="570"/>
                  <a:pt x="636" y="570"/>
                  <a:pt x="636" y="570"/>
                </a:cubicBezTo>
                <a:close/>
                <a:moveTo>
                  <a:pt x="635" y="569"/>
                </a:moveTo>
                <a:cubicBezTo>
                  <a:pt x="635" y="569"/>
                  <a:pt x="635" y="569"/>
                  <a:pt x="635" y="569"/>
                </a:cubicBezTo>
                <a:cubicBezTo>
                  <a:pt x="635" y="569"/>
                  <a:pt x="635" y="569"/>
                  <a:pt x="635" y="569"/>
                </a:cubicBezTo>
                <a:close/>
                <a:moveTo>
                  <a:pt x="635" y="569"/>
                </a:moveTo>
                <a:cubicBezTo>
                  <a:pt x="635" y="570"/>
                  <a:pt x="635" y="570"/>
                  <a:pt x="636" y="570"/>
                </a:cubicBezTo>
                <a:cubicBezTo>
                  <a:pt x="635" y="570"/>
                  <a:pt x="635" y="570"/>
                  <a:pt x="635" y="569"/>
                </a:cubicBezTo>
                <a:close/>
                <a:moveTo>
                  <a:pt x="639" y="574"/>
                </a:moveTo>
                <a:cubicBezTo>
                  <a:pt x="639" y="574"/>
                  <a:pt x="640" y="574"/>
                  <a:pt x="640" y="574"/>
                </a:cubicBezTo>
                <a:cubicBezTo>
                  <a:pt x="640" y="574"/>
                  <a:pt x="639" y="574"/>
                  <a:pt x="639" y="574"/>
                </a:cubicBezTo>
                <a:close/>
                <a:moveTo>
                  <a:pt x="769" y="523"/>
                </a:moveTo>
                <a:cubicBezTo>
                  <a:pt x="769" y="523"/>
                  <a:pt x="769" y="522"/>
                  <a:pt x="769" y="522"/>
                </a:cubicBezTo>
                <a:cubicBezTo>
                  <a:pt x="769" y="522"/>
                  <a:pt x="769" y="523"/>
                  <a:pt x="769" y="523"/>
                </a:cubicBezTo>
                <a:close/>
                <a:moveTo>
                  <a:pt x="771" y="519"/>
                </a:moveTo>
                <a:cubicBezTo>
                  <a:pt x="771" y="519"/>
                  <a:pt x="771" y="519"/>
                  <a:pt x="771" y="519"/>
                </a:cubicBezTo>
                <a:cubicBezTo>
                  <a:pt x="771" y="519"/>
                  <a:pt x="771" y="519"/>
                  <a:pt x="771" y="519"/>
                </a:cubicBezTo>
                <a:close/>
                <a:moveTo>
                  <a:pt x="770" y="520"/>
                </a:moveTo>
                <a:cubicBezTo>
                  <a:pt x="770" y="520"/>
                  <a:pt x="770" y="520"/>
                  <a:pt x="770" y="520"/>
                </a:cubicBezTo>
                <a:cubicBezTo>
                  <a:pt x="770" y="520"/>
                  <a:pt x="770" y="520"/>
                  <a:pt x="770" y="520"/>
                </a:cubicBezTo>
                <a:close/>
                <a:moveTo>
                  <a:pt x="770" y="521"/>
                </a:moveTo>
                <a:cubicBezTo>
                  <a:pt x="770" y="521"/>
                  <a:pt x="770" y="521"/>
                  <a:pt x="770" y="521"/>
                </a:cubicBezTo>
                <a:cubicBezTo>
                  <a:pt x="770" y="521"/>
                  <a:pt x="770" y="521"/>
                  <a:pt x="770" y="521"/>
                </a:cubicBezTo>
                <a:close/>
                <a:moveTo>
                  <a:pt x="769" y="522"/>
                </a:moveTo>
                <a:cubicBezTo>
                  <a:pt x="769" y="522"/>
                  <a:pt x="769" y="522"/>
                  <a:pt x="769" y="522"/>
                </a:cubicBezTo>
                <a:cubicBezTo>
                  <a:pt x="769" y="522"/>
                  <a:pt x="769" y="522"/>
                  <a:pt x="769" y="522"/>
                </a:cubicBezTo>
                <a:close/>
                <a:moveTo>
                  <a:pt x="776" y="518"/>
                </a:moveTo>
                <a:cubicBezTo>
                  <a:pt x="776" y="518"/>
                  <a:pt x="776" y="518"/>
                  <a:pt x="776" y="518"/>
                </a:cubicBezTo>
                <a:cubicBezTo>
                  <a:pt x="776" y="518"/>
                  <a:pt x="776" y="518"/>
                  <a:pt x="776" y="518"/>
                </a:cubicBezTo>
                <a:close/>
                <a:moveTo>
                  <a:pt x="775" y="517"/>
                </a:moveTo>
                <a:cubicBezTo>
                  <a:pt x="775" y="517"/>
                  <a:pt x="775" y="517"/>
                  <a:pt x="775" y="517"/>
                </a:cubicBezTo>
                <a:cubicBezTo>
                  <a:pt x="775" y="517"/>
                  <a:pt x="775" y="517"/>
                  <a:pt x="775" y="517"/>
                </a:cubicBezTo>
                <a:close/>
                <a:moveTo>
                  <a:pt x="775" y="517"/>
                </a:moveTo>
                <a:cubicBezTo>
                  <a:pt x="775" y="517"/>
                  <a:pt x="775" y="517"/>
                  <a:pt x="775" y="517"/>
                </a:cubicBezTo>
                <a:cubicBezTo>
                  <a:pt x="775" y="517"/>
                  <a:pt x="775" y="517"/>
                  <a:pt x="775" y="517"/>
                </a:cubicBezTo>
                <a:close/>
                <a:moveTo>
                  <a:pt x="887" y="644"/>
                </a:moveTo>
                <a:cubicBezTo>
                  <a:pt x="887" y="644"/>
                  <a:pt x="887" y="644"/>
                  <a:pt x="887" y="644"/>
                </a:cubicBezTo>
                <a:cubicBezTo>
                  <a:pt x="887" y="644"/>
                  <a:pt x="887" y="644"/>
                  <a:pt x="887" y="644"/>
                </a:cubicBezTo>
                <a:close/>
                <a:moveTo>
                  <a:pt x="887" y="643"/>
                </a:moveTo>
                <a:cubicBezTo>
                  <a:pt x="887" y="643"/>
                  <a:pt x="887" y="643"/>
                  <a:pt x="887" y="643"/>
                </a:cubicBezTo>
                <a:cubicBezTo>
                  <a:pt x="887" y="643"/>
                  <a:pt x="887" y="643"/>
                  <a:pt x="887" y="643"/>
                </a:cubicBezTo>
                <a:close/>
                <a:moveTo>
                  <a:pt x="890" y="638"/>
                </a:moveTo>
                <a:cubicBezTo>
                  <a:pt x="890" y="638"/>
                  <a:pt x="890" y="638"/>
                  <a:pt x="891" y="638"/>
                </a:cubicBezTo>
                <a:cubicBezTo>
                  <a:pt x="890" y="638"/>
                  <a:pt x="890" y="638"/>
                  <a:pt x="890" y="638"/>
                </a:cubicBezTo>
                <a:close/>
                <a:moveTo>
                  <a:pt x="919" y="581"/>
                </a:moveTo>
                <a:cubicBezTo>
                  <a:pt x="919" y="581"/>
                  <a:pt x="919" y="581"/>
                  <a:pt x="919" y="582"/>
                </a:cubicBezTo>
                <a:cubicBezTo>
                  <a:pt x="919" y="581"/>
                  <a:pt x="919" y="581"/>
                  <a:pt x="919" y="581"/>
                </a:cubicBezTo>
                <a:close/>
                <a:moveTo>
                  <a:pt x="920" y="582"/>
                </a:moveTo>
                <a:cubicBezTo>
                  <a:pt x="920" y="582"/>
                  <a:pt x="920" y="582"/>
                  <a:pt x="920" y="582"/>
                </a:cubicBezTo>
                <a:cubicBezTo>
                  <a:pt x="920" y="582"/>
                  <a:pt x="920" y="582"/>
                  <a:pt x="920" y="582"/>
                </a:cubicBezTo>
                <a:close/>
                <a:moveTo>
                  <a:pt x="923" y="583"/>
                </a:moveTo>
                <a:cubicBezTo>
                  <a:pt x="923" y="583"/>
                  <a:pt x="923" y="583"/>
                  <a:pt x="923" y="583"/>
                </a:cubicBezTo>
                <a:cubicBezTo>
                  <a:pt x="923" y="583"/>
                  <a:pt x="923" y="583"/>
                  <a:pt x="923" y="583"/>
                </a:cubicBezTo>
                <a:cubicBezTo>
                  <a:pt x="923" y="583"/>
                  <a:pt x="923" y="583"/>
                  <a:pt x="923" y="583"/>
                </a:cubicBezTo>
                <a:close/>
                <a:moveTo>
                  <a:pt x="922" y="582"/>
                </a:moveTo>
                <a:cubicBezTo>
                  <a:pt x="922" y="582"/>
                  <a:pt x="922" y="582"/>
                  <a:pt x="922" y="582"/>
                </a:cubicBezTo>
                <a:cubicBezTo>
                  <a:pt x="922" y="582"/>
                  <a:pt x="922" y="582"/>
                  <a:pt x="922" y="582"/>
                </a:cubicBezTo>
                <a:close/>
                <a:moveTo>
                  <a:pt x="922" y="583"/>
                </a:moveTo>
                <a:cubicBezTo>
                  <a:pt x="922" y="583"/>
                  <a:pt x="922" y="583"/>
                  <a:pt x="922" y="583"/>
                </a:cubicBezTo>
                <a:cubicBezTo>
                  <a:pt x="922" y="583"/>
                  <a:pt x="922" y="583"/>
                  <a:pt x="922" y="583"/>
                </a:cubicBezTo>
                <a:close/>
                <a:moveTo>
                  <a:pt x="946" y="651"/>
                </a:moveTo>
                <a:cubicBezTo>
                  <a:pt x="946" y="651"/>
                  <a:pt x="945" y="651"/>
                  <a:pt x="945" y="652"/>
                </a:cubicBezTo>
                <a:cubicBezTo>
                  <a:pt x="945" y="651"/>
                  <a:pt x="946" y="651"/>
                  <a:pt x="946" y="651"/>
                </a:cubicBezTo>
                <a:close/>
                <a:moveTo>
                  <a:pt x="946" y="651"/>
                </a:moveTo>
                <a:cubicBezTo>
                  <a:pt x="946" y="650"/>
                  <a:pt x="947" y="650"/>
                  <a:pt x="948" y="650"/>
                </a:cubicBezTo>
                <a:cubicBezTo>
                  <a:pt x="948" y="650"/>
                  <a:pt x="947" y="650"/>
                  <a:pt x="947" y="650"/>
                </a:cubicBezTo>
                <a:cubicBezTo>
                  <a:pt x="946" y="651"/>
                  <a:pt x="946" y="651"/>
                  <a:pt x="946" y="651"/>
                </a:cubicBezTo>
                <a:close/>
                <a:moveTo>
                  <a:pt x="949" y="649"/>
                </a:moveTo>
                <a:cubicBezTo>
                  <a:pt x="949" y="649"/>
                  <a:pt x="949" y="649"/>
                  <a:pt x="949" y="649"/>
                </a:cubicBezTo>
                <a:cubicBezTo>
                  <a:pt x="949" y="649"/>
                  <a:pt x="949" y="649"/>
                  <a:pt x="949" y="649"/>
                </a:cubicBezTo>
                <a:close/>
                <a:moveTo>
                  <a:pt x="1007" y="706"/>
                </a:moveTo>
                <a:cubicBezTo>
                  <a:pt x="1007" y="706"/>
                  <a:pt x="1007" y="706"/>
                  <a:pt x="1007" y="706"/>
                </a:cubicBezTo>
                <a:cubicBezTo>
                  <a:pt x="1007" y="706"/>
                  <a:pt x="1007" y="706"/>
                  <a:pt x="1007" y="706"/>
                </a:cubicBezTo>
                <a:close/>
                <a:moveTo>
                  <a:pt x="1007" y="708"/>
                </a:moveTo>
                <a:cubicBezTo>
                  <a:pt x="1008" y="709"/>
                  <a:pt x="1008" y="709"/>
                  <a:pt x="1008" y="709"/>
                </a:cubicBezTo>
                <a:cubicBezTo>
                  <a:pt x="1008" y="709"/>
                  <a:pt x="1008" y="709"/>
                  <a:pt x="1007" y="708"/>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4" name="Freeform 132"/>
          <p:cNvSpPr>
            <a:spLocks/>
          </p:cNvSpPr>
          <p:nvPr/>
        </p:nvSpPr>
        <p:spPr bwMode="auto">
          <a:xfrm>
            <a:off x="10699823" y="4690054"/>
            <a:ext cx="100544" cy="78072"/>
          </a:xfrm>
          <a:custGeom>
            <a:avLst/>
            <a:gdLst>
              <a:gd name="T0" fmla="*/ 24 w 27"/>
              <a:gd name="T1" fmla="*/ 19 h 21"/>
              <a:gd name="T2" fmla="*/ 1 w 27"/>
              <a:gd name="T3" fmla="*/ 3 h 21"/>
              <a:gd name="T4" fmla="*/ 24 w 27"/>
              <a:gd name="T5" fmla="*/ 19 h 21"/>
            </a:gdLst>
            <a:ahLst/>
            <a:cxnLst>
              <a:cxn ang="0">
                <a:pos x="T0" y="T1"/>
              </a:cxn>
              <a:cxn ang="0">
                <a:pos x="T2" y="T3"/>
              </a:cxn>
              <a:cxn ang="0">
                <a:pos x="T4" y="T5"/>
              </a:cxn>
            </a:cxnLst>
            <a:rect l="0" t="0" r="r" b="b"/>
            <a:pathLst>
              <a:path w="27" h="21">
                <a:moveTo>
                  <a:pt x="24" y="19"/>
                </a:moveTo>
                <a:cubicBezTo>
                  <a:pt x="27" y="17"/>
                  <a:pt x="0" y="0"/>
                  <a:pt x="1" y="3"/>
                </a:cubicBezTo>
                <a:cubicBezTo>
                  <a:pt x="1" y="6"/>
                  <a:pt x="22" y="21"/>
                  <a:pt x="24" y="19"/>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5" name="Freeform 133"/>
          <p:cNvSpPr>
            <a:spLocks/>
          </p:cNvSpPr>
          <p:nvPr/>
        </p:nvSpPr>
        <p:spPr bwMode="auto">
          <a:xfrm>
            <a:off x="3382129" y="3248124"/>
            <a:ext cx="25136" cy="55766"/>
          </a:xfrm>
          <a:custGeom>
            <a:avLst/>
            <a:gdLst>
              <a:gd name="T0" fmla="*/ 3 w 7"/>
              <a:gd name="T1" fmla="*/ 3 h 15"/>
              <a:gd name="T2" fmla="*/ 0 w 7"/>
              <a:gd name="T3" fmla="*/ 6 h 15"/>
              <a:gd name="T4" fmla="*/ 2 w 7"/>
              <a:gd name="T5" fmla="*/ 11 h 15"/>
              <a:gd name="T6" fmla="*/ 6 w 7"/>
              <a:gd name="T7" fmla="*/ 14 h 15"/>
              <a:gd name="T8" fmla="*/ 3 w 7"/>
              <a:gd name="T9" fmla="*/ 9 h 15"/>
              <a:gd name="T10" fmla="*/ 3 w 7"/>
              <a:gd name="T11" fmla="*/ 3 h 15"/>
            </a:gdLst>
            <a:ahLst/>
            <a:cxnLst>
              <a:cxn ang="0">
                <a:pos x="T0" y="T1"/>
              </a:cxn>
              <a:cxn ang="0">
                <a:pos x="T2" y="T3"/>
              </a:cxn>
              <a:cxn ang="0">
                <a:pos x="T4" y="T5"/>
              </a:cxn>
              <a:cxn ang="0">
                <a:pos x="T6" y="T7"/>
              </a:cxn>
              <a:cxn ang="0">
                <a:pos x="T8" y="T9"/>
              </a:cxn>
              <a:cxn ang="0">
                <a:pos x="T10" y="T11"/>
              </a:cxn>
            </a:cxnLst>
            <a:rect l="0" t="0" r="r" b="b"/>
            <a:pathLst>
              <a:path w="7" h="15">
                <a:moveTo>
                  <a:pt x="3" y="3"/>
                </a:moveTo>
                <a:cubicBezTo>
                  <a:pt x="1" y="0"/>
                  <a:pt x="0" y="2"/>
                  <a:pt x="0" y="6"/>
                </a:cubicBezTo>
                <a:cubicBezTo>
                  <a:pt x="0" y="9"/>
                  <a:pt x="2" y="9"/>
                  <a:pt x="2" y="11"/>
                </a:cubicBezTo>
                <a:cubicBezTo>
                  <a:pt x="3" y="13"/>
                  <a:pt x="5" y="15"/>
                  <a:pt x="6" y="14"/>
                </a:cubicBezTo>
                <a:cubicBezTo>
                  <a:pt x="7" y="13"/>
                  <a:pt x="4" y="11"/>
                  <a:pt x="3" y="9"/>
                </a:cubicBezTo>
                <a:cubicBezTo>
                  <a:pt x="3" y="8"/>
                  <a:pt x="4" y="6"/>
                  <a:pt x="3" y="3"/>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6" name="Freeform 134"/>
          <p:cNvSpPr>
            <a:spLocks/>
          </p:cNvSpPr>
          <p:nvPr/>
        </p:nvSpPr>
        <p:spPr bwMode="auto">
          <a:xfrm>
            <a:off x="3878564" y="3714959"/>
            <a:ext cx="37704" cy="30273"/>
          </a:xfrm>
          <a:custGeom>
            <a:avLst/>
            <a:gdLst>
              <a:gd name="T0" fmla="*/ 2 w 10"/>
              <a:gd name="T1" fmla="*/ 7 h 8"/>
              <a:gd name="T2" fmla="*/ 8 w 10"/>
              <a:gd name="T3" fmla="*/ 6 h 8"/>
              <a:gd name="T4" fmla="*/ 8 w 10"/>
              <a:gd name="T5" fmla="*/ 1 h 8"/>
              <a:gd name="T6" fmla="*/ 2 w 10"/>
              <a:gd name="T7" fmla="*/ 3 h 8"/>
              <a:gd name="T8" fmla="*/ 2 w 10"/>
              <a:gd name="T9" fmla="*/ 7 h 8"/>
            </a:gdLst>
            <a:ahLst/>
            <a:cxnLst>
              <a:cxn ang="0">
                <a:pos x="T0" y="T1"/>
              </a:cxn>
              <a:cxn ang="0">
                <a:pos x="T2" y="T3"/>
              </a:cxn>
              <a:cxn ang="0">
                <a:pos x="T4" y="T5"/>
              </a:cxn>
              <a:cxn ang="0">
                <a:pos x="T6" y="T7"/>
              </a:cxn>
              <a:cxn ang="0">
                <a:pos x="T8" y="T9"/>
              </a:cxn>
            </a:cxnLst>
            <a:rect l="0" t="0" r="r" b="b"/>
            <a:pathLst>
              <a:path w="10" h="8">
                <a:moveTo>
                  <a:pt x="2" y="7"/>
                </a:moveTo>
                <a:cubicBezTo>
                  <a:pt x="3" y="8"/>
                  <a:pt x="6" y="7"/>
                  <a:pt x="8" y="6"/>
                </a:cubicBezTo>
                <a:cubicBezTo>
                  <a:pt x="10" y="5"/>
                  <a:pt x="9" y="3"/>
                  <a:pt x="8" y="1"/>
                </a:cubicBezTo>
                <a:cubicBezTo>
                  <a:pt x="6" y="0"/>
                  <a:pt x="0" y="2"/>
                  <a:pt x="2" y="3"/>
                </a:cubicBezTo>
                <a:cubicBezTo>
                  <a:pt x="3" y="4"/>
                  <a:pt x="1" y="6"/>
                  <a:pt x="2" y="7"/>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7" name="Freeform 135"/>
          <p:cNvSpPr>
            <a:spLocks/>
          </p:cNvSpPr>
          <p:nvPr/>
        </p:nvSpPr>
        <p:spPr bwMode="auto">
          <a:xfrm>
            <a:off x="9304780" y="3996972"/>
            <a:ext cx="215227" cy="245367"/>
          </a:xfrm>
          <a:custGeom>
            <a:avLst/>
            <a:gdLst>
              <a:gd name="T0" fmla="*/ 4 w 58"/>
              <a:gd name="T1" fmla="*/ 37 h 65"/>
              <a:gd name="T2" fmla="*/ 9 w 58"/>
              <a:gd name="T3" fmla="*/ 45 h 65"/>
              <a:gd name="T4" fmla="*/ 12 w 58"/>
              <a:gd name="T5" fmla="*/ 54 h 65"/>
              <a:gd name="T6" fmla="*/ 13 w 58"/>
              <a:gd name="T7" fmla="*/ 63 h 65"/>
              <a:gd name="T8" fmla="*/ 17 w 58"/>
              <a:gd name="T9" fmla="*/ 55 h 65"/>
              <a:gd name="T10" fmla="*/ 16 w 58"/>
              <a:gd name="T11" fmla="*/ 41 h 65"/>
              <a:gd name="T12" fmla="*/ 21 w 58"/>
              <a:gd name="T13" fmla="*/ 44 h 65"/>
              <a:gd name="T14" fmla="*/ 25 w 58"/>
              <a:gd name="T15" fmla="*/ 52 h 65"/>
              <a:gd name="T16" fmla="*/ 33 w 58"/>
              <a:gd name="T17" fmla="*/ 53 h 65"/>
              <a:gd name="T18" fmla="*/ 33 w 58"/>
              <a:gd name="T19" fmla="*/ 47 h 65"/>
              <a:gd name="T20" fmla="*/ 32 w 58"/>
              <a:gd name="T21" fmla="*/ 37 h 65"/>
              <a:gd name="T22" fmla="*/ 29 w 58"/>
              <a:gd name="T23" fmla="*/ 31 h 65"/>
              <a:gd name="T24" fmla="*/ 41 w 58"/>
              <a:gd name="T25" fmla="*/ 22 h 65"/>
              <a:gd name="T26" fmla="*/ 25 w 58"/>
              <a:gd name="T27" fmla="*/ 27 h 65"/>
              <a:gd name="T28" fmla="*/ 14 w 58"/>
              <a:gd name="T29" fmla="*/ 19 h 65"/>
              <a:gd name="T30" fmla="*/ 41 w 58"/>
              <a:gd name="T31" fmla="*/ 13 h 65"/>
              <a:gd name="T32" fmla="*/ 56 w 58"/>
              <a:gd name="T33" fmla="*/ 4 h 65"/>
              <a:gd name="T34" fmla="*/ 47 w 58"/>
              <a:gd name="T35" fmla="*/ 8 h 65"/>
              <a:gd name="T36" fmla="*/ 27 w 58"/>
              <a:gd name="T37" fmla="*/ 5 h 65"/>
              <a:gd name="T38" fmla="*/ 17 w 58"/>
              <a:gd name="T39" fmla="*/ 9 h 65"/>
              <a:gd name="T40" fmla="*/ 11 w 58"/>
              <a:gd name="T41" fmla="*/ 21 h 65"/>
              <a:gd name="T42" fmla="*/ 4 w 58"/>
              <a:gd name="T43"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65">
                <a:moveTo>
                  <a:pt x="4" y="37"/>
                </a:moveTo>
                <a:cubicBezTo>
                  <a:pt x="0" y="44"/>
                  <a:pt x="6" y="45"/>
                  <a:pt x="9" y="45"/>
                </a:cubicBezTo>
                <a:cubicBezTo>
                  <a:pt x="13" y="46"/>
                  <a:pt x="13" y="51"/>
                  <a:pt x="12" y="54"/>
                </a:cubicBezTo>
                <a:cubicBezTo>
                  <a:pt x="11" y="57"/>
                  <a:pt x="10" y="65"/>
                  <a:pt x="13" y="63"/>
                </a:cubicBezTo>
                <a:cubicBezTo>
                  <a:pt x="17" y="62"/>
                  <a:pt x="19" y="57"/>
                  <a:pt x="17" y="55"/>
                </a:cubicBezTo>
                <a:cubicBezTo>
                  <a:pt x="15" y="54"/>
                  <a:pt x="15" y="43"/>
                  <a:pt x="16" y="41"/>
                </a:cubicBezTo>
                <a:cubicBezTo>
                  <a:pt x="17" y="38"/>
                  <a:pt x="23" y="40"/>
                  <a:pt x="21" y="44"/>
                </a:cubicBezTo>
                <a:cubicBezTo>
                  <a:pt x="19" y="48"/>
                  <a:pt x="25" y="47"/>
                  <a:pt x="25" y="52"/>
                </a:cubicBezTo>
                <a:cubicBezTo>
                  <a:pt x="25" y="57"/>
                  <a:pt x="29" y="54"/>
                  <a:pt x="33" y="53"/>
                </a:cubicBezTo>
                <a:cubicBezTo>
                  <a:pt x="37" y="52"/>
                  <a:pt x="36" y="50"/>
                  <a:pt x="33" y="47"/>
                </a:cubicBezTo>
                <a:cubicBezTo>
                  <a:pt x="31" y="44"/>
                  <a:pt x="35" y="40"/>
                  <a:pt x="32" y="37"/>
                </a:cubicBezTo>
                <a:cubicBezTo>
                  <a:pt x="28" y="35"/>
                  <a:pt x="26" y="31"/>
                  <a:pt x="29" y="31"/>
                </a:cubicBezTo>
                <a:cubicBezTo>
                  <a:pt x="32" y="30"/>
                  <a:pt x="42" y="24"/>
                  <a:pt x="41" y="22"/>
                </a:cubicBezTo>
                <a:cubicBezTo>
                  <a:pt x="40" y="19"/>
                  <a:pt x="26" y="22"/>
                  <a:pt x="25" y="27"/>
                </a:cubicBezTo>
                <a:cubicBezTo>
                  <a:pt x="23" y="31"/>
                  <a:pt x="13" y="26"/>
                  <a:pt x="14" y="19"/>
                </a:cubicBezTo>
                <a:cubicBezTo>
                  <a:pt x="16" y="11"/>
                  <a:pt x="36" y="10"/>
                  <a:pt x="41" y="13"/>
                </a:cubicBezTo>
                <a:cubicBezTo>
                  <a:pt x="47" y="15"/>
                  <a:pt x="53" y="8"/>
                  <a:pt x="56" y="4"/>
                </a:cubicBezTo>
                <a:cubicBezTo>
                  <a:pt x="58" y="0"/>
                  <a:pt x="51" y="5"/>
                  <a:pt x="47" y="8"/>
                </a:cubicBezTo>
                <a:cubicBezTo>
                  <a:pt x="43" y="10"/>
                  <a:pt x="32" y="7"/>
                  <a:pt x="27" y="5"/>
                </a:cubicBezTo>
                <a:cubicBezTo>
                  <a:pt x="21" y="3"/>
                  <a:pt x="21" y="9"/>
                  <a:pt x="17" y="9"/>
                </a:cubicBezTo>
                <a:cubicBezTo>
                  <a:pt x="12" y="10"/>
                  <a:pt x="13" y="20"/>
                  <a:pt x="11" y="21"/>
                </a:cubicBezTo>
                <a:cubicBezTo>
                  <a:pt x="9" y="23"/>
                  <a:pt x="9" y="30"/>
                  <a:pt x="4" y="37"/>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8" name="Freeform 136"/>
          <p:cNvSpPr>
            <a:spLocks/>
          </p:cNvSpPr>
          <p:nvPr/>
        </p:nvSpPr>
        <p:spPr bwMode="auto">
          <a:xfrm>
            <a:off x="9345625" y="4309257"/>
            <a:ext cx="147674" cy="27086"/>
          </a:xfrm>
          <a:custGeom>
            <a:avLst/>
            <a:gdLst>
              <a:gd name="T0" fmla="*/ 31 w 40"/>
              <a:gd name="T1" fmla="*/ 3 h 7"/>
              <a:gd name="T2" fmla="*/ 34 w 40"/>
              <a:gd name="T3" fmla="*/ 1 h 7"/>
              <a:gd name="T4" fmla="*/ 16 w 40"/>
              <a:gd name="T5" fmla="*/ 2 h 7"/>
              <a:gd name="T6" fmla="*/ 1 w 40"/>
              <a:gd name="T7" fmla="*/ 4 h 7"/>
              <a:gd name="T8" fmla="*/ 14 w 40"/>
              <a:gd name="T9" fmla="*/ 7 h 7"/>
              <a:gd name="T10" fmla="*/ 31 w 40"/>
              <a:gd name="T11" fmla="*/ 3 h 7"/>
            </a:gdLst>
            <a:ahLst/>
            <a:cxnLst>
              <a:cxn ang="0">
                <a:pos x="T0" y="T1"/>
              </a:cxn>
              <a:cxn ang="0">
                <a:pos x="T2" y="T3"/>
              </a:cxn>
              <a:cxn ang="0">
                <a:pos x="T4" y="T5"/>
              </a:cxn>
              <a:cxn ang="0">
                <a:pos x="T6" y="T7"/>
              </a:cxn>
              <a:cxn ang="0">
                <a:pos x="T8" y="T9"/>
              </a:cxn>
              <a:cxn ang="0">
                <a:pos x="T10" y="T11"/>
              </a:cxn>
            </a:cxnLst>
            <a:rect l="0" t="0" r="r" b="b"/>
            <a:pathLst>
              <a:path w="40" h="7">
                <a:moveTo>
                  <a:pt x="31" y="3"/>
                </a:moveTo>
                <a:cubicBezTo>
                  <a:pt x="35" y="3"/>
                  <a:pt x="40" y="2"/>
                  <a:pt x="34" y="1"/>
                </a:cubicBezTo>
                <a:cubicBezTo>
                  <a:pt x="27" y="0"/>
                  <a:pt x="23" y="5"/>
                  <a:pt x="16" y="2"/>
                </a:cubicBezTo>
                <a:cubicBezTo>
                  <a:pt x="10" y="0"/>
                  <a:pt x="0" y="2"/>
                  <a:pt x="1" y="4"/>
                </a:cubicBezTo>
                <a:cubicBezTo>
                  <a:pt x="2" y="6"/>
                  <a:pt x="8" y="7"/>
                  <a:pt x="14" y="7"/>
                </a:cubicBezTo>
                <a:cubicBezTo>
                  <a:pt x="21" y="7"/>
                  <a:pt x="27" y="3"/>
                  <a:pt x="31" y="3"/>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29" name="Freeform 137"/>
          <p:cNvSpPr>
            <a:spLocks/>
          </p:cNvSpPr>
          <p:nvPr/>
        </p:nvSpPr>
        <p:spPr bwMode="auto">
          <a:xfrm>
            <a:off x="9457166" y="4309257"/>
            <a:ext cx="125680" cy="76478"/>
          </a:xfrm>
          <a:custGeom>
            <a:avLst/>
            <a:gdLst>
              <a:gd name="T0" fmla="*/ 3 w 34"/>
              <a:gd name="T1" fmla="*/ 18 h 20"/>
              <a:gd name="T2" fmla="*/ 13 w 34"/>
              <a:gd name="T3" fmla="*/ 12 h 20"/>
              <a:gd name="T4" fmla="*/ 14 w 34"/>
              <a:gd name="T5" fmla="*/ 11 h 20"/>
              <a:gd name="T6" fmla="*/ 15 w 34"/>
              <a:gd name="T7" fmla="*/ 10 h 20"/>
              <a:gd name="T8" fmla="*/ 16 w 34"/>
              <a:gd name="T9" fmla="*/ 9 h 20"/>
              <a:gd name="T10" fmla="*/ 33 w 34"/>
              <a:gd name="T11" fmla="*/ 2 h 20"/>
              <a:gd name="T12" fmla="*/ 21 w 34"/>
              <a:gd name="T13" fmla="*/ 2 h 20"/>
              <a:gd name="T14" fmla="*/ 14 w 34"/>
              <a:gd name="T15" fmla="*/ 6 h 20"/>
              <a:gd name="T16" fmla="*/ 13 w 34"/>
              <a:gd name="T17" fmla="*/ 7 h 20"/>
              <a:gd name="T18" fmla="*/ 11 w 34"/>
              <a:gd name="T19" fmla="*/ 8 h 20"/>
              <a:gd name="T20" fmla="*/ 10 w 34"/>
              <a:gd name="T21" fmla="*/ 8 h 20"/>
              <a:gd name="T22" fmla="*/ 10 w 34"/>
              <a:gd name="T23" fmla="*/ 8 h 20"/>
              <a:gd name="T24" fmla="*/ 7 w 34"/>
              <a:gd name="T25" fmla="*/ 9 h 20"/>
              <a:gd name="T26" fmla="*/ 3 w 34"/>
              <a:gd name="T2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0">
                <a:moveTo>
                  <a:pt x="3" y="18"/>
                </a:moveTo>
                <a:cubicBezTo>
                  <a:pt x="6" y="20"/>
                  <a:pt x="11" y="15"/>
                  <a:pt x="13" y="12"/>
                </a:cubicBezTo>
                <a:cubicBezTo>
                  <a:pt x="14" y="12"/>
                  <a:pt x="14" y="11"/>
                  <a:pt x="14" y="11"/>
                </a:cubicBezTo>
                <a:cubicBezTo>
                  <a:pt x="15" y="10"/>
                  <a:pt x="15" y="10"/>
                  <a:pt x="15" y="10"/>
                </a:cubicBezTo>
                <a:cubicBezTo>
                  <a:pt x="15" y="10"/>
                  <a:pt x="16" y="10"/>
                  <a:pt x="16" y="9"/>
                </a:cubicBezTo>
                <a:cubicBezTo>
                  <a:pt x="21" y="7"/>
                  <a:pt x="33" y="3"/>
                  <a:pt x="33" y="2"/>
                </a:cubicBezTo>
                <a:cubicBezTo>
                  <a:pt x="34" y="0"/>
                  <a:pt x="26" y="2"/>
                  <a:pt x="21" y="2"/>
                </a:cubicBezTo>
                <a:cubicBezTo>
                  <a:pt x="18" y="2"/>
                  <a:pt x="17" y="4"/>
                  <a:pt x="14" y="6"/>
                </a:cubicBezTo>
                <a:cubicBezTo>
                  <a:pt x="14" y="6"/>
                  <a:pt x="14" y="7"/>
                  <a:pt x="13" y="7"/>
                </a:cubicBezTo>
                <a:cubicBezTo>
                  <a:pt x="13" y="7"/>
                  <a:pt x="12" y="8"/>
                  <a:pt x="11" y="8"/>
                </a:cubicBezTo>
                <a:cubicBezTo>
                  <a:pt x="10" y="8"/>
                  <a:pt x="10" y="8"/>
                  <a:pt x="10" y="8"/>
                </a:cubicBezTo>
                <a:cubicBezTo>
                  <a:pt x="10" y="8"/>
                  <a:pt x="10" y="8"/>
                  <a:pt x="10" y="8"/>
                </a:cubicBezTo>
                <a:cubicBezTo>
                  <a:pt x="9" y="8"/>
                  <a:pt x="8" y="8"/>
                  <a:pt x="7" y="9"/>
                </a:cubicBezTo>
                <a:cubicBezTo>
                  <a:pt x="2" y="11"/>
                  <a:pt x="0" y="16"/>
                  <a:pt x="3" y="18"/>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0" name="Freeform 138"/>
          <p:cNvSpPr>
            <a:spLocks/>
          </p:cNvSpPr>
          <p:nvPr/>
        </p:nvSpPr>
        <p:spPr bwMode="auto">
          <a:xfrm>
            <a:off x="9534145" y="4143555"/>
            <a:ext cx="48701" cy="38239"/>
          </a:xfrm>
          <a:custGeom>
            <a:avLst/>
            <a:gdLst>
              <a:gd name="T0" fmla="*/ 2 w 13"/>
              <a:gd name="T1" fmla="*/ 4 h 10"/>
              <a:gd name="T2" fmla="*/ 11 w 13"/>
              <a:gd name="T3" fmla="*/ 7 h 10"/>
              <a:gd name="T4" fmla="*/ 2 w 13"/>
              <a:gd name="T5" fmla="*/ 4 h 10"/>
            </a:gdLst>
            <a:ahLst/>
            <a:cxnLst>
              <a:cxn ang="0">
                <a:pos x="T0" y="T1"/>
              </a:cxn>
              <a:cxn ang="0">
                <a:pos x="T2" y="T3"/>
              </a:cxn>
              <a:cxn ang="0">
                <a:pos x="T4" y="T5"/>
              </a:cxn>
            </a:cxnLst>
            <a:rect l="0" t="0" r="r" b="b"/>
            <a:pathLst>
              <a:path w="13" h="10">
                <a:moveTo>
                  <a:pt x="2" y="4"/>
                </a:moveTo>
                <a:cubicBezTo>
                  <a:pt x="3" y="8"/>
                  <a:pt x="10" y="10"/>
                  <a:pt x="11" y="7"/>
                </a:cubicBezTo>
                <a:cubicBezTo>
                  <a:pt x="13" y="3"/>
                  <a:pt x="0" y="0"/>
                  <a:pt x="2"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1" name="Freeform 139"/>
          <p:cNvSpPr>
            <a:spLocks/>
          </p:cNvSpPr>
          <p:nvPr/>
        </p:nvSpPr>
        <p:spPr bwMode="auto">
          <a:xfrm>
            <a:off x="9598556" y="4140368"/>
            <a:ext cx="92689" cy="38239"/>
          </a:xfrm>
          <a:custGeom>
            <a:avLst/>
            <a:gdLst>
              <a:gd name="T0" fmla="*/ 1 w 25"/>
              <a:gd name="T1" fmla="*/ 5 h 10"/>
              <a:gd name="T2" fmla="*/ 12 w 25"/>
              <a:gd name="T3" fmla="*/ 6 h 10"/>
              <a:gd name="T4" fmla="*/ 23 w 25"/>
              <a:gd name="T5" fmla="*/ 10 h 10"/>
              <a:gd name="T6" fmla="*/ 17 w 25"/>
              <a:gd name="T7" fmla="*/ 2 h 10"/>
              <a:gd name="T8" fmla="*/ 1 w 25"/>
              <a:gd name="T9" fmla="*/ 5 h 10"/>
            </a:gdLst>
            <a:ahLst/>
            <a:cxnLst>
              <a:cxn ang="0">
                <a:pos x="T0" y="T1"/>
              </a:cxn>
              <a:cxn ang="0">
                <a:pos x="T2" y="T3"/>
              </a:cxn>
              <a:cxn ang="0">
                <a:pos x="T4" y="T5"/>
              </a:cxn>
              <a:cxn ang="0">
                <a:pos x="T6" y="T7"/>
              </a:cxn>
              <a:cxn ang="0">
                <a:pos x="T8" y="T9"/>
              </a:cxn>
            </a:cxnLst>
            <a:rect l="0" t="0" r="r" b="b"/>
            <a:pathLst>
              <a:path w="25" h="10">
                <a:moveTo>
                  <a:pt x="1" y="5"/>
                </a:moveTo>
                <a:cubicBezTo>
                  <a:pt x="2" y="8"/>
                  <a:pt x="7" y="6"/>
                  <a:pt x="12" y="6"/>
                </a:cubicBezTo>
                <a:cubicBezTo>
                  <a:pt x="17" y="6"/>
                  <a:pt x="20" y="10"/>
                  <a:pt x="23" y="10"/>
                </a:cubicBezTo>
                <a:cubicBezTo>
                  <a:pt x="25" y="10"/>
                  <a:pt x="23" y="4"/>
                  <a:pt x="17" y="2"/>
                </a:cubicBezTo>
                <a:cubicBezTo>
                  <a:pt x="11" y="0"/>
                  <a:pt x="0" y="2"/>
                  <a:pt x="1" y="5"/>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2" name="Freeform 140"/>
          <p:cNvSpPr>
            <a:spLocks/>
          </p:cNvSpPr>
          <p:nvPr/>
        </p:nvSpPr>
        <p:spPr bwMode="auto">
          <a:xfrm>
            <a:off x="9571849" y="3982632"/>
            <a:ext cx="62840" cy="89224"/>
          </a:xfrm>
          <a:custGeom>
            <a:avLst/>
            <a:gdLst>
              <a:gd name="T0" fmla="*/ 9 w 17"/>
              <a:gd name="T1" fmla="*/ 9 h 24"/>
              <a:gd name="T2" fmla="*/ 4 w 17"/>
              <a:gd name="T3" fmla="*/ 6 h 24"/>
              <a:gd name="T4" fmla="*/ 8 w 17"/>
              <a:gd name="T5" fmla="*/ 24 h 24"/>
              <a:gd name="T6" fmla="*/ 11 w 17"/>
              <a:gd name="T7" fmla="*/ 17 h 24"/>
              <a:gd name="T8" fmla="*/ 14 w 17"/>
              <a:gd name="T9" fmla="*/ 11 h 24"/>
              <a:gd name="T10" fmla="*/ 9 w 17"/>
              <a:gd name="T11" fmla="*/ 9 h 24"/>
            </a:gdLst>
            <a:ahLst/>
            <a:cxnLst>
              <a:cxn ang="0">
                <a:pos x="T0" y="T1"/>
              </a:cxn>
              <a:cxn ang="0">
                <a:pos x="T2" y="T3"/>
              </a:cxn>
              <a:cxn ang="0">
                <a:pos x="T4" y="T5"/>
              </a:cxn>
              <a:cxn ang="0">
                <a:pos x="T6" y="T7"/>
              </a:cxn>
              <a:cxn ang="0">
                <a:pos x="T8" y="T9"/>
              </a:cxn>
              <a:cxn ang="0">
                <a:pos x="T10" y="T11"/>
              </a:cxn>
            </a:cxnLst>
            <a:rect l="0" t="0" r="r" b="b"/>
            <a:pathLst>
              <a:path w="17" h="24">
                <a:moveTo>
                  <a:pt x="9" y="9"/>
                </a:moveTo>
                <a:cubicBezTo>
                  <a:pt x="9" y="7"/>
                  <a:pt x="8" y="0"/>
                  <a:pt x="4" y="6"/>
                </a:cubicBezTo>
                <a:cubicBezTo>
                  <a:pt x="0" y="11"/>
                  <a:pt x="5" y="24"/>
                  <a:pt x="8" y="24"/>
                </a:cubicBezTo>
                <a:cubicBezTo>
                  <a:pt x="11" y="23"/>
                  <a:pt x="6" y="17"/>
                  <a:pt x="11" y="17"/>
                </a:cubicBezTo>
                <a:cubicBezTo>
                  <a:pt x="17" y="18"/>
                  <a:pt x="14" y="14"/>
                  <a:pt x="14" y="11"/>
                </a:cubicBezTo>
                <a:cubicBezTo>
                  <a:pt x="14" y="8"/>
                  <a:pt x="9" y="11"/>
                  <a:pt x="9" y="9"/>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3" name="Freeform 141"/>
          <p:cNvSpPr>
            <a:spLocks/>
          </p:cNvSpPr>
          <p:nvPr/>
        </p:nvSpPr>
        <p:spPr bwMode="auto">
          <a:xfrm>
            <a:off x="8915173" y="4231185"/>
            <a:ext cx="322054" cy="105157"/>
          </a:xfrm>
          <a:custGeom>
            <a:avLst/>
            <a:gdLst>
              <a:gd name="T0" fmla="*/ 73 w 87"/>
              <a:gd name="T1" fmla="*/ 24 h 28"/>
              <a:gd name="T2" fmla="*/ 82 w 87"/>
              <a:gd name="T3" fmla="*/ 24 h 28"/>
              <a:gd name="T4" fmla="*/ 74 w 87"/>
              <a:gd name="T5" fmla="*/ 19 h 28"/>
              <a:gd name="T6" fmla="*/ 60 w 87"/>
              <a:gd name="T7" fmla="*/ 17 h 28"/>
              <a:gd name="T8" fmla="*/ 68 w 87"/>
              <a:gd name="T9" fmla="*/ 11 h 28"/>
              <a:gd name="T10" fmla="*/ 59 w 87"/>
              <a:gd name="T11" fmla="*/ 11 h 28"/>
              <a:gd name="T12" fmla="*/ 42 w 87"/>
              <a:gd name="T13" fmla="*/ 9 h 28"/>
              <a:gd name="T14" fmla="*/ 24 w 87"/>
              <a:gd name="T15" fmla="*/ 5 h 28"/>
              <a:gd name="T16" fmla="*/ 5 w 87"/>
              <a:gd name="T17" fmla="*/ 5 h 28"/>
              <a:gd name="T18" fmla="*/ 2 w 87"/>
              <a:gd name="T19" fmla="*/ 9 h 28"/>
              <a:gd name="T20" fmla="*/ 8 w 87"/>
              <a:gd name="T21" fmla="*/ 11 h 28"/>
              <a:gd name="T22" fmla="*/ 12 w 87"/>
              <a:gd name="T23" fmla="*/ 15 h 28"/>
              <a:gd name="T24" fmla="*/ 26 w 87"/>
              <a:gd name="T25" fmla="*/ 16 h 28"/>
              <a:gd name="T26" fmla="*/ 42 w 87"/>
              <a:gd name="T27" fmla="*/ 20 h 28"/>
              <a:gd name="T28" fmla="*/ 62 w 87"/>
              <a:gd name="T29" fmla="*/ 24 h 28"/>
              <a:gd name="T30" fmla="*/ 73 w 87"/>
              <a:gd name="T3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28">
                <a:moveTo>
                  <a:pt x="73" y="24"/>
                </a:moveTo>
                <a:cubicBezTo>
                  <a:pt x="74" y="22"/>
                  <a:pt x="78" y="28"/>
                  <a:pt x="82" y="24"/>
                </a:cubicBezTo>
                <a:cubicBezTo>
                  <a:pt x="87" y="21"/>
                  <a:pt x="74" y="22"/>
                  <a:pt x="74" y="19"/>
                </a:cubicBezTo>
                <a:cubicBezTo>
                  <a:pt x="74" y="16"/>
                  <a:pt x="65" y="19"/>
                  <a:pt x="60" y="17"/>
                </a:cubicBezTo>
                <a:cubicBezTo>
                  <a:pt x="55" y="15"/>
                  <a:pt x="65" y="13"/>
                  <a:pt x="68" y="11"/>
                </a:cubicBezTo>
                <a:cubicBezTo>
                  <a:pt x="71" y="10"/>
                  <a:pt x="66" y="9"/>
                  <a:pt x="59" y="11"/>
                </a:cubicBezTo>
                <a:cubicBezTo>
                  <a:pt x="51" y="14"/>
                  <a:pt x="42" y="6"/>
                  <a:pt x="42" y="9"/>
                </a:cubicBezTo>
                <a:cubicBezTo>
                  <a:pt x="41" y="13"/>
                  <a:pt x="28" y="8"/>
                  <a:pt x="24" y="5"/>
                </a:cubicBezTo>
                <a:cubicBezTo>
                  <a:pt x="21" y="3"/>
                  <a:pt x="8" y="0"/>
                  <a:pt x="5" y="5"/>
                </a:cubicBezTo>
                <a:cubicBezTo>
                  <a:pt x="3" y="9"/>
                  <a:pt x="0" y="5"/>
                  <a:pt x="2" y="9"/>
                </a:cubicBezTo>
                <a:cubicBezTo>
                  <a:pt x="2" y="12"/>
                  <a:pt x="5" y="11"/>
                  <a:pt x="8" y="11"/>
                </a:cubicBezTo>
                <a:cubicBezTo>
                  <a:pt x="10" y="11"/>
                  <a:pt x="9" y="15"/>
                  <a:pt x="12" y="15"/>
                </a:cubicBezTo>
                <a:cubicBezTo>
                  <a:pt x="15" y="16"/>
                  <a:pt x="25" y="18"/>
                  <a:pt x="26" y="16"/>
                </a:cubicBezTo>
                <a:cubicBezTo>
                  <a:pt x="27" y="14"/>
                  <a:pt x="37" y="16"/>
                  <a:pt x="42" y="20"/>
                </a:cubicBezTo>
                <a:cubicBezTo>
                  <a:pt x="47" y="24"/>
                  <a:pt x="58" y="24"/>
                  <a:pt x="62" y="24"/>
                </a:cubicBezTo>
                <a:cubicBezTo>
                  <a:pt x="66" y="23"/>
                  <a:pt x="71" y="26"/>
                  <a:pt x="73" y="2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4" name="Freeform 142"/>
          <p:cNvSpPr>
            <a:spLocks/>
          </p:cNvSpPr>
          <p:nvPr/>
        </p:nvSpPr>
        <p:spPr bwMode="auto">
          <a:xfrm>
            <a:off x="8707802" y="4076637"/>
            <a:ext cx="21994" cy="36646"/>
          </a:xfrm>
          <a:custGeom>
            <a:avLst/>
            <a:gdLst>
              <a:gd name="T0" fmla="*/ 0 w 6"/>
              <a:gd name="T1" fmla="*/ 4 h 10"/>
              <a:gd name="T2" fmla="*/ 4 w 6"/>
              <a:gd name="T3" fmla="*/ 8 h 10"/>
              <a:gd name="T4" fmla="*/ 0 w 6"/>
              <a:gd name="T5" fmla="*/ 4 h 10"/>
            </a:gdLst>
            <a:ahLst/>
            <a:cxnLst>
              <a:cxn ang="0">
                <a:pos x="T0" y="T1"/>
              </a:cxn>
              <a:cxn ang="0">
                <a:pos x="T2" y="T3"/>
              </a:cxn>
              <a:cxn ang="0">
                <a:pos x="T4" y="T5"/>
              </a:cxn>
            </a:cxnLst>
            <a:rect l="0" t="0" r="r" b="b"/>
            <a:pathLst>
              <a:path w="6" h="10">
                <a:moveTo>
                  <a:pt x="0" y="4"/>
                </a:moveTo>
                <a:cubicBezTo>
                  <a:pt x="0" y="5"/>
                  <a:pt x="3" y="10"/>
                  <a:pt x="4" y="8"/>
                </a:cubicBezTo>
                <a:cubicBezTo>
                  <a:pt x="6" y="7"/>
                  <a:pt x="2" y="0"/>
                  <a:pt x="0" y="4"/>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5" name="Freeform 143"/>
          <p:cNvSpPr>
            <a:spLocks/>
          </p:cNvSpPr>
          <p:nvPr/>
        </p:nvSpPr>
        <p:spPr bwMode="auto">
          <a:xfrm>
            <a:off x="8607258" y="3872695"/>
            <a:ext cx="348761" cy="372831"/>
          </a:xfrm>
          <a:custGeom>
            <a:avLst/>
            <a:gdLst>
              <a:gd name="T0" fmla="*/ 87 w 94"/>
              <a:gd name="T1" fmla="*/ 85 h 99"/>
              <a:gd name="T2" fmla="*/ 89 w 94"/>
              <a:gd name="T3" fmla="*/ 76 h 99"/>
              <a:gd name="T4" fmla="*/ 92 w 94"/>
              <a:gd name="T5" fmla="*/ 74 h 99"/>
              <a:gd name="T6" fmla="*/ 92 w 94"/>
              <a:gd name="T7" fmla="*/ 69 h 99"/>
              <a:gd name="T8" fmla="*/ 85 w 94"/>
              <a:gd name="T9" fmla="*/ 63 h 99"/>
              <a:gd name="T10" fmla="*/ 85 w 94"/>
              <a:gd name="T11" fmla="*/ 66 h 99"/>
              <a:gd name="T12" fmla="*/ 88 w 94"/>
              <a:gd name="T13" fmla="*/ 70 h 99"/>
              <a:gd name="T14" fmla="*/ 83 w 94"/>
              <a:gd name="T15" fmla="*/ 69 h 99"/>
              <a:gd name="T16" fmla="*/ 78 w 94"/>
              <a:gd name="T17" fmla="*/ 64 h 99"/>
              <a:gd name="T18" fmla="*/ 70 w 94"/>
              <a:gd name="T19" fmla="*/ 57 h 99"/>
              <a:gd name="T20" fmla="*/ 69 w 94"/>
              <a:gd name="T21" fmla="*/ 51 h 99"/>
              <a:gd name="T22" fmla="*/ 65 w 94"/>
              <a:gd name="T23" fmla="*/ 44 h 99"/>
              <a:gd name="T24" fmla="*/ 60 w 94"/>
              <a:gd name="T25" fmla="*/ 40 h 99"/>
              <a:gd name="T26" fmla="*/ 56 w 94"/>
              <a:gd name="T27" fmla="*/ 36 h 99"/>
              <a:gd name="T28" fmla="*/ 51 w 94"/>
              <a:gd name="T29" fmla="*/ 34 h 99"/>
              <a:gd name="T30" fmla="*/ 45 w 94"/>
              <a:gd name="T31" fmla="*/ 31 h 99"/>
              <a:gd name="T32" fmla="*/ 38 w 94"/>
              <a:gd name="T33" fmla="*/ 24 h 99"/>
              <a:gd name="T34" fmla="*/ 24 w 94"/>
              <a:gd name="T35" fmla="*/ 12 h 99"/>
              <a:gd name="T36" fmla="*/ 12 w 94"/>
              <a:gd name="T37" fmla="*/ 6 h 99"/>
              <a:gd name="T38" fmla="*/ 2 w 94"/>
              <a:gd name="T39" fmla="*/ 3 h 99"/>
              <a:gd name="T40" fmla="*/ 13 w 94"/>
              <a:gd name="T41" fmla="*/ 19 h 99"/>
              <a:gd name="T42" fmla="*/ 24 w 94"/>
              <a:gd name="T43" fmla="*/ 30 h 99"/>
              <a:gd name="T44" fmla="*/ 33 w 94"/>
              <a:gd name="T45" fmla="*/ 47 h 99"/>
              <a:gd name="T46" fmla="*/ 45 w 94"/>
              <a:gd name="T47" fmla="*/ 66 h 99"/>
              <a:gd name="T48" fmla="*/ 57 w 94"/>
              <a:gd name="T49" fmla="*/ 80 h 99"/>
              <a:gd name="T50" fmla="*/ 72 w 94"/>
              <a:gd name="T51" fmla="*/ 92 h 99"/>
              <a:gd name="T52" fmla="*/ 76 w 94"/>
              <a:gd name="T53" fmla="*/ 96 h 99"/>
              <a:gd name="T54" fmla="*/ 85 w 94"/>
              <a:gd name="T55" fmla="*/ 97 h 99"/>
              <a:gd name="T56" fmla="*/ 87 w 94"/>
              <a:gd name="T5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99">
                <a:moveTo>
                  <a:pt x="87" y="85"/>
                </a:moveTo>
                <a:cubicBezTo>
                  <a:pt x="87" y="81"/>
                  <a:pt x="89" y="78"/>
                  <a:pt x="89" y="76"/>
                </a:cubicBezTo>
                <a:cubicBezTo>
                  <a:pt x="89" y="74"/>
                  <a:pt x="90" y="74"/>
                  <a:pt x="92" y="74"/>
                </a:cubicBezTo>
                <a:cubicBezTo>
                  <a:pt x="94" y="75"/>
                  <a:pt x="94" y="70"/>
                  <a:pt x="92" y="69"/>
                </a:cubicBezTo>
                <a:cubicBezTo>
                  <a:pt x="91" y="69"/>
                  <a:pt x="90" y="63"/>
                  <a:pt x="85" y="63"/>
                </a:cubicBezTo>
                <a:cubicBezTo>
                  <a:pt x="81" y="63"/>
                  <a:pt x="82" y="66"/>
                  <a:pt x="85" y="66"/>
                </a:cubicBezTo>
                <a:cubicBezTo>
                  <a:pt x="87" y="67"/>
                  <a:pt x="88" y="68"/>
                  <a:pt x="88" y="70"/>
                </a:cubicBezTo>
                <a:cubicBezTo>
                  <a:pt x="87" y="72"/>
                  <a:pt x="86" y="68"/>
                  <a:pt x="83" y="69"/>
                </a:cubicBezTo>
                <a:cubicBezTo>
                  <a:pt x="79" y="69"/>
                  <a:pt x="81" y="65"/>
                  <a:pt x="78" y="64"/>
                </a:cubicBezTo>
                <a:cubicBezTo>
                  <a:pt x="74" y="64"/>
                  <a:pt x="74" y="57"/>
                  <a:pt x="70" y="57"/>
                </a:cubicBezTo>
                <a:cubicBezTo>
                  <a:pt x="66" y="57"/>
                  <a:pt x="66" y="54"/>
                  <a:pt x="69" y="51"/>
                </a:cubicBezTo>
                <a:cubicBezTo>
                  <a:pt x="71" y="49"/>
                  <a:pt x="65" y="47"/>
                  <a:pt x="65" y="44"/>
                </a:cubicBezTo>
                <a:cubicBezTo>
                  <a:pt x="65" y="41"/>
                  <a:pt x="60" y="43"/>
                  <a:pt x="60" y="40"/>
                </a:cubicBezTo>
                <a:cubicBezTo>
                  <a:pt x="60" y="38"/>
                  <a:pt x="58" y="39"/>
                  <a:pt x="56" y="36"/>
                </a:cubicBezTo>
                <a:cubicBezTo>
                  <a:pt x="54" y="33"/>
                  <a:pt x="53" y="36"/>
                  <a:pt x="51" y="34"/>
                </a:cubicBezTo>
                <a:cubicBezTo>
                  <a:pt x="49" y="32"/>
                  <a:pt x="46" y="30"/>
                  <a:pt x="45" y="31"/>
                </a:cubicBezTo>
                <a:cubicBezTo>
                  <a:pt x="43" y="32"/>
                  <a:pt x="39" y="28"/>
                  <a:pt x="38" y="24"/>
                </a:cubicBezTo>
                <a:cubicBezTo>
                  <a:pt x="37" y="21"/>
                  <a:pt x="26" y="16"/>
                  <a:pt x="24" y="12"/>
                </a:cubicBezTo>
                <a:cubicBezTo>
                  <a:pt x="23" y="8"/>
                  <a:pt x="19" y="6"/>
                  <a:pt x="12" y="6"/>
                </a:cubicBezTo>
                <a:cubicBezTo>
                  <a:pt x="6" y="7"/>
                  <a:pt x="3" y="0"/>
                  <a:pt x="2" y="3"/>
                </a:cubicBezTo>
                <a:cubicBezTo>
                  <a:pt x="0" y="7"/>
                  <a:pt x="9" y="16"/>
                  <a:pt x="13" y="19"/>
                </a:cubicBezTo>
                <a:cubicBezTo>
                  <a:pt x="17" y="21"/>
                  <a:pt x="19" y="30"/>
                  <a:pt x="24" y="30"/>
                </a:cubicBezTo>
                <a:cubicBezTo>
                  <a:pt x="29" y="31"/>
                  <a:pt x="29" y="46"/>
                  <a:pt x="33" y="47"/>
                </a:cubicBezTo>
                <a:cubicBezTo>
                  <a:pt x="36" y="48"/>
                  <a:pt x="44" y="59"/>
                  <a:pt x="45" y="66"/>
                </a:cubicBezTo>
                <a:cubicBezTo>
                  <a:pt x="46" y="72"/>
                  <a:pt x="54" y="75"/>
                  <a:pt x="57" y="80"/>
                </a:cubicBezTo>
                <a:cubicBezTo>
                  <a:pt x="60" y="84"/>
                  <a:pt x="70" y="90"/>
                  <a:pt x="72" y="92"/>
                </a:cubicBezTo>
                <a:cubicBezTo>
                  <a:pt x="73" y="94"/>
                  <a:pt x="75" y="99"/>
                  <a:pt x="76" y="96"/>
                </a:cubicBezTo>
                <a:cubicBezTo>
                  <a:pt x="77" y="94"/>
                  <a:pt x="82" y="96"/>
                  <a:pt x="85" y="97"/>
                </a:cubicBezTo>
                <a:cubicBezTo>
                  <a:pt x="87" y="97"/>
                  <a:pt x="88" y="88"/>
                  <a:pt x="87" y="85"/>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6" name="Freeform 144"/>
          <p:cNvSpPr>
            <a:spLocks/>
          </p:cNvSpPr>
          <p:nvPr/>
        </p:nvSpPr>
        <p:spPr bwMode="auto">
          <a:xfrm>
            <a:off x="8662243" y="4004938"/>
            <a:ext cx="32991" cy="44612"/>
          </a:xfrm>
          <a:custGeom>
            <a:avLst/>
            <a:gdLst>
              <a:gd name="T0" fmla="*/ 1 w 9"/>
              <a:gd name="T1" fmla="*/ 2 h 12"/>
              <a:gd name="T2" fmla="*/ 6 w 9"/>
              <a:gd name="T3" fmla="*/ 9 h 12"/>
              <a:gd name="T4" fmla="*/ 1 w 9"/>
              <a:gd name="T5" fmla="*/ 2 h 12"/>
            </a:gdLst>
            <a:ahLst/>
            <a:cxnLst>
              <a:cxn ang="0">
                <a:pos x="T0" y="T1"/>
              </a:cxn>
              <a:cxn ang="0">
                <a:pos x="T2" y="T3"/>
              </a:cxn>
              <a:cxn ang="0">
                <a:pos x="T4" y="T5"/>
              </a:cxn>
            </a:cxnLst>
            <a:rect l="0" t="0" r="r" b="b"/>
            <a:pathLst>
              <a:path w="9" h="12">
                <a:moveTo>
                  <a:pt x="1" y="2"/>
                </a:moveTo>
                <a:cubicBezTo>
                  <a:pt x="0" y="5"/>
                  <a:pt x="3" y="12"/>
                  <a:pt x="6" y="9"/>
                </a:cubicBezTo>
                <a:cubicBezTo>
                  <a:pt x="9" y="6"/>
                  <a:pt x="1" y="0"/>
                  <a:pt x="1" y="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7" name="Freeform 145"/>
          <p:cNvSpPr>
            <a:spLocks/>
          </p:cNvSpPr>
          <p:nvPr/>
        </p:nvSpPr>
        <p:spPr bwMode="auto">
          <a:xfrm>
            <a:off x="9007862" y="3847202"/>
            <a:ext cx="329909" cy="342558"/>
          </a:xfrm>
          <a:custGeom>
            <a:avLst/>
            <a:gdLst>
              <a:gd name="T0" fmla="*/ 3 w 89"/>
              <a:gd name="T1" fmla="*/ 51 h 91"/>
              <a:gd name="T2" fmla="*/ 7 w 89"/>
              <a:gd name="T3" fmla="*/ 62 h 91"/>
              <a:gd name="T4" fmla="*/ 14 w 89"/>
              <a:gd name="T5" fmla="*/ 70 h 91"/>
              <a:gd name="T6" fmla="*/ 22 w 89"/>
              <a:gd name="T7" fmla="*/ 81 h 91"/>
              <a:gd name="T8" fmla="*/ 28 w 89"/>
              <a:gd name="T9" fmla="*/ 84 h 91"/>
              <a:gd name="T10" fmla="*/ 39 w 89"/>
              <a:gd name="T11" fmla="*/ 83 h 91"/>
              <a:gd name="T12" fmla="*/ 49 w 89"/>
              <a:gd name="T13" fmla="*/ 88 h 91"/>
              <a:gd name="T14" fmla="*/ 61 w 89"/>
              <a:gd name="T15" fmla="*/ 86 h 91"/>
              <a:gd name="T16" fmla="*/ 68 w 89"/>
              <a:gd name="T17" fmla="*/ 68 h 91"/>
              <a:gd name="T18" fmla="*/ 72 w 89"/>
              <a:gd name="T19" fmla="*/ 55 h 91"/>
              <a:gd name="T20" fmla="*/ 85 w 89"/>
              <a:gd name="T21" fmla="*/ 48 h 91"/>
              <a:gd name="T22" fmla="*/ 79 w 89"/>
              <a:gd name="T23" fmla="*/ 42 h 91"/>
              <a:gd name="T24" fmla="*/ 76 w 89"/>
              <a:gd name="T25" fmla="*/ 35 h 91"/>
              <a:gd name="T26" fmla="*/ 74 w 89"/>
              <a:gd name="T27" fmla="*/ 28 h 91"/>
              <a:gd name="T28" fmla="*/ 74 w 89"/>
              <a:gd name="T29" fmla="*/ 22 h 91"/>
              <a:gd name="T30" fmla="*/ 75 w 89"/>
              <a:gd name="T31" fmla="*/ 21 h 91"/>
              <a:gd name="T32" fmla="*/ 81 w 89"/>
              <a:gd name="T33" fmla="*/ 16 h 91"/>
              <a:gd name="T34" fmla="*/ 88 w 89"/>
              <a:gd name="T35" fmla="*/ 13 h 91"/>
              <a:gd name="T36" fmla="*/ 82 w 89"/>
              <a:gd name="T37" fmla="*/ 9 h 91"/>
              <a:gd name="T38" fmla="*/ 75 w 89"/>
              <a:gd name="T39" fmla="*/ 7 h 91"/>
              <a:gd name="T40" fmla="*/ 68 w 89"/>
              <a:gd name="T41" fmla="*/ 0 h 91"/>
              <a:gd name="T42" fmla="*/ 61 w 89"/>
              <a:gd name="T43" fmla="*/ 9 h 91"/>
              <a:gd name="T44" fmla="*/ 57 w 89"/>
              <a:gd name="T45" fmla="*/ 14 h 91"/>
              <a:gd name="T46" fmla="*/ 55 w 89"/>
              <a:gd name="T47" fmla="*/ 16 h 91"/>
              <a:gd name="T48" fmla="*/ 51 w 89"/>
              <a:gd name="T49" fmla="*/ 18 h 91"/>
              <a:gd name="T50" fmla="*/ 46 w 89"/>
              <a:gd name="T51" fmla="*/ 17 h 91"/>
              <a:gd name="T52" fmla="*/ 45 w 89"/>
              <a:gd name="T53" fmla="*/ 17 h 91"/>
              <a:gd name="T54" fmla="*/ 38 w 89"/>
              <a:gd name="T55" fmla="*/ 29 h 91"/>
              <a:gd name="T56" fmla="*/ 26 w 89"/>
              <a:gd name="T57" fmla="*/ 32 h 91"/>
              <a:gd name="T58" fmla="*/ 21 w 89"/>
              <a:gd name="T59" fmla="*/ 42 h 91"/>
              <a:gd name="T60" fmla="*/ 9 w 89"/>
              <a:gd name="T61" fmla="*/ 39 h 91"/>
              <a:gd name="T62" fmla="*/ 8 w 89"/>
              <a:gd name="T63" fmla="*/ 39 h 91"/>
              <a:gd name="T64" fmla="*/ 3 w 89"/>
              <a:gd name="T65" fmla="*/ 5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91">
                <a:moveTo>
                  <a:pt x="3" y="51"/>
                </a:moveTo>
                <a:cubicBezTo>
                  <a:pt x="6" y="54"/>
                  <a:pt x="5" y="59"/>
                  <a:pt x="7" y="62"/>
                </a:cubicBezTo>
                <a:cubicBezTo>
                  <a:pt x="9" y="65"/>
                  <a:pt x="14" y="65"/>
                  <a:pt x="14" y="70"/>
                </a:cubicBezTo>
                <a:cubicBezTo>
                  <a:pt x="14" y="75"/>
                  <a:pt x="19" y="83"/>
                  <a:pt x="22" y="81"/>
                </a:cubicBezTo>
                <a:cubicBezTo>
                  <a:pt x="25" y="79"/>
                  <a:pt x="27" y="82"/>
                  <a:pt x="28" y="84"/>
                </a:cubicBezTo>
                <a:cubicBezTo>
                  <a:pt x="29" y="86"/>
                  <a:pt x="37" y="82"/>
                  <a:pt x="39" y="83"/>
                </a:cubicBezTo>
                <a:cubicBezTo>
                  <a:pt x="42" y="83"/>
                  <a:pt x="49" y="85"/>
                  <a:pt x="49" y="88"/>
                </a:cubicBezTo>
                <a:cubicBezTo>
                  <a:pt x="50" y="91"/>
                  <a:pt x="57" y="87"/>
                  <a:pt x="61" y="86"/>
                </a:cubicBezTo>
                <a:cubicBezTo>
                  <a:pt x="66" y="84"/>
                  <a:pt x="63" y="70"/>
                  <a:pt x="68" y="68"/>
                </a:cubicBezTo>
                <a:cubicBezTo>
                  <a:pt x="72" y="65"/>
                  <a:pt x="73" y="60"/>
                  <a:pt x="72" y="55"/>
                </a:cubicBezTo>
                <a:cubicBezTo>
                  <a:pt x="72" y="50"/>
                  <a:pt x="83" y="50"/>
                  <a:pt x="85" y="48"/>
                </a:cubicBezTo>
                <a:cubicBezTo>
                  <a:pt x="86" y="46"/>
                  <a:pt x="82" y="43"/>
                  <a:pt x="79" y="42"/>
                </a:cubicBezTo>
                <a:cubicBezTo>
                  <a:pt x="76" y="40"/>
                  <a:pt x="79" y="37"/>
                  <a:pt x="76" y="35"/>
                </a:cubicBezTo>
                <a:cubicBezTo>
                  <a:pt x="74" y="33"/>
                  <a:pt x="71" y="28"/>
                  <a:pt x="74" y="28"/>
                </a:cubicBezTo>
                <a:cubicBezTo>
                  <a:pt x="77" y="28"/>
                  <a:pt x="72" y="23"/>
                  <a:pt x="74" y="22"/>
                </a:cubicBezTo>
                <a:cubicBezTo>
                  <a:pt x="75" y="22"/>
                  <a:pt x="75" y="22"/>
                  <a:pt x="75" y="21"/>
                </a:cubicBezTo>
                <a:cubicBezTo>
                  <a:pt x="78" y="20"/>
                  <a:pt x="82" y="18"/>
                  <a:pt x="81" y="16"/>
                </a:cubicBezTo>
                <a:cubicBezTo>
                  <a:pt x="78" y="15"/>
                  <a:pt x="87" y="16"/>
                  <a:pt x="88" y="13"/>
                </a:cubicBezTo>
                <a:cubicBezTo>
                  <a:pt x="89" y="10"/>
                  <a:pt x="85" y="8"/>
                  <a:pt x="82" y="9"/>
                </a:cubicBezTo>
                <a:cubicBezTo>
                  <a:pt x="80" y="9"/>
                  <a:pt x="75" y="9"/>
                  <a:pt x="75" y="7"/>
                </a:cubicBezTo>
                <a:cubicBezTo>
                  <a:pt x="75" y="4"/>
                  <a:pt x="71" y="0"/>
                  <a:pt x="68" y="0"/>
                </a:cubicBezTo>
                <a:cubicBezTo>
                  <a:pt x="65" y="0"/>
                  <a:pt x="62" y="6"/>
                  <a:pt x="61" y="9"/>
                </a:cubicBezTo>
                <a:cubicBezTo>
                  <a:pt x="61" y="11"/>
                  <a:pt x="56" y="11"/>
                  <a:pt x="57" y="14"/>
                </a:cubicBezTo>
                <a:cubicBezTo>
                  <a:pt x="57" y="15"/>
                  <a:pt x="56" y="16"/>
                  <a:pt x="55" y="16"/>
                </a:cubicBezTo>
                <a:cubicBezTo>
                  <a:pt x="53" y="17"/>
                  <a:pt x="51" y="17"/>
                  <a:pt x="51" y="18"/>
                </a:cubicBezTo>
                <a:cubicBezTo>
                  <a:pt x="51" y="20"/>
                  <a:pt x="48" y="17"/>
                  <a:pt x="46" y="17"/>
                </a:cubicBezTo>
                <a:cubicBezTo>
                  <a:pt x="45" y="17"/>
                  <a:pt x="45" y="17"/>
                  <a:pt x="45" y="17"/>
                </a:cubicBezTo>
                <a:cubicBezTo>
                  <a:pt x="43" y="17"/>
                  <a:pt x="39" y="24"/>
                  <a:pt x="38" y="29"/>
                </a:cubicBezTo>
                <a:cubicBezTo>
                  <a:pt x="37" y="33"/>
                  <a:pt x="33" y="32"/>
                  <a:pt x="26" y="32"/>
                </a:cubicBezTo>
                <a:cubicBezTo>
                  <a:pt x="20" y="33"/>
                  <a:pt x="23" y="39"/>
                  <a:pt x="21" y="42"/>
                </a:cubicBezTo>
                <a:cubicBezTo>
                  <a:pt x="20" y="45"/>
                  <a:pt x="13" y="40"/>
                  <a:pt x="9" y="39"/>
                </a:cubicBezTo>
                <a:cubicBezTo>
                  <a:pt x="9" y="39"/>
                  <a:pt x="8" y="39"/>
                  <a:pt x="8" y="39"/>
                </a:cubicBezTo>
                <a:cubicBezTo>
                  <a:pt x="5" y="40"/>
                  <a:pt x="0" y="48"/>
                  <a:pt x="3" y="51"/>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8" name="Freeform 146"/>
          <p:cNvSpPr>
            <a:spLocks/>
          </p:cNvSpPr>
          <p:nvPr/>
        </p:nvSpPr>
        <p:spPr bwMode="auto">
          <a:xfrm>
            <a:off x="9318919" y="4347496"/>
            <a:ext cx="64411" cy="38239"/>
          </a:xfrm>
          <a:custGeom>
            <a:avLst/>
            <a:gdLst>
              <a:gd name="T0" fmla="*/ 9 w 17"/>
              <a:gd name="T1" fmla="*/ 6 h 10"/>
              <a:gd name="T2" fmla="*/ 17 w 17"/>
              <a:gd name="T3" fmla="*/ 6 h 10"/>
              <a:gd name="T4" fmla="*/ 2 w 17"/>
              <a:gd name="T5" fmla="*/ 2 h 10"/>
              <a:gd name="T6" fmla="*/ 9 w 17"/>
              <a:gd name="T7" fmla="*/ 6 h 10"/>
            </a:gdLst>
            <a:ahLst/>
            <a:cxnLst>
              <a:cxn ang="0">
                <a:pos x="T0" y="T1"/>
              </a:cxn>
              <a:cxn ang="0">
                <a:pos x="T2" y="T3"/>
              </a:cxn>
              <a:cxn ang="0">
                <a:pos x="T4" y="T5"/>
              </a:cxn>
              <a:cxn ang="0">
                <a:pos x="T6" y="T7"/>
              </a:cxn>
            </a:cxnLst>
            <a:rect l="0" t="0" r="r" b="b"/>
            <a:pathLst>
              <a:path w="17" h="10">
                <a:moveTo>
                  <a:pt x="9" y="6"/>
                </a:moveTo>
                <a:cubicBezTo>
                  <a:pt x="10" y="7"/>
                  <a:pt x="17" y="10"/>
                  <a:pt x="17" y="6"/>
                </a:cubicBezTo>
                <a:cubicBezTo>
                  <a:pt x="17" y="2"/>
                  <a:pt x="0" y="0"/>
                  <a:pt x="2" y="2"/>
                </a:cubicBezTo>
                <a:cubicBezTo>
                  <a:pt x="3" y="4"/>
                  <a:pt x="7" y="4"/>
                  <a:pt x="9" y="6"/>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39" name="Freeform 147"/>
          <p:cNvSpPr>
            <a:spLocks/>
          </p:cNvSpPr>
          <p:nvPr/>
        </p:nvSpPr>
        <p:spPr bwMode="auto">
          <a:xfrm>
            <a:off x="8978013" y="4137182"/>
            <a:ext cx="21994" cy="28679"/>
          </a:xfrm>
          <a:custGeom>
            <a:avLst/>
            <a:gdLst>
              <a:gd name="T0" fmla="*/ 6 w 6"/>
              <a:gd name="T1" fmla="*/ 3 h 8"/>
              <a:gd name="T2" fmla="*/ 2 w 6"/>
              <a:gd name="T3" fmla="*/ 4 h 8"/>
              <a:gd name="T4" fmla="*/ 6 w 6"/>
              <a:gd name="T5" fmla="*/ 3 h 8"/>
            </a:gdLst>
            <a:ahLst/>
            <a:cxnLst>
              <a:cxn ang="0">
                <a:pos x="T0" y="T1"/>
              </a:cxn>
              <a:cxn ang="0">
                <a:pos x="T2" y="T3"/>
              </a:cxn>
              <a:cxn ang="0">
                <a:pos x="T4" y="T5"/>
              </a:cxn>
            </a:cxnLst>
            <a:rect l="0" t="0" r="r" b="b"/>
            <a:pathLst>
              <a:path w="6" h="8">
                <a:moveTo>
                  <a:pt x="6" y="3"/>
                </a:moveTo>
                <a:cubicBezTo>
                  <a:pt x="6" y="0"/>
                  <a:pt x="0" y="1"/>
                  <a:pt x="2" y="4"/>
                </a:cubicBezTo>
                <a:cubicBezTo>
                  <a:pt x="4" y="8"/>
                  <a:pt x="6" y="5"/>
                  <a:pt x="6" y="3"/>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340" name="Freeform 148"/>
          <p:cNvSpPr>
            <a:spLocks/>
          </p:cNvSpPr>
          <p:nvPr/>
        </p:nvSpPr>
        <p:spPr bwMode="auto">
          <a:xfrm>
            <a:off x="9234085" y="4302884"/>
            <a:ext cx="95831" cy="44612"/>
          </a:xfrm>
          <a:custGeom>
            <a:avLst/>
            <a:gdLst>
              <a:gd name="T0" fmla="*/ 13 w 26"/>
              <a:gd name="T1" fmla="*/ 2 h 12"/>
              <a:gd name="T2" fmla="*/ 5 w 26"/>
              <a:gd name="T3" fmla="*/ 3 h 12"/>
              <a:gd name="T4" fmla="*/ 1 w 26"/>
              <a:gd name="T5" fmla="*/ 8 h 12"/>
              <a:gd name="T6" fmla="*/ 13 w 26"/>
              <a:gd name="T7" fmla="*/ 10 h 12"/>
              <a:gd name="T8" fmla="*/ 25 w 26"/>
              <a:gd name="T9" fmla="*/ 6 h 12"/>
              <a:gd name="T10" fmla="*/ 13 w 26"/>
              <a:gd name="T11" fmla="*/ 2 h 12"/>
            </a:gdLst>
            <a:ahLst/>
            <a:cxnLst>
              <a:cxn ang="0">
                <a:pos x="T0" y="T1"/>
              </a:cxn>
              <a:cxn ang="0">
                <a:pos x="T2" y="T3"/>
              </a:cxn>
              <a:cxn ang="0">
                <a:pos x="T4" y="T5"/>
              </a:cxn>
              <a:cxn ang="0">
                <a:pos x="T6" y="T7"/>
              </a:cxn>
              <a:cxn ang="0">
                <a:pos x="T8" y="T9"/>
              </a:cxn>
              <a:cxn ang="0">
                <a:pos x="T10" y="T11"/>
              </a:cxn>
            </a:cxnLst>
            <a:rect l="0" t="0" r="r" b="b"/>
            <a:pathLst>
              <a:path w="26" h="12">
                <a:moveTo>
                  <a:pt x="13" y="2"/>
                </a:moveTo>
                <a:cubicBezTo>
                  <a:pt x="12" y="5"/>
                  <a:pt x="7" y="5"/>
                  <a:pt x="5" y="3"/>
                </a:cubicBezTo>
                <a:cubicBezTo>
                  <a:pt x="3" y="2"/>
                  <a:pt x="0" y="6"/>
                  <a:pt x="1" y="8"/>
                </a:cubicBezTo>
                <a:cubicBezTo>
                  <a:pt x="2" y="9"/>
                  <a:pt x="7" y="12"/>
                  <a:pt x="13" y="10"/>
                </a:cubicBezTo>
                <a:cubicBezTo>
                  <a:pt x="19" y="7"/>
                  <a:pt x="23" y="9"/>
                  <a:pt x="25" y="6"/>
                </a:cubicBezTo>
                <a:cubicBezTo>
                  <a:pt x="26" y="3"/>
                  <a:pt x="14" y="0"/>
                  <a:pt x="13" y="2"/>
                </a:cubicBez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pic>
        <p:nvPicPr>
          <p:cNvPr id="342"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355085" y="2126436"/>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43"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889125" y="2362806"/>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44" name="Picture 34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816659" y="2213519"/>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45"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68613" y="1723752"/>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530289" y="2362806"/>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48"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002123" y="4797577"/>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50"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838866" y="2337405"/>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51"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007723" y="4472305"/>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52"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321265" y="2763527"/>
            <a:ext cx="471834" cy="575047"/>
          </a:xfrm>
          <a:prstGeom prst="rect">
            <a:avLst/>
          </a:prstGeom>
          <a:noFill/>
          <a:extLst>
            <a:ext uri="{909E8E84-426E-40DD-AFC4-6F175D3DCCD1}">
              <a14:hiddenFill xmlns:a14="http://schemas.microsoft.com/office/drawing/2010/main">
                <a:solidFill>
                  <a:srgbClr val="FFFFFF"/>
                </a:solidFill>
              </a14:hiddenFill>
            </a:ext>
          </a:extLst>
        </p:spPr>
      </p:pic>
      <p:grpSp>
        <p:nvGrpSpPr>
          <p:cNvPr id="365" name="Group 364"/>
          <p:cNvGrpSpPr/>
          <p:nvPr/>
        </p:nvGrpSpPr>
        <p:grpSpPr>
          <a:xfrm>
            <a:off x="2209800" y="1865530"/>
            <a:ext cx="8028240" cy="3321050"/>
            <a:chOff x="2209800" y="1981200"/>
            <a:chExt cx="8028240" cy="3321050"/>
          </a:xfrm>
          <a:effectLst>
            <a:outerShdw blurRad="127000" algn="ctr" rotWithShape="0">
              <a:schemeClr val="tx1">
                <a:alpha val="97000"/>
              </a:schemeClr>
            </a:outerShdw>
          </a:effectLst>
        </p:grpSpPr>
        <p:cxnSp>
          <p:nvCxnSpPr>
            <p:cNvPr id="366" name="Straight Connector 365"/>
            <p:cNvCxnSpPr/>
            <p:nvPr/>
          </p:nvCxnSpPr>
          <p:spPr>
            <a:xfrm>
              <a:off x="2209800" y="2700415"/>
              <a:ext cx="347382" cy="2415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H="1">
              <a:off x="2647950" y="2700415"/>
              <a:ext cx="330200" cy="3252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flipH="1" flipV="1">
              <a:off x="2647950" y="3091271"/>
              <a:ext cx="1595690" cy="1588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flipV="1">
              <a:off x="3663950" y="2444871"/>
              <a:ext cx="579690" cy="22350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flipV="1">
              <a:off x="3663950" y="2204359"/>
              <a:ext cx="1947482" cy="2109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V="1">
              <a:off x="2209800" y="2444871"/>
              <a:ext cx="711200" cy="2068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a:off x="3663950" y="2444871"/>
              <a:ext cx="2120900" cy="926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4311650" y="3114675"/>
              <a:ext cx="4968875" cy="16655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4311650" y="4875499"/>
              <a:ext cx="5926390" cy="4267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9398000" y="3025686"/>
              <a:ext cx="840040" cy="19781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a:off x="9138450" y="2651696"/>
              <a:ext cx="184950" cy="1695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9163050" y="2590800"/>
              <a:ext cx="463550" cy="259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flipV="1">
              <a:off x="9423400" y="2863050"/>
              <a:ext cx="298450" cy="789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a:off x="5919849" y="2362200"/>
              <a:ext cx="3154934" cy="2286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a:off x="5705475" y="1981200"/>
              <a:ext cx="3575050" cy="11334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a:off x="5919849" y="2362200"/>
              <a:ext cx="4318191" cy="2641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H="1">
              <a:off x="2647951" y="2548283"/>
              <a:ext cx="3136899" cy="517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H="1">
              <a:off x="3171825" y="2362200"/>
              <a:ext cx="292894" cy="114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5" name="Picture 10"/>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bwMode="auto">
          <a:xfrm>
            <a:off x="3574904" y="2194607"/>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86" name="Picture 10"/>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bwMode="auto">
          <a:xfrm>
            <a:off x="2101801" y="2430977"/>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87" name="Picture 386"/>
          <p:cNvPicPr>
            <a:picLocks noChangeAspect="1" noChangeArrowheads="1"/>
          </p:cNvPicPr>
          <p:nvPr/>
        </p:nvPicPr>
        <p:blipFill>
          <a:blip r:embed="rId8">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bwMode="auto">
          <a:xfrm>
            <a:off x="3036478" y="2281690"/>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88" name="Picture 10"/>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bwMode="auto">
          <a:xfrm>
            <a:off x="5581976" y="1803077"/>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90" name="Picture 10"/>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bwMode="auto">
          <a:xfrm>
            <a:off x="9752361" y="2433422"/>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91" name="Picture 10"/>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bwMode="auto">
          <a:xfrm>
            <a:off x="10224195" y="4865919"/>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93" name="Picture 10"/>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bwMode="auto">
          <a:xfrm>
            <a:off x="9060938" y="2399312"/>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94" name="Picture 10"/>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bwMode="auto">
          <a:xfrm>
            <a:off x="4225166" y="4549232"/>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95" name="Picture 10"/>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bwMode="auto">
          <a:xfrm>
            <a:off x="2538703" y="2836460"/>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627334" y="2057579"/>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89" name="Picture 10"/>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bwMode="auto">
          <a:xfrm>
            <a:off x="5850164" y="2145613"/>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087483" y="2622493"/>
            <a:ext cx="471834" cy="575047"/>
          </a:xfrm>
          <a:prstGeom prst="rect">
            <a:avLst/>
          </a:prstGeom>
          <a:noFill/>
          <a:extLst>
            <a:ext uri="{909E8E84-426E-40DD-AFC4-6F175D3DCCD1}">
              <a14:hiddenFill xmlns:a14="http://schemas.microsoft.com/office/drawing/2010/main">
                <a:solidFill>
                  <a:srgbClr val="FFFFFF"/>
                </a:solidFill>
              </a14:hiddenFill>
            </a:ext>
          </a:extLst>
        </p:spPr>
      </p:pic>
      <p:pic>
        <p:nvPicPr>
          <p:cNvPr id="392" name="Picture 10"/>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bwMode="auto">
          <a:xfrm>
            <a:off x="9309555" y="2693109"/>
            <a:ext cx="471834" cy="575047"/>
          </a:xfrm>
          <a:prstGeom prst="rect">
            <a:avLst/>
          </a:prstGeom>
          <a:noFill/>
          <a:extLst>
            <a:ext uri="{909E8E84-426E-40DD-AFC4-6F175D3DCCD1}">
              <a14:hiddenFill xmlns:a14="http://schemas.microsoft.com/office/drawing/2010/main">
                <a:solidFill>
                  <a:srgbClr val="FFFFFF"/>
                </a:solidFill>
              </a14:hiddenFill>
            </a:ext>
          </a:extLst>
        </p:spPr>
      </p:pic>
      <p:sp>
        <p:nvSpPr>
          <p:cNvPr id="195" name="Rectangle 194"/>
          <p:cNvSpPr/>
          <p:nvPr/>
        </p:nvSpPr>
        <p:spPr bwMode="auto">
          <a:xfrm>
            <a:off x="27453" y="5649984"/>
            <a:ext cx="11961628" cy="1174531"/>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lIns="274320" tIns="182880" bIns="91440" anchor="ctr"/>
          <a:lstStyle/>
          <a:p>
            <a:pPr algn="ctr">
              <a:lnSpc>
                <a:spcPct val="70000"/>
              </a:lnSpc>
              <a:spcAft>
                <a:spcPts val="333"/>
              </a:spcAft>
              <a:defRPr/>
            </a:pPr>
            <a:r>
              <a:rPr lang="en-US" sz="4000" kern="2000" spc="-150" dirty="0" smtClean="0">
                <a:gradFill>
                  <a:gsLst>
                    <a:gs pos="0">
                      <a:schemeClr val="tx1"/>
                    </a:gs>
                    <a:gs pos="100000">
                      <a:schemeClr val="tx1"/>
                    </a:gs>
                  </a:gsLst>
                  <a:lin ang="16200000" scaled="0"/>
                </a:gradFill>
                <a:latin typeface="Segoe Condensed" pitchFamily="34" charset="0"/>
              </a:rPr>
              <a:t>Two </a:t>
            </a:r>
            <a:r>
              <a:rPr lang="en-US" sz="4000" kern="2000" spc="-150" dirty="0">
                <a:gradFill>
                  <a:gsLst>
                    <a:gs pos="0">
                      <a:schemeClr val="tx1"/>
                    </a:gs>
                    <a:gs pos="100000">
                      <a:schemeClr val="tx1"/>
                    </a:gs>
                  </a:gsLst>
                  <a:lin ang="16200000" scaled="0"/>
                </a:gradFill>
                <a:latin typeface="Segoe Condensed" pitchFamily="34" charset="0"/>
              </a:rPr>
              <a:t>S</a:t>
            </a:r>
            <a:r>
              <a:rPr lang="en-US" sz="4000" kern="2000" spc="-150" dirty="0" smtClean="0">
                <a:gradFill>
                  <a:gsLst>
                    <a:gs pos="0">
                      <a:schemeClr val="tx1"/>
                    </a:gs>
                    <a:gs pos="100000">
                      <a:schemeClr val="tx1"/>
                    </a:gs>
                  </a:gsLst>
                  <a:lin ang="16200000" scaled="0"/>
                </a:gradFill>
                <a:latin typeface="Segoe Condensed" pitchFamily="34" charset="0"/>
              </a:rPr>
              <a:t>eparate </a:t>
            </a:r>
            <a:r>
              <a:rPr lang="en-US" sz="4000" kern="2000" spc="-150" dirty="0">
                <a:gradFill>
                  <a:gsLst>
                    <a:gs pos="0">
                      <a:schemeClr val="tx1"/>
                    </a:gs>
                    <a:gs pos="100000">
                      <a:schemeClr val="tx1"/>
                    </a:gs>
                  </a:gsLst>
                  <a:lin ang="16200000" scaled="0"/>
                </a:gradFill>
                <a:latin typeface="Segoe Condensed" pitchFamily="34" charset="0"/>
              </a:rPr>
              <a:t>I</a:t>
            </a:r>
            <a:r>
              <a:rPr lang="en-US" sz="4000" kern="2000" spc="-150" dirty="0" smtClean="0">
                <a:gradFill>
                  <a:gsLst>
                    <a:gs pos="0">
                      <a:schemeClr val="tx1"/>
                    </a:gs>
                    <a:gs pos="100000">
                      <a:schemeClr val="tx1"/>
                    </a:gs>
                  </a:gsLst>
                  <a:lin ang="16200000" scaled="0"/>
                </a:gradFill>
                <a:latin typeface="Segoe Condensed" pitchFamily="34" charset="0"/>
              </a:rPr>
              <a:t>nfrastructures </a:t>
            </a:r>
            <a:r>
              <a:rPr lang="en-US" sz="4000" kern="2000" spc="-150" dirty="0">
                <a:gradFill>
                  <a:gsLst>
                    <a:gs pos="0">
                      <a:schemeClr val="tx1"/>
                    </a:gs>
                    <a:gs pos="100000">
                      <a:schemeClr val="tx1"/>
                    </a:gs>
                  </a:gsLst>
                  <a:lin ang="16200000" scaled="0"/>
                </a:gradFill>
                <a:latin typeface="Segoe Condensed" pitchFamily="34" charset="0"/>
              </a:rPr>
              <a:t>for </a:t>
            </a:r>
            <a:r>
              <a:rPr lang="en-US" sz="4000" kern="2000" spc="-150" dirty="0" smtClean="0">
                <a:gradFill>
                  <a:gsLst>
                    <a:gs pos="0">
                      <a:schemeClr val="tx1"/>
                    </a:gs>
                    <a:gs pos="100000">
                      <a:schemeClr val="tx1"/>
                    </a:gs>
                  </a:gsLst>
                  <a:lin ang="16200000" scaled="0"/>
                </a:gradFill>
                <a:latin typeface="Segoe Condensed" pitchFamily="34" charset="0"/>
              </a:rPr>
              <a:t>Management &amp; </a:t>
            </a:r>
            <a:r>
              <a:rPr lang="en-US" sz="4000" kern="2000" spc="-150" dirty="0">
                <a:gradFill>
                  <a:gsLst>
                    <a:gs pos="0">
                      <a:schemeClr val="tx1"/>
                    </a:gs>
                    <a:gs pos="100000">
                      <a:schemeClr val="tx1"/>
                    </a:gs>
                  </a:gsLst>
                  <a:lin ang="16200000" scaled="0"/>
                </a:gradFill>
                <a:latin typeface="Segoe Condensed" pitchFamily="34" charset="0"/>
              </a:rPr>
              <a:t>S</a:t>
            </a:r>
            <a:r>
              <a:rPr lang="en-US" sz="4000" kern="2000" spc="-150" dirty="0" smtClean="0">
                <a:gradFill>
                  <a:gsLst>
                    <a:gs pos="0">
                      <a:schemeClr val="tx1"/>
                    </a:gs>
                    <a:gs pos="100000">
                      <a:schemeClr val="tx1"/>
                    </a:gs>
                  </a:gsLst>
                  <a:lin ang="16200000" scaled="0"/>
                </a:gradFill>
                <a:latin typeface="Segoe Condensed" pitchFamily="34" charset="0"/>
              </a:rPr>
              <a:t>ecurity</a:t>
            </a:r>
            <a:endParaRPr lang="en-US" sz="4000" kern="2000" spc="-150" dirty="0">
              <a:gradFill>
                <a:gsLst>
                  <a:gs pos="0">
                    <a:schemeClr val="tx1"/>
                  </a:gs>
                  <a:gs pos="100000">
                    <a:schemeClr val="tx1"/>
                  </a:gs>
                </a:gsLst>
                <a:lin ang="16200000" scaled="0"/>
              </a:gradFill>
              <a:latin typeface="Segoe Condensed" pitchFamily="34" charset="0"/>
            </a:endParaRPr>
          </a:p>
        </p:txBody>
      </p:sp>
      <p:sp>
        <p:nvSpPr>
          <p:cNvPr id="196" name="Rectangle 195"/>
          <p:cNvSpPr/>
          <p:nvPr/>
        </p:nvSpPr>
        <p:spPr bwMode="auto">
          <a:xfrm>
            <a:off x="27453" y="5644991"/>
            <a:ext cx="11961628" cy="1174531"/>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lIns="274320" tIns="182880" bIns="91440" anchor="ctr"/>
          <a:lstStyle/>
          <a:p>
            <a:pPr algn="ctr">
              <a:lnSpc>
                <a:spcPct val="70000"/>
              </a:lnSpc>
              <a:spcAft>
                <a:spcPts val="333"/>
              </a:spcAft>
              <a:defRPr/>
            </a:pPr>
            <a:r>
              <a:rPr lang="en-US" sz="4000" kern="2000" spc="-150" dirty="0">
                <a:gradFill>
                  <a:gsLst>
                    <a:gs pos="0">
                      <a:schemeClr val="tx1"/>
                    </a:gs>
                    <a:gs pos="100000">
                      <a:schemeClr val="tx1"/>
                    </a:gs>
                  </a:gsLst>
                  <a:lin ang="16200000" scaled="0"/>
                </a:gradFill>
                <a:latin typeface="Segoe Condensed" pitchFamily="34" charset="0"/>
              </a:rPr>
              <a:t>Single I</a:t>
            </a:r>
            <a:r>
              <a:rPr lang="en-US" sz="4000" kern="2000" spc="-150" dirty="0" smtClean="0">
                <a:gradFill>
                  <a:gsLst>
                    <a:gs pos="0">
                      <a:schemeClr val="tx1"/>
                    </a:gs>
                    <a:gs pos="100000">
                      <a:schemeClr val="tx1"/>
                    </a:gs>
                  </a:gsLst>
                  <a:lin ang="16200000" scaled="0"/>
                </a:gradFill>
                <a:latin typeface="Segoe Condensed" pitchFamily="34" charset="0"/>
              </a:rPr>
              <a:t>nfrastructure </a:t>
            </a:r>
            <a:r>
              <a:rPr lang="en-US" sz="4000" kern="2000" spc="-150" dirty="0">
                <a:gradFill>
                  <a:gsLst>
                    <a:gs pos="0">
                      <a:schemeClr val="tx1"/>
                    </a:gs>
                    <a:gs pos="100000">
                      <a:schemeClr val="tx1"/>
                    </a:gs>
                  </a:gsLst>
                  <a:lin ang="16200000" scaled="0"/>
                </a:gradFill>
                <a:latin typeface="Segoe Condensed" pitchFamily="34" charset="0"/>
              </a:rPr>
              <a:t>for M</a:t>
            </a:r>
            <a:r>
              <a:rPr lang="en-US" sz="4000" kern="2000" spc="-150" dirty="0" smtClean="0">
                <a:gradFill>
                  <a:gsLst>
                    <a:gs pos="0">
                      <a:schemeClr val="tx1"/>
                    </a:gs>
                    <a:gs pos="100000">
                      <a:schemeClr val="tx1"/>
                    </a:gs>
                  </a:gsLst>
                  <a:lin ang="16200000" scaled="0"/>
                </a:gradFill>
                <a:latin typeface="Segoe Condensed" pitchFamily="34" charset="0"/>
              </a:rPr>
              <a:t>anagement </a:t>
            </a:r>
            <a:r>
              <a:rPr lang="en-US" sz="4000" kern="2000" spc="-150" dirty="0">
                <a:gradFill>
                  <a:gsLst>
                    <a:gs pos="0">
                      <a:schemeClr val="tx1"/>
                    </a:gs>
                    <a:gs pos="100000">
                      <a:schemeClr val="tx1"/>
                    </a:gs>
                  </a:gsLst>
                  <a:lin ang="16200000" scaled="0"/>
                </a:gradFill>
                <a:latin typeface="Segoe Condensed" pitchFamily="34" charset="0"/>
              </a:rPr>
              <a:t>&amp;</a:t>
            </a:r>
            <a:r>
              <a:rPr lang="en-US" sz="4000" kern="2000" spc="-150" dirty="0" smtClean="0">
                <a:gradFill>
                  <a:gsLst>
                    <a:gs pos="0">
                      <a:schemeClr val="tx1"/>
                    </a:gs>
                    <a:gs pos="100000">
                      <a:schemeClr val="tx1"/>
                    </a:gs>
                  </a:gsLst>
                  <a:lin ang="16200000" scaled="0"/>
                </a:gradFill>
                <a:latin typeface="Segoe Condensed" pitchFamily="34" charset="0"/>
              </a:rPr>
              <a:t> </a:t>
            </a:r>
            <a:r>
              <a:rPr lang="en-US" sz="4000" kern="2000" spc="-150" dirty="0">
                <a:gradFill>
                  <a:gsLst>
                    <a:gs pos="0">
                      <a:schemeClr val="tx1"/>
                    </a:gs>
                    <a:gs pos="100000">
                      <a:schemeClr val="tx1"/>
                    </a:gs>
                  </a:gsLst>
                  <a:lin ang="16200000" scaled="0"/>
                </a:gradFill>
                <a:latin typeface="Segoe Condensed" pitchFamily="34" charset="0"/>
              </a:rPr>
              <a:t>S</a:t>
            </a:r>
            <a:r>
              <a:rPr lang="en-US" sz="4000" kern="2000" spc="-150" dirty="0" smtClean="0">
                <a:gradFill>
                  <a:gsLst>
                    <a:gs pos="0">
                      <a:schemeClr val="tx1"/>
                    </a:gs>
                    <a:gs pos="100000">
                      <a:schemeClr val="tx1"/>
                    </a:gs>
                  </a:gsLst>
                  <a:lin ang="16200000" scaled="0"/>
                </a:gradFill>
                <a:latin typeface="Segoe Condensed" pitchFamily="34" charset="0"/>
              </a:rPr>
              <a:t>ecurity</a:t>
            </a:r>
            <a:endParaRPr lang="en-US" sz="4000" kern="2000" spc="-150" dirty="0">
              <a:gradFill>
                <a:gsLst>
                  <a:gs pos="0">
                    <a:schemeClr val="tx1"/>
                  </a:gs>
                  <a:gs pos="100000">
                    <a:schemeClr val="tx1"/>
                  </a:gs>
                </a:gsLst>
                <a:lin ang="16200000" scaled="0"/>
              </a:gradFill>
              <a:latin typeface="Segoe Condensed" pitchFamily="34" charset="0"/>
            </a:endParaRPr>
          </a:p>
        </p:txBody>
      </p:sp>
      <p:sp>
        <p:nvSpPr>
          <p:cNvPr id="2" name="Rectangle 1"/>
          <p:cNvSpPr/>
          <p:nvPr/>
        </p:nvSpPr>
        <p:spPr bwMode="auto">
          <a:xfrm>
            <a:off x="-95533" y="0"/>
            <a:ext cx="12284358" cy="6858000"/>
          </a:xfrm>
          <a:prstGeom prst="rect">
            <a:avLst/>
          </a:prstGeom>
          <a:solidFill>
            <a:schemeClr val="dk1">
              <a:alpha val="83000"/>
            </a:schemeClr>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396"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079863" y="1150592"/>
            <a:ext cx="5925787" cy="152377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17103" y="4955750"/>
            <a:ext cx="10885580" cy="1625505"/>
            <a:chOff x="517103" y="5166874"/>
            <a:chExt cx="10885580" cy="1625505"/>
          </a:xfrm>
        </p:grpSpPr>
        <p:sp>
          <p:nvSpPr>
            <p:cNvPr id="3" name="TextBox 2"/>
            <p:cNvSpPr txBox="1"/>
            <p:nvPr/>
          </p:nvSpPr>
          <p:spPr>
            <a:xfrm>
              <a:off x="762392" y="5516489"/>
              <a:ext cx="10640291" cy="861774"/>
            </a:xfrm>
            <a:prstGeom prst="rect">
              <a:avLst/>
            </a:prstGeom>
            <a:noFill/>
          </p:spPr>
          <p:txBody>
            <a:bodyPr wrap="square" lIns="0" tIns="0" rIns="0" bIns="0" rtlCol="0">
              <a:spAutoFit/>
            </a:bodyPr>
            <a:lstStyle/>
            <a:p>
              <a:pPr algn="ctr"/>
              <a:r>
                <a:rPr lang="en-US" sz="2800" b="1" dirty="0">
                  <a:gradFill>
                    <a:gsLst>
                      <a:gs pos="0">
                        <a:schemeClr val="tx1"/>
                      </a:gs>
                      <a:gs pos="100000">
                        <a:schemeClr val="tx1"/>
                      </a:gs>
                    </a:gsLst>
                    <a:path path="circle">
                      <a:fillToRect l="50000" t="50000" r="50000" b="50000"/>
                    </a:path>
                  </a:gradFill>
                  <a:latin typeface="Segoe Condensed" pitchFamily="34" charset="0"/>
                </a:rPr>
                <a:t>For customers already using SCCM, adding FEP 2010 is a perfect solution because it leverages their investments in SCCM and reduces cost and complexity</a:t>
              </a:r>
              <a:r>
                <a:rPr lang="en-US" sz="2800" dirty="0" smtClean="0">
                  <a:gradFill>
                    <a:gsLst>
                      <a:gs pos="0">
                        <a:schemeClr val="tx1"/>
                      </a:gs>
                      <a:gs pos="100000">
                        <a:schemeClr val="tx1"/>
                      </a:gs>
                    </a:gsLst>
                    <a:path path="circle">
                      <a:fillToRect l="50000" t="50000" r="50000" b="50000"/>
                    </a:path>
                  </a:gradFill>
                  <a:latin typeface="Segoe Condensed" pitchFamily="34" charset="0"/>
                </a:rPr>
                <a:t>.</a:t>
              </a:r>
              <a:endParaRPr lang="en-US" sz="2800" dirty="0">
                <a:gradFill>
                  <a:gsLst>
                    <a:gs pos="0">
                      <a:schemeClr val="tx1"/>
                    </a:gs>
                    <a:gs pos="100000">
                      <a:schemeClr val="tx1"/>
                    </a:gs>
                  </a:gsLst>
                  <a:path path="circle">
                    <a:fillToRect l="50000" t="50000" r="50000" b="50000"/>
                  </a:path>
                </a:gradFill>
                <a:latin typeface="Segoe Condensed" pitchFamily="34" charset="0"/>
              </a:endParaRPr>
            </a:p>
          </p:txBody>
        </p:sp>
        <p:sp>
          <p:nvSpPr>
            <p:cNvPr id="341" name="TextBox 340"/>
            <p:cNvSpPr txBox="1"/>
            <p:nvPr/>
          </p:nvSpPr>
          <p:spPr>
            <a:xfrm>
              <a:off x="3384469" y="6484602"/>
              <a:ext cx="7778337" cy="307777"/>
            </a:xfrm>
            <a:prstGeom prst="rect">
              <a:avLst/>
            </a:prstGeom>
            <a:noFill/>
          </p:spPr>
          <p:txBody>
            <a:bodyPr wrap="square" lIns="0" tIns="0" rIns="0" bIns="0" rtlCol="0">
              <a:spAutoFit/>
            </a:bodyPr>
            <a:lstStyle/>
            <a:p>
              <a:pPr algn="r"/>
              <a:r>
                <a:rPr lang="en-US" sz="2000" dirty="0" smtClean="0">
                  <a:gradFill>
                    <a:gsLst>
                      <a:gs pos="0">
                        <a:schemeClr val="tx1"/>
                      </a:gs>
                      <a:gs pos="100000">
                        <a:schemeClr val="tx1"/>
                      </a:gs>
                    </a:gsLst>
                    <a:path path="circle">
                      <a:fillToRect l="50000" t="50000" r="50000" b="50000"/>
                    </a:path>
                  </a:gradFill>
                  <a:latin typeface="Segoe Condensed" pitchFamily="34" charset="0"/>
                </a:rPr>
                <a:t>- </a:t>
              </a:r>
              <a:r>
                <a:rPr lang="en-US" sz="2000" i="1" dirty="0" smtClean="0">
                  <a:gradFill>
                    <a:gsLst>
                      <a:gs pos="0">
                        <a:schemeClr val="tx1"/>
                      </a:gs>
                      <a:gs pos="100000">
                        <a:schemeClr val="tx1"/>
                      </a:gs>
                    </a:gsLst>
                    <a:path path="circle">
                      <a:fillToRect l="50000" t="50000" r="50000" b="50000"/>
                    </a:path>
                  </a:gradFill>
                  <a:latin typeface="Segoe Condensed" pitchFamily="34" charset="0"/>
                </a:rPr>
                <a:t>Neil MacDonald, </a:t>
              </a:r>
              <a:r>
                <a:rPr lang="en-US" sz="2000" i="1" dirty="0">
                  <a:gradFill>
                    <a:gsLst>
                      <a:gs pos="0">
                        <a:schemeClr val="tx1"/>
                      </a:gs>
                      <a:gs pos="100000">
                        <a:schemeClr val="tx1"/>
                      </a:gs>
                    </a:gsLst>
                    <a:path path="circle">
                      <a:fillToRect l="50000" t="50000" r="50000" b="50000"/>
                    </a:path>
                  </a:gradFill>
                  <a:latin typeface="Segoe Condensed" pitchFamily="34" charset="0"/>
                </a:rPr>
                <a:t>VP &amp; Fellow, Gartner | Search Security News, Jan. 5, </a:t>
              </a:r>
              <a:r>
                <a:rPr lang="en-US" sz="2000" i="1" dirty="0" smtClean="0">
                  <a:gradFill>
                    <a:gsLst>
                      <a:gs pos="0">
                        <a:schemeClr val="tx1"/>
                      </a:gs>
                      <a:gs pos="100000">
                        <a:schemeClr val="tx1"/>
                      </a:gs>
                    </a:gsLst>
                    <a:path path="circle">
                      <a:fillToRect l="50000" t="50000" r="50000" b="50000"/>
                    </a:path>
                  </a:gradFill>
                  <a:latin typeface="Segoe Condensed" pitchFamily="34" charset="0"/>
                </a:rPr>
                <a:t>2011</a:t>
              </a:r>
              <a:endParaRPr lang="en-US" sz="2000" i="1" dirty="0">
                <a:gradFill>
                  <a:gsLst>
                    <a:gs pos="0">
                      <a:schemeClr val="tx1"/>
                    </a:gs>
                    <a:gs pos="100000">
                      <a:schemeClr val="tx1"/>
                    </a:gs>
                  </a:gsLst>
                  <a:path path="circle">
                    <a:fillToRect l="50000" t="50000" r="50000" b="50000"/>
                  </a:path>
                </a:gradFill>
              </a:endParaRPr>
            </a:p>
          </p:txBody>
        </p:sp>
        <p:pic>
          <p:nvPicPr>
            <p:cNvPr id="354" name="Picture 353"/>
            <p:cNvPicPr>
              <a:picLocks noChangeAspect="1"/>
            </p:cNvPicPr>
            <p:nvPr/>
          </p:nvPicPr>
          <p:blipFill rotWithShape="1">
            <a:blip r:embed="rId10" cstate="print">
              <a:alphaModFix amt="5500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l="29603" t="22837" r="53378" b="58358"/>
            <a:stretch/>
          </p:blipFill>
          <p:spPr>
            <a:xfrm>
              <a:off x="517103" y="5166874"/>
              <a:ext cx="801058" cy="906377"/>
            </a:xfrm>
            <a:prstGeom prst="rect">
              <a:avLst/>
            </a:prstGeom>
            <a:blipFill dpi="0" rotWithShape="1">
              <a:blip r:embed="rId4" cstate="print">
                <a:alphaModFix amt="55000"/>
              </a:blip>
              <a:srcRect/>
              <a:stretch>
                <a:fillRect/>
              </a:stretch>
            </a:blipFill>
            <a:ln w="55000" cap="flat" cmpd="thickThin" algn="ctr">
              <a:noFill/>
              <a:prstDash val="solid"/>
              <a:headEnd type="none" w="med" len="med"/>
              <a:tailEnd type="none" w="med" len="med"/>
            </a:ln>
            <a:effectLst/>
          </p:spPr>
        </p:pic>
        <p:pic>
          <p:nvPicPr>
            <p:cNvPr id="355" name="Picture 354"/>
            <p:cNvPicPr>
              <a:picLocks noChangeAspect="1"/>
            </p:cNvPicPr>
            <p:nvPr/>
          </p:nvPicPr>
          <p:blipFill rotWithShape="1">
            <a:blip r:embed="rId12" cstate="print">
              <a:alphaModFix amt="5500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l="29603" t="22837" r="53378" b="58358"/>
            <a:stretch/>
          </p:blipFill>
          <p:spPr>
            <a:xfrm rot="10800000">
              <a:off x="10854045" y="5493328"/>
              <a:ext cx="538036" cy="608773"/>
            </a:xfrm>
            <a:prstGeom prst="rect">
              <a:avLst/>
            </a:prstGeom>
            <a:blipFill dpi="0" rotWithShape="1">
              <a:blip r:embed="rId13" cstate="print">
                <a:alphaModFix amt="55000"/>
              </a:blip>
              <a:srcRect/>
              <a:stretch>
                <a:fillRect/>
              </a:stretch>
            </a:blipFill>
            <a:ln w="55000" cap="flat" cmpd="thickThin" algn="ctr">
              <a:noFill/>
              <a:prstDash val="solid"/>
              <a:headEnd type="none" w="med" len="med"/>
              <a:tailEnd type="none" w="med" len="med"/>
            </a:ln>
            <a:effectLst/>
          </p:spPr>
        </p:pic>
      </p:grpSp>
      <p:sp>
        <p:nvSpPr>
          <p:cNvPr id="6" name="TextBox 5"/>
          <p:cNvSpPr txBox="1"/>
          <p:nvPr/>
        </p:nvSpPr>
        <p:spPr>
          <a:xfrm rot="21275361">
            <a:off x="2719162" y="3004740"/>
            <a:ext cx="8380499" cy="923330"/>
          </a:xfrm>
          <a:prstGeom prst="rect">
            <a:avLst/>
          </a:prstGeom>
          <a:noFill/>
        </p:spPr>
        <p:txBody>
          <a:bodyPr wrap="none" lIns="0" tIns="0" rIns="0" bIns="0" rtlCol="0">
            <a:spAutoFit/>
          </a:bodyPr>
          <a:lstStyle/>
          <a:p>
            <a:r>
              <a:rPr lang="en-US" sz="6000" dirty="0" smtClean="0">
                <a:gradFill>
                  <a:gsLst>
                    <a:gs pos="0">
                      <a:schemeClr val="tx1"/>
                    </a:gs>
                    <a:gs pos="86000">
                      <a:schemeClr val="tx1"/>
                    </a:gs>
                  </a:gsLst>
                  <a:lin ang="5400000" scaled="0"/>
                </a:gradFill>
              </a:rPr>
              <a:t>Now a part of Core CAL!</a:t>
            </a:r>
          </a:p>
        </p:txBody>
      </p:sp>
    </p:spTree>
    <p:extLst>
      <p:ext uri="{BB962C8B-B14F-4D97-AF65-F5344CB8AC3E}">
        <p14:creationId xmlns:p14="http://schemas.microsoft.com/office/powerpoint/2010/main" val="3636331221"/>
      </p:ext>
    </p:extLst>
  </p:cSld>
  <p:clrMapOvr>
    <a:masterClrMapping/>
  </p:clrMapOvr>
  <p:transition spd="slow" advClick="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stCondLst>
                                    <p:cond delay="1000"/>
                                  </p:stCondLst>
                                  <p:childTnLst>
                                    <p:set>
                                      <p:cBhvr>
                                        <p:cTn id="6" dur="1" fill="hold">
                                          <p:stCondLst>
                                            <p:cond delay="0"/>
                                          </p:stCondLst>
                                        </p:cTn>
                                        <p:tgtEl>
                                          <p:spTgt spid="195"/>
                                        </p:tgtEl>
                                        <p:attrNameLst>
                                          <p:attrName>style.visibility</p:attrName>
                                        </p:attrNameLst>
                                      </p:cBhvr>
                                      <p:to>
                                        <p:strVal val="visible"/>
                                      </p:to>
                                    </p:set>
                                    <p:animEffect transition="in" filter="wipe(left)">
                                      <p:cBhvr>
                                        <p:cTn id="7" dur="1250"/>
                                        <p:tgtEl>
                                          <p:spTgt spid="195"/>
                                        </p:tgtEl>
                                      </p:cBhvr>
                                    </p:animEffect>
                                  </p:childTnLst>
                                </p:cTn>
                              </p:par>
                              <p:par>
                                <p:cTn id="8" presetID="42" presetClass="entr" presetSubtype="0" fill="hold" nodeType="withEffect">
                                  <p:stCondLst>
                                    <p:cond delay="0"/>
                                  </p:stCondLst>
                                  <p:childTnLst>
                                    <p:set>
                                      <p:cBhvr>
                                        <p:cTn id="9" dur="1" fill="hold">
                                          <p:stCondLst>
                                            <p:cond delay="0"/>
                                          </p:stCondLst>
                                        </p:cTn>
                                        <p:tgtEl>
                                          <p:spTgt spid="343"/>
                                        </p:tgtEl>
                                        <p:attrNameLst>
                                          <p:attrName>style.visibility</p:attrName>
                                        </p:attrNameLst>
                                      </p:cBhvr>
                                      <p:to>
                                        <p:strVal val="visible"/>
                                      </p:to>
                                    </p:set>
                                    <p:animEffect transition="in" filter="fade">
                                      <p:cBhvr>
                                        <p:cTn id="10" dur="500"/>
                                        <p:tgtEl>
                                          <p:spTgt spid="343"/>
                                        </p:tgtEl>
                                      </p:cBhvr>
                                    </p:animEffect>
                                    <p:anim calcmode="lin" valueType="num">
                                      <p:cBhvr>
                                        <p:cTn id="11" dur="500" fill="hold"/>
                                        <p:tgtEl>
                                          <p:spTgt spid="343"/>
                                        </p:tgtEl>
                                        <p:attrNameLst>
                                          <p:attrName>ppt_x</p:attrName>
                                        </p:attrNameLst>
                                      </p:cBhvr>
                                      <p:tavLst>
                                        <p:tav tm="0">
                                          <p:val>
                                            <p:strVal val="#ppt_x"/>
                                          </p:val>
                                        </p:tav>
                                        <p:tav tm="100000">
                                          <p:val>
                                            <p:strVal val="#ppt_x"/>
                                          </p:val>
                                        </p:tav>
                                      </p:tavLst>
                                    </p:anim>
                                    <p:anim calcmode="lin" valueType="num">
                                      <p:cBhvr>
                                        <p:cTn id="12" dur="500" fill="hold"/>
                                        <p:tgtEl>
                                          <p:spTgt spid="34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86"/>
                                        </p:tgtEl>
                                        <p:attrNameLst>
                                          <p:attrName>style.visibility</p:attrName>
                                        </p:attrNameLst>
                                      </p:cBhvr>
                                      <p:to>
                                        <p:strVal val="visible"/>
                                      </p:to>
                                    </p:set>
                                    <p:animEffect transition="in" filter="fade">
                                      <p:cBhvr>
                                        <p:cTn id="15" dur="500"/>
                                        <p:tgtEl>
                                          <p:spTgt spid="386"/>
                                        </p:tgtEl>
                                      </p:cBhvr>
                                    </p:animEffect>
                                    <p:anim calcmode="lin" valueType="num">
                                      <p:cBhvr>
                                        <p:cTn id="16" dur="500" fill="hold"/>
                                        <p:tgtEl>
                                          <p:spTgt spid="386"/>
                                        </p:tgtEl>
                                        <p:attrNameLst>
                                          <p:attrName>ppt_x</p:attrName>
                                        </p:attrNameLst>
                                      </p:cBhvr>
                                      <p:tavLst>
                                        <p:tav tm="0">
                                          <p:val>
                                            <p:strVal val="#ppt_x"/>
                                          </p:val>
                                        </p:tav>
                                        <p:tav tm="100000">
                                          <p:val>
                                            <p:strVal val="#ppt_x"/>
                                          </p:val>
                                        </p:tav>
                                      </p:tavLst>
                                    </p:anim>
                                    <p:anim calcmode="lin" valueType="num">
                                      <p:cBhvr>
                                        <p:cTn id="17" dur="500" fill="hold"/>
                                        <p:tgtEl>
                                          <p:spTgt spid="38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00"/>
                                  </p:stCondLst>
                                  <p:childTnLst>
                                    <p:set>
                                      <p:cBhvr>
                                        <p:cTn id="19" dur="1" fill="hold">
                                          <p:stCondLst>
                                            <p:cond delay="0"/>
                                          </p:stCondLst>
                                        </p:cTn>
                                        <p:tgtEl>
                                          <p:spTgt spid="352"/>
                                        </p:tgtEl>
                                        <p:attrNameLst>
                                          <p:attrName>style.visibility</p:attrName>
                                        </p:attrNameLst>
                                      </p:cBhvr>
                                      <p:to>
                                        <p:strVal val="visible"/>
                                      </p:to>
                                    </p:set>
                                    <p:animEffect transition="in" filter="fade">
                                      <p:cBhvr>
                                        <p:cTn id="20" dur="500"/>
                                        <p:tgtEl>
                                          <p:spTgt spid="352"/>
                                        </p:tgtEl>
                                      </p:cBhvr>
                                    </p:animEffect>
                                    <p:anim calcmode="lin" valueType="num">
                                      <p:cBhvr>
                                        <p:cTn id="21" dur="500" fill="hold"/>
                                        <p:tgtEl>
                                          <p:spTgt spid="352"/>
                                        </p:tgtEl>
                                        <p:attrNameLst>
                                          <p:attrName>ppt_x</p:attrName>
                                        </p:attrNameLst>
                                      </p:cBhvr>
                                      <p:tavLst>
                                        <p:tav tm="0">
                                          <p:val>
                                            <p:strVal val="#ppt_x"/>
                                          </p:val>
                                        </p:tav>
                                        <p:tav tm="100000">
                                          <p:val>
                                            <p:strVal val="#ppt_x"/>
                                          </p:val>
                                        </p:tav>
                                      </p:tavLst>
                                    </p:anim>
                                    <p:anim calcmode="lin" valueType="num">
                                      <p:cBhvr>
                                        <p:cTn id="22" dur="500" fill="hold"/>
                                        <p:tgtEl>
                                          <p:spTgt spid="35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00"/>
                                  </p:stCondLst>
                                  <p:childTnLst>
                                    <p:set>
                                      <p:cBhvr>
                                        <p:cTn id="24" dur="1" fill="hold">
                                          <p:stCondLst>
                                            <p:cond delay="0"/>
                                          </p:stCondLst>
                                        </p:cTn>
                                        <p:tgtEl>
                                          <p:spTgt spid="395"/>
                                        </p:tgtEl>
                                        <p:attrNameLst>
                                          <p:attrName>style.visibility</p:attrName>
                                        </p:attrNameLst>
                                      </p:cBhvr>
                                      <p:to>
                                        <p:strVal val="visible"/>
                                      </p:to>
                                    </p:set>
                                    <p:animEffect transition="in" filter="fade">
                                      <p:cBhvr>
                                        <p:cTn id="25" dur="500"/>
                                        <p:tgtEl>
                                          <p:spTgt spid="395"/>
                                        </p:tgtEl>
                                      </p:cBhvr>
                                    </p:animEffect>
                                    <p:anim calcmode="lin" valueType="num">
                                      <p:cBhvr>
                                        <p:cTn id="26" dur="500" fill="hold"/>
                                        <p:tgtEl>
                                          <p:spTgt spid="395"/>
                                        </p:tgtEl>
                                        <p:attrNameLst>
                                          <p:attrName>ppt_x</p:attrName>
                                        </p:attrNameLst>
                                      </p:cBhvr>
                                      <p:tavLst>
                                        <p:tav tm="0">
                                          <p:val>
                                            <p:strVal val="#ppt_x"/>
                                          </p:val>
                                        </p:tav>
                                        <p:tav tm="100000">
                                          <p:val>
                                            <p:strVal val="#ppt_x"/>
                                          </p:val>
                                        </p:tav>
                                      </p:tavLst>
                                    </p:anim>
                                    <p:anim calcmode="lin" valueType="num">
                                      <p:cBhvr>
                                        <p:cTn id="27" dur="500" fill="hold"/>
                                        <p:tgtEl>
                                          <p:spTgt spid="39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300"/>
                                  </p:stCondLst>
                                  <p:childTnLst>
                                    <p:set>
                                      <p:cBhvr>
                                        <p:cTn id="29" dur="1" fill="hold">
                                          <p:stCondLst>
                                            <p:cond delay="0"/>
                                          </p:stCondLst>
                                        </p:cTn>
                                        <p:tgtEl>
                                          <p:spTgt spid="344"/>
                                        </p:tgtEl>
                                        <p:attrNameLst>
                                          <p:attrName>style.visibility</p:attrName>
                                        </p:attrNameLst>
                                      </p:cBhvr>
                                      <p:to>
                                        <p:strVal val="visible"/>
                                      </p:to>
                                    </p:set>
                                    <p:animEffect transition="in" filter="fade">
                                      <p:cBhvr>
                                        <p:cTn id="30" dur="500"/>
                                        <p:tgtEl>
                                          <p:spTgt spid="344"/>
                                        </p:tgtEl>
                                      </p:cBhvr>
                                    </p:animEffect>
                                    <p:anim calcmode="lin" valueType="num">
                                      <p:cBhvr>
                                        <p:cTn id="31" dur="500" fill="hold"/>
                                        <p:tgtEl>
                                          <p:spTgt spid="344"/>
                                        </p:tgtEl>
                                        <p:attrNameLst>
                                          <p:attrName>ppt_x</p:attrName>
                                        </p:attrNameLst>
                                      </p:cBhvr>
                                      <p:tavLst>
                                        <p:tav tm="0">
                                          <p:val>
                                            <p:strVal val="#ppt_x"/>
                                          </p:val>
                                        </p:tav>
                                        <p:tav tm="100000">
                                          <p:val>
                                            <p:strVal val="#ppt_x"/>
                                          </p:val>
                                        </p:tav>
                                      </p:tavLst>
                                    </p:anim>
                                    <p:anim calcmode="lin" valueType="num">
                                      <p:cBhvr>
                                        <p:cTn id="32" dur="500" fill="hold"/>
                                        <p:tgtEl>
                                          <p:spTgt spid="34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300"/>
                                  </p:stCondLst>
                                  <p:childTnLst>
                                    <p:set>
                                      <p:cBhvr>
                                        <p:cTn id="34" dur="1" fill="hold">
                                          <p:stCondLst>
                                            <p:cond delay="0"/>
                                          </p:stCondLst>
                                        </p:cTn>
                                        <p:tgtEl>
                                          <p:spTgt spid="387"/>
                                        </p:tgtEl>
                                        <p:attrNameLst>
                                          <p:attrName>style.visibility</p:attrName>
                                        </p:attrNameLst>
                                      </p:cBhvr>
                                      <p:to>
                                        <p:strVal val="visible"/>
                                      </p:to>
                                    </p:set>
                                    <p:animEffect transition="in" filter="fade">
                                      <p:cBhvr>
                                        <p:cTn id="35" dur="500"/>
                                        <p:tgtEl>
                                          <p:spTgt spid="387"/>
                                        </p:tgtEl>
                                      </p:cBhvr>
                                    </p:animEffect>
                                    <p:anim calcmode="lin" valueType="num">
                                      <p:cBhvr>
                                        <p:cTn id="36" dur="500" fill="hold"/>
                                        <p:tgtEl>
                                          <p:spTgt spid="387"/>
                                        </p:tgtEl>
                                        <p:attrNameLst>
                                          <p:attrName>ppt_x</p:attrName>
                                        </p:attrNameLst>
                                      </p:cBhvr>
                                      <p:tavLst>
                                        <p:tav tm="0">
                                          <p:val>
                                            <p:strVal val="#ppt_x"/>
                                          </p:val>
                                        </p:tav>
                                        <p:tav tm="100000">
                                          <p:val>
                                            <p:strVal val="#ppt_x"/>
                                          </p:val>
                                        </p:tav>
                                      </p:tavLst>
                                    </p:anim>
                                    <p:anim calcmode="lin" valueType="num">
                                      <p:cBhvr>
                                        <p:cTn id="37" dur="500" fill="hold"/>
                                        <p:tgtEl>
                                          <p:spTgt spid="38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400"/>
                                  </p:stCondLst>
                                  <p:childTnLst>
                                    <p:set>
                                      <p:cBhvr>
                                        <p:cTn id="39" dur="1" fill="hold">
                                          <p:stCondLst>
                                            <p:cond delay="0"/>
                                          </p:stCondLst>
                                        </p:cTn>
                                        <p:tgtEl>
                                          <p:spTgt spid="342"/>
                                        </p:tgtEl>
                                        <p:attrNameLst>
                                          <p:attrName>style.visibility</p:attrName>
                                        </p:attrNameLst>
                                      </p:cBhvr>
                                      <p:to>
                                        <p:strVal val="visible"/>
                                      </p:to>
                                    </p:set>
                                    <p:animEffect transition="in" filter="fade">
                                      <p:cBhvr>
                                        <p:cTn id="40" dur="500"/>
                                        <p:tgtEl>
                                          <p:spTgt spid="342"/>
                                        </p:tgtEl>
                                      </p:cBhvr>
                                    </p:animEffect>
                                    <p:anim calcmode="lin" valueType="num">
                                      <p:cBhvr>
                                        <p:cTn id="41" dur="500" fill="hold"/>
                                        <p:tgtEl>
                                          <p:spTgt spid="342"/>
                                        </p:tgtEl>
                                        <p:attrNameLst>
                                          <p:attrName>ppt_x</p:attrName>
                                        </p:attrNameLst>
                                      </p:cBhvr>
                                      <p:tavLst>
                                        <p:tav tm="0">
                                          <p:val>
                                            <p:strVal val="#ppt_x"/>
                                          </p:val>
                                        </p:tav>
                                        <p:tav tm="100000">
                                          <p:val>
                                            <p:strVal val="#ppt_x"/>
                                          </p:val>
                                        </p:tav>
                                      </p:tavLst>
                                    </p:anim>
                                    <p:anim calcmode="lin" valueType="num">
                                      <p:cBhvr>
                                        <p:cTn id="42" dur="500" fill="hold"/>
                                        <p:tgtEl>
                                          <p:spTgt spid="34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400"/>
                                  </p:stCondLst>
                                  <p:childTnLst>
                                    <p:set>
                                      <p:cBhvr>
                                        <p:cTn id="44" dur="1" fill="hold">
                                          <p:stCondLst>
                                            <p:cond delay="0"/>
                                          </p:stCondLst>
                                        </p:cTn>
                                        <p:tgtEl>
                                          <p:spTgt spid="385"/>
                                        </p:tgtEl>
                                        <p:attrNameLst>
                                          <p:attrName>style.visibility</p:attrName>
                                        </p:attrNameLst>
                                      </p:cBhvr>
                                      <p:to>
                                        <p:strVal val="visible"/>
                                      </p:to>
                                    </p:set>
                                    <p:animEffect transition="in" filter="fade">
                                      <p:cBhvr>
                                        <p:cTn id="45" dur="500"/>
                                        <p:tgtEl>
                                          <p:spTgt spid="385"/>
                                        </p:tgtEl>
                                      </p:cBhvr>
                                    </p:animEffect>
                                    <p:anim calcmode="lin" valueType="num">
                                      <p:cBhvr>
                                        <p:cTn id="46" dur="500" fill="hold"/>
                                        <p:tgtEl>
                                          <p:spTgt spid="385"/>
                                        </p:tgtEl>
                                        <p:attrNameLst>
                                          <p:attrName>ppt_x</p:attrName>
                                        </p:attrNameLst>
                                      </p:cBhvr>
                                      <p:tavLst>
                                        <p:tav tm="0">
                                          <p:val>
                                            <p:strVal val="#ppt_x"/>
                                          </p:val>
                                        </p:tav>
                                        <p:tav tm="100000">
                                          <p:val>
                                            <p:strVal val="#ppt_x"/>
                                          </p:val>
                                        </p:tav>
                                      </p:tavLst>
                                    </p:anim>
                                    <p:anim calcmode="lin" valueType="num">
                                      <p:cBhvr>
                                        <p:cTn id="47" dur="500" fill="hold"/>
                                        <p:tgtEl>
                                          <p:spTgt spid="38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500"/>
                                  </p:stCondLst>
                                  <p:childTnLst>
                                    <p:set>
                                      <p:cBhvr>
                                        <p:cTn id="49" dur="1" fill="hold">
                                          <p:stCondLst>
                                            <p:cond delay="0"/>
                                          </p:stCondLst>
                                        </p:cTn>
                                        <p:tgtEl>
                                          <p:spTgt spid="351"/>
                                        </p:tgtEl>
                                        <p:attrNameLst>
                                          <p:attrName>style.visibility</p:attrName>
                                        </p:attrNameLst>
                                      </p:cBhvr>
                                      <p:to>
                                        <p:strVal val="visible"/>
                                      </p:to>
                                    </p:set>
                                    <p:animEffect transition="in" filter="fade">
                                      <p:cBhvr>
                                        <p:cTn id="50" dur="500"/>
                                        <p:tgtEl>
                                          <p:spTgt spid="351"/>
                                        </p:tgtEl>
                                      </p:cBhvr>
                                    </p:animEffect>
                                    <p:anim calcmode="lin" valueType="num">
                                      <p:cBhvr>
                                        <p:cTn id="51" dur="500" fill="hold"/>
                                        <p:tgtEl>
                                          <p:spTgt spid="351"/>
                                        </p:tgtEl>
                                        <p:attrNameLst>
                                          <p:attrName>ppt_x</p:attrName>
                                        </p:attrNameLst>
                                      </p:cBhvr>
                                      <p:tavLst>
                                        <p:tav tm="0">
                                          <p:val>
                                            <p:strVal val="#ppt_x"/>
                                          </p:val>
                                        </p:tav>
                                        <p:tav tm="100000">
                                          <p:val>
                                            <p:strVal val="#ppt_x"/>
                                          </p:val>
                                        </p:tav>
                                      </p:tavLst>
                                    </p:anim>
                                    <p:anim calcmode="lin" valueType="num">
                                      <p:cBhvr>
                                        <p:cTn id="52" dur="500" fill="hold"/>
                                        <p:tgtEl>
                                          <p:spTgt spid="35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500"/>
                                  </p:stCondLst>
                                  <p:childTnLst>
                                    <p:set>
                                      <p:cBhvr>
                                        <p:cTn id="54" dur="1" fill="hold">
                                          <p:stCondLst>
                                            <p:cond delay="0"/>
                                          </p:stCondLst>
                                        </p:cTn>
                                        <p:tgtEl>
                                          <p:spTgt spid="394"/>
                                        </p:tgtEl>
                                        <p:attrNameLst>
                                          <p:attrName>style.visibility</p:attrName>
                                        </p:attrNameLst>
                                      </p:cBhvr>
                                      <p:to>
                                        <p:strVal val="visible"/>
                                      </p:to>
                                    </p:set>
                                    <p:animEffect transition="in" filter="fade">
                                      <p:cBhvr>
                                        <p:cTn id="55" dur="500"/>
                                        <p:tgtEl>
                                          <p:spTgt spid="394"/>
                                        </p:tgtEl>
                                      </p:cBhvr>
                                    </p:animEffect>
                                    <p:anim calcmode="lin" valueType="num">
                                      <p:cBhvr>
                                        <p:cTn id="56" dur="500" fill="hold"/>
                                        <p:tgtEl>
                                          <p:spTgt spid="394"/>
                                        </p:tgtEl>
                                        <p:attrNameLst>
                                          <p:attrName>ppt_x</p:attrName>
                                        </p:attrNameLst>
                                      </p:cBhvr>
                                      <p:tavLst>
                                        <p:tav tm="0">
                                          <p:val>
                                            <p:strVal val="#ppt_x"/>
                                          </p:val>
                                        </p:tav>
                                        <p:tav tm="100000">
                                          <p:val>
                                            <p:strVal val="#ppt_x"/>
                                          </p:val>
                                        </p:tav>
                                      </p:tavLst>
                                    </p:anim>
                                    <p:anim calcmode="lin" valueType="num">
                                      <p:cBhvr>
                                        <p:cTn id="57" dur="500" fill="hold"/>
                                        <p:tgtEl>
                                          <p:spTgt spid="394"/>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600"/>
                                  </p:stCondLst>
                                  <p:childTnLst>
                                    <p:set>
                                      <p:cBhvr>
                                        <p:cTn id="59" dur="1" fill="hold">
                                          <p:stCondLst>
                                            <p:cond delay="0"/>
                                          </p:stCondLst>
                                        </p:cTn>
                                        <p:tgtEl>
                                          <p:spTgt spid="345"/>
                                        </p:tgtEl>
                                        <p:attrNameLst>
                                          <p:attrName>style.visibility</p:attrName>
                                        </p:attrNameLst>
                                      </p:cBhvr>
                                      <p:to>
                                        <p:strVal val="visible"/>
                                      </p:to>
                                    </p:set>
                                    <p:animEffect transition="in" filter="fade">
                                      <p:cBhvr>
                                        <p:cTn id="60" dur="500"/>
                                        <p:tgtEl>
                                          <p:spTgt spid="345"/>
                                        </p:tgtEl>
                                      </p:cBhvr>
                                    </p:animEffect>
                                    <p:anim calcmode="lin" valueType="num">
                                      <p:cBhvr>
                                        <p:cTn id="61" dur="500" fill="hold"/>
                                        <p:tgtEl>
                                          <p:spTgt spid="345"/>
                                        </p:tgtEl>
                                        <p:attrNameLst>
                                          <p:attrName>ppt_x</p:attrName>
                                        </p:attrNameLst>
                                      </p:cBhvr>
                                      <p:tavLst>
                                        <p:tav tm="0">
                                          <p:val>
                                            <p:strVal val="#ppt_x"/>
                                          </p:val>
                                        </p:tav>
                                        <p:tav tm="100000">
                                          <p:val>
                                            <p:strVal val="#ppt_x"/>
                                          </p:val>
                                        </p:tav>
                                      </p:tavLst>
                                    </p:anim>
                                    <p:anim calcmode="lin" valueType="num">
                                      <p:cBhvr>
                                        <p:cTn id="62" dur="500" fill="hold"/>
                                        <p:tgtEl>
                                          <p:spTgt spid="34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600"/>
                                  </p:stCondLst>
                                  <p:childTnLst>
                                    <p:set>
                                      <p:cBhvr>
                                        <p:cTn id="64" dur="1" fill="hold">
                                          <p:stCondLst>
                                            <p:cond delay="0"/>
                                          </p:stCondLst>
                                        </p:cTn>
                                        <p:tgtEl>
                                          <p:spTgt spid="388"/>
                                        </p:tgtEl>
                                        <p:attrNameLst>
                                          <p:attrName>style.visibility</p:attrName>
                                        </p:attrNameLst>
                                      </p:cBhvr>
                                      <p:to>
                                        <p:strVal val="visible"/>
                                      </p:to>
                                    </p:set>
                                    <p:animEffect transition="in" filter="fade">
                                      <p:cBhvr>
                                        <p:cTn id="65" dur="500"/>
                                        <p:tgtEl>
                                          <p:spTgt spid="388"/>
                                        </p:tgtEl>
                                      </p:cBhvr>
                                    </p:animEffect>
                                    <p:anim calcmode="lin" valueType="num">
                                      <p:cBhvr>
                                        <p:cTn id="66" dur="500" fill="hold"/>
                                        <p:tgtEl>
                                          <p:spTgt spid="388"/>
                                        </p:tgtEl>
                                        <p:attrNameLst>
                                          <p:attrName>ppt_x</p:attrName>
                                        </p:attrNameLst>
                                      </p:cBhvr>
                                      <p:tavLst>
                                        <p:tav tm="0">
                                          <p:val>
                                            <p:strVal val="#ppt_x"/>
                                          </p:val>
                                        </p:tav>
                                        <p:tav tm="100000">
                                          <p:val>
                                            <p:strVal val="#ppt_x"/>
                                          </p:val>
                                        </p:tav>
                                      </p:tavLst>
                                    </p:anim>
                                    <p:anim calcmode="lin" valueType="num">
                                      <p:cBhvr>
                                        <p:cTn id="67" dur="500" fill="hold"/>
                                        <p:tgtEl>
                                          <p:spTgt spid="388"/>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700"/>
                                  </p:stCondLst>
                                  <p:childTnLst>
                                    <p:set>
                                      <p:cBhvr>
                                        <p:cTn id="69" dur="1" fill="hold">
                                          <p:stCondLst>
                                            <p:cond delay="0"/>
                                          </p:stCondLst>
                                        </p:cTn>
                                        <p:tgtEl>
                                          <p:spTgt spid="346"/>
                                        </p:tgtEl>
                                        <p:attrNameLst>
                                          <p:attrName>style.visibility</p:attrName>
                                        </p:attrNameLst>
                                      </p:cBhvr>
                                      <p:to>
                                        <p:strVal val="visible"/>
                                      </p:to>
                                    </p:set>
                                    <p:animEffect transition="in" filter="fade">
                                      <p:cBhvr>
                                        <p:cTn id="70" dur="500"/>
                                        <p:tgtEl>
                                          <p:spTgt spid="346"/>
                                        </p:tgtEl>
                                      </p:cBhvr>
                                    </p:animEffect>
                                    <p:anim calcmode="lin" valueType="num">
                                      <p:cBhvr>
                                        <p:cTn id="71" dur="500" fill="hold"/>
                                        <p:tgtEl>
                                          <p:spTgt spid="346"/>
                                        </p:tgtEl>
                                        <p:attrNameLst>
                                          <p:attrName>ppt_x</p:attrName>
                                        </p:attrNameLst>
                                      </p:cBhvr>
                                      <p:tavLst>
                                        <p:tav tm="0">
                                          <p:val>
                                            <p:strVal val="#ppt_x"/>
                                          </p:val>
                                        </p:tav>
                                        <p:tav tm="100000">
                                          <p:val>
                                            <p:strVal val="#ppt_x"/>
                                          </p:val>
                                        </p:tav>
                                      </p:tavLst>
                                    </p:anim>
                                    <p:anim calcmode="lin" valueType="num">
                                      <p:cBhvr>
                                        <p:cTn id="72" dur="500" fill="hold"/>
                                        <p:tgtEl>
                                          <p:spTgt spid="346"/>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700"/>
                                  </p:stCondLst>
                                  <p:childTnLst>
                                    <p:set>
                                      <p:cBhvr>
                                        <p:cTn id="74" dur="1" fill="hold">
                                          <p:stCondLst>
                                            <p:cond delay="0"/>
                                          </p:stCondLst>
                                        </p:cTn>
                                        <p:tgtEl>
                                          <p:spTgt spid="389"/>
                                        </p:tgtEl>
                                        <p:attrNameLst>
                                          <p:attrName>style.visibility</p:attrName>
                                        </p:attrNameLst>
                                      </p:cBhvr>
                                      <p:to>
                                        <p:strVal val="visible"/>
                                      </p:to>
                                    </p:set>
                                    <p:animEffect transition="in" filter="fade">
                                      <p:cBhvr>
                                        <p:cTn id="75" dur="500"/>
                                        <p:tgtEl>
                                          <p:spTgt spid="389"/>
                                        </p:tgtEl>
                                      </p:cBhvr>
                                    </p:animEffect>
                                    <p:anim calcmode="lin" valueType="num">
                                      <p:cBhvr>
                                        <p:cTn id="76" dur="500" fill="hold"/>
                                        <p:tgtEl>
                                          <p:spTgt spid="389"/>
                                        </p:tgtEl>
                                        <p:attrNameLst>
                                          <p:attrName>ppt_x</p:attrName>
                                        </p:attrNameLst>
                                      </p:cBhvr>
                                      <p:tavLst>
                                        <p:tav tm="0">
                                          <p:val>
                                            <p:strVal val="#ppt_x"/>
                                          </p:val>
                                        </p:tav>
                                        <p:tav tm="100000">
                                          <p:val>
                                            <p:strVal val="#ppt_x"/>
                                          </p:val>
                                        </p:tav>
                                      </p:tavLst>
                                    </p:anim>
                                    <p:anim calcmode="lin" valueType="num">
                                      <p:cBhvr>
                                        <p:cTn id="77" dur="500" fill="hold"/>
                                        <p:tgtEl>
                                          <p:spTgt spid="389"/>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800"/>
                                  </p:stCondLst>
                                  <p:childTnLst>
                                    <p:set>
                                      <p:cBhvr>
                                        <p:cTn id="79" dur="1" fill="hold">
                                          <p:stCondLst>
                                            <p:cond delay="0"/>
                                          </p:stCondLst>
                                        </p:cTn>
                                        <p:tgtEl>
                                          <p:spTgt spid="350"/>
                                        </p:tgtEl>
                                        <p:attrNameLst>
                                          <p:attrName>style.visibility</p:attrName>
                                        </p:attrNameLst>
                                      </p:cBhvr>
                                      <p:to>
                                        <p:strVal val="visible"/>
                                      </p:to>
                                    </p:set>
                                    <p:animEffect transition="in" filter="fade">
                                      <p:cBhvr>
                                        <p:cTn id="80" dur="500"/>
                                        <p:tgtEl>
                                          <p:spTgt spid="350"/>
                                        </p:tgtEl>
                                      </p:cBhvr>
                                    </p:animEffect>
                                    <p:anim calcmode="lin" valueType="num">
                                      <p:cBhvr>
                                        <p:cTn id="81" dur="500" fill="hold"/>
                                        <p:tgtEl>
                                          <p:spTgt spid="350"/>
                                        </p:tgtEl>
                                        <p:attrNameLst>
                                          <p:attrName>ppt_x</p:attrName>
                                        </p:attrNameLst>
                                      </p:cBhvr>
                                      <p:tavLst>
                                        <p:tav tm="0">
                                          <p:val>
                                            <p:strVal val="#ppt_x"/>
                                          </p:val>
                                        </p:tav>
                                        <p:tav tm="100000">
                                          <p:val>
                                            <p:strVal val="#ppt_x"/>
                                          </p:val>
                                        </p:tav>
                                      </p:tavLst>
                                    </p:anim>
                                    <p:anim calcmode="lin" valueType="num">
                                      <p:cBhvr>
                                        <p:cTn id="82" dur="500" fill="hold"/>
                                        <p:tgtEl>
                                          <p:spTgt spid="350"/>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800"/>
                                  </p:stCondLst>
                                  <p:childTnLst>
                                    <p:set>
                                      <p:cBhvr>
                                        <p:cTn id="84" dur="1" fill="hold">
                                          <p:stCondLst>
                                            <p:cond delay="0"/>
                                          </p:stCondLst>
                                        </p:cTn>
                                        <p:tgtEl>
                                          <p:spTgt spid="393"/>
                                        </p:tgtEl>
                                        <p:attrNameLst>
                                          <p:attrName>style.visibility</p:attrName>
                                        </p:attrNameLst>
                                      </p:cBhvr>
                                      <p:to>
                                        <p:strVal val="visible"/>
                                      </p:to>
                                    </p:set>
                                    <p:animEffect transition="in" filter="fade">
                                      <p:cBhvr>
                                        <p:cTn id="85" dur="500"/>
                                        <p:tgtEl>
                                          <p:spTgt spid="393"/>
                                        </p:tgtEl>
                                      </p:cBhvr>
                                    </p:animEffect>
                                    <p:anim calcmode="lin" valueType="num">
                                      <p:cBhvr>
                                        <p:cTn id="86" dur="500" fill="hold"/>
                                        <p:tgtEl>
                                          <p:spTgt spid="393"/>
                                        </p:tgtEl>
                                        <p:attrNameLst>
                                          <p:attrName>ppt_x</p:attrName>
                                        </p:attrNameLst>
                                      </p:cBhvr>
                                      <p:tavLst>
                                        <p:tav tm="0">
                                          <p:val>
                                            <p:strVal val="#ppt_x"/>
                                          </p:val>
                                        </p:tav>
                                        <p:tav tm="100000">
                                          <p:val>
                                            <p:strVal val="#ppt_x"/>
                                          </p:val>
                                        </p:tav>
                                      </p:tavLst>
                                    </p:anim>
                                    <p:anim calcmode="lin" valueType="num">
                                      <p:cBhvr>
                                        <p:cTn id="87" dur="500" fill="hold"/>
                                        <p:tgtEl>
                                          <p:spTgt spid="393"/>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900"/>
                                  </p:stCondLst>
                                  <p:childTnLst>
                                    <p:set>
                                      <p:cBhvr>
                                        <p:cTn id="89" dur="1" fill="hold">
                                          <p:stCondLst>
                                            <p:cond delay="0"/>
                                          </p:stCondLst>
                                        </p:cTn>
                                        <p:tgtEl>
                                          <p:spTgt spid="349"/>
                                        </p:tgtEl>
                                        <p:attrNameLst>
                                          <p:attrName>style.visibility</p:attrName>
                                        </p:attrNameLst>
                                      </p:cBhvr>
                                      <p:to>
                                        <p:strVal val="visible"/>
                                      </p:to>
                                    </p:set>
                                    <p:animEffect transition="in" filter="fade">
                                      <p:cBhvr>
                                        <p:cTn id="90" dur="500"/>
                                        <p:tgtEl>
                                          <p:spTgt spid="349"/>
                                        </p:tgtEl>
                                      </p:cBhvr>
                                    </p:animEffect>
                                    <p:anim calcmode="lin" valueType="num">
                                      <p:cBhvr>
                                        <p:cTn id="91" dur="500" fill="hold"/>
                                        <p:tgtEl>
                                          <p:spTgt spid="349"/>
                                        </p:tgtEl>
                                        <p:attrNameLst>
                                          <p:attrName>ppt_x</p:attrName>
                                        </p:attrNameLst>
                                      </p:cBhvr>
                                      <p:tavLst>
                                        <p:tav tm="0">
                                          <p:val>
                                            <p:strVal val="#ppt_x"/>
                                          </p:val>
                                        </p:tav>
                                        <p:tav tm="100000">
                                          <p:val>
                                            <p:strVal val="#ppt_x"/>
                                          </p:val>
                                        </p:tav>
                                      </p:tavLst>
                                    </p:anim>
                                    <p:anim calcmode="lin" valueType="num">
                                      <p:cBhvr>
                                        <p:cTn id="92" dur="500" fill="hold"/>
                                        <p:tgtEl>
                                          <p:spTgt spid="349"/>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900"/>
                                  </p:stCondLst>
                                  <p:childTnLst>
                                    <p:set>
                                      <p:cBhvr>
                                        <p:cTn id="94" dur="1" fill="hold">
                                          <p:stCondLst>
                                            <p:cond delay="0"/>
                                          </p:stCondLst>
                                        </p:cTn>
                                        <p:tgtEl>
                                          <p:spTgt spid="392"/>
                                        </p:tgtEl>
                                        <p:attrNameLst>
                                          <p:attrName>style.visibility</p:attrName>
                                        </p:attrNameLst>
                                      </p:cBhvr>
                                      <p:to>
                                        <p:strVal val="visible"/>
                                      </p:to>
                                    </p:set>
                                    <p:animEffect transition="in" filter="fade">
                                      <p:cBhvr>
                                        <p:cTn id="95" dur="500"/>
                                        <p:tgtEl>
                                          <p:spTgt spid="392"/>
                                        </p:tgtEl>
                                      </p:cBhvr>
                                    </p:animEffect>
                                    <p:anim calcmode="lin" valueType="num">
                                      <p:cBhvr>
                                        <p:cTn id="96" dur="500" fill="hold"/>
                                        <p:tgtEl>
                                          <p:spTgt spid="392"/>
                                        </p:tgtEl>
                                        <p:attrNameLst>
                                          <p:attrName>ppt_x</p:attrName>
                                        </p:attrNameLst>
                                      </p:cBhvr>
                                      <p:tavLst>
                                        <p:tav tm="0">
                                          <p:val>
                                            <p:strVal val="#ppt_x"/>
                                          </p:val>
                                        </p:tav>
                                        <p:tav tm="100000">
                                          <p:val>
                                            <p:strVal val="#ppt_x"/>
                                          </p:val>
                                        </p:tav>
                                      </p:tavLst>
                                    </p:anim>
                                    <p:anim calcmode="lin" valueType="num">
                                      <p:cBhvr>
                                        <p:cTn id="97" dur="500" fill="hold"/>
                                        <p:tgtEl>
                                          <p:spTgt spid="392"/>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1000"/>
                                  </p:stCondLst>
                                  <p:childTnLst>
                                    <p:set>
                                      <p:cBhvr>
                                        <p:cTn id="99" dur="1" fill="hold">
                                          <p:stCondLst>
                                            <p:cond delay="0"/>
                                          </p:stCondLst>
                                        </p:cTn>
                                        <p:tgtEl>
                                          <p:spTgt spid="347"/>
                                        </p:tgtEl>
                                        <p:attrNameLst>
                                          <p:attrName>style.visibility</p:attrName>
                                        </p:attrNameLst>
                                      </p:cBhvr>
                                      <p:to>
                                        <p:strVal val="visible"/>
                                      </p:to>
                                    </p:set>
                                    <p:animEffect transition="in" filter="fade">
                                      <p:cBhvr>
                                        <p:cTn id="100" dur="500"/>
                                        <p:tgtEl>
                                          <p:spTgt spid="347"/>
                                        </p:tgtEl>
                                      </p:cBhvr>
                                    </p:animEffect>
                                    <p:anim calcmode="lin" valueType="num">
                                      <p:cBhvr>
                                        <p:cTn id="101" dur="500" fill="hold"/>
                                        <p:tgtEl>
                                          <p:spTgt spid="347"/>
                                        </p:tgtEl>
                                        <p:attrNameLst>
                                          <p:attrName>ppt_x</p:attrName>
                                        </p:attrNameLst>
                                      </p:cBhvr>
                                      <p:tavLst>
                                        <p:tav tm="0">
                                          <p:val>
                                            <p:strVal val="#ppt_x"/>
                                          </p:val>
                                        </p:tav>
                                        <p:tav tm="100000">
                                          <p:val>
                                            <p:strVal val="#ppt_x"/>
                                          </p:val>
                                        </p:tav>
                                      </p:tavLst>
                                    </p:anim>
                                    <p:anim calcmode="lin" valueType="num">
                                      <p:cBhvr>
                                        <p:cTn id="102" dur="500" fill="hold"/>
                                        <p:tgtEl>
                                          <p:spTgt spid="347"/>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1100"/>
                                  </p:stCondLst>
                                  <p:childTnLst>
                                    <p:set>
                                      <p:cBhvr>
                                        <p:cTn id="104" dur="1" fill="hold">
                                          <p:stCondLst>
                                            <p:cond delay="0"/>
                                          </p:stCondLst>
                                        </p:cTn>
                                        <p:tgtEl>
                                          <p:spTgt spid="348"/>
                                        </p:tgtEl>
                                        <p:attrNameLst>
                                          <p:attrName>style.visibility</p:attrName>
                                        </p:attrNameLst>
                                      </p:cBhvr>
                                      <p:to>
                                        <p:strVal val="visible"/>
                                      </p:to>
                                    </p:set>
                                    <p:animEffect transition="in" filter="fade">
                                      <p:cBhvr>
                                        <p:cTn id="105" dur="500"/>
                                        <p:tgtEl>
                                          <p:spTgt spid="348"/>
                                        </p:tgtEl>
                                      </p:cBhvr>
                                    </p:animEffect>
                                    <p:anim calcmode="lin" valueType="num">
                                      <p:cBhvr>
                                        <p:cTn id="106" dur="500" fill="hold"/>
                                        <p:tgtEl>
                                          <p:spTgt spid="348"/>
                                        </p:tgtEl>
                                        <p:attrNameLst>
                                          <p:attrName>ppt_x</p:attrName>
                                        </p:attrNameLst>
                                      </p:cBhvr>
                                      <p:tavLst>
                                        <p:tav tm="0">
                                          <p:val>
                                            <p:strVal val="#ppt_x"/>
                                          </p:val>
                                        </p:tav>
                                        <p:tav tm="100000">
                                          <p:val>
                                            <p:strVal val="#ppt_x"/>
                                          </p:val>
                                        </p:tav>
                                      </p:tavLst>
                                    </p:anim>
                                    <p:anim calcmode="lin" valueType="num">
                                      <p:cBhvr>
                                        <p:cTn id="107" dur="500" fill="hold"/>
                                        <p:tgtEl>
                                          <p:spTgt spid="348"/>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1100"/>
                                  </p:stCondLst>
                                  <p:childTnLst>
                                    <p:set>
                                      <p:cBhvr>
                                        <p:cTn id="109" dur="1" fill="hold">
                                          <p:stCondLst>
                                            <p:cond delay="0"/>
                                          </p:stCondLst>
                                        </p:cTn>
                                        <p:tgtEl>
                                          <p:spTgt spid="390"/>
                                        </p:tgtEl>
                                        <p:attrNameLst>
                                          <p:attrName>style.visibility</p:attrName>
                                        </p:attrNameLst>
                                      </p:cBhvr>
                                      <p:to>
                                        <p:strVal val="visible"/>
                                      </p:to>
                                    </p:set>
                                    <p:animEffect transition="in" filter="fade">
                                      <p:cBhvr>
                                        <p:cTn id="110" dur="500"/>
                                        <p:tgtEl>
                                          <p:spTgt spid="390"/>
                                        </p:tgtEl>
                                      </p:cBhvr>
                                    </p:animEffect>
                                    <p:anim calcmode="lin" valueType="num">
                                      <p:cBhvr>
                                        <p:cTn id="111" dur="500" fill="hold"/>
                                        <p:tgtEl>
                                          <p:spTgt spid="390"/>
                                        </p:tgtEl>
                                        <p:attrNameLst>
                                          <p:attrName>ppt_x</p:attrName>
                                        </p:attrNameLst>
                                      </p:cBhvr>
                                      <p:tavLst>
                                        <p:tav tm="0">
                                          <p:val>
                                            <p:strVal val="#ppt_x"/>
                                          </p:val>
                                        </p:tav>
                                        <p:tav tm="100000">
                                          <p:val>
                                            <p:strVal val="#ppt_x"/>
                                          </p:val>
                                        </p:tav>
                                      </p:tavLst>
                                    </p:anim>
                                    <p:anim calcmode="lin" valueType="num">
                                      <p:cBhvr>
                                        <p:cTn id="112" dur="500" fill="hold"/>
                                        <p:tgtEl>
                                          <p:spTgt spid="390"/>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1100"/>
                                  </p:stCondLst>
                                  <p:childTnLst>
                                    <p:set>
                                      <p:cBhvr>
                                        <p:cTn id="114" dur="1" fill="hold">
                                          <p:stCondLst>
                                            <p:cond delay="0"/>
                                          </p:stCondLst>
                                        </p:cTn>
                                        <p:tgtEl>
                                          <p:spTgt spid="391"/>
                                        </p:tgtEl>
                                        <p:attrNameLst>
                                          <p:attrName>style.visibility</p:attrName>
                                        </p:attrNameLst>
                                      </p:cBhvr>
                                      <p:to>
                                        <p:strVal val="visible"/>
                                      </p:to>
                                    </p:set>
                                    <p:animEffect transition="in" filter="fade">
                                      <p:cBhvr>
                                        <p:cTn id="115" dur="500"/>
                                        <p:tgtEl>
                                          <p:spTgt spid="391"/>
                                        </p:tgtEl>
                                      </p:cBhvr>
                                    </p:animEffect>
                                    <p:anim calcmode="lin" valueType="num">
                                      <p:cBhvr>
                                        <p:cTn id="116" dur="500" fill="hold"/>
                                        <p:tgtEl>
                                          <p:spTgt spid="391"/>
                                        </p:tgtEl>
                                        <p:attrNameLst>
                                          <p:attrName>ppt_x</p:attrName>
                                        </p:attrNameLst>
                                      </p:cBhvr>
                                      <p:tavLst>
                                        <p:tav tm="0">
                                          <p:val>
                                            <p:strVal val="#ppt_x"/>
                                          </p:val>
                                        </p:tav>
                                        <p:tav tm="100000">
                                          <p:val>
                                            <p:strVal val="#ppt_x"/>
                                          </p:val>
                                        </p:tav>
                                      </p:tavLst>
                                    </p:anim>
                                    <p:anim calcmode="lin" valueType="num">
                                      <p:cBhvr>
                                        <p:cTn id="117" dur="500" fill="hold"/>
                                        <p:tgtEl>
                                          <p:spTgt spid="391"/>
                                        </p:tgtEl>
                                        <p:attrNameLst>
                                          <p:attrName>ppt_y</p:attrName>
                                        </p:attrNameLst>
                                      </p:cBhvr>
                                      <p:tavLst>
                                        <p:tav tm="0">
                                          <p:val>
                                            <p:strVal val="#ppt_y+.1"/>
                                          </p:val>
                                        </p:tav>
                                        <p:tav tm="100000">
                                          <p:val>
                                            <p:strVal val="#ppt_y"/>
                                          </p:val>
                                        </p:tav>
                                      </p:tavLst>
                                    </p:anim>
                                  </p:childTnLst>
                                </p:cTn>
                              </p:par>
                            </p:childTnLst>
                          </p:cTn>
                        </p:par>
                        <p:par>
                          <p:cTn id="118" fill="hold">
                            <p:stCondLst>
                              <p:cond delay="2250"/>
                            </p:stCondLst>
                            <p:childTnLst>
                              <p:par>
                                <p:cTn id="119" presetID="22" presetClass="entr" presetSubtype="8" fill="hold" nodeType="afterEffect">
                                  <p:stCondLst>
                                    <p:cond delay="0"/>
                                  </p:stCondLst>
                                  <p:childTnLst>
                                    <p:set>
                                      <p:cBhvr>
                                        <p:cTn id="120" dur="1" fill="hold">
                                          <p:stCondLst>
                                            <p:cond delay="0"/>
                                          </p:stCondLst>
                                        </p:cTn>
                                        <p:tgtEl>
                                          <p:spTgt spid="365"/>
                                        </p:tgtEl>
                                        <p:attrNameLst>
                                          <p:attrName>style.visibility</p:attrName>
                                        </p:attrNameLst>
                                      </p:cBhvr>
                                      <p:to>
                                        <p:strVal val="visible"/>
                                      </p:to>
                                    </p:set>
                                    <p:animEffect transition="in" filter="wipe(left)">
                                      <p:cBhvr>
                                        <p:cTn id="121" dur="1250"/>
                                        <p:tgtEl>
                                          <p:spTgt spid="365"/>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95"/>
                                        </p:tgtEl>
                                      </p:cBhvr>
                                    </p:animEffect>
                                    <p:set>
                                      <p:cBhvr>
                                        <p:cTn id="126" dur="1" fill="hold">
                                          <p:stCondLst>
                                            <p:cond delay="499"/>
                                          </p:stCondLst>
                                        </p:cTn>
                                        <p:tgtEl>
                                          <p:spTgt spid="195"/>
                                        </p:tgtEl>
                                        <p:attrNameLst>
                                          <p:attrName>style.visibility</p:attrName>
                                        </p:attrNameLst>
                                      </p:cBhvr>
                                      <p:to>
                                        <p:strVal val="hidden"/>
                                      </p:to>
                                    </p:set>
                                  </p:childTnLst>
                                </p:cTn>
                              </p:par>
                            </p:childTnLst>
                          </p:cTn>
                        </p:par>
                        <p:par>
                          <p:cTn id="127" fill="hold">
                            <p:stCondLst>
                              <p:cond delay="500"/>
                            </p:stCondLst>
                            <p:childTnLst>
                              <p:par>
                                <p:cTn id="128" presetID="10" presetClass="exit" presetSubtype="0" fill="hold" nodeType="afterEffect">
                                  <p:stCondLst>
                                    <p:cond delay="500"/>
                                  </p:stCondLst>
                                  <p:childTnLst>
                                    <p:animEffect transition="out" filter="fade">
                                      <p:cBhvr>
                                        <p:cTn id="129" dur="2250"/>
                                        <p:tgtEl>
                                          <p:spTgt spid="386"/>
                                        </p:tgtEl>
                                      </p:cBhvr>
                                    </p:animEffect>
                                    <p:set>
                                      <p:cBhvr>
                                        <p:cTn id="130" dur="1" fill="hold">
                                          <p:stCondLst>
                                            <p:cond delay="2249"/>
                                          </p:stCondLst>
                                        </p:cTn>
                                        <p:tgtEl>
                                          <p:spTgt spid="386"/>
                                        </p:tgtEl>
                                        <p:attrNameLst>
                                          <p:attrName>style.visibility</p:attrName>
                                        </p:attrNameLst>
                                      </p:cBhvr>
                                      <p:to>
                                        <p:strVal val="hidden"/>
                                      </p:to>
                                    </p:set>
                                  </p:childTnLst>
                                </p:cTn>
                              </p:par>
                              <p:par>
                                <p:cTn id="131" presetID="10" presetClass="exit" presetSubtype="0" fill="hold" nodeType="withEffect">
                                  <p:stCondLst>
                                    <p:cond delay="500"/>
                                  </p:stCondLst>
                                  <p:childTnLst>
                                    <p:animEffect transition="out" filter="fade">
                                      <p:cBhvr>
                                        <p:cTn id="132" dur="2250"/>
                                        <p:tgtEl>
                                          <p:spTgt spid="395"/>
                                        </p:tgtEl>
                                      </p:cBhvr>
                                    </p:animEffect>
                                    <p:set>
                                      <p:cBhvr>
                                        <p:cTn id="133" dur="1" fill="hold">
                                          <p:stCondLst>
                                            <p:cond delay="2249"/>
                                          </p:stCondLst>
                                        </p:cTn>
                                        <p:tgtEl>
                                          <p:spTgt spid="395"/>
                                        </p:tgtEl>
                                        <p:attrNameLst>
                                          <p:attrName>style.visibility</p:attrName>
                                        </p:attrNameLst>
                                      </p:cBhvr>
                                      <p:to>
                                        <p:strVal val="hidden"/>
                                      </p:to>
                                    </p:set>
                                  </p:childTnLst>
                                </p:cTn>
                              </p:par>
                              <p:par>
                                <p:cTn id="134" presetID="10" presetClass="exit" presetSubtype="0" fill="hold" nodeType="withEffect">
                                  <p:stCondLst>
                                    <p:cond delay="500"/>
                                  </p:stCondLst>
                                  <p:childTnLst>
                                    <p:animEffect transition="out" filter="fade">
                                      <p:cBhvr>
                                        <p:cTn id="135" dur="2250"/>
                                        <p:tgtEl>
                                          <p:spTgt spid="387"/>
                                        </p:tgtEl>
                                      </p:cBhvr>
                                    </p:animEffect>
                                    <p:set>
                                      <p:cBhvr>
                                        <p:cTn id="136" dur="1" fill="hold">
                                          <p:stCondLst>
                                            <p:cond delay="2249"/>
                                          </p:stCondLst>
                                        </p:cTn>
                                        <p:tgtEl>
                                          <p:spTgt spid="387"/>
                                        </p:tgtEl>
                                        <p:attrNameLst>
                                          <p:attrName>style.visibility</p:attrName>
                                        </p:attrNameLst>
                                      </p:cBhvr>
                                      <p:to>
                                        <p:strVal val="hidden"/>
                                      </p:to>
                                    </p:set>
                                  </p:childTnLst>
                                </p:cTn>
                              </p:par>
                              <p:par>
                                <p:cTn id="137" presetID="10" presetClass="exit" presetSubtype="0" fill="hold" nodeType="withEffect">
                                  <p:stCondLst>
                                    <p:cond delay="500"/>
                                  </p:stCondLst>
                                  <p:childTnLst>
                                    <p:animEffect transition="out" filter="fade">
                                      <p:cBhvr>
                                        <p:cTn id="138" dur="2250"/>
                                        <p:tgtEl>
                                          <p:spTgt spid="385"/>
                                        </p:tgtEl>
                                      </p:cBhvr>
                                    </p:animEffect>
                                    <p:set>
                                      <p:cBhvr>
                                        <p:cTn id="139" dur="1" fill="hold">
                                          <p:stCondLst>
                                            <p:cond delay="2249"/>
                                          </p:stCondLst>
                                        </p:cTn>
                                        <p:tgtEl>
                                          <p:spTgt spid="385"/>
                                        </p:tgtEl>
                                        <p:attrNameLst>
                                          <p:attrName>style.visibility</p:attrName>
                                        </p:attrNameLst>
                                      </p:cBhvr>
                                      <p:to>
                                        <p:strVal val="hidden"/>
                                      </p:to>
                                    </p:set>
                                  </p:childTnLst>
                                </p:cTn>
                              </p:par>
                              <p:par>
                                <p:cTn id="140" presetID="10" presetClass="exit" presetSubtype="0" fill="hold" nodeType="withEffect">
                                  <p:stCondLst>
                                    <p:cond delay="500"/>
                                  </p:stCondLst>
                                  <p:childTnLst>
                                    <p:animEffect transition="out" filter="fade">
                                      <p:cBhvr>
                                        <p:cTn id="141" dur="2250"/>
                                        <p:tgtEl>
                                          <p:spTgt spid="394"/>
                                        </p:tgtEl>
                                      </p:cBhvr>
                                    </p:animEffect>
                                    <p:set>
                                      <p:cBhvr>
                                        <p:cTn id="142" dur="1" fill="hold">
                                          <p:stCondLst>
                                            <p:cond delay="2249"/>
                                          </p:stCondLst>
                                        </p:cTn>
                                        <p:tgtEl>
                                          <p:spTgt spid="394"/>
                                        </p:tgtEl>
                                        <p:attrNameLst>
                                          <p:attrName>style.visibility</p:attrName>
                                        </p:attrNameLst>
                                      </p:cBhvr>
                                      <p:to>
                                        <p:strVal val="hidden"/>
                                      </p:to>
                                    </p:set>
                                  </p:childTnLst>
                                </p:cTn>
                              </p:par>
                              <p:par>
                                <p:cTn id="143" presetID="10" presetClass="exit" presetSubtype="0" fill="hold" nodeType="withEffect">
                                  <p:stCondLst>
                                    <p:cond delay="500"/>
                                  </p:stCondLst>
                                  <p:childTnLst>
                                    <p:animEffect transition="out" filter="fade">
                                      <p:cBhvr>
                                        <p:cTn id="144" dur="2250"/>
                                        <p:tgtEl>
                                          <p:spTgt spid="388"/>
                                        </p:tgtEl>
                                      </p:cBhvr>
                                    </p:animEffect>
                                    <p:set>
                                      <p:cBhvr>
                                        <p:cTn id="145" dur="1" fill="hold">
                                          <p:stCondLst>
                                            <p:cond delay="2249"/>
                                          </p:stCondLst>
                                        </p:cTn>
                                        <p:tgtEl>
                                          <p:spTgt spid="388"/>
                                        </p:tgtEl>
                                        <p:attrNameLst>
                                          <p:attrName>style.visibility</p:attrName>
                                        </p:attrNameLst>
                                      </p:cBhvr>
                                      <p:to>
                                        <p:strVal val="hidden"/>
                                      </p:to>
                                    </p:set>
                                  </p:childTnLst>
                                </p:cTn>
                              </p:par>
                              <p:par>
                                <p:cTn id="146" presetID="10" presetClass="exit" presetSubtype="0" fill="hold" nodeType="withEffect">
                                  <p:stCondLst>
                                    <p:cond delay="500"/>
                                  </p:stCondLst>
                                  <p:childTnLst>
                                    <p:animEffect transition="out" filter="fade">
                                      <p:cBhvr>
                                        <p:cTn id="147" dur="2250"/>
                                        <p:tgtEl>
                                          <p:spTgt spid="389"/>
                                        </p:tgtEl>
                                      </p:cBhvr>
                                    </p:animEffect>
                                    <p:set>
                                      <p:cBhvr>
                                        <p:cTn id="148" dur="1" fill="hold">
                                          <p:stCondLst>
                                            <p:cond delay="2249"/>
                                          </p:stCondLst>
                                        </p:cTn>
                                        <p:tgtEl>
                                          <p:spTgt spid="389"/>
                                        </p:tgtEl>
                                        <p:attrNameLst>
                                          <p:attrName>style.visibility</p:attrName>
                                        </p:attrNameLst>
                                      </p:cBhvr>
                                      <p:to>
                                        <p:strVal val="hidden"/>
                                      </p:to>
                                    </p:set>
                                  </p:childTnLst>
                                </p:cTn>
                              </p:par>
                              <p:par>
                                <p:cTn id="149" presetID="10" presetClass="exit" presetSubtype="0" fill="hold" nodeType="withEffect">
                                  <p:stCondLst>
                                    <p:cond delay="500"/>
                                  </p:stCondLst>
                                  <p:childTnLst>
                                    <p:animEffect transition="out" filter="fade">
                                      <p:cBhvr>
                                        <p:cTn id="150" dur="2250"/>
                                        <p:tgtEl>
                                          <p:spTgt spid="393"/>
                                        </p:tgtEl>
                                      </p:cBhvr>
                                    </p:animEffect>
                                    <p:set>
                                      <p:cBhvr>
                                        <p:cTn id="151" dur="1" fill="hold">
                                          <p:stCondLst>
                                            <p:cond delay="2249"/>
                                          </p:stCondLst>
                                        </p:cTn>
                                        <p:tgtEl>
                                          <p:spTgt spid="393"/>
                                        </p:tgtEl>
                                        <p:attrNameLst>
                                          <p:attrName>style.visibility</p:attrName>
                                        </p:attrNameLst>
                                      </p:cBhvr>
                                      <p:to>
                                        <p:strVal val="hidden"/>
                                      </p:to>
                                    </p:set>
                                  </p:childTnLst>
                                </p:cTn>
                              </p:par>
                              <p:par>
                                <p:cTn id="152" presetID="10" presetClass="exit" presetSubtype="0" fill="hold" nodeType="withEffect">
                                  <p:stCondLst>
                                    <p:cond delay="500"/>
                                  </p:stCondLst>
                                  <p:childTnLst>
                                    <p:animEffect transition="out" filter="fade">
                                      <p:cBhvr>
                                        <p:cTn id="153" dur="2250"/>
                                        <p:tgtEl>
                                          <p:spTgt spid="392"/>
                                        </p:tgtEl>
                                      </p:cBhvr>
                                    </p:animEffect>
                                    <p:set>
                                      <p:cBhvr>
                                        <p:cTn id="154" dur="1" fill="hold">
                                          <p:stCondLst>
                                            <p:cond delay="2249"/>
                                          </p:stCondLst>
                                        </p:cTn>
                                        <p:tgtEl>
                                          <p:spTgt spid="392"/>
                                        </p:tgtEl>
                                        <p:attrNameLst>
                                          <p:attrName>style.visibility</p:attrName>
                                        </p:attrNameLst>
                                      </p:cBhvr>
                                      <p:to>
                                        <p:strVal val="hidden"/>
                                      </p:to>
                                    </p:set>
                                  </p:childTnLst>
                                </p:cTn>
                              </p:par>
                              <p:par>
                                <p:cTn id="155" presetID="10" presetClass="exit" presetSubtype="0" fill="hold" nodeType="withEffect">
                                  <p:stCondLst>
                                    <p:cond delay="500"/>
                                  </p:stCondLst>
                                  <p:childTnLst>
                                    <p:animEffect transition="out" filter="fade">
                                      <p:cBhvr>
                                        <p:cTn id="156" dur="2250"/>
                                        <p:tgtEl>
                                          <p:spTgt spid="390"/>
                                        </p:tgtEl>
                                      </p:cBhvr>
                                    </p:animEffect>
                                    <p:set>
                                      <p:cBhvr>
                                        <p:cTn id="157" dur="1" fill="hold">
                                          <p:stCondLst>
                                            <p:cond delay="2249"/>
                                          </p:stCondLst>
                                        </p:cTn>
                                        <p:tgtEl>
                                          <p:spTgt spid="390"/>
                                        </p:tgtEl>
                                        <p:attrNameLst>
                                          <p:attrName>style.visibility</p:attrName>
                                        </p:attrNameLst>
                                      </p:cBhvr>
                                      <p:to>
                                        <p:strVal val="hidden"/>
                                      </p:to>
                                    </p:set>
                                  </p:childTnLst>
                                </p:cTn>
                              </p:par>
                              <p:par>
                                <p:cTn id="158" presetID="10" presetClass="exit" presetSubtype="0" fill="hold" nodeType="withEffect">
                                  <p:stCondLst>
                                    <p:cond delay="500"/>
                                  </p:stCondLst>
                                  <p:childTnLst>
                                    <p:animEffect transition="out" filter="fade">
                                      <p:cBhvr>
                                        <p:cTn id="159" dur="2250"/>
                                        <p:tgtEl>
                                          <p:spTgt spid="391"/>
                                        </p:tgtEl>
                                      </p:cBhvr>
                                    </p:animEffect>
                                    <p:set>
                                      <p:cBhvr>
                                        <p:cTn id="160" dur="1" fill="hold">
                                          <p:stCondLst>
                                            <p:cond delay="2249"/>
                                          </p:stCondLst>
                                        </p:cTn>
                                        <p:tgtEl>
                                          <p:spTgt spid="391"/>
                                        </p:tgtEl>
                                        <p:attrNameLst>
                                          <p:attrName>style.visibility</p:attrName>
                                        </p:attrNameLst>
                                      </p:cBhvr>
                                      <p:to>
                                        <p:strVal val="hidden"/>
                                      </p:to>
                                    </p:set>
                                  </p:childTnLst>
                                </p:cTn>
                              </p:par>
                              <p:par>
                                <p:cTn id="161" presetID="22" presetClass="entr" presetSubtype="8" fill="hold" grpId="0" nodeType="withEffect">
                                  <p:stCondLst>
                                    <p:cond delay="2250"/>
                                  </p:stCondLst>
                                  <p:childTnLst>
                                    <p:set>
                                      <p:cBhvr>
                                        <p:cTn id="162" dur="1" fill="hold">
                                          <p:stCondLst>
                                            <p:cond delay="0"/>
                                          </p:stCondLst>
                                        </p:cTn>
                                        <p:tgtEl>
                                          <p:spTgt spid="196"/>
                                        </p:tgtEl>
                                        <p:attrNameLst>
                                          <p:attrName>style.visibility</p:attrName>
                                        </p:attrNameLst>
                                      </p:cBhvr>
                                      <p:to>
                                        <p:strVal val="visible"/>
                                      </p:to>
                                    </p:set>
                                    <p:animEffect transition="in" filter="wipe(left)">
                                      <p:cBhvr>
                                        <p:cTn id="163" dur="1250"/>
                                        <p:tgtEl>
                                          <p:spTgt spid="196"/>
                                        </p:tgtEl>
                                      </p:cBhvr>
                                    </p:animEffect>
                                  </p:childTnLst>
                                </p:cTn>
                              </p:par>
                              <p:par>
                                <p:cTn id="164" presetID="42" presetClass="path" presetSubtype="0" accel="50000" decel="50000" fill="hold" nodeType="withEffect">
                                  <p:stCondLst>
                                    <p:cond delay="0"/>
                                  </p:stCondLst>
                                  <p:childTnLst>
                                    <p:animMotion origin="layout" path="M 0 0 L 0 0.25 E" pathEditMode="relative" ptsTypes="">
                                      <p:cBhvr>
                                        <p:cTn id="165" dur="4750" fill="hold"/>
                                        <p:tgtEl>
                                          <p:spTgt spid="386"/>
                                        </p:tgtEl>
                                        <p:attrNameLst>
                                          <p:attrName>ppt_x</p:attrName>
                                          <p:attrName>ppt_y</p:attrName>
                                        </p:attrNameLst>
                                      </p:cBhvr>
                                    </p:animMotion>
                                  </p:childTnLst>
                                </p:cTn>
                              </p:par>
                              <p:par>
                                <p:cTn id="166" presetID="42" presetClass="path" presetSubtype="0" accel="50000" decel="50000" fill="hold" nodeType="withEffect">
                                  <p:stCondLst>
                                    <p:cond delay="0"/>
                                  </p:stCondLst>
                                  <p:childTnLst>
                                    <p:animMotion origin="layout" path="M 0 0 L 0 0.25 E" pathEditMode="relative" ptsTypes="">
                                      <p:cBhvr>
                                        <p:cTn id="167" dur="4750" fill="hold"/>
                                        <p:tgtEl>
                                          <p:spTgt spid="395"/>
                                        </p:tgtEl>
                                        <p:attrNameLst>
                                          <p:attrName>ppt_x</p:attrName>
                                          <p:attrName>ppt_y</p:attrName>
                                        </p:attrNameLst>
                                      </p:cBhvr>
                                    </p:animMotion>
                                  </p:childTnLst>
                                </p:cTn>
                              </p:par>
                              <p:par>
                                <p:cTn id="168" presetID="42" presetClass="path" presetSubtype="0" accel="50000" decel="50000" fill="hold" nodeType="withEffect">
                                  <p:stCondLst>
                                    <p:cond delay="0"/>
                                  </p:stCondLst>
                                  <p:childTnLst>
                                    <p:animMotion origin="layout" path="M 0 0 L 0 0.25 E" pathEditMode="relative" ptsTypes="">
                                      <p:cBhvr>
                                        <p:cTn id="169" dur="4750" fill="hold"/>
                                        <p:tgtEl>
                                          <p:spTgt spid="387"/>
                                        </p:tgtEl>
                                        <p:attrNameLst>
                                          <p:attrName>ppt_x</p:attrName>
                                          <p:attrName>ppt_y</p:attrName>
                                        </p:attrNameLst>
                                      </p:cBhvr>
                                    </p:animMotion>
                                  </p:childTnLst>
                                </p:cTn>
                              </p:par>
                              <p:par>
                                <p:cTn id="170" presetID="42" presetClass="path" presetSubtype="0" accel="50000" decel="50000" fill="hold" nodeType="withEffect">
                                  <p:stCondLst>
                                    <p:cond delay="0"/>
                                  </p:stCondLst>
                                  <p:childTnLst>
                                    <p:animMotion origin="layout" path="M 0 0 L 0 0.25 E" pathEditMode="relative" ptsTypes="">
                                      <p:cBhvr>
                                        <p:cTn id="171" dur="4750" fill="hold"/>
                                        <p:tgtEl>
                                          <p:spTgt spid="385"/>
                                        </p:tgtEl>
                                        <p:attrNameLst>
                                          <p:attrName>ppt_x</p:attrName>
                                          <p:attrName>ppt_y</p:attrName>
                                        </p:attrNameLst>
                                      </p:cBhvr>
                                    </p:animMotion>
                                  </p:childTnLst>
                                </p:cTn>
                              </p:par>
                              <p:par>
                                <p:cTn id="172" presetID="42" presetClass="path" presetSubtype="0" accel="50000" decel="50000" fill="hold" nodeType="withEffect">
                                  <p:stCondLst>
                                    <p:cond delay="0"/>
                                  </p:stCondLst>
                                  <p:childTnLst>
                                    <p:animMotion origin="layout" path="M 0 0 L 0 0.25 E" pathEditMode="relative" ptsTypes="">
                                      <p:cBhvr>
                                        <p:cTn id="173" dur="4750" fill="hold"/>
                                        <p:tgtEl>
                                          <p:spTgt spid="394"/>
                                        </p:tgtEl>
                                        <p:attrNameLst>
                                          <p:attrName>ppt_x</p:attrName>
                                          <p:attrName>ppt_y</p:attrName>
                                        </p:attrNameLst>
                                      </p:cBhvr>
                                    </p:animMotion>
                                  </p:childTnLst>
                                </p:cTn>
                              </p:par>
                              <p:par>
                                <p:cTn id="174" presetID="42" presetClass="path" presetSubtype="0" accel="50000" decel="50000" fill="hold" nodeType="withEffect">
                                  <p:stCondLst>
                                    <p:cond delay="0"/>
                                  </p:stCondLst>
                                  <p:childTnLst>
                                    <p:animMotion origin="layout" path="M 0 0 L 0 0.25 E" pathEditMode="relative" ptsTypes="">
                                      <p:cBhvr>
                                        <p:cTn id="175" dur="4750" fill="hold"/>
                                        <p:tgtEl>
                                          <p:spTgt spid="388"/>
                                        </p:tgtEl>
                                        <p:attrNameLst>
                                          <p:attrName>ppt_x</p:attrName>
                                          <p:attrName>ppt_y</p:attrName>
                                        </p:attrNameLst>
                                      </p:cBhvr>
                                    </p:animMotion>
                                  </p:childTnLst>
                                </p:cTn>
                              </p:par>
                              <p:par>
                                <p:cTn id="176" presetID="42" presetClass="path" presetSubtype="0" accel="50000" decel="50000" fill="hold" nodeType="withEffect">
                                  <p:stCondLst>
                                    <p:cond delay="0"/>
                                  </p:stCondLst>
                                  <p:childTnLst>
                                    <p:animMotion origin="layout" path="M 0 0 L 0 0.25 E" pathEditMode="relative" ptsTypes="">
                                      <p:cBhvr>
                                        <p:cTn id="177" dur="4750" fill="hold"/>
                                        <p:tgtEl>
                                          <p:spTgt spid="389"/>
                                        </p:tgtEl>
                                        <p:attrNameLst>
                                          <p:attrName>ppt_x</p:attrName>
                                          <p:attrName>ppt_y</p:attrName>
                                        </p:attrNameLst>
                                      </p:cBhvr>
                                    </p:animMotion>
                                  </p:childTnLst>
                                </p:cTn>
                              </p:par>
                              <p:par>
                                <p:cTn id="178" presetID="42" presetClass="path" presetSubtype="0" accel="50000" decel="50000" fill="hold" nodeType="withEffect">
                                  <p:stCondLst>
                                    <p:cond delay="0"/>
                                  </p:stCondLst>
                                  <p:childTnLst>
                                    <p:animMotion origin="layout" path="M 0 0 L 0 0.25 E" pathEditMode="relative" ptsTypes="">
                                      <p:cBhvr>
                                        <p:cTn id="179" dur="4750" fill="hold"/>
                                        <p:tgtEl>
                                          <p:spTgt spid="393"/>
                                        </p:tgtEl>
                                        <p:attrNameLst>
                                          <p:attrName>ppt_x</p:attrName>
                                          <p:attrName>ppt_y</p:attrName>
                                        </p:attrNameLst>
                                      </p:cBhvr>
                                    </p:animMotion>
                                  </p:childTnLst>
                                </p:cTn>
                              </p:par>
                              <p:par>
                                <p:cTn id="180" presetID="42" presetClass="path" presetSubtype="0" accel="50000" decel="50000" fill="hold" nodeType="withEffect">
                                  <p:stCondLst>
                                    <p:cond delay="0"/>
                                  </p:stCondLst>
                                  <p:childTnLst>
                                    <p:animMotion origin="layout" path="M 0 0 L 0 0.25 E" pathEditMode="relative" ptsTypes="">
                                      <p:cBhvr>
                                        <p:cTn id="181" dur="4750" fill="hold"/>
                                        <p:tgtEl>
                                          <p:spTgt spid="392"/>
                                        </p:tgtEl>
                                        <p:attrNameLst>
                                          <p:attrName>ppt_x</p:attrName>
                                          <p:attrName>ppt_y</p:attrName>
                                        </p:attrNameLst>
                                      </p:cBhvr>
                                    </p:animMotion>
                                  </p:childTnLst>
                                </p:cTn>
                              </p:par>
                              <p:par>
                                <p:cTn id="182" presetID="42" presetClass="path" presetSubtype="0" accel="50000" decel="50000" fill="hold" nodeType="withEffect">
                                  <p:stCondLst>
                                    <p:cond delay="0"/>
                                  </p:stCondLst>
                                  <p:childTnLst>
                                    <p:animMotion origin="layout" path="M 0 0 L 0 0.25 E" pathEditMode="relative" ptsTypes="">
                                      <p:cBhvr>
                                        <p:cTn id="183" dur="4750" fill="hold"/>
                                        <p:tgtEl>
                                          <p:spTgt spid="390"/>
                                        </p:tgtEl>
                                        <p:attrNameLst>
                                          <p:attrName>ppt_x</p:attrName>
                                          <p:attrName>ppt_y</p:attrName>
                                        </p:attrNameLst>
                                      </p:cBhvr>
                                    </p:animMotion>
                                  </p:childTnLst>
                                </p:cTn>
                              </p:par>
                              <p:par>
                                <p:cTn id="184" presetID="42" presetClass="path" presetSubtype="0" accel="50000" decel="50000" fill="hold" nodeType="withEffect">
                                  <p:stCondLst>
                                    <p:cond delay="0"/>
                                  </p:stCondLst>
                                  <p:childTnLst>
                                    <p:animMotion origin="layout" path="M 0 0 L 0 0.25 E" pathEditMode="relative" ptsTypes="">
                                      <p:cBhvr>
                                        <p:cTn id="185" dur="4750" fill="hold"/>
                                        <p:tgtEl>
                                          <p:spTgt spid="391"/>
                                        </p:tgtEl>
                                        <p:attrNameLst>
                                          <p:attrName>ppt_x</p:attrName>
                                          <p:attrName>ppt_y</p:attrName>
                                        </p:attrNameLst>
                                      </p:cBhvr>
                                    </p:animMotion>
                                  </p:childTnLst>
                                </p:cTn>
                              </p:par>
                            </p:childTnLst>
                          </p:cTn>
                        </p:par>
                      </p:childTnLst>
                    </p:cTn>
                  </p:par>
                  <p:par>
                    <p:cTn id="186" fill="hold">
                      <p:stCondLst>
                        <p:cond delay="indefinite"/>
                      </p:stCondLst>
                      <p:childTnLst>
                        <p:par>
                          <p:cTn id="187" fill="hold">
                            <p:stCondLst>
                              <p:cond delay="0"/>
                            </p:stCondLst>
                            <p:childTnLst>
                              <p:par>
                                <p:cTn id="188" presetID="10" presetClass="exit" presetSubtype="0" fill="hold" grpId="1" nodeType="clickEffect">
                                  <p:stCondLst>
                                    <p:cond delay="0"/>
                                  </p:stCondLst>
                                  <p:childTnLst>
                                    <p:animEffect transition="out" filter="fade">
                                      <p:cBhvr>
                                        <p:cTn id="189" dur="500"/>
                                        <p:tgtEl>
                                          <p:spTgt spid="196"/>
                                        </p:tgtEl>
                                      </p:cBhvr>
                                    </p:animEffect>
                                    <p:set>
                                      <p:cBhvr>
                                        <p:cTn id="190" dur="1" fill="hold">
                                          <p:stCondLst>
                                            <p:cond delay="499"/>
                                          </p:stCondLst>
                                        </p:cTn>
                                        <p:tgtEl>
                                          <p:spTgt spid="196"/>
                                        </p:tgtEl>
                                        <p:attrNameLst>
                                          <p:attrName>style.visibility</p:attrName>
                                        </p:attrNameLst>
                                      </p:cBhvr>
                                      <p:to>
                                        <p:strVal val="hidden"/>
                                      </p:to>
                                    </p:set>
                                  </p:childTnLst>
                                </p:cTn>
                              </p:par>
                              <p:par>
                                <p:cTn id="191" presetID="10" presetClass="entr" presetSubtype="0" fill="hold" grpId="0" nodeType="withEffect">
                                  <p:stCondLst>
                                    <p:cond delay="0"/>
                                  </p:stCondLst>
                                  <p:childTnLst>
                                    <p:set>
                                      <p:cBhvr>
                                        <p:cTn id="192" dur="1" fill="hold">
                                          <p:stCondLst>
                                            <p:cond delay="0"/>
                                          </p:stCondLst>
                                        </p:cTn>
                                        <p:tgtEl>
                                          <p:spTgt spid="2"/>
                                        </p:tgtEl>
                                        <p:attrNameLst>
                                          <p:attrName>style.visibility</p:attrName>
                                        </p:attrNameLst>
                                      </p:cBhvr>
                                      <p:to>
                                        <p:strVal val="visible"/>
                                      </p:to>
                                    </p:set>
                                    <p:animEffect transition="in" filter="fade">
                                      <p:cBhvr>
                                        <p:cTn id="193" dur="500"/>
                                        <p:tgtEl>
                                          <p:spTgt spid="2"/>
                                        </p:tgtEl>
                                      </p:cBhvr>
                                    </p:animEffect>
                                  </p:childTnLst>
                                </p:cTn>
                              </p:par>
                              <p:par>
                                <p:cTn id="194" presetID="42" presetClass="entr" presetSubtype="0" fill="hold" nodeType="withEffect">
                                  <p:stCondLst>
                                    <p:cond delay="750"/>
                                  </p:stCondLst>
                                  <p:childTnLst>
                                    <p:set>
                                      <p:cBhvr>
                                        <p:cTn id="195" dur="1" fill="hold">
                                          <p:stCondLst>
                                            <p:cond delay="0"/>
                                          </p:stCondLst>
                                        </p:cTn>
                                        <p:tgtEl>
                                          <p:spTgt spid="4"/>
                                        </p:tgtEl>
                                        <p:attrNameLst>
                                          <p:attrName>style.visibility</p:attrName>
                                        </p:attrNameLst>
                                      </p:cBhvr>
                                      <p:to>
                                        <p:strVal val="visible"/>
                                      </p:to>
                                    </p:set>
                                    <p:animEffect transition="in" filter="fade">
                                      <p:cBhvr>
                                        <p:cTn id="196" dur="1000"/>
                                        <p:tgtEl>
                                          <p:spTgt spid="4"/>
                                        </p:tgtEl>
                                      </p:cBhvr>
                                    </p:animEffect>
                                    <p:anim calcmode="lin" valueType="num">
                                      <p:cBhvr>
                                        <p:cTn id="197" dur="1000" fill="hold"/>
                                        <p:tgtEl>
                                          <p:spTgt spid="4"/>
                                        </p:tgtEl>
                                        <p:attrNameLst>
                                          <p:attrName>ppt_x</p:attrName>
                                        </p:attrNameLst>
                                      </p:cBhvr>
                                      <p:tavLst>
                                        <p:tav tm="0">
                                          <p:val>
                                            <p:strVal val="#ppt_x"/>
                                          </p:val>
                                        </p:tav>
                                        <p:tav tm="100000">
                                          <p:val>
                                            <p:strVal val="#ppt_x"/>
                                          </p:val>
                                        </p:tav>
                                      </p:tavLst>
                                    </p:anim>
                                    <p:anim calcmode="lin" valueType="num">
                                      <p:cBhvr>
                                        <p:cTn id="198" dur="1000" fill="hold"/>
                                        <p:tgtEl>
                                          <p:spTgt spid="4"/>
                                        </p:tgtEl>
                                        <p:attrNameLst>
                                          <p:attrName>ppt_y</p:attrName>
                                        </p:attrNameLst>
                                      </p:cBhvr>
                                      <p:tavLst>
                                        <p:tav tm="0">
                                          <p:val>
                                            <p:strVal val="#ppt_y+.1"/>
                                          </p:val>
                                        </p:tav>
                                        <p:tav tm="100000">
                                          <p:val>
                                            <p:strVal val="#ppt_y"/>
                                          </p:val>
                                        </p:tav>
                                      </p:tavLst>
                                    </p:anim>
                                  </p:childTnLst>
                                </p:cTn>
                              </p:par>
                              <p:par>
                                <p:cTn id="199" presetID="10" presetClass="entr" presetSubtype="0" fill="hold" nodeType="withEffect">
                                  <p:stCondLst>
                                    <p:cond delay="750"/>
                                  </p:stCondLst>
                                  <p:childTnLst>
                                    <p:set>
                                      <p:cBhvr>
                                        <p:cTn id="200" dur="1" fill="hold">
                                          <p:stCondLst>
                                            <p:cond delay="0"/>
                                          </p:stCondLst>
                                        </p:cTn>
                                        <p:tgtEl>
                                          <p:spTgt spid="396"/>
                                        </p:tgtEl>
                                        <p:attrNameLst>
                                          <p:attrName>style.visibility</p:attrName>
                                        </p:attrNameLst>
                                      </p:cBhvr>
                                      <p:to>
                                        <p:strVal val="visible"/>
                                      </p:to>
                                    </p:set>
                                    <p:animEffect transition="in" filter="fade">
                                      <p:cBhvr>
                                        <p:cTn id="201" dur="500"/>
                                        <p:tgtEl>
                                          <p:spTgt spid="396"/>
                                        </p:tgtEl>
                                      </p:cBhvr>
                                    </p:animEffect>
                                  </p:childTnLst>
                                </p:cTn>
                              </p:par>
                              <p:par>
                                <p:cTn id="202" presetID="10" presetClass="entr" presetSubtype="0" fill="hold" grpId="0" nodeType="withEffect">
                                  <p:stCondLst>
                                    <p:cond delay="750"/>
                                  </p:stCondLst>
                                  <p:childTnLst>
                                    <p:set>
                                      <p:cBhvr>
                                        <p:cTn id="203" dur="1" fill="hold">
                                          <p:stCondLst>
                                            <p:cond delay="0"/>
                                          </p:stCondLst>
                                        </p:cTn>
                                        <p:tgtEl>
                                          <p:spTgt spid="6"/>
                                        </p:tgtEl>
                                        <p:attrNameLst>
                                          <p:attrName>style.visibility</p:attrName>
                                        </p:attrNameLst>
                                      </p:cBhvr>
                                      <p:to>
                                        <p:strVal val="visible"/>
                                      </p:to>
                                    </p:set>
                                    <p:animEffect transition="in" filter="fade">
                                      <p:cBhvr>
                                        <p:cTn id="20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p:bldP spid="195" grpId="1"/>
      <p:bldP spid="196" grpId="0"/>
      <p:bldP spid="196" grpId="1"/>
      <p:bldP spid="2"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3583" y="185057"/>
            <a:ext cx="10049102" cy="2362199"/>
          </a:xfrm>
        </p:spPr>
        <p:txBody>
          <a:bodyPr/>
          <a:lstStyle/>
          <a:p>
            <a:r>
              <a:rPr lang="en-US" sz="6000" b="1" dirty="0" smtClean="0">
                <a:latin typeface="Segoe Condensed" pitchFamily="34" charset="0"/>
              </a:rPr>
              <a:t>Forefront</a:t>
            </a:r>
            <a:br>
              <a:rPr lang="en-US" sz="6000" b="1" dirty="0" smtClean="0">
                <a:latin typeface="Segoe Condensed" pitchFamily="34" charset="0"/>
              </a:rPr>
            </a:br>
            <a:r>
              <a:rPr lang="en-US" sz="6000" b="1" dirty="0" smtClean="0">
                <a:latin typeface="Segoe Condensed" pitchFamily="34" charset="0"/>
              </a:rPr>
              <a:t>Endpoint Protection 2012</a:t>
            </a:r>
            <a:br>
              <a:rPr lang="en-US" sz="6000" b="1" dirty="0" smtClean="0">
                <a:latin typeface="Segoe Condensed" pitchFamily="34" charset="0"/>
              </a:rPr>
            </a:br>
            <a:r>
              <a:rPr lang="en-US" sz="6000" b="1" dirty="0" smtClean="0">
                <a:latin typeface="Segoe Condensed" pitchFamily="34" charset="0"/>
              </a:rPr>
              <a:t>Beta</a:t>
            </a:r>
            <a:endParaRPr lang="en-US" sz="6000" b="1" dirty="0">
              <a:latin typeface="Segoe Condensed" pitchFamily="34" charset="0"/>
            </a:endParaRPr>
          </a:p>
        </p:txBody>
      </p:sp>
      <p:sp>
        <p:nvSpPr>
          <p:cNvPr id="7" name="Subtitle 6"/>
          <p:cNvSpPr>
            <a:spLocks noGrp="1"/>
          </p:cNvSpPr>
          <p:nvPr>
            <p:ph type="subTitle" idx="1"/>
          </p:nvPr>
        </p:nvSpPr>
        <p:spPr>
          <a:xfrm>
            <a:off x="542697" y="2830275"/>
            <a:ext cx="9706203" cy="903514"/>
          </a:xfrm>
        </p:spPr>
        <p:txBody>
          <a:bodyPr/>
          <a:lstStyle/>
          <a:p>
            <a:r>
              <a:rPr lang="en-US" b="1" i="1" u="sng" dirty="0" smtClean="0">
                <a:solidFill>
                  <a:srgbClr val="F8F57B"/>
                </a:solidFill>
                <a:hlinkClick r:id="rId3"/>
              </a:rPr>
              <a:t>http</a:t>
            </a:r>
            <a:r>
              <a:rPr lang="en-US" b="1" i="1" u="sng" dirty="0">
                <a:solidFill>
                  <a:srgbClr val="F8F57B"/>
                </a:solidFill>
                <a:hlinkClick r:id="rId3"/>
              </a:rPr>
              <a:t>://</a:t>
            </a:r>
            <a:r>
              <a:rPr lang="en-US" b="1" i="1" u="sng" dirty="0" smtClean="0">
                <a:solidFill>
                  <a:srgbClr val="F8F57B"/>
                </a:solidFill>
                <a:hlinkClick r:id="rId3"/>
              </a:rPr>
              <a:t>www.microsoft.com/fep</a:t>
            </a:r>
            <a:endParaRPr lang="en-US" b="1" i="1" u="sng" dirty="0">
              <a:solidFill>
                <a:srgbClr val="F8F57B"/>
              </a:solidFill>
            </a:endParaRPr>
          </a:p>
        </p:txBody>
      </p:sp>
      <p:sp>
        <p:nvSpPr>
          <p:cNvPr id="5" name="Text Placeholder 4"/>
          <p:cNvSpPr>
            <a:spLocks noGrp="1"/>
          </p:cNvSpPr>
          <p:nvPr>
            <p:ph type="body" sz="quarter" idx="10"/>
          </p:nvPr>
        </p:nvSpPr>
        <p:spPr/>
        <p:txBody>
          <a:bodyPr/>
          <a:lstStyle/>
          <a:p>
            <a:r>
              <a:rPr lang="en-US" dirty="0" smtClean="0"/>
              <a:t>announcing</a:t>
            </a:r>
            <a:endParaRPr lang="en-US" dirty="0"/>
          </a:p>
        </p:txBody>
      </p:sp>
    </p:spTree>
    <p:extLst>
      <p:ext uri="{BB962C8B-B14F-4D97-AF65-F5344CB8AC3E}">
        <p14:creationId xmlns:p14="http://schemas.microsoft.com/office/powerpoint/2010/main" val="143340783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a:xfrm>
            <a:off x="855662" y="506974"/>
            <a:ext cx="9323388" cy="1523494"/>
          </a:xfrm>
        </p:spPr>
        <p:txBody>
          <a:bodyPr/>
          <a:lstStyle/>
          <a:p>
            <a:r>
              <a:rPr lang="en-US" dirty="0">
                <a:effectLst>
                  <a:outerShdw blurRad="38100" dist="38100" dir="2700000" algn="tl">
                    <a:srgbClr val="000000">
                      <a:alpha val="43137"/>
                    </a:srgbClr>
                  </a:outerShdw>
                </a:effectLst>
              </a:rPr>
              <a:t>Security &amp; Client Management Convergence</a:t>
            </a:r>
          </a:p>
        </p:txBody>
      </p:sp>
      <p:sp>
        <p:nvSpPr>
          <p:cNvPr id="3" name="Subtitle 2"/>
          <p:cNvSpPr>
            <a:spLocks noGrp="1"/>
          </p:cNvSpPr>
          <p:nvPr>
            <p:ph type="subTitle" idx="1"/>
          </p:nvPr>
        </p:nvSpPr>
        <p:spPr>
          <a:xfrm>
            <a:off x="836612" y="4191000"/>
            <a:ext cx="9323389" cy="1962150"/>
          </a:xfrm>
        </p:spPr>
        <p:txBody>
          <a:bodyPr/>
          <a:lstStyle/>
          <a:p>
            <a:r>
              <a:rPr lang="en-US" sz="3600" b="1" dirty="0">
                <a:effectLst>
                  <a:outerShdw blurRad="38100" dist="38100" dir="2700000" algn="tl">
                    <a:srgbClr val="000000">
                      <a:alpha val="43137"/>
                    </a:srgbClr>
                  </a:outerShdw>
                </a:effectLst>
              </a:rPr>
              <a:t>Adwait Joshi</a:t>
            </a:r>
          </a:p>
          <a:p>
            <a:r>
              <a:rPr lang="en-US" dirty="0">
                <a:effectLst>
                  <a:outerShdw blurRad="38100" dist="38100" dir="2700000" algn="tl">
                    <a:srgbClr val="000000">
                      <a:alpha val="43137"/>
                    </a:srgbClr>
                  </a:outerShdw>
                </a:effectLst>
              </a:rPr>
              <a:t>Sr. Product Manager</a:t>
            </a:r>
          </a:p>
          <a:p>
            <a:r>
              <a:rPr lang="en-US" dirty="0">
                <a:effectLst>
                  <a:outerShdw blurRad="38100" dist="38100" dir="2700000" algn="tl">
                    <a:srgbClr val="000000">
                      <a:alpha val="43137"/>
                    </a:srgbClr>
                  </a:outerShdw>
                </a:effectLst>
              </a:rPr>
              <a:t>System Center</a:t>
            </a:r>
          </a:p>
        </p:txBody>
      </p:sp>
      <p:pic>
        <p:nvPicPr>
          <p:cNvPr id="5" name="Picture 4" descr="cid:image001.png@01CBD756.B32B26A0"/>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930610" y="1846137"/>
            <a:ext cx="3099816" cy="2980944"/>
          </a:xfrm>
          <a:prstGeom prst="rect">
            <a:avLst/>
          </a:prstGeom>
          <a:noFill/>
          <a:ln>
            <a:noFill/>
          </a:ln>
          <a:effectLst>
            <a:outerShdw dist="35921" dir="2700000" algn="ctr" rotWithShape="0">
              <a:schemeClr val="bg2"/>
            </a:outerShdw>
            <a:reflection blurRad="6350" stA="20000" endPos="40000" dist="101600" dir="5400000" sy="-100000" algn="bl" rotWithShape="0"/>
          </a:effectLst>
        </p:spPr>
      </p:pic>
    </p:spTree>
    <p:extLst>
      <p:ext uri="{BB962C8B-B14F-4D97-AF65-F5344CB8AC3E}">
        <p14:creationId xmlns:p14="http://schemas.microsoft.com/office/powerpoint/2010/main" val="2841099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 y="0"/>
            <a:ext cx="12188827" cy="6858000"/>
            <a:chOff x="-2" y="457200"/>
            <a:chExt cx="12188827" cy="6858000"/>
          </a:xfrm>
        </p:grpSpPr>
        <p:pic>
          <p:nvPicPr>
            <p:cNvPr id="7" name="Picture 17" descr="\\SFP\Work\White_Whale\2-20426_Lees_MCB_Partner\Art\Images\Clouds\cloud-4.jpg"/>
            <p:cNvPicPr>
              <a:picLocks noChangeAspect="1" noChangeArrowheads="1"/>
            </p:cNvPicPr>
            <p:nvPr/>
          </p:nvPicPr>
          <p:blipFill rotWithShape="1">
            <a:blip r:embed="rId3">
              <a:extLst>
                <a:ext uri="{28A0092B-C50C-407E-A947-70E740481C1C}">
                  <a14:useLocalDpi xmlns:a14="http://schemas.microsoft.com/office/drawing/2010/main" val="0"/>
                </a:ext>
              </a:extLst>
            </a:blip>
            <a:srcRect l="28634" t="24741"/>
            <a:stretch/>
          </p:blipFill>
          <p:spPr bwMode="auto">
            <a:xfrm>
              <a:off x="0" y="45720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bwMode="auto">
            <a:xfrm rot="10800000">
              <a:off x="-2" y="4006412"/>
              <a:ext cx="12188825" cy="1251388"/>
            </a:xfrm>
            <a:prstGeom prst="rect">
              <a:avLst/>
            </a:prstGeom>
            <a:gradFill>
              <a:gsLst>
                <a:gs pos="0">
                  <a:schemeClr val="tx1">
                    <a:alpha val="54000"/>
                  </a:schemeClr>
                </a:gs>
                <a:gs pos="79000">
                  <a:schemeClr val="tx1">
                    <a:alpha val="7000"/>
                  </a:schemeClr>
                </a:gs>
                <a:gs pos="100000">
                  <a:schemeClr val="tx1">
                    <a:alpha val="0"/>
                  </a:schemeClr>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grpSp>
      <p:grpSp>
        <p:nvGrpSpPr>
          <p:cNvPr id="13" name="Group 12"/>
          <p:cNvGrpSpPr/>
          <p:nvPr/>
        </p:nvGrpSpPr>
        <p:grpSpPr>
          <a:xfrm>
            <a:off x="394989" y="2303063"/>
            <a:ext cx="10959598" cy="2641977"/>
            <a:chOff x="394989" y="2568382"/>
            <a:chExt cx="10959598" cy="2641977"/>
          </a:xfrm>
        </p:grpSpPr>
        <p:pic>
          <p:nvPicPr>
            <p:cNvPr id="14" name="SAMSUNG PHONE LARGE"/>
            <p:cNvPicPr>
              <a:picLocks noChangeAspect="1" noChangeArrowheads="1"/>
            </p:cNvPicPr>
            <p:nvPr/>
          </p:nvPicPr>
          <p:blipFill rotWithShape="1">
            <a:blip r:embed="rId4">
              <a:extLst>
                <a:ext uri="{28A0092B-C50C-407E-A947-70E740481C1C}">
                  <a14:useLocalDpi xmlns:a14="http://schemas.microsoft.com/office/drawing/2010/main" val="0"/>
                </a:ext>
              </a:extLst>
            </a:blip>
            <a:srcRect t="1" b="-15625"/>
            <a:stretch/>
          </p:blipFill>
          <p:spPr bwMode="auto">
            <a:xfrm>
              <a:off x="3670850" y="2596406"/>
              <a:ext cx="1352411" cy="2475095"/>
            </a:xfrm>
            <a:prstGeom prst="rect">
              <a:avLst/>
            </a:prstGeom>
            <a:noFill/>
            <a:effectLst>
              <a:outerShdw blurRad="1270000" algn="ctr" rotWithShape="0">
                <a:schemeClr val="tx2">
                  <a:alpha val="65000"/>
                </a:schemeClr>
              </a:outerShdw>
            </a:effectLst>
            <a:extLst>
              <a:ext uri="{909E8E84-426E-40DD-AFC4-6F175D3DCCD1}">
                <a14:hiddenFill xmlns:a14="http://schemas.microsoft.com/office/drawing/2010/main">
                  <a:solidFill>
                    <a:srgbClr val="FFFFFF"/>
                  </a:solidFill>
                </a14:hiddenFill>
              </a:ext>
            </a:extLst>
          </p:spPr>
        </p:pic>
        <p:pic>
          <p:nvPicPr>
            <p:cNvPr id="15" name="Picture 17" descr="\\SERVER3\InternalBin\Resource DVD\DVD_ART36\DVD_Art_08-10-2010\Artwork_Imagery\Hardware Photos\OEM HW\COMPUTERS - PC\Windows 7\Tablets\HP EliteBook 2740p Notebook PC rear tablet w p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989" y="3029048"/>
              <a:ext cx="3196060" cy="2181311"/>
            </a:xfrm>
            <a:prstGeom prst="rect">
              <a:avLst/>
            </a:prstGeom>
            <a:noFill/>
            <a:effectLst>
              <a:outerShdw blurRad="1270000" algn="ctr" rotWithShape="0">
                <a:schemeClr val="tx2">
                  <a:alpha val="65000"/>
                </a:schemeClr>
              </a:outerShdw>
            </a:effectLst>
            <a:extLst>
              <a:ext uri="{909E8E84-426E-40DD-AFC4-6F175D3DCCD1}">
                <a14:hiddenFill xmlns:a14="http://schemas.microsoft.com/office/drawing/2010/main">
                  <a:solidFill>
                    <a:srgbClr val="FFFFFF"/>
                  </a:solidFill>
                </a14:hiddenFill>
              </a:ext>
            </a:extLst>
          </p:spPr>
        </p:pic>
        <p:pic>
          <p:nvPicPr>
            <p:cNvPr id="16" name="Picture 4" descr="\\SERVER3\InternalBin\Resource DVD\DVD_ART36\DVD_Art_08-10-2010\Artwork_Imagery\Hardware Photos\OEM HW\COMPUTERS - PC\Windows 7\Desktops\HP_Pavilion_Elite_Rang_G1059400306200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6473" y="2568382"/>
              <a:ext cx="3208114" cy="2226342"/>
            </a:xfrm>
            <a:prstGeom prst="rect">
              <a:avLst/>
            </a:prstGeom>
            <a:noFill/>
            <a:effectLst>
              <a:outerShdw blurRad="1270000" algn="ctr" rotWithShape="0">
                <a:schemeClr val="tx2">
                  <a:alpha val="65000"/>
                </a:schemeClr>
              </a:outerShdw>
            </a:effectLst>
            <a:extLst>
              <a:ext uri="{909E8E84-426E-40DD-AFC4-6F175D3DCCD1}">
                <a14:hiddenFill xmlns:a14="http://schemas.microsoft.com/office/drawing/2010/main">
                  <a:solidFill>
                    <a:srgbClr val="FFFFFF"/>
                  </a:solidFill>
                </a14:hiddenFill>
              </a:ext>
            </a:extLst>
          </p:spPr>
        </p:pic>
        <p:pic>
          <p:nvPicPr>
            <p:cNvPr id="17" name="Picture 14" descr="\\SERVER3\InternalBin\Resource DVD\DVD_ART36\DVD_Art_08-10-2010\Artwork_Imagery\Hardware Photos\OEM HW\COMPUTERS - PC\Windows 7\HP Image Pull\HPDM3_Lang_G1105700609200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7308" y="2903719"/>
              <a:ext cx="2688130" cy="1860469"/>
            </a:xfrm>
            <a:prstGeom prst="rect">
              <a:avLst/>
            </a:prstGeom>
            <a:noFill/>
            <a:effectLst>
              <a:outerShdw blurRad="1270000" algn="ctr" rotWithShape="0">
                <a:schemeClr val="tx2">
                  <a:alpha val="65000"/>
                </a:schemeClr>
              </a:outerShdw>
            </a:effectLst>
            <a:extLst>
              <a:ext uri="{909E8E84-426E-40DD-AFC4-6F175D3DCCD1}">
                <a14:hiddenFill xmlns:a14="http://schemas.microsoft.com/office/drawing/2010/main">
                  <a:solidFill>
                    <a:srgbClr val="FFFFFF"/>
                  </a:solidFill>
                </a14:hiddenFill>
              </a:ext>
            </a:extLst>
          </p:spPr>
        </p:pic>
      </p:grpSp>
      <p:sp>
        <p:nvSpPr>
          <p:cNvPr id="18" name="Rectangle 17"/>
          <p:cNvSpPr/>
          <p:nvPr/>
        </p:nvSpPr>
        <p:spPr bwMode="auto">
          <a:xfrm>
            <a:off x="0" y="4435522"/>
            <a:ext cx="12188825" cy="2422478"/>
          </a:xfrm>
          <a:prstGeom prst="rect">
            <a:avLst/>
          </a:prstGeom>
          <a:gradFill>
            <a:gsLst>
              <a:gs pos="0">
                <a:schemeClr val="bg1"/>
              </a:gs>
              <a:gs pos="80000">
                <a:schemeClr val="bg1">
                  <a:alpha val="0"/>
                </a:schemeClr>
              </a:gs>
              <a:gs pos="100000">
                <a:schemeClr val="bg1">
                  <a:alpha val="0"/>
                </a:scheme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9" name="Rectangle 18"/>
          <p:cNvSpPr/>
          <p:nvPr/>
        </p:nvSpPr>
        <p:spPr bwMode="invGray">
          <a:xfrm>
            <a:off x="-104806" y="5627243"/>
            <a:ext cx="12398437" cy="1230757"/>
          </a:xfrm>
          <a:prstGeom prst="rect">
            <a:avLst/>
          </a:prstGeom>
          <a:gradFill flip="none" rotWithShape="1">
            <a:gsLst>
              <a:gs pos="7000">
                <a:srgbClr val="000000"/>
              </a:gs>
              <a:gs pos="39000">
                <a:srgbClr val="000000">
                  <a:alpha val="75000"/>
                </a:srgbClr>
              </a:gs>
              <a:gs pos="72000">
                <a:srgbClr val="000000">
                  <a:alpha val="75000"/>
                </a:srgbClr>
              </a:gs>
              <a:gs pos="100000">
                <a:srgbClr val="000000"/>
              </a:gs>
            </a:gsLst>
            <a:path path="circle">
              <a:fillToRect t="100000" r="100000"/>
            </a:path>
            <a:tileRect l="-100000" b="-100000"/>
          </a:gradFill>
          <a:ln w="6350" cap="flat" cmpd="sng" algn="ctr">
            <a:gradFill flip="none" rotWithShape="1">
              <a:gsLst>
                <a:gs pos="0">
                  <a:schemeClr val="tx1"/>
                </a:gs>
                <a:gs pos="50000">
                  <a:schemeClr val="tx1">
                    <a:alpha val="0"/>
                  </a:schemeClr>
                </a:gs>
                <a:gs pos="100000">
                  <a:schemeClr val="tx1"/>
                </a:gs>
              </a:gsLst>
              <a:lin ang="0" scaled="1"/>
              <a:tileRect/>
            </a:gradFill>
            <a:prstDash val="solid"/>
            <a:round/>
            <a:headEnd type="none" w="med" len="med"/>
            <a:tailEnd type="none" w="med" len="med"/>
          </a:ln>
          <a:effectLst/>
        </p:spPr>
        <p:txBody>
          <a:bodyPr vert="horz" wrap="square" lIns="0" tIns="91440" rIns="0" bIns="0" numCol="1" rtlCol="0" anchor="t" anchorCtr="0" compatLnSpc="1">
            <a:prstTxWarp prst="textNoShape">
              <a:avLst/>
            </a:prstTxWarp>
          </a:bodyPr>
          <a:lstStyle/>
          <a:p>
            <a:pPr algn="ctr">
              <a:defRPr/>
            </a:pPr>
            <a:endParaRPr lang="en-US" sz="2000" kern="0" dirty="0">
              <a:gradFill>
                <a:gsLst>
                  <a:gs pos="0">
                    <a:srgbClr val="FFFFFF"/>
                  </a:gs>
                  <a:gs pos="86000">
                    <a:srgbClr val="FFFFFF"/>
                  </a:gs>
                </a:gsLst>
                <a:lin ang="5400000" scaled="0"/>
              </a:gradFill>
            </a:endParaRPr>
          </a:p>
        </p:txBody>
      </p:sp>
      <p:sp>
        <p:nvSpPr>
          <p:cNvPr id="20" name="TextBox 19"/>
          <p:cNvSpPr txBox="1"/>
          <p:nvPr/>
        </p:nvSpPr>
        <p:spPr bwMode="invGray">
          <a:xfrm>
            <a:off x="519113" y="5615548"/>
            <a:ext cx="11150600" cy="1242452"/>
          </a:xfrm>
          <a:prstGeom prst="rect">
            <a:avLst/>
          </a:prstGeom>
          <a:noFill/>
        </p:spPr>
        <p:txBody>
          <a:bodyPr wrap="square" lIns="0" tIns="0" rIns="0" bIns="0" rtlCol="0" anchor="ctr">
            <a:noAutofit/>
          </a:bodyPr>
          <a:lstStyle/>
          <a:p>
            <a:pPr algn="ctr">
              <a:lnSpc>
                <a:spcPct val="70000"/>
              </a:lnSpc>
              <a:defRPr/>
            </a:pPr>
            <a:r>
              <a:rPr lang="en-US" sz="5400" b="1" kern="2000" spc="-150" dirty="0">
                <a:solidFill>
                  <a:srgbClr val="FFFFFF">
                    <a:alpha val="75000"/>
                  </a:srgbClr>
                </a:solidFill>
                <a:latin typeface="Segoe Condensed" pitchFamily="34" charset="0"/>
              </a:rPr>
              <a:t>MANAGEMENT </a:t>
            </a:r>
            <a:r>
              <a:rPr lang="en-US" sz="5400" kern="2000" spc="-150" dirty="0">
                <a:solidFill>
                  <a:srgbClr val="FFFFFF">
                    <a:alpha val="75000"/>
                  </a:srgbClr>
                </a:solidFill>
                <a:latin typeface="Segoe Condensed" pitchFamily="34" charset="0"/>
              </a:rPr>
              <a:t>&amp;</a:t>
            </a:r>
            <a:r>
              <a:rPr lang="en-US" sz="5400" b="1" kern="2000" spc="-150" dirty="0">
                <a:solidFill>
                  <a:srgbClr val="FFFFFF">
                    <a:alpha val="75000"/>
                  </a:srgbClr>
                </a:solidFill>
                <a:latin typeface="Segoe Condensed" pitchFamily="34" charset="0"/>
              </a:rPr>
              <a:t> SECURITY FROM THE CLOUD</a:t>
            </a:r>
          </a:p>
        </p:txBody>
      </p:sp>
      <p:pic>
        <p:nvPicPr>
          <p:cNvPr id="21" name="Picture 20" descr="rays_flow.png"/>
          <p:cNvPicPr>
            <a:picLocks noChangeAspect="1"/>
          </p:cNvPicPr>
          <p:nvPr/>
        </p:nvPicPr>
        <p:blipFill rotWithShape="1">
          <a:blip r:embed="rId8">
            <a:alphaModFix amt="10000"/>
          </a:blip>
          <a:srcRect l="17451" t="21333" b="38444"/>
          <a:stretch/>
        </p:blipFill>
        <p:spPr>
          <a:xfrm>
            <a:off x="-95533" y="5622878"/>
            <a:ext cx="12284358" cy="1235122"/>
          </a:xfrm>
          <a:prstGeom prst="rect">
            <a:avLst/>
          </a:prstGeom>
          <a:blipFill dpi="0" rotWithShape="1">
            <a:blip r:embed="rId9" cstate="print">
              <a:alphaModFix amt="10000"/>
            </a:blip>
            <a:srcRect/>
            <a:stretch>
              <a:fillRect/>
            </a:stretch>
          </a:blipFill>
          <a:ln w="55000" cap="flat" cmpd="thickThin" algn="ctr">
            <a:noFill/>
            <a:prstDash val="solid"/>
            <a:headEnd type="none" w="med" len="med"/>
            <a:tailEnd type="none" w="med" len="med"/>
          </a:ln>
          <a:effectLst/>
        </p:spPr>
      </p:pic>
    </p:spTree>
    <p:extLst>
      <p:ext uri="{BB962C8B-B14F-4D97-AF65-F5344CB8AC3E}">
        <p14:creationId xmlns:p14="http://schemas.microsoft.com/office/powerpoint/2010/main" val="3188283798"/>
      </p:ext>
    </p:extLst>
  </p:cSld>
  <p:clrMapOvr>
    <a:masterClrMapping/>
  </p:clrMapOvr>
  <p:transition spd="slow" advClick="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Diagonal Corner Rectangle 23"/>
          <p:cNvSpPr/>
          <p:nvPr/>
        </p:nvSpPr>
        <p:spPr bwMode="gray">
          <a:xfrm>
            <a:off x="5789994" y="2877222"/>
            <a:ext cx="6390921" cy="629393"/>
          </a:xfrm>
          <a:prstGeom prst="round2DiagRect">
            <a:avLst>
              <a:gd name="adj1" fmla="val 0"/>
              <a:gd name="adj2" fmla="val 0"/>
            </a:avLst>
          </a:prstGeom>
          <a:noFill/>
          <a:ln w="12700">
            <a:noFill/>
            <a:headEnd type="none" w="med" len="med"/>
            <a:tailEnd type="none" w="med" len="med"/>
          </a:ln>
          <a:effectLst>
            <a:outerShdw blurRad="381000" dist="292100" dir="2700000" algn="tl" rotWithShape="0">
              <a:prstClr val="black">
                <a:alpha val="58000"/>
              </a:prstClr>
            </a:outerShdw>
          </a:effectLst>
        </p:spPr>
        <p:style>
          <a:lnRef idx="1">
            <a:schemeClr val="accent2"/>
          </a:lnRef>
          <a:fillRef idx="3">
            <a:schemeClr val="accent2"/>
          </a:fillRef>
          <a:effectRef idx="2">
            <a:schemeClr val="accent2"/>
          </a:effectRef>
          <a:fontRef idx="minor">
            <a:schemeClr val="lt1"/>
          </a:fontRef>
        </p:style>
        <p:txBody>
          <a:bodyPr vert="horz" wrap="square" lIns="76151" tIns="253835" rIns="76151" bIns="38075" numCol="1" rtlCol="0" anchor="ctr" anchorCtr="0" compatLnSpc="1">
            <a:prstTxWarp prst="textNoShape">
              <a:avLst/>
            </a:prstTxWarp>
          </a:bodyPr>
          <a:lstStyle/>
          <a:p>
            <a:pPr algn="ctr"/>
            <a:r>
              <a:rPr lang="en-US" sz="3200" b="1" dirty="0" smtClean="0">
                <a:ln w="3175">
                  <a:noFill/>
                </a:ln>
                <a:solidFill>
                  <a:schemeClr val="tx1"/>
                </a:solidFill>
                <a:effectLst>
                  <a:outerShdw blurRad="508000" algn="ctr" rotWithShape="0">
                    <a:schemeClr val="tx1">
                      <a:alpha val="61000"/>
                    </a:schemeClr>
                  </a:outerShdw>
                </a:effectLst>
                <a:latin typeface="Segoe Condensed" pitchFamily="34" charset="0"/>
                <a:cs typeface="Arial" charset="0"/>
              </a:rPr>
              <a:t>MANAGE &amp; SECURE PCS ANYWHERE</a:t>
            </a:r>
          </a:p>
        </p:txBody>
      </p:sp>
      <p:sp>
        <p:nvSpPr>
          <p:cNvPr id="9" name="Round Diagonal Corner Rectangle 8"/>
          <p:cNvSpPr/>
          <p:nvPr/>
        </p:nvSpPr>
        <p:spPr bwMode="gray">
          <a:xfrm>
            <a:off x="5808655" y="3672871"/>
            <a:ext cx="6390921" cy="356260"/>
          </a:xfrm>
          <a:prstGeom prst="round2DiagRect">
            <a:avLst>
              <a:gd name="adj1" fmla="val 0"/>
              <a:gd name="adj2" fmla="val 0"/>
            </a:avLst>
          </a:prstGeom>
          <a:noFill/>
          <a:ln w="12700">
            <a:noFill/>
            <a:headEnd type="none" w="med" len="med"/>
            <a:tailEnd type="none" w="med" len="med"/>
          </a:ln>
          <a:effectLst>
            <a:outerShdw blurRad="381000" dist="292100" dir="2700000" algn="tl" rotWithShape="0">
              <a:prstClr val="black">
                <a:alpha val="58000"/>
              </a:prstClr>
            </a:outerShdw>
          </a:effectLst>
        </p:spPr>
        <p:style>
          <a:lnRef idx="1">
            <a:schemeClr val="accent2"/>
          </a:lnRef>
          <a:fillRef idx="3">
            <a:schemeClr val="accent2"/>
          </a:fillRef>
          <a:effectRef idx="2">
            <a:schemeClr val="accent2"/>
          </a:effectRef>
          <a:fontRef idx="minor">
            <a:schemeClr val="lt1"/>
          </a:fontRef>
        </p:style>
        <p:txBody>
          <a:bodyPr vert="horz" wrap="square" lIns="76151" tIns="253835" rIns="76151" bIns="38075" numCol="1" rtlCol="0" anchor="ctr" anchorCtr="0" compatLnSpc="1">
            <a:prstTxWarp prst="textNoShape">
              <a:avLst/>
            </a:prstTxWarp>
          </a:bodyPr>
          <a:lstStyle/>
          <a:p>
            <a:pPr algn="ctr"/>
            <a:r>
              <a:rPr lang="en-US" sz="3200" b="1" dirty="0">
                <a:ln w="3175">
                  <a:noFill/>
                </a:ln>
                <a:solidFill>
                  <a:schemeClr val="tx1"/>
                </a:solidFill>
                <a:effectLst>
                  <a:outerShdw blurRad="508000" algn="ctr" rotWithShape="0">
                    <a:schemeClr val="tx1">
                      <a:alpha val="61000"/>
                    </a:schemeClr>
                  </a:outerShdw>
                </a:effectLst>
                <a:latin typeface="Segoe Condensed" pitchFamily="34" charset="0"/>
                <a:cs typeface="Arial" charset="0"/>
              </a:rPr>
              <a:t>GET THE BEST WINDOWS EXPERIENCE</a:t>
            </a:r>
            <a:endParaRPr lang="en-US" altLang="zh-CN" sz="3200" b="1" dirty="0">
              <a:ln w="3175">
                <a:noFill/>
              </a:ln>
              <a:solidFill>
                <a:schemeClr val="tx1"/>
              </a:solidFill>
              <a:effectLst>
                <a:outerShdw blurRad="508000" algn="ctr" rotWithShape="0">
                  <a:schemeClr val="tx1">
                    <a:alpha val="61000"/>
                  </a:schemeClr>
                </a:outerShdw>
              </a:effectLst>
              <a:latin typeface="Segoe Condensed" pitchFamily="34" charset="0"/>
              <a:cs typeface="Arial" charset="0"/>
            </a:endParaRPr>
          </a:p>
        </p:txBody>
      </p:sp>
      <p:sp useBgFill="1">
        <p:nvSpPr>
          <p:cNvPr id="3" name="Rectangle 2"/>
          <p:cNvSpPr/>
          <p:nvPr/>
        </p:nvSpPr>
        <p:spPr bwMode="auto">
          <a:xfrm>
            <a:off x="0" y="2090057"/>
            <a:ext cx="5533901" cy="3028208"/>
          </a:xfrm>
          <a:prstGeom prst="rect">
            <a:avLst/>
          </a:prstGeom>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5" name="Picture 3" descr="C:\LiveSynch_PRDrop\Logos\Windows-Intune_h_rgb_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965" y="290488"/>
            <a:ext cx="4783136" cy="547623"/>
          </a:xfrm>
          <a:prstGeom prst="rect">
            <a:avLst/>
          </a:prstGeom>
          <a:noFill/>
          <a:effectLst>
            <a:outerShdw blurRad="203200" algn="ctr" rotWithShape="0">
              <a:prstClr val="black">
                <a:alpha val="84000"/>
              </a:prstClr>
            </a:outerShdw>
          </a:effectLst>
          <a:extLst>
            <a:ext uri="{909E8E84-426E-40DD-AFC4-6F175D3DCCD1}">
              <a14:hiddenFill xmlns:a14="http://schemas.microsoft.com/office/drawing/2010/main">
                <a:solidFill>
                  <a:srgbClr val="FFFFFF"/>
                </a:solidFill>
              </a14:hiddenFill>
            </a:ext>
          </a:extLst>
        </p:spPr>
      </p:pic>
      <p:pic>
        <p:nvPicPr>
          <p:cNvPr id="21" name="Picture 20" descr="cloud 1.png"/>
          <p:cNvPicPr>
            <a:picLocks noChangeAspect="1"/>
          </p:cNvPicPr>
          <p:nvPr/>
        </p:nvPicPr>
        <p:blipFill>
          <a:blip r:embed="rId4" cstate="print"/>
          <a:stretch>
            <a:fillRect/>
          </a:stretch>
        </p:blipFill>
        <p:spPr>
          <a:xfrm rot="871165" flipH="1">
            <a:off x="610606" y="1903411"/>
            <a:ext cx="2783884" cy="1477138"/>
          </a:xfrm>
          <a:prstGeom prst="rect">
            <a:avLst/>
          </a:prstGeom>
        </p:spPr>
      </p:pic>
      <p:pic>
        <p:nvPicPr>
          <p:cNvPr id="23" name="Picture 3" descr="C:\Users\aheaton\Desktop\PMGb_Win7_default_desktop.jpg"/>
          <p:cNvPicPr>
            <a:picLocks noChangeAspect="1" noChangeArrowheads="1"/>
          </p:cNvPicPr>
          <p:nvPr/>
        </p:nvPicPr>
        <p:blipFill>
          <a:blip r:embed="rId5" cstate="print"/>
          <a:srcRect/>
          <a:stretch>
            <a:fillRect/>
          </a:stretch>
        </p:blipFill>
        <p:spPr bwMode="auto">
          <a:xfrm>
            <a:off x="2936566" y="2668903"/>
            <a:ext cx="2967396" cy="2246507"/>
          </a:xfrm>
          <a:prstGeom prst="rect">
            <a:avLst/>
          </a:prstGeom>
          <a:effectLst>
            <a:outerShdw blurRad="50800" dist="38100" algn="l" rotWithShape="0">
              <a:prstClr val="black">
                <a:alpha val="40000"/>
              </a:prstClr>
            </a:outerShdw>
            <a:reflection blurRad="6350" stA="52000" endA="300" endPos="35000" dir="5400000" sy="-100000" algn="bl" rotWithShape="0"/>
          </a:effectLst>
          <a:scene3d>
            <a:camera prst="perspectiveHeroicExtremeLeftFacing"/>
            <a:lightRig rig="threePt" dir="t"/>
          </a:scene3d>
        </p:spPr>
      </p:pic>
      <p:pic>
        <p:nvPicPr>
          <p:cNvPr id="26" name="Picture 25"/>
          <p:cNvPicPr/>
          <p:nvPr/>
        </p:nvPicPr>
        <p:blipFill>
          <a:blip r:embed="rId6" cstate="print">
            <a:extLst>
              <a:ext uri="{28A0092B-C50C-407E-A947-70E740481C1C}">
                <a14:useLocalDpi xmlns:a14="http://schemas.microsoft.com/office/drawing/2010/main" val="0"/>
              </a:ext>
            </a:extLst>
          </a:blip>
          <a:stretch>
            <a:fillRect/>
          </a:stretch>
        </p:blipFill>
        <p:spPr>
          <a:xfrm>
            <a:off x="317417" y="2474793"/>
            <a:ext cx="3744840" cy="24377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Text Placeholder 4"/>
          <p:cNvSpPr txBox="1">
            <a:spLocks/>
          </p:cNvSpPr>
          <p:nvPr/>
        </p:nvSpPr>
        <p:spPr>
          <a:xfrm>
            <a:off x="831740" y="4821866"/>
            <a:ext cx="10779013" cy="707065"/>
          </a:xfrm>
          <a:prstGeom prst="rect">
            <a:avLst/>
          </a:prstGeom>
        </p:spPr>
        <p:txBody>
          <a:bodyPr vert="horz" wrap="square" lIns="0" tIns="0" rIns="0" bIns="0" rtlCol="0">
            <a:noAutofit/>
          </a:bodyPr>
          <a:lstStyle>
            <a:lvl1pPr marL="0" indent="0" algn="l" defTabSz="914363" rtl="0" eaLnBrk="1" latinLnBrk="0" hangingPunct="1">
              <a:lnSpc>
                <a:spcPct val="90000"/>
              </a:lnSpc>
              <a:spcBef>
                <a:spcPts val="0"/>
              </a:spcBef>
              <a:buSzPct val="90000"/>
              <a:buFontTx/>
              <a:buNone/>
              <a:defRPr sz="3200" kern="1200">
                <a:gradFill>
                  <a:gsLst>
                    <a:gs pos="0">
                      <a:schemeClr val="tx1"/>
                    </a:gs>
                    <a:gs pos="86000">
                      <a:schemeClr val="tx1"/>
                    </a:gs>
                  </a:gsLst>
                  <a:lin ang="5400000" scaled="0"/>
                </a:gradFill>
                <a:latin typeface="+mn-lt"/>
                <a:ea typeface="+mn-ea"/>
                <a:cs typeface="+mn-cs"/>
              </a:defRPr>
            </a:lvl1pPr>
            <a:lvl2pPr marL="457182" indent="0" algn="ctr" defTabSz="914363" rtl="0" eaLnBrk="1" latinLnBrk="0" hangingPunct="1">
              <a:lnSpc>
                <a:spcPct val="90000"/>
              </a:lnSpc>
              <a:spcBef>
                <a:spcPct val="20000"/>
              </a:spcBef>
              <a:buSzPct val="90000"/>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SzPct val="90000"/>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spcBef>
                <a:spcPct val="0"/>
              </a:spcBef>
            </a:pPr>
            <a:r>
              <a:rPr lang="en-US" sz="8800" i="1" spc="-640" dirty="0">
                <a:ln w="3175">
                  <a:noFill/>
                </a:ln>
                <a:gradFill>
                  <a:gsLst>
                    <a:gs pos="50000">
                      <a:schemeClr val="tx2"/>
                    </a:gs>
                    <a:gs pos="100000">
                      <a:schemeClr val="tx2">
                        <a:alpha val="50000"/>
                      </a:schemeClr>
                    </a:gs>
                  </a:gsLst>
                  <a:lin ang="5400000" scaled="0"/>
                </a:gradFill>
                <a:cs typeface="Arial" charset="0"/>
              </a:rPr>
              <a:t>announcing</a:t>
            </a:r>
          </a:p>
        </p:txBody>
      </p:sp>
      <p:sp>
        <p:nvSpPr>
          <p:cNvPr id="11" name="Subtitle 2"/>
          <p:cNvSpPr txBox="1">
            <a:spLocks/>
          </p:cNvSpPr>
          <p:nvPr/>
        </p:nvSpPr>
        <p:spPr>
          <a:xfrm>
            <a:off x="6034589" y="6199583"/>
            <a:ext cx="6888368" cy="461665"/>
          </a:xfrm>
          <a:prstGeom prst="rect">
            <a:avLst/>
          </a:prstGeom>
        </p:spPr>
        <p:txBody>
          <a:bodyPr vert="horz" wrap="square" lIns="0" tIns="0" rIns="0" bIns="0" rtlCol="0">
            <a:noAutofit/>
          </a:bodyPr>
          <a:lstStyle>
            <a:lvl1pPr marL="0" indent="0" algn="l" defTabSz="914363" rtl="0" eaLnBrk="1" latinLnBrk="0" hangingPunct="1">
              <a:lnSpc>
                <a:spcPct val="90000"/>
              </a:lnSpc>
              <a:spcBef>
                <a:spcPts val="0"/>
              </a:spcBef>
              <a:buSzPct val="90000"/>
              <a:buFontTx/>
              <a:buNone/>
              <a:defRPr sz="3200" kern="1200">
                <a:gradFill>
                  <a:gsLst>
                    <a:gs pos="0">
                      <a:schemeClr val="tx1"/>
                    </a:gs>
                    <a:gs pos="86000">
                      <a:schemeClr val="tx1"/>
                    </a:gs>
                  </a:gsLst>
                  <a:lin ang="5400000" scaled="0"/>
                </a:gradFill>
                <a:latin typeface="+mn-lt"/>
                <a:ea typeface="+mn-ea"/>
                <a:cs typeface="+mn-cs"/>
              </a:defRPr>
            </a:lvl1pPr>
            <a:lvl2pPr marL="457182" indent="0" algn="ctr" defTabSz="914363" rtl="0" eaLnBrk="1" latinLnBrk="0" hangingPunct="1">
              <a:lnSpc>
                <a:spcPct val="90000"/>
              </a:lnSpc>
              <a:spcBef>
                <a:spcPct val="20000"/>
              </a:spcBef>
              <a:buSzPct val="90000"/>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SzPct val="90000"/>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3600" dirty="0"/>
              <a:t>www.windowsintune.com</a:t>
            </a:r>
          </a:p>
        </p:txBody>
      </p:sp>
    </p:spTree>
    <p:extLst>
      <p:ext uri="{BB962C8B-B14F-4D97-AF65-F5344CB8AC3E}">
        <p14:creationId xmlns:p14="http://schemas.microsoft.com/office/powerpoint/2010/main" val="309539988"/>
      </p:ext>
    </p:extLst>
  </p:cSld>
  <p:clrMapOvr>
    <a:masterClrMapping/>
  </p:clrMapOvr>
  <p:transition spd="slow" advClick="0">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2" presetClass="entr" presetSubtype="8" decel="100000" fill="hold" grpId="0" nodeType="withEffect">
                                  <p:stCondLst>
                                    <p:cond delay="25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1500" fill="hold"/>
                                        <p:tgtEl>
                                          <p:spTgt spid="24"/>
                                        </p:tgtEl>
                                        <p:attrNameLst>
                                          <p:attrName>ppt_x</p:attrName>
                                        </p:attrNameLst>
                                      </p:cBhvr>
                                      <p:tavLst>
                                        <p:tav tm="0">
                                          <p:val>
                                            <p:strVal val="0-#ppt_w/2"/>
                                          </p:val>
                                        </p:tav>
                                        <p:tav tm="100000">
                                          <p:val>
                                            <p:strVal val="#ppt_x"/>
                                          </p:val>
                                        </p:tav>
                                      </p:tavLst>
                                    </p:anim>
                                    <p:anim calcmode="lin" valueType="num">
                                      <p:cBhvr additive="base">
                                        <p:cTn id="14" dur="15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8" decel="10000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500" fill="hold"/>
                                        <p:tgtEl>
                                          <p:spTgt spid="9"/>
                                        </p:tgtEl>
                                        <p:attrNameLst>
                                          <p:attrName>ppt_x</p:attrName>
                                        </p:attrNameLst>
                                      </p:cBhvr>
                                      <p:tavLst>
                                        <p:tav tm="0">
                                          <p:val>
                                            <p:strVal val="0-#ppt_w/2"/>
                                          </p:val>
                                        </p:tav>
                                        <p:tav tm="100000">
                                          <p:val>
                                            <p:strVal val="#ppt_x"/>
                                          </p:val>
                                        </p:tav>
                                      </p:tavLst>
                                    </p:anim>
                                    <p:anim calcmode="lin" valueType="num">
                                      <p:cBhvr additive="base">
                                        <p:cTn id="18" dur="1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a:xfrm>
            <a:off x="836612" y="685800"/>
            <a:ext cx="8174038" cy="1695450"/>
          </a:xfrm>
        </p:spPr>
        <p:txBody>
          <a:bodyPr/>
          <a:lstStyle/>
          <a:p>
            <a:r>
              <a:rPr lang="en-US" dirty="0">
                <a:effectLst>
                  <a:outerShdw blurRad="38100" dist="38100" dir="2700000" algn="tl">
                    <a:srgbClr val="000000">
                      <a:alpha val="43137"/>
                    </a:srgbClr>
                  </a:outerShdw>
                </a:effectLst>
              </a:rPr>
              <a:t>Security &amp; Client Management From the Cloud</a:t>
            </a:r>
          </a:p>
        </p:txBody>
      </p:sp>
      <p:sp>
        <p:nvSpPr>
          <p:cNvPr id="3" name="Subtitle 2"/>
          <p:cNvSpPr>
            <a:spLocks noGrp="1"/>
          </p:cNvSpPr>
          <p:nvPr>
            <p:ph type="subTitle" idx="1"/>
          </p:nvPr>
        </p:nvSpPr>
        <p:spPr/>
        <p:txBody>
          <a:bodyPr/>
          <a:lstStyle/>
          <a:p>
            <a:r>
              <a:rPr lang="en-US" sz="3600" b="1" dirty="0">
                <a:effectLst>
                  <a:outerShdw blurRad="38100" dist="38100" dir="2700000" algn="tl">
                    <a:srgbClr val="000000">
                      <a:alpha val="43137"/>
                    </a:srgbClr>
                  </a:outerShdw>
                </a:effectLst>
              </a:rPr>
              <a:t>Garth Fort</a:t>
            </a:r>
          </a:p>
          <a:p>
            <a:r>
              <a:rPr lang="en-US" dirty="0">
                <a:effectLst>
                  <a:outerShdw blurRad="38100" dist="38100" dir="2700000" algn="tl">
                    <a:srgbClr val="000000">
                      <a:alpha val="43137"/>
                    </a:srgbClr>
                  </a:outerShdw>
                </a:effectLst>
              </a:rPr>
              <a:t>General Manager</a:t>
            </a:r>
          </a:p>
          <a:p>
            <a:r>
              <a:rPr lang="en-US" dirty="0">
                <a:effectLst>
                  <a:outerShdw blurRad="38100" dist="38100" dir="2700000" algn="tl">
                    <a:srgbClr val="000000">
                      <a:alpha val="43137"/>
                    </a:srgbClr>
                  </a:outerShdw>
                </a:effectLst>
              </a:rPr>
              <a:t>System Center</a:t>
            </a:r>
          </a:p>
        </p:txBody>
      </p:sp>
      <p:pic>
        <p:nvPicPr>
          <p:cNvPr id="5" name="Picture 3" descr="C:\LiveSynch_PRDrop\Logos\Windows-Intune_h_rgb_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14" y="2944550"/>
            <a:ext cx="4783136" cy="547623"/>
          </a:xfrm>
          <a:prstGeom prst="rect">
            <a:avLst/>
          </a:prstGeom>
          <a:noFill/>
          <a:effectLst>
            <a:outerShdw blurRad="203200" algn="ctr" rotWithShape="0">
              <a:prstClr val="black">
                <a:alpha val="84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099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150"/>
                                  </p:stCondLst>
                                  <p:childTnLst>
                                    <p:animScale>
                                      <p:cBhvr>
                                        <p:cTn id="6" dur="500" fill="hold"/>
                                        <p:tgtEl>
                                          <p:spTgt spid="5"/>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a:t>
            </a:r>
            <a:r>
              <a:rPr lang="en-US" dirty="0" err="1" smtClean="0"/>
              <a:t>Consumerization</a:t>
            </a:r>
            <a:r>
              <a:rPr lang="en-US" dirty="0" smtClean="0"/>
              <a:t>?</a:t>
            </a:r>
            <a:endParaRPr lang="en-US" dirty="0"/>
          </a:p>
        </p:txBody>
      </p:sp>
      <p:sp>
        <p:nvSpPr>
          <p:cNvPr id="6" name="Subtitle 5"/>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r>
              <a:rPr lang="en-US" dirty="0" smtClean="0"/>
              <a:t>video</a:t>
            </a:r>
            <a:endParaRPr lang="en-US" dirty="0"/>
          </a:p>
        </p:txBody>
      </p:sp>
    </p:spTree>
    <p:extLst>
      <p:ext uri="{BB962C8B-B14F-4D97-AF65-F5344CB8AC3E}">
        <p14:creationId xmlns:p14="http://schemas.microsoft.com/office/powerpoint/2010/main" val="293213387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FP\Work\White_Whale\2-20333_Anderson_MMS\SFP_Art\CLOUD &amp; CONSUMERIZATION\Day_2_Summ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bwMode="auto">
          <a:xfrm>
            <a:off x="0" y="3957850"/>
            <a:ext cx="12188825" cy="2900149"/>
          </a:xfrm>
          <a:prstGeom prst="rect">
            <a:avLst/>
          </a:prstGeom>
          <a:gradFill>
            <a:gsLst>
              <a:gs pos="0">
                <a:schemeClr val="bg1"/>
              </a:gs>
              <a:gs pos="52000">
                <a:schemeClr val="bg1">
                  <a:alpha val="24000"/>
                </a:schemeClr>
              </a:gs>
              <a:gs pos="100000">
                <a:schemeClr val="bg1">
                  <a:alpha val="0"/>
                </a:scheme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grpSp>
        <p:nvGrpSpPr>
          <p:cNvPr id="5" name="Group 4"/>
          <p:cNvGrpSpPr/>
          <p:nvPr/>
        </p:nvGrpSpPr>
        <p:grpSpPr>
          <a:xfrm>
            <a:off x="0" y="1877985"/>
            <a:ext cx="5651510" cy="826357"/>
            <a:chOff x="673326" y="2042557"/>
            <a:chExt cx="10842173" cy="1009401"/>
          </a:xfrm>
        </p:grpSpPr>
        <p:sp>
          <p:nvSpPr>
            <p:cNvPr id="6" name="Rectangle 5"/>
            <p:cNvSpPr/>
            <p:nvPr/>
          </p:nvSpPr>
          <p:spPr bwMode="auto">
            <a:xfrm>
              <a:off x="673326" y="2042557"/>
              <a:ext cx="10842173" cy="1009401"/>
            </a:xfrm>
            <a:prstGeom prst="rect">
              <a:avLst/>
            </a:prstGeom>
            <a:gradFill>
              <a:gsLst>
                <a:gs pos="22917">
                  <a:srgbClr val="FD7A17"/>
                </a:gs>
                <a:gs pos="61000">
                  <a:srgbClr val="FD7A17"/>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5718" rIns="91436" bIns="45718" numCol="1" rtlCol="0" anchor="ctr" anchorCtr="0" compatLnSpc="1">
              <a:prstTxWarp prst="textNoShape">
                <a:avLst/>
              </a:prstTxWarp>
            </a:bodyPr>
            <a:lstStyle/>
            <a:p>
              <a:endParaRPr lang="en-US" sz="3200" dirty="0">
                <a:gradFill>
                  <a:gsLst>
                    <a:gs pos="0">
                      <a:srgbClr val="FFFFFF"/>
                    </a:gs>
                    <a:gs pos="100000">
                      <a:srgbClr val="FFFFFF"/>
                    </a:gs>
                  </a:gsLst>
                  <a:lin ang="16200000" scaled="0"/>
                </a:gradFill>
                <a:latin typeface="Segoe Condensed" pitchFamily="34" charset="0"/>
              </a:endParaRPr>
            </a:p>
          </p:txBody>
        </p:sp>
        <p:sp>
          <p:nvSpPr>
            <p:cNvPr id="7" name="Rectangle 6"/>
            <p:cNvSpPr/>
            <p:nvPr/>
          </p:nvSpPr>
          <p:spPr bwMode="auto">
            <a:xfrm>
              <a:off x="896313" y="2135778"/>
              <a:ext cx="10402784" cy="822960"/>
            </a:xfrm>
            <a:prstGeom prst="rect">
              <a:avLst/>
            </a:prstGeom>
            <a:noFill/>
            <a:ln w="6350" cap="flat" cmpd="sng" algn="ctr">
              <a:noFill/>
              <a:prstDash val="solid"/>
              <a:round/>
              <a:headEnd type="none" w="med" len="med"/>
              <a:tailEnd type="none" w="med" len="med"/>
            </a:ln>
            <a:effectLst/>
          </p:spPr>
          <p:txBody>
            <a:bodyPr vert="horz" wrap="square" lIns="274320" tIns="0" rIns="0" bIns="0" numCol="1" rtlCol="0" anchor="ctr" anchorCtr="0" compatLnSpc="1">
              <a:prstTxWarp prst="textNoShape">
                <a:avLst/>
              </a:prstTxWarp>
            </a:bodyPr>
            <a:lstStyle/>
            <a:p>
              <a:pPr>
                <a:lnSpc>
                  <a:spcPct val="90000"/>
                </a:lnSpc>
              </a:pPr>
              <a:r>
                <a:rPr lang="en-US" sz="3200" dirty="0" smtClean="0">
                  <a:gradFill>
                    <a:gsLst>
                      <a:gs pos="0">
                        <a:schemeClr val="tx1"/>
                      </a:gs>
                      <a:gs pos="100000">
                        <a:schemeClr val="tx1"/>
                      </a:gs>
                    </a:gsLst>
                    <a:lin ang="16200000" scaled="0"/>
                  </a:gradFill>
                  <a:latin typeface="Segoe Condensed" pitchFamily="34" charset="0"/>
                </a:rPr>
                <a:t>EMPOWER YOUR USERS</a:t>
              </a:r>
              <a:endParaRPr lang="en-US" sz="3200" dirty="0">
                <a:gradFill>
                  <a:gsLst>
                    <a:gs pos="0">
                      <a:schemeClr val="tx1"/>
                    </a:gs>
                    <a:gs pos="100000">
                      <a:schemeClr val="tx1"/>
                    </a:gs>
                  </a:gsLst>
                  <a:lin ang="16200000" scaled="0"/>
                </a:gradFill>
                <a:latin typeface="Segoe Condensed" pitchFamily="34" charset="0"/>
              </a:endParaRPr>
            </a:p>
          </p:txBody>
        </p:sp>
      </p:grpSp>
      <p:grpSp>
        <p:nvGrpSpPr>
          <p:cNvPr id="8" name="Group 7"/>
          <p:cNvGrpSpPr/>
          <p:nvPr/>
        </p:nvGrpSpPr>
        <p:grpSpPr>
          <a:xfrm>
            <a:off x="2" y="2782716"/>
            <a:ext cx="5654990" cy="822960"/>
            <a:chOff x="673327" y="2654137"/>
            <a:chExt cx="10842172" cy="1009401"/>
          </a:xfrm>
        </p:grpSpPr>
        <p:sp>
          <p:nvSpPr>
            <p:cNvPr id="9" name="Rectangle 8"/>
            <p:cNvSpPr/>
            <p:nvPr/>
          </p:nvSpPr>
          <p:spPr bwMode="auto">
            <a:xfrm>
              <a:off x="673327" y="2654137"/>
              <a:ext cx="10842172" cy="1009401"/>
            </a:xfrm>
            <a:prstGeom prst="rect">
              <a:avLst/>
            </a:prstGeom>
            <a:gradFill>
              <a:gsLst>
                <a:gs pos="22917">
                  <a:srgbClr val="FD7A17"/>
                </a:gs>
                <a:gs pos="61000">
                  <a:srgbClr val="FD7A17"/>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5718" rIns="91436" bIns="45718" numCol="1" rtlCol="0" anchor="ctr" anchorCtr="0" compatLnSpc="1">
              <a:prstTxWarp prst="textNoShape">
                <a:avLst/>
              </a:prstTxWarp>
            </a:bodyPr>
            <a:lstStyle/>
            <a:p>
              <a:endParaRPr lang="en-US" sz="3200" dirty="0">
                <a:gradFill>
                  <a:gsLst>
                    <a:gs pos="0">
                      <a:srgbClr val="FFFFFF"/>
                    </a:gs>
                    <a:gs pos="100000">
                      <a:srgbClr val="FFFFFF"/>
                    </a:gs>
                  </a:gsLst>
                  <a:lin ang="16200000" scaled="0"/>
                </a:gradFill>
                <a:latin typeface="Segoe Condensed" pitchFamily="34" charset="0"/>
              </a:endParaRPr>
            </a:p>
          </p:txBody>
        </p:sp>
        <p:sp>
          <p:nvSpPr>
            <p:cNvPr id="10" name="Rectangle 9"/>
            <p:cNvSpPr/>
            <p:nvPr/>
          </p:nvSpPr>
          <p:spPr bwMode="auto">
            <a:xfrm>
              <a:off x="875049" y="2747357"/>
              <a:ext cx="10402784" cy="822961"/>
            </a:xfrm>
            <a:prstGeom prst="rect">
              <a:avLst/>
            </a:prstGeom>
            <a:noFill/>
            <a:ln w="6350" cap="flat" cmpd="sng" algn="ctr">
              <a:noFill/>
              <a:prstDash val="solid"/>
              <a:round/>
              <a:headEnd type="none" w="med" len="med"/>
              <a:tailEnd type="none" w="med" len="med"/>
            </a:ln>
            <a:effectLst/>
          </p:spPr>
          <p:txBody>
            <a:bodyPr vert="horz" wrap="square" lIns="274320" tIns="0" rIns="0" bIns="0" numCol="1" rtlCol="0" anchor="ctr" anchorCtr="0" compatLnSpc="1">
              <a:prstTxWarp prst="textNoShape">
                <a:avLst/>
              </a:prstTxWarp>
            </a:bodyPr>
            <a:lstStyle/>
            <a:p>
              <a:r>
                <a:rPr lang="en-US" sz="3200" dirty="0" smtClean="0">
                  <a:gradFill>
                    <a:gsLst>
                      <a:gs pos="0">
                        <a:schemeClr val="tx1"/>
                      </a:gs>
                      <a:gs pos="100000">
                        <a:schemeClr val="tx1"/>
                      </a:gs>
                    </a:gsLst>
                    <a:lin ang="16200000" scaled="0"/>
                  </a:gradFill>
                  <a:latin typeface="Segoe Condensed" pitchFamily="34" charset="0"/>
                </a:rPr>
                <a:t>UNIFY YOUR INFRASTRUCTURE</a:t>
              </a:r>
              <a:endParaRPr lang="en-US" sz="3200" dirty="0">
                <a:gradFill>
                  <a:gsLst>
                    <a:gs pos="0">
                      <a:schemeClr val="tx1"/>
                    </a:gs>
                    <a:gs pos="100000">
                      <a:schemeClr val="tx1"/>
                    </a:gs>
                  </a:gsLst>
                  <a:lin ang="16200000" scaled="0"/>
                </a:gradFill>
                <a:latin typeface="Segoe Condensed" pitchFamily="34" charset="0"/>
              </a:endParaRPr>
            </a:p>
          </p:txBody>
        </p:sp>
      </p:grpSp>
      <p:grpSp>
        <p:nvGrpSpPr>
          <p:cNvPr id="11" name="Group 10"/>
          <p:cNvGrpSpPr/>
          <p:nvPr/>
        </p:nvGrpSpPr>
        <p:grpSpPr>
          <a:xfrm>
            <a:off x="-11836" y="3684050"/>
            <a:ext cx="5666828" cy="822960"/>
            <a:chOff x="673327" y="4275117"/>
            <a:chExt cx="10842172" cy="1009401"/>
          </a:xfrm>
        </p:grpSpPr>
        <p:sp>
          <p:nvSpPr>
            <p:cNvPr id="12" name="Rectangle 11"/>
            <p:cNvSpPr/>
            <p:nvPr/>
          </p:nvSpPr>
          <p:spPr bwMode="auto">
            <a:xfrm>
              <a:off x="673327" y="4275117"/>
              <a:ext cx="10842172" cy="1009401"/>
            </a:xfrm>
            <a:prstGeom prst="rect">
              <a:avLst/>
            </a:prstGeom>
            <a:gradFill>
              <a:gsLst>
                <a:gs pos="22917">
                  <a:srgbClr val="FD7A17"/>
                </a:gs>
                <a:gs pos="61000">
                  <a:srgbClr val="FD7A17"/>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5718" rIns="91436" bIns="45718" numCol="1" rtlCol="0" anchor="ctr" anchorCtr="0" compatLnSpc="1">
              <a:prstTxWarp prst="textNoShape">
                <a:avLst/>
              </a:prstTxWarp>
            </a:bodyPr>
            <a:lstStyle/>
            <a:p>
              <a:endParaRPr lang="en-US" sz="3200" dirty="0">
                <a:gradFill>
                  <a:gsLst>
                    <a:gs pos="0">
                      <a:srgbClr val="FFFFFF"/>
                    </a:gs>
                    <a:gs pos="100000">
                      <a:srgbClr val="FFFFFF"/>
                    </a:gs>
                  </a:gsLst>
                  <a:lin ang="16200000" scaled="0"/>
                </a:gradFill>
                <a:latin typeface="Segoe Condensed" pitchFamily="34" charset="0"/>
              </a:endParaRPr>
            </a:p>
          </p:txBody>
        </p:sp>
        <p:sp>
          <p:nvSpPr>
            <p:cNvPr id="13" name="Rectangle 12"/>
            <p:cNvSpPr/>
            <p:nvPr/>
          </p:nvSpPr>
          <p:spPr bwMode="auto">
            <a:xfrm>
              <a:off x="875048" y="4368337"/>
              <a:ext cx="10402783" cy="822960"/>
            </a:xfrm>
            <a:prstGeom prst="rect">
              <a:avLst/>
            </a:prstGeom>
            <a:noFill/>
            <a:ln w="6350" cap="flat" cmpd="sng" algn="ctr">
              <a:noFill/>
              <a:prstDash val="solid"/>
              <a:round/>
              <a:headEnd type="none" w="med" len="med"/>
              <a:tailEnd type="none" w="med" len="med"/>
            </a:ln>
            <a:effectLst/>
          </p:spPr>
          <p:txBody>
            <a:bodyPr vert="horz" wrap="square" lIns="274320" tIns="0" rIns="0" bIns="0" numCol="1" rtlCol="0" anchor="ctr" anchorCtr="0" compatLnSpc="1">
              <a:prstTxWarp prst="textNoShape">
                <a:avLst/>
              </a:prstTxWarp>
            </a:bodyPr>
            <a:lstStyle/>
            <a:p>
              <a:r>
                <a:rPr lang="en-US" sz="3200" dirty="0" smtClean="0">
                  <a:gradFill>
                    <a:gsLst>
                      <a:gs pos="0">
                        <a:schemeClr val="tx1"/>
                      </a:gs>
                      <a:gs pos="100000">
                        <a:schemeClr val="tx1"/>
                      </a:gs>
                    </a:gsLst>
                    <a:lin ang="16200000" scaled="0"/>
                  </a:gradFill>
                  <a:latin typeface="Segoe Condensed" pitchFamily="34" charset="0"/>
                </a:rPr>
                <a:t>SIMPLIFY IT</a:t>
              </a:r>
              <a:endParaRPr lang="en-US" sz="3200" dirty="0">
                <a:gradFill>
                  <a:gsLst>
                    <a:gs pos="0">
                      <a:schemeClr val="tx1"/>
                    </a:gs>
                    <a:gs pos="100000">
                      <a:schemeClr val="tx1"/>
                    </a:gs>
                  </a:gsLst>
                  <a:lin ang="16200000" scaled="0"/>
                </a:gradFill>
                <a:latin typeface="Segoe Condensed" pitchFamily="34" charset="0"/>
              </a:endParaRPr>
            </a:p>
          </p:txBody>
        </p:sp>
      </p:grpSp>
      <p:sp>
        <p:nvSpPr>
          <p:cNvPr id="31" name="Rectangle 30"/>
          <p:cNvSpPr/>
          <p:nvPr/>
        </p:nvSpPr>
        <p:spPr bwMode="invGray">
          <a:xfrm>
            <a:off x="-104806" y="5679744"/>
            <a:ext cx="12398437" cy="1197864"/>
          </a:xfrm>
          <a:prstGeom prst="rect">
            <a:avLst/>
          </a:prstGeom>
          <a:gradFill flip="none" rotWithShape="1">
            <a:gsLst>
              <a:gs pos="7000">
                <a:srgbClr val="000000"/>
              </a:gs>
              <a:gs pos="39000">
                <a:srgbClr val="000000">
                  <a:alpha val="75000"/>
                </a:srgbClr>
              </a:gs>
              <a:gs pos="72000">
                <a:srgbClr val="000000">
                  <a:alpha val="75000"/>
                </a:srgbClr>
              </a:gs>
              <a:gs pos="100000">
                <a:srgbClr val="000000"/>
              </a:gs>
            </a:gsLst>
            <a:path path="circle">
              <a:fillToRect t="100000" r="100000"/>
            </a:path>
            <a:tileRect l="-100000" b="-100000"/>
          </a:gradFill>
          <a:ln w="6350" cap="flat" cmpd="sng" algn="ctr">
            <a:gradFill flip="none" rotWithShape="1">
              <a:gsLst>
                <a:gs pos="0">
                  <a:schemeClr val="tx1"/>
                </a:gs>
                <a:gs pos="50000">
                  <a:schemeClr val="tx1">
                    <a:alpha val="0"/>
                  </a:schemeClr>
                </a:gs>
                <a:gs pos="100000">
                  <a:schemeClr val="tx1"/>
                </a:gs>
              </a:gsLst>
              <a:lin ang="0" scaled="1"/>
              <a:tileRect/>
            </a:gradFill>
            <a:prstDash val="solid"/>
            <a:round/>
            <a:headEnd type="none" w="med" len="med"/>
            <a:tailEnd type="none" w="med" len="med"/>
          </a:ln>
          <a:effectLst/>
        </p:spPr>
        <p:txBody>
          <a:bodyPr vert="horz" wrap="square" lIns="0" tIns="91440" rIns="0" bIns="0" numCol="1" rtlCol="0" anchor="t" anchorCtr="0" compatLnSpc="1">
            <a:prstTxWarp prst="textNoShape">
              <a:avLst/>
            </a:prstTxWarp>
          </a:bodyPr>
          <a:lstStyle/>
          <a:p>
            <a:pPr algn="ctr">
              <a:defRPr/>
            </a:pPr>
            <a:endParaRPr lang="en-US" sz="2000" kern="0" dirty="0">
              <a:gradFill>
                <a:gsLst>
                  <a:gs pos="0">
                    <a:srgbClr val="FFFFFF"/>
                  </a:gs>
                  <a:gs pos="86000">
                    <a:srgbClr val="FFFFFF"/>
                  </a:gs>
                </a:gsLst>
                <a:lin ang="5400000" scaled="0"/>
              </a:gradFill>
            </a:endParaRPr>
          </a:p>
        </p:txBody>
      </p:sp>
      <p:pic>
        <p:nvPicPr>
          <p:cNvPr id="32" name="Picture 31" descr="rays_flow.png"/>
          <p:cNvPicPr>
            <a:picLocks noChangeAspect="1"/>
          </p:cNvPicPr>
          <p:nvPr/>
        </p:nvPicPr>
        <p:blipFill rotWithShape="1">
          <a:blip r:embed="rId4">
            <a:alphaModFix amt="10000"/>
          </a:blip>
          <a:srcRect l="17451" t="21333" b="38444"/>
          <a:stretch/>
        </p:blipFill>
        <p:spPr>
          <a:xfrm>
            <a:off x="-95533" y="5622878"/>
            <a:ext cx="12284358" cy="1235122"/>
          </a:xfrm>
          <a:prstGeom prst="rect">
            <a:avLst/>
          </a:prstGeom>
          <a:blipFill dpi="0" rotWithShape="1">
            <a:blip r:embed="rId5" cstate="print">
              <a:alphaModFix amt="10000"/>
            </a:blip>
            <a:srcRect/>
            <a:stretch>
              <a:fillRect/>
            </a:stretch>
          </a:blipFill>
          <a:ln w="55000" cap="flat" cmpd="thickThin" algn="ctr">
            <a:noFill/>
            <a:prstDash val="solid"/>
            <a:headEnd type="none" w="med" len="med"/>
            <a:tailEnd type="none" w="med" len="med"/>
          </a:ln>
          <a:effectLst/>
        </p:spPr>
      </p:pic>
      <p:sp>
        <p:nvSpPr>
          <p:cNvPr id="33" name="TextBox 32"/>
          <p:cNvSpPr txBox="1"/>
          <p:nvPr/>
        </p:nvSpPr>
        <p:spPr bwMode="invGray">
          <a:xfrm>
            <a:off x="420329" y="5685560"/>
            <a:ext cx="11348166" cy="1242452"/>
          </a:xfrm>
          <a:prstGeom prst="rect">
            <a:avLst/>
          </a:prstGeom>
          <a:noFill/>
        </p:spPr>
        <p:txBody>
          <a:bodyPr wrap="square" lIns="0" tIns="0" rIns="0" bIns="0" rtlCol="0" anchor="ctr">
            <a:noAutofit/>
          </a:bodyPr>
          <a:lstStyle/>
          <a:p>
            <a:pPr algn="ctr">
              <a:lnSpc>
                <a:spcPct val="70000"/>
              </a:lnSpc>
              <a:defRPr/>
            </a:pPr>
            <a:r>
              <a:rPr lang="en-US" sz="6600" b="1" kern="2000" spc="-150" dirty="0" smtClean="0">
                <a:solidFill>
                  <a:srgbClr val="FFFFFF">
                    <a:alpha val="75000"/>
                  </a:srgbClr>
                </a:solidFill>
                <a:latin typeface="Segoe Condensed" pitchFamily="34" charset="0"/>
              </a:rPr>
              <a:t>CONSUMERIZATION </a:t>
            </a:r>
            <a:r>
              <a:rPr lang="en-US" sz="6600" kern="2000" spc="-150" dirty="0" smtClean="0">
                <a:solidFill>
                  <a:srgbClr val="FFFFFF">
                    <a:alpha val="75000"/>
                  </a:srgbClr>
                </a:solidFill>
                <a:latin typeface="Segoe Condensed" pitchFamily="34" charset="0"/>
              </a:rPr>
              <a:t>ON</a:t>
            </a:r>
            <a:r>
              <a:rPr lang="en-US" sz="6600" b="1" kern="2000" spc="-150" dirty="0" smtClean="0">
                <a:solidFill>
                  <a:srgbClr val="FFFFFF">
                    <a:alpha val="75000"/>
                  </a:srgbClr>
                </a:solidFill>
                <a:latin typeface="Segoe Condensed" pitchFamily="34" charset="0"/>
              </a:rPr>
              <a:t> YOUR TERMS</a:t>
            </a:r>
            <a:endParaRPr lang="en-US" sz="6600" b="1" kern="2000" spc="-150" dirty="0">
              <a:solidFill>
                <a:srgbClr val="FFFFFF">
                  <a:alpha val="75000"/>
                </a:srgbClr>
              </a:solidFill>
              <a:latin typeface="Segoe Condensed" pitchFamily="34" charset="0"/>
            </a:endParaRPr>
          </a:p>
        </p:txBody>
      </p:sp>
      <p:pic>
        <p:nvPicPr>
          <p:cNvPr id="25" name="Picture 3" descr="\\SFP\Work\White_Whale\2-20333_Anderson_MMS\SFP_Art\Phones\iphone4_300_0710-md.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22340">
            <a:off x="7643926" y="2120865"/>
            <a:ext cx="1589961" cy="1589961"/>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0" name="Picture 3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0584919" y="2601968"/>
            <a:ext cx="1306368" cy="74758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7" descr="\\SERVER3\InternalBin\Resource DVD\DVD_ART36\DVD_Art_08-10-2010\Artwork_Imagery\Hardware Photos\OEM HW\COMPUTERS - PC\Windows 7\Tablets\HP EliteBook 2740p Notebook PC rear tablet w pe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3111" y="3788229"/>
            <a:ext cx="2064695" cy="1409155"/>
          </a:xfrm>
          <a:prstGeom prst="rect">
            <a:avLst/>
          </a:prstGeom>
          <a:noFill/>
          <a:extLst>
            <a:ext uri="{909E8E84-426E-40DD-AFC4-6F175D3DCCD1}">
              <a14:hiddenFill xmlns:a14="http://schemas.microsoft.com/office/drawing/2010/main">
                <a:solidFill>
                  <a:srgbClr val="FFFFFF"/>
                </a:solidFill>
              </a14:hiddenFill>
            </a:ext>
          </a:extLst>
        </p:spPr>
      </p:pic>
      <p:pic>
        <p:nvPicPr>
          <p:cNvPr id="35" name="SAMSUNG PHONE LARGE"/>
          <p:cNvPicPr>
            <a:picLocks noChangeAspect="1" noChangeArrowheads="1"/>
          </p:cNvPicPr>
          <p:nvPr/>
        </p:nvPicPr>
        <p:blipFill rotWithShape="1">
          <a:blip r:embed="rId9">
            <a:extLst>
              <a:ext uri="{28A0092B-C50C-407E-A947-70E740481C1C}">
                <a14:useLocalDpi xmlns:a14="http://schemas.microsoft.com/office/drawing/2010/main" val="0"/>
              </a:ext>
            </a:extLst>
          </a:blip>
          <a:srcRect t="1" b="-15625"/>
          <a:stretch/>
        </p:blipFill>
        <p:spPr bwMode="auto">
          <a:xfrm>
            <a:off x="6541282" y="3331218"/>
            <a:ext cx="1373569" cy="25138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6" name="Picture 4" descr="C:\Users\andrewl\Desktop\i7500_samsung.pn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45964">
            <a:off x="10232544" y="1264328"/>
            <a:ext cx="735849" cy="1060657"/>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7" name="Picture 8" descr="\\SERVER3\InternalBin\Resource DVD\DVD_ART36\DVD_Art_08-10-2010\Artwork_Imagery\Hardware Photos\OEM HW\COMPUTERS - PC\Windows 7\AIOs\Sony Vaio L.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49615" y="2434442"/>
            <a:ext cx="2797229" cy="287878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187758"/>
      </p:ext>
    </p:extLst>
  </p:cSld>
  <p:clrMapOvr>
    <a:masterClrMapping/>
  </p:clrMapOvr>
  <p:transition spd="slow" advClick="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2" presetClass="entr" presetSubtype="8" decel="10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8" decel="10000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750" fill="hold"/>
                                        <p:tgtEl>
                                          <p:spTgt spid="8"/>
                                        </p:tgtEl>
                                        <p:attrNameLst>
                                          <p:attrName>ppt_x</p:attrName>
                                        </p:attrNameLst>
                                      </p:cBhvr>
                                      <p:tavLst>
                                        <p:tav tm="0">
                                          <p:val>
                                            <p:strVal val="0-#ppt_w/2"/>
                                          </p:val>
                                        </p:tav>
                                        <p:tav tm="100000">
                                          <p:val>
                                            <p:strVal val="#ppt_x"/>
                                          </p:val>
                                        </p:tav>
                                      </p:tavLst>
                                    </p:anim>
                                    <p:anim calcmode="lin" valueType="num">
                                      <p:cBhvr additive="base">
                                        <p:cTn id="17" dur="7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decel="10000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750" fill="hold"/>
                                        <p:tgtEl>
                                          <p:spTgt spid="11"/>
                                        </p:tgtEl>
                                        <p:attrNameLst>
                                          <p:attrName>ppt_x</p:attrName>
                                        </p:attrNameLst>
                                      </p:cBhvr>
                                      <p:tavLst>
                                        <p:tav tm="0">
                                          <p:val>
                                            <p:strVal val="0-#ppt_w/2"/>
                                          </p:val>
                                        </p:tav>
                                        <p:tav tm="100000">
                                          <p:val>
                                            <p:strVal val="#ppt_x"/>
                                          </p:val>
                                        </p:tav>
                                      </p:tavLst>
                                    </p:anim>
                                    <p:anim calcmode="lin" valueType="num">
                                      <p:cBhvr additive="base">
                                        <p:cTn id="2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9894038" y="1283879"/>
            <a:ext cx="1727199" cy="5407208"/>
          </a:xfrm>
          <a:prstGeom prst="rect">
            <a:avLst/>
          </a:prstGeom>
          <a:solidFill>
            <a:schemeClr val="bg1"/>
          </a:solidFill>
          <a:ln w="127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37">
              <a:defRPr/>
            </a:pPr>
            <a:endParaRPr lang="en-US" dirty="0">
              <a:solidFill>
                <a:prstClr val="white"/>
              </a:solidFill>
            </a:endParaRPr>
          </a:p>
        </p:txBody>
      </p:sp>
      <p:sp>
        <p:nvSpPr>
          <p:cNvPr id="60" name="Rectangle 59"/>
          <p:cNvSpPr/>
          <p:nvPr/>
        </p:nvSpPr>
        <p:spPr>
          <a:xfrm>
            <a:off x="4018695" y="1283879"/>
            <a:ext cx="1720850" cy="5407208"/>
          </a:xfrm>
          <a:prstGeom prst="rect">
            <a:avLst/>
          </a:prstGeom>
          <a:solidFill>
            <a:schemeClr val="bg1"/>
          </a:solidFill>
          <a:ln w="127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37">
              <a:defRPr/>
            </a:pPr>
            <a:endParaRPr lang="en-US" dirty="0">
              <a:solidFill>
                <a:prstClr val="white"/>
              </a:solidFill>
            </a:endParaRPr>
          </a:p>
        </p:txBody>
      </p:sp>
      <p:sp>
        <p:nvSpPr>
          <p:cNvPr id="61" name="Rectangle 60"/>
          <p:cNvSpPr/>
          <p:nvPr/>
        </p:nvSpPr>
        <p:spPr>
          <a:xfrm>
            <a:off x="5985834" y="1283879"/>
            <a:ext cx="1725612" cy="5407208"/>
          </a:xfrm>
          <a:prstGeom prst="rect">
            <a:avLst/>
          </a:prstGeom>
          <a:solidFill>
            <a:schemeClr val="bg1"/>
          </a:solidFill>
          <a:ln w="127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37">
              <a:defRPr/>
            </a:pPr>
            <a:endParaRPr lang="en-US" dirty="0">
              <a:solidFill>
                <a:prstClr val="white"/>
              </a:solidFill>
            </a:endParaRPr>
          </a:p>
        </p:txBody>
      </p:sp>
      <p:sp>
        <p:nvSpPr>
          <p:cNvPr id="63" name="Rectangle 62"/>
          <p:cNvSpPr/>
          <p:nvPr/>
        </p:nvSpPr>
        <p:spPr>
          <a:xfrm>
            <a:off x="7938238" y="1283879"/>
            <a:ext cx="1727199" cy="5407208"/>
          </a:xfrm>
          <a:prstGeom prst="rect">
            <a:avLst/>
          </a:prstGeom>
          <a:solidFill>
            <a:schemeClr val="bg1"/>
          </a:solidFill>
          <a:ln w="127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37">
              <a:defRPr/>
            </a:pPr>
            <a:endParaRPr lang="en-US" dirty="0">
              <a:solidFill>
                <a:prstClr val="white"/>
              </a:solidFill>
            </a:endParaRPr>
          </a:p>
        </p:txBody>
      </p:sp>
      <p:sp>
        <p:nvSpPr>
          <p:cNvPr id="88" name="Rounded Rectangle 87"/>
          <p:cNvSpPr/>
          <p:nvPr/>
        </p:nvSpPr>
        <p:spPr bwMode="auto">
          <a:xfrm>
            <a:off x="803879" y="1422313"/>
            <a:ext cx="10783888" cy="527379"/>
          </a:xfrm>
          <a:prstGeom prst="roundRect">
            <a:avLst/>
          </a:prstGeom>
          <a:solidFill>
            <a:srgbClr val="595959">
              <a:alpha val="25098"/>
            </a:srgbClr>
          </a:solidFill>
          <a:ln>
            <a:gradFill>
              <a:gsLst>
                <a:gs pos="0">
                  <a:schemeClr val="tx1">
                    <a:lumMod val="95000"/>
                    <a:alpha val="0"/>
                  </a:schemeClr>
                </a:gs>
                <a:gs pos="65000">
                  <a:schemeClr val="tx1">
                    <a:lumMod val="50000"/>
                    <a:alpha val="0"/>
                  </a:schemeClr>
                </a:gs>
                <a:gs pos="100000">
                  <a:schemeClr val="tx2">
                    <a:alpha val="33000"/>
                  </a:schemeClr>
                </a:gs>
              </a:gsLst>
              <a:lin ang="10800000" scaled="0"/>
            </a:gra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defTabSz="1218937">
              <a:defRPr/>
            </a:pPr>
            <a:endParaRPr lang="en-US" b="1" dirty="0">
              <a:solidFill>
                <a:srgbClr val="FFFFFF"/>
              </a:solidFill>
            </a:endParaRPr>
          </a:p>
        </p:txBody>
      </p:sp>
      <p:pic>
        <p:nvPicPr>
          <p:cNvPr id="102416" name="Picture 5" descr="C:\Users\Public\Pictures\DVD_ART35\Logos\System Center Virtual Machine Manager 2008\system center virtual machine manager 2008 grid rev h.png"/>
          <p:cNvPicPr>
            <a:picLocks noChangeAspect="1" noChangeArrowheads="1"/>
          </p:cNvPicPr>
          <p:nvPr/>
        </p:nvPicPr>
        <p:blipFill>
          <a:blip r:embed="rId3"/>
          <a:srcRect l="6998" t="-2" r="18150" b="4443"/>
          <a:stretch>
            <a:fillRect/>
          </a:stretch>
        </p:blipFill>
        <p:spPr bwMode="auto">
          <a:xfrm>
            <a:off x="1148280" y="1437330"/>
            <a:ext cx="1821760" cy="498917"/>
          </a:xfrm>
          <a:prstGeom prst="rect">
            <a:avLst/>
          </a:prstGeom>
          <a:noFill/>
          <a:ln w="9525">
            <a:noFill/>
            <a:miter lim="800000"/>
            <a:headEnd/>
            <a:tailEnd/>
          </a:ln>
        </p:spPr>
      </p:pic>
      <p:sp>
        <p:nvSpPr>
          <p:cNvPr id="42" name="RTM"/>
          <p:cNvSpPr/>
          <p:nvPr/>
        </p:nvSpPr>
        <p:spPr bwMode="auto">
          <a:xfrm>
            <a:off x="9974759" y="1558233"/>
            <a:ext cx="1507483"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RTM</a:t>
            </a:r>
          </a:p>
        </p:txBody>
      </p:sp>
      <p:sp>
        <p:nvSpPr>
          <p:cNvPr id="43" name="RTM"/>
          <p:cNvSpPr/>
          <p:nvPr/>
        </p:nvSpPr>
        <p:spPr bwMode="auto">
          <a:xfrm>
            <a:off x="8389646" y="1578932"/>
            <a:ext cx="826119"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Beta</a:t>
            </a:r>
            <a:endParaRPr lang="en-US" altLang="zh-CN" sz="15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endParaRPr>
          </a:p>
        </p:txBody>
      </p:sp>
      <p:sp>
        <p:nvSpPr>
          <p:cNvPr id="59" name="TextBox 58"/>
          <p:cNvSpPr txBox="1"/>
          <p:nvPr/>
        </p:nvSpPr>
        <p:spPr>
          <a:xfrm>
            <a:off x="4015527" y="1008748"/>
            <a:ext cx="1727199" cy="397225"/>
          </a:xfrm>
          <a:prstGeom prst="round2SameRect">
            <a:avLst/>
          </a:prstGeom>
          <a:solidFill>
            <a:srgbClr val="0B2137"/>
          </a:solidFill>
          <a:ln w="127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62504" tIns="81251" rIns="162504" bIns="81251" anchor="ctr"/>
          <a:lstStyle/>
          <a:p>
            <a:pPr marL="0" lvl="1" algn="ctr" defTabSz="1218937">
              <a:buClr>
                <a:srgbClr val="2D2D2D"/>
              </a:buClr>
              <a:buSzPct val="90000"/>
              <a:defRPr/>
            </a:pPr>
            <a:r>
              <a:rPr lang="en-US" dirty="0">
                <a:solidFill>
                  <a:srgbClr val="FFFFFF">
                    <a:alpha val="99000"/>
                  </a:srgbClr>
                </a:solidFill>
                <a:latin typeface="Segoe UI Semibold" pitchFamily="34" charset="0"/>
              </a:rPr>
              <a:t>1H CY10</a:t>
            </a:r>
          </a:p>
        </p:txBody>
      </p:sp>
      <p:sp>
        <p:nvSpPr>
          <p:cNvPr id="62" name="TextBox 61"/>
          <p:cNvSpPr txBox="1"/>
          <p:nvPr/>
        </p:nvSpPr>
        <p:spPr>
          <a:xfrm>
            <a:off x="5984020" y="1008748"/>
            <a:ext cx="1725612" cy="397225"/>
          </a:xfrm>
          <a:prstGeom prst="round2SameRect">
            <a:avLst/>
          </a:prstGeom>
          <a:solidFill>
            <a:srgbClr val="0B2137"/>
          </a:solidFill>
          <a:ln w="127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62504" tIns="81251" rIns="162504" bIns="81251" anchor="ctr"/>
          <a:lstStyle/>
          <a:p>
            <a:pPr marL="0" lvl="1" algn="ctr" defTabSz="1218937">
              <a:buClr>
                <a:srgbClr val="2D2D2D"/>
              </a:buClr>
              <a:buSzPct val="90000"/>
              <a:defRPr/>
            </a:pPr>
            <a:r>
              <a:rPr lang="en-US" dirty="0">
                <a:solidFill>
                  <a:srgbClr val="FFFFFF">
                    <a:alpha val="99000"/>
                  </a:srgbClr>
                </a:solidFill>
                <a:latin typeface="Segoe UI Semibold" pitchFamily="34" charset="0"/>
              </a:rPr>
              <a:t>2H CY10</a:t>
            </a:r>
          </a:p>
        </p:txBody>
      </p:sp>
      <p:sp>
        <p:nvSpPr>
          <p:cNvPr id="64" name="TextBox 63"/>
          <p:cNvSpPr txBox="1"/>
          <p:nvPr/>
        </p:nvSpPr>
        <p:spPr>
          <a:xfrm>
            <a:off x="7936424" y="1008748"/>
            <a:ext cx="1727199" cy="397225"/>
          </a:xfrm>
          <a:prstGeom prst="round2SameRect">
            <a:avLst/>
          </a:prstGeom>
          <a:solidFill>
            <a:srgbClr val="0B2137"/>
          </a:solidFill>
          <a:ln w="127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62504" tIns="81251" rIns="162504" bIns="81251" anchor="ctr"/>
          <a:lstStyle/>
          <a:p>
            <a:pPr marL="0" lvl="1" algn="ctr" defTabSz="1218937">
              <a:buClr>
                <a:srgbClr val="2D2D2D"/>
              </a:buClr>
              <a:buSzPct val="90000"/>
              <a:defRPr/>
            </a:pPr>
            <a:r>
              <a:rPr lang="en-US" dirty="0">
                <a:solidFill>
                  <a:srgbClr val="FFFFFF">
                    <a:alpha val="99000"/>
                  </a:srgbClr>
                </a:solidFill>
                <a:latin typeface="Segoe UI Semibold" pitchFamily="34" charset="0"/>
              </a:rPr>
              <a:t>1H CY11</a:t>
            </a:r>
          </a:p>
        </p:txBody>
      </p:sp>
      <p:sp>
        <p:nvSpPr>
          <p:cNvPr id="66" name="TextBox 65"/>
          <p:cNvSpPr txBox="1"/>
          <p:nvPr/>
        </p:nvSpPr>
        <p:spPr>
          <a:xfrm>
            <a:off x="9892225" y="1008748"/>
            <a:ext cx="1727199" cy="397225"/>
          </a:xfrm>
          <a:prstGeom prst="round2SameRect">
            <a:avLst/>
          </a:prstGeom>
          <a:solidFill>
            <a:srgbClr val="0B2137"/>
          </a:solidFill>
          <a:ln w="127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62504" tIns="81251" rIns="162504" bIns="81251" anchor="ctr"/>
          <a:lstStyle/>
          <a:p>
            <a:pPr marL="0" lvl="1" algn="ctr" defTabSz="1218937">
              <a:buClr>
                <a:srgbClr val="2D2D2D"/>
              </a:buClr>
              <a:buSzPct val="90000"/>
              <a:defRPr/>
            </a:pPr>
            <a:r>
              <a:rPr lang="en-US" dirty="0">
                <a:solidFill>
                  <a:srgbClr val="FFFFFF">
                    <a:alpha val="99000"/>
                  </a:srgbClr>
                </a:solidFill>
                <a:latin typeface="Segoe UI Semibold" pitchFamily="34" charset="0"/>
              </a:rPr>
              <a:t>2H CY11</a:t>
            </a:r>
          </a:p>
        </p:txBody>
      </p:sp>
      <p:sp>
        <p:nvSpPr>
          <p:cNvPr id="81" name="Rounded Rectangle 80"/>
          <p:cNvSpPr/>
          <p:nvPr/>
        </p:nvSpPr>
        <p:spPr bwMode="auto">
          <a:xfrm>
            <a:off x="803879" y="1981865"/>
            <a:ext cx="10783888" cy="520519"/>
          </a:xfrm>
          <a:prstGeom prst="roundRect">
            <a:avLst/>
          </a:prstGeom>
          <a:solidFill>
            <a:srgbClr val="595959">
              <a:alpha val="25098"/>
            </a:srgbClr>
          </a:solidFill>
          <a:ln>
            <a:gradFill>
              <a:gsLst>
                <a:gs pos="0">
                  <a:schemeClr val="tx1">
                    <a:lumMod val="95000"/>
                    <a:alpha val="0"/>
                  </a:schemeClr>
                </a:gs>
                <a:gs pos="65000">
                  <a:schemeClr val="tx1">
                    <a:lumMod val="50000"/>
                    <a:alpha val="0"/>
                  </a:schemeClr>
                </a:gs>
                <a:gs pos="100000">
                  <a:schemeClr val="tx2">
                    <a:alpha val="33000"/>
                  </a:schemeClr>
                </a:gs>
              </a:gsLst>
              <a:lin ang="10800000" scaled="0"/>
            </a:gra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defTabSz="1218937">
              <a:defRPr/>
            </a:pPr>
            <a:endParaRPr lang="en-US" b="1" dirty="0">
              <a:solidFill>
                <a:srgbClr val="FFFFFF"/>
              </a:solidFill>
            </a:endParaRPr>
          </a:p>
        </p:txBody>
      </p:sp>
      <p:pic>
        <p:nvPicPr>
          <p:cNvPr id="102417" name="Picture 2" descr="\\server3\internalbin\Resource_DVD_Update_1\DVD_ART35_Update1_revMar09\Logos\System Center Configuration Manager\System Center Configuration Manager logo rev.png"/>
          <p:cNvPicPr>
            <a:picLocks noChangeAspect="1" noChangeArrowheads="1"/>
          </p:cNvPicPr>
          <p:nvPr/>
        </p:nvPicPr>
        <p:blipFill>
          <a:blip r:embed="rId4"/>
          <a:srcRect/>
          <a:stretch>
            <a:fillRect/>
          </a:stretch>
        </p:blipFill>
        <p:spPr bwMode="auto">
          <a:xfrm>
            <a:off x="1197091" y="2035841"/>
            <a:ext cx="1622800" cy="437959"/>
          </a:xfrm>
          <a:prstGeom prst="rect">
            <a:avLst/>
          </a:prstGeom>
          <a:noFill/>
          <a:ln w="9525">
            <a:noFill/>
            <a:miter lim="800000"/>
            <a:headEnd/>
            <a:tailEnd/>
          </a:ln>
        </p:spPr>
      </p:pic>
      <p:sp>
        <p:nvSpPr>
          <p:cNvPr id="46" name="RTM"/>
          <p:cNvSpPr/>
          <p:nvPr/>
        </p:nvSpPr>
        <p:spPr bwMode="auto">
          <a:xfrm>
            <a:off x="9974759" y="2097332"/>
            <a:ext cx="1507483"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RTM</a:t>
            </a:r>
          </a:p>
        </p:txBody>
      </p:sp>
      <p:sp>
        <p:nvSpPr>
          <p:cNvPr id="52" name="RTM"/>
          <p:cNvSpPr/>
          <p:nvPr/>
        </p:nvSpPr>
        <p:spPr bwMode="auto">
          <a:xfrm>
            <a:off x="8340241" y="2104333"/>
            <a:ext cx="924918"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2100" kern="0" dirty="0" smtClean="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Beta 2</a:t>
            </a:r>
            <a:endPar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endParaRPr>
          </a:p>
        </p:txBody>
      </p:sp>
      <p:sp>
        <p:nvSpPr>
          <p:cNvPr id="51" name="RTM"/>
          <p:cNvSpPr/>
          <p:nvPr/>
        </p:nvSpPr>
        <p:spPr bwMode="auto">
          <a:xfrm>
            <a:off x="6107721" y="2097332"/>
            <a:ext cx="1507483"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2007 R3</a:t>
            </a:r>
          </a:p>
        </p:txBody>
      </p:sp>
      <p:sp>
        <p:nvSpPr>
          <p:cNvPr id="48" name="Title 47"/>
          <p:cNvSpPr>
            <a:spLocks noGrp="1"/>
          </p:cNvSpPr>
          <p:nvPr>
            <p:ph type="title"/>
          </p:nvPr>
        </p:nvSpPr>
        <p:spPr>
          <a:xfrm>
            <a:off x="519116" y="228600"/>
            <a:ext cx="5883450" cy="517064"/>
          </a:xfrm>
        </p:spPr>
        <p:txBody>
          <a:bodyPr/>
          <a:lstStyle/>
          <a:p>
            <a:pPr>
              <a:defRPr/>
            </a:pPr>
            <a:r>
              <a:rPr sz="3700" dirty="0"/>
              <a:t>System Center Roadmap</a:t>
            </a:r>
            <a:endParaRPr lang="en-US" sz="3200" i="1" dirty="0">
              <a:gradFill>
                <a:gsLst>
                  <a:gs pos="50000">
                    <a:schemeClr val="tx2"/>
                  </a:gs>
                  <a:gs pos="100000">
                    <a:schemeClr val="tx2"/>
                  </a:gs>
                </a:gsLst>
                <a:lin ang="5400000" scaled="0"/>
              </a:gradFill>
              <a:latin typeface="Segoe Condensed" pitchFamily="34" charset="0"/>
            </a:endParaRPr>
          </a:p>
        </p:txBody>
      </p:sp>
      <p:sp>
        <p:nvSpPr>
          <p:cNvPr id="90" name="Rounded Rectangle 89"/>
          <p:cNvSpPr/>
          <p:nvPr/>
        </p:nvSpPr>
        <p:spPr bwMode="auto">
          <a:xfrm>
            <a:off x="786783" y="4754703"/>
            <a:ext cx="10804156" cy="518207"/>
          </a:xfrm>
          <a:prstGeom prst="roundRect">
            <a:avLst/>
          </a:prstGeom>
          <a:solidFill>
            <a:srgbClr val="595959">
              <a:alpha val="25098"/>
            </a:srgbClr>
          </a:solidFill>
          <a:ln>
            <a:gradFill>
              <a:gsLst>
                <a:gs pos="0">
                  <a:schemeClr val="tx1">
                    <a:lumMod val="95000"/>
                    <a:alpha val="0"/>
                  </a:schemeClr>
                </a:gs>
                <a:gs pos="65000">
                  <a:schemeClr val="tx1">
                    <a:lumMod val="50000"/>
                    <a:alpha val="0"/>
                  </a:schemeClr>
                </a:gs>
                <a:gs pos="100000">
                  <a:schemeClr val="tx2">
                    <a:alpha val="33000"/>
                  </a:schemeClr>
                </a:gs>
              </a:gsLst>
              <a:lin ang="10800000" scaled="0"/>
            </a:gra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defTabSz="1218937">
              <a:defRPr/>
            </a:pPr>
            <a:endParaRPr lang="en-US" b="1" dirty="0">
              <a:solidFill>
                <a:srgbClr val="FFFFFF"/>
              </a:solidFill>
            </a:endParaRPr>
          </a:p>
        </p:txBody>
      </p:sp>
      <p:pic>
        <p:nvPicPr>
          <p:cNvPr id="102414" name="Picture 6" descr="C:\Documents and Settings\Eva\My Documents\336\SysCnt-OprtnsMgr_h_rgb_r.png"/>
          <p:cNvPicPr>
            <a:picLocks noChangeAspect="1" noChangeArrowheads="1"/>
          </p:cNvPicPr>
          <p:nvPr/>
        </p:nvPicPr>
        <p:blipFill>
          <a:blip r:embed="rId5"/>
          <a:srcRect/>
          <a:stretch>
            <a:fillRect/>
          </a:stretch>
        </p:blipFill>
        <p:spPr bwMode="auto">
          <a:xfrm>
            <a:off x="1153496" y="4798326"/>
            <a:ext cx="1534476" cy="442532"/>
          </a:xfrm>
          <a:prstGeom prst="rect">
            <a:avLst/>
          </a:prstGeom>
          <a:noFill/>
          <a:ln w="9525">
            <a:noFill/>
            <a:miter lim="800000"/>
            <a:headEnd/>
            <a:tailEnd/>
          </a:ln>
        </p:spPr>
      </p:pic>
      <p:sp>
        <p:nvSpPr>
          <p:cNvPr id="80" name="Rounded Rectangle 79"/>
          <p:cNvSpPr/>
          <p:nvPr/>
        </p:nvSpPr>
        <p:spPr bwMode="auto">
          <a:xfrm>
            <a:off x="803879" y="3670395"/>
            <a:ext cx="10783888" cy="509087"/>
          </a:xfrm>
          <a:prstGeom prst="roundRect">
            <a:avLst/>
          </a:prstGeom>
          <a:solidFill>
            <a:srgbClr val="595959">
              <a:alpha val="25098"/>
            </a:srgbClr>
          </a:solidFill>
          <a:ln>
            <a:gradFill>
              <a:gsLst>
                <a:gs pos="0">
                  <a:schemeClr val="tx1">
                    <a:lumMod val="95000"/>
                    <a:alpha val="0"/>
                  </a:schemeClr>
                </a:gs>
                <a:gs pos="65000">
                  <a:schemeClr val="tx1">
                    <a:lumMod val="50000"/>
                    <a:alpha val="0"/>
                  </a:schemeClr>
                </a:gs>
                <a:gs pos="100000">
                  <a:schemeClr val="tx2">
                    <a:alpha val="33000"/>
                  </a:schemeClr>
                </a:gs>
              </a:gsLst>
              <a:lin ang="10800000" scaled="0"/>
            </a:gra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defTabSz="1218937">
              <a:defRPr/>
            </a:pPr>
            <a:endParaRPr lang="en-US" b="1" dirty="0">
              <a:solidFill>
                <a:srgbClr val="FFFFFF"/>
              </a:solidFill>
            </a:endParaRPr>
          </a:p>
        </p:txBody>
      </p:sp>
      <p:pic>
        <p:nvPicPr>
          <p:cNvPr id="102415" name="Picture 7" descr="C:\Documents and Settings\Eva\My Documents\336\SysCnt-ServiceMgr_h_rgb_r.png"/>
          <p:cNvPicPr>
            <a:picLocks noChangeAspect="1" noChangeArrowheads="1"/>
          </p:cNvPicPr>
          <p:nvPr/>
        </p:nvPicPr>
        <p:blipFill>
          <a:blip r:embed="rId6"/>
          <a:srcRect/>
          <a:stretch>
            <a:fillRect/>
          </a:stretch>
        </p:blipFill>
        <p:spPr bwMode="auto">
          <a:xfrm>
            <a:off x="1170591" y="3715590"/>
            <a:ext cx="1371681" cy="423359"/>
          </a:xfrm>
          <a:prstGeom prst="rect">
            <a:avLst/>
          </a:prstGeom>
          <a:noFill/>
          <a:ln w="9525">
            <a:noFill/>
            <a:miter lim="800000"/>
            <a:headEnd/>
            <a:tailEnd/>
          </a:ln>
        </p:spPr>
      </p:pic>
      <p:sp>
        <p:nvSpPr>
          <p:cNvPr id="41" name="RTM"/>
          <p:cNvSpPr/>
          <p:nvPr/>
        </p:nvSpPr>
        <p:spPr bwMode="auto">
          <a:xfrm>
            <a:off x="3989988" y="3641941"/>
            <a:ext cx="1724026" cy="590931"/>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2010</a:t>
            </a:r>
          </a:p>
          <a:p>
            <a:pPr algn="ctr" defTabSz="1218937">
              <a:lnSpc>
                <a:spcPct val="90000"/>
              </a:lnSpc>
              <a:buClr>
                <a:srgbClr val="777777"/>
              </a:buClr>
              <a:buSzPct val="130000"/>
              <a:tabLst>
                <a:tab pos="1828480" algn="l"/>
              </a:tabLst>
              <a:defRPr/>
            </a:pPr>
            <a:r>
              <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IT GRC </a:t>
            </a:r>
          </a:p>
        </p:txBody>
      </p:sp>
      <p:sp>
        <p:nvSpPr>
          <p:cNvPr id="54" name="RTM"/>
          <p:cNvSpPr/>
          <p:nvPr/>
        </p:nvSpPr>
        <p:spPr bwMode="auto">
          <a:xfrm>
            <a:off x="10073596" y="3803990"/>
            <a:ext cx="1438917" cy="26314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19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Beta &amp; RTM</a:t>
            </a:r>
          </a:p>
        </p:txBody>
      </p:sp>
      <p:sp>
        <p:nvSpPr>
          <p:cNvPr id="86" name="Rounded Rectangle 85"/>
          <p:cNvSpPr/>
          <p:nvPr/>
        </p:nvSpPr>
        <p:spPr bwMode="auto">
          <a:xfrm>
            <a:off x="803879" y="4210302"/>
            <a:ext cx="10783888" cy="514829"/>
          </a:xfrm>
          <a:prstGeom prst="roundRect">
            <a:avLst/>
          </a:prstGeom>
          <a:solidFill>
            <a:srgbClr val="595959">
              <a:alpha val="25098"/>
            </a:srgbClr>
          </a:solidFill>
          <a:ln>
            <a:gradFill>
              <a:gsLst>
                <a:gs pos="0">
                  <a:schemeClr val="tx1">
                    <a:lumMod val="95000"/>
                    <a:alpha val="0"/>
                  </a:schemeClr>
                </a:gs>
                <a:gs pos="65000">
                  <a:schemeClr val="tx1">
                    <a:lumMod val="50000"/>
                    <a:alpha val="0"/>
                  </a:schemeClr>
                </a:gs>
                <a:gs pos="100000">
                  <a:schemeClr val="tx2">
                    <a:alpha val="33000"/>
                  </a:schemeClr>
                </a:gs>
              </a:gsLst>
              <a:lin ang="10800000" scaled="0"/>
            </a:gra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defTabSz="1218937">
              <a:defRPr/>
            </a:pPr>
            <a:endParaRPr lang="en-US" b="1" dirty="0">
              <a:solidFill>
                <a:srgbClr val="FFFFFF"/>
              </a:solidFill>
            </a:endParaRPr>
          </a:p>
        </p:txBody>
      </p:sp>
      <p:pic>
        <p:nvPicPr>
          <p:cNvPr id="102413" name="Picture 4" descr="C:\Documents and Settings\Eva\My Documents\336\SysCnt-DPM_h_rgb_r.png"/>
          <p:cNvPicPr>
            <a:picLocks noChangeAspect="1" noChangeArrowheads="1"/>
          </p:cNvPicPr>
          <p:nvPr/>
        </p:nvPicPr>
        <p:blipFill>
          <a:blip r:embed="rId7"/>
          <a:srcRect/>
          <a:stretch>
            <a:fillRect/>
          </a:stretch>
        </p:blipFill>
        <p:spPr bwMode="auto">
          <a:xfrm>
            <a:off x="1170592" y="4253694"/>
            <a:ext cx="1636049" cy="400265"/>
          </a:xfrm>
          <a:prstGeom prst="rect">
            <a:avLst/>
          </a:prstGeom>
          <a:noFill/>
          <a:ln w="9525">
            <a:noFill/>
            <a:miter lim="800000"/>
            <a:headEnd/>
            <a:tailEnd/>
          </a:ln>
        </p:spPr>
      </p:pic>
      <p:sp>
        <p:nvSpPr>
          <p:cNvPr id="44" name="RTM"/>
          <p:cNvSpPr/>
          <p:nvPr/>
        </p:nvSpPr>
        <p:spPr bwMode="auto">
          <a:xfrm>
            <a:off x="4170592" y="4324488"/>
            <a:ext cx="1333277" cy="343013"/>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none" lIns="0" tIns="0" rIns="0" bIns="0" anchor="ctr"/>
          <a:lstStyle/>
          <a:p>
            <a:pPr algn="ctr" defTabSz="1218937">
              <a:lnSpc>
                <a:spcPct val="90000"/>
              </a:lnSpc>
              <a:buClr>
                <a:srgbClr val="777777"/>
              </a:buClr>
              <a:buSzPct val="130000"/>
              <a:tabLst>
                <a:tab pos="1828480" algn="l"/>
              </a:tabLst>
              <a:defRPr/>
            </a:pPr>
            <a:r>
              <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2010</a:t>
            </a:r>
          </a:p>
        </p:txBody>
      </p:sp>
      <p:sp>
        <p:nvSpPr>
          <p:cNvPr id="58" name="Rounded Rectangle 57"/>
          <p:cNvSpPr/>
          <p:nvPr/>
        </p:nvSpPr>
        <p:spPr bwMode="auto">
          <a:xfrm>
            <a:off x="803875" y="5783726"/>
            <a:ext cx="10783888" cy="440063"/>
          </a:xfrm>
          <a:prstGeom prst="roundRect">
            <a:avLst/>
          </a:prstGeom>
          <a:solidFill>
            <a:srgbClr val="595959">
              <a:alpha val="25098"/>
            </a:srgbClr>
          </a:solidFill>
          <a:ln>
            <a:gradFill>
              <a:gsLst>
                <a:gs pos="0">
                  <a:schemeClr val="tx1">
                    <a:lumMod val="95000"/>
                    <a:alpha val="0"/>
                  </a:schemeClr>
                </a:gs>
                <a:gs pos="65000">
                  <a:schemeClr val="tx1">
                    <a:lumMod val="50000"/>
                    <a:alpha val="0"/>
                  </a:schemeClr>
                </a:gs>
                <a:gs pos="100000">
                  <a:schemeClr val="tx2">
                    <a:alpha val="33000"/>
                  </a:schemeClr>
                </a:gs>
              </a:gsLst>
              <a:lin ang="10800000" scaled="0"/>
            </a:gra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marL="607378" lvl="1" indent="2117" defTabSz="1218937">
              <a:defRPr/>
            </a:pPr>
            <a:r>
              <a:rPr lang="en-US" sz="2700" b="1" dirty="0">
                <a:solidFill>
                  <a:srgbClr val="FFFFFF"/>
                </a:solidFill>
              </a:rPr>
              <a:t> </a:t>
            </a:r>
          </a:p>
        </p:txBody>
      </p:sp>
      <p:sp>
        <p:nvSpPr>
          <p:cNvPr id="68" name="RTM"/>
          <p:cNvSpPr/>
          <p:nvPr/>
        </p:nvSpPr>
        <p:spPr bwMode="auto">
          <a:xfrm>
            <a:off x="10013098" y="5870517"/>
            <a:ext cx="1499415" cy="26314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19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Beta &amp; RTM</a:t>
            </a:r>
          </a:p>
        </p:txBody>
      </p:sp>
      <p:sp>
        <p:nvSpPr>
          <p:cNvPr id="71" name="TextBox 70"/>
          <p:cNvSpPr txBox="1"/>
          <p:nvPr/>
        </p:nvSpPr>
        <p:spPr>
          <a:xfrm>
            <a:off x="1172097" y="5765801"/>
            <a:ext cx="2640912" cy="430887"/>
          </a:xfrm>
          <a:prstGeom prst="rect">
            <a:avLst/>
          </a:prstGeom>
          <a:noFill/>
        </p:spPr>
        <p:txBody>
          <a:bodyPr wrap="square" lIns="0" tIns="0" rIns="0" bIns="0" rtlCol="0">
            <a:spAutoFit/>
          </a:bodyPr>
          <a:lstStyle/>
          <a:p>
            <a:pPr defTabSz="1216871" fontAlgn="base">
              <a:spcBef>
                <a:spcPct val="0"/>
              </a:spcBef>
              <a:spcAft>
                <a:spcPct val="0"/>
              </a:spcAft>
            </a:pPr>
            <a:r>
              <a:rPr lang="en-US" sz="1400" b="1" dirty="0">
                <a:gradFill>
                  <a:gsLst>
                    <a:gs pos="0">
                      <a:srgbClr val="FFFFFF"/>
                    </a:gs>
                    <a:gs pos="86000">
                      <a:srgbClr val="FFFFFF"/>
                    </a:gs>
                  </a:gsLst>
                  <a:lin ang="5400000" scaled="0"/>
                </a:gradFill>
                <a:latin typeface="Segoe UI Light" pitchFamily="34" charset="0"/>
                <a:cs typeface="Arial" charset="0"/>
              </a:rPr>
              <a:t>System Center</a:t>
            </a:r>
          </a:p>
          <a:p>
            <a:pPr defTabSz="1216871" fontAlgn="base">
              <a:spcBef>
                <a:spcPct val="0"/>
              </a:spcBef>
              <a:spcAft>
                <a:spcPct val="0"/>
              </a:spcAft>
            </a:pPr>
            <a:r>
              <a:rPr lang="en-US" sz="1400" b="1" dirty="0">
                <a:gradFill>
                  <a:gsLst>
                    <a:gs pos="0">
                      <a:srgbClr val="FFFFFF"/>
                    </a:gs>
                    <a:gs pos="86000">
                      <a:srgbClr val="FFFFFF"/>
                    </a:gs>
                  </a:gsLst>
                  <a:lin ang="5400000" scaled="0"/>
                </a:gradFill>
                <a:latin typeface="Segoe UI Light" pitchFamily="34" charset="0"/>
                <a:cs typeface="Arial" charset="0"/>
              </a:rPr>
              <a:t>Codename “Concero”</a:t>
            </a:r>
            <a:endParaRPr lang="en-US" sz="1500" b="1" dirty="0">
              <a:solidFill>
                <a:srgbClr val="FFFFFF"/>
              </a:solidFill>
              <a:latin typeface="Segoe UI Light" pitchFamily="34" charset="0"/>
              <a:cs typeface="Arial" charset="0"/>
            </a:endParaRPr>
          </a:p>
        </p:txBody>
      </p:sp>
      <p:sp>
        <p:nvSpPr>
          <p:cNvPr id="34" name="Rounded Rectangle 33"/>
          <p:cNvSpPr/>
          <p:nvPr/>
        </p:nvSpPr>
        <p:spPr bwMode="auto">
          <a:xfrm>
            <a:off x="803880" y="3099979"/>
            <a:ext cx="10787063" cy="548432"/>
          </a:xfrm>
          <a:prstGeom prst="roundRect">
            <a:avLst/>
          </a:prstGeom>
          <a:solidFill>
            <a:srgbClr val="595959">
              <a:alpha val="25098"/>
            </a:srgbClr>
          </a:solidFill>
          <a:ln>
            <a:gradFill>
              <a:gsLst>
                <a:gs pos="0">
                  <a:schemeClr val="tx1">
                    <a:lumMod val="95000"/>
                    <a:alpha val="0"/>
                  </a:schemeClr>
                </a:gs>
                <a:gs pos="65000">
                  <a:schemeClr val="tx1">
                    <a:lumMod val="50000"/>
                    <a:alpha val="0"/>
                  </a:schemeClr>
                </a:gs>
                <a:gs pos="100000">
                  <a:schemeClr val="tx2">
                    <a:alpha val="33000"/>
                  </a:schemeClr>
                </a:gs>
              </a:gsLst>
              <a:lin ang="10800000" scaled="0"/>
            </a:gra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defTabSz="1218937">
              <a:defRPr/>
            </a:pPr>
            <a:endParaRPr lang="en-US" b="1" dirty="0">
              <a:solidFill>
                <a:srgbClr val="FFFFFF"/>
              </a:solidFill>
            </a:endParaRPr>
          </a:p>
        </p:txBody>
      </p:sp>
      <p:sp>
        <p:nvSpPr>
          <p:cNvPr id="55" name="RTM"/>
          <p:cNvSpPr/>
          <p:nvPr/>
        </p:nvSpPr>
        <p:spPr bwMode="auto">
          <a:xfrm>
            <a:off x="9974759" y="3232588"/>
            <a:ext cx="1507483"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RTM</a:t>
            </a:r>
          </a:p>
        </p:txBody>
      </p:sp>
      <p:sp>
        <p:nvSpPr>
          <p:cNvPr id="56" name="RTM"/>
          <p:cNvSpPr/>
          <p:nvPr/>
        </p:nvSpPr>
        <p:spPr bwMode="auto">
          <a:xfrm>
            <a:off x="8452192" y="3232588"/>
            <a:ext cx="701020"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Beta </a:t>
            </a:r>
          </a:p>
        </p:txBody>
      </p:sp>
      <p:sp>
        <p:nvSpPr>
          <p:cNvPr id="73" name="Rounded Rectangle 72"/>
          <p:cNvSpPr/>
          <p:nvPr/>
        </p:nvSpPr>
        <p:spPr bwMode="auto">
          <a:xfrm>
            <a:off x="803879" y="5296818"/>
            <a:ext cx="10783888" cy="453183"/>
          </a:xfrm>
          <a:prstGeom prst="roundRect">
            <a:avLst/>
          </a:prstGeom>
          <a:solidFill>
            <a:srgbClr val="595959">
              <a:alpha val="25098"/>
            </a:srgbClr>
          </a:solidFill>
          <a:ln>
            <a:gradFill>
              <a:gsLst>
                <a:gs pos="0">
                  <a:schemeClr val="tx1">
                    <a:lumMod val="95000"/>
                    <a:alpha val="0"/>
                  </a:schemeClr>
                </a:gs>
                <a:gs pos="65000">
                  <a:schemeClr val="tx1">
                    <a:lumMod val="50000"/>
                    <a:alpha val="0"/>
                  </a:schemeClr>
                </a:gs>
                <a:gs pos="100000">
                  <a:schemeClr val="tx2">
                    <a:alpha val="33000"/>
                  </a:schemeClr>
                </a:gs>
              </a:gsLst>
              <a:lin ang="10800000" scaled="0"/>
            </a:gra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defTabSz="1218937">
              <a:defRPr/>
            </a:pPr>
            <a:endParaRPr lang="en-US" b="1" dirty="0">
              <a:solidFill>
                <a:srgbClr val="FFFFFF"/>
              </a:solidFill>
            </a:endParaRPr>
          </a:p>
        </p:txBody>
      </p:sp>
      <p:sp>
        <p:nvSpPr>
          <p:cNvPr id="74" name="RTM"/>
          <p:cNvSpPr/>
          <p:nvPr/>
        </p:nvSpPr>
        <p:spPr bwMode="auto">
          <a:xfrm>
            <a:off x="8419838" y="5391845"/>
            <a:ext cx="731248"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RC</a:t>
            </a:r>
          </a:p>
        </p:txBody>
      </p:sp>
      <p:sp>
        <p:nvSpPr>
          <p:cNvPr id="77" name="RTM"/>
          <p:cNvSpPr/>
          <p:nvPr/>
        </p:nvSpPr>
        <p:spPr bwMode="auto">
          <a:xfrm>
            <a:off x="9961618" y="5392984"/>
            <a:ext cx="1507483"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RTW</a:t>
            </a:r>
          </a:p>
        </p:txBody>
      </p:sp>
      <p:pic>
        <p:nvPicPr>
          <p:cNvPr id="205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9883" y="5342571"/>
            <a:ext cx="1448439" cy="3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ounded Rectangle 68"/>
          <p:cNvSpPr/>
          <p:nvPr/>
        </p:nvSpPr>
        <p:spPr bwMode="auto">
          <a:xfrm>
            <a:off x="803880" y="2526147"/>
            <a:ext cx="10787063" cy="548432"/>
          </a:xfrm>
          <a:prstGeom prst="roundRect">
            <a:avLst/>
          </a:prstGeom>
          <a:solidFill>
            <a:srgbClr val="595959">
              <a:alpha val="25098"/>
            </a:srgbClr>
          </a:solidFill>
          <a:ln>
            <a:gradFill>
              <a:gsLst>
                <a:gs pos="0">
                  <a:schemeClr val="tx1">
                    <a:lumMod val="95000"/>
                    <a:alpha val="0"/>
                  </a:schemeClr>
                </a:gs>
                <a:gs pos="65000">
                  <a:schemeClr val="tx1">
                    <a:lumMod val="50000"/>
                    <a:alpha val="0"/>
                  </a:schemeClr>
                </a:gs>
                <a:gs pos="100000">
                  <a:schemeClr val="tx2">
                    <a:alpha val="33000"/>
                  </a:schemeClr>
                </a:gs>
              </a:gsLst>
              <a:lin ang="10800000" scaled="0"/>
            </a:gra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defTabSz="1218937">
              <a:defRPr/>
            </a:pPr>
            <a:endParaRPr lang="en-US" b="1" dirty="0">
              <a:solidFill>
                <a:srgbClr val="FFFFFF"/>
              </a:solidFill>
            </a:endParaRPr>
          </a:p>
        </p:txBody>
      </p:sp>
      <p:sp>
        <p:nvSpPr>
          <p:cNvPr id="70" name="RTM"/>
          <p:cNvSpPr/>
          <p:nvPr/>
        </p:nvSpPr>
        <p:spPr bwMode="auto">
          <a:xfrm>
            <a:off x="4108939" y="2678633"/>
            <a:ext cx="1528511"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Acquired</a:t>
            </a:r>
          </a:p>
        </p:txBody>
      </p:sp>
      <p:sp>
        <p:nvSpPr>
          <p:cNvPr id="72" name="RTM"/>
          <p:cNvSpPr/>
          <p:nvPr/>
        </p:nvSpPr>
        <p:spPr bwMode="auto">
          <a:xfrm>
            <a:off x="9974759" y="2658756"/>
            <a:ext cx="1507483"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RTM</a:t>
            </a:r>
          </a:p>
        </p:txBody>
      </p:sp>
      <p:sp>
        <p:nvSpPr>
          <p:cNvPr id="75" name="RTM"/>
          <p:cNvSpPr/>
          <p:nvPr/>
        </p:nvSpPr>
        <p:spPr bwMode="auto">
          <a:xfrm>
            <a:off x="8452192" y="2658756"/>
            <a:ext cx="701020"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Beta </a:t>
            </a:r>
          </a:p>
        </p:txBody>
      </p:sp>
      <p:sp>
        <p:nvSpPr>
          <p:cNvPr id="76" name="RTM"/>
          <p:cNvSpPr/>
          <p:nvPr/>
        </p:nvSpPr>
        <p:spPr bwMode="auto">
          <a:xfrm>
            <a:off x="6520858" y="2652633"/>
            <a:ext cx="1507483"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6.3</a:t>
            </a:r>
          </a:p>
        </p:txBody>
      </p:sp>
      <p:pic>
        <p:nvPicPr>
          <p:cNvPr id="78"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70591" y="2644812"/>
            <a:ext cx="1332098" cy="34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10">
            <a:hlinkClick r:id="rId10"/>
          </p:cNvPr>
          <p:cNvPicPr>
            <a:picLocks noChangeAspect="1" noChangeArrowheads="1"/>
          </p:cNvPicPr>
          <p:nvPr/>
        </p:nvPicPr>
        <p:blipFill>
          <a:blip r:embed="rId11"/>
          <a:srcRect/>
          <a:stretch>
            <a:fillRect/>
          </a:stretch>
        </p:blipFill>
        <p:spPr bwMode="auto">
          <a:xfrm>
            <a:off x="6328036" y="2576750"/>
            <a:ext cx="741072" cy="371031"/>
          </a:xfrm>
          <a:prstGeom prst="rect">
            <a:avLst/>
          </a:prstGeom>
          <a:noFill/>
          <a:ln w="9525">
            <a:noFill/>
            <a:miter lim="800000"/>
            <a:headEnd/>
            <a:tailEnd/>
          </a:ln>
        </p:spPr>
      </p:pic>
      <p:sp>
        <p:nvSpPr>
          <p:cNvPr id="82" name="RTM"/>
          <p:cNvSpPr/>
          <p:nvPr/>
        </p:nvSpPr>
        <p:spPr bwMode="auto">
          <a:xfrm>
            <a:off x="6105141" y="5391429"/>
            <a:ext cx="1507483"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Beta</a:t>
            </a:r>
          </a:p>
        </p:txBody>
      </p:sp>
      <p:pic>
        <p:nvPicPr>
          <p:cNvPr id="83"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12892"/>
          <a:stretch/>
        </p:blipFill>
        <p:spPr bwMode="auto">
          <a:xfrm>
            <a:off x="1170594" y="3184674"/>
            <a:ext cx="1474916" cy="38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RTM"/>
          <p:cNvSpPr/>
          <p:nvPr/>
        </p:nvSpPr>
        <p:spPr bwMode="auto">
          <a:xfrm>
            <a:off x="8400550" y="1578932"/>
            <a:ext cx="819520"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solidFill>
                  <a:srgbClr val="FFC000"/>
                </a:solidFill>
                <a:latin typeface="Segoe UI Semibold" pitchFamily="34" charset="0"/>
                <a:cs typeface="Segoe UI" pitchFamily="34" charset="0"/>
              </a:rPr>
              <a:t>Beta</a:t>
            </a:r>
            <a:endParaRPr lang="en-US" altLang="zh-CN" sz="1500" kern="0" dirty="0">
              <a:ln w="18415" cmpd="sng">
                <a:noFill/>
                <a:prstDash val="solid"/>
              </a:ln>
              <a:solidFill>
                <a:srgbClr val="FFC000"/>
              </a:solidFill>
              <a:latin typeface="Segoe UI Semibold" pitchFamily="34" charset="0"/>
              <a:cs typeface="Segoe UI" pitchFamily="34" charset="0"/>
            </a:endParaRPr>
          </a:p>
        </p:txBody>
      </p:sp>
      <p:sp>
        <p:nvSpPr>
          <p:cNvPr id="101" name="RTM"/>
          <p:cNvSpPr/>
          <p:nvPr/>
        </p:nvSpPr>
        <p:spPr bwMode="auto">
          <a:xfrm>
            <a:off x="8370608" y="5391845"/>
            <a:ext cx="819520"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solidFill>
                  <a:srgbClr val="FFC000"/>
                </a:solidFill>
                <a:latin typeface="Segoe UI Semibold" pitchFamily="34" charset="0"/>
                <a:cs typeface="Segoe UI" pitchFamily="34" charset="0"/>
              </a:rPr>
              <a:t>RC</a:t>
            </a:r>
          </a:p>
        </p:txBody>
      </p:sp>
      <p:sp>
        <p:nvSpPr>
          <p:cNvPr id="15" name="Rectangle 14"/>
          <p:cNvSpPr/>
          <p:nvPr/>
        </p:nvSpPr>
        <p:spPr>
          <a:xfrm>
            <a:off x="6473472" y="199577"/>
            <a:ext cx="2344647" cy="615553"/>
          </a:xfrm>
          <a:prstGeom prst="rect">
            <a:avLst/>
          </a:prstGeom>
        </p:spPr>
        <p:txBody>
          <a:bodyPr wrap="none" lIns="121899" tIns="60949" rIns="121899" bIns="60949">
            <a:spAutoFit/>
          </a:bodyPr>
          <a:lstStyle/>
          <a:p>
            <a:pPr defTabSz="1218937"/>
            <a:r>
              <a:rPr lang="en-US" sz="3200" i="1" dirty="0">
                <a:solidFill>
                  <a:srgbClr val="FFC000"/>
                </a:solidFill>
                <a:latin typeface="Segoe Condensed" pitchFamily="34" charset="0"/>
              </a:rPr>
              <a:t>Available Now</a:t>
            </a:r>
            <a:endParaRPr lang="en-US" sz="3200" dirty="0">
              <a:solidFill>
                <a:srgbClr val="FFC000"/>
              </a:solidFill>
            </a:endParaRPr>
          </a:p>
        </p:txBody>
      </p:sp>
      <p:sp>
        <p:nvSpPr>
          <p:cNvPr id="106" name="RTM"/>
          <p:cNvSpPr/>
          <p:nvPr/>
        </p:nvSpPr>
        <p:spPr bwMode="auto">
          <a:xfrm>
            <a:off x="8458947" y="2663238"/>
            <a:ext cx="701020"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solidFill>
                  <a:srgbClr val="003F72">
                    <a:lumMod val="60000"/>
                    <a:lumOff val="40000"/>
                  </a:srgbClr>
                </a:solidFill>
                <a:latin typeface="Segoe UI Semibold" pitchFamily="34" charset="0"/>
                <a:cs typeface="Segoe UI" pitchFamily="34" charset="0"/>
              </a:rPr>
              <a:t>Beta </a:t>
            </a:r>
          </a:p>
        </p:txBody>
      </p:sp>
      <p:sp>
        <p:nvSpPr>
          <p:cNvPr id="107" name="Rectangle 106"/>
          <p:cNvSpPr/>
          <p:nvPr/>
        </p:nvSpPr>
        <p:spPr>
          <a:xfrm>
            <a:off x="8923118" y="199577"/>
            <a:ext cx="2186354" cy="615553"/>
          </a:xfrm>
          <a:prstGeom prst="rect">
            <a:avLst/>
          </a:prstGeom>
        </p:spPr>
        <p:txBody>
          <a:bodyPr wrap="none" lIns="121899" tIns="60949" rIns="121899" bIns="60949">
            <a:spAutoFit/>
          </a:bodyPr>
          <a:lstStyle/>
          <a:p>
            <a:pPr defTabSz="1218937"/>
            <a:r>
              <a:rPr lang="en-US" sz="3200" i="1" dirty="0">
                <a:solidFill>
                  <a:srgbClr val="003F72">
                    <a:lumMod val="60000"/>
                    <a:lumOff val="40000"/>
                  </a:srgbClr>
                </a:solidFill>
                <a:latin typeface="Segoe Condensed" pitchFamily="34" charset="0"/>
              </a:rPr>
              <a:t>Coming Soon</a:t>
            </a:r>
            <a:endParaRPr lang="en-US" sz="3200" dirty="0">
              <a:solidFill>
                <a:srgbClr val="003F72">
                  <a:lumMod val="60000"/>
                  <a:lumOff val="40000"/>
                </a:srgbClr>
              </a:solidFill>
            </a:endParaRPr>
          </a:p>
        </p:txBody>
      </p:sp>
      <p:sp>
        <p:nvSpPr>
          <p:cNvPr id="84" name="Rounded Rectangle 83"/>
          <p:cNvSpPr/>
          <p:nvPr/>
        </p:nvSpPr>
        <p:spPr bwMode="auto">
          <a:xfrm>
            <a:off x="803875" y="6251025"/>
            <a:ext cx="10783888" cy="440063"/>
          </a:xfrm>
          <a:prstGeom prst="roundRect">
            <a:avLst/>
          </a:prstGeom>
          <a:solidFill>
            <a:srgbClr val="595959">
              <a:alpha val="25098"/>
            </a:srgbClr>
          </a:solidFill>
          <a:ln>
            <a:gradFill>
              <a:gsLst>
                <a:gs pos="0">
                  <a:schemeClr val="tx1">
                    <a:lumMod val="95000"/>
                    <a:alpha val="0"/>
                  </a:schemeClr>
                </a:gs>
                <a:gs pos="65000">
                  <a:schemeClr val="tx1">
                    <a:lumMod val="50000"/>
                    <a:alpha val="0"/>
                  </a:schemeClr>
                </a:gs>
                <a:gs pos="100000">
                  <a:schemeClr val="tx2">
                    <a:alpha val="33000"/>
                  </a:schemeClr>
                </a:gs>
              </a:gsLst>
              <a:lin ang="10800000" scaled="0"/>
            </a:gra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marL="607378" lvl="1" indent="2117" defTabSz="1218937">
              <a:defRPr/>
            </a:pPr>
            <a:r>
              <a:rPr lang="en-US" sz="2700" b="1" dirty="0">
                <a:solidFill>
                  <a:srgbClr val="FFFFFF"/>
                </a:solidFill>
              </a:rPr>
              <a:t> </a:t>
            </a:r>
          </a:p>
        </p:txBody>
      </p:sp>
      <p:sp>
        <p:nvSpPr>
          <p:cNvPr id="87" name="RTM"/>
          <p:cNvSpPr/>
          <p:nvPr/>
        </p:nvSpPr>
        <p:spPr bwMode="auto">
          <a:xfrm>
            <a:off x="8447804" y="6329450"/>
            <a:ext cx="701020"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solidFill>
                  <a:srgbClr val="FFFFFF"/>
                </a:solidFill>
                <a:latin typeface="Segoe UI Semibold" pitchFamily="34" charset="0"/>
                <a:cs typeface="Segoe UI" pitchFamily="34" charset="0"/>
              </a:rPr>
              <a:t>GA</a:t>
            </a:r>
          </a:p>
        </p:txBody>
      </p:sp>
      <p:sp>
        <p:nvSpPr>
          <p:cNvPr id="85" name="RTM"/>
          <p:cNvSpPr/>
          <p:nvPr/>
        </p:nvSpPr>
        <p:spPr bwMode="auto">
          <a:xfrm>
            <a:off x="7797442" y="6329452"/>
            <a:ext cx="2001743"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solidFill>
                  <a:srgbClr val="FFC000"/>
                </a:solidFill>
                <a:latin typeface="Segoe UI Semibold" pitchFamily="34" charset="0"/>
                <a:cs typeface="Segoe UI" pitchFamily="34" charset="0"/>
              </a:rPr>
              <a:t>GA</a:t>
            </a:r>
          </a:p>
        </p:txBody>
      </p:sp>
      <p:pic>
        <p:nvPicPr>
          <p:cNvPr id="67" name="Picture 3" descr="C:\LiveSynch_PRDrop\Logos\Windows-Intune_h_rgb_r.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48281" y="6377180"/>
            <a:ext cx="1639935" cy="187757"/>
          </a:xfrm>
          <a:prstGeom prst="rect">
            <a:avLst/>
          </a:prstGeom>
          <a:noFill/>
          <a:effectLst>
            <a:outerShdw blurRad="203200" algn="ctr" rotWithShape="0">
              <a:prstClr val="black">
                <a:alpha val="84000"/>
              </a:prstClr>
            </a:outerShdw>
          </a:effectLst>
          <a:extLst>
            <a:ext uri="{909E8E84-426E-40DD-AFC4-6F175D3DCCD1}">
              <a14:hiddenFill xmlns:a14="http://schemas.microsoft.com/office/drawing/2010/main">
                <a:solidFill>
                  <a:srgbClr val="FFFFFF"/>
                </a:solidFill>
              </a14:hiddenFill>
            </a:ext>
          </a:extLst>
        </p:spPr>
      </p:pic>
      <p:sp>
        <p:nvSpPr>
          <p:cNvPr id="89" name="RTM"/>
          <p:cNvSpPr/>
          <p:nvPr/>
        </p:nvSpPr>
        <p:spPr bwMode="auto">
          <a:xfrm>
            <a:off x="10055782" y="4285760"/>
            <a:ext cx="1456731" cy="26314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19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Beta &amp; RTM</a:t>
            </a:r>
          </a:p>
        </p:txBody>
      </p:sp>
      <p:sp>
        <p:nvSpPr>
          <p:cNvPr id="91" name="RTM"/>
          <p:cNvSpPr/>
          <p:nvPr/>
        </p:nvSpPr>
        <p:spPr bwMode="auto">
          <a:xfrm>
            <a:off x="10055782" y="4805514"/>
            <a:ext cx="1456731" cy="263149"/>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1900" kern="0" dirty="0">
                <a:ln w="18415" cmpd="sng">
                  <a:noFill/>
                  <a:prstDash val="solid"/>
                </a:ln>
                <a:gradFill>
                  <a:gsLst>
                    <a:gs pos="0">
                      <a:srgbClr val="FFFFFF"/>
                    </a:gs>
                    <a:gs pos="94000">
                      <a:srgbClr val="FFFFFF"/>
                    </a:gs>
                  </a:gsLst>
                  <a:lin ang="5400000" scaled="1"/>
                </a:gradFill>
                <a:latin typeface="Segoe UI Semibold" pitchFamily="34" charset="0"/>
                <a:cs typeface="Segoe UI" pitchFamily="34" charset="0"/>
              </a:rPr>
              <a:t>Beta &amp; RTM</a:t>
            </a:r>
          </a:p>
        </p:txBody>
      </p:sp>
      <p:sp>
        <p:nvSpPr>
          <p:cNvPr id="93" name="RTM"/>
          <p:cNvSpPr/>
          <p:nvPr/>
        </p:nvSpPr>
        <p:spPr bwMode="auto">
          <a:xfrm>
            <a:off x="8351546" y="2104333"/>
            <a:ext cx="917528"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2100" kern="0" dirty="0" smtClean="0">
                <a:ln w="18415" cmpd="sng">
                  <a:noFill/>
                  <a:prstDash val="solid"/>
                </a:ln>
                <a:solidFill>
                  <a:srgbClr val="FFC000"/>
                </a:solidFill>
                <a:latin typeface="Segoe UI Semibold" pitchFamily="34" charset="0"/>
                <a:cs typeface="Segoe UI" pitchFamily="34" charset="0"/>
              </a:rPr>
              <a:t>Beta 2</a:t>
            </a:r>
            <a:endParaRPr lang="en-US" altLang="zh-CN" sz="2100" kern="0" dirty="0">
              <a:ln w="18415" cmpd="sng">
                <a:noFill/>
                <a:prstDash val="solid"/>
              </a:ln>
              <a:solidFill>
                <a:srgbClr val="FFC000"/>
              </a:solidFill>
              <a:latin typeface="Segoe UI Semibold" pitchFamily="34" charset="0"/>
              <a:cs typeface="Segoe UI" pitchFamily="34" charset="0"/>
            </a:endParaRPr>
          </a:p>
        </p:txBody>
      </p:sp>
      <p:sp>
        <p:nvSpPr>
          <p:cNvPr id="94" name="RTM"/>
          <p:cNvSpPr/>
          <p:nvPr/>
        </p:nvSpPr>
        <p:spPr bwMode="auto">
          <a:xfrm>
            <a:off x="8458947" y="3237070"/>
            <a:ext cx="701020" cy="295465"/>
          </a:xfrm>
          <a:prstGeom prst="rect">
            <a:avLst/>
          </a:prstGeom>
          <a:noFill/>
          <a:ln w="12700" cap="flat" cmpd="sng" algn="ctr">
            <a:noFill/>
            <a:prstDash val="solid"/>
            <a:round/>
            <a:headEnd type="none" w="med" len="med"/>
            <a:tailEnd type="none" w="med" len="med"/>
          </a:ln>
          <a:effectLst>
            <a:outerShdw blurRad="63500" algn="ctr" rotWithShape="0">
              <a:prstClr val="black">
                <a:alpha val="19000"/>
              </a:prstClr>
            </a:outerShdw>
          </a:effectLst>
        </p:spPr>
        <p:txBody>
          <a:bodyPr wrap="square" lIns="0" tIns="0" rIns="0" bIns="0" anchor="ctr">
            <a:spAutoFit/>
          </a:bodyPr>
          <a:lstStyle/>
          <a:p>
            <a:pPr algn="ctr" defTabSz="1218937">
              <a:lnSpc>
                <a:spcPct val="90000"/>
              </a:lnSpc>
              <a:buClr>
                <a:srgbClr val="777777"/>
              </a:buClr>
              <a:buSzPct val="130000"/>
              <a:tabLst>
                <a:tab pos="1828480" algn="l"/>
              </a:tabLst>
              <a:defRPr/>
            </a:pPr>
            <a:r>
              <a:rPr lang="en-US" altLang="zh-CN" sz="2100" kern="0" dirty="0">
                <a:ln w="18415" cmpd="sng">
                  <a:noFill/>
                  <a:prstDash val="solid"/>
                </a:ln>
                <a:solidFill>
                  <a:schemeClr val="accent1"/>
                </a:solidFill>
                <a:latin typeface="Segoe UI Semibold" pitchFamily="34" charset="0"/>
                <a:cs typeface="Segoe UI" pitchFamily="34" charset="0"/>
              </a:rPr>
              <a:t>Beta </a:t>
            </a:r>
          </a:p>
        </p:txBody>
      </p:sp>
    </p:spTree>
    <p:extLst>
      <p:ext uri="{BB962C8B-B14F-4D97-AF65-F5344CB8AC3E}">
        <p14:creationId xmlns:p14="http://schemas.microsoft.com/office/powerpoint/2010/main" val="48086106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
                                        <p:tgtEl>
                                          <p:spTgt spid="43"/>
                                        </p:tgtEl>
                                      </p:cBhvr>
                                    </p:animEffect>
                                    <p:set>
                                      <p:cBhvr>
                                        <p:cTn id="7" dur="1" fill="hold">
                                          <p:stCondLst>
                                            <p:cond delay="9"/>
                                          </p:stCondLst>
                                        </p:cTn>
                                        <p:tgtEl>
                                          <p:spTgt spid="4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
                                        <p:tgtEl>
                                          <p:spTgt spid="52"/>
                                        </p:tgtEl>
                                      </p:cBhvr>
                                    </p:animEffect>
                                    <p:set>
                                      <p:cBhvr>
                                        <p:cTn id="10" dur="1" fill="hold">
                                          <p:stCondLst>
                                            <p:cond delay="9"/>
                                          </p:stCondLst>
                                        </p:cTn>
                                        <p:tgtEl>
                                          <p:spTgt spid="5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
                                        <p:tgtEl>
                                          <p:spTgt spid="74"/>
                                        </p:tgtEl>
                                      </p:cBhvr>
                                    </p:animEffect>
                                    <p:set>
                                      <p:cBhvr>
                                        <p:cTn id="13" dur="1" fill="hold">
                                          <p:stCondLst>
                                            <p:cond delay="9"/>
                                          </p:stCondLst>
                                        </p:cTn>
                                        <p:tgtEl>
                                          <p:spTgt spid="74"/>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9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5"/>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 presetClass="entr" presetSubtype="0" fill="hold" grpId="1"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fade">
                                      <p:cBhvr>
                                        <p:cTn id="37" dur="500"/>
                                        <p:tgtEl>
                                          <p:spTgt spid="107"/>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06"/>
                                        </p:tgtEl>
                                        <p:attrNameLst>
                                          <p:attrName>style.visibility</p:attrName>
                                        </p:attrNameLst>
                                      </p:cBhvr>
                                      <p:to>
                                        <p:strVal val="visible"/>
                                      </p:to>
                                    </p:set>
                                  </p:childTnLst>
                                </p:cTn>
                              </p:par>
                              <p:par>
                                <p:cTn id="40" presetID="1" presetClass="exit" presetSubtype="0" fill="hold" grpId="0" nodeType="withEffect">
                                  <p:stCondLst>
                                    <p:cond delay="0"/>
                                  </p:stCondLst>
                                  <p:childTnLst>
                                    <p:set>
                                      <p:cBhvr>
                                        <p:cTn id="41"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52" grpId="0"/>
      <p:bldP spid="52" grpId="1"/>
      <p:bldP spid="74" grpId="0"/>
      <p:bldP spid="74" grpId="1"/>
      <p:bldP spid="75" grpId="0"/>
      <p:bldP spid="99" grpId="0"/>
      <p:bldP spid="101" grpId="0"/>
      <p:bldP spid="15" grpId="0"/>
      <p:bldP spid="106" grpId="0"/>
      <p:bldP spid="107" grpId="0"/>
      <p:bldP spid="85" grpId="0"/>
      <p:bldP spid="93" grpId="0"/>
      <p:bldP spid="94"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2" name="Transparent"/>
          <p:cNvGrpSpPr/>
          <p:nvPr/>
        </p:nvGrpSpPr>
        <p:grpSpPr>
          <a:xfrm>
            <a:off x="-794" y="0"/>
            <a:ext cx="12190412" cy="6858000"/>
            <a:chOff x="-794" y="0"/>
            <a:chExt cx="12190412" cy="6858000"/>
          </a:xfrm>
        </p:grpSpPr>
        <p:pic>
          <p:nvPicPr>
            <p:cNvPr id="23" name="Picture 2" descr="\\SFP\Work\White_Whale\2-20333_Anderson_MMS\SFP_Art\Day_2_Closing\Cloud.png"/>
            <p:cNvPicPr>
              <a:picLocks noChangeAspect="1" noChangeArrowheads="1"/>
            </p:cNvPicPr>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794" y="0"/>
              <a:ext cx="12190412" cy="6858000"/>
            </a:xfrm>
            <a:prstGeom prst="rect">
              <a:avLst/>
            </a:prstGeom>
            <a:blipFill dpi="0" rotWithShape="1">
              <a:blip r:embed="rId4" cstate="print">
                <a:alphaModFix amt="30000"/>
              </a:blip>
              <a:srcRect/>
              <a:stretch>
                <a:fillRect/>
              </a:stretch>
            </a:blipFill>
            <a:ln w="55000" cap="flat" cmpd="thickThin" algn="ctr">
              <a:noFill/>
              <a:prstDash val="solid"/>
              <a:headEnd type="none" w="med" len="med"/>
              <a:tailEnd type="none" w="med" len="med"/>
            </a:ln>
            <a:effectLst/>
            <a:extLst/>
          </p:spPr>
        </p:pic>
        <p:grpSp>
          <p:nvGrpSpPr>
            <p:cNvPr id="27" name="Group 26"/>
            <p:cNvGrpSpPr/>
            <p:nvPr/>
          </p:nvGrpSpPr>
          <p:grpSpPr>
            <a:xfrm>
              <a:off x="6541282" y="1264328"/>
              <a:ext cx="5350005" cy="4580707"/>
              <a:chOff x="6541282" y="1264328"/>
              <a:chExt cx="5350005" cy="4580707"/>
            </a:xfrm>
          </p:grpSpPr>
          <p:pic>
            <p:nvPicPr>
              <p:cNvPr id="28" name="Picture 3" descr="\\SFP\Work\White_Whale\2-20333_Anderson_MMS\SFP_Art\Phones\iphone4_300_0710-md.jpg"/>
              <p:cNvPicPr>
                <a:picLocks noChangeAspect="1" noChangeArrowheads="1"/>
              </p:cNvPicPr>
              <p:nvPr/>
            </p:nvPicPr>
            <p:blipFill>
              <a:blip r:embed="rId5">
                <a:clrChange>
                  <a:clrFrom>
                    <a:srgbClr val="FFFFFF"/>
                  </a:clrFrom>
                  <a:clrTo>
                    <a:srgbClr val="FFFFFF">
                      <a:alpha val="0"/>
                    </a:srgbClr>
                  </a:clrTo>
                </a:clrChange>
                <a:alphaModFix amt="10000"/>
                <a:extLst>
                  <a:ext uri="{28A0092B-C50C-407E-A947-70E740481C1C}">
                    <a14:useLocalDpi xmlns:a14="http://schemas.microsoft.com/office/drawing/2010/main" val="0"/>
                  </a:ext>
                </a:extLst>
              </a:blip>
              <a:srcRect/>
              <a:stretch>
                <a:fillRect/>
              </a:stretch>
            </p:blipFill>
            <p:spPr bwMode="auto">
              <a:xfrm rot="20722340">
                <a:off x="7643926" y="2120865"/>
                <a:ext cx="1589961" cy="1589961"/>
              </a:xfrm>
              <a:prstGeom prst="rect">
                <a:avLst/>
              </a:prstGeom>
              <a:blipFill dpi="0" rotWithShape="1">
                <a:blip r:embed="rId4" cstate="print">
                  <a:clrChange>
                    <a:clrFrom>
                      <a:srgbClr val="FFFFFF"/>
                    </a:clrFrom>
                    <a:clrTo>
                      <a:srgbClr val="FFFFFF">
                        <a:alpha val="0"/>
                      </a:srgbClr>
                    </a:clrTo>
                  </a:clrChange>
                  <a:alphaModFix amt="10000"/>
                </a:blip>
                <a:srcRect/>
                <a:stretch>
                  <a:fillRect/>
                </a:stretch>
              </a:blipFill>
              <a:ln w="55000" cap="flat" cmpd="thickThin" algn="ctr">
                <a:noFill/>
                <a:prstDash val="solid"/>
                <a:headEnd type="none" w="med" len="med"/>
                <a:tailEnd type="none" w="med" len="med"/>
              </a:ln>
              <a:effectLst/>
              <a:extLst/>
            </p:spPr>
          </p:pic>
          <p:pic>
            <p:nvPicPr>
              <p:cNvPr id="29" name="Picture 33"/>
              <p:cNvPicPr>
                <a:picLocks noChangeAspect="1" noChangeArrowheads="1"/>
              </p:cNvPicPr>
              <p:nvPr/>
            </p:nvPicPr>
            <p:blipFill>
              <a:blip r:embed="rId6">
                <a:alphaModFix amt="10000"/>
                <a:extLst>
                  <a:ext uri="{28A0092B-C50C-407E-A947-70E740481C1C}">
                    <a14:useLocalDpi xmlns:a14="http://schemas.microsoft.com/office/drawing/2010/main" val="0"/>
                  </a:ext>
                </a:extLst>
              </a:blip>
              <a:stretch>
                <a:fillRect/>
              </a:stretch>
            </p:blipFill>
            <p:spPr bwMode="auto">
              <a:xfrm>
                <a:off x="10584919" y="2601968"/>
                <a:ext cx="1306368" cy="747589"/>
              </a:xfrm>
              <a:prstGeom prst="rect">
                <a:avLst/>
              </a:prstGeom>
              <a:blipFill dpi="0" rotWithShape="1">
                <a:blip r:embed="rId4" cstate="print">
                  <a:alphaModFix amt="10000"/>
                </a:blip>
                <a:srcRect/>
                <a:stretch>
                  <a:fillRect/>
                </a:stretch>
              </a:blipFill>
              <a:ln w="55000" cap="flat" cmpd="thickThin" algn="ctr">
                <a:noFill/>
                <a:prstDash val="solid"/>
                <a:headEnd type="none" w="med" len="med"/>
                <a:tailEnd type="none" w="med" len="med"/>
              </a:ln>
              <a:effectLst/>
              <a:extLst/>
            </p:spPr>
          </p:pic>
          <p:pic>
            <p:nvPicPr>
              <p:cNvPr id="30" name="Picture 17" descr="\\SERVER3\InternalBin\Resource DVD\DVD_ART36\DVD_Art_08-10-2010\Artwork_Imagery\Hardware Photos\OEM HW\COMPUTERS - PC\Windows 7\Tablets\HP EliteBook 2740p Notebook PC rear tablet w pen.png"/>
              <p:cNvPicPr>
                <a:picLocks noChangeAspect="1" noChangeArrowheads="1"/>
              </p:cNvPicPr>
              <p:nvPr/>
            </p:nvPicPr>
            <p:blipFill>
              <a:blip r:embed="rId7">
                <a:alphaModFix amt="15000"/>
                <a:extLst>
                  <a:ext uri="{28A0092B-C50C-407E-A947-70E740481C1C}">
                    <a14:useLocalDpi xmlns:a14="http://schemas.microsoft.com/office/drawing/2010/main" val="0"/>
                  </a:ext>
                </a:extLst>
              </a:blip>
              <a:srcRect/>
              <a:stretch>
                <a:fillRect/>
              </a:stretch>
            </p:blipFill>
            <p:spPr bwMode="auto">
              <a:xfrm>
                <a:off x="7593111" y="3788229"/>
                <a:ext cx="2064695" cy="1409155"/>
              </a:xfrm>
              <a:prstGeom prst="rect">
                <a:avLst/>
              </a:prstGeom>
              <a:blipFill dpi="0" rotWithShape="1">
                <a:blip r:embed="rId4" cstate="print">
                  <a:alphaModFix amt="15000"/>
                </a:blip>
                <a:srcRect/>
                <a:stretch>
                  <a:fillRect/>
                </a:stretch>
              </a:blipFill>
              <a:ln w="55000" cap="flat" cmpd="thickThin" algn="ctr">
                <a:noFill/>
                <a:prstDash val="solid"/>
                <a:headEnd type="none" w="med" len="med"/>
                <a:tailEnd type="none" w="med" len="med"/>
              </a:ln>
              <a:effectLst/>
              <a:extLst/>
            </p:spPr>
          </p:pic>
          <p:pic>
            <p:nvPicPr>
              <p:cNvPr id="31" name="SAMSUNG PHONE LARGE"/>
              <p:cNvPicPr>
                <a:picLocks noChangeAspect="1" noChangeArrowheads="1"/>
              </p:cNvPicPr>
              <p:nvPr/>
            </p:nvPicPr>
            <p:blipFill rotWithShape="1">
              <a:blip r:embed="rId8">
                <a:alphaModFix amt="15000"/>
                <a:extLst>
                  <a:ext uri="{28A0092B-C50C-407E-A947-70E740481C1C}">
                    <a14:useLocalDpi xmlns:a14="http://schemas.microsoft.com/office/drawing/2010/main" val="0"/>
                  </a:ext>
                </a:extLst>
              </a:blip>
              <a:srcRect t="1" b="-15625"/>
              <a:stretch/>
            </p:blipFill>
            <p:spPr bwMode="auto">
              <a:xfrm>
                <a:off x="6541282" y="3331218"/>
                <a:ext cx="1373569" cy="2513817"/>
              </a:xfrm>
              <a:prstGeom prst="rect">
                <a:avLst/>
              </a:prstGeom>
              <a:blipFill dpi="0" rotWithShape="1">
                <a:blip r:embed="rId4" cstate="print">
                  <a:alphaModFix amt="15000"/>
                </a:blip>
                <a:srcRect/>
                <a:stretch>
                  <a:fillRect/>
                </a:stretch>
              </a:blipFill>
              <a:ln w="55000" cap="flat" cmpd="thickThin" algn="ctr">
                <a:noFill/>
                <a:prstDash val="solid"/>
                <a:headEnd type="none" w="med" len="med"/>
                <a:tailEnd type="none" w="med" len="med"/>
              </a:ln>
              <a:effectLst/>
              <a:extLst/>
            </p:spPr>
          </p:pic>
          <p:pic>
            <p:nvPicPr>
              <p:cNvPr id="32" name="Picture 4" descr="C:\Users\andrewl\Desktop\i7500_samsung.png"/>
              <p:cNvPicPr>
                <a:picLocks noChangeAspect="1" noChangeArrowheads="1"/>
              </p:cNvPicPr>
              <p:nvPr/>
            </p:nvPicPr>
            <p:blipFill>
              <a:blip r:embed="rId9">
                <a:alphaModFix amt="15000"/>
                <a:extLst>
                  <a:ext uri="{28A0092B-C50C-407E-A947-70E740481C1C}">
                    <a14:useLocalDpi xmlns:a14="http://schemas.microsoft.com/office/drawing/2010/main" val="0"/>
                  </a:ext>
                </a:extLst>
              </a:blip>
              <a:srcRect/>
              <a:stretch>
                <a:fillRect/>
              </a:stretch>
            </p:blipFill>
            <p:spPr bwMode="auto">
              <a:xfrm rot="345964">
                <a:off x="10232544" y="1264328"/>
                <a:ext cx="735849" cy="1060657"/>
              </a:xfrm>
              <a:prstGeom prst="rect">
                <a:avLst/>
              </a:prstGeom>
              <a:blipFill dpi="0" rotWithShape="1">
                <a:blip r:embed="rId4" cstate="print">
                  <a:alphaModFix amt="15000"/>
                </a:blip>
                <a:srcRect/>
                <a:stretch>
                  <a:fillRect/>
                </a:stretch>
              </a:blipFill>
              <a:ln w="55000" cap="flat" cmpd="thickThin" algn="ctr">
                <a:noFill/>
                <a:prstDash val="solid"/>
                <a:headEnd type="none" w="med" len="med"/>
                <a:tailEnd type="none" w="med" len="med"/>
              </a:ln>
              <a:effectLst/>
              <a:extLst/>
            </p:spPr>
          </p:pic>
          <p:pic>
            <p:nvPicPr>
              <p:cNvPr id="33" name="Picture 8" descr="\\SERVER3\InternalBin\Resource DVD\DVD_ART36\DVD_Art_08-10-2010\Artwork_Imagery\Hardware Photos\OEM HW\COMPUTERS - PC\Windows 7\AIOs\Sony Vaio L.png"/>
              <p:cNvPicPr>
                <a:picLocks noChangeAspect="1" noChangeArrowheads="1"/>
              </p:cNvPicPr>
              <p:nvPr/>
            </p:nvPicPr>
            <p:blipFill>
              <a:blip r:embed="rId10">
                <a:alphaModFix amt="10000"/>
                <a:extLst>
                  <a:ext uri="{28A0092B-C50C-407E-A947-70E740481C1C}">
                    <a14:useLocalDpi xmlns:a14="http://schemas.microsoft.com/office/drawing/2010/main" val="0"/>
                  </a:ext>
                </a:extLst>
              </a:blip>
              <a:srcRect/>
              <a:stretch>
                <a:fillRect/>
              </a:stretch>
            </p:blipFill>
            <p:spPr bwMode="auto">
              <a:xfrm>
                <a:off x="8849615" y="2434442"/>
                <a:ext cx="2797229" cy="2878781"/>
              </a:xfrm>
              <a:prstGeom prst="rect">
                <a:avLst/>
              </a:prstGeom>
              <a:blipFill dpi="0" rotWithShape="1">
                <a:blip r:embed="rId4" cstate="print">
                  <a:alphaModFix amt="10000"/>
                </a:blip>
                <a:srcRect/>
                <a:stretch>
                  <a:fillRect/>
                </a:stretch>
              </a:blipFill>
              <a:ln w="55000" cap="flat" cmpd="thickThin" algn="ctr">
                <a:noFill/>
                <a:prstDash val="solid"/>
                <a:headEnd type="none" w="med" len="med"/>
                <a:tailEnd type="none" w="med" len="med"/>
              </a:ln>
              <a:effectLst/>
              <a:extLst/>
            </p:spPr>
          </p:pic>
        </p:grpSp>
      </p:grpSp>
      <p:pic>
        <p:nvPicPr>
          <p:cNvPr id="3074" name="Cloud" descr="\\SFP\Work\White_Whale\2-20333_Anderson_MMS\SFP_Art\Day_2_Closing\Clou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 y="0"/>
            <a:ext cx="121904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Data Center" descr="\\SFP\Work\White_Whale\2-20333_Anderson_MMS\SFP_Art\Day_2_Closing\Datacenter.png"/>
          <p:cNvPicPr>
            <a:picLocks noChangeAspect="1" noChangeArrowheads="1"/>
          </p:cNvPicPr>
          <p:nvPr/>
        </p:nvPicPr>
        <p:blipFill rotWithShape="1">
          <a:blip r:embed="rId11">
            <a:extLst>
              <a:ext uri="{28A0092B-C50C-407E-A947-70E740481C1C}">
                <a14:useLocalDpi xmlns:a14="http://schemas.microsoft.com/office/drawing/2010/main" val="0"/>
              </a:ext>
            </a:extLst>
          </a:blip>
          <a:srcRect r="24176"/>
          <a:stretch/>
        </p:blipFill>
        <p:spPr bwMode="auto">
          <a:xfrm>
            <a:off x="-793" y="0"/>
            <a:ext cx="9243268"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4" name="Data Center" descr="\\SFP\Work\White_Whale\2-20333_Anderson_MMS\SFP_Art\Day_2_Closing\Datacenter.png"/>
          <p:cNvPicPr>
            <a:picLocks noChangeAspect="1" noChangeArrowheads="1"/>
          </p:cNvPicPr>
          <p:nvPr/>
        </p:nvPicPr>
        <p:blipFill rotWithShape="1">
          <a:blip r:embed="rId11">
            <a:alphaModFix amt="40000"/>
            <a:extLst>
              <a:ext uri="{28A0092B-C50C-407E-A947-70E740481C1C}">
                <a14:useLocalDpi xmlns:a14="http://schemas.microsoft.com/office/drawing/2010/main" val="0"/>
              </a:ext>
            </a:extLst>
          </a:blip>
          <a:srcRect r="30524"/>
          <a:stretch/>
        </p:blipFill>
        <p:spPr bwMode="auto">
          <a:xfrm>
            <a:off x="-1084" y="283"/>
            <a:ext cx="8469835" cy="6857434"/>
          </a:xfrm>
          <a:prstGeom prst="rect">
            <a:avLst/>
          </a:prstGeom>
          <a:blipFill dpi="0" rotWithShape="1">
            <a:blip r:embed="rId4" cstate="print">
              <a:alphaModFix amt="40000"/>
            </a:blip>
            <a:srcRect/>
            <a:stretch>
              <a:fillRect/>
            </a:stretch>
          </a:blipFill>
          <a:ln w="55000" cap="flat" cmpd="thickThin" algn="ctr">
            <a:noFill/>
            <a:prstDash val="solid"/>
            <a:headEnd type="none" w="med" len="med"/>
            <a:tailEnd type="none" w="med" len="med"/>
          </a:ln>
          <a:effectLst/>
          <a:extLst/>
        </p:spPr>
      </p:pic>
      <p:sp>
        <p:nvSpPr>
          <p:cNvPr id="14" name="Bottom gradient"/>
          <p:cNvSpPr/>
          <p:nvPr/>
        </p:nvSpPr>
        <p:spPr bwMode="auto">
          <a:xfrm>
            <a:off x="0" y="3957850"/>
            <a:ext cx="12188825" cy="2900149"/>
          </a:xfrm>
          <a:prstGeom prst="rect">
            <a:avLst/>
          </a:prstGeom>
          <a:gradFill>
            <a:gsLst>
              <a:gs pos="0">
                <a:schemeClr val="bg1"/>
              </a:gs>
              <a:gs pos="52000">
                <a:schemeClr val="bg1">
                  <a:alpha val="24000"/>
                </a:schemeClr>
              </a:gs>
              <a:gs pos="100000">
                <a:schemeClr val="bg1">
                  <a:alpha val="0"/>
                </a:scheme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3" name="Rectangle 12"/>
          <p:cNvSpPr/>
          <p:nvPr/>
        </p:nvSpPr>
        <p:spPr bwMode="invGray">
          <a:xfrm>
            <a:off x="-104805" y="5679744"/>
            <a:ext cx="12294424" cy="1197864"/>
          </a:xfrm>
          <a:prstGeom prst="rect">
            <a:avLst/>
          </a:prstGeom>
          <a:gradFill flip="none" rotWithShape="1">
            <a:gsLst>
              <a:gs pos="7000">
                <a:srgbClr val="000000"/>
              </a:gs>
              <a:gs pos="39000">
                <a:srgbClr val="000000">
                  <a:alpha val="75000"/>
                </a:srgbClr>
              </a:gs>
              <a:gs pos="72000">
                <a:srgbClr val="000000">
                  <a:alpha val="75000"/>
                </a:srgbClr>
              </a:gs>
              <a:gs pos="100000">
                <a:srgbClr val="000000"/>
              </a:gs>
            </a:gsLst>
            <a:path path="circle">
              <a:fillToRect t="100000" r="100000"/>
            </a:path>
            <a:tileRect l="-100000" b="-100000"/>
          </a:gradFill>
          <a:ln w="6350" cap="flat" cmpd="sng" algn="ctr">
            <a:gradFill flip="none" rotWithShape="1">
              <a:gsLst>
                <a:gs pos="0">
                  <a:schemeClr val="tx1"/>
                </a:gs>
                <a:gs pos="50000">
                  <a:schemeClr val="tx1">
                    <a:alpha val="0"/>
                  </a:schemeClr>
                </a:gs>
                <a:gs pos="100000">
                  <a:schemeClr val="tx1"/>
                </a:gs>
              </a:gsLst>
              <a:lin ang="0" scaled="1"/>
              <a:tileRect/>
            </a:gradFill>
            <a:prstDash val="solid"/>
            <a:round/>
            <a:headEnd type="none" w="med" len="med"/>
            <a:tailEnd type="none" w="med" len="med"/>
          </a:ln>
          <a:effectLst/>
        </p:spPr>
        <p:txBody>
          <a:bodyPr vert="horz" wrap="square" lIns="0" tIns="91440" rIns="0" bIns="0" numCol="1" rtlCol="0" anchor="t" anchorCtr="0" compatLnSpc="1">
            <a:prstTxWarp prst="textNoShape">
              <a:avLst/>
            </a:prstTxWarp>
          </a:bodyPr>
          <a:lstStyle/>
          <a:p>
            <a:pPr algn="ctr">
              <a:defRPr/>
            </a:pPr>
            <a:endParaRPr lang="en-US" sz="2000" kern="0" dirty="0">
              <a:gradFill>
                <a:gsLst>
                  <a:gs pos="0">
                    <a:srgbClr val="FFFFFF"/>
                  </a:gs>
                  <a:gs pos="86000">
                    <a:srgbClr val="FFFFFF"/>
                  </a:gs>
                </a:gsLst>
                <a:lin ang="5400000" scaled="0"/>
              </a:gradFill>
            </a:endParaRPr>
          </a:p>
        </p:txBody>
      </p:sp>
      <p:pic>
        <p:nvPicPr>
          <p:cNvPr id="11" name="dotted wave graphic" descr="rays_flow.png"/>
          <p:cNvPicPr>
            <a:picLocks noChangeAspect="1"/>
          </p:cNvPicPr>
          <p:nvPr/>
        </p:nvPicPr>
        <p:blipFill rotWithShape="1">
          <a:blip r:embed="rId12">
            <a:alphaModFix amt="10000"/>
          </a:blip>
          <a:srcRect l="17451" t="21333" b="38444"/>
          <a:stretch/>
        </p:blipFill>
        <p:spPr>
          <a:xfrm>
            <a:off x="-95533" y="5622878"/>
            <a:ext cx="12284358" cy="1235122"/>
          </a:xfrm>
          <a:prstGeom prst="rect">
            <a:avLst/>
          </a:prstGeom>
          <a:blipFill dpi="0" rotWithShape="1">
            <a:blip r:embed="rId4" cstate="print">
              <a:alphaModFix amt="10000"/>
            </a:blip>
            <a:srcRect/>
            <a:stretch>
              <a:fillRect/>
            </a:stretch>
          </a:blipFill>
          <a:ln w="55000" cap="flat" cmpd="thickThin" algn="ctr">
            <a:noFill/>
            <a:prstDash val="solid"/>
            <a:headEnd type="none" w="med" len="med"/>
            <a:tailEnd type="none" w="med" len="med"/>
          </a:ln>
          <a:effectLst/>
        </p:spPr>
      </p:pic>
      <p:sp>
        <p:nvSpPr>
          <p:cNvPr id="15" name="TextBox 14"/>
          <p:cNvSpPr txBox="1"/>
          <p:nvPr/>
        </p:nvSpPr>
        <p:spPr bwMode="invGray">
          <a:xfrm>
            <a:off x="420329" y="5685560"/>
            <a:ext cx="11348166" cy="1242452"/>
          </a:xfrm>
          <a:prstGeom prst="rect">
            <a:avLst/>
          </a:prstGeom>
          <a:noFill/>
        </p:spPr>
        <p:txBody>
          <a:bodyPr wrap="square" lIns="0" tIns="0" rIns="0" bIns="0" rtlCol="0" anchor="ctr">
            <a:noAutofit/>
          </a:bodyPr>
          <a:lstStyle/>
          <a:p>
            <a:pPr algn="ctr">
              <a:lnSpc>
                <a:spcPct val="70000"/>
              </a:lnSpc>
              <a:defRPr/>
            </a:pPr>
            <a:r>
              <a:rPr lang="en-US" sz="7200" b="1" kern="2000" spc="-150" dirty="0" smtClean="0">
                <a:solidFill>
                  <a:srgbClr val="FFFFFF">
                    <a:alpha val="75000"/>
                  </a:srgbClr>
                </a:solidFill>
                <a:latin typeface="Segoe Condensed" pitchFamily="34" charset="0"/>
              </a:rPr>
              <a:t>CONSUMERIZATION</a:t>
            </a:r>
            <a:endParaRPr lang="en-US" sz="7200" b="1" kern="2000" spc="-150" dirty="0">
              <a:solidFill>
                <a:srgbClr val="FFFFFF">
                  <a:alpha val="75000"/>
                </a:srgbClr>
              </a:solidFill>
              <a:latin typeface="Segoe Condensed" pitchFamily="34" charset="0"/>
            </a:endParaRPr>
          </a:p>
        </p:txBody>
      </p:sp>
      <p:grpSp>
        <p:nvGrpSpPr>
          <p:cNvPr id="4" name="Devices"/>
          <p:cNvGrpSpPr/>
          <p:nvPr/>
        </p:nvGrpSpPr>
        <p:grpSpPr>
          <a:xfrm>
            <a:off x="6541282" y="1264328"/>
            <a:ext cx="5350005" cy="4580707"/>
            <a:chOff x="6541282" y="1264328"/>
            <a:chExt cx="5350005" cy="4580707"/>
          </a:xfrm>
        </p:grpSpPr>
        <p:pic>
          <p:nvPicPr>
            <p:cNvPr id="1027" name="Picture 3" descr="\\SFP\Work\White_Whale\2-20333_Anderson_MMS\SFP_Art\Phones\iphone4_300_0710-md.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22340">
              <a:off x="7643926" y="2120865"/>
              <a:ext cx="1589961" cy="1589961"/>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4" name="Picture 3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584919" y="2601968"/>
              <a:ext cx="1306368" cy="7475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7" descr="\\SERVER3\InternalBin\Resource DVD\DVD_ART36\DVD_Art_08-10-2010\Artwork_Imagery\Hardware Photos\OEM HW\COMPUTERS - PC\Windows 7\Tablets\HP EliteBook 2740p Notebook PC rear tablet w pe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3111" y="3788229"/>
              <a:ext cx="2064695" cy="1409155"/>
            </a:xfrm>
            <a:prstGeom prst="rect">
              <a:avLst/>
            </a:prstGeom>
            <a:noFill/>
            <a:extLst>
              <a:ext uri="{909E8E84-426E-40DD-AFC4-6F175D3DCCD1}">
                <a14:hiddenFill xmlns:a14="http://schemas.microsoft.com/office/drawing/2010/main">
                  <a:solidFill>
                    <a:srgbClr val="FFFFFF"/>
                  </a:solidFill>
                </a14:hiddenFill>
              </a:ext>
            </a:extLst>
          </p:spPr>
        </p:pic>
        <p:pic>
          <p:nvPicPr>
            <p:cNvPr id="25" name="SAMSUNG PHONE LARGE"/>
            <p:cNvPicPr>
              <a:picLocks noChangeAspect="1" noChangeArrowheads="1"/>
            </p:cNvPicPr>
            <p:nvPr/>
          </p:nvPicPr>
          <p:blipFill rotWithShape="1">
            <a:blip r:embed="rId8">
              <a:extLst>
                <a:ext uri="{28A0092B-C50C-407E-A947-70E740481C1C}">
                  <a14:useLocalDpi xmlns:a14="http://schemas.microsoft.com/office/drawing/2010/main" val="0"/>
                </a:ext>
              </a:extLst>
            </a:blip>
            <a:srcRect t="1" b="-15625"/>
            <a:stretch/>
          </p:blipFill>
          <p:spPr bwMode="auto">
            <a:xfrm>
              <a:off x="6541282" y="3331218"/>
              <a:ext cx="1373569" cy="25138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C:\Users\andrewl\Desktop\i7500_samsung.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45964">
              <a:off x="10232544" y="1264328"/>
              <a:ext cx="735849" cy="1060657"/>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056" name="Picture 8" descr="\\SERVER3\InternalBin\Resource DVD\DVD_ART36\DVD_Art_08-10-2010\Artwork_Imagery\Hardware Photos\OEM HW\COMPUTERS - PC\Windows 7\AIOs\Sony Vaio L.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9615" y="2434442"/>
              <a:ext cx="2797229" cy="2878781"/>
            </a:xfrm>
            <a:prstGeom prst="rect">
              <a:avLst/>
            </a:prstGeom>
            <a:noFill/>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73886487"/>
      </p:ext>
    </p:extLst>
  </p:cSld>
  <p:clrMapOvr>
    <a:masterClrMapping/>
  </p:clrMapOvr>
  <mc:AlternateContent xmlns:mc="http://schemas.openxmlformats.org/markup-compatibility/2006" xmlns:p14="http://schemas.microsoft.com/office/powerpoint/2010/main">
    <mc:Choice Requires="p14">
      <p:transition spd="slow" p14:dur="1500" advClick="0">
        <p:wipe dir="u"/>
      </p:transition>
    </mc:Choice>
    <mc:Fallback xmlns="">
      <p:transition spd="slow" advClick="0">
        <p:wipe dir="u"/>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Related Sessions</a:t>
            </a:r>
            <a:endParaRPr lang="en-US" dirty="0"/>
          </a:p>
        </p:txBody>
      </p:sp>
      <p:sp>
        <p:nvSpPr>
          <p:cNvPr id="9" name="Rectangle 8"/>
          <p:cNvSpPr/>
          <p:nvPr/>
        </p:nvSpPr>
        <p:spPr bwMode="auto">
          <a:xfrm>
            <a:off x="368135" y="1375674"/>
            <a:ext cx="11542816" cy="3859518"/>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SIM311 – FEP 2010 </a:t>
            </a:r>
            <a:r>
              <a:rPr lang="en-US" sz="2400" dirty="0">
                <a:gradFill>
                  <a:gsLst>
                    <a:gs pos="0">
                      <a:schemeClr val="tx1"/>
                    </a:gs>
                    <a:gs pos="100000">
                      <a:schemeClr val="tx1"/>
                    </a:gs>
                  </a:gsLst>
                  <a:lin ang="5400000" scaled="0"/>
                </a:gradFill>
              </a:rPr>
              <a:t>and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Deep </a:t>
            </a:r>
            <a:r>
              <a:rPr lang="en-US" sz="2400" dirty="0">
                <a:gradFill>
                  <a:gsLst>
                    <a:gs pos="0">
                      <a:schemeClr val="tx1"/>
                    </a:gs>
                    <a:gs pos="100000">
                      <a:schemeClr val="tx1"/>
                    </a:gs>
                  </a:gsLst>
                  <a:lin ang="5400000" scaled="0"/>
                </a:gradFill>
              </a:rPr>
              <a:t>Dive into Management and </a:t>
            </a:r>
            <a:r>
              <a:rPr lang="en-US" sz="2400" dirty="0" smtClean="0">
                <a:gradFill>
                  <a:gsLst>
                    <a:gs pos="0">
                      <a:schemeClr val="tx1"/>
                    </a:gs>
                    <a:gs pos="100000">
                      <a:schemeClr val="tx1"/>
                    </a:gs>
                  </a:gsLst>
                  <a:lin ang="5400000" scaled="0"/>
                </a:gradFill>
              </a:rPr>
              <a:t>Reporting</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SIM317 – Planning </a:t>
            </a:r>
            <a:r>
              <a:rPr lang="en-US" sz="2400" dirty="0">
                <a:gradFill>
                  <a:gsLst>
                    <a:gs pos="0">
                      <a:schemeClr val="tx1"/>
                    </a:gs>
                    <a:gs pos="100000">
                      <a:schemeClr val="tx1"/>
                    </a:gs>
                  </a:gsLst>
                  <a:lin ang="5400000" scaled="0"/>
                </a:gradFill>
              </a:rPr>
              <a:t>and Deploying </a:t>
            </a:r>
            <a:r>
              <a:rPr lang="en-US" sz="2400" dirty="0" smtClean="0">
                <a:gradFill>
                  <a:gsLst>
                    <a:gs pos="0">
                      <a:schemeClr val="tx1"/>
                    </a:gs>
                    <a:gs pos="100000">
                      <a:schemeClr val="tx1"/>
                    </a:gs>
                  </a:gsLst>
                  <a:lin ang="5400000" scaled="0"/>
                </a:gradFill>
              </a:rPr>
              <a:t>FEP 2010 </a:t>
            </a:r>
            <a:r>
              <a:rPr lang="en-US" sz="2400" dirty="0">
                <a:gradFill>
                  <a:gsLst>
                    <a:gs pos="0">
                      <a:schemeClr val="tx1"/>
                    </a:gs>
                    <a:gs pos="100000">
                      <a:schemeClr val="tx1"/>
                    </a:gs>
                  </a:gsLst>
                  <a:lin ang="5400000" scaled="0"/>
                </a:gradFill>
              </a:rPr>
              <a:t>with </a:t>
            </a:r>
            <a:r>
              <a:rPr lang="en-US" sz="2400" dirty="0" smtClean="0">
                <a:gradFill>
                  <a:gsLst>
                    <a:gs pos="0">
                      <a:schemeClr val="tx1"/>
                    </a:gs>
                    <a:gs pos="100000">
                      <a:schemeClr val="tx1"/>
                    </a:gs>
                  </a:gsLst>
                  <a:lin ang="5400000" scaled="0"/>
                </a:gradFill>
              </a:rPr>
              <a:t>Configuration Manager</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SIM330 – </a:t>
            </a:r>
            <a:r>
              <a:rPr lang="en-US" sz="2400" dirty="0">
                <a:gradFill>
                  <a:gsLst>
                    <a:gs pos="0">
                      <a:schemeClr val="tx1"/>
                    </a:gs>
                    <a:gs pos="100000">
                      <a:schemeClr val="tx1"/>
                    </a:gs>
                  </a:gsLst>
                  <a:lin ang="5400000" scaled="0"/>
                </a:gradFill>
              </a:rPr>
              <a:t>Client Management and Protection at </a:t>
            </a:r>
            <a:r>
              <a:rPr lang="en-US" sz="2400" dirty="0" smtClean="0">
                <a:gradFill>
                  <a:gsLst>
                    <a:gs pos="0">
                      <a:schemeClr val="tx1"/>
                    </a:gs>
                    <a:gs pos="100000">
                      <a:schemeClr val="tx1"/>
                    </a:gs>
                  </a:gsLst>
                  <a:lin ang="5400000" scaled="0"/>
                </a:gradFill>
              </a:rPr>
              <a:t>Microsoft: FEP Deployment</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SIM346 –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2012</a:t>
            </a:r>
            <a:r>
              <a:rPr lang="en-US" sz="2400" dirty="0">
                <a:gradFill>
                  <a:gsLst>
                    <a:gs pos="0">
                      <a:schemeClr val="tx1"/>
                    </a:gs>
                    <a:gs pos="100000">
                      <a:schemeClr val="tx1"/>
                    </a:gs>
                  </a:gsLst>
                  <a:lin ang="5400000" scaled="0"/>
                </a:gradFill>
              </a:rPr>
              <a:t>: Application </a:t>
            </a:r>
            <a:r>
              <a:rPr lang="en-US" sz="2400" dirty="0" smtClean="0">
                <a:gradFill>
                  <a:gsLst>
                    <a:gs pos="0">
                      <a:schemeClr val="tx1"/>
                    </a:gs>
                    <a:gs pos="100000">
                      <a:schemeClr val="tx1"/>
                    </a:gs>
                  </a:gsLst>
                  <a:lin ang="5400000" scaled="0"/>
                </a:gradFill>
              </a:rPr>
              <a:t>Management</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SIM347 –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2012</a:t>
            </a:r>
            <a:r>
              <a:rPr lang="en-US" sz="2400" dirty="0">
                <a:gradFill>
                  <a:gsLst>
                    <a:gs pos="0">
                      <a:schemeClr val="tx1"/>
                    </a:gs>
                    <a:gs pos="100000">
                      <a:schemeClr val="tx1"/>
                    </a:gs>
                  </a:gsLst>
                  <a:lin ang="5400000" scaled="0"/>
                </a:gradFill>
              </a:rPr>
              <a:t>: Deployment and Infrastructure Technical </a:t>
            </a:r>
            <a:r>
              <a:rPr lang="en-US" sz="2400" dirty="0" smtClean="0">
                <a:gradFill>
                  <a:gsLst>
                    <a:gs pos="0">
                      <a:schemeClr val="tx1"/>
                    </a:gs>
                    <a:gs pos="100000">
                      <a:schemeClr val="tx1"/>
                    </a:gs>
                  </a:gsLst>
                  <a:lin ang="5400000" scaled="0"/>
                </a:gradFill>
              </a:rPr>
              <a:t>Overview</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SIM348 </a:t>
            </a:r>
            <a:r>
              <a:rPr lang="en-US" sz="2400" dirty="0">
                <a:gradFill>
                  <a:gsLst>
                    <a:gs pos="0">
                      <a:schemeClr val="tx1"/>
                    </a:gs>
                    <a:gs pos="100000">
                      <a:schemeClr val="tx1"/>
                    </a:gs>
                  </a:gsLst>
                  <a:lin ang="5400000" scaled="0"/>
                </a:gradFill>
              </a:rPr>
              <a:t>–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2007 </a:t>
            </a:r>
            <a:r>
              <a:rPr lang="en-US" sz="2400" dirty="0">
                <a:gradFill>
                  <a:gsLst>
                    <a:gs pos="0">
                      <a:schemeClr val="tx1"/>
                    </a:gs>
                    <a:gs pos="100000">
                      <a:schemeClr val="tx1"/>
                    </a:gs>
                  </a:gsLst>
                  <a:lin ang="5400000" scaled="0"/>
                </a:gradFill>
              </a:rPr>
              <a:t>R3: Technical </a:t>
            </a:r>
            <a:r>
              <a:rPr lang="en-US" sz="2400" dirty="0" smtClean="0">
                <a:gradFill>
                  <a:gsLst>
                    <a:gs pos="0">
                      <a:schemeClr val="tx1"/>
                    </a:gs>
                    <a:gs pos="100000">
                      <a:schemeClr val="tx1"/>
                    </a:gs>
                  </a:gsLst>
                  <a:lin ang="5400000" scaled="0"/>
                </a:gradFill>
              </a:rPr>
              <a:t>Overview</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SIM351 </a:t>
            </a:r>
            <a:r>
              <a:rPr lang="en-US" sz="2400" dirty="0">
                <a:gradFill>
                  <a:gsLst>
                    <a:gs pos="0">
                      <a:schemeClr val="tx1"/>
                    </a:gs>
                    <a:gs pos="100000">
                      <a:schemeClr val="tx1"/>
                    </a:gs>
                  </a:gsLst>
                  <a:lin ang="5400000" scaled="0"/>
                </a:gradFill>
              </a:rPr>
              <a:t>–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2012</a:t>
            </a:r>
            <a:r>
              <a:rPr lang="en-US" sz="2400" dirty="0">
                <a:gradFill>
                  <a:gsLst>
                    <a:gs pos="0">
                      <a:schemeClr val="tx1"/>
                    </a:gs>
                    <a:gs pos="100000">
                      <a:schemeClr val="tx1"/>
                    </a:gs>
                  </a:gsLst>
                  <a:lin ang="5400000" scaled="0"/>
                </a:gradFill>
              </a:rPr>
              <a:t>: Migrating from 2007 to </a:t>
            </a:r>
            <a:r>
              <a:rPr lang="en-US" sz="2400" dirty="0" smtClean="0">
                <a:gradFill>
                  <a:gsLst>
                    <a:gs pos="0">
                      <a:schemeClr val="tx1"/>
                    </a:gs>
                    <a:gs pos="100000">
                      <a:schemeClr val="tx1"/>
                    </a:gs>
                  </a:gsLst>
                  <a:lin ang="5400000" scaled="0"/>
                </a:gradFill>
              </a:rPr>
              <a:t>2012</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SIM352 –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2012</a:t>
            </a:r>
            <a:r>
              <a:rPr lang="en-US" sz="2400" dirty="0">
                <a:gradFill>
                  <a:gsLst>
                    <a:gs pos="0">
                      <a:schemeClr val="tx1"/>
                    </a:gs>
                    <a:gs pos="100000">
                      <a:schemeClr val="tx1"/>
                    </a:gs>
                  </a:gsLst>
                  <a:lin ang="5400000" scaled="0"/>
                </a:gradFill>
              </a:rPr>
              <a:t>: Technical </a:t>
            </a:r>
            <a:r>
              <a:rPr lang="en-US" sz="2400" dirty="0" smtClean="0">
                <a:gradFill>
                  <a:gsLst>
                    <a:gs pos="0">
                      <a:schemeClr val="tx1"/>
                    </a:gs>
                    <a:gs pos="100000">
                      <a:schemeClr val="tx1"/>
                    </a:gs>
                  </a:gsLst>
                  <a:lin ang="5400000" scaled="0"/>
                </a:gradFill>
              </a:rPr>
              <a:t>Overview</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SIM407 </a:t>
            </a:r>
            <a:r>
              <a:rPr lang="en-US" sz="2400" dirty="0">
                <a:gradFill>
                  <a:gsLst>
                    <a:gs pos="0">
                      <a:schemeClr val="tx1"/>
                    </a:gs>
                    <a:gs pos="100000">
                      <a:schemeClr val="tx1"/>
                    </a:gs>
                  </a:gsLst>
                  <a:lin ang="5400000" scaled="0"/>
                </a:gradFill>
              </a:rPr>
              <a:t>–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a:t>
            </a:r>
            <a:r>
              <a:rPr lang="en-US" sz="2400" dirty="0">
                <a:gradFill>
                  <a:gsLst>
                    <a:gs pos="0">
                      <a:schemeClr val="tx1"/>
                    </a:gs>
                    <a:gs pos="100000">
                      <a:schemeClr val="tx1"/>
                    </a:gs>
                  </a:gsLst>
                  <a:lin ang="5400000" scaled="0"/>
                </a:gradFill>
              </a:rPr>
              <a:t>Hints, Allegations and Other Things Left </a:t>
            </a:r>
            <a:r>
              <a:rPr lang="en-US" sz="2400" dirty="0" smtClean="0">
                <a:gradFill>
                  <a:gsLst>
                    <a:gs pos="0">
                      <a:schemeClr val="tx1"/>
                    </a:gs>
                    <a:gs pos="100000">
                      <a:schemeClr val="tx1"/>
                    </a:gs>
                  </a:gsLst>
                  <a:lin ang="5400000" scaled="0"/>
                </a:gradFill>
              </a:rPr>
              <a:t>Unsaid</a:t>
            </a:r>
            <a:endParaRPr lang="en-US" sz="24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297430870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Hands On Labs</a:t>
            </a:r>
            <a:endParaRPr lang="en-US" dirty="0"/>
          </a:p>
        </p:txBody>
      </p:sp>
      <p:sp>
        <p:nvSpPr>
          <p:cNvPr id="9" name="Rectangle 8"/>
          <p:cNvSpPr/>
          <p:nvPr/>
        </p:nvSpPr>
        <p:spPr bwMode="auto">
          <a:xfrm>
            <a:off x="368135" y="888799"/>
            <a:ext cx="11542816" cy="5890843"/>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SIM378-HOL – Introduction </a:t>
            </a:r>
            <a:r>
              <a:rPr lang="en-US" sz="2400" dirty="0">
                <a:gradFill>
                  <a:gsLst>
                    <a:gs pos="0">
                      <a:schemeClr val="tx1"/>
                    </a:gs>
                    <a:gs pos="100000">
                      <a:schemeClr val="tx1"/>
                    </a:gs>
                  </a:gsLst>
                  <a:lin ang="5400000" scaled="0"/>
                </a:gradFill>
              </a:rPr>
              <a:t>to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2012</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SIM379-HOL – Deploying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2012</a:t>
            </a:r>
            <a:endParaRPr lang="en-US" sz="2400" dirty="0">
              <a:gradFill>
                <a:gsLst>
                  <a:gs pos="0">
                    <a:schemeClr val="tx1"/>
                  </a:gs>
                  <a:gs pos="100000">
                    <a:schemeClr val="tx1"/>
                  </a:gs>
                </a:gsLst>
                <a:lin ang="5400000" scaled="0"/>
              </a:gradFill>
            </a:endParaRP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SIM380-HOL – Basic </a:t>
            </a:r>
            <a:r>
              <a:rPr lang="en-US" sz="2400" dirty="0">
                <a:gradFill>
                  <a:gsLst>
                    <a:gs pos="0">
                      <a:schemeClr val="tx1"/>
                    </a:gs>
                    <a:gs pos="100000">
                      <a:schemeClr val="tx1"/>
                    </a:gs>
                  </a:gsLst>
                  <a:lin ang="5400000" scaled="0"/>
                </a:gradFill>
              </a:rPr>
              <a:t>Software Distribution in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2012</a:t>
            </a:r>
            <a:endParaRPr lang="en-US" sz="2400" dirty="0">
              <a:gradFill>
                <a:gsLst>
                  <a:gs pos="0">
                    <a:schemeClr val="tx1"/>
                  </a:gs>
                  <a:gs pos="100000">
                    <a:schemeClr val="tx1"/>
                  </a:gs>
                </a:gsLst>
                <a:lin ang="5400000" scaled="0"/>
              </a:gradFill>
            </a:endParaRP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SIM381-HOL – Advanced </a:t>
            </a:r>
            <a:r>
              <a:rPr lang="en-US" sz="2400" dirty="0">
                <a:gradFill>
                  <a:gsLst>
                    <a:gs pos="0">
                      <a:schemeClr val="tx1"/>
                    </a:gs>
                    <a:gs pos="100000">
                      <a:schemeClr val="tx1"/>
                    </a:gs>
                  </a:gsLst>
                  <a:lin ang="5400000" scaled="0"/>
                </a:gradFill>
              </a:rPr>
              <a:t>Software Distribution in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2012</a:t>
            </a:r>
            <a:endParaRPr lang="en-US" sz="2400" dirty="0">
              <a:gradFill>
                <a:gsLst>
                  <a:gs pos="0">
                    <a:schemeClr val="tx1"/>
                  </a:gs>
                  <a:gs pos="100000">
                    <a:schemeClr val="tx1"/>
                  </a:gs>
                </a:gsLst>
                <a:lin ang="5400000" scaled="0"/>
              </a:gradFill>
            </a:endParaRP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SIM382-HOL – Migrating </a:t>
            </a:r>
            <a:r>
              <a:rPr lang="en-US" sz="2400" dirty="0">
                <a:gradFill>
                  <a:gsLst>
                    <a:gs pos="0">
                      <a:schemeClr val="tx1"/>
                    </a:gs>
                    <a:gs pos="100000">
                      <a:schemeClr val="tx1"/>
                    </a:gs>
                  </a:gsLst>
                  <a:lin ang="5400000" scaled="0"/>
                </a:gradFill>
              </a:rPr>
              <a:t>from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2007 </a:t>
            </a:r>
            <a:r>
              <a:rPr lang="en-US" sz="2400" dirty="0">
                <a:gradFill>
                  <a:gsLst>
                    <a:gs pos="0">
                      <a:schemeClr val="tx1"/>
                    </a:gs>
                    <a:gs pos="100000">
                      <a:schemeClr val="tx1"/>
                    </a:gs>
                  </a:gsLst>
                  <a:lin ang="5400000" scaled="0"/>
                </a:gradFill>
              </a:rPr>
              <a:t>to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2012</a:t>
            </a:r>
            <a:endParaRPr lang="en-US" sz="2400" dirty="0">
              <a:gradFill>
                <a:gsLst>
                  <a:gs pos="0">
                    <a:schemeClr val="tx1"/>
                  </a:gs>
                  <a:gs pos="100000">
                    <a:schemeClr val="tx1"/>
                  </a:gs>
                </a:gsLst>
                <a:lin ang="5400000" scaled="0"/>
              </a:gradFill>
            </a:endParaRP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SIM383-HOL – Implementing </a:t>
            </a:r>
            <a:r>
              <a:rPr lang="en-US" sz="2400" dirty="0">
                <a:gradFill>
                  <a:gsLst>
                    <a:gs pos="0">
                      <a:schemeClr val="tx1"/>
                    </a:gs>
                    <a:gs pos="100000">
                      <a:schemeClr val="tx1"/>
                    </a:gs>
                  </a:gsLst>
                  <a:lin ang="5400000" scaled="0"/>
                </a:gradFill>
              </a:rPr>
              <a:t>Role Based Administration in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2012</a:t>
            </a:r>
            <a:endParaRPr lang="en-US" sz="2400" dirty="0">
              <a:gradFill>
                <a:gsLst>
                  <a:gs pos="0">
                    <a:schemeClr val="tx1"/>
                  </a:gs>
                  <a:gs pos="100000">
                    <a:schemeClr val="tx1"/>
                  </a:gs>
                </a:gsLst>
                <a:lin ang="5400000" scaled="0"/>
              </a:gradFill>
            </a:endParaRP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SIM384-HOL – Deploying </a:t>
            </a:r>
            <a:r>
              <a:rPr lang="en-US" sz="2400" dirty="0">
                <a:gradFill>
                  <a:gsLst>
                    <a:gs pos="0">
                      <a:schemeClr val="tx1"/>
                    </a:gs>
                    <a:gs pos="100000">
                      <a:schemeClr val="tx1"/>
                    </a:gs>
                  </a:gsLst>
                  <a:lin ang="5400000" scaled="0"/>
                </a:gradFill>
              </a:rPr>
              <a:t>a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2012 </a:t>
            </a:r>
            <a:r>
              <a:rPr lang="en-US" sz="2400" dirty="0">
                <a:gradFill>
                  <a:gsLst>
                    <a:gs pos="0">
                      <a:schemeClr val="tx1"/>
                    </a:gs>
                    <a:gs pos="100000">
                      <a:schemeClr val="tx1"/>
                    </a:gs>
                  </a:gsLst>
                  <a:lin ang="5400000" scaled="0"/>
                </a:gradFill>
              </a:rPr>
              <a:t>Hierarchy</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SIM385-HOL – Implementing </a:t>
            </a:r>
            <a:r>
              <a:rPr lang="en-US" sz="2400" dirty="0">
                <a:gradFill>
                  <a:gsLst>
                    <a:gs pos="0">
                      <a:schemeClr val="tx1"/>
                    </a:gs>
                    <a:gs pos="100000">
                      <a:schemeClr val="tx1"/>
                    </a:gs>
                  </a:gsLst>
                  <a:lin ang="5400000" scaled="0"/>
                </a:gradFill>
              </a:rPr>
              <a:t>Settings Management in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2012</a:t>
            </a:r>
            <a:endParaRPr lang="en-US" sz="2400" dirty="0">
              <a:gradFill>
                <a:gsLst>
                  <a:gs pos="0">
                    <a:schemeClr val="tx1"/>
                  </a:gs>
                  <a:gs pos="100000">
                    <a:schemeClr val="tx1"/>
                  </a:gs>
                </a:gsLst>
                <a:lin ang="5400000" scaled="0"/>
              </a:gradFill>
            </a:endParaRP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SIM386-HOL – Implementing </a:t>
            </a:r>
            <a:r>
              <a:rPr lang="en-US" sz="2400" dirty="0">
                <a:gradFill>
                  <a:gsLst>
                    <a:gs pos="0">
                      <a:schemeClr val="tx1"/>
                    </a:gs>
                    <a:gs pos="100000">
                      <a:schemeClr val="tx1"/>
                    </a:gs>
                  </a:gsLst>
                  <a:lin ang="5400000" scaled="0"/>
                </a:gradFill>
              </a:rPr>
              <a:t>Software Updates in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2012</a:t>
            </a:r>
            <a:endParaRPr lang="en-US" sz="2400" dirty="0">
              <a:gradFill>
                <a:gsLst>
                  <a:gs pos="0">
                    <a:schemeClr val="tx1"/>
                  </a:gs>
                  <a:gs pos="100000">
                    <a:schemeClr val="tx1"/>
                  </a:gs>
                </a:gsLst>
                <a:lin ang="5400000" scaled="0"/>
              </a:gradFill>
            </a:endParaRP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SIM387-HOL – Maintaining </a:t>
            </a:r>
            <a:r>
              <a:rPr lang="en-US" sz="2400" dirty="0">
                <a:gradFill>
                  <a:gsLst>
                    <a:gs pos="0">
                      <a:schemeClr val="tx1"/>
                    </a:gs>
                    <a:gs pos="100000">
                      <a:schemeClr val="tx1"/>
                    </a:gs>
                  </a:gsLst>
                  <a:lin ang="5400000" scaled="0"/>
                </a:gradFill>
              </a:rPr>
              <a:t>Healthy Clients in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2012</a:t>
            </a:r>
            <a:endParaRPr lang="en-US" sz="2400" dirty="0">
              <a:gradFill>
                <a:gsLst>
                  <a:gs pos="0">
                    <a:schemeClr val="tx1"/>
                  </a:gs>
                  <a:gs pos="100000">
                    <a:schemeClr val="tx1"/>
                  </a:gs>
                </a:gsLst>
                <a:lin ang="5400000" scaled="0"/>
              </a:gradFill>
            </a:endParaRP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SIM388-HOL – Deploying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2012 </a:t>
            </a:r>
            <a:r>
              <a:rPr lang="en-US" sz="2400" dirty="0">
                <a:gradFill>
                  <a:gsLst>
                    <a:gs pos="0">
                      <a:schemeClr val="tx1"/>
                    </a:gs>
                    <a:gs pos="100000">
                      <a:schemeClr val="tx1"/>
                    </a:gs>
                  </a:gsLst>
                  <a:lin ang="5400000" scaled="0"/>
                </a:gradFill>
              </a:rPr>
              <a:t>Device Management</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SIM389-HOL – Deploying </a:t>
            </a:r>
            <a:r>
              <a:rPr lang="en-US" sz="2400" dirty="0">
                <a:gradFill>
                  <a:gsLst>
                    <a:gs pos="0">
                      <a:schemeClr val="tx1"/>
                    </a:gs>
                    <a:gs pos="100000">
                      <a:schemeClr val="tx1"/>
                    </a:gs>
                  </a:gsLst>
                  <a:lin ang="5400000" scaled="0"/>
                </a:gradFill>
              </a:rPr>
              <a:t>Windows 7 with </a:t>
            </a:r>
            <a:r>
              <a:rPr lang="en-US" sz="2400" dirty="0" err="1" smtClean="0">
                <a:gradFill>
                  <a:gsLst>
                    <a:gs pos="0">
                      <a:schemeClr val="tx1"/>
                    </a:gs>
                    <a:gs pos="100000">
                      <a:schemeClr val="tx1"/>
                    </a:gs>
                  </a:gsLst>
                  <a:lin ang="5400000" scaled="0"/>
                </a:gradFill>
              </a:rPr>
              <a:t>ConfigMgr</a:t>
            </a:r>
            <a:r>
              <a:rPr lang="en-US" sz="2400" dirty="0" smtClean="0">
                <a:gradFill>
                  <a:gsLst>
                    <a:gs pos="0">
                      <a:schemeClr val="tx1"/>
                    </a:gs>
                    <a:gs pos="100000">
                      <a:schemeClr val="tx1"/>
                    </a:gs>
                  </a:gsLst>
                  <a:lin ang="5400000" scaled="0"/>
                </a:gradFill>
              </a:rPr>
              <a:t> 2007</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SIM390-HOL – FEP </a:t>
            </a:r>
            <a:r>
              <a:rPr lang="en-US" sz="2400" dirty="0">
                <a:gradFill>
                  <a:gsLst>
                    <a:gs pos="0">
                      <a:schemeClr val="tx1"/>
                    </a:gs>
                    <a:gs pos="100000">
                      <a:schemeClr val="tx1"/>
                    </a:gs>
                  </a:gsLst>
                  <a:lin ang="5400000" scaled="0"/>
                </a:gradFill>
              </a:rPr>
              <a:t>2012 Beta </a:t>
            </a:r>
            <a:r>
              <a:rPr lang="en-US" sz="2400" dirty="0" smtClean="0">
                <a:gradFill>
                  <a:gsLst>
                    <a:gs pos="0">
                      <a:schemeClr val="tx1"/>
                    </a:gs>
                    <a:gs pos="100000">
                      <a:schemeClr val="tx1"/>
                    </a:gs>
                  </a:gsLst>
                  <a:lin ang="5400000" scaled="0"/>
                </a:gradFill>
              </a:rPr>
              <a:t>Overview</a:t>
            </a:r>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SIM394-HOL – FEP 2010 Overview</a:t>
            </a:r>
            <a:endParaRPr lang="en-US" sz="24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395965753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063244" y="138499"/>
            <a:ext cx="2854754" cy="553998"/>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Required Slide</a:t>
            </a:r>
          </a:p>
        </p:txBody>
      </p:sp>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lvl="0"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chemeClr val="tx1"/>
                    </a:gs>
                    <a:gs pos="86000">
                      <a:schemeClr val="tx1"/>
                    </a:gs>
                  </a:gsLst>
                  <a:lin ang="5400000" scaled="0"/>
                </a:gradFill>
                <a:latin typeface="Segoe" pitchFamily="34" charset="0"/>
              </a:rPr>
              <a:t>Complete an evaluation on </a:t>
            </a:r>
            <a:r>
              <a:rPr lang="en-US" sz="3200" dirty="0" err="1" smtClean="0">
                <a:gradFill>
                  <a:gsLst>
                    <a:gs pos="0">
                      <a:schemeClr val="tx1"/>
                    </a:gs>
                    <a:gs pos="86000">
                      <a:schemeClr val="tx1"/>
                    </a:gs>
                  </a:gsLst>
                  <a:lin ang="5400000" scaled="0"/>
                </a:gradFill>
                <a:latin typeface="Segoe" pitchFamily="34" charset="0"/>
              </a:rPr>
              <a:t>CommNet</a:t>
            </a:r>
            <a:r>
              <a:rPr lang="en-US" sz="3200" dirty="0" smtClean="0">
                <a:gradFill>
                  <a:gsLst>
                    <a:gs pos="0">
                      <a:schemeClr val="tx1"/>
                    </a:gs>
                    <a:gs pos="86000">
                      <a:schemeClr val="tx1"/>
                    </a:gs>
                  </a:gsLst>
                  <a:lin ang="5400000" scaled="0"/>
                </a:gradFill>
                <a:latin typeface="Segoe" pitchFamily="34" charset="0"/>
              </a:rPr>
              <a:t> and </a:t>
            </a:r>
            <a:br>
              <a:rPr lang="en-US" sz="3200" dirty="0" smtClean="0">
                <a:gradFill>
                  <a:gsLst>
                    <a:gs pos="0">
                      <a:schemeClr val="tx1"/>
                    </a:gs>
                    <a:gs pos="86000">
                      <a:schemeClr val="tx1"/>
                    </a:gs>
                  </a:gsLst>
                  <a:lin ang="5400000" scaled="0"/>
                </a:gradFill>
                <a:latin typeface="Segoe" pitchFamily="34" charset="0"/>
              </a:rPr>
            </a:br>
            <a:r>
              <a:rPr lang="en-US" sz="3200" dirty="0" smtClean="0">
                <a:gradFill>
                  <a:gsLst>
                    <a:gs pos="0">
                      <a:schemeClr val="tx1"/>
                    </a:gs>
                    <a:gs pos="86000">
                      <a:schemeClr val="tx1"/>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95043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6612" y="533400"/>
            <a:ext cx="9323388" cy="3432269"/>
          </a:xfrm>
        </p:spPr>
        <p:txBody>
          <a:bodyPr/>
          <a:lstStyle/>
          <a:p>
            <a:r>
              <a:rPr sz="6000" dirty="0" smtClean="0"/>
              <a:t>Q&amp;A</a:t>
            </a:r>
            <a:endParaRPr lang="en-US" sz="6000" dirty="0"/>
          </a:p>
        </p:txBody>
      </p:sp>
      <p:sp>
        <p:nvSpPr>
          <p:cNvPr id="7" name="Subtitle 6"/>
          <p:cNvSpPr>
            <a:spLocks noGrp="1"/>
          </p:cNvSpPr>
          <p:nvPr>
            <p:ph type="subTitle" idx="1"/>
          </p:nvPr>
        </p:nvSpPr>
        <p:spPr/>
        <p:txBody>
          <a:bodyPr/>
          <a:lstStyle/>
          <a:p>
            <a:endParaRPr lang="en-US"/>
          </a:p>
        </p:txBody>
      </p:sp>
      <p:sp>
        <p:nvSpPr>
          <p:cNvPr id="8" name="Text Placeholder 7"/>
          <p:cNvSpPr>
            <a:spLocks noGrp="1"/>
          </p:cNvSpPr>
          <p:nvPr>
            <p:ph type="body" sz="quarter" idx="10"/>
          </p:nvPr>
        </p:nvSpPr>
        <p:spPr/>
        <p:txBody>
          <a:bodyPr/>
          <a:lstStyle/>
          <a:p>
            <a:r>
              <a:rPr lang="en-US" dirty="0" smtClean="0"/>
              <a:t>Thank You!</a:t>
            </a:r>
            <a:endParaRPr lang="en-US" dirty="0"/>
          </a:p>
        </p:txBody>
      </p:sp>
    </p:spTree>
    <p:extLst>
      <p:ext uri="{BB962C8B-B14F-4D97-AF65-F5344CB8AC3E}">
        <p14:creationId xmlns:p14="http://schemas.microsoft.com/office/powerpoint/2010/main" val="309980593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Notes (hidden)</a:t>
            </a:r>
            <a:endParaRPr lang="en-US" dirty="0"/>
          </a:p>
        </p:txBody>
      </p:sp>
      <p:sp>
        <p:nvSpPr>
          <p:cNvPr id="6" name="Text Placeholder 5"/>
          <p:cNvSpPr>
            <a:spLocks noGrp="1"/>
          </p:cNvSpPr>
          <p:nvPr>
            <p:ph type="body" sz="quarter" idx="10"/>
          </p:nvPr>
        </p:nvSpPr>
        <p:spPr/>
        <p:txBody>
          <a:bodyPr/>
          <a:lstStyle/>
          <a:p>
            <a:r>
              <a:rPr lang="en-US" smtClean="0"/>
              <a:t>Some speakers at Microsoft like to use this slide for hidden “notes slides”. </a:t>
            </a:r>
          </a:p>
          <a:p>
            <a:r>
              <a:rPr lang="en-US" smtClean="0"/>
              <a:t>Delete it if you don’t want to use it.</a:t>
            </a:r>
            <a:endParaRPr lang="en-US" dirty="0"/>
          </a:p>
        </p:txBody>
      </p:sp>
      <p:sp>
        <p:nvSpPr>
          <p:cNvPr id="7" name="Text Placeholder 6"/>
          <p:cNvSpPr>
            <a:spLocks noGrp="1"/>
          </p:cNvSpPr>
          <p:nvPr>
            <p:ph type="body" sz="quarter" idx="11"/>
          </p:nvPr>
        </p:nvSpPr>
        <p:spPr/>
        <p:txBody>
          <a:bodyPr/>
          <a:lstStyle/>
          <a:p>
            <a:r>
              <a:rPr lang="en-US" smtClean="0"/>
              <a:t>NEXT: &lt;next slide title&gt;</a:t>
            </a:r>
            <a:endParaRPr lang="en-US" dirty="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en-US" dirty="0" smtClean="0"/>
              <a:t>Deadlines &amp; Resources</a:t>
            </a:r>
            <a:endParaRPr lang="en-US" dirty="0"/>
          </a:p>
        </p:txBody>
      </p:sp>
      <p:sp>
        <p:nvSpPr>
          <p:cNvPr id="13" name="Text Placeholder 13"/>
          <p:cNvSpPr>
            <a:spLocks noGrp="1"/>
          </p:cNvSpPr>
          <p:nvPr>
            <p:ph type="body" sz="quarter" idx="10"/>
          </p:nvPr>
        </p:nvSpPr>
        <p:spPr>
          <a:xfrm>
            <a:off x="497593" y="999715"/>
            <a:ext cx="11540419" cy="5392245"/>
          </a:xfrm>
        </p:spPr>
        <p:txBody>
          <a:bodyPr/>
          <a:lstStyle/>
          <a:p>
            <a:pPr marL="0" indent="0">
              <a:buNone/>
            </a:pPr>
            <a:r>
              <a:rPr lang="en-US" sz="1600" b="1" dirty="0" smtClean="0">
                <a:gradFill>
                  <a:gsLst>
                    <a:gs pos="0">
                      <a:schemeClr val="tx1"/>
                    </a:gs>
                    <a:gs pos="100000">
                      <a:schemeClr val="tx1"/>
                    </a:gs>
                  </a:gsLst>
                  <a:lin ang="5400000" scaled="0"/>
                </a:gradFill>
              </a:rPr>
              <a:t>Thank you </a:t>
            </a:r>
            <a:r>
              <a:rPr lang="en-US" sz="1600" dirty="0" smtClean="0">
                <a:gradFill>
                  <a:gsLst>
                    <a:gs pos="0">
                      <a:schemeClr val="tx1"/>
                    </a:gs>
                    <a:gs pos="100000">
                      <a:schemeClr val="tx1"/>
                    </a:gs>
                  </a:gsLst>
                  <a:lin ang="5400000" scaled="0"/>
                </a:gradFill>
              </a:rPr>
              <a:t>for taking part in TechEd North America 2011. </a:t>
            </a:r>
            <a:br>
              <a:rPr lang="en-US" sz="1600" dirty="0" smtClean="0">
                <a:gradFill>
                  <a:gsLst>
                    <a:gs pos="0">
                      <a:schemeClr val="tx1"/>
                    </a:gs>
                    <a:gs pos="100000">
                      <a:schemeClr val="tx1"/>
                    </a:gs>
                  </a:gsLst>
                  <a:lin ang="5400000" scaled="0"/>
                </a:gradFill>
              </a:rPr>
            </a:br>
            <a:r>
              <a:rPr lang="en-US" sz="1600" dirty="0" smtClean="0">
                <a:gradFill>
                  <a:gsLst>
                    <a:gs pos="0">
                      <a:schemeClr val="tx1"/>
                    </a:gs>
                    <a:gs pos="100000">
                      <a:schemeClr val="tx1"/>
                    </a:gs>
                  </a:gsLst>
                  <a:lin ang="5400000" scaled="0"/>
                </a:gradFill>
              </a:rPr>
              <a:t>Below is a list of key dates and resources:</a:t>
            </a:r>
          </a:p>
          <a:p>
            <a:pPr marL="0" indent="0">
              <a:buNone/>
            </a:pPr>
            <a:endParaRPr lang="en-US" sz="1600" dirty="0" smtClean="0">
              <a:gradFill>
                <a:gsLst>
                  <a:gs pos="0">
                    <a:schemeClr val="tx1"/>
                  </a:gs>
                  <a:gs pos="100000">
                    <a:schemeClr val="tx1"/>
                  </a:gs>
                </a:gsLst>
                <a:lin ang="5400000" scaled="0"/>
              </a:gradFill>
            </a:endParaRPr>
          </a:p>
          <a:p>
            <a:pPr marL="0" indent="0">
              <a:buNone/>
            </a:pPr>
            <a:r>
              <a:rPr lang="en-US" sz="1600" dirty="0" smtClean="0">
                <a:gradFill>
                  <a:gsLst>
                    <a:gs pos="0">
                      <a:schemeClr val="tx1"/>
                    </a:gs>
                    <a:gs pos="100000">
                      <a:schemeClr val="tx1"/>
                    </a:gs>
                  </a:gsLst>
                  <a:lin ang="5400000" scaled="0"/>
                </a:gradFill>
              </a:rPr>
              <a:t>Important Content Deadlines – detailed instructions are found on the Speaker Portal  at </a:t>
            </a:r>
            <a:r>
              <a:rPr lang="en-US" sz="1600" b="1" dirty="0" smtClean="0">
                <a:hlinkClick r:id="rId3"/>
              </a:rPr>
              <a:t>https://northamerica.msteched.com/signin</a:t>
            </a:r>
            <a:r>
              <a:rPr lang="en-US" sz="1600" b="1" dirty="0" smtClean="0"/>
              <a:t>:</a:t>
            </a:r>
            <a:endParaRPr lang="en-US" sz="1600" dirty="0">
              <a:gradFill>
                <a:gsLst>
                  <a:gs pos="0">
                    <a:schemeClr val="tx1"/>
                  </a:gs>
                  <a:gs pos="100000">
                    <a:schemeClr val="tx1"/>
                  </a:gs>
                </a:gsLst>
                <a:lin ang="5400000" scaled="0"/>
              </a:gradFill>
            </a:endParaRPr>
          </a:p>
          <a:p>
            <a:pPr marL="563563" lvl="1" indent="-168275">
              <a:buSzPct val="100000"/>
              <a:buFont typeface="Arial" pitchFamily="34" charset="0"/>
              <a:buChar char="•"/>
            </a:pPr>
            <a:r>
              <a:rPr lang="en-US" sz="1600" b="1" dirty="0" smtClean="0">
                <a:gradFill>
                  <a:gsLst>
                    <a:gs pos="0">
                      <a:schemeClr val="tx1"/>
                    </a:gs>
                    <a:gs pos="100000">
                      <a:schemeClr val="tx1"/>
                    </a:gs>
                  </a:gsLst>
                  <a:lin ang="5400000" scaled="0"/>
                </a:gradFill>
              </a:rPr>
              <a:t>March 21 at Noon: </a:t>
            </a:r>
            <a:r>
              <a:rPr lang="en-US" sz="1600" dirty="0" smtClean="0">
                <a:gradFill>
                  <a:gsLst>
                    <a:gs pos="0">
                      <a:schemeClr val="tx1"/>
                    </a:gs>
                    <a:gs pos="100000">
                      <a:schemeClr val="tx1"/>
                    </a:gs>
                  </a:gsLst>
                  <a:lin ang="5400000" scaled="0"/>
                </a:gradFill>
              </a:rPr>
              <a:t>Upload a </a:t>
            </a:r>
            <a:r>
              <a:rPr lang="en-US" sz="1600" dirty="0" smtClean="0">
                <a:solidFill>
                  <a:schemeClr val="bg2">
                    <a:lumMod val="75000"/>
                  </a:schemeClr>
                </a:solidFill>
              </a:rPr>
              <a:t>DRAFT</a:t>
            </a:r>
            <a:r>
              <a:rPr lang="en-US" sz="1600" dirty="0" smtClean="0">
                <a:gradFill>
                  <a:gsLst>
                    <a:gs pos="0">
                      <a:schemeClr val="tx1"/>
                    </a:gs>
                    <a:gs pos="100000">
                      <a:schemeClr val="tx1"/>
                    </a:gs>
                  </a:gsLst>
                  <a:lin ang="5400000" scaled="0"/>
                </a:gradFill>
              </a:rPr>
              <a:t> of your PPT for subject-matter expert (SME) review.</a:t>
            </a:r>
          </a:p>
          <a:p>
            <a:pPr marL="571500" lvl="2" indent="-168275">
              <a:buSzPct val="100000"/>
              <a:buFont typeface="Arial" pitchFamily="34" charset="0"/>
              <a:buChar char="•"/>
            </a:pPr>
            <a:r>
              <a:rPr lang="en-US" sz="1600" b="1" dirty="0" smtClean="0">
                <a:gradFill>
                  <a:gsLst>
                    <a:gs pos="0">
                      <a:schemeClr val="tx1"/>
                    </a:gs>
                    <a:gs pos="100000">
                      <a:schemeClr val="tx1"/>
                    </a:gs>
                  </a:gsLst>
                  <a:lin ang="5400000" scaled="0"/>
                </a:gradFill>
              </a:rPr>
              <a:t>March 21 to April 8: </a:t>
            </a:r>
            <a:r>
              <a:rPr lang="en-US" sz="1600" dirty="0" smtClean="0">
                <a:gradFill>
                  <a:gsLst>
                    <a:gs pos="0">
                      <a:schemeClr val="tx1"/>
                    </a:gs>
                    <a:gs pos="100000">
                      <a:schemeClr val="tx1"/>
                    </a:gs>
                  </a:gsLst>
                  <a:lin ang="5400000" scaled="0"/>
                </a:gradFill>
              </a:rPr>
              <a:t>CONTENT REVIEW (track specific instructions are found on the speaker portal)</a:t>
            </a:r>
          </a:p>
          <a:p>
            <a:pPr marL="571500" lvl="2" indent="-168275">
              <a:buSzPct val="100000"/>
              <a:buFont typeface="Arial" pitchFamily="34" charset="0"/>
              <a:buChar char="•"/>
            </a:pPr>
            <a:r>
              <a:rPr lang="en-US" sz="1600" b="1" dirty="0" smtClean="0">
                <a:gradFill>
                  <a:gsLst>
                    <a:gs pos="0">
                      <a:schemeClr val="tx1"/>
                    </a:gs>
                    <a:gs pos="100000">
                      <a:schemeClr val="tx1"/>
                    </a:gs>
                  </a:gsLst>
                  <a:lin ang="5400000" scaled="0"/>
                </a:gradFill>
              </a:rPr>
              <a:t>May 10 at 5 pm PDT: Upload </a:t>
            </a:r>
            <a:r>
              <a:rPr lang="en-US" sz="1600" dirty="0" smtClean="0">
                <a:solidFill>
                  <a:schemeClr val="bg2">
                    <a:lumMod val="75000"/>
                    <a:alpha val="99000"/>
                  </a:schemeClr>
                </a:solidFill>
              </a:rPr>
              <a:t>FINAL PPT </a:t>
            </a:r>
            <a:r>
              <a:rPr lang="en-US" sz="1600" dirty="0" smtClean="0">
                <a:gradFill>
                  <a:gsLst>
                    <a:gs pos="0">
                      <a:schemeClr val="tx1"/>
                    </a:gs>
                    <a:gs pos="100000">
                      <a:schemeClr val="tx1"/>
                    </a:gs>
                  </a:gsLst>
                  <a:lin ang="5400000" scaled="0"/>
                </a:gradFill>
              </a:rPr>
              <a:t>presentation on the Speaker Portal. This is the version that </a:t>
            </a:r>
            <a:br>
              <a:rPr lang="en-US" sz="1600" dirty="0" smtClean="0">
                <a:gradFill>
                  <a:gsLst>
                    <a:gs pos="0">
                      <a:schemeClr val="tx1"/>
                    </a:gs>
                    <a:gs pos="100000">
                      <a:schemeClr val="tx1"/>
                    </a:gs>
                  </a:gsLst>
                  <a:lin ang="5400000" scaled="0"/>
                </a:gradFill>
              </a:rPr>
            </a:br>
            <a:r>
              <a:rPr lang="en-US" sz="1600" dirty="0" smtClean="0">
                <a:gradFill>
                  <a:gsLst>
                    <a:gs pos="0">
                      <a:schemeClr val="tx1"/>
                    </a:gs>
                    <a:gs pos="100000">
                      <a:schemeClr val="tx1"/>
                    </a:gs>
                  </a:gsLst>
                  <a:lin ang="5400000" scaled="0"/>
                </a:gradFill>
              </a:rPr>
              <a:t>you will use at the event.</a:t>
            </a:r>
          </a:p>
          <a:p>
            <a:pPr marL="403225" lvl="2" indent="0">
              <a:buSzPct val="100000"/>
              <a:buNone/>
            </a:pPr>
            <a:r>
              <a:rPr lang="en-US" sz="1600" b="1" dirty="0" smtClean="0">
                <a:solidFill>
                  <a:schemeClr val="bg2">
                    <a:lumMod val="75000"/>
                    <a:alpha val="99000"/>
                  </a:schemeClr>
                </a:solidFill>
              </a:rPr>
              <a:t>	YOUR PROMPT FINAL PPT SUBMISSION IS APPRECIATED. </a:t>
            </a:r>
          </a:p>
          <a:p>
            <a:pPr marL="403225" lvl="2" indent="0">
              <a:buSzPct val="100000"/>
              <a:buNone/>
            </a:pPr>
            <a:r>
              <a:rPr lang="en-US" sz="1600" b="1" dirty="0">
                <a:solidFill>
                  <a:schemeClr val="bg2">
                    <a:lumMod val="75000"/>
                    <a:alpha val="99000"/>
                  </a:schemeClr>
                </a:solidFill>
              </a:rPr>
              <a:t>	</a:t>
            </a:r>
            <a:r>
              <a:rPr lang="en-US" sz="1600" b="1" dirty="0" smtClean="0">
                <a:solidFill>
                  <a:schemeClr val="bg2">
                    <a:lumMod val="75000"/>
                    <a:alpha val="99000"/>
                  </a:schemeClr>
                </a:solidFill>
              </a:rPr>
              <a:t> No design support will be offered onsite.</a:t>
            </a:r>
            <a:r>
              <a:rPr lang="en-US" sz="1600" dirty="0" smtClean="0">
                <a:gradFill>
                  <a:gsLst>
                    <a:gs pos="0">
                      <a:schemeClr val="tx1"/>
                    </a:gs>
                    <a:gs pos="100000">
                      <a:schemeClr val="tx1"/>
                    </a:gs>
                  </a:gsLst>
                  <a:lin ang="5400000" scaled="0"/>
                </a:gradFill>
              </a:rPr>
              <a:t/>
            </a:r>
            <a:br>
              <a:rPr lang="en-US" sz="1600" dirty="0" smtClean="0">
                <a:gradFill>
                  <a:gsLst>
                    <a:gs pos="0">
                      <a:schemeClr val="tx1"/>
                    </a:gs>
                    <a:gs pos="100000">
                      <a:schemeClr val="tx1"/>
                    </a:gs>
                  </a:gsLst>
                  <a:lin ang="5400000" scaled="0"/>
                </a:gradFill>
              </a:rPr>
            </a:br>
            <a:endParaRPr lang="en-US" sz="1600" dirty="0" smtClean="0">
              <a:gradFill>
                <a:gsLst>
                  <a:gs pos="0">
                    <a:schemeClr val="tx1"/>
                  </a:gs>
                  <a:gs pos="100000">
                    <a:schemeClr val="tx1"/>
                  </a:gs>
                </a:gsLst>
                <a:lin ang="5400000" scaled="0"/>
              </a:gradFill>
            </a:endParaRPr>
          </a:p>
          <a:p>
            <a:pPr marL="0" lvl="1" indent="0">
              <a:buSzPct val="100000"/>
              <a:buNone/>
            </a:pPr>
            <a:r>
              <a:rPr lang="en-US" sz="1600" dirty="0" smtClean="0">
                <a:gradFill>
                  <a:gsLst>
                    <a:gs pos="0">
                      <a:schemeClr val="tx1"/>
                    </a:gs>
                    <a:gs pos="100000">
                      <a:schemeClr val="tx1"/>
                    </a:gs>
                  </a:gsLst>
                  <a:lin ang="5400000" scaled="0"/>
                </a:gradFill>
              </a:rPr>
              <a:t>Slide Design Resources – Located on the Speaker Portal  (graphics, webinar, etc.)</a:t>
            </a:r>
          </a:p>
          <a:p>
            <a:pPr marL="168275" lvl="1" indent="-168275">
              <a:buSzPct val="100000"/>
              <a:buFont typeface="Arial" pitchFamily="34" charset="0"/>
              <a:buChar char="•"/>
            </a:pPr>
            <a:r>
              <a:rPr lang="en-US" sz="1600" dirty="0" smtClean="0">
                <a:gradFill>
                  <a:gsLst>
                    <a:gs pos="0">
                      <a:schemeClr val="tx1"/>
                    </a:gs>
                    <a:gs pos="100000">
                      <a:schemeClr val="tx1"/>
                    </a:gs>
                  </a:gsLst>
                  <a:lin ang="5400000" scaled="0"/>
                </a:gradFill>
              </a:rPr>
              <a:t>If you include any third-party photography or art, licensing information and permission </a:t>
            </a:r>
            <a:r>
              <a:rPr lang="en-US" sz="1600" u="sng" dirty="0" smtClean="0">
                <a:gradFill>
                  <a:gsLst>
                    <a:gs pos="0">
                      <a:schemeClr val="tx1"/>
                    </a:gs>
                    <a:gs pos="100000">
                      <a:schemeClr val="tx1"/>
                    </a:gs>
                  </a:gsLst>
                  <a:lin ang="5400000" scaled="0"/>
                </a:gradFill>
              </a:rPr>
              <a:t>must be credited</a:t>
            </a:r>
            <a:r>
              <a:rPr lang="en-US" sz="1600" dirty="0" smtClean="0">
                <a:gradFill>
                  <a:gsLst>
                    <a:gs pos="0">
                      <a:schemeClr val="tx1"/>
                    </a:gs>
                    <a:gs pos="100000">
                      <a:schemeClr val="tx1"/>
                    </a:gs>
                  </a:gsLst>
                  <a:lin ang="5400000" scaled="0"/>
                </a:gradFill>
              </a:rPr>
              <a:t> </a:t>
            </a:r>
            <a:br>
              <a:rPr lang="en-US" sz="1600" dirty="0" smtClean="0">
                <a:gradFill>
                  <a:gsLst>
                    <a:gs pos="0">
                      <a:schemeClr val="tx1"/>
                    </a:gs>
                    <a:gs pos="100000">
                      <a:schemeClr val="tx1"/>
                    </a:gs>
                  </a:gsLst>
                  <a:lin ang="5400000" scaled="0"/>
                </a:gradFill>
              </a:rPr>
            </a:br>
            <a:r>
              <a:rPr lang="en-US" sz="1600" dirty="0" smtClean="0">
                <a:gradFill>
                  <a:gsLst>
                    <a:gs pos="0">
                      <a:schemeClr val="tx1"/>
                    </a:gs>
                    <a:gs pos="100000">
                      <a:schemeClr val="tx1"/>
                    </a:gs>
                  </a:gsLst>
                  <a:lin ang="5400000" scaled="0"/>
                </a:gradFill>
              </a:rPr>
              <a:t>in the PPT or it will be deleted.</a:t>
            </a:r>
          </a:p>
          <a:p>
            <a:pPr marL="168275" lvl="1" indent="-168275">
              <a:buSzPct val="100000"/>
              <a:buNone/>
            </a:pPr>
            <a:endParaRPr lang="en-US" sz="1600" dirty="0" smtClean="0">
              <a:gradFill>
                <a:gsLst>
                  <a:gs pos="0">
                    <a:schemeClr val="tx1"/>
                  </a:gs>
                  <a:gs pos="100000">
                    <a:schemeClr val="tx1"/>
                  </a:gs>
                </a:gsLst>
                <a:lin ang="5400000" scaled="0"/>
              </a:gradFill>
            </a:endParaRPr>
          </a:p>
          <a:p>
            <a:pPr marL="168275" lvl="1" indent="-168275">
              <a:buSzPct val="100000"/>
              <a:buNone/>
            </a:pPr>
            <a:r>
              <a:rPr lang="en-US" sz="1600" dirty="0" smtClean="0">
                <a:gradFill>
                  <a:gsLst>
                    <a:gs pos="0">
                      <a:schemeClr val="tx1"/>
                    </a:gs>
                    <a:gs pos="100000">
                      <a:schemeClr val="tx1"/>
                    </a:gs>
                  </a:gsLst>
                  <a:lin ang="5400000" scaled="0"/>
                </a:gradFill>
              </a:rPr>
              <a:t>Points of Contact</a:t>
            </a:r>
          </a:p>
          <a:p>
            <a:pPr marL="168275" lvl="1" indent="-168275">
              <a:buSzPct val="100000"/>
              <a:buFont typeface="Arial" pitchFamily="34" charset="0"/>
              <a:buChar char="•"/>
            </a:pPr>
            <a:r>
              <a:rPr lang="en-US" sz="1600" dirty="0" smtClean="0">
                <a:gradFill>
                  <a:gsLst>
                    <a:gs pos="0">
                      <a:schemeClr val="tx1"/>
                    </a:gs>
                    <a:gs pos="100000">
                      <a:schemeClr val="tx1"/>
                    </a:gs>
                  </a:gsLst>
                  <a:lin ang="5400000" scaled="0"/>
                </a:gradFill>
              </a:rPr>
              <a:t>Direct presentation questions to </a:t>
            </a:r>
            <a:r>
              <a:rPr lang="en-US" sz="1600" dirty="0" smtClean="0">
                <a:gradFill>
                  <a:gsLst>
                    <a:gs pos="0">
                      <a:schemeClr val="tx1"/>
                    </a:gs>
                    <a:gs pos="100000">
                      <a:schemeClr val="tx1"/>
                    </a:gs>
                  </a:gsLst>
                  <a:lin ang="5400000" scaled="0"/>
                </a:gradFill>
                <a:hlinkClick r:id="rId4"/>
              </a:rPr>
              <a:t>tespkr@microsoft.com </a:t>
            </a:r>
            <a:endParaRPr lang="en-US" sz="1600" dirty="0" smtClean="0">
              <a:gradFill>
                <a:gsLst>
                  <a:gs pos="0">
                    <a:schemeClr val="tx1"/>
                  </a:gs>
                  <a:gs pos="100000">
                    <a:schemeClr val="tx1"/>
                  </a:gs>
                </a:gsLst>
                <a:lin ang="5400000" scaled="0"/>
              </a:gradFill>
            </a:endParaRPr>
          </a:p>
          <a:p>
            <a:pPr marL="168275" lvl="1" indent="-168275">
              <a:buSzPct val="100000"/>
              <a:buFont typeface="Arial" pitchFamily="34" charset="0"/>
              <a:buChar char="•"/>
            </a:pPr>
            <a:r>
              <a:rPr lang="en-US" sz="1600" dirty="0" smtClean="0">
                <a:gradFill>
                  <a:gsLst>
                    <a:gs pos="0">
                      <a:schemeClr val="tx1"/>
                    </a:gs>
                    <a:gs pos="100000">
                      <a:schemeClr val="tx1"/>
                    </a:gs>
                  </a:gsLst>
                  <a:lin ang="5400000" scaled="0"/>
                </a:gradFill>
              </a:rPr>
              <a:t>Direct content questions to your Track PM</a:t>
            </a:r>
          </a:p>
          <a:p>
            <a:pPr marL="0" lvl="1" indent="0">
              <a:buSzPct val="100000"/>
              <a:buNone/>
            </a:pPr>
            <a:endParaRPr lang="en-US" sz="1600" dirty="0" smtClean="0">
              <a:gradFill>
                <a:gsLst>
                  <a:gs pos="0">
                    <a:schemeClr val="tx1"/>
                  </a:gs>
                  <a:gs pos="100000">
                    <a:schemeClr val="tx1"/>
                  </a:gs>
                </a:gsLst>
                <a:lin ang="5400000" scaled="0"/>
              </a:gradFill>
            </a:endParaRPr>
          </a:p>
          <a:p>
            <a:pPr marL="0" lvl="1" indent="0">
              <a:buSzPct val="100000"/>
              <a:buNone/>
            </a:pPr>
            <a:r>
              <a:rPr lang="en-US" sz="1600" dirty="0" smtClean="0">
                <a:gradFill>
                  <a:gsLst>
                    <a:gs pos="0">
                      <a:schemeClr val="tx1"/>
                    </a:gs>
                    <a:gs pos="100000">
                      <a:schemeClr val="tx1"/>
                    </a:gs>
                  </a:gsLst>
                  <a:lin ang="5400000" scaled="0"/>
                </a:gradFill>
              </a:rPr>
              <a:t>PRINTING: This template is intentionally set to print in color or grayscale, not black and white</a:t>
            </a:r>
            <a:endParaRPr lang="en-US" sz="1600" dirty="0" smtClean="0">
              <a:gradFill>
                <a:gsLst>
                  <a:gs pos="0">
                    <a:srgbClr val="FFFFFF"/>
                  </a:gs>
                  <a:gs pos="100000">
                    <a:srgbClr val="FFFFFF"/>
                  </a:gs>
                </a:gsLst>
                <a:lin ang="5400000" scaled="0"/>
              </a:gradFill>
              <a:latin typeface="+mn-lt"/>
            </a:endParaRPr>
          </a:p>
        </p:txBody>
      </p:sp>
      <p:sp>
        <p:nvSpPr>
          <p:cNvPr id="2" name="Rectangle 1"/>
          <p:cNvSpPr/>
          <p:nvPr/>
        </p:nvSpPr>
        <p:spPr bwMode="auto">
          <a:xfrm>
            <a:off x="227012" y="6005015"/>
            <a:ext cx="11658600" cy="436728"/>
          </a:xfrm>
          <a:prstGeom prst="rect">
            <a:avLst/>
          </a:prstGeom>
          <a:no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5" name="Rectangle 4"/>
          <p:cNvSpPr/>
          <p:nvPr/>
        </p:nvSpPr>
        <p:spPr bwMode="white">
          <a:xfrm>
            <a:off x="227012" y="1618396"/>
            <a:ext cx="11658600" cy="2235960"/>
          </a:xfrm>
          <a:prstGeom prst="rect">
            <a:avLst/>
          </a:prstGeom>
          <a:no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6" name="Rectangle 5"/>
          <p:cNvSpPr/>
          <p:nvPr/>
        </p:nvSpPr>
        <p:spPr bwMode="white">
          <a:xfrm>
            <a:off x="227012" y="3935104"/>
            <a:ext cx="11658600" cy="1981200"/>
          </a:xfrm>
          <a:prstGeom prst="rect">
            <a:avLst/>
          </a:prstGeom>
          <a:no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4270514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ster No MMS 201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824538"/>
            <a:ext cx="12188825" cy="8125884"/>
          </a:xfrm>
          <a:prstGeom prst="rect">
            <a:avLst/>
          </a:prstGeom>
        </p:spPr>
      </p:pic>
    </p:spTree>
    <p:extLst>
      <p:ext uri="{BB962C8B-B14F-4D97-AF65-F5344CB8AC3E}">
        <p14:creationId xmlns:p14="http://schemas.microsoft.com/office/powerpoint/2010/main" val="346860341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519112" y="228600"/>
            <a:ext cx="11149013" cy="609398"/>
          </a:xfrm>
        </p:spPr>
        <p:txBody>
          <a:bodyPr/>
          <a:lstStyle/>
          <a:p>
            <a:r>
              <a:rPr lang="en-US" dirty="0" smtClean="0"/>
              <a:t>MS Tag Placeholder Slide</a:t>
            </a:r>
            <a:endParaRPr lang="en-US" dirty="0"/>
          </a:p>
        </p:txBody>
      </p:sp>
      <p:sp>
        <p:nvSpPr>
          <p:cNvPr id="8" name="Rectangle 7"/>
          <p:cNvSpPr/>
          <p:nvPr/>
        </p:nvSpPr>
        <p:spPr bwMode="auto">
          <a:xfrm>
            <a:off x="-3063244" y="1"/>
            <a:ext cx="2854754" cy="1661993"/>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r>
              <a:rPr lang="en-US" dirty="0" smtClean="0"/>
              <a:t>Required Slide </a:t>
            </a:r>
          </a:p>
          <a:p>
            <a:endParaRPr lang="en-US" dirty="0" smtClean="0"/>
          </a:p>
          <a:p>
            <a:r>
              <a:rPr lang="en-US" dirty="0" smtClean="0"/>
              <a:t>Your MS Tag will be inserted here during the final scrub. </a:t>
            </a:r>
            <a:endParaRPr lang="en-US" dirty="0"/>
          </a:p>
        </p:txBody>
      </p:sp>
    </p:spTree>
    <p:extLst>
      <p:ext uri="{BB962C8B-B14F-4D97-AF65-F5344CB8AC3E}">
        <p14:creationId xmlns:p14="http://schemas.microsoft.com/office/powerpoint/2010/main" val="357137992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smtClean="0"/>
              <a:t>Demo Title</a:t>
            </a:r>
            <a:endParaRPr lang="en-US" dirty="0"/>
          </a:p>
        </p:txBody>
      </p:sp>
      <p:sp>
        <p:nvSpPr>
          <p:cNvPr id="3" name="Subtitle 2"/>
          <p:cNvSpPr>
            <a:spLocks noGrp="1"/>
          </p:cNvSpPr>
          <p:nvPr>
            <p:ph type="subTitle" idx="1"/>
          </p:nvPr>
        </p:nvSpPr>
        <p:spPr/>
        <p:txBody>
          <a:bodyPr/>
          <a:lstStyle/>
          <a:p>
            <a:r>
              <a:rPr lang="en-US" smtClean="0"/>
              <a:t>Name</a:t>
            </a:r>
          </a:p>
          <a:p>
            <a:r>
              <a:rPr lang="en-US" smtClean="0"/>
              <a:t>Title</a:t>
            </a:r>
          </a:p>
          <a:p>
            <a:r>
              <a:rPr lang="en-US" smtClean="0"/>
              <a:t>Group</a:t>
            </a:r>
            <a:endParaRPr lang="en-US"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Video Title</a:t>
            </a:r>
            <a:endParaRPr lang="en-US" dirty="0"/>
          </a:p>
        </p:txBody>
      </p:sp>
      <p:sp>
        <p:nvSpPr>
          <p:cNvPr id="6" name="Subtitle 5"/>
          <p:cNvSpPr>
            <a:spLocks noGrp="1"/>
          </p:cNvSpPr>
          <p:nvPr>
            <p:ph type="subTitle" idx="1"/>
          </p:nvPr>
        </p:nvSpPr>
        <p:spPr/>
        <p:txBody>
          <a:bodyPr/>
          <a:lstStyle/>
          <a:p>
            <a:endParaRPr lang="en-US"/>
          </a:p>
        </p:txBody>
      </p:sp>
      <p:sp>
        <p:nvSpPr>
          <p:cNvPr id="4" name="Text Placeholder 3"/>
          <p:cNvSpPr>
            <a:spLocks noGrp="1"/>
          </p:cNvSpPr>
          <p:nvPr>
            <p:ph type="body" sz="quarter" idx="10"/>
          </p:nvPr>
        </p:nvSpPr>
        <p:spPr/>
        <p:txBody>
          <a:bodyPr/>
          <a:lstStyle/>
          <a:p>
            <a:r>
              <a:rPr lang="en-US" dirty="0" smtClean="0"/>
              <a:t>video</a:t>
            </a:r>
            <a:endParaRPr lang="en-US" dirty="0"/>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Announcement Title</a:t>
            </a:r>
            <a:endParaRPr lang="en-US" dirty="0"/>
          </a:p>
        </p:txBody>
      </p:sp>
      <p:sp>
        <p:nvSpPr>
          <p:cNvPr id="7" name="Subtitle 6"/>
          <p:cNvSpPr>
            <a:spLocks noGrp="1"/>
          </p:cNvSpPr>
          <p:nvPr>
            <p:ph type="subTitle" idx="1"/>
          </p:nvPr>
        </p:nvSpPr>
        <p:spPr/>
        <p:txBody>
          <a:bodyPr/>
          <a:lstStyle/>
          <a:p>
            <a:endParaRPr lang="en-US"/>
          </a:p>
        </p:txBody>
      </p:sp>
      <p:sp>
        <p:nvSpPr>
          <p:cNvPr id="5" name="Text Placeholder 4"/>
          <p:cNvSpPr>
            <a:spLocks noGrp="1"/>
          </p:cNvSpPr>
          <p:nvPr>
            <p:ph type="body" sz="quarter" idx="10"/>
          </p:nvPr>
        </p:nvSpPr>
        <p:spPr/>
        <p:txBody>
          <a:bodyPr/>
          <a:lstStyle/>
          <a:p>
            <a:r>
              <a:rPr lang="en-US" dirty="0" smtClean="0"/>
              <a:t>announcement</a:t>
            </a:r>
            <a:endParaRPr lang="en-US"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dirty="0" smtClean="0"/>
              <a:t>Title</a:t>
            </a:r>
            <a:endParaRPr lang="en-US" dirty="0"/>
          </a:p>
        </p:txBody>
      </p:sp>
      <p:sp>
        <p:nvSpPr>
          <p:cNvPr id="7" name="Subtitle 6"/>
          <p:cNvSpPr>
            <a:spLocks noGrp="1"/>
          </p:cNvSpPr>
          <p:nvPr>
            <p:ph type="subTitle" idx="1"/>
          </p:nvPr>
        </p:nvSpPr>
        <p:spPr/>
        <p:txBody>
          <a:bodyPr/>
          <a:lstStyle/>
          <a:p>
            <a:endParaRPr lang="en-US"/>
          </a:p>
        </p:txBody>
      </p:sp>
      <p:sp>
        <p:nvSpPr>
          <p:cNvPr id="8" name="Text Placeholder 7"/>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2777485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893"/>
            <a:ext cx="12188825" cy="685621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bwMode="auto">
          <a:xfrm>
            <a:off x="0" y="3957850"/>
            <a:ext cx="12188825" cy="2900149"/>
          </a:xfrm>
          <a:prstGeom prst="rect">
            <a:avLst/>
          </a:prstGeom>
          <a:gradFill>
            <a:gsLst>
              <a:gs pos="0">
                <a:schemeClr val="bg1"/>
              </a:gs>
              <a:gs pos="52000">
                <a:schemeClr val="bg1">
                  <a:alpha val="24000"/>
                </a:schemeClr>
              </a:gs>
              <a:gs pos="100000">
                <a:schemeClr val="bg1">
                  <a:alpha val="0"/>
                </a:scheme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3" name="Rectangle 12"/>
          <p:cNvSpPr/>
          <p:nvPr/>
        </p:nvSpPr>
        <p:spPr bwMode="invGray">
          <a:xfrm>
            <a:off x="-104806" y="5679743"/>
            <a:ext cx="12398437" cy="1359009"/>
          </a:xfrm>
          <a:prstGeom prst="rect">
            <a:avLst/>
          </a:prstGeom>
          <a:gradFill flip="none" rotWithShape="1">
            <a:gsLst>
              <a:gs pos="7000">
                <a:srgbClr val="000000"/>
              </a:gs>
              <a:gs pos="39000">
                <a:srgbClr val="000000">
                  <a:alpha val="75000"/>
                </a:srgbClr>
              </a:gs>
              <a:gs pos="72000">
                <a:srgbClr val="000000">
                  <a:alpha val="75000"/>
                </a:srgbClr>
              </a:gs>
              <a:gs pos="100000">
                <a:srgbClr val="000000"/>
              </a:gs>
            </a:gsLst>
            <a:path path="circle">
              <a:fillToRect t="100000" r="100000"/>
            </a:path>
            <a:tileRect l="-100000" b="-100000"/>
          </a:gradFill>
          <a:ln w="6350" cap="flat" cmpd="sng" algn="ctr">
            <a:gradFill flip="none" rotWithShape="1">
              <a:gsLst>
                <a:gs pos="0">
                  <a:schemeClr val="tx1"/>
                </a:gs>
                <a:gs pos="50000">
                  <a:schemeClr val="tx1">
                    <a:alpha val="0"/>
                  </a:schemeClr>
                </a:gs>
                <a:gs pos="100000">
                  <a:schemeClr val="tx1"/>
                </a:gs>
              </a:gsLst>
              <a:lin ang="0" scaled="1"/>
              <a:tileRect/>
            </a:gradFill>
            <a:prstDash val="solid"/>
            <a:round/>
            <a:headEnd type="none" w="med" len="med"/>
            <a:tailEnd type="none" w="med" len="med"/>
          </a:ln>
          <a:effectLst/>
        </p:spPr>
        <p:txBody>
          <a:bodyPr vert="horz" wrap="square" lIns="0" tIns="91440" rIns="0" bIns="0" numCol="1" rtlCol="0" anchor="t" anchorCtr="0" compatLnSpc="1">
            <a:prstTxWarp prst="textNoShape">
              <a:avLst/>
            </a:prstTxWarp>
          </a:bodyPr>
          <a:lstStyle/>
          <a:p>
            <a:pPr algn="ctr">
              <a:defRPr/>
            </a:pPr>
            <a:endParaRPr lang="en-US" sz="2000" kern="0" dirty="0">
              <a:gradFill>
                <a:gsLst>
                  <a:gs pos="0">
                    <a:srgbClr val="FFFFFF"/>
                  </a:gs>
                  <a:gs pos="86000">
                    <a:srgbClr val="FFFFFF"/>
                  </a:gs>
                </a:gsLst>
                <a:lin ang="5400000" scaled="0"/>
              </a:gradFill>
            </a:endParaRPr>
          </a:p>
        </p:txBody>
      </p:sp>
      <p:sp>
        <p:nvSpPr>
          <p:cNvPr id="15" name="TextBox 14"/>
          <p:cNvSpPr txBox="1"/>
          <p:nvPr/>
        </p:nvSpPr>
        <p:spPr bwMode="invGray">
          <a:xfrm>
            <a:off x="420329" y="5694269"/>
            <a:ext cx="11348166" cy="1242452"/>
          </a:xfrm>
          <a:prstGeom prst="rect">
            <a:avLst/>
          </a:prstGeom>
          <a:noFill/>
        </p:spPr>
        <p:txBody>
          <a:bodyPr wrap="square" lIns="0" tIns="0" rIns="0" bIns="0" rtlCol="0" anchor="ctr">
            <a:noAutofit/>
          </a:bodyPr>
          <a:lstStyle/>
          <a:p>
            <a:pPr algn="ctr">
              <a:lnSpc>
                <a:spcPct val="70000"/>
              </a:lnSpc>
              <a:defRPr/>
            </a:pPr>
            <a:r>
              <a:rPr lang="en-US" sz="7200" b="1" kern="2000" spc="-150" dirty="0" smtClean="0">
                <a:solidFill>
                  <a:srgbClr val="FFFFFF">
                    <a:alpha val="75000"/>
                  </a:srgbClr>
                </a:solidFill>
                <a:latin typeface="Segoe Condensed" pitchFamily="34" charset="0"/>
              </a:rPr>
              <a:t>CONSUMERIZATION</a:t>
            </a:r>
            <a:endParaRPr lang="en-US" sz="7200" b="1" kern="2000" spc="-150" dirty="0">
              <a:solidFill>
                <a:srgbClr val="FFFFFF">
                  <a:alpha val="75000"/>
                </a:srgbClr>
              </a:solidFill>
              <a:latin typeface="Segoe Condensed" pitchFamily="34" charset="0"/>
            </a:endParaRPr>
          </a:p>
        </p:txBody>
      </p:sp>
      <p:pic>
        <p:nvPicPr>
          <p:cNvPr id="11" name="Picture 10" descr="rays_flow.png"/>
          <p:cNvPicPr>
            <a:picLocks noChangeAspect="1"/>
          </p:cNvPicPr>
          <p:nvPr/>
        </p:nvPicPr>
        <p:blipFill rotWithShape="1">
          <a:blip r:embed="rId4">
            <a:alphaModFix amt="10000"/>
          </a:blip>
          <a:srcRect l="17451" t="21333" b="38444"/>
          <a:stretch/>
        </p:blipFill>
        <p:spPr>
          <a:xfrm>
            <a:off x="-95533" y="5622878"/>
            <a:ext cx="12284358" cy="1235122"/>
          </a:xfrm>
          <a:prstGeom prst="rect">
            <a:avLst/>
          </a:prstGeom>
          <a:blipFill dpi="0" rotWithShape="1">
            <a:blip r:embed="rId5" cstate="print">
              <a:alphaModFix amt="10000"/>
            </a:blip>
            <a:srcRect/>
            <a:stretch>
              <a:fillRect/>
            </a:stretch>
          </a:blipFill>
          <a:ln w="55000" cap="flat" cmpd="thickThin" algn="ctr">
            <a:noFill/>
            <a:prstDash val="solid"/>
            <a:headEnd type="none" w="med" len="med"/>
            <a:tailEnd type="none" w="med" len="med"/>
          </a:ln>
          <a:effectLst/>
        </p:spPr>
      </p:pic>
      <p:pic>
        <p:nvPicPr>
          <p:cNvPr id="1027" name="Picture 3" descr="\\SFP\Work\White_Whale\2-20333_Anderson_MMS\SFP_Art\Phones\iphone4_300_0710-md.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22340">
            <a:off x="7643926" y="2120865"/>
            <a:ext cx="1589961" cy="1589961"/>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4" name="Picture 3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0584919" y="2601968"/>
            <a:ext cx="1306368" cy="7475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7" descr="\\SERVER3\InternalBin\Resource DVD\DVD_ART36\DVD_Art_08-10-2010\Artwork_Imagery\Hardware Photos\OEM HW\COMPUTERS - PC\Windows 7\Tablets\HP EliteBook 2740p Notebook PC rear tablet w pe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3111" y="3788229"/>
            <a:ext cx="2064695" cy="1409155"/>
          </a:xfrm>
          <a:prstGeom prst="rect">
            <a:avLst/>
          </a:prstGeom>
          <a:noFill/>
          <a:extLst>
            <a:ext uri="{909E8E84-426E-40DD-AFC4-6F175D3DCCD1}">
              <a14:hiddenFill xmlns:a14="http://schemas.microsoft.com/office/drawing/2010/main">
                <a:solidFill>
                  <a:srgbClr val="FFFFFF"/>
                </a:solidFill>
              </a14:hiddenFill>
            </a:ext>
          </a:extLst>
        </p:spPr>
      </p:pic>
      <p:pic>
        <p:nvPicPr>
          <p:cNvPr id="25" name="SAMSUNG PHONE LARGE"/>
          <p:cNvPicPr>
            <a:picLocks noChangeAspect="1" noChangeArrowheads="1"/>
          </p:cNvPicPr>
          <p:nvPr/>
        </p:nvPicPr>
        <p:blipFill rotWithShape="1">
          <a:blip r:embed="rId9">
            <a:extLst>
              <a:ext uri="{28A0092B-C50C-407E-A947-70E740481C1C}">
                <a14:useLocalDpi xmlns:a14="http://schemas.microsoft.com/office/drawing/2010/main" val="0"/>
              </a:ext>
            </a:extLst>
          </a:blip>
          <a:srcRect t="1" b="-15625"/>
          <a:stretch/>
        </p:blipFill>
        <p:spPr bwMode="auto">
          <a:xfrm>
            <a:off x="6541282" y="3331218"/>
            <a:ext cx="1373569" cy="25138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C:\Users\andrewl\Desktop\i7500_samsung.pn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45964">
            <a:off x="10232544" y="1228703"/>
            <a:ext cx="735849" cy="1060657"/>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056" name="Picture 8" descr="\\SERVER3\InternalBin\Resource DVD\DVD_ART36\DVD_Art_08-10-2010\Artwork_Imagery\Hardware Photos\OEM HW\COMPUTERS - PC\Windows 7\AIOs\Sony Vaio L.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49615" y="2434442"/>
            <a:ext cx="2797229" cy="287878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125387"/>
      </p:ext>
    </p:extLst>
  </p:cSld>
  <p:clrMapOvr>
    <a:masterClrMapping/>
  </p:clrMapOvr>
  <mc:AlternateContent xmlns:mc="http://schemas.openxmlformats.org/markup-compatibility/2006" xmlns:p14="http://schemas.microsoft.com/office/powerpoint/2010/main">
    <mc:Choice Requires="p14">
      <p:transition spd="slow" p14:dur="1500" advClick="0">
        <p:wipe dir="u"/>
      </p:transition>
    </mc:Choice>
    <mc:Fallback xmlns="">
      <p:transition spd="slow" advClick="0">
        <p:wipe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25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par>
                                <p:cTn id="11" presetID="10" presetClass="entr" presetSubtype="0"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nodeType="withEffect">
                                  <p:stCondLst>
                                    <p:cond delay="750"/>
                                  </p:stCondLst>
                                  <p:childTnLst>
                                    <p:set>
                                      <p:cBhvr>
                                        <p:cTn id="15" dur="1" fill="hold">
                                          <p:stCondLst>
                                            <p:cond delay="0"/>
                                          </p:stCondLst>
                                        </p:cTn>
                                        <p:tgtEl>
                                          <p:spTgt spid="2056"/>
                                        </p:tgtEl>
                                        <p:attrNameLst>
                                          <p:attrName>style.visibility</p:attrName>
                                        </p:attrNameLst>
                                      </p:cBhvr>
                                      <p:to>
                                        <p:strVal val="visible"/>
                                      </p:to>
                                    </p:set>
                                    <p:animEffect transition="in" filter="fade">
                                      <p:cBhvr>
                                        <p:cTn id="16" dur="1000"/>
                                        <p:tgtEl>
                                          <p:spTgt spid="2056"/>
                                        </p:tgtEl>
                                      </p:cBhvr>
                                    </p:animEffect>
                                  </p:childTnLst>
                                </p:cTn>
                              </p:par>
                              <p:par>
                                <p:cTn id="17" presetID="10" presetClass="entr" presetSubtype="0" fill="hold" nodeType="withEffect">
                                  <p:stCondLst>
                                    <p:cond delay="100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childTnLst>
                                </p:cTn>
                              </p:par>
                              <p:par>
                                <p:cTn id="20" presetID="10" presetClass="entr" presetSubtype="0" fill="hold" nodeType="withEffect">
                                  <p:stCondLst>
                                    <p:cond delay="12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10" presetClass="entr" presetSubtype="0" fill="hold" nodeType="withEffect">
                                  <p:stCondLst>
                                    <p:cond delay="150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4220" y="-1"/>
            <a:ext cx="12217268" cy="6856412"/>
          </a:xfrm>
          <a:prstGeom prst="rect">
            <a:avLst/>
          </a:prstGeom>
          <a:solidFill>
            <a:schemeClr val="bg1"/>
          </a:solidFill>
          <a:ln>
            <a:headEnd type="none" w="med" len="med"/>
            <a:tailEnd type="none" w="med" len="med"/>
          </a:ln>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pic>
        <p:nvPicPr>
          <p:cNvPr id="1029" name="Picture 5" descr="\\adisvr2\Shared\ADI_Projects\Microsoft\MS_10-01091_COIT_Landscape_MGX_PPT\ADI_Art\Working_Art\purchased images\iStock_000002781926Medium.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15148" r="49968"/>
          <a:stretch/>
        </p:blipFill>
        <p:spPr bwMode="auto">
          <a:xfrm>
            <a:off x="47" y="-13496"/>
            <a:ext cx="6107925" cy="687628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bwMode="auto">
          <a:xfrm rot="10800000">
            <a:off x="-3" y="-1"/>
            <a:ext cx="12188825" cy="3075709"/>
          </a:xfrm>
          <a:prstGeom prst="rect">
            <a:avLst/>
          </a:prstGeom>
          <a:gradFill>
            <a:gsLst>
              <a:gs pos="0">
                <a:schemeClr val="bg1">
                  <a:alpha val="63000"/>
                </a:schemeClr>
              </a:gs>
              <a:gs pos="80000">
                <a:schemeClr val="bg1">
                  <a:alpha val="5000"/>
                </a:schemeClr>
              </a:gs>
              <a:gs pos="100000">
                <a:schemeClr val="bg1">
                  <a:alpha val="0"/>
                </a:scheme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pic>
        <p:nvPicPr>
          <p:cNvPr id="1028" name="Picture 4" descr="\\adisvr2\Shared\ADI_Projects\Microsoft\MS_10-01091_COIT_Landscape_MGX_PPT\ADI_Art\Working_Art\purchased images\iStock_000008108673Medium.jpg"/>
          <p:cNvPicPr>
            <a:picLocks noChangeAspect="1" noChangeArrowheads="1"/>
          </p:cNvPicPr>
          <p:nvPr/>
        </p:nvPicPr>
        <p:blipFill rotWithShape="1">
          <a:blip r:embed="rId4">
            <a:alphaModFix amt="25000"/>
            <a:extLst>
              <a:ext uri="{28A0092B-C50C-407E-A947-70E740481C1C}">
                <a14:useLocalDpi xmlns:a14="http://schemas.microsoft.com/office/drawing/2010/main" val="0"/>
              </a:ext>
            </a:extLst>
          </a:blip>
          <a:srcRect t="21882" r="53586"/>
          <a:stretch/>
        </p:blipFill>
        <p:spPr bwMode="auto">
          <a:xfrm flipH="1">
            <a:off x="6102256" y="-13496"/>
            <a:ext cx="6137073" cy="6879963"/>
          </a:xfrm>
          <a:prstGeom prst="rect">
            <a:avLst/>
          </a:prstGeom>
          <a:blipFill dpi="0" rotWithShape="1">
            <a:blip r:embed="rId5">
              <a:alphaModFix amt="25000"/>
            </a:blip>
            <a:srcRect/>
            <a:stretch>
              <a:fillRect/>
            </a:stretch>
          </a:blipFill>
          <a:ln w="55000" cap="flat" cmpd="thickThin" algn="ctr">
            <a:noFill/>
            <a:prstDash val="solid"/>
            <a:headEnd type="none" w="med" len="med"/>
            <a:tailEnd type="none" w="med" len="med"/>
          </a:ln>
          <a:effectLst/>
          <a:extLst/>
        </p:spPr>
      </p:pic>
      <p:sp>
        <p:nvSpPr>
          <p:cNvPr id="6" name="Rectangle 5"/>
          <p:cNvSpPr/>
          <p:nvPr/>
        </p:nvSpPr>
        <p:spPr bwMode="auto">
          <a:xfrm>
            <a:off x="-60960" y="5257800"/>
            <a:ext cx="12368573" cy="1600200"/>
          </a:xfrm>
          <a:prstGeom prst="rect">
            <a:avLst/>
          </a:prstGeom>
          <a:gradFill>
            <a:gsLst>
              <a:gs pos="0">
                <a:schemeClr val="bg1">
                  <a:alpha val="85000"/>
                </a:schemeClr>
              </a:gs>
              <a:gs pos="100000">
                <a:schemeClr val="bg1">
                  <a:alpha val="30000"/>
                </a:schemeClr>
              </a:gs>
            </a:gsLst>
            <a:lin ang="54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grpSp>
        <p:nvGrpSpPr>
          <p:cNvPr id="4" name="Group 3"/>
          <p:cNvGrpSpPr/>
          <p:nvPr/>
        </p:nvGrpSpPr>
        <p:grpSpPr>
          <a:xfrm>
            <a:off x="475014" y="2475336"/>
            <a:ext cx="5095726" cy="3272877"/>
            <a:chOff x="475014" y="2356586"/>
            <a:chExt cx="5095726" cy="3272877"/>
          </a:xfrm>
        </p:grpSpPr>
        <p:sp>
          <p:nvSpPr>
            <p:cNvPr id="53" name="Isosceles Triangle 6"/>
            <p:cNvSpPr/>
            <p:nvPr/>
          </p:nvSpPr>
          <p:spPr bwMode="auto">
            <a:xfrm>
              <a:off x="475014" y="2437249"/>
              <a:ext cx="5095726" cy="3134738"/>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0 w 5203372"/>
                <a:gd name="connsiteY0" fmla="*/ 2461275 h 3279517"/>
                <a:gd name="connsiteX1" fmla="*/ 5203372 w 5203372"/>
                <a:gd name="connsiteY1" fmla="*/ 0 h 3279517"/>
                <a:gd name="connsiteX2" fmla="*/ 304075 w 5203372"/>
                <a:gd name="connsiteY2" fmla="*/ 3279517 h 3279517"/>
                <a:gd name="connsiteX3" fmla="*/ 0 w 5203372"/>
                <a:gd name="connsiteY3" fmla="*/ 2461275 h 3279517"/>
                <a:gd name="connsiteX0" fmla="*/ 0 w 5096691"/>
                <a:gd name="connsiteY0" fmla="*/ 2316495 h 3134737"/>
                <a:gd name="connsiteX1" fmla="*/ 5096691 w 5096691"/>
                <a:gd name="connsiteY1" fmla="*/ 0 h 3134737"/>
                <a:gd name="connsiteX2" fmla="*/ 304075 w 5096691"/>
                <a:gd name="connsiteY2" fmla="*/ 3134737 h 3134737"/>
                <a:gd name="connsiteX3" fmla="*/ 0 w 5096691"/>
                <a:gd name="connsiteY3" fmla="*/ 2316495 h 3134737"/>
              </a:gdLst>
              <a:ahLst/>
              <a:cxnLst>
                <a:cxn ang="0">
                  <a:pos x="connsiteX0" y="connsiteY0"/>
                </a:cxn>
                <a:cxn ang="0">
                  <a:pos x="connsiteX1" y="connsiteY1"/>
                </a:cxn>
                <a:cxn ang="0">
                  <a:pos x="connsiteX2" y="connsiteY2"/>
                </a:cxn>
                <a:cxn ang="0">
                  <a:pos x="connsiteX3" y="connsiteY3"/>
                </a:cxn>
              </a:cxnLst>
              <a:rect l="l" t="t" r="r" b="b"/>
              <a:pathLst>
                <a:path w="5096691" h="3134737">
                  <a:moveTo>
                    <a:pt x="0" y="2316495"/>
                  </a:moveTo>
                  <a:lnTo>
                    <a:pt x="5096691" y="0"/>
                  </a:lnTo>
                  <a:lnTo>
                    <a:pt x="304075" y="3134737"/>
                  </a:lnTo>
                  <a:lnTo>
                    <a:pt x="0" y="2316495"/>
                  </a:lnTo>
                  <a:close/>
                </a:path>
              </a:pathLst>
            </a:custGeom>
            <a:gradFill>
              <a:gsLst>
                <a:gs pos="0">
                  <a:schemeClr val="tx1">
                    <a:alpha val="36000"/>
                  </a:schemeClr>
                </a:gs>
                <a:gs pos="84000">
                  <a:schemeClr val="tx1">
                    <a:alpha val="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54" name="Isosceles Triangle 6"/>
            <p:cNvSpPr/>
            <p:nvPr/>
          </p:nvSpPr>
          <p:spPr bwMode="auto">
            <a:xfrm>
              <a:off x="1379221" y="2484055"/>
              <a:ext cx="4140388" cy="2966736"/>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0 w 5159829"/>
                <a:gd name="connsiteY0" fmla="*/ 2635447 h 3491790"/>
                <a:gd name="connsiteX1" fmla="*/ 5159829 w 5159829"/>
                <a:gd name="connsiteY1" fmla="*/ 0 h 3491790"/>
                <a:gd name="connsiteX2" fmla="*/ 319315 w 5159829"/>
                <a:gd name="connsiteY2" fmla="*/ 3491790 h 3491790"/>
                <a:gd name="connsiteX3" fmla="*/ 0 w 5159829"/>
                <a:gd name="connsiteY3" fmla="*/ 2635447 h 3491790"/>
                <a:gd name="connsiteX0" fmla="*/ 0 w 5159829"/>
                <a:gd name="connsiteY0" fmla="*/ 2635447 h 3172476"/>
                <a:gd name="connsiteX1" fmla="*/ 5159829 w 5159829"/>
                <a:gd name="connsiteY1" fmla="*/ 0 h 3172476"/>
                <a:gd name="connsiteX2" fmla="*/ 1393372 w 5159829"/>
                <a:gd name="connsiteY2" fmla="*/ 3172476 h 3172476"/>
                <a:gd name="connsiteX3" fmla="*/ 0 w 5159829"/>
                <a:gd name="connsiteY3" fmla="*/ 2635447 h 3172476"/>
                <a:gd name="connsiteX0" fmla="*/ 0 w 4709886"/>
                <a:gd name="connsiteY0" fmla="*/ 2606418 h 3172476"/>
                <a:gd name="connsiteX1" fmla="*/ 4709886 w 4709886"/>
                <a:gd name="connsiteY1" fmla="*/ 0 h 3172476"/>
                <a:gd name="connsiteX2" fmla="*/ 943429 w 4709886"/>
                <a:gd name="connsiteY2" fmla="*/ 3172476 h 3172476"/>
                <a:gd name="connsiteX3" fmla="*/ 0 w 4709886"/>
                <a:gd name="connsiteY3" fmla="*/ 2606418 h 3172476"/>
                <a:gd name="connsiteX0" fmla="*/ 0 w 4645626"/>
                <a:gd name="connsiteY0" fmla="*/ 2644518 h 3172476"/>
                <a:gd name="connsiteX1" fmla="*/ 4645626 w 4645626"/>
                <a:gd name="connsiteY1" fmla="*/ 0 h 3172476"/>
                <a:gd name="connsiteX2" fmla="*/ 879169 w 4645626"/>
                <a:gd name="connsiteY2" fmla="*/ 3172476 h 3172476"/>
                <a:gd name="connsiteX3" fmla="*/ 0 w 4645626"/>
                <a:gd name="connsiteY3" fmla="*/ 2644518 h 3172476"/>
                <a:gd name="connsiteX0" fmla="*/ 0 w 4645626"/>
                <a:gd name="connsiteY0" fmla="*/ 2644518 h 3180096"/>
                <a:gd name="connsiteX1" fmla="*/ 4645626 w 4645626"/>
                <a:gd name="connsiteY1" fmla="*/ 0 h 3180096"/>
                <a:gd name="connsiteX2" fmla="*/ 798845 w 4645626"/>
                <a:gd name="connsiteY2" fmla="*/ 3180096 h 3180096"/>
                <a:gd name="connsiteX3" fmla="*/ 0 w 4645626"/>
                <a:gd name="connsiteY3" fmla="*/ 2644518 h 3180096"/>
                <a:gd name="connsiteX0" fmla="*/ 0 w 4364491"/>
                <a:gd name="connsiteY0" fmla="*/ 2431158 h 2966736"/>
                <a:gd name="connsiteX1" fmla="*/ 4364491 w 4364491"/>
                <a:gd name="connsiteY1" fmla="*/ 0 h 2966736"/>
                <a:gd name="connsiteX2" fmla="*/ 798845 w 4364491"/>
                <a:gd name="connsiteY2" fmla="*/ 2966736 h 2966736"/>
                <a:gd name="connsiteX3" fmla="*/ 0 w 4364491"/>
                <a:gd name="connsiteY3" fmla="*/ 2431158 h 2966736"/>
              </a:gdLst>
              <a:ahLst/>
              <a:cxnLst>
                <a:cxn ang="0">
                  <a:pos x="connsiteX0" y="connsiteY0"/>
                </a:cxn>
                <a:cxn ang="0">
                  <a:pos x="connsiteX1" y="connsiteY1"/>
                </a:cxn>
                <a:cxn ang="0">
                  <a:pos x="connsiteX2" y="connsiteY2"/>
                </a:cxn>
                <a:cxn ang="0">
                  <a:pos x="connsiteX3" y="connsiteY3"/>
                </a:cxn>
              </a:cxnLst>
              <a:rect l="l" t="t" r="r" b="b"/>
              <a:pathLst>
                <a:path w="4364491" h="2966736">
                  <a:moveTo>
                    <a:pt x="0" y="2431158"/>
                  </a:moveTo>
                  <a:lnTo>
                    <a:pt x="4364491" y="0"/>
                  </a:lnTo>
                  <a:lnTo>
                    <a:pt x="798845" y="2966736"/>
                  </a:lnTo>
                  <a:lnTo>
                    <a:pt x="0" y="2431158"/>
                  </a:lnTo>
                  <a:close/>
                </a:path>
              </a:pathLst>
            </a:custGeom>
            <a:gradFill>
              <a:gsLst>
                <a:gs pos="0">
                  <a:schemeClr val="tx1">
                    <a:alpha val="36000"/>
                  </a:schemeClr>
                </a:gs>
                <a:gs pos="84000">
                  <a:schemeClr val="tx1">
                    <a:alpha val="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55" name="Isosceles Triangle 6"/>
            <p:cNvSpPr/>
            <p:nvPr/>
          </p:nvSpPr>
          <p:spPr bwMode="auto">
            <a:xfrm>
              <a:off x="2577077" y="2484910"/>
              <a:ext cx="2962582" cy="3078514"/>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0 w 5159829"/>
                <a:gd name="connsiteY0" fmla="*/ 2635447 h 3491790"/>
                <a:gd name="connsiteX1" fmla="*/ 5159829 w 5159829"/>
                <a:gd name="connsiteY1" fmla="*/ 0 h 3491790"/>
                <a:gd name="connsiteX2" fmla="*/ 319315 w 5159829"/>
                <a:gd name="connsiteY2" fmla="*/ 3491790 h 3491790"/>
                <a:gd name="connsiteX3" fmla="*/ 0 w 5159829"/>
                <a:gd name="connsiteY3" fmla="*/ 2635447 h 3491790"/>
                <a:gd name="connsiteX0" fmla="*/ 0 w 5159829"/>
                <a:gd name="connsiteY0" fmla="*/ 2635447 h 3172476"/>
                <a:gd name="connsiteX1" fmla="*/ 5159829 w 5159829"/>
                <a:gd name="connsiteY1" fmla="*/ 0 h 3172476"/>
                <a:gd name="connsiteX2" fmla="*/ 1393372 w 5159829"/>
                <a:gd name="connsiteY2" fmla="*/ 3172476 h 3172476"/>
                <a:gd name="connsiteX3" fmla="*/ 0 w 5159829"/>
                <a:gd name="connsiteY3" fmla="*/ 2635447 h 3172476"/>
                <a:gd name="connsiteX0" fmla="*/ 0 w 4709886"/>
                <a:gd name="connsiteY0" fmla="*/ 2606418 h 3172476"/>
                <a:gd name="connsiteX1" fmla="*/ 4709886 w 4709886"/>
                <a:gd name="connsiteY1" fmla="*/ 0 h 3172476"/>
                <a:gd name="connsiteX2" fmla="*/ 943429 w 4709886"/>
                <a:gd name="connsiteY2" fmla="*/ 3172476 h 3172476"/>
                <a:gd name="connsiteX3" fmla="*/ 0 w 4709886"/>
                <a:gd name="connsiteY3" fmla="*/ 2606418 h 3172476"/>
                <a:gd name="connsiteX0" fmla="*/ 0 w 4709886"/>
                <a:gd name="connsiteY0" fmla="*/ 2606418 h 3245048"/>
                <a:gd name="connsiteX1" fmla="*/ 4709886 w 4709886"/>
                <a:gd name="connsiteY1" fmla="*/ 0 h 3245048"/>
                <a:gd name="connsiteX2" fmla="*/ 1567543 w 4709886"/>
                <a:gd name="connsiteY2" fmla="*/ 3245048 h 3245048"/>
                <a:gd name="connsiteX3" fmla="*/ 0 w 4709886"/>
                <a:gd name="connsiteY3" fmla="*/ 2606418 h 3245048"/>
                <a:gd name="connsiteX0" fmla="*/ 0 w 3751943"/>
                <a:gd name="connsiteY0" fmla="*/ 2403218 h 3245048"/>
                <a:gd name="connsiteX1" fmla="*/ 3751943 w 3751943"/>
                <a:gd name="connsiteY1" fmla="*/ 0 h 3245048"/>
                <a:gd name="connsiteX2" fmla="*/ 609600 w 3751943"/>
                <a:gd name="connsiteY2" fmla="*/ 3245048 h 3245048"/>
                <a:gd name="connsiteX3" fmla="*/ 0 w 3751943"/>
                <a:gd name="connsiteY3" fmla="*/ 2403218 h 3245048"/>
                <a:gd name="connsiteX0" fmla="*/ 0 w 3548743"/>
                <a:gd name="connsiteY0" fmla="*/ 2417732 h 3259562"/>
                <a:gd name="connsiteX1" fmla="*/ 3548743 w 3548743"/>
                <a:gd name="connsiteY1" fmla="*/ 0 h 3259562"/>
                <a:gd name="connsiteX2" fmla="*/ 609600 w 3548743"/>
                <a:gd name="connsiteY2" fmla="*/ 3259562 h 3259562"/>
                <a:gd name="connsiteX3" fmla="*/ 0 w 3548743"/>
                <a:gd name="connsiteY3" fmla="*/ 2417732 h 3259562"/>
                <a:gd name="connsiteX0" fmla="*/ 0 w 3548743"/>
                <a:gd name="connsiteY0" fmla="*/ 2417732 h 3193981"/>
                <a:gd name="connsiteX1" fmla="*/ 3548743 w 3548743"/>
                <a:gd name="connsiteY1" fmla="*/ 0 h 3193981"/>
                <a:gd name="connsiteX2" fmla="*/ 600131 w 3548743"/>
                <a:gd name="connsiteY2" fmla="*/ 3193981 h 3193981"/>
                <a:gd name="connsiteX3" fmla="*/ 0 w 3548743"/>
                <a:gd name="connsiteY3" fmla="*/ 2417732 h 3193981"/>
                <a:gd name="connsiteX0" fmla="*/ 0 w 3681304"/>
                <a:gd name="connsiteY0" fmla="*/ 2524300 h 3300549"/>
                <a:gd name="connsiteX1" fmla="*/ 3681304 w 3681304"/>
                <a:gd name="connsiteY1" fmla="*/ 0 h 3300549"/>
                <a:gd name="connsiteX2" fmla="*/ 600131 w 3681304"/>
                <a:gd name="connsiteY2" fmla="*/ 3300549 h 3300549"/>
                <a:gd name="connsiteX3" fmla="*/ 0 w 3681304"/>
                <a:gd name="connsiteY3" fmla="*/ 2524300 h 3300549"/>
                <a:gd name="connsiteX0" fmla="*/ 0 w 3681304"/>
                <a:gd name="connsiteY0" fmla="*/ 2524300 h 3311857"/>
                <a:gd name="connsiteX1" fmla="*/ 3681304 w 3681304"/>
                <a:gd name="connsiteY1" fmla="*/ 0 h 3311857"/>
                <a:gd name="connsiteX2" fmla="*/ 547891 w 3681304"/>
                <a:gd name="connsiteY2" fmla="*/ 3311857 h 3311857"/>
                <a:gd name="connsiteX3" fmla="*/ 0 w 3681304"/>
                <a:gd name="connsiteY3" fmla="*/ 2524300 h 3311857"/>
              </a:gdLst>
              <a:ahLst/>
              <a:cxnLst>
                <a:cxn ang="0">
                  <a:pos x="connsiteX0" y="connsiteY0"/>
                </a:cxn>
                <a:cxn ang="0">
                  <a:pos x="connsiteX1" y="connsiteY1"/>
                </a:cxn>
                <a:cxn ang="0">
                  <a:pos x="connsiteX2" y="connsiteY2"/>
                </a:cxn>
                <a:cxn ang="0">
                  <a:pos x="connsiteX3" y="connsiteY3"/>
                </a:cxn>
              </a:cxnLst>
              <a:rect l="l" t="t" r="r" b="b"/>
              <a:pathLst>
                <a:path w="3681304" h="3311857">
                  <a:moveTo>
                    <a:pt x="0" y="2524300"/>
                  </a:moveTo>
                  <a:lnTo>
                    <a:pt x="3681304" y="0"/>
                  </a:lnTo>
                  <a:lnTo>
                    <a:pt x="547891" y="3311857"/>
                  </a:lnTo>
                  <a:lnTo>
                    <a:pt x="0" y="2524300"/>
                  </a:lnTo>
                  <a:close/>
                </a:path>
              </a:pathLst>
            </a:custGeom>
            <a:gradFill>
              <a:gsLst>
                <a:gs pos="0">
                  <a:schemeClr val="tx1">
                    <a:alpha val="36000"/>
                  </a:schemeClr>
                </a:gs>
                <a:gs pos="84000">
                  <a:schemeClr val="tx1">
                    <a:alpha val="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56" name="Isosceles Triangle 6"/>
            <p:cNvSpPr/>
            <p:nvPr/>
          </p:nvSpPr>
          <p:spPr bwMode="auto">
            <a:xfrm rot="189275">
              <a:off x="3413909" y="2356586"/>
              <a:ext cx="2082915" cy="3272877"/>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0 w 5159829"/>
                <a:gd name="connsiteY0" fmla="*/ 2635447 h 3491790"/>
                <a:gd name="connsiteX1" fmla="*/ 5159829 w 5159829"/>
                <a:gd name="connsiteY1" fmla="*/ 0 h 3491790"/>
                <a:gd name="connsiteX2" fmla="*/ 319315 w 5159829"/>
                <a:gd name="connsiteY2" fmla="*/ 3491790 h 3491790"/>
                <a:gd name="connsiteX3" fmla="*/ 0 w 5159829"/>
                <a:gd name="connsiteY3" fmla="*/ 2635447 h 3491790"/>
                <a:gd name="connsiteX0" fmla="*/ 0 w 5159829"/>
                <a:gd name="connsiteY0" fmla="*/ 2635447 h 3172476"/>
                <a:gd name="connsiteX1" fmla="*/ 5159829 w 5159829"/>
                <a:gd name="connsiteY1" fmla="*/ 0 h 3172476"/>
                <a:gd name="connsiteX2" fmla="*/ 1393372 w 5159829"/>
                <a:gd name="connsiteY2" fmla="*/ 3172476 h 3172476"/>
                <a:gd name="connsiteX3" fmla="*/ 0 w 5159829"/>
                <a:gd name="connsiteY3" fmla="*/ 2635447 h 3172476"/>
                <a:gd name="connsiteX0" fmla="*/ 0 w 4709886"/>
                <a:gd name="connsiteY0" fmla="*/ 2606418 h 3172476"/>
                <a:gd name="connsiteX1" fmla="*/ 4709886 w 4709886"/>
                <a:gd name="connsiteY1" fmla="*/ 0 h 3172476"/>
                <a:gd name="connsiteX2" fmla="*/ 943429 w 4709886"/>
                <a:gd name="connsiteY2" fmla="*/ 3172476 h 3172476"/>
                <a:gd name="connsiteX3" fmla="*/ 0 w 4709886"/>
                <a:gd name="connsiteY3" fmla="*/ 2606418 h 3172476"/>
                <a:gd name="connsiteX0" fmla="*/ 0 w 4709886"/>
                <a:gd name="connsiteY0" fmla="*/ 2606418 h 3056362"/>
                <a:gd name="connsiteX1" fmla="*/ 4709886 w 4709886"/>
                <a:gd name="connsiteY1" fmla="*/ 0 h 3056362"/>
                <a:gd name="connsiteX2" fmla="*/ 2510972 w 4709886"/>
                <a:gd name="connsiteY2" fmla="*/ 3056362 h 3056362"/>
                <a:gd name="connsiteX3" fmla="*/ 0 w 4709886"/>
                <a:gd name="connsiteY3" fmla="*/ 2606418 h 3056362"/>
                <a:gd name="connsiteX0" fmla="*/ 0 w 2794000"/>
                <a:gd name="connsiteY0" fmla="*/ 2156475 h 3056362"/>
                <a:gd name="connsiteX1" fmla="*/ 2794000 w 2794000"/>
                <a:gd name="connsiteY1" fmla="*/ 0 h 3056362"/>
                <a:gd name="connsiteX2" fmla="*/ 595086 w 2794000"/>
                <a:gd name="connsiteY2" fmla="*/ 3056362 h 3056362"/>
                <a:gd name="connsiteX3" fmla="*/ 0 w 2794000"/>
                <a:gd name="connsiteY3" fmla="*/ 2156475 h 3056362"/>
                <a:gd name="connsiteX0" fmla="*/ 0 w 2431143"/>
                <a:gd name="connsiteY0" fmla="*/ 2359675 h 3259562"/>
                <a:gd name="connsiteX1" fmla="*/ 2431143 w 2431143"/>
                <a:gd name="connsiteY1" fmla="*/ 0 h 3259562"/>
                <a:gd name="connsiteX2" fmla="*/ 595086 w 2431143"/>
                <a:gd name="connsiteY2" fmla="*/ 3259562 h 3259562"/>
                <a:gd name="connsiteX3" fmla="*/ 0 w 2431143"/>
                <a:gd name="connsiteY3" fmla="*/ 2359675 h 3259562"/>
                <a:gd name="connsiteX0" fmla="*/ 0 w 2614897"/>
                <a:gd name="connsiteY0" fmla="*/ 2679969 h 3579856"/>
                <a:gd name="connsiteX1" fmla="*/ 2614896 w 2614897"/>
                <a:gd name="connsiteY1" fmla="*/ 0 h 3579856"/>
                <a:gd name="connsiteX2" fmla="*/ 595086 w 2614897"/>
                <a:gd name="connsiteY2" fmla="*/ 3579856 h 3579856"/>
                <a:gd name="connsiteX3" fmla="*/ 0 w 2614897"/>
                <a:gd name="connsiteY3" fmla="*/ 2679969 h 3579856"/>
                <a:gd name="connsiteX0" fmla="*/ 0 w 2614896"/>
                <a:gd name="connsiteY0" fmla="*/ 2679969 h 3366370"/>
                <a:gd name="connsiteX1" fmla="*/ 2614896 w 2614896"/>
                <a:gd name="connsiteY1" fmla="*/ 0 h 3366370"/>
                <a:gd name="connsiteX2" fmla="*/ 405354 w 2614896"/>
                <a:gd name="connsiteY2" fmla="*/ 3366370 h 3366370"/>
                <a:gd name="connsiteX3" fmla="*/ 0 w 2614896"/>
                <a:gd name="connsiteY3" fmla="*/ 2679969 h 3366370"/>
                <a:gd name="connsiteX0" fmla="*/ 1 w 2667906"/>
                <a:gd name="connsiteY0" fmla="*/ 2657652 h 3366370"/>
                <a:gd name="connsiteX1" fmla="*/ 2667906 w 2667906"/>
                <a:gd name="connsiteY1" fmla="*/ 0 h 3366370"/>
                <a:gd name="connsiteX2" fmla="*/ 458364 w 2667906"/>
                <a:gd name="connsiteY2" fmla="*/ 3366370 h 3366370"/>
                <a:gd name="connsiteX3" fmla="*/ 1 w 2667906"/>
                <a:gd name="connsiteY3" fmla="*/ 2657652 h 3366370"/>
                <a:gd name="connsiteX0" fmla="*/ 0 w 2667905"/>
                <a:gd name="connsiteY0" fmla="*/ 2657652 h 3541159"/>
                <a:gd name="connsiteX1" fmla="*/ 2667905 w 2667905"/>
                <a:gd name="connsiteY1" fmla="*/ 0 h 3541159"/>
                <a:gd name="connsiteX2" fmla="*/ 593955 w 2667905"/>
                <a:gd name="connsiteY2" fmla="*/ 3541159 h 3541159"/>
                <a:gd name="connsiteX3" fmla="*/ 0 w 2667905"/>
                <a:gd name="connsiteY3" fmla="*/ 2657652 h 3541159"/>
                <a:gd name="connsiteX0" fmla="*/ 0 w 2667905"/>
                <a:gd name="connsiteY0" fmla="*/ 2657652 h 3537956"/>
                <a:gd name="connsiteX1" fmla="*/ 2667905 w 2667905"/>
                <a:gd name="connsiteY1" fmla="*/ 0 h 3537956"/>
                <a:gd name="connsiteX2" fmla="*/ 409160 w 2667905"/>
                <a:gd name="connsiteY2" fmla="*/ 3537956 h 3537956"/>
                <a:gd name="connsiteX3" fmla="*/ 0 w 2667905"/>
                <a:gd name="connsiteY3" fmla="*/ 2657652 h 3537956"/>
                <a:gd name="connsiteX0" fmla="*/ 0 w 2809454"/>
                <a:gd name="connsiteY0" fmla="*/ 2663879 h 3537956"/>
                <a:gd name="connsiteX1" fmla="*/ 2809454 w 2809454"/>
                <a:gd name="connsiteY1" fmla="*/ 0 h 3537956"/>
                <a:gd name="connsiteX2" fmla="*/ 550709 w 2809454"/>
                <a:gd name="connsiteY2" fmla="*/ 3537956 h 3537956"/>
                <a:gd name="connsiteX3" fmla="*/ 0 w 2809454"/>
                <a:gd name="connsiteY3" fmla="*/ 2663879 h 3537956"/>
                <a:gd name="connsiteX0" fmla="*/ 0 w 2809454"/>
                <a:gd name="connsiteY0" fmla="*/ 2663879 h 3523545"/>
                <a:gd name="connsiteX1" fmla="*/ 2809454 w 2809454"/>
                <a:gd name="connsiteY1" fmla="*/ 0 h 3523545"/>
                <a:gd name="connsiteX2" fmla="*/ 620704 w 2809454"/>
                <a:gd name="connsiteY2" fmla="*/ 3523545 h 3523545"/>
                <a:gd name="connsiteX3" fmla="*/ 0 w 2809454"/>
                <a:gd name="connsiteY3" fmla="*/ 2663879 h 3523545"/>
              </a:gdLst>
              <a:ahLst/>
              <a:cxnLst>
                <a:cxn ang="0">
                  <a:pos x="connsiteX0" y="connsiteY0"/>
                </a:cxn>
                <a:cxn ang="0">
                  <a:pos x="connsiteX1" y="connsiteY1"/>
                </a:cxn>
                <a:cxn ang="0">
                  <a:pos x="connsiteX2" y="connsiteY2"/>
                </a:cxn>
                <a:cxn ang="0">
                  <a:pos x="connsiteX3" y="connsiteY3"/>
                </a:cxn>
              </a:cxnLst>
              <a:rect l="l" t="t" r="r" b="b"/>
              <a:pathLst>
                <a:path w="2809454" h="3523545">
                  <a:moveTo>
                    <a:pt x="0" y="2663879"/>
                  </a:moveTo>
                  <a:lnTo>
                    <a:pt x="2809454" y="0"/>
                  </a:lnTo>
                  <a:lnTo>
                    <a:pt x="620704" y="3523545"/>
                  </a:lnTo>
                  <a:lnTo>
                    <a:pt x="0" y="2663879"/>
                  </a:lnTo>
                  <a:close/>
                </a:path>
              </a:pathLst>
            </a:custGeom>
            <a:gradFill>
              <a:gsLst>
                <a:gs pos="0">
                  <a:schemeClr val="tx1">
                    <a:alpha val="36000"/>
                  </a:schemeClr>
                </a:gs>
                <a:gs pos="84000">
                  <a:schemeClr val="tx1">
                    <a:alpha val="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57" name="Isosceles Triangle 6"/>
            <p:cNvSpPr/>
            <p:nvPr/>
          </p:nvSpPr>
          <p:spPr bwMode="auto">
            <a:xfrm>
              <a:off x="4136871" y="2460775"/>
              <a:ext cx="1433349" cy="3116278"/>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0 w 5159829"/>
                <a:gd name="connsiteY0" fmla="*/ 2635447 h 3491790"/>
                <a:gd name="connsiteX1" fmla="*/ 5159829 w 5159829"/>
                <a:gd name="connsiteY1" fmla="*/ 0 h 3491790"/>
                <a:gd name="connsiteX2" fmla="*/ 319315 w 5159829"/>
                <a:gd name="connsiteY2" fmla="*/ 3491790 h 3491790"/>
                <a:gd name="connsiteX3" fmla="*/ 0 w 5159829"/>
                <a:gd name="connsiteY3" fmla="*/ 2635447 h 3491790"/>
                <a:gd name="connsiteX0" fmla="*/ 0 w 5159829"/>
                <a:gd name="connsiteY0" fmla="*/ 2635447 h 3172476"/>
                <a:gd name="connsiteX1" fmla="*/ 5159829 w 5159829"/>
                <a:gd name="connsiteY1" fmla="*/ 0 h 3172476"/>
                <a:gd name="connsiteX2" fmla="*/ 1393372 w 5159829"/>
                <a:gd name="connsiteY2" fmla="*/ 3172476 h 3172476"/>
                <a:gd name="connsiteX3" fmla="*/ 0 w 5159829"/>
                <a:gd name="connsiteY3" fmla="*/ 2635447 h 3172476"/>
                <a:gd name="connsiteX0" fmla="*/ 0 w 4709886"/>
                <a:gd name="connsiteY0" fmla="*/ 2606418 h 3172476"/>
                <a:gd name="connsiteX1" fmla="*/ 4709886 w 4709886"/>
                <a:gd name="connsiteY1" fmla="*/ 0 h 3172476"/>
                <a:gd name="connsiteX2" fmla="*/ 943429 w 4709886"/>
                <a:gd name="connsiteY2" fmla="*/ 3172476 h 3172476"/>
                <a:gd name="connsiteX3" fmla="*/ 0 w 4709886"/>
                <a:gd name="connsiteY3" fmla="*/ 2606418 h 3172476"/>
                <a:gd name="connsiteX0" fmla="*/ 0 w 1444172"/>
                <a:gd name="connsiteY0" fmla="*/ 2853161 h 3419219"/>
                <a:gd name="connsiteX1" fmla="*/ 1444172 w 1444172"/>
                <a:gd name="connsiteY1" fmla="*/ 0 h 3419219"/>
                <a:gd name="connsiteX2" fmla="*/ 943429 w 1444172"/>
                <a:gd name="connsiteY2" fmla="*/ 3419219 h 3419219"/>
                <a:gd name="connsiteX3" fmla="*/ 0 w 1444172"/>
                <a:gd name="connsiteY3" fmla="*/ 2853161 h 3419219"/>
                <a:gd name="connsiteX0" fmla="*/ 0 w 1444172"/>
                <a:gd name="connsiteY0" fmla="*/ 2853161 h 3259562"/>
                <a:gd name="connsiteX1" fmla="*/ 1444172 w 1444172"/>
                <a:gd name="connsiteY1" fmla="*/ 0 h 3259562"/>
                <a:gd name="connsiteX2" fmla="*/ 1103087 w 1444172"/>
                <a:gd name="connsiteY2" fmla="*/ 3259562 h 3259562"/>
                <a:gd name="connsiteX3" fmla="*/ 0 w 1444172"/>
                <a:gd name="connsiteY3" fmla="*/ 2853161 h 3259562"/>
                <a:gd name="connsiteX0" fmla="*/ 0 w 1342572"/>
                <a:gd name="connsiteY0" fmla="*/ 2446761 h 3259562"/>
                <a:gd name="connsiteX1" fmla="*/ 1342572 w 1342572"/>
                <a:gd name="connsiteY1" fmla="*/ 0 h 3259562"/>
                <a:gd name="connsiteX2" fmla="*/ 1001487 w 1342572"/>
                <a:gd name="connsiteY2" fmla="*/ 3259562 h 3259562"/>
                <a:gd name="connsiteX3" fmla="*/ 0 w 1342572"/>
                <a:gd name="connsiteY3" fmla="*/ 2446761 h 3259562"/>
                <a:gd name="connsiteX0" fmla="*/ 0 w 1342572"/>
                <a:gd name="connsiteY0" fmla="*/ 2446761 h 3288591"/>
                <a:gd name="connsiteX1" fmla="*/ 1342572 w 1342572"/>
                <a:gd name="connsiteY1" fmla="*/ 0 h 3288591"/>
                <a:gd name="connsiteX2" fmla="*/ 870858 w 1342572"/>
                <a:gd name="connsiteY2" fmla="*/ 3288591 h 3288591"/>
                <a:gd name="connsiteX3" fmla="*/ 0 w 1342572"/>
                <a:gd name="connsiteY3" fmla="*/ 2446761 h 3288591"/>
                <a:gd name="connsiteX0" fmla="*/ 0 w 1458687"/>
                <a:gd name="connsiteY0" fmla="*/ 2461276 h 3288591"/>
                <a:gd name="connsiteX1" fmla="*/ 1458687 w 1458687"/>
                <a:gd name="connsiteY1" fmla="*/ 0 h 3288591"/>
                <a:gd name="connsiteX2" fmla="*/ 986973 w 1458687"/>
                <a:gd name="connsiteY2" fmla="*/ 3288591 h 3288591"/>
                <a:gd name="connsiteX3" fmla="*/ 0 w 1458687"/>
                <a:gd name="connsiteY3" fmla="*/ 2461276 h 3288591"/>
                <a:gd name="connsiteX0" fmla="*/ 0 w 1388810"/>
                <a:gd name="connsiteY0" fmla="*/ 2816959 h 3288591"/>
                <a:gd name="connsiteX1" fmla="*/ 1388810 w 1388810"/>
                <a:gd name="connsiteY1" fmla="*/ 0 h 3288591"/>
                <a:gd name="connsiteX2" fmla="*/ 917096 w 1388810"/>
                <a:gd name="connsiteY2" fmla="*/ 3288591 h 3288591"/>
                <a:gd name="connsiteX3" fmla="*/ 0 w 1388810"/>
                <a:gd name="connsiteY3" fmla="*/ 2816959 h 3288591"/>
                <a:gd name="connsiteX0" fmla="*/ 0 w 1353871"/>
                <a:gd name="connsiteY0" fmla="*/ 2706302 h 3177934"/>
                <a:gd name="connsiteX1" fmla="*/ 1353871 w 1353871"/>
                <a:gd name="connsiteY1" fmla="*/ 0 h 3177934"/>
                <a:gd name="connsiteX2" fmla="*/ 917096 w 1353871"/>
                <a:gd name="connsiteY2" fmla="*/ 3177934 h 3177934"/>
                <a:gd name="connsiteX3" fmla="*/ 0 w 1353871"/>
                <a:gd name="connsiteY3" fmla="*/ 2706302 h 3177934"/>
                <a:gd name="connsiteX0" fmla="*/ 0 w 1353871"/>
                <a:gd name="connsiteY0" fmla="*/ 2706302 h 3232445"/>
                <a:gd name="connsiteX1" fmla="*/ 1353871 w 1353871"/>
                <a:gd name="connsiteY1" fmla="*/ 0 h 3232445"/>
                <a:gd name="connsiteX2" fmla="*/ 724331 w 1353871"/>
                <a:gd name="connsiteY2" fmla="*/ 3232445 h 3232445"/>
                <a:gd name="connsiteX3" fmla="*/ 0 w 1353871"/>
                <a:gd name="connsiteY3" fmla="*/ 2706302 h 3232445"/>
                <a:gd name="connsiteX0" fmla="*/ 0 w 1618923"/>
                <a:gd name="connsiteY0" fmla="*/ 2597281 h 3232445"/>
                <a:gd name="connsiteX1" fmla="*/ 1618923 w 1618923"/>
                <a:gd name="connsiteY1" fmla="*/ 0 h 3232445"/>
                <a:gd name="connsiteX2" fmla="*/ 989383 w 1618923"/>
                <a:gd name="connsiteY2" fmla="*/ 3232445 h 3232445"/>
                <a:gd name="connsiteX3" fmla="*/ 0 w 1618923"/>
                <a:gd name="connsiteY3" fmla="*/ 2597281 h 3232445"/>
                <a:gd name="connsiteX0" fmla="*/ 0 w 1643019"/>
                <a:gd name="connsiteY0" fmla="*/ 2499162 h 3232445"/>
                <a:gd name="connsiteX1" fmla="*/ 1643019 w 1643019"/>
                <a:gd name="connsiteY1" fmla="*/ 0 h 3232445"/>
                <a:gd name="connsiteX2" fmla="*/ 1013479 w 1643019"/>
                <a:gd name="connsiteY2" fmla="*/ 3232445 h 3232445"/>
                <a:gd name="connsiteX3" fmla="*/ 0 w 1643019"/>
                <a:gd name="connsiteY3" fmla="*/ 2499162 h 3232445"/>
              </a:gdLst>
              <a:ahLst/>
              <a:cxnLst>
                <a:cxn ang="0">
                  <a:pos x="connsiteX0" y="connsiteY0"/>
                </a:cxn>
                <a:cxn ang="0">
                  <a:pos x="connsiteX1" y="connsiteY1"/>
                </a:cxn>
                <a:cxn ang="0">
                  <a:pos x="connsiteX2" y="connsiteY2"/>
                </a:cxn>
                <a:cxn ang="0">
                  <a:pos x="connsiteX3" y="connsiteY3"/>
                </a:cxn>
              </a:cxnLst>
              <a:rect l="l" t="t" r="r" b="b"/>
              <a:pathLst>
                <a:path w="1643019" h="3232445">
                  <a:moveTo>
                    <a:pt x="0" y="2499162"/>
                  </a:moveTo>
                  <a:lnTo>
                    <a:pt x="1643019" y="0"/>
                  </a:lnTo>
                  <a:lnTo>
                    <a:pt x="1013479" y="3232445"/>
                  </a:lnTo>
                  <a:lnTo>
                    <a:pt x="0" y="2499162"/>
                  </a:lnTo>
                  <a:close/>
                </a:path>
              </a:pathLst>
            </a:custGeom>
            <a:gradFill>
              <a:gsLst>
                <a:gs pos="0">
                  <a:schemeClr val="tx1">
                    <a:alpha val="36000"/>
                  </a:schemeClr>
                </a:gs>
                <a:gs pos="84000">
                  <a:schemeClr val="tx1">
                    <a:alpha val="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grpSp>
      <p:pic>
        <p:nvPicPr>
          <p:cNvPr id="58" name="Picture 5" descr="G:\_chrisw\DVD_Art_08-10-2010\Artwork_Imagery\Hardware Photos\OEM HW\Windows Mobile devices (cell phone, pda)\Windows 7  - prototype\Windows Phone 7 Series.png"/>
          <p:cNvPicPr>
            <a:picLocks noChangeAspect="1" noChangeArrowheads="1"/>
          </p:cNvPicPr>
          <p:nvPr/>
        </p:nvPicPr>
        <p:blipFill>
          <a:blip r:embed="rId6">
            <a:alphaModFix amt="25000"/>
            <a:extLst>
              <a:ext uri="{28A0092B-C50C-407E-A947-70E740481C1C}">
                <a14:useLocalDpi xmlns:a14="http://schemas.microsoft.com/office/drawing/2010/main" val="0"/>
              </a:ext>
            </a:extLst>
          </a:blip>
          <a:srcRect/>
          <a:stretch>
            <a:fillRect/>
          </a:stretch>
        </p:blipFill>
        <p:spPr bwMode="auto">
          <a:xfrm>
            <a:off x="7114962" y="4827313"/>
            <a:ext cx="484828" cy="955394"/>
          </a:xfrm>
          <a:prstGeom prst="rect">
            <a:avLst/>
          </a:prstGeom>
          <a:blipFill dpi="0" rotWithShape="1">
            <a:blip r:embed="rId5">
              <a:alphaModFix amt="25000"/>
            </a:blip>
            <a:srcRect/>
            <a:stretch>
              <a:fillRect/>
            </a:stretch>
          </a:blipFill>
          <a:ln w="55000" cap="flat" cmpd="thickThin" algn="ctr">
            <a:noFill/>
            <a:prstDash val="solid"/>
            <a:headEnd type="none" w="med" len="med"/>
            <a:tailEnd type="none" w="med" len="med"/>
          </a:ln>
          <a:effectLst/>
          <a:extLst/>
        </p:spPr>
      </p:pic>
      <p:pic>
        <p:nvPicPr>
          <p:cNvPr id="1030" name="Picture 6"/>
          <p:cNvPicPr>
            <a:picLocks noChangeAspect="1" noChangeArrowheads="1"/>
          </p:cNvPicPr>
          <p:nvPr/>
        </p:nvPicPr>
        <p:blipFill>
          <a:blip r:embed="rId7">
            <a:alphaModFix amt="25000"/>
            <a:extLst>
              <a:ext uri="{28A0092B-C50C-407E-A947-70E740481C1C}">
                <a14:useLocalDpi xmlns:a14="http://schemas.microsoft.com/office/drawing/2010/main" val="0"/>
              </a:ext>
            </a:extLst>
          </a:blip>
          <a:stretch>
            <a:fillRect/>
          </a:stretch>
        </p:blipFill>
        <p:spPr bwMode="auto">
          <a:xfrm>
            <a:off x="9492347" y="4988114"/>
            <a:ext cx="1371600" cy="936118"/>
          </a:xfrm>
          <a:prstGeom prst="rect">
            <a:avLst/>
          </a:prstGeom>
          <a:blipFill dpi="0" rotWithShape="1">
            <a:blip r:embed="rId5">
              <a:alphaModFix amt="25000"/>
            </a:blip>
            <a:srcRect/>
            <a:stretch>
              <a:fillRect/>
            </a:stretch>
          </a:blipFill>
          <a:ln w="55000" cap="flat" cmpd="thickThin" algn="ctr">
            <a:noFill/>
            <a:prstDash val="solid"/>
            <a:headEnd type="none" w="med" len="med"/>
            <a:tailEnd type="none" w="med" len="med"/>
          </a:ln>
          <a:effectLst/>
          <a:extLst/>
        </p:spPr>
      </p:pic>
      <p:pic>
        <p:nvPicPr>
          <p:cNvPr id="1031" name="Picture 7" descr="G:\_chrisw\DVD_Art_08-10-2010\Artwork_Imagery\Hardware Photos\OEM HW\COMPUTERS - PC\Windows 7\Laptops\HP_Envy15_NikitaOpenCenter.png"/>
          <p:cNvPicPr>
            <a:picLocks noChangeAspect="1" noChangeArrowheads="1"/>
          </p:cNvPicPr>
          <p:nvPr/>
        </p:nvPicPr>
        <p:blipFill>
          <a:blip r:embed="rId8">
            <a:alphaModFix amt="25000"/>
            <a:extLst>
              <a:ext uri="{28A0092B-C50C-407E-A947-70E740481C1C}">
                <a14:useLocalDpi xmlns:a14="http://schemas.microsoft.com/office/drawing/2010/main" val="0"/>
              </a:ext>
            </a:extLst>
          </a:blip>
          <a:srcRect/>
          <a:stretch>
            <a:fillRect/>
          </a:stretch>
        </p:blipFill>
        <p:spPr bwMode="auto">
          <a:xfrm>
            <a:off x="8034976" y="4811965"/>
            <a:ext cx="1348500" cy="986090"/>
          </a:xfrm>
          <a:prstGeom prst="rect">
            <a:avLst/>
          </a:prstGeom>
          <a:blipFill dpi="0" rotWithShape="1">
            <a:blip r:embed="rId5">
              <a:alphaModFix amt="25000"/>
            </a:blip>
            <a:srcRect/>
            <a:stretch>
              <a:fillRect/>
            </a:stretch>
          </a:blipFill>
          <a:ln w="55000" cap="flat" cmpd="thickThin" algn="ctr">
            <a:noFill/>
            <a:prstDash val="solid"/>
            <a:headEnd type="none" w="med" len="med"/>
            <a:tailEnd type="none" w="med" len="med"/>
          </a:ln>
          <a:effectLst/>
          <a:extLst/>
        </p:spPr>
      </p:pic>
      <p:pic>
        <p:nvPicPr>
          <p:cNvPr id="1032" name="Picture 8"/>
          <p:cNvPicPr>
            <a:picLocks noChangeAspect="1" noChangeArrowheads="1"/>
          </p:cNvPicPr>
          <p:nvPr/>
        </p:nvPicPr>
        <p:blipFill>
          <a:blip r:embed="rId9">
            <a:alphaModFix amt="25000"/>
            <a:extLst>
              <a:ext uri="{28A0092B-C50C-407E-A947-70E740481C1C}">
                <a14:useLocalDpi xmlns:a14="http://schemas.microsoft.com/office/drawing/2010/main" val="0"/>
              </a:ext>
            </a:extLst>
          </a:blip>
          <a:stretch>
            <a:fillRect/>
          </a:stretch>
        </p:blipFill>
        <p:spPr bwMode="auto">
          <a:xfrm>
            <a:off x="11111973" y="4764154"/>
            <a:ext cx="534231" cy="1097280"/>
          </a:xfrm>
          <a:prstGeom prst="rect">
            <a:avLst/>
          </a:prstGeom>
          <a:blipFill dpi="0" rotWithShape="1">
            <a:blip r:embed="rId5">
              <a:alphaModFix amt="25000"/>
            </a:blip>
            <a:srcRect/>
            <a:stretch>
              <a:fillRect/>
            </a:stretch>
          </a:blipFill>
          <a:ln w="55000" cap="flat" cmpd="thickThin" algn="ctr">
            <a:noFill/>
            <a:prstDash val="solid"/>
            <a:headEnd type="none" w="med" len="med"/>
            <a:tailEnd type="none" w="med" len="med"/>
          </a:ln>
          <a:effectLst/>
          <a:extLst/>
        </p:spPr>
      </p:pic>
      <p:sp>
        <p:nvSpPr>
          <p:cNvPr id="7" name="AutoShape 4"/>
          <p:cNvSpPr>
            <a:spLocks noChangeAspect="1" noChangeArrowheads="1" noTextEdit="1"/>
          </p:cNvSpPr>
          <p:nvPr/>
        </p:nvSpPr>
        <p:spPr bwMode="auto">
          <a:xfrm>
            <a:off x="3465513" y="1797050"/>
            <a:ext cx="5253037"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7" name="Picture 7"/>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482735" y="4912034"/>
            <a:ext cx="582799" cy="867004"/>
          </a:xfrm>
          <a:prstGeom prst="roundRect">
            <a:avLst>
              <a:gd name="adj" fmla="val 1823"/>
            </a:avLst>
          </a:prstGeom>
          <a:noFill/>
          <a:ln>
            <a:noFill/>
          </a:ln>
        </p:spPr>
      </p:pic>
      <p:pic>
        <p:nvPicPr>
          <p:cNvPr id="40" name="Picture 39"/>
          <p:cNvPicPr>
            <a:picLocks noChangeAspect="1"/>
          </p:cNvPicPr>
          <p:nvPr/>
        </p:nvPicPr>
        <p:blipFill rotWithShape="1">
          <a:blip r:embed="rId11" cstate="print"/>
          <a:srcRect l="16200" r="16200"/>
          <a:stretch/>
        </p:blipFill>
        <p:spPr>
          <a:xfrm>
            <a:off x="4052396" y="4543040"/>
            <a:ext cx="1084972" cy="1604993"/>
          </a:xfrm>
          <a:prstGeom prst="rect">
            <a:avLst/>
          </a:prstGeom>
          <a:noFill/>
          <a:effectLst>
            <a:outerShdw blurRad="63500" sx="102000" sy="102000" algn="ctr" rotWithShape="0">
              <a:schemeClr val="bg1">
                <a:alpha val="40000"/>
              </a:schemeClr>
            </a:outerShdw>
          </a:effectLst>
        </p:spPr>
      </p:pic>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4319" y="4916502"/>
            <a:ext cx="1144091" cy="858068"/>
          </a:xfrm>
          <a:prstGeom prst="rect">
            <a:avLst/>
          </a:prstGeom>
          <a:effectLst>
            <a:outerShdw blurRad="63500" sx="102000" sy="102000" algn="ctr" rotWithShape="0">
              <a:schemeClr val="bg1">
                <a:alpha val="40000"/>
              </a:schemeClr>
            </a:outerShdw>
          </a:effectLst>
        </p:spPr>
      </p:pic>
      <p:pic>
        <p:nvPicPr>
          <p:cNvPr id="5" name="Picture 4"/>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53781" y="4750263"/>
            <a:ext cx="99980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G:\_chrisw\DVD_Art_08-10-2010\Artwork_Imagery\Hardware Photos\OEM HW\Windows Mobile devices (cell phone, pda)\Windows 7  - prototype\Windows Phone 7 Seri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610" y="4867839"/>
            <a:ext cx="484828" cy="95539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bwMode="auto">
          <a:xfrm>
            <a:off x="6000256" y="-13495"/>
            <a:ext cx="215609" cy="6871496"/>
          </a:xfrm>
          <a:prstGeom prst="rect">
            <a:avLst/>
          </a:prstGeom>
          <a:gradFill>
            <a:gsLst>
              <a:gs pos="3000">
                <a:schemeClr val="bg1">
                  <a:alpha val="51000"/>
                </a:schemeClr>
              </a:gs>
              <a:gs pos="52000">
                <a:schemeClr val="bg1"/>
              </a:gs>
              <a:gs pos="100000">
                <a:schemeClr val="bg1">
                  <a:alpha val="61000"/>
                </a:schemeClr>
              </a:gs>
            </a:gsLst>
            <a:lin ang="16200000" scaled="0"/>
          </a:gradFill>
          <a:ln>
            <a:headEnd type="none" w="med" len="med"/>
            <a:tailEnd type="none" w="med" len="med"/>
          </a:ln>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grpSp>
        <p:nvGrpSpPr>
          <p:cNvPr id="32" name="Group 31"/>
          <p:cNvGrpSpPr/>
          <p:nvPr/>
        </p:nvGrpSpPr>
        <p:grpSpPr>
          <a:xfrm>
            <a:off x="3312348" y="36832"/>
            <a:ext cx="4627015" cy="6815319"/>
            <a:chOff x="2310814" y="36822"/>
            <a:chExt cx="4627015" cy="6815318"/>
          </a:xfrm>
        </p:grpSpPr>
        <p:pic>
          <p:nvPicPr>
            <p:cNvPr id="29" name="Pictur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10814" y="36822"/>
              <a:ext cx="4612499" cy="6731755"/>
            </a:xfrm>
            <a:prstGeom prst="rect">
              <a:avLst/>
            </a:prstGeom>
          </p:spPr>
        </p:pic>
        <p:pic>
          <p:nvPicPr>
            <p:cNvPr id="28" name="Picture 27" descr="1058584_Veer_woman_isolated.png"/>
            <p:cNvPicPr>
              <a:picLocks noChangeAspect="1"/>
            </p:cNvPicPr>
            <p:nvPr/>
          </p:nvPicPr>
          <p:blipFill>
            <a:blip r:embed="rId15"/>
            <a:stretch>
              <a:fillRect/>
            </a:stretch>
          </p:blipFill>
          <p:spPr>
            <a:xfrm>
              <a:off x="3062517" y="639216"/>
              <a:ext cx="3875312" cy="6212924"/>
            </a:xfrm>
            <a:prstGeom prst="rect">
              <a:avLst/>
            </a:prstGeom>
          </p:spPr>
        </p:pic>
      </p:grpSp>
      <p:sp>
        <p:nvSpPr>
          <p:cNvPr id="9" name="Rectangle 8"/>
          <p:cNvSpPr/>
          <p:nvPr/>
        </p:nvSpPr>
        <p:spPr>
          <a:xfrm>
            <a:off x="559944" y="516180"/>
            <a:ext cx="2412840" cy="830997"/>
          </a:xfrm>
          <a:prstGeom prst="rect">
            <a:avLst/>
          </a:prstGeom>
        </p:spPr>
        <p:txBody>
          <a:bodyPr wrap="none">
            <a:spAutoFit/>
          </a:bodyPr>
          <a:lstStyle/>
          <a:p>
            <a:r>
              <a:rPr lang="en-US" sz="4800" dirty="0" smtClean="0"/>
              <a:t>at home</a:t>
            </a:r>
            <a:endParaRPr lang="en-US" sz="4800" dirty="0"/>
          </a:p>
        </p:txBody>
      </p:sp>
    </p:spTree>
    <p:extLst>
      <p:ext uri="{BB962C8B-B14F-4D97-AF65-F5344CB8AC3E}">
        <p14:creationId xmlns:p14="http://schemas.microsoft.com/office/powerpoint/2010/main" val="1939176472"/>
      </p:ext>
    </p:extLst>
  </p:cSld>
  <p:clrMapOvr>
    <a:masterClrMapping/>
  </p:clrMapOvr>
  <mc:AlternateContent xmlns:mc="http://schemas.openxmlformats.org/markup-compatibility/2006" xmlns:p14="http://schemas.microsoft.com/office/powerpoint/2010/main">
    <mc:Choice Requires="p14">
      <p:transition spd="slow" p14:dur="1250" advClick="0">
        <p:strips dir="rd"/>
      </p:transition>
    </mc:Choice>
    <mc:Fallback xmlns="">
      <p:transition spd="slow" advClick="0">
        <p:strips dir="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1"/>
            <a:ext cx="12188825" cy="6856413"/>
          </a:xfrm>
          <a:prstGeom prst="rect">
            <a:avLst/>
          </a:prstGeom>
          <a:solidFill>
            <a:schemeClr val="bg1"/>
          </a:solidFill>
          <a:ln>
            <a:headEnd type="none" w="med" len="med"/>
            <a:tailEnd type="none" w="med" len="med"/>
          </a:ln>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pic>
        <p:nvPicPr>
          <p:cNvPr id="30" name="Picture 4" descr="\\adisvr2\Shared\ADI_Projects\Microsoft\MS_10-01091_COIT_Landscape_MGX_PPT\ADI_Art\Working_Art\purchased images\iStock_000008108673Medium.jpg"/>
          <p:cNvPicPr>
            <a:picLocks noChangeAspect="1" noChangeArrowheads="1"/>
          </p:cNvPicPr>
          <p:nvPr/>
        </p:nvPicPr>
        <p:blipFill rotWithShape="1">
          <a:blip r:embed="rId3">
            <a:extLst>
              <a:ext uri="{28A0092B-C50C-407E-A947-70E740481C1C}">
                <a14:useLocalDpi xmlns:a14="http://schemas.microsoft.com/office/drawing/2010/main" val="0"/>
              </a:ext>
            </a:extLst>
          </a:blip>
          <a:srcRect t="21882" r="53586"/>
          <a:stretch/>
        </p:blipFill>
        <p:spPr bwMode="auto">
          <a:xfrm flipH="1">
            <a:off x="6102256" y="-13496"/>
            <a:ext cx="6137073" cy="68799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adisvr2\Shared\ADI_Projects\Microsoft\MS_10-01091_COIT_Landscape_MGX_PPT\ADI_Art\Working_Art\purchased images\iStock_000002781926Medium.jpg"/>
          <p:cNvPicPr>
            <a:picLocks noChangeAspect="1" noChangeArrowheads="1"/>
          </p:cNvPicPr>
          <p:nvPr/>
        </p:nvPicPr>
        <p:blipFill rotWithShape="1">
          <a:blip r:embed="rId4">
            <a:alphaModFix amt="25000"/>
            <a:extLst>
              <a:ext uri="{28A0092B-C50C-407E-A947-70E740481C1C}">
                <a14:useLocalDpi xmlns:a14="http://schemas.microsoft.com/office/drawing/2010/main" val="0"/>
              </a:ext>
            </a:extLst>
          </a:blip>
          <a:srcRect l="-1" t="15148" r="49968"/>
          <a:stretch/>
        </p:blipFill>
        <p:spPr bwMode="auto">
          <a:xfrm>
            <a:off x="47" y="-13496"/>
            <a:ext cx="6107925" cy="6876288"/>
          </a:xfrm>
          <a:prstGeom prst="rect">
            <a:avLst/>
          </a:prstGeom>
          <a:blipFill dpi="0" rotWithShape="1">
            <a:blip r:embed="rId5">
              <a:alphaModFix amt="25000"/>
            </a:blip>
            <a:srcRect/>
            <a:stretch>
              <a:fillRect/>
            </a:stretch>
          </a:blipFill>
          <a:ln w="55000" cap="flat" cmpd="thickThin" algn="ctr">
            <a:noFill/>
            <a:prstDash val="solid"/>
            <a:headEnd type="none" w="med" len="med"/>
            <a:tailEnd type="none" w="med" len="med"/>
          </a:ln>
          <a:effectLst/>
          <a:extLst/>
        </p:spPr>
      </p:pic>
      <p:sp>
        <p:nvSpPr>
          <p:cNvPr id="24" name="Rectangle 23"/>
          <p:cNvSpPr/>
          <p:nvPr/>
        </p:nvSpPr>
        <p:spPr bwMode="auto">
          <a:xfrm rot="10800000">
            <a:off x="-3" y="-1"/>
            <a:ext cx="12188825" cy="3075709"/>
          </a:xfrm>
          <a:prstGeom prst="rect">
            <a:avLst/>
          </a:prstGeom>
          <a:gradFill>
            <a:gsLst>
              <a:gs pos="0">
                <a:schemeClr val="bg1">
                  <a:alpha val="63000"/>
                </a:schemeClr>
              </a:gs>
              <a:gs pos="80000">
                <a:schemeClr val="bg1">
                  <a:alpha val="5000"/>
                </a:schemeClr>
              </a:gs>
              <a:gs pos="100000">
                <a:schemeClr val="bg1">
                  <a:alpha val="0"/>
                </a:scheme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26" name="Rectangle 25"/>
          <p:cNvSpPr/>
          <p:nvPr/>
        </p:nvSpPr>
        <p:spPr bwMode="auto">
          <a:xfrm>
            <a:off x="-60960" y="5257800"/>
            <a:ext cx="12368573" cy="1600200"/>
          </a:xfrm>
          <a:prstGeom prst="rect">
            <a:avLst/>
          </a:prstGeom>
          <a:gradFill>
            <a:gsLst>
              <a:gs pos="0">
                <a:schemeClr val="bg1">
                  <a:alpha val="85000"/>
                </a:schemeClr>
              </a:gs>
              <a:gs pos="100000">
                <a:schemeClr val="bg1">
                  <a:alpha val="30000"/>
                </a:schemeClr>
              </a:gs>
            </a:gsLst>
            <a:lin ang="54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pic>
        <p:nvPicPr>
          <p:cNvPr id="53" name="Picture 7"/>
          <p:cNvPicPr>
            <a:picLocks noChangeAspect="1" noChangeArrowheads="1"/>
          </p:cNvPicPr>
          <p:nvPr/>
        </p:nvPicPr>
        <p:blipFill>
          <a:blip r:embed="rId6">
            <a:alphaModFix amt="25000"/>
            <a:extLst>
              <a:ext uri="{28A0092B-C50C-407E-A947-70E740481C1C}">
                <a14:useLocalDpi xmlns:a14="http://schemas.microsoft.com/office/drawing/2010/main" val="0"/>
              </a:ext>
            </a:extLst>
          </a:blip>
          <a:stretch>
            <a:fillRect/>
          </a:stretch>
        </p:blipFill>
        <p:spPr bwMode="auto">
          <a:xfrm>
            <a:off x="2482735" y="4915319"/>
            <a:ext cx="582799" cy="867004"/>
          </a:xfrm>
          <a:prstGeom prst="rect">
            <a:avLst/>
          </a:prstGeom>
          <a:blipFill dpi="0" rotWithShape="1">
            <a:blip r:embed="rId5">
              <a:alphaModFix amt="25000"/>
            </a:blip>
            <a:srcRect/>
            <a:stretch>
              <a:fillRect/>
            </a:stretch>
          </a:blipFill>
          <a:ln w="55000" cap="flat" cmpd="thickThin" algn="ctr">
            <a:noFill/>
            <a:prstDash val="solid"/>
            <a:headEnd type="none" w="med" len="med"/>
            <a:tailEnd type="none" w="med" len="med"/>
          </a:ln>
          <a:effectLst/>
        </p:spPr>
      </p:pic>
      <p:pic>
        <p:nvPicPr>
          <p:cNvPr id="54" name="Picture 53"/>
          <p:cNvPicPr>
            <a:picLocks noChangeAspect="1"/>
          </p:cNvPicPr>
          <p:nvPr/>
        </p:nvPicPr>
        <p:blipFill rotWithShape="1">
          <a:blip r:embed="rId7" cstate="print">
            <a:alphaModFix amt="25000"/>
          </a:blip>
          <a:srcRect l="16200" r="16200"/>
          <a:stretch/>
        </p:blipFill>
        <p:spPr>
          <a:xfrm>
            <a:off x="4052396" y="4546325"/>
            <a:ext cx="1084972" cy="1604993"/>
          </a:xfrm>
          <a:prstGeom prst="rect">
            <a:avLst/>
          </a:prstGeom>
          <a:blipFill dpi="0" rotWithShape="1">
            <a:blip r:embed="rId5">
              <a:alphaModFix amt="25000"/>
            </a:blip>
            <a:srcRect/>
            <a:stretch>
              <a:fillRect/>
            </a:stretch>
          </a:blipFill>
          <a:ln w="55000" cap="flat" cmpd="thickThin" algn="ctr">
            <a:noFill/>
            <a:prstDash val="solid"/>
            <a:headEnd type="none" w="med" len="med"/>
            <a:tailEnd type="none" w="med" len="med"/>
          </a:ln>
          <a:effectLst/>
        </p:spPr>
      </p:pic>
      <p:pic>
        <p:nvPicPr>
          <p:cNvPr id="55" name="Picture 54"/>
          <p:cNvPicPr>
            <a:picLocks noChangeAspect="1"/>
          </p:cNvPicPr>
          <p:nvPr/>
        </p:nvPicPr>
        <p:blipFill>
          <a:blip r:embed="rId8" cstate="print">
            <a:alphaModFix amt="25000"/>
            <a:extLst>
              <a:ext uri="{28A0092B-C50C-407E-A947-70E740481C1C}">
                <a14:useLocalDpi xmlns:a14="http://schemas.microsoft.com/office/drawing/2010/main" val="0"/>
              </a:ext>
            </a:extLst>
          </a:blip>
          <a:stretch>
            <a:fillRect/>
          </a:stretch>
        </p:blipFill>
        <p:spPr>
          <a:xfrm>
            <a:off x="1194319" y="4919787"/>
            <a:ext cx="1144091" cy="858068"/>
          </a:xfrm>
          <a:prstGeom prst="rect">
            <a:avLst/>
          </a:prstGeom>
          <a:blipFill dpi="0" rotWithShape="1">
            <a:blip r:embed="rId5">
              <a:alphaModFix amt="25000"/>
            </a:blip>
            <a:srcRect/>
            <a:stretch>
              <a:fillRect/>
            </a:stretch>
          </a:blipFill>
          <a:ln w="55000" cap="flat" cmpd="thickThin" algn="ctr">
            <a:noFill/>
            <a:prstDash val="solid"/>
            <a:headEnd type="none" w="med" len="med"/>
            <a:tailEnd type="none" w="med" len="med"/>
          </a:ln>
          <a:effectLst/>
        </p:spPr>
      </p:pic>
      <p:pic>
        <p:nvPicPr>
          <p:cNvPr id="57" name="Picture 5" descr="G:\_chrisw\DVD_Art_08-10-2010\Artwork_Imagery\Hardware Photos\OEM HW\Windows Mobile devices (cell phone, pda)\Windows 7  - prototype\Windows Phone 7 Series.png"/>
          <p:cNvPicPr>
            <a:picLocks noChangeAspect="1" noChangeArrowheads="1"/>
          </p:cNvPicPr>
          <p:nvPr/>
        </p:nvPicPr>
        <p:blipFill>
          <a:blip r:embed="rId9">
            <a:alphaModFix amt="25000"/>
            <a:extLst>
              <a:ext uri="{28A0092B-C50C-407E-A947-70E740481C1C}">
                <a14:useLocalDpi xmlns:a14="http://schemas.microsoft.com/office/drawing/2010/main" val="0"/>
              </a:ext>
            </a:extLst>
          </a:blip>
          <a:srcRect/>
          <a:stretch>
            <a:fillRect/>
          </a:stretch>
        </p:blipFill>
        <p:spPr bwMode="auto">
          <a:xfrm>
            <a:off x="3328610" y="4871124"/>
            <a:ext cx="484828" cy="955394"/>
          </a:xfrm>
          <a:prstGeom prst="rect">
            <a:avLst/>
          </a:prstGeom>
          <a:blipFill dpi="0" rotWithShape="1">
            <a:blip r:embed="rId5">
              <a:alphaModFix amt="25000"/>
            </a:blip>
            <a:srcRect/>
            <a:stretch>
              <a:fillRect/>
            </a:stretch>
          </a:blipFill>
          <a:ln w="55000" cap="flat" cmpd="thickThin" algn="ctr">
            <a:noFill/>
            <a:prstDash val="solid"/>
            <a:headEnd type="none" w="med" len="med"/>
            <a:tailEnd type="none" w="med" len="med"/>
          </a:ln>
          <a:effectLst/>
          <a:extLst/>
        </p:spPr>
      </p:pic>
      <p:sp>
        <p:nvSpPr>
          <p:cNvPr id="27" name="Isosceles Triangle 6"/>
          <p:cNvSpPr/>
          <p:nvPr/>
        </p:nvSpPr>
        <p:spPr bwMode="auto">
          <a:xfrm flipH="1">
            <a:off x="6361429" y="2837607"/>
            <a:ext cx="5362216" cy="2815937"/>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950685 w 1270000"/>
              <a:gd name="connsiteY0" fmla="*/ 2606418 h 3462761"/>
              <a:gd name="connsiteX1" fmla="*/ 0 w 1270000"/>
              <a:gd name="connsiteY1" fmla="*/ 0 h 3462761"/>
              <a:gd name="connsiteX2" fmla="*/ 1270000 w 1270000"/>
              <a:gd name="connsiteY2" fmla="*/ 3462761 h 3462761"/>
              <a:gd name="connsiteX3" fmla="*/ 950685 w 1270000"/>
              <a:gd name="connsiteY3" fmla="*/ 2606418 h 3462761"/>
              <a:gd name="connsiteX0" fmla="*/ 0 w 6444344"/>
              <a:gd name="connsiteY0" fmla="*/ 2359675 h 3462761"/>
              <a:gd name="connsiteX1" fmla="*/ 5174344 w 6444344"/>
              <a:gd name="connsiteY1" fmla="*/ 0 h 3462761"/>
              <a:gd name="connsiteX2" fmla="*/ 6444344 w 6444344"/>
              <a:gd name="connsiteY2" fmla="*/ 3462761 h 3462761"/>
              <a:gd name="connsiteX3" fmla="*/ 0 w 6444344"/>
              <a:gd name="connsiteY3" fmla="*/ 2359675 h 3462761"/>
              <a:gd name="connsiteX0" fmla="*/ 0 w 5174344"/>
              <a:gd name="connsiteY0" fmla="*/ 2359675 h 3361161"/>
              <a:gd name="connsiteX1" fmla="*/ 5174344 w 5174344"/>
              <a:gd name="connsiteY1" fmla="*/ 0 h 3361161"/>
              <a:gd name="connsiteX2" fmla="*/ 711201 w 5174344"/>
              <a:gd name="connsiteY2" fmla="*/ 3361161 h 3361161"/>
              <a:gd name="connsiteX3" fmla="*/ 0 w 5174344"/>
              <a:gd name="connsiteY3" fmla="*/ 2359675 h 3361161"/>
              <a:gd name="connsiteX0" fmla="*/ 0 w 5174344"/>
              <a:gd name="connsiteY0" fmla="*/ 2359675 h 3235037"/>
              <a:gd name="connsiteX1" fmla="*/ 5174344 w 5174344"/>
              <a:gd name="connsiteY1" fmla="*/ 0 h 3235037"/>
              <a:gd name="connsiteX2" fmla="*/ 805794 w 5174344"/>
              <a:gd name="connsiteY2" fmla="*/ 3235037 h 3235037"/>
              <a:gd name="connsiteX3" fmla="*/ 0 w 5174344"/>
              <a:gd name="connsiteY3" fmla="*/ 2359675 h 3235037"/>
              <a:gd name="connsiteX0" fmla="*/ 0 w 4943116"/>
              <a:gd name="connsiteY0" fmla="*/ 2475289 h 3235037"/>
              <a:gd name="connsiteX1" fmla="*/ 4943116 w 4943116"/>
              <a:gd name="connsiteY1" fmla="*/ 0 h 3235037"/>
              <a:gd name="connsiteX2" fmla="*/ 574566 w 4943116"/>
              <a:gd name="connsiteY2" fmla="*/ 3235037 h 3235037"/>
              <a:gd name="connsiteX3" fmla="*/ 0 w 4943116"/>
              <a:gd name="connsiteY3" fmla="*/ 2475289 h 3235037"/>
              <a:gd name="connsiteX0" fmla="*/ 0 w 5362216"/>
              <a:gd name="connsiteY0" fmla="*/ 2056189 h 2815937"/>
              <a:gd name="connsiteX1" fmla="*/ 5362216 w 5362216"/>
              <a:gd name="connsiteY1" fmla="*/ 0 h 2815937"/>
              <a:gd name="connsiteX2" fmla="*/ 574566 w 5362216"/>
              <a:gd name="connsiteY2" fmla="*/ 2815937 h 2815937"/>
              <a:gd name="connsiteX3" fmla="*/ 0 w 5362216"/>
              <a:gd name="connsiteY3" fmla="*/ 2056189 h 2815937"/>
            </a:gdLst>
            <a:ahLst/>
            <a:cxnLst>
              <a:cxn ang="0">
                <a:pos x="connsiteX0" y="connsiteY0"/>
              </a:cxn>
              <a:cxn ang="0">
                <a:pos x="connsiteX1" y="connsiteY1"/>
              </a:cxn>
              <a:cxn ang="0">
                <a:pos x="connsiteX2" y="connsiteY2"/>
              </a:cxn>
              <a:cxn ang="0">
                <a:pos x="connsiteX3" y="connsiteY3"/>
              </a:cxn>
            </a:cxnLst>
            <a:rect l="l" t="t" r="r" b="b"/>
            <a:pathLst>
              <a:path w="5362216" h="2815937">
                <a:moveTo>
                  <a:pt x="0" y="2056189"/>
                </a:moveTo>
                <a:lnTo>
                  <a:pt x="5362216" y="0"/>
                </a:lnTo>
                <a:lnTo>
                  <a:pt x="574566" y="2815937"/>
                </a:lnTo>
                <a:lnTo>
                  <a:pt x="0" y="2056189"/>
                </a:lnTo>
                <a:close/>
              </a:path>
            </a:pathLst>
          </a:custGeom>
          <a:gradFill>
            <a:gsLst>
              <a:gs pos="0">
                <a:schemeClr val="tx1">
                  <a:alpha val="38000"/>
                </a:schemeClr>
              </a:gs>
              <a:gs pos="84000">
                <a:schemeClr val="tx1">
                  <a:alpha val="200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28" name="Isosceles Triangle 6"/>
          <p:cNvSpPr/>
          <p:nvPr/>
        </p:nvSpPr>
        <p:spPr bwMode="auto">
          <a:xfrm flipH="1">
            <a:off x="6315069" y="2774795"/>
            <a:ext cx="1243974" cy="2911720"/>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0 w 5159829"/>
              <a:gd name="connsiteY0" fmla="*/ 2635447 h 3491790"/>
              <a:gd name="connsiteX1" fmla="*/ 5159829 w 5159829"/>
              <a:gd name="connsiteY1" fmla="*/ 0 h 3491790"/>
              <a:gd name="connsiteX2" fmla="*/ 319315 w 5159829"/>
              <a:gd name="connsiteY2" fmla="*/ 3491790 h 3491790"/>
              <a:gd name="connsiteX3" fmla="*/ 0 w 5159829"/>
              <a:gd name="connsiteY3" fmla="*/ 2635447 h 3491790"/>
              <a:gd name="connsiteX0" fmla="*/ 0 w 5159829"/>
              <a:gd name="connsiteY0" fmla="*/ 2635447 h 3172476"/>
              <a:gd name="connsiteX1" fmla="*/ 5159829 w 5159829"/>
              <a:gd name="connsiteY1" fmla="*/ 0 h 3172476"/>
              <a:gd name="connsiteX2" fmla="*/ 1393372 w 5159829"/>
              <a:gd name="connsiteY2" fmla="*/ 3172476 h 3172476"/>
              <a:gd name="connsiteX3" fmla="*/ 0 w 5159829"/>
              <a:gd name="connsiteY3" fmla="*/ 2635447 h 3172476"/>
              <a:gd name="connsiteX0" fmla="*/ 0 w 4709886"/>
              <a:gd name="connsiteY0" fmla="*/ 2606418 h 3172476"/>
              <a:gd name="connsiteX1" fmla="*/ 4709886 w 4709886"/>
              <a:gd name="connsiteY1" fmla="*/ 0 h 3172476"/>
              <a:gd name="connsiteX2" fmla="*/ 943429 w 4709886"/>
              <a:gd name="connsiteY2" fmla="*/ 3172476 h 3172476"/>
              <a:gd name="connsiteX3" fmla="*/ 0 w 4709886"/>
              <a:gd name="connsiteY3" fmla="*/ 2606418 h 3172476"/>
              <a:gd name="connsiteX0" fmla="*/ 0 w 4709886"/>
              <a:gd name="connsiteY0" fmla="*/ 2606418 h 3056362"/>
              <a:gd name="connsiteX1" fmla="*/ 4709886 w 4709886"/>
              <a:gd name="connsiteY1" fmla="*/ 0 h 3056362"/>
              <a:gd name="connsiteX2" fmla="*/ 2510972 w 4709886"/>
              <a:gd name="connsiteY2" fmla="*/ 3056362 h 3056362"/>
              <a:gd name="connsiteX3" fmla="*/ 0 w 4709886"/>
              <a:gd name="connsiteY3" fmla="*/ 2606418 h 3056362"/>
              <a:gd name="connsiteX0" fmla="*/ 0 w 2794000"/>
              <a:gd name="connsiteY0" fmla="*/ 2156475 h 3056362"/>
              <a:gd name="connsiteX1" fmla="*/ 2794000 w 2794000"/>
              <a:gd name="connsiteY1" fmla="*/ 0 h 3056362"/>
              <a:gd name="connsiteX2" fmla="*/ 595086 w 2794000"/>
              <a:gd name="connsiteY2" fmla="*/ 3056362 h 3056362"/>
              <a:gd name="connsiteX3" fmla="*/ 0 w 2794000"/>
              <a:gd name="connsiteY3" fmla="*/ 2156475 h 3056362"/>
              <a:gd name="connsiteX0" fmla="*/ 0 w 2431143"/>
              <a:gd name="connsiteY0" fmla="*/ 2359675 h 3259562"/>
              <a:gd name="connsiteX1" fmla="*/ 2431143 w 2431143"/>
              <a:gd name="connsiteY1" fmla="*/ 0 h 3259562"/>
              <a:gd name="connsiteX2" fmla="*/ 595086 w 2431143"/>
              <a:gd name="connsiteY2" fmla="*/ 3259562 h 3259562"/>
              <a:gd name="connsiteX3" fmla="*/ 0 w 2431143"/>
              <a:gd name="connsiteY3" fmla="*/ 2359675 h 3259562"/>
              <a:gd name="connsiteX0" fmla="*/ 0 w 2561772"/>
              <a:gd name="connsiteY0" fmla="*/ 2461275 h 3259562"/>
              <a:gd name="connsiteX1" fmla="*/ 2561772 w 2561772"/>
              <a:gd name="connsiteY1" fmla="*/ 0 h 3259562"/>
              <a:gd name="connsiteX2" fmla="*/ 725715 w 2561772"/>
              <a:gd name="connsiteY2" fmla="*/ 3259562 h 3259562"/>
              <a:gd name="connsiteX3" fmla="*/ 0 w 2561772"/>
              <a:gd name="connsiteY3" fmla="*/ 2461275 h 3259562"/>
              <a:gd name="connsiteX0" fmla="*/ 0 w 2561772"/>
              <a:gd name="connsiteY0" fmla="*/ 2461275 h 3361162"/>
              <a:gd name="connsiteX1" fmla="*/ 2561772 w 2561772"/>
              <a:gd name="connsiteY1" fmla="*/ 0 h 3361162"/>
              <a:gd name="connsiteX2" fmla="*/ 870858 w 2561772"/>
              <a:gd name="connsiteY2" fmla="*/ 3361162 h 3361162"/>
              <a:gd name="connsiteX3" fmla="*/ 0 w 2561772"/>
              <a:gd name="connsiteY3" fmla="*/ 2461275 h 3361162"/>
              <a:gd name="connsiteX0" fmla="*/ 0 w 2329543"/>
              <a:gd name="connsiteY0" fmla="*/ 2301618 h 3201505"/>
              <a:gd name="connsiteX1" fmla="*/ 2329543 w 2329543"/>
              <a:gd name="connsiteY1" fmla="*/ 0 h 3201505"/>
              <a:gd name="connsiteX2" fmla="*/ 870858 w 2329543"/>
              <a:gd name="connsiteY2" fmla="*/ 3201505 h 3201505"/>
              <a:gd name="connsiteX3" fmla="*/ 0 w 2329543"/>
              <a:gd name="connsiteY3" fmla="*/ 2301618 h 3201505"/>
              <a:gd name="connsiteX0" fmla="*/ 0 w 2329543"/>
              <a:gd name="connsiteY0" fmla="*/ 2301618 h 3128933"/>
              <a:gd name="connsiteX1" fmla="*/ 2329543 w 2329543"/>
              <a:gd name="connsiteY1" fmla="*/ 0 h 3128933"/>
              <a:gd name="connsiteX2" fmla="*/ 1988458 w 2329543"/>
              <a:gd name="connsiteY2" fmla="*/ 3128933 h 3128933"/>
              <a:gd name="connsiteX3" fmla="*/ 0 w 2329543"/>
              <a:gd name="connsiteY3" fmla="*/ 2301618 h 3128933"/>
              <a:gd name="connsiteX0" fmla="*/ 0 w 892629"/>
              <a:gd name="connsiteY0" fmla="*/ 2229047 h 3128933"/>
              <a:gd name="connsiteX1" fmla="*/ 892629 w 892629"/>
              <a:gd name="connsiteY1" fmla="*/ 0 h 3128933"/>
              <a:gd name="connsiteX2" fmla="*/ 551544 w 892629"/>
              <a:gd name="connsiteY2" fmla="*/ 3128933 h 3128933"/>
              <a:gd name="connsiteX3" fmla="*/ 0 w 892629"/>
              <a:gd name="connsiteY3" fmla="*/ 2229047 h 3128933"/>
              <a:gd name="connsiteX0" fmla="*/ 0 w 1023257"/>
              <a:gd name="connsiteY0" fmla="*/ 2432247 h 3332133"/>
              <a:gd name="connsiteX1" fmla="*/ 1023257 w 1023257"/>
              <a:gd name="connsiteY1" fmla="*/ 0 h 3332133"/>
              <a:gd name="connsiteX2" fmla="*/ 551544 w 1023257"/>
              <a:gd name="connsiteY2" fmla="*/ 3332133 h 3332133"/>
              <a:gd name="connsiteX3" fmla="*/ 0 w 1023257"/>
              <a:gd name="connsiteY3" fmla="*/ 2432247 h 3332133"/>
              <a:gd name="connsiteX0" fmla="*/ 0 w 1023257"/>
              <a:gd name="connsiteY0" fmla="*/ 2432247 h 3269071"/>
              <a:gd name="connsiteX1" fmla="*/ 1023257 w 1023257"/>
              <a:gd name="connsiteY1" fmla="*/ 0 h 3269071"/>
              <a:gd name="connsiteX2" fmla="*/ 614606 w 1023257"/>
              <a:gd name="connsiteY2" fmla="*/ 3269071 h 3269071"/>
              <a:gd name="connsiteX3" fmla="*/ 0 w 1023257"/>
              <a:gd name="connsiteY3" fmla="*/ 2432247 h 3269071"/>
              <a:gd name="connsiteX0" fmla="*/ 0 w 792029"/>
              <a:gd name="connsiteY0" fmla="*/ 2442757 h 3269071"/>
              <a:gd name="connsiteX1" fmla="*/ 792029 w 792029"/>
              <a:gd name="connsiteY1" fmla="*/ 0 h 3269071"/>
              <a:gd name="connsiteX2" fmla="*/ 383378 w 792029"/>
              <a:gd name="connsiteY2" fmla="*/ 3269071 h 3269071"/>
              <a:gd name="connsiteX3" fmla="*/ 0 w 792029"/>
              <a:gd name="connsiteY3" fmla="*/ 2442757 h 3269071"/>
              <a:gd name="connsiteX0" fmla="*/ 0 w 792029"/>
              <a:gd name="connsiteY0" fmla="*/ 2442757 h 3258561"/>
              <a:gd name="connsiteX1" fmla="*/ 792029 w 792029"/>
              <a:gd name="connsiteY1" fmla="*/ 0 h 3258561"/>
              <a:gd name="connsiteX2" fmla="*/ 383378 w 792029"/>
              <a:gd name="connsiteY2" fmla="*/ 3258561 h 3258561"/>
              <a:gd name="connsiteX3" fmla="*/ 0 w 792029"/>
              <a:gd name="connsiteY3" fmla="*/ 2442757 h 3258561"/>
              <a:gd name="connsiteX0" fmla="*/ 0 w 1243974"/>
              <a:gd name="connsiteY0" fmla="*/ 2095916 h 2911720"/>
              <a:gd name="connsiteX1" fmla="*/ 1243974 w 1243974"/>
              <a:gd name="connsiteY1" fmla="*/ 0 h 2911720"/>
              <a:gd name="connsiteX2" fmla="*/ 383378 w 1243974"/>
              <a:gd name="connsiteY2" fmla="*/ 2911720 h 2911720"/>
              <a:gd name="connsiteX3" fmla="*/ 0 w 1243974"/>
              <a:gd name="connsiteY3" fmla="*/ 2095916 h 2911720"/>
            </a:gdLst>
            <a:ahLst/>
            <a:cxnLst>
              <a:cxn ang="0">
                <a:pos x="connsiteX0" y="connsiteY0"/>
              </a:cxn>
              <a:cxn ang="0">
                <a:pos x="connsiteX1" y="connsiteY1"/>
              </a:cxn>
              <a:cxn ang="0">
                <a:pos x="connsiteX2" y="connsiteY2"/>
              </a:cxn>
              <a:cxn ang="0">
                <a:pos x="connsiteX3" y="connsiteY3"/>
              </a:cxn>
            </a:cxnLst>
            <a:rect l="l" t="t" r="r" b="b"/>
            <a:pathLst>
              <a:path w="1243974" h="2911720">
                <a:moveTo>
                  <a:pt x="0" y="2095916"/>
                </a:moveTo>
                <a:lnTo>
                  <a:pt x="1243974" y="0"/>
                </a:lnTo>
                <a:lnTo>
                  <a:pt x="383378" y="2911720"/>
                </a:lnTo>
                <a:lnTo>
                  <a:pt x="0" y="2095916"/>
                </a:lnTo>
                <a:close/>
              </a:path>
            </a:pathLst>
          </a:custGeom>
          <a:gradFill>
            <a:gsLst>
              <a:gs pos="0">
                <a:schemeClr val="tx1">
                  <a:alpha val="38000"/>
                </a:schemeClr>
              </a:gs>
              <a:gs pos="84000">
                <a:schemeClr val="tx1">
                  <a:alpha val="200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29" name="Isosceles Triangle 6"/>
          <p:cNvSpPr/>
          <p:nvPr/>
        </p:nvSpPr>
        <p:spPr bwMode="auto">
          <a:xfrm flipH="1">
            <a:off x="6341543" y="2779024"/>
            <a:ext cx="4119741" cy="2923764"/>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0 w 5159829"/>
              <a:gd name="connsiteY0" fmla="*/ 2635447 h 3491790"/>
              <a:gd name="connsiteX1" fmla="*/ 5159829 w 5159829"/>
              <a:gd name="connsiteY1" fmla="*/ 0 h 3491790"/>
              <a:gd name="connsiteX2" fmla="*/ 319315 w 5159829"/>
              <a:gd name="connsiteY2" fmla="*/ 3491790 h 3491790"/>
              <a:gd name="connsiteX3" fmla="*/ 0 w 5159829"/>
              <a:gd name="connsiteY3" fmla="*/ 2635447 h 3491790"/>
              <a:gd name="connsiteX0" fmla="*/ 0 w 5159829"/>
              <a:gd name="connsiteY0" fmla="*/ 2635447 h 3172476"/>
              <a:gd name="connsiteX1" fmla="*/ 5159829 w 5159829"/>
              <a:gd name="connsiteY1" fmla="*/ 0 h 3172476"/>
              <a:gd name="connsiteX2" fmla="*/ 1393372 w 5159829"/>
              <a:gd name="connsiteY2" fmla="*/ 3172476 h 3172476"/>
              <a:gd name="connsiteX3" fmla="*/ 0 w 5159829"/>
              <a:gd name="connsiteY3" fmla="*/ 2635447 h 3172476"/>
              <a:gd name="connsiteX0" fmla="*/ 0 w 4709886"/>
              <a:gd name="connsiteY0" fmla="*/ 2606418 h 3172476"/>
              <a:gd name="connsiteX1" fmla="*/ 4709886 w 4709886"/>
              <a:gd name="connsiteY1" fmla="*/ 0 h 3172476"/>
              <a:gd name="connsiteX2" fmla="*/ 943429 w 4709886"/>
              <a:gd name="connsiteY2" fmla="*/ 3172476 h 3172476"/>
              <a:gd name="connsiteX3" fmla="*/ 0 w 4709886"/>
              <a:gd name="connsiteY3" fmla="*/ 2606418 h 3172476"/>
              <a:gd name="connsiteX0" fmla="*/ 0 w 4230914"/>
              <a:gd name="connsiteY0" fmla="*/ 2374190 h 3172476"/>
              <a:gd name="connsiteX1" fmla="*/ 4230914 w 4230914"/>
              <a:gd name="connsiteY1" fmla="*/ 0 h 3172476"/>
              <a:gd name="connsiteX2" fmla="*/ 464457 w 4230914"/>
              <a:gd name="connsiteY2" fmla="*/ 3172476 h 3172476"/>
              <a:gd name="connsiteX3" fmla="*/ 0 w 4230914"/>
              <a:gd name="connsiteY3" fmla="*/ 2374190 h 3172476"/>
              <a:gd name="connsiteX0" fmla="*/ 0 w 4230914"/>
              <a:gd name="connsiteY0" fmla="*/ 2374190 h 3274076"/>
              <a:gd name="connsiteX1" fmla="*/ 4230914 w 4230914"/>
              <a:gd name="connsiteY1" fmla="*/ 0 h 3274076"/>
              <a:gd name="connsiteX2" fmla="*/ 72571 w 4230914"/>
              <a:gd name="connsiteY2" fmla="*/ 3274076 h 3274076"/>
              <a:gd name="connsiteX3" fmla="*/ 0 w 4230914"/>
              <a:gd name="connsiteY3" fmla="*/ 2374190 h 3274076"/>
              <a:gd name="connsiteX0" fmla="*/ 0 w 3606800"/>
              <a:gd name="connsiteY0" fmla="*/ 2388704 h 3288590"/>
              <a:gd name="connsiteX1" fmla="*/ 3606800 w 3606800"/>
              <a:gd name="connsiteY1" fmla="*/ 0 h 3288590"/>
              <a:gd name="connsiteX2" fmla="*/ 72571 w 3606800"/>
              <a:gd name="connsiteY2" fmla="*/ 3288590 h 3288590"/>
              <a:gd name="connsiteX3" fmla="*/ 0 w 3606800"/>
              <a:gd name="connsiteY3" fmla="*/ 2388704 h 3288590"/>
              <a:gd name="connsiteX0" fmla="*/ 0 w 3606800"/>
              <a:gd name="connsiteY0" fmla="*/ 2388704 h 3157962"/>
              <a:gd name="connsiteX1" fmla="*/ 3606800 w 3606800"/>
              <a:gd name="connsiteY1" fmla="*/ 0 h 3157962"/>
              <a:gd name="connsiteX2" fmla="*/ 609600 w 3606800"/>
              <a:gd name="connsiteY2" fmla="*/ 3157962 h 3157962"/>
              <a:gd name="connsiteX3" fmla="*/ 0 w 3606800"/>
              <a:gd name="connsiteY3" fmla="*/ 2388704 h 3157962"/>
              <a:gd name="connsiteX0" fmla="*/ 0 w 3606800"/>
              <a:gd name="connsiteY0" fmla="*/ 2388704 h 3274076"/>
              <a:gd name="connsiteX1" fmla="*/ 3606800 w 3606800"/>
              <a:gd name="connsiteY1" fmla="*/ 0 h 3274076"/>
              <a:gd name="connsiteX2" fmla="*/ 754743 w 3606800"/>
              <a:gd name="connsiteY2" fmla="*/ 3274076 h 3274076"/>
              <a:gd name="connsiteX3" fmla="*/ 0 w 3606800"/>
              <a:gd name="connsiteY3" fmla="*/ 2388704 h 3274076"/>
              <a:gd name="connsiteX0" fmla="*/ 0 w 3955143"/>
              <a:gd name="connsiteY0" fmla="*/ 3070876 h 3274076"/>
              <a:gd name="connsiteX1" fmla="*/ 3955143 w 3955143"/>
              <a:gd name="connsiteY1" fmla="*/ 0 h 3274076"/>
              <a:gd name="connsiteX2" fmla="*/ 1103086 w 3955143"/>
              <a:gd name="connsiteY2" fmla="*/ 3274076 h 3274076"/>
              <a:gd name="connsiteX3" fmla="*/ 0 w 3955143"/>
              <a:gd name="connsiteY3" fmla="*/ 3070876 h 3274076"/>
              <a:gd name="connsiteX0" fmla="*/ 0 w 3664857"/>
              <a:gd name="connsiteY0" fmla="*/ 2403219 h 3274076"/>
              <a:gd name="connsiteX1" fmla="*/ 3664857 w 3664857"/>
              <a:gd name="connsiteY1" fmla="*/ 0 h 3274076"/>
              <a:gd name="connsiteX2" fmla="*/ 812800 w 3664857"/>
              <a:gd name="connsiteY2" fmla="*/ 3274076 h 3274076"/>
              <a:gd name="connsiteX3" fmla="*/ 0 w 3664857"/>
              <a:gd name="connsiteY3" fmla="*/ 2403219 h 3274076"/>
              <a:gd name="connsiteX0" fmla="*/ 58057 w 3722914"/>
              <a:gd name="connsiteY0" fmla="*/ 2403219 h 3361162"/>
              <a:gd name="connsiteX1" fmla="*/ 3722914 w 3722914"/>
              <a:gd name="connsiteY1" fmla="*/ 0 h 3361162"/>
              <a:gd name="connsiteX2" fmla="*/ 0 w 3722914"/>
              <a:gd name="connsiteY2" fmla="*/ 3361162 h 3361162"/>
              <a:gd name="connsiteX3" fmla="*/ 58057 w 3722914"/>
              <a:gd name="connsiteY3" fmla="*/ 2403219 h 3361162"/>
              <a:gd name="connsiteX0" fmla="*/ 0 w 3664857"/>
              <a:gd name="connsiteY0" fmla="*/ 2403219 h 3317620"/>
              <a:gd name="connsiteX1" fmla="*/ 3664857 w 3664857"/>
              <a:gd name="connsiteY1" fmla="*/ 0 h 3317620"/>
              <a:gd name="connsiteX2" fmla="*/ 769257 w 3664857"/>
              <a:gd name="connsiteY2" fmla="*/ 3317620 h 3317620"/>
              <a:gd name="connsiteX3" fmla="*/ 0 w 3664857"/>
              <a:gd name="connsiteY3" fmla="*/ 2403219 h 3317620"/>
              <a:gd name="connsiteX0" fmla="*/ 0 w 4463142"/>
              <a:gd name="connsiteY0" fmla="*/ 3361162 h 3361162"/>
              <a:gd name="connsiteX1" fmla="*/ 4463142 w 4463142"/>
              <a:gd name="connsiteY1" fmla="*/ 0 h 3361162"/>
              <a:gd name="connsiteX2" fmla="*/ 1567542 w 4463142"/>
              <a:gd name="connsiteY2" fmla="*/ 3317620 h 3361162"/>
              <a:gd name="connsiteX3" fmla="*/ 0 w 4463142"/>
              <a:gd name="connsiteY3" fmla="*/ 3361162 h 3361162"/>
              <a:gd name="connsiteX0" fmla="*/ 0 w 4463142"/>
              <a:gd name="connsiteY0" fmla="*/ 3361162 h 3375677"/>
              <a:gd name="connsiteX1" fmla="*/ 4463142 w 4463142"/>
              <a:gd name="connsiteY1" fmla="*/ 0 h 3375677"/>
              <a:gd name="connsiteX2" fmla="*/ 1596571 w 4463142"/>
              <a:gd name="connsiteY2" fmla="*/ 3375677 h 3375677"/>
              <a:gd name="connsiteX3" fmla="*/ 0 w 4463142"/>
              <a:gd name="connsiteY3" fmla="*/ 3361162 h 3375677"/>
              <a:gd name="connsiteX0" fmla="*/ 0 w 3650342"/>
              <a:gd name="connsiteY0" fmla="*/ 2432247 h 3375677"/>
              <a:gd name="connsiteX1" fmla="*/ 3650342 w 3650342"/>
              <a:gd name="connsiteY1" fmla="*/ 0 h 3375677"/>
              <a:gd name="connsiteX2" fmla="*/ 783771 w 3650342"/>
              <a:gd name="connsiteY2" fmla="*/ 3375677 h 3375677"/>
              <a:gd name="connsiteX3" fmla="*/ 0 w 3650342"/>
              <a:gd name="connsiteY3" fmla="*/ 2432247 h 3375677"/>
              <a:gd name="connsiteX0" fmla="*/ 0 w 3650342"/>
              <a:gd name="connsiteY0" fmla="*/ 2432247 h 3128934"/>
              <a:gd name="connsiteX1" fmla="*/ 3650342 w 3650342"/>
              <a:gd name="connsiteY1" fmla="*/ 0 h 3128934"/>
              <a:gd name="connsiteX2" fmla="*/ 522514 w 3650342"/>
              <a:gd name="connsiteY2" fmla="*/ 3128934 h 3128934"/>
              <a:gd name="connsiteX3" fmla="*/ 0 w 3650342"/>
              <a:gd name="connsiteY3" fmla="*/ 2432247 h 3128934"/>
              <a:gd name="connsiteX0" fmla="*/ 0 w 3650342"/>
              <a:gd name="connsiteY0" fmla="*/ 2432247 h 3332134"/>
              <a:gd name="connsiteX1" fmla="*/ 3650342 w 3650342"/>
              <a:gd name="connsiteY1" fmla="*/ 0 h 3332134"/>
              <a:gd name="connsiteX2" fmla="*/ 449943 w 3650342"/>
              <a:gd name="connsiteY2" fmla="*/ 3332134 h 3332134"/>
              <a:gd name="connsiteX3" fmla="*/ 0 w 3650342"/>
              <a:gd name="connsiteY3" fmla="*/ 2432247 h 3332134"/>
              <a:gd name="connsiteX0" fmla="*/ 0 w 3839027"/>
              <a:gd name="connsiteY0" fmla="*/ 2577389 h 3332134"/>
              <a:gd name="connsiteX1" fmla="*/ 3839027 w 3839027"/>
              <a:gd name="connsiteY1" fmla="*/ 0 h 3332134"/>
              <a:gd name="connsiteX2" fmla="*/ 638628 w 3839027"/>
              <a:gd name="connsiteY2" fmla="*/ 3332134 h 3332134"/>
              <a:gd name="connsiteX3" fmla="*/ 0 w 3839027"/>
              <a:gd name="connsiteY3" fmla="*/ 2577389 h 3332134"/>
              <a:gd name="connsiteX0" fmla="*/ 0 w 3839027"/>
              <a:gd name="connsiteY0" fmla="*/ 2577389 h 3311113"/>
              <a:gd name="connsiteX1" fmla="*/ 3839027 w 3839027"/>
              <a:gd name="connsiteY1" fmla="*/ 0 h 3311113"/>
              <a:gd name="connsiteX2" fmla="*/ 554545 w 3839027"/>
              <a:gd name="connsiteY2" fmla="*/ 3311113 h 3311113"/>
              <a:gd name="connsiteX3" fmla="*/ 0 w 3839027"/>
              <a:gd name="connsiteY3" fmla="*/ 2577389 h 3311113"/>
              <a:gd name="connsiteX0" fmla="*/ 0 w 3649841"/>
              <a:gd name="connsiteY0" fmla="*/ 2440753 h 3311113"/>
              <a:gd name="connsiteX1" fmla="*/ 3649841 w 3649841"/>
              <a:gd name="connsiteY1" fmla="*/ 0 h 3311113"/>
              <a:gd name="connsiteX2" fmla="*/ 365359 w 3649841"/>
              <a:gd name="connsiteY2" fmla="*/ 3311113 h 3311113"/>
              <a:gd name="connsiteX3" fmla="*/ 0 w 3649841"/>
              <a:gd name="connsiteY3" fmla="*/ 2440753 h 3311113"/>
              <a:gd name="connsiteX0" fmla="*/ 0 w 4119741"/>
              <a:gd name="connsiteY0" fmla="*/ 2053403 h 2923763"/>
              <a:gd name="connsiteX1" fmla="*/ 4119741 w 4119741"/>
              <a:gd name="connsiteY1" fmla="*/ 0 h 2923763"/>
              <a:gd name="connsiteX2" fmla="*/ 365359 w 4119741"/>
              <a:gd name="connsiteY2" fmla="*/ 2923763 h 2923763"/>
              <a:gd name="connsiteX3" fmla="*/ 0 w 4119741"/>
              <a:gd name="connsiteY3" fmla="*/ 2053403 h 2923763"/>
            </a:gdLst>
            <a:ahLst/>
            <a:cxnLst>
              <a:cxn ang="0">
                <a:pos x="connsiteX0" y="connsiteY0"/>
              </a:cxn>
              <a:cxn ang="0">
                <a:pos x="connsiteX1" y="connsiteY1"/>
              </a:cxn>
              <a:cxn ang="0">
                <a:pos x="connsiteX2" y="connsiteY2"/>
              </a:cxn>
              <a:cxn ang="0">
                <a:pos x="connsiteX3" y="connsiteY3"/>
              </a:cxn>
            </a:cxnLst>
            <a:rect l="l" t="t" r="r" b="b"/>
            <a:pathLst>
              <a:path w="4119741" h="2923763">
                <a:moveTo>
                  <a:pt x="0" y="2053403"/>
                </a:moveTo>
                <a:lnTo>
                  <a:pt x="4119741" y="0"/>
                </a:lnTo>
                <a:lnTo>
                  <a:pt x="365359" y="2923763"/>
                </a:lnTo>
                <a:lnTo>
                  <a:pt x="0" y="2053403"/>
                </a:lnTo>
                <a:close/>
              </a:path>
            </a:pathLst>
          </a:custGeom>
          <a:gradFill>
            <a:gsLst>
              <a:gs pos="0">
                <a:schemeClr val="tx1">
                  <a:alpha val="38000"/>
                </a:schemeClr>
              </a:gs>
              <a:gs pos="84000">
                <a:schemeClr val="tx1">
                  <a:alpha val="200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33" name="Isosceles Triangle 6"/>
          <p:cNvSpPr/>
          <p:nvPr/>
        </p:nvSpPr>
        <p:spPr bwMode="auto">
          <a:xfrm flipH="1">
            <a:off x="6313421" y="2783573"/>
            <a:ext cx="2855936" cy="2812622"/>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0 w 5159829"/>
              <a:gd name="connsiteY0" fmla="*/ 2635447 h 3491790"/>
              <a:gd name="connsiteX1" fmla="*/ 5159829 w 5159829"/>
              <a:gd name="connsiteY1" fmla="*/ 0 h 3491790"/>
              <a:gd name="connsiteX2" fmla="*/ 319315 w 5159829"/>
              <a:gd name="connsiteY2" fmla="*/ 3491790 h 3491790"/>
              <a:gd name="connsiteX3" fmla="*/ 0 w 5159829"/>
              <a:gd name="connsiteY3" fmla="*/ 2635447 h 3491790"/>
              <a:gd name="connsiteX0" fmla="*/ 0 w 5159829"/>
              <a:gd name="connsiteY0" fmla="*/ 2635447 h 3172476"/>
              <a:gd name="connsiteX1" fmla="*/ 5159829 w 5159829"/>
              <a:gd name="connsiteY1" fmla="*/ 0 h 3172476"/>
              <a:gd name="connsiteX2" fmla="*/ 1393372 w 5159829"/>
              <a:gd name="connsiteY2" fmla="*/ 3172476 h 3172476"/>
              <a:gd name="connsiteX3" fmla="*/ 0 w 5159829"/>
              <a:gd name="connsiteY3" fmla="*/ 2635447 h 3172476"/>
              <a:gd name="connsiteX0" fmla="*/ 0 w 4709886"/>
              <a:gd name="connsiteY0" fmla="*/ 2606418 h 3172476"/>
              <a:gd name="connsiteX1" fmla="*/ 4709886 w 4709886"/>
              <a:gd name="connsiteY1" fmla="*/ 0 h 3172476"/>
              <a:gd name="connsiteX2" fmla="*/ 943429 w 4709886"/>
              <a:gd name="connsiteY2" fmla="*/ 3172476 h 3172476"/>
              <a:gd name="connsiteX3" fmla="*/ 0 w 4709886"/>
              <a:gd name="connsiteY3" fmla="*/ 2606418 h 3172476"/>
              <a:gd name="connsiteX0" fmla="*/ 0 w 4709886"/>
              <a:gd name="connsiteY0" fmla="*/ 2606418 h 3056362"/>
              <a:gd name="connsiteX1" fmla="*/ 4709886 w 4709886"/>
              <a:gd name="connsiteY1" fmla="*/ 0 h 3056362"/>
              <a:gd name="connsiteX2" fmla="*/ 2510972 w 4709886"/>
              <a:gd name="connsiteY2" fmla="*/ 3056362 h 3056362"/>
              <a:gd name="connsiteX3" fmla="*/ 0 w 4709886"/>
              <a:gd name="connsiteY3" fmla="*/ 2606418 h 3056362"/>
              <a:gd name="connsiteX0" fmla="*/ 0 w 2794000"/>
              <a:gd name="connsiteY0" fmla="*/ 2156475 h 3056362"/>
              <a:gd name="connsiteX1" fmla="*/ 2794000 w 2794000"/>
              <a:gd name="connsiteY1" fmla="*/ 0 h 3056362"/>
              <a:gd name="connsiteX2" fmla="*/ 595086 w 2794000"/>
              <a:gd name="connsiteY2" fmla="*/ 3056362 h 3056362"/>
              <a:gd name="connsiteX3" fmla="*/ 0 w 2794000"/>
              <a:gd name="connsiteY3" fmla="*/ 2156475 h 3056362"/>
              <a:gd name="connsiteX0" fmla="*/ 0 w 2431143"/>
              <a:gd name="connsiteY0" fmla="*/ 2359675 h 3259562"/>
              <a:gd name="connsiteX1" fmla="*/ 2431143 w 2431143"/>
              <a:gd name="connsiteY1" fmla="*/ 0 h 3259562"/>
              <a:gd name="connsiteX2" fmla="*/ 595086 w 2431143"/>
              <a:gd name="connsiteY2" fmla="*/ 3259562 h 3259562"/>
              <a:gd name="connsiteX3" fmla="*/ 0 w 2431143"/>
              <a:gd name="connsiteY3" fmla="*/ 2359675 h 3259562"/>
              <a:gd name="connsiteX0" fmla="*/ 0 w 2561772"/>
              <a:gd name="connsiteY0" fmla="*/ 2461275 h 3259562"/>
              <a:gd name="connsiteX1" fmla="*/ 2561772 w 2561772"/>
              <a:gd name="connsiteY1" fmla="*/ 0 h 3259562"/>
              <a:gd name="connsiteX2" fmla="*/ 725715 w 2561772"/>
              <a:gd name="connsiteY2" fmla="*/ 3259562 h 3259562"/>
              <a:gd name="connsiteX3" fmla="*/ 0 w 2561772"/>
              <a:gd name="connsiteY3" fmla="*/ 2461275 h 3259562"/>
              <a:gd name="connsiteX0" fmla="*/ 0 w 2561772"/>
              <a:gd name="connsiteY0" fmla="*/ 2461275 h 3361162"/>
              <a:gd name="connsiteX1" fmla="*/ 2561772 w 2561772"/>
              <a:gd name="connsiteY1" fmla="*/ 0 h 3361162"/>
              <a:gd name="connsiteX2" fmla="*/ 870858 w 2561772"/>
              <a:gd name="connsiteY2" fmla="*/ 3361162 h 3361162"/>
              <a:gd name="connsiteX3" fmla="*/ 0 w 2561772"/>
              <a:gd name="connsiteY3" fmla="*/ 2461275 h 3361162"/>
              <a:gd name="connsiteX0" fmla="*/ 0 w 2329543"/>
              <a:gd name="connsiteY0" fmla="*/ 2301618 h 3201505"/>
              <a:gd name="connsiteX1" fmla="*/ 2329543 w 2329543"/>
              <a:gd name="connsiteY1" fmla="*/ 0 h 3201505"/>
              <a:gd name="connsiteX2" fmla="*/ 870858 w 2329543"/>
              <a:gd name="connsiteY2" fmla="*/ 3201505 h 3201505"/>
              <a:gd name="connsiteX3" fmla="*/ 0 w 2329543"/>
              <a:gd name="connsiteY3" fmla="*/ 2301618 h 3201505"/>
              <a:gd name="connsiteX0" fmla="*/ 0 w 2329543"/>
              <a:gd name="connsiteY0" fmla="*/ 2301618 h 3117422"/>
              <a:gd name="connsiteX1" fmla="*/ 2329543 w 2329543"/>
              <a:gd name="connsiteY1" fmla="*/ 0 h 3117422"/>
              <a:gd name="connsiteX2" fmla="*/ 828817 w 2329543"/>
              <a:gd name="connsiteY2" fmla="*/ 3117422 h 3117422"/>
              <a:gd name="connsiteX3" fmla="*/ 0 w 2329543"/>
              <a:gd name="connsiteY3" fmla="*/ 2301618 h 3117422"/>
              <a:gd name="connsiteX0" fmla="*/ 0 w 2424136"/>
              <a:gd name="connsiteY0" fmla="*/ 2459273 h 3117422"/>
              <a:gd name="connsiteX1" fmla="*/ 2424136 w 2424136"/>
              <a:gd name="connsiteY1" fmla="*/ 0 h 3117422"/>
              <a:gd name="connsiteX2" fmla="*/ 923410 w 2424136"/>
              <a:gd name="connsiteY2" fmla="*/ 3117422 h 3117422"/>
              <a:gd name="connsiteX3" fmla="*/ 0 w 2424136"/>
              <a:gd name="connsiteY3" fmla="*/ 2459273 h 3117422"/>
              <a:gd name="connsiteX0" fmla="*/ 0 w 2855936"/>
              <a:gd name="connsiteY0" fmla="*/ 2154473 h 2812622"/>
              <a:gd name="connsiteX1" fmla="*/ 2855936 w 2855936"/>
              <a:gd name="connsiteY1" fmla="*/ 0 h 2812622"/>
              <a:gd name="connsiteX2" fmla="*/ 923410 w 2855936"/>
              <a:gd name="connsiteY2" fmla="*/ 2812622 h 2812622"/>
              <a:gd name="connsiteX3" fmla="*/ 0 w 2855936"/>
              <a:gd name="connsiteY3" fmla="*/ 2154473 h 2812622"/>
            </a:gdLst>
            <a:ahLst/>
            <a:cxnLst>
              <a:cxn ang="0">
                <a:pos x="connsiteX0" y="connsiteY0"/>
              </a:cxn>
              <a:cxn ang="0">
                <a:pos x="connsiteX1" y="connsiteY1"/>
              </a:cxn>
              <a:cxn ang="0">
                <a:pos x="connsiteX2" y="connsiteY2"/>
              </a:cxn>
              <a:cxn ang="0">
                <a:pos x="connsiteX3" y="connsiteY3"/>
              </a:cxn>
            </a:cxnLst>
            <a:rect l="l" t="t" r="r" b="b"/>
            <a:pathLst>
              <a:path w="2855936" h="2812622">
                <a:moveTo>
                  <a:pt x="0" y="2154473"/>
                </a:moveTo>
                <a:lnTo>
                  <a:pt x="2855936" y="0"/>
                </a:lnTo>
                <a:lnTo>
                  <a:pt x="923410" y="2812622"/>
                </a:lnTo>
                <a:lnTo>
                  <a:pt x="0" y="2154473"/>
                </a:lnTo>
                <a:close/>
              </a:path>
            </a:pathLst>
          </a:custGeom>
          <a:gradFill>
            <a:gsLst>
              <a:gs pos="0">
                <a:schemeClr val="tx1">
                  <a:alpha val="38000"/>
                </a:schemeClr>
              </a:gs>
              <a:gs pos="84000">
                <a:schemeClr val="tx1">
                  <a:alpha val="200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pic>
        <p:nvPicPr>
          <p:cNvPr id="58" name="Picture 5" descr="G:\_chrisw\DVD_Art_08-10-2010\Artwork_Imagery\Hardware Photos\OEM HW\Windows Mobile devices (cell phone, pda)\Windows 7  - prototype\Windows Phone 7 Series.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4962" y="4830598"/>
            <a:ext cx="484828" cy="955394"/>
          </a:xfrm>
          <a:prstGeom prst="roundRect">
            <a:avLst>
              <a:gd name="adj" fmla="val 1823"/>
            </a:avLst>
          </a:prstGeom>
          <a:noFill/>
          <a:ln>
            <a:noFill/>
          </a:ln>
          <a:extLst>
            <a:ext uri="{909E8E84-426E-40DD-AFC4-6F175D3DCCD1}">
              <a14:hiddenFill xmlns:a14="http://schemas.microsoft.com/office/drawing/2010/main">
                <a:solidFill>
                  <a:srgbClr val="FFFFFF"/>
                </a:solidFill>
              </a14:hiddenFill>
            </a:ext>
          </a:extLst>
        </p:spPr>
      </p:pic>
      <p:pic>
        <p:nvPicPr>
          <p:cNvPr id="59" name="Picture 6"/>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492347" y="4991399"/>
            <a:ext cx="1371600" cy="936116"/>
          </a:xfrm>
          <a:prstGeom prst="roundRect">
            <a:avLst>
              <a:gd name="adj" fmla="val 1823"/>
            </a:avLst>
          </a:prstGeom>
          <a:noFill/>
          <a:ln>
            <a:noFill/>
          </a:ln>
          <a:extLst>
            <a:ext uri="{909E8E84-426E-40DD-AFC4-6F175D3DCCD1}">
              <a14:hiddenFill xmlns:a14="http://schemas.microsoft.com/office/drawing/2010/main">
                <a:solidFill>
                  <a:srgbClr val="FFFFFF"/>
                </a:solidFill>
              </a14:hiddenFill>
            </a:ext>
          </a:extLst>
        </p:spPr>
      </p:pic>
      <p:pic>
        <p:nvPicPr>
          <p:cNvPr id="60" name="Picture 7" descr="G:\_chrisw\DVD_Art_08-10-2010\Artwork_Imagery\Hardware Photos\OEM HW\COMPUTERS - PC\Windows 7\Laptops\HP_Envy15_NikitaOpenCenter.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34976" y="4815250"/>
            <a:ext cx="1348500" cy="986090"/>
          </a:xfrm>
          <a:prstGeom prst="roundRect">
            <a:avLst>
              <a:gd name="adj" fmla="val 1823"/>
            </a:avLst>
          </a:prstGeom>
          <a:noFill/>
          <a:ln>
            <a:noFill/>
          </a:ln>
          <a:extLst>
            <a:ext uri="{909E8E84-426E-40DD-AFC4-6F175D3DCCD1}">
              <a14:hiddenFill xmlns:a14="http://schemas.microsoft.com/office/drawing/2010/main">
                <a:solidFill>
                  <a:srgbClr val="FFFFFF"/>
                </a:solidFill>
              </a14:hiddenFill>
            </a:ext>
          </a:extLst>
        </p:spPr>
      </p:pic>
      <p:pic>
        <p:nvPicPr>
          <p:cNvPr id="61" name="Picture 8"/>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1113477" y="4776231"/>
            <a:ext cx="534863" cy="1098578"/>
          </a:xfrm>
          <a:prstGeom prst="roundRect">
            <a:avLst>
              <a:gd name="adj" fmla="val 1823"/>
            </a:avLst>
          </a:prstGeom>
          <a:noFill/>
          <a:ln>
            <a:noFill/>
          </a:ln>
          <a:extLst>
            <a:ext uri="{909E8E84-426E-40DD-AFC4-6F175D3DCCD1}">
              <a14:hiddenFill xmlns:a14="http://schemas.microsoft.com/office/drawing/2010/main">
                <a:solidFill>
                  <a:srgbClr val="FFFFFF"/>
                </a:solidFill>
              </a14:hiddenFill>
            </a:ext>
          </a:extLst>
        </p:spPr>
      </p:pic>
      <p:sp>
        <p:nvSpPr>
          <p:cNvPr id="35" name="Rectangle 34"/>
          <p:cNvSpPr/>
          <p:nvPr/>
        </p:nvSpPr>
        <p:spPr bwMode="auto">
          <a:xfrm>
            <a:off x="6000256" y="-13495"/>
            <a:ext cx="215609" cy="6871496"/>
          </a:xfrm>
          <a:prstGeom prst="rect">
            <a:avLst/>
          </a:prstGeom>
          <a:gradFill>
            <a:gsLst>
              <a:gs pos="3000">
                <a:schemeClr val="bg1">
                  <a:alpha val="51000"/>
                </a:schemeClr>
              </a:gs>
              <a:gs pos="52000">
                <a:schemeClr val="bg1"/>
              </a:gs>
              <a:gs pos="100000">
                <a:schemeClr val="bg1">
                  <a:alpha val="61000"/>
                </a:schemeClr>
              </a:gs>
            </a:gsLst>
            <a:lin ang="16200000" scaled="0"/>
          </a:gradFill>
          <a:ln>
            <a:headEnd type="none" w="med" len="med"/>
            <a:tailEnd type="none" w="med" len="med"/>
          </a:ln>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grpSp>
        <p:nvGrpSpPr>
          <p:cNvPr id="47" name="Group 46"/>
          <p:cNvGrpSpPr/>
          <p:nvPr/>
        </p:nvGrpSpPr>
        <p:grpSpPr>
          <a:xfrm>
            <a:off x="3312348" y="36832"/>
            <a:ext cx="4627015" cy="6815319"/>
            <a:chOff x="2310814" y="36822"/>
            <a:chExt cx="4627015" cy="6815318"/>
          </a:xfrm>
        </p:grpSpPr>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10814" y="36822"/>
              <a:ext cx="4612499" cy="6731755"/>
            </a:xfrm>
            <a:prstGeom prst="rect">
              <a:avLst/>
            </a:prstGeom>
          </p:spPr>
        </p:pic>
        <p:pic>
          <p:nvPicPr>
            <p:cNvPr id="48" name="Picture 47" descr="1058584_Veer_woman_isolated.png"/>
            <p:cNvPicPr>
              <a:picLocks noChangeAspect="1"/>
            </p:cNvPicPr>
            <p:nvPr/>
          </p:nvPicPr>
          <p:blipFill>
            <a:blip r:embed="rId14"/>
            <a:stretch>
              <a:fillRect/>
            </a:stretch>
          </p:blipFill>
          <p:spPr>
            <a:xfrm>
              <a:off x="3062517" y="639216"/>
              <a:ext cx="3875312" cy="6212924"/>
            </a:xfrm>
            <a:prstGeom prst="rect">
              <a:avLst/>
            </a:prstGeom>
          </p:spPr>
        </p:pic>
      </p:grpSp>
      <p:pic>
        <p:nvPicPr>
          <p:cNvPr id="32" name="Picture 31"/>
          <p:cNvPicPr>
            <a:picLocks noChangeAspect="1" noChangeArrowheads="1"/>
          </p:cNvPicPr>
          <p:nvPr/>
        </p:nvPicPr>
        <p:blipFill>
          <a:blip r:embed="rId15">
            <a:alphaModFix amt="25000"/>
            <a:extLst>
              <a:ext uri="{28A0092B-C50C-407E-A947-70E740481C1C}">
                <a14:useLocalDpi xmlns:a14="http://schemas.microsoft.com/office/drawing/2010/main" val="0"/>
              </a:ext>
            </a:extLst>
          </a:blip>
          <a:stretch>
            <a:fillRect/>
          </a:stretch>
        </p:blipFill>
        <p:spPr bwMode="auto">
          <a:xfrm>
            <a:off x="153781" y="4750263"/>
            <a:ext cx="999802" cy="1097280"/>
          </a:xfrm>
          <a:prstGeom prst="rect">
            <a:avLst/>
          </a:prstGeom>
          <a:blipFill dpi="0" rotWithShape="1">
            <a:blip r:embed="rId5">
              <a:alphaModFix amt="25000"/>
            </a:blip>
            <a:srcRect/>
            <a:stretch>
              <a:fillRect/>
            </a:stretch>
          </a:blipFill>
          <a:ln w="55000" cap="flat" cmpd="thickThin" algn="ctr">
            <a:noFill/>
            <a:prstDash val="solid"/>
            <a:headEnd type="none" w="med" len="med"/>
            <a:tailEnd type="none" w="med" len="med"/>
          </a:ln>
          <a:effectLst/>
          <a:extLst/>
        </p:spPr>
      </p:pic>
      <p:sp>
        <p:nvSpPr>
          <p:cNvPr id="34" name="Rectangle 33"/>
          <p:cNvSpPr/>
          <p:nvPr/>
        </p:nvSpPr>
        <p:spPr>
          <a:xfrm>
            <a:off x="9383476" y="514397"/>
            <a:ext cx="2170787" cy="830997"/>
          </a:xfrm>
          <a:prstGeom prst="rect">
            <a:avLst/>
          </a:prstGeom>
        </p:spPr>
        <p:txBody>
          <a:bodyPr wrap="none">
            <a:spAutoFit/>
          </a:bodyPr>
          <a:lstStyle/>
          <a:p>
            <a:r>
              <a:rPr lang="en-US" sz="4800" dirty="0" smtClean="0"/>
              <a:t>at work</a:t>
            </a:r>
            <a:endParaRPr lang="en-US" sz="4800" dirty="0"/>
          </a:p>
        </p:txBody>
      </p:sp>
    </p:spTree>
    <p:extLst>
      <p:ext uri="{BB962C8B-B14F-4D97-AF65-F5344CB8AC3E}">
        <p14:creationId xmlns:p14="http://schemas.microsoft.com/office/powerpoint/2010/main" val="238164636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75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750"/>
                                        <p:tgtEl>
                                          <p:spTgt spid="2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750"/>
                                        <p:tgtEl>
                                          <p:spTgt spid="2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descr="\\adisvr2\Shared\ADI_Projects\Microsoft\MS_10-01091_COIT_Landscape_MGX_PPT\ADI_Art\Working_Art\purchased images\iStock_000008108673Medium.jpg"/>
          <p:cNvPicPr>
            <a:picLocks noChangeAspect="1" noChangeArrowheads="1"/>
          </p:cNvPicPr>
          <p:nvPr/>
        </p:nvPicPr>
        <p:blipFill rotWithShape="1">
          <a:blip r:embed="rId3">
            <a:extLst>
              <a:ext uri="{28A0092B-C50C-407E-A947-70E740481C1C}">
                <a14:useLocalDpi xmlns:a14="http://schemas.microsoft.com/office/drawing/2010/main" val="0"/>
              </a:ext>
            </a:extLst>
          </a:blip>
          <a:srcRect t="21882" r="53586"/>
          <a:stretch/>
        </p:blipFill>
        <p:spPr bwMode="auto">
          <a:xfrm flipH="1">
            <a:off x="6102256" y="-13496"/>
            <a:ext cx="6137073" cy="68799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adisvr2\Shared\ADI_Projects\Microsoft\MS_10-01091_COIT_Landscape_MGX_PPT\ADI_Art\Working_Art\purchased images\iStock_000002781926Medium.jpg"/>
          <p:cNvPicPr>
            <a:picLocks noChangeAspect="1" noChangeArrowheads="1"/>
          </p:cNvPicPr>
          <p:nvPr/>
        </p:nvPicPr>
        <p:blipFill rotWithShape="1">
          <a:blip r:embed="rId4">
            <a:extLst>
              <a:ext uri="{28A0092B-C50C-407E-A947-70E740481C1C}">
                <a14:useLocalDpi xmlns:a14="http://schemas.microsoft.com/office/drawing/2010/main" val="0"/>
              </a:ext>
            </a:extLst>
          </a:blip>
          <a:srcRect l="-1" t="15148" r="49968"/>
          <a:stretch/>
        </p:blipFill>
        <p:spPr bwMode="auto">
          <a:xfrm>
            <a:off x="47" y="-13496"/>
            <a:ext cx="6107925" cy="687628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bwMode="auto">
          <a:xfrm rot="10800000">
            <a:off x="-3" y="-1"/>
            <a:ext cx="12188825" cy="3075709"/>
          </a:xfrm>
          <a:prstGeom prst="rect">
            <a:avLst/>
          </a:prstGeom>
          <a:gradFill>
            <a:gsLst>
              <a:gs pos="0">
                <a:schemeClr val="bg1">
                  <a:alpha val="63000"/>
                </a:schemeClr>
              </a:gs>
              <a:gs pos="80000">
                <a:schemeClr val="bg1">
                  <a:alpha val="5000"/>
                </a:schemeClr>
              </a:gs>
              <a:gs pos="100000">
                <a:schemeClr val="bg1">
                  <a:alpha val="0"/>
                </a:scheme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36" name="Rectangle 35"/>
          <p:cNvSpPr/>
          <p:nvPr/>
        </p:nvSpPr>
        <p:spPr bwMode="auto">
          <a:xfrm>
            <a:off x="-60960" y="5257800"/>
            <a:ext cx="12368573" cy="1600200"/>
          </a:xfrm>
          <a:prstGeom prst="rect">
            <a:avLst/>
          </a:prstGeom>
          <a:gradFill>
            <a:gsLst>
              <a:gs pos="0">
                <a:schemeClr val="bg1">
                  <a:alpha val="85000"/>
                </a:schemeClr>
              </a:gs>
              <a:gs pos="100000">
                <a:schemeClr val="bg1">
                  <a:alpha val="30000"/>
                </a:schemeClr>
              </a:gs>
            </a:gsLst>
            <a:lin ang="54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grpSp>
        <p:nvGrpSpPr>
          <p:cNvPr id="2" name="Group 1"/>
          <p:cNvGrpSpPr/>
          <p:nvPr/>
        </p:nvGrpSpPr>
        <p:grpSpPr>
          <a:xfrm>
            <a:off x="6313421" y="2774795"/>
            <a:ext cx="5410224" cy="2927993"/>
            <a:chOff x="6313421" y="2774795"/>
            <a:chExt cx="5410224" cy="2927993"/>
          </a:xfrm>
        </p:grpSpPr>
        <p:sp>
          <p:nvSpPr>
            <p:cNvPr id="37" name="Isosceles Triangle 6"/>
            <p:cNvSpPr/>
            <p:nvPr/>
          </p:nvSpPr>
          <p:spPr bwMode="auto">
            <a:xfrm flipH="1">
              <a:off x="6361429" y="2837607"/>
              <a:ext cx="5362216" cy="2815937"/>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950685 w 1270000"/>
                <a:gd name="connsiteY0" fmla="*/ 2606418 h 3462761"/>
                <a:gd name="connsiteX1" fmla="*/ 0 w 1270000"/>
                <a:gd name="connsiteY1" fmla="*/ 0 h 3462761"/>
                <a:gd name="connsiteX2" fmla="*/ 1270000 w 1270000"/>
                <a:gd name="connsiteY2" fmla="*/ 3462761 h 3462761"/>
                <a:gd name="connsiteX3" fmla="*/ 950685 w 1270000"/>
                <a:gd name="connsiteY3" fmla="*/ 2606418 h 3462761"/>
                <a:gd name="connsiteX0" fmla="*/ 0 w 6444344"/>
                <a:gd name="connsiteY0" fmla="*/ 2359675 h 3462761"/>
                <a:gd name="connsiteX1" fmla="*/ 5174344 w 6444344"/>
                <a:gd name="connsiteY1" fmla="*/ 0 h 3462761"/>
                <a:gd name="connsiteX2" fmla="*/ 6444344 w 6444344"/>
                <a:gd name="connsiteY2" fmla="*/ 3462761 h 3462761"/>
                <a:gd name="connsiteX3" fmla="*/ 0 w 6444344"/>
                <a:gd name="connsiteY3" fmla="*/ 2359675 h 3462761"/>
                <a:gd name="connsiteX0" fmla="*/ 0 w 5174344"/>
                <a:gd name="connsiteY0" fmla="*/ 2359675 h 3361161"/>
                <a:gd name="connsiteX1" fmla="*/ 5174344 w 5174344"/>
                <a:gd name="connsiteY1" fmla="*/ 0 h 3361161"/>
                <a:gd name="connsiteX2" fmla="*/ 711201 w 5174344"/>
                <a:gd name="connsiteY2" fmla="*/ 3361161 h 3361161"/>
                <a:gd name="connsiteX3" fmla="*/ 0 w 5174344"/>
                <a:gd name="connsiteY3" fmla="*/ 2359675 h 3361161"/>
                <a:gd name="connsiteX0" fmla="*/ 0 w 5174344"/>
                <a:gd name="connsiteY0" fmla="*/ 2359675 h 3235037"/>
                <a:gd name="connsiteX1" fmla="*/ 5174344 w 5174344"/>
                <a:gd name="connsiteY1" fmla="*/ 0 h 3235037"/>
                <a:gd name="connsiteX2" fmla="*/ 805794 w 5174344"/>
                <a:gd name="connsiteY2" fmla="*/ 3235037 h 3235037"/>
                <a:gd name="connsiteX3" fmla="*/ 0 w 5174344"/>
                <a:gd name="connsiteY3" fmla="*/ 2359675 h 3235037"/>
                <a:gd name="connsiteX0" fmla="*/ 0 w 4943116"/>
                <a:gd name="connsiteY0" fmla="*/ 2475289 h 3235037"/>
                <a:gd name="connsiteX1" fmla="*/ 4943116 w 4943116"/>
                <a:gd name="connsiteY1" fmla="*/ 0 h 3235037"/>
                <a:gd name="connsiteX2" fmla="*/ 574566 w 4943116"/>
                <a:gd name="connsiteY2" fmla="*/ 3235037 h 3235037"/>
                <a:gd name="connsiteX3" fmla="*/ 0 w 4943116"/>
                <a:gd name="connsiteY3" fmla="*/ 2475289 h 3235037"/>
                <a:gd name="connsiteX0" fmla="*/ 0 w 5362216"/>
                <a:gd name="connsiteY0" fmla="*/ 2056189 h 2815937"/>
                <a:gd name="connsiteX1" fmla="*/ 5362216 w 5362216"/>
                <a:gd name="connsiteY1" fmla="*/ 0 h 2815937"/>
                <a:gd name="connsiteX2" fmla="*/ 574566 w 5362216"/>
                <a:gd name="connsiteY2" fmla="*/ 2815937 h 2815937"/>
                <a:gd name="connsiteX3" fmla="*/ 0 w 5362216"/>
                <a:gd name="connsiteY3" fmla="*/ 2056189 h 2815937"/>
              </a:gdLst>
              <a:ahLst/>
              <a:cxnLst>
                <a:cxn ang="0">
                  <a:pos x="connsiteX0" y="connsiteY0"/>
                </a:cxn>
                <a:cxn ang="0">
                  <a:pos x="connsiteX1" y="connsiteY1"/>
                </a:cxn>
                <a:cxn ang="0">
                  <a:pos x="connsiteX2" y="connsiteY2"/>
                </a:cxn>
                <a:cxn ang="0">
                  <a:pos x="connsiteX3" y="connsiteY3"/>
                </a:cxn>
              </a:cxnLst>
              <a:rect l="l" t="t" r="r" b="b"/>
              <a:pathLst>
                <a:path w="5362216" h="2815937">
                  <a:moveTo>
                    <a:pt x="0" y="2056189"/>
                  </a:moveTo>
                  <a:lnTo>
                    <a:pt x="5362216" y="0"/>
                  </a:lnTo>
                  <a:lnTo>
                    <a:pt x="574566" y="2815937"/>
                  </a:lnTo>
                  <a:lnTo>
                    <a:pt x="0" y="2056189"/>
                  </a:lnTo>
                  <a:close/>
                </a:path>
              </a:pathLst>
            </a:custGeom>
            <a:gradFill>
              <a:gsLst>
                <a:gs pos="0">
                  <a:schemeClr val="tx1">
                    <a:alpha val="38000"/>
                  </a:schemeClr>
                </a:gs>
                <a:gs pos="84000">
                  <a:schemeClr val="tx1">
                    <a:alpha val="200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38" name="Isosceles Triangle 6"/>
            <p:cNvSpPr/>
            <p:nvPr/>
          </p:nvSpPr>
          <p:spPr bwMode="auto">
            <a:xfrm flipH="1">
              <a:off x="6315069" y="2774795"/>
              <a:ext cx="1243974" cy="2911720"/>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0 w 5159829"/>
                <a:gd name="connsiteY0" fmla="*/ 2635447 h 3491790"/>
                <a:gd name="connsiteX1" fmla="*/ 5159829 w 5159829"/>
                <a:gd name="connsiteY1" fmla="*/ 0 h 3491790"/>
                <a:gd name="connsiteX2" fmla="*/ 319315 w 5159829"/>
                <a:gd name="connsiteY2" fmla="*/ 3491790 h 3491790"/>
                <a:gd name="connsiteX3" fmla="*/ 0 w 5159829"/>
                <a:gd name="connsiteY3" fmla="*/ 2635447 h 3491790"/>
                <a:gd name="connsiteX0" fmla="*/ 0 w 5159829"/>
                <a:gd name="connsiteY0" fmla="*/ 2635447 h 3172476"/>
                <a:gd name="connsiteX1" fmla="*/ 5159829 w 5159829"/>
                <a:gd name="connsiteY1" fmla="*/ 0 h 3172476"/>
                <a:gd name="connsiteX2" fmla="*/ 1393372 w 5159829"/>
                <a:gd name="connsiteY2" fmla="*/ 3172476 h 3172476"/>
                <a:gd name="connsiteX3" fmla="*/ 0 w 5159829"/>
                <a:gd name="connsiteY3" fmla="*/ 2635447 h 3172476"/>
                <a:gd name="connsiteX0" fmla="*/ 0 w 4709886"/>
                <a:gd name="connsiteY0" fmla="*/ 2606418 h 3172476"/>
                <a:gd name="connsiteX1" fmla="*/ 4709886 w 4709886"/>
                <a:gd name="connsiteY1" fmla="*/ 0 h 3172476"/>
                <a:gd name="connsiteX2" fmla="*/ 943429 w 4709886"/>
                <a:gd name="connsiteY2" fmla="*/ 3172476 h 3172476"/>
                <a:gd name="connsiteX3" fmla="*/ 0 w 4709886"/>
                <a:gd name="connsiteY3" fmla="*/ 2606418 h 3172476"/>
                <a:gd name="connsiteX0" fmla="*/ 0 w 4709886"/>
                <a:gd name="connsiteY0" fmla="*/ 2606418 h 3056362"/>
                <a:gd name="connsiteX1" fmla="*/ 4709886 w 4709886"/>
                <a:gd name="connsiteY1" fmla="*/ 0 h 3056362"/>
                <a:gd name="connsiteX2" fmla="*/ 2510972 w 4709886"/>
                <a:gd name="connsiteY2" fmla="*/ 3056362 h 3056362"/>
                <a:gd name="connsiteX3" fmla="*/ 0 w 4709886"/>
                <a:gd name="connsiteY3" fmla="*/ 2606418 h 3056362"/>
                <a:gd name="connsiteX0" fmla="*/ 0 w 2794000"/>
                <a:gd name="connsiteY0" fmla="*/ 2156475 h 3056362"/>
                <a:gd name="connsiteX1" fmla="*/ 2794000 w 2794000"/>
                <a:gd name="connsiteY1" fmla="*/ 0 h 3056362"/>
                <a:gd name="connsiteX2" fmla="*/ 595086 w 2794000"/>
                <a:gd name="connsiteY2" fmla="*/ 3056362 h 3056362"/>
                <a:gd name="connsiteX3" fmla="*/ 0 w 2794000"/>
                <a:gd name="connsiteY3" fmla="*/ 2156475 h 3056362"/>
                <a:gd name="connsiteX0" fmla="*/ 0 w 2431143"/>
                <a:gd name="connsiteY0" fmla="*/ 2359675 h 3259562"/>
                <a:gd name="connsiteX1" fmla="*/ 2431143 w 2431143"/>
                <a:gd name="connsiteY1" fmla="*/ 0 h 3259562"/>
                <a:gd name="connsiteX2" fmla="*/ 595086 w 2431143"/>
                <a:gd name="connsiteY2" fmla="*/ 3259562 h 3259562"/>
                <a:gd name="connsiteX3" fmla="*/ 0 w 2431143"/>
                <a:gd name="connsiteY3" fmla="*/ 2359675 h 3259562"/>
                <a:gd name="connsiteX0" fmla="*/ 0 w 2561772"/>
                <a:gd name="connsiteY0" fmla="*/ 2461275 h 3259562"/>
                <a:gd name="connsiteX1" fmla="*/ 2561772 w 2561772"/>
                <a:gd name="connsiteY1" fmla="*/ 0 h 3259562"/>
                <a:gd name="connsiteX2" fmla="*/ 725715 w 2561772"/>
                <a:gd name="connsiteY2" fmla="*/ 3259562 h 3259562"/>
                <a:gd name="connsiteX3" fmla="*/ 0 w 2561772"/>
                <a:gd name="connsiteY3" fmla="*/ 2461275 h 3259562"/>
                <a:gd name="connsiteX0" fmla="*/ 0 w 2561772"/>
                <a:gd name="connsiteY0" fmla="*/ 2461275 h 3361162"/>
                <a:gd name="connsiteX1" fmla="*/ 2561772 w 2561772"/>
                <a:gd name="connsiteY1" fmla="*/ 0 h 3361162"/>
                <a:gd name="connsiteX2" fmla="*/ 870858 w 2561772"/>
                <a:gd name="connsiteY2" fmla="*/ 3361162 h 3361162"/>
                <a:gd name="connsiteX3" fmla="*/ 0 w 2561772"/>
                <a:gd name="connsiteY3" fmla="*/ 2461275 h 3361162"/>
                <a:gd name="connsiteX0" fmla="*/ 0 w 2329543"/>
                <a:gd name="connsiteY0" fmla="*/ 2301618 h 3201505"/>
                <a:gd name="connsiteX1" fmla="*/ 2329543 w 2329543"/>
                <a:gd name="connsiteY1" fmla="*/ 0 h 3201505"/>
                <a:gd name="connsiteX2" fmla="*/ 870858 w 2329543"/>
                <a:gd name="connsiteY2" fmla="*/ 3201505 h 3201505"/>
                <a:gd name="connsiteX3" fmla="*/ 0 w 2329543"/>
                <a:gd name="connsiteY3" fmla="*/ 2301618 h 3201505"/>
                <a:gd name="connsiteX0" fmla="*/ 0 w 2329543"/>
                <a:gd name="connsiteY0" fmla="*/ 2301618 h 3128933"/>
                <a:gd name="connsiteX1" fmla="*/ 2329543 w 2329543"/>
                <a:gd name="connsiteY1" fmla="*/ 0 h 3128933"/>
                <a:gd name="connsiteX2" fmla="*/ 1988458 w 2329543"/>
                <a:gd name="connsiteY2" fmla="*/ 3128933 h 3128933"/>
                <a:gd name="connsiteX3" fmla="*/ 0 w 2329543"/>
                <a:gd name="connsiteY3" fmla="*/ 2301618 h 3128933"/>
                <a:gd name="connsiteX0" fmla="*/ 0 w 892629"/>
                <a:gd name="connsiteY0" fmla="*/ 2229047 h 3128933"/>
                <a:gd name="connsiteX1" fmla="*/ 892629 w 892629"/>
                <a:gd name="connsiteY1" fmla="*/ 0 h 3128933"/>
                <a:gd name="connsiteX2" fmla="*/ 551544 w 892629"/>
                <a:gd name="connsiteY2" fmla="*/ 3128933 h 3128933"/>
                <a:gd name="connsiteX3" fmla="*/ 0 w 892629"/>
                <a:gd name="connsiteY3" fmla="*/ 2229047 h 3128933"/>
                <a:gd name="connsiteX0" fmla="*/ 0 w 1023257"/>
                <a:gd name="connsiteY0" fmla="*/ 2432247 h 3332133"/>
                <a:gd name="connsiteX1" fmla="*/ 1023257 w 1023257"/>
                <a:gd name="connsiteY1" fmla="*/ 0 h 3332133"/>
                <a:gd name="connsiteX2" fmla="*/ 551544 w 1023257"/>
                <a:gd name="connsiteY2" fmla="*/ 3332133 h 3332133"/>
                <a:gd name="connsiteX3" fmla="*/ 0 w 1023257"/>
                <a:gd name="connsiteY3" fmla="*/ 2432247 h 3332133"/>
                <a:gd name="connsiteX0" fmla="*/ 0 w 1023257"/>
                <a:gd name="connsiteY0" fmla="*/ 2432247 h 3269071"/>
                <a:gd name="connsiteX1" fmla="*/ 1023257 w 1023257"/>
                <a:gd name="connsiteY1" fmla="*/ 0 h 3269071"/>
                <a:gd name="connsiteX2" fmla="*/ 614606 w 1023257"/>
                <a:gd name="connsiteY2" fmla="*/ 3269071 h 3269071"/>
                <a:gd name="connsiteX3" fmla="*/ 0 w 1023257"/>
                <a:gd name="connsiteY3" fmla="*/ 2432247 h 3269071"/>
                <a:gd name="connsiteX0" fmla="*/ 0 w 792029"/>
                <a:gd name="connsiteY0" fmla="*/ 2442757 h 3269071"/>
                <a:gd name="connsiteX1" fmla="*/ 792029 w 792029"/>
                <a:gd name="connsiteY1" fmla="*/ 0 h 3269071"/>
                <a:gd name="connsiteX2" fmla="*/ 383378 w 792029"/>
                <a:gd name="connsiteY2" fmla="*/ 3269071 h 3269071"/>
                <a:gd name="connsiteX3" fmla="*/ 0 w 792029"/>
                <a:gd name="connsiteY3" fmla="*/ 2442757 h 3269071"/>
                <a:gd name="connsiteX0" fmla="*/ 0 w 792029"/>
                <a:gd name="connsiteY0" fmla="*/ 2442757 h 3258561"/>
                <a:gd name="connsiteX1" fmla="*/ 792029 w 792029"/>
                <a:gd name="connsiteY1" fmla="*/ 0 h 3258561"/>
                <a:gd name="connsiteX2" fmla="*/ 383378 w 792029"/>
                <a:gd name="connsiteY2" fmla="*/ 3258561 h 3258561"/>
                <a:gd name="connsiteX3" fmla="*/ 0 w 792029"/>
                <a:gd name="connsiteY3" fmla="*/ 2442757 h 3258561"/>
                <a:gd name="connsiteX0" fmla="*/ 0 w 1243974"/>
                <a:gd name="connsiteY0" fmla="*/ 2095916 h 2911720"/>
                <a:gd name="connsiteX1" fmla="*/ 1243974 w 1243974"/>
                <a:gd name="connsiteY1" fmla="*/ 0 h 2911720"/>
                <a:gd name="connsiteX2" fmla="*/ 383378 w 1243974"/>
                <a:gd name="connsiteY2" fmla="*/ 2911720 h 2911720"/>
                <a:gd name="connsiteX3" fmla="*/ 0 w 1243974"/>
                <a:gd name="connsiteY3" fmla="*/ 2095916 h 2911720"/>
              </a:gdLst>
              <a:ahLst/>
              <a:cxnLst>
                <a:cxn ang="0">
                  <a:pos x="connsiteX0" y="connsiteY0"/>
                </a:cxn>
                <a:cxn ang="0">
                  <a:pos x="connsiteX1" y="connsiteY1"/>
                </a:cxn>
                <a:cxn ang="0">
                  <a:pos x="connsiteX2" y="connsiteY2"/>
                </a:cxn>
                <a:cxn ang="0">
                  <a:pos x="connsiteX3" y="connsiteY3"/>
                </a:cxn>
              </a:cxnLst>
              <a:rect l="l" t="t" r="r" b="b"/>
              <a:pathLst>
                <a:path w="1243974" h="2911720">
                  <a:moveTo>
                    <a:pt x="0" y="2095916"/>
                  </a:moveTo>
                  <a:lnTo>
                    <a:pt x="1243974" y="0"/>
                  </a:lnTo>
                  <a:lnTo>
                    <a:pt x="383378" y="2911720"/>
                  </a:lnTo>
                  <a:lnTo>
                    <a:pt x="0" y="2095916"/>
                  </a:lnTo>
                  <a:close/>
                </a:path>
              </a:pathLst>
            </a:custGeom>
            <a:gradFill>
              <a:gsLst>
                <a:gs pos="0">
                  <a:schemeClr val="tx1">
                    <a:alpha val="38000"/>
                  </a:schemeClr>
                </a:gs>
                <a:gs pos="84000">
                  <a:schemeClr val="tx1">
                    <a:alpha val="200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39" name="Isosceles Triangle 6"/>
            <p:cNvSpPr/>
            <p:nvPr/>
          </p:nvSpPr>
          <p:spPr bwMode="auto">
            <a:xfrm flipH="1">
              <a:off x="6341543" y="2779024"/>
              <a:ext cx="4119741" cy="2923764"/>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0 w 5159829"/>
                <a:gd name="connsiteY0" fmla="*/ 2635447 h 3491790"/>
                <a:gd name="connsiteX1" fmla="*/ 5159829 w 5159829"/>
                <a:gd name="connsiteY1" fmla="*/ 0 h 3491790"/>
                <a:gd name="connsiteX2" fmla="*/ 319315 w 5159829"/>
                <a:gd name="connsiteY2" fmla="*/ 3491790 h 3491790"/>
                <a:gd name="connsiteX3" fmla="*/ 0 w 5159829"/>
                <a:gd name="connsiteY3" fmla="*/ 2635447 h 3491790"/>
                <a:gd name="connsiteX0" fmla="*/ 0 w 5159829"/>
                <a:gd name="connsiteY0" fmla="*/ 2635447 h 3172476"/>
                <a:gd name="connsiteX1" fmla="*/ 5159829 w 5159829"/>
                <a:gd name="connsiteY1" fmla="*/ 0 h 3172476"/>
                <a:gd name="connsiteX2" fmla="*/ 1393372 w 5159829"/>
                <a:gd name="connsiteY2" fmla="*/ 3172476 h 3172476"/>
                <a:gd name="connsiteX3" fmla="*/ 0 w 5159829"/>
                <a:gd name="connsiteY3" fmla="*/ 2635447 h 3172476"/>
                <a:gd name="connsiteX0" fmla="*/ 0 w 4709886"/>
                <a:gd name="connsiteY0" fmla="*/ 2606418 h 3172476"/>
                <a:gd name="connsiteX1" fmla="*/ 4709886 w 4709886"/>
                <a:gd name="connsiteY1" fmla="*/ 0 h 3172476"/>
                <a:gd name="connsiteX2" fmla="*/ 943429 w 4709886"/>
                <a:gd name="connsiteY2" fmla="*/ 3172476 h 3172476"/>
                <a:gd name="connsiteX3" fmla="*/ 0 w 4709886"/>
                <a:gd name="connsiteY3" fmla="*/ 2606418 h 3172476"/>
                <a:gd name="connsiteX0" fmla="*/ 0 w 4230914"/>
                <a:gd name="connsiteY0" fmla="*/ 2374190 h 3172476"/>
                <a:gd name="connsiteX1" fmla="*/ 4230914 w 4230914"/>
                <a:gd name="connsiteY1" fmla="*/ 0 h 3172476"/>
                <a:gd name="connsiteX2" fmla="*/ 464457 w 4230914"/>
                <a:gd name="connsiteY2" fmla="*/ 3172476 h 3172476"/>
                <a:gd name="connsiteX3" fmla="*/ 0 w 4230914"/>
                <a:gd name="connsiteY3" fmla="*/ 2374190 h 3172476"/>
                <a:gd name="connsiteX0" fmla="*/ 0 w 4230914"/>
                <a:gd name="connsiteY0" fmla="*/ 2374190 h 3274076"/>
                <a:gd name="connsiteX1" fmla="*/ 4230914 w 4230914"/>
                <a:gd name="connsiteY1" fmla="*/ 0 h 3274076"/>
                <a:gd name="connsiteX2" fmla="*/ 72571 w 4230914"/>
                <a:gd name="connsiteY2" fmla="*/ 3274076 h 3274076"/>
                <a:gd name="connsiteX3" fmla="*/ 0 w 4230914"/>
                <a:gd name="connsiteY3" fmla="*/ 2374190 h 3274076"/>
                <a:gd name="connsiteX0" fmla="*/ 0 w 3606800"/>
                <a:gd name="connsiteY0" fmla="*/ 2388704 h 3288590"/>
                <a:gd name="connsiteX1" fmla="*/ 3606800 w 3606800"/>
                <a:gd name="connsiteY1" fmla="*/ 0 h 3288590"/>
                <a:gd name="connsiteX2" fmla="*/ 72571 w 3606800"/>
                <a:gd name="connsiteY2" fmla="*/ 3288590 h 3288590"/>
                <a:gd name="connsiteX3" fmla="*/ 0 w 3606800"/>
                <a:gd name="connsiteY3" fmla="*/ 2388704 h 3288590"/>
                <a:gd name="connsiteX0" fmla="*/ 0 w 3606800"/>
                <a:gd name="connsiteY0" fmla="*/ 2388704 h 3157962"/>
                <a:gd name="connsiteX1" fmla="*/ 3606800 w 3606800"/>
                <a:gd name="connsiteY1" fmla="*/ 0 h 3157962"/>
                <a:gd name="connsiteX2" fmla="*/ 609600 w 3606800"/>
                <a:gd name="connsiteY2" fmla="*/ 3157962 h 3157962"/>
                <a:gd name="connsiteX3" fmla="*/ 0 w 3606800"/>
                <a:gd name="connsiteY3" fmla="*/ 2388704 h 3157962"/>
                <a:gd name="connsiteX0" fmla="*/ 0 w 3606800"/>
                <a:gd name="connsiteY0" fmla="*/ 2388704 h 3274076"/>
                <a:gd name="connsiteX1" fmla="*/ 3606800 w 3606800"/>
                <a:gd name="connsiteY1" fmla="*/ 0 h 3274076"/>
                <a:gd name="connsiteX2" fmla="*/ 754743 w 3606800"/>
                <a:gd name="connsiteY2" fmla="*/ 3274076 h 3274076"/>
                <a:gd name="connsiteX3" fmla="*/ 0 w 3606800"/>
                <a:gd name="connsiteY3" fmla="*/ 2388704 h 3274076"/>
                <a:gd name="connsiteX0" fmla="*/ 0 w 3955143"/>
                <a:gd name="connsiteY0" fmla="*/ 3070876 h 3274076"/>
                <a:gd name="connsiteX1" fmla="*/ 3955143 w 3955143"/>
                <a:gd name="connsiteY1" fmla="*/ 0 h 3274076"/>
                <a:gd name="connsiteX2" fmla="*/ 1103086 w 3955143"/>
                <a:gd name="connsiteY2" fmla="*/ 3274076 h 3274076"/>
                <a:gd name="connsiteX3" fmla="*/ 0 w 3955143"/>
                <a:gd name="connsiteY3" fmla="*/ 3070876 h 3274076"/>
                <a:gd name="connsiteX0" fmla="*/ 0 w 3664857"/>
                <a:gd name="connsiteY0" fmla="*/ 2403219 h 3274076"/>
                <a:gd name="connsiteX1" fmla="*/ 3664857 w 3664857"/>
                <a:gd name="connsiteY1" fmla="*/ 0 h 3274076"/>
                <a:gd name="connsiteX2" fmla="*/ 812800 w 3664857"/>
                <a:gd name="connsiteY2" fmla="*/ 3274076 h 3274076"/>
                <a:gd name="connsiteX3" fmla="*/ 0 w 3664857"/>
                <a:gd name="connsiteY3" fmla="*/ 2403219 h 3274076"/>
                <a:gd name="connsiteX0" fmla="*/ 58057 w 3722914"/>
                <a:gd name="connsiteY0" fmla="*/ 2403219 h 3361162"/>
                <a:gd name="connsiteX1" fmla="*/ 3722914 w 3722914"/>
                <a:gd name="connsiteY1" fmla="*/ 0 h 3361162"/>
                <a:gd name="connsiteX2" fmla="*/ 0 w 3722914"/>
                <a:gd name="connsiteY2" fmla="*/ 3361162 h 3361162"/>
                <a:gd name="connsiteX3" fmla="*/ 58057 w 3722914"/>
                <a:gd name="connsiteY3" fmla="*/ 2403219 h 3361162"/>
                <a:gd name="connsiteX0" fmla="*/ 0 w 3664857"/>
                <a:gd name="connsiteY0" fmla="*/ 2403219 h 3317620"/>
                <a:gd name="connsiteX1" fmla="*/ 3664857 w 3664857"/>
                <a:gd name="connsiteY1" fmla="*/ 0 h 3317620"/>
                <a:gd name="connsiteX2" fmla="*/ 769257 w 3664857"/>
                <a:gd name="connsiteY2" fmla="*/ 3317620 h 3317620"/>
                <a:gd name="connsiteX3" fmla="*/ 0 w 3664857"/>
                <a:gd name="connsiteY3" fmla="*/ 2403219 h 3317620"/>
                <a:gd name="connsiteX0" fmla="*/ 0 w 4463142"/>
                <a:gd name="connsiteY0" fmla="*/ 3361162 h 3361162"/>
                <a:gd name="connsiteX1" fmla="*/ 4463142 w 4463142"/>
                <a:gd name="connsiteY1" fmla="*/ 0 h 3361162"/>
                <a:gd name="connsiteX2" fmla="*/ 1567542 w 4463142"/>
                <a:gd name="connsiteY2" fmla="*/ 3317620 h 3361162"/>
                <a:gd name="connsiteX3" fmla="*/ 0 w 4463142"/>
                <a:gd name="connsiteY3" fmla="*/ 3361162 h 3361162"/>
                <a:gd name="connsiteX0" fmla="*/ 0 w 4463142"/>
                <a:gd name="connsiteY0" fmla="*/ 3361162 h 3375677"/>
                <a:gd name="connsiteX1" fmla="*/ 4463142 w 4463142"/>
                <a:gd name="connsiteY1" fmla="*/ 0 h 3375677"/>
                <a:gd name="connsiteX2" fmla="*/ 1596571 w 4463142"/>
                <a:gd name="connsiteY2" fmla="*/ 3375677 h 3375677"/>
                <a:gd name="connsiteX3" fmla="*/ 0 w 4463142"/>
                <a:gd name="connsiteY3" fmla="*/ 3361162 h 3375677"/>
                <a:gd name="connsiteX0" fmla="*/ 0 w 3650342"/>
                <a:gd name="connsiteY0" fmla="*/ 2432247 h 3375677"/>
                <a:gd name="connsiteX1" fmla="*/ 3650342 w 3650342"/>
                <a:gd name="connsiteY1" fmla="*/ 0 h 3375677"/>
                <a:gd name="connsiteX2" fmla="*/ 783771 w 3650342"/>
                <a:gd name="connsiteY2" fmla="*/ 3375677 h 3375677"/>
                <a:gd name="connsiteX3" fmla="*/ 0 w 3650342"/>
                <a:gd name="connsiteY3" fmla="*/ 2432247 h 3375677"/>
                <a:gd name="connsiteX0" fmla="*/ 0 w 3650342"/>
                <a:gd name="connsiteY0" fmla="*/ 2432247 h 3128934"/>
                <a:gd name="connsiteX1" fmla="*/ 3650342 w 3650342"/>
                <a:gd name="connsiteY1" fmla="*/ 0 h 3128934"/>
                <a:gd name="connsiteX2" fmla="*/ 522514 w 3650342"/>
                <a:gd name="connsiteY2" fmla="*/ 3128934 h 3128934"/>
                <a:gd name="connsiteX3" fmla="*/ 0 w 3650342"/>
                <a:gd name="connsiteY3" fmla="*/ 2432247 h 3128934"/>
                <a:gd name="connsiteX0" fmla="*/ 0 w 3650342"/>
                <a:gd name="connsiteY0" fmla="*/ 2432247 h 3332134"/>
                <a:gd name="connsiteX1" fmla="*/ 3650342 w 3650342"/>
                <a:gd name="connsiteY1" fmla="*/ 0 h 3332134"/>
                <a:gd name="connsiteX2" fmla="*/ 449943 w 3650342"/>
                <a:gd name="connsiteY2" fmla="*/ 3332134 h 3332134"/>
                <a:gd name="connsiteX3" fmla="*/ 0 w 3650342"/>
                <a:gd name="connsiteY3" fmla="*/ 2432247 h 3332134"/>
                <a:gd name="connsiteX0" fmla="*/ 0 w 3839027"/>
                <a:gd name="connsiteY0" fmla="*/ 2577389 h 3332134"/>
                <a:gd name="connsiteX1" fmla="*/ 3839027 w 3839027"/>
                <a:gd name="connsiteY1" fmla="*/ 0 h 3332134"/>
                <a:gd name="connsiteX2" fmla="*/ 638628 w 3839027"/>
                <a:gd name="connsiteY2" fmla="*/ 3332134 h 3332134"/>
                <a:gd name="connsiteX3" fmla="*/ 0 w 3839027"/>
                <a:gd name="connsiteY3" fmla="*/ 2577389 h 3332134"/>
                <a:gd name="connsiteX0" fmla="*/ 0 w 3839027"/>
                <a:gd name="connsiteY0" fmla="*/ 2577389 h 3311113"/>
                <a:gd name="connsiteX1" fmla="*/ 3839027 w 3839027"/>
                <a:gd name="connsiteY1" fmla="*/ 0 h 3311113"/>
                <a:gd name="connsiteX2" fmla="*/ 554545 w 3839027"/>
                <a:gd name="connsiteY2" fmla="*/ 3311113 h 3311113"/>
                <a:gd name="connsiteX3" fmla="*/ 0 w 3839027"/>
                <a:gd name="connsiteY3" fmla="*/ 2577389 h 3311113"/>
                <a:gd name="connsiteX0" fmla="*/ 0 w 3649841"/>
                <a:gd name="connsiteY0" fmla="*/ 2440753 h 3311113"/>
                <a:gd name="connsiteX1" fmla="*/ 3649841 w 3649841"/>
                <a:gd name="connsiteY1" fmla="*/ 0 h 3311113"/>
                <a:gd name="connsiteX2" fmla="*/ 365359 w 3649841"/>
                <a:gd name="connsiteY2" fmla="*/ 3311113 h 3311113"/>
                <a:gd name="connsiteX3" fmla="*/ 0 w 3649841"/>
                <a:gd name="connsiteY3" fmla="*/ 2440753 h 3311113"/>
                <a:gd name="connsiteX0" fmla="*/ 0 w 4119741"/>
                <a:gd name="connsiteY0" fmla="*/ 2053403 h 2923763"/>
                <a:gd name="connsiteX1" fmla="*/ 4119741 w 4119741"/>
                <a:gd name="connsiteY1" fmla="*/ 0 h 2923763"/>
                <a:gd name="connsiteX2" fmla="*/ 365359 w 4119741"/>
                <a:gd name="connsiteY2" fmla="*/ 2923763 h 2923763"/>
                <a:gd name="connsiteX3" fmla="*/ 0 w 4119741"/>
                <a:gd name="connsiteY3" fmla="*/ 2053403 h 2923763"/>
              </a:gdLst>
              <a:ahLst/>
              <a:cxnLst>
                <a:cxn ang="0">
                  <a:pos x="connsiteX0" y="connsiteY0"/>
                </a:cxn>
                <a:cxn ang="0">
                  <a:pos x="connsiteX1" y="connsiteY1"/>
                </a:cxn>
                <a:cxn ang="0">
                  <a:pos x="connsiteX2" y="connsiteY2"/>
                </a:cxn>
                <a:cxn ang="0">
                  <a:pos x="connsiteX3" y="connsiteY3"/>
                </a:cxn>
              </a:cxnLst>
              <a:rect l="l" t="t" r="r" b="b"/>
              <a:pathLst>
                <a:path w="4119741" h="2923763">
                  <a:moveTo>
                    <a:pt x="0" y="2053403"/>
                  </a:moveTo>
                  <a:lnTo>
                    <a:pt x="4119741" y="0"/>
                  </a:lnTo>
                  <a:lnTo>
                    <a:pt x="365359" y="2923763"/>
                  </a:lnTo>
                  <a:lnTo>
                    <a:pt x="0" y="2053403"/>
                  </a:lnTo>
                  <a:close/>
                </a:path>
              </a:pathLst>
            </a:custGeom>
            <a:gradFill>
              <a:gsLst>
                <a:gs pos="0">
                  <a:schemeClr val="tx1">
                    <a:alpha val="38000"/>
                  </a:schemeClr>
                </a:gs>
                <a:gs pos="84000">
                  <a:schemeClr val="tx1">
                    <a:alpha val="200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40" name="Isosceles Triangle 6"/>
            <p:cNvSpPr/>
            <p:nvPr/>
          </p:nvSpPr>
          <p:spPr bwMode="auto">
            <a:xfrm flipH="1">
              <a:off x="6313421" y="2783573"/>
              <a:ext cx="2855936" cy="2812622"/>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0 w 5159829"/>
                <a:gd name="connsiteY0" fmla="*/ 2635447 h 3491790"/>
                <a:gd name="connsiteX1" fmla="*/ 5159829 w 5159829"/>
                <a:gd name="connsiteY1" fmla="*/ 0 h 3491790"/>
                <a:gd name="connsiteX2" fmla="*/ 319315 w 5159829"/>
                <a:gd name="connsiteY2" fmla="*/ 3491790 h 3491790"/>
                <a:gd name="connsiteX3" fmla="*/ 0 w 5159829"/>
                <a:gd name="connsiteY3" fmla="*/ 2635447 h 3491790"/>
                <a:gd name="connsiteX0" fmla="*/ 0 w 5159829"/>
                <a:gd name="connsiteY0" fmla="*/ 2635447 h 3172476"/>
                <a:gd name="connsiteX1" fmla="*/ 5159829 w 5159829"/>
                <a:gd name="connsiteY1" fmla="*/ 0 h 3172476"/>
                <a:gd name="connsiteX2" fmla="*/ 1393372 w 5159829"/>
                <a:gd name="connsiteY2" fmla="*/ 3172476 h 3172476"/>
                <a:gd name="connsiteX3" fmla="*/ 0 w 5159829"/>
                <a:gd name="connsiteY3" fmla="*/ 2635447 h 3172476"/>
                <a:gd name="connsiteX0" fmla="*/ 0 w 4709886"/>
                <a:gd name="connsiteY0" fmla="*/ 2606418 h 3172476"/>
                <a:gd name="connsiteX1" fmla="*/ 4709886 w 4709886"/>
                <a:gd name="connsiteY1" fmla="*/ 0 h 3172476"/>
                <a:gd name="connsiteX2" fmla="*/ 943429 w 4709886"/>
                <a:gd name="connsiteY2" fmla="*/ 3172476 h 3172476"/>
                <a:gd name="connsiteX3" fmla="*/ 0 w 4709886"/>
                <a:gd name="connsiteY3" fmla="*/ 2606418 h 3172476"/>
                <a:gd name="connsiteX0" fmla="*/ 0 w 4709886"/>
                <a:gd name="connsiteY0" fmla="*/ 2606418 h 3056362"/>
                <a:gd name="connsiteX1" fmla="*/ 4709886 w 4709886"/>
                <a:gd name="connsiteY1" fmla="*/ 0 h 3056362"/>
                <a:gd name="connsiteX2" fmla="*/ 2510972 w 4709886"/>
                <a:gd name="connsiteY2" fmla="*/ 3056362 h 3056362"/>
                <a:gd name="connsiteX3" fmla="*/ 0 w 4709886"/>
                <a:gd name="connsiteY3" fmla="*/ 2606418 h 3056362"/>
                <a:gd name="connsiteX0" fmla="*/ 0 w 2794000"/>
                <a:gd name="connsiteY0" fmla="*/ 2156475 h 3056362"/>
                <a:gd name="connsiteX1" fmla="*/ 2794000 w 2794000"/>
                <a:gd name="connsiteY1" fmla="*/ 0 h 3056362"/>
                <a:gd name="connsiteX2" fmla="*/ 595086 w 2794000"/>
                <a:gd name="connsiteY2" fmla="*/ 3056362 h 3056362"/>
                <a:gd name="connsiteX3" fmla="*/ 0 w 2794000"/>
                <a:gd name="connsiteY3" fmla="*/ 2156475 h 3056362"/>
                <a:gd name="connsiteX0" fmla="*/ 0 w 2431143"/>
                <a:gd name="connsiteY0" fmla="*/ 2359675 h 3259562"/>
                <a:gd name="connsiteX1" fmla="*/ 2431143 w 2431143"/>
                <a:gd name="connsiteY1" fmla="*/ 0 h 3259562"/>
                <a:gd name="connsiteX2" fmla="*/ 595086 w 2431143"/>
                <a:gd name="connsiteY2" fmla="*/ 3259562 h 3259562"/>
                <a:gd name="connsiteX3" fmla="*/ 0 w 2431143"/>
                <a:gd name="connsiteY3" fmla="*/ 2359675 h 3259562"/>
                <a:gd name="connsiteX0" fmla="*/ 0 w 2561772"/>
                <a:gd name="connsiteY0" fmla="*/ 2461275 h 3259562"/>
                <a:gd name="connsiteX1" fmla="*/ 2561772 w 2561772"/>
                <a:gd name="connsiteY1" fmla="*/ 0 h 3259562"/>
                <a:gd name="connsiteX2" fmla="*/ 725715 w 2561772"/>
                <a:gd name="connsiteY2" fmla="*/ 3259562 h 3259562"/>
                <a:gd name="connsiteX3" fmla="*/ 0 w 2561772"/>
                <a:gd name="connsiteY3" fmla="*/ 2461275 h 3259562"/>
                <a:gd name="connsiteX0" fmla="*/ 0 w 2561772"/>
                <a:gd name="connsiteY0" fmla="*/ 2461275 h 3361162"/>
                <a:gd name="connsiteX1" fmla="*/ 2561772 w 2561772"/>
                <a:gd name="connsiteY1" fmla="*/ 0 h 3361162"/>
                <a:gd name="connsiteX2" fmla="*/ 870858 w 2561772"/>
                <a:gd name="connsiteY2" fmla="*/ 3361162 h 3361162"/>
                <a:gd name="connsiteX3" fmla="*/ 0 w 2561772"/>
                <a:gd name="connsiteY3" fmla="*/ 2461275 h 3361162"/>
                <a:gd name="connsiteX0" fmla="*/ 0 w 2329543"/>
                <a:gd name="connsiteY0" fmla="*/ 2301618 h 3201505"/>
                <a:gd name="connsiteX1" fmla="*/ 2329543 w 2329543"/>
                <a:gd name="connsiteY1" fmla="*/ 0 h 3201505"/>
                <a:gd name="connsiteX2" fmla="*/ 870858 w 2329543"/>
                <a:gd name="connsiteY2" fmla="*/ 3201505 h 3201505"/>
                <a:gd name="connsiteX3" fmla="*/ 0 w 2329543"/>
                <a:gd name="connsiteY3" fmla="*/ 2301618 h 3201505"/>
                <a:gd name="connsiteX0" fmla="*/ 0 w 2329543"/>
                <a:gd name="connsiteY0" fmla="*/ 2301618 h 3117422"/>
                <a:gd name="connsiteX1" fmla="*/ 2329543 w 2329543"/>
                <a:gd name="connsiteY1" fmla="*/ 0 h 3117422"/>
                <a:gd name="connsiteX2" fmla="*/ 828817 w 2329543"/>
                <a:gd name="connsiteY2" fmla="*/ 3117422 h 3117422"/>
                <a:gd name="connsiteX3" fmla="*/ 0 w 2329543"/>
                <a:gd name="connsiteY3" fmla="*/ 2301618 h 3117422"/>
                <a:gd name="connsiteX0" fmla="*/ 0 w 2424136"/>
                <a:gd name="connsiteY0" fmla="*/ 2459273 h 3117422"/>
                <a:gd name="connsiteX1" fmla="*/ 2424136 w 2424136"/>
                <a:gd name="connsiteY1" fmla="*/ 0 h 3117422"/>
                <a:gd name="connsiteX2" fmla="*/ 923410 w 2424136"/>
                <a:gd name="connsiteY2" fmla="*/ 3117422 h 3117422"/>
                <a:gd name="connsiteX3" fmla="*/ 0 w 2424136"/>
                <a:gd name="connsiteY3" fmla="*/ 2459273 h 3117422"/>
                <a:gd name="connsiteX0" fmla="*/ 0 w 2855936"/>
                <a:gd name="connsiteY0" fmla="*/ 2154473 h 2812622"/>
                <a:gd name="connsiteX1" fmla="*/ 2855936 w 2855936"/>
                <a:gd name="connsiteY1" fmla="*/ 0 h 2812622"/>
                <a:gd name="connsiteX2" fmla="*/ 923410 w 2855936"/>
                <a:gd name="connsiteY2" fmla="*/ 2812622 h 2812622"/>
                <a:gd name="connsiteX3" fmla="*/ 0 w 2855936"/>
                <a:gd name="connsiteY3" fmla="*/ 2154473 h 2812622"/>
              </a:gdLst>
              <a:ahLst/>
              <a:cxnLst>
                <a:cxn ang="0">
                  <a:pos x="connsiteX0" y="connsiteY0"/>
                </a:cxn>
                <a:cxn ang="0">
                  <a:pos x="connsiteX1" y="connsiteY1"/>
                </a:cxn>
                <a:cxn ang="0">
                  <a:pos x="connsiteX2" y="connsiteY2"/>
                </a:cxn>
                <a:cxn ang="0">
                  <a:pos x="connsiteX3" y="connsiteY3"/>
                </a:cxn>
              </a:cxnLst>
              <a:rect l="l" t="t" r="r" b="b"/>
              <a:pathLst>
                <a:path w="2855936" h="2812622">
                  <a:moveTo>
                    <a:pt x="0" y="2154473"/>
                  </a:moveTo>
                  <a:lnTo>
                    <a:pt x="2855936" y="0"/>
                  </a:lnTo>
                  <a:lnTo>
                    <a:pt x="923410" y="2812622"/>
                  </a:lnTo>
                  <a:lnTo>
                    <a:pt x="0" y="2154473"/>
                  </a:lnTo>
                  <a:close/>
                </a:path>
              </a:pathLst>
            </a:custGeom>
            <a:gradFill>
              <a:gsLst>
                <a:gs pos="0">
                  <a:schemeClr val="tx1">
                    <a:alpha val="38000"/>
                  </a:schemeClr>
                </a:gs>
                <a:gs pos="84000">
                  <a:schemeClr val="tx1">
                    <a:alpha val="200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grpSp>
      <p:pic>
        <p:nvPicPr>
          <p:cNvPr id="72" name="Picture 5" descr="G:\_chrisw\DVD_Art_08-10-2010\Artwork_Imagery\Hardware Photos\OEM HW\Windows Mobile devices (cell phone, pda)\Windows 7  - prototype\Windows Phone 7 Seri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4962" y="4830598"/>
            <a:ext cx="484828" cy="955394"/>
          </a:xfrm>
          <a:prstGeom prst="roundRect">
            <a:avLst>
              <a:gd name="adj" fmla="val 1823"/>
            </a:avLst>
          </a:prstGeom>
          <a:noFill/>
          <a:ln>
            <a:noFill/>
          </a:ln>
          <a:extLst>
            <a:ext uri="{909E8E84-426E-40DD-AFC4-6F175D3DCCD1}">
              <a14:hiddenFill xmlns:a14="http://schemas.microsoft.com/office/drawing/2010/main">
                <a:solidFill>
                  <a:srgbClr val="FFFFFF"/>
                </a:solidFill>
              </a14:hiddenFill>
            </a:ext>
          </a:extLst>
        </p:spPr>
      </p:pic>
      <p:pic>
        <p:nvPicPr>
          <p:cNvPr id="73"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492347" y="4991399"/>
            <a:ext cx="1371600" cy="936116"/>
          </a:xfrm>
          <a:prstGeom prst="roundRect">
            <a:avLst>
              <a:gd name="adj" fmla="val 1823"/>
            </a:avLst>
          </a:prstGeom>
          <a:noFill/>
          <a:ln>
            <a:noFill/>
          </a:ln>
          <a:extLst>
            <a:ext uri="{909E8E84-426E-40DD-AFC4-6F175D3DCCD1}">
              <a14:hiddenFill xmlns:a14="http://schemas.microsoft.com/office/drawing/2010/main">
                <a:solidFill>
                  <a:srgbClr val="FFFFFF"/>
                </a:solidFill>
              </a14:hiddenFill>
            </a:ext>
          </a:extLst>
        </p:spPr>
      </p:pic>
      <p:pic>
        <p:nvPicPr>
          <p:cNvPr id="74" name="Picture 7" descr="G:\_chrisw\DVD_Art_08-10-2010\Artwork_Imagery\Hardware Photos\OEM HW\COMPUTERS - PC\Windows 7\Laptops\HP_Envy15_NikitaOpenCent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4976" y="4815250"/>
            <a:ext cx="1348500" cy="986090"/>
          </a:xfrm>
          <a:prstGeom prst="roundRect">
            <a:avLst>
              <a:gd name="adj" fmla="val 1823"/>
            </a:avLst>
          </a:prstGeom>
          <a:noFill/>
          <a:ln>
            <a:noFill/>
          </a:ln>
          <a:extLst>
            <a:ext uri="{909E8E84-426E-40DD-AFC4-6F175D3DCCD1}">
              <a14:hiddenFill xmlns:a14="http://schemas.microsoft.com/office/drawing/2010/main">
                <a:solidFill>
                  <a:srgbClr val="FFFFFF"/>
                </a:solidFill>
              </a14:hiddenFill>
            </a:ext>
          </a:extLst>
        </p:spPr>
      </p:pic>
      <p:pic>
        <p:nvPicPr>
          <p:cNvPr id="75" name="Picture 8"/>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1111973" y="4776231"/>
            <a:ext cx="534231" cy="1097280"/>
          </a:xfrm>
          <a:prstGeom prst="roundRect">
            <a:avLst>
              <a:gd name="adj" fmla="val 1823"/>
            </a:avLst>
          </a:prstGeom>
          <a:noFill/>
          <a:ln>
            <a:no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74047" y="2475336"/>
            <a:ext cx="5096692" cy="3272877"/>
            <a:chOff x="474047" y="2475336"/>
            <a:chExt cx="5096692" cy="3272877"/>
          </a:xfrm>
        </p:grpSpPr>
        <p:sp>
          <p:nvSpPr>
            <p:cNvPr id="59" name="Isosceles Triangle 6"/>
            <p:cNvSpPr/>
            <p:nvPr/>
          </p:nvSpPr>
          <p:spPr bwMode="auto">
            <a:xfrm>
              <a:off x="474047" y="2555999"/>
              <a:ext cx="5096692" cy="3134738"/>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0 w 5203372"/>
                <a:gd name="connsiteY0" fmla="*/ 2461275 h 3279517"/>
                <a:gd name="connsiteX1" fmla="*/ 5203372 w 5203372"/>
                <a:gd name="connsiteY1" fmla="*/ 0 h 3279517"/>
                <a:gd name="connsiteX2" fmla="*/ 304075 w 5203372"/>
                <a:gd name="connsiteY2" fmla="*/ 3279517 h 3279517"/>
                <a:gd name="connsiteX3" fmla="*/ 0 w 5203372"/>
                <a:gd name="connsiteY3" fmla="*/ 2461275 h 3279517"/>
                <a:gd name="connsiteX0" fmla="*/ 0 w 5096691"/>
                <a:gd name="connsiteY0" fmla="*/ 2316495 h 3134737"/>
                <a:gd name="connsiteX1" fmla="*/ 5096691 w 5096691"/>
                <a:gd name="connsiteY1" fmla="*/ 0 h 3134737"/>
                <a:gd name="connsiteX2" fmla="*/ 304075 w 5096691"/>
                <a:gd name="connsiteY2" fmla="*/ 3134737 h 3134737"/>
                <a:gd name="connsiteX3" fmla="*/ 0 w 5096691"/>
                <a:gd name="connsiteY3" fmla="*/ 2316495 h 3134737"/>
              </a:gdLst>
              <a:ahLst/>
              <a:cxnLst>
                <a:cxn ang="0">
                  <a:pos x="connsiteX0" y="connsiteY0"/>
                </a:cxn>
                <a:cxn ang="0">
                  <a:pos x="connsiteX1" y="connsiteY1"/>
                </a:cxn>
                <a:cxn ang="0">
                  <a:pos x="connsiteX2" y="connsiteY2"/>
                </a:cxn>
                <a:cxn ang="0">
                  <a:pos x="connsiteX3" y="connsiteY3"/>
                </a:cxn>
              </a:cxnLst>
              <a:rect l="l" t="t" r="r" b="b"/>
              <a:pathLst>
                <a:path w="5096691" h="3134737">
                  <a:moveTo>
                    <a:pt x="0" y="2316495"/>
                  </a:moveTo>
                  <a:lnTo>
                    <a:pt x="5096691" y="0"/>
                  </a:lnTo>
                  <a:lnTo>
                    <a:pt x="304075" y="3134737"/>
                  </a:lnTo>
                  <a:lnTo>
                    <a:pt x="0" y="2316495"/>
                  </a:lnTo>
                  <a:close/>
                </a:path>
              </a:pathLst>
            </a:custGeom>
            <a:gradFill>
              <a:gsLst>
                <a:gs pos="0">
                  <a:schemeClr val="tx1">
                    <a:alpha val="38000"/>
                  </a:schemeClr>
                </a:gs>
                <a:gs pos="84000">
                  <a:schemeClr val="tx1">
                    <a:alpha val="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60" name="Isosceles Triangle 6"/>
            <p:cNvSpPr/>
            <p:nvPr/>
          </p:nvSpPr>
          <p:spPr bwMode="auto">
            <a:xfrm>
              <a:off x="1379221" y="2602805"/>
              <a:ext cx="4140388" cy="2966736"/>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0 w 5159829"/>
                <a:gd name="connsiteY0" fmla="*/ 2635447 h 3491790"/>
                <a:gd name="connsiteX1" fmla="*/ 5159829 w 5159829"/>
                <a:gd name="connsiteY1" fmla="*/ 0 h 3491790"/>
                <a:gd name="connsiteX2" fmla="*/ 319315 w 5159829"/>
                <a:gd name="connsiteY2" fmla="*/ 3491790 h 3491790"/>
                <a:gd name="connsiteX3" fmla="*/ 0 w 5159829"/>
                <a:gd name="connsiteY3" fmla="*/ 2635447 h 3491790"/>
                <a:gd name="connsiteX0" fmla="*/ 0 w 5159829"/>
                <a:gd name="connsiteY0" fmla="*/ 2635447 h 3172476"/>
                <a:gd name="connsiteX1" fmla="*/ 5159829 w 5159829"/>
                <a:gd name="connsiteY1" fmla="*/ 0 h 3172476"/>
                <a:gd name="connsiteX2" fmla="*/ 1393372 w 5159829"/>
                <a:gd name="connsiteY2" fmla="*/ 3172476 h 3172476"/>
                <a:gd name="connsiteX3" fmla="*/ 0 w 5159829"/>
                <a:gd name="connsiteY3" fmla="*/ 2635447 h 3172476"/>
                <a:gd name="connsiteX0" fmla="*/ 0 w 4709886"/>
                <a:gd name="connsiteY0" fmla="*/ 2606418 h 3172476"/>
                <a:gd name="connsiteX1" fmla="*/ 4709886 w 4709886"/>
                <a:gd name="connsiteY1" fmla="*/ 0 h 3172476"/>
                <a:gd name="connsiteX2" fmla="*/ 943429 w 4709886"/>
                <a:gd name="connsiteY2" fmla="*/ 3172476 h 3172476"/>
                <a:gd name="connsiteX3" fmla="*/ 0 w 4709886"/>
                <a:gd name="connsiteY3" fmla="*/ 2606418 h 3172476"/>
                <a:gd name="connsiteX0" fmla="*/ 0 w 4645626"/>
                <a:gd name="connsiteY0" fmla="*/ 2644518 h 3172476"/>
                <a:gd name="connsiteX1" fmla="*/ 4645626 w 4645626"/>
                <a:gd name="connsiteY1" fmla="*/ 0 h 3172476"/>
                <a:gd name="connsiteX2" fmla="*/ 879169 w 4645626"/>
                <a:gd name="connsiteY2" fmla="*/ 3172476 h 3172476"/>
                <a:gd name="connsiteX3" fmla="*/ 0 w 4645626"/>
                <a:gd name="connsiteY3" fmla="*/ 2644518 h 3172476"/>
                <a:gd name="connsiteX0" fmla="*/ 0 w 4645626"/>
                <a:gd name="connsiteY0" fmla="*/ 2644518 h 3180096"/>
                <a:gd name="connsiteX1" fmla="*/ 4645626 w 4645626"/>
                <a:gd name="connsiteY1" fmla="*/ 0 h 3180096"/>
                <a:gd name="connsiteX2" fmla="*/ 798845 w 4645626"/>
                <a:gd name="connsiteY2" fmla="*/ 3180096 h 3180096"/>
                <a:gd name="connsiteX3" fmla="*/ 0 w 4645626"/>
                <a:gd name="connsiteY3" fmla="*/ 2644518 h 3180096"/>
                <a:gd name="connsiteX0" fmla="*/ 0 w 4364491"/>
                <a:gd name="connsiteY0" fmla="*/ 2431158 h 2966736"/>
                <a:gd name="connsiteX1" fmla="*/ 4364491 w 4364491"/>
                <a:gd name="connsiteY1" fmla="*/ 0 h 2966736"/>
                <a:gd name="connsiteX2" fmla="*/ 798845 w 4364491"/>
                <a:gd name="connsiteY2" fmla="*/ 2966736 h 2966736"/>
                <a:gd name="connsiteX3" fmla="*/ 0 w 4364491"/>
                <a:gd name="connsiteY3" fmla="*/ 2431158 h 2966736"/>
              </a:gdLst>
              <a:ahLst/>
              <a:cxnLst>
                <a:cxn ang="0">
                  <a:pos x="connsiteX0" y="connsiteY0"/>
                </a:cxn>
                <a:cxn ang="0">
                  <a:pos x="connsiteX1" y="connsiteY1"/>
                </a:cxn>
                <a:cxn ang="0">
                  <a:pos x="connsiteX2" y="connsiteY2"/>
                </a:cxn>
                <a:cxn ang="0">
                  <a:pos x="connsiteX3" y="connsiteY3"/>
                </a:cxn>
              </a:cxnLst>
              <a:rect l="l" t="t" r="r" b="b"/>
              <a:pathLst>
                <a:path w="4364491" h="2966736">
                  <a:moveTo>
                    <a:pt x="0" y="2431158"/>
                  </a:moveTo>
                  <a:lnTo>
                    <a:pt x="4364491" y="0"/>
                  </a:lnTo>
                  <a:lnTo>
                    <a:pt x="798845" y="2966736"/>
                  </a:lnTo>
                  <a:lnTo>
                    <a:pt x="0" y="2431158"/>
                  </a:lnTo>
                  <a:close/>
                </a:path>
              </a:pathLst>
            </a:custGeom>
            <a:gradFill>
              <a:gsLst>
                <a:gs pos="0">
                  <a:schemeClr val="tx1">
                    <a:alpha val="38000"/>
                  </a:schemeClr>
                </a:gs>
                <a:gs pos="84000">
                  <a:schemeClr val="tx1">
                    <a:alpha val="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61" name="Isosceles Triangle 6"/>
            <p:cNvSpPr/>
            <p:nvPr/>
          </p:nvSpPr>
          <p:spPr bwMode="auto">
            <a:xfrm>
              <a:off x="2577077" y="2603660"/>
              <a:ext cx="2962582" cy="3078514"/>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0 w 5159829"/>
                <a:gd name="connsiteY0" fmla="*/ 2635447 h 3491790"/>
                <a:gd name="connsiteX1" fmla="*/ 5159829 w 5159829"/>
                <a:gd name="connsiteY1" fmla="*/ 0 h 3491790"/>
                <a:gd name="connsiteX2" fmla="*/ 319315 w 5159829"/>
                <a:gd name="connsiteY2" fmla="*/ 3491790 h 3491790"/>
                <a:gd name="connsiteX3" fmla="*/ 0 w 5159829"/>
                <a:gd name="connsiteY3" fmla="*/ 2635447 h 3491790"/>
                <a:gd name="connsiteX0" fmla="*/ 0 w 5159829"/>
                <a:gd name="connsiteY0" fmla="*/ 2635447 h 3172476"/>
                <a:gd name="connsiteX1" fmla="*/ 5159829 w 5159829"/>
                <a:gd name="connsiteY1" fmla="*/ 0 h 3172476"/>
                <a:gd name="connsiteX2" fmla="*/ 1393372 w 5159829"/>
                <a:gd name="connsiteY2" fmla="*/ 3172476 h 3172476"/>
                <a:gd name="connsiteX3" fmla="*/ 0 w 5159829"/>
                <a:gd name="connsiteY3" fmla="*/ 2635447 h 3172476"/>
                <a:gd name="connsiteX0" fmla="*/ 0 w 4709886"/>
                <a:gd name="connsiteY0" fmla="*/ 2606418 h 3172476"/>
                <a:gd name="connsiteX1" fmla="*/ 4709886 w 4709886"/>
                <a:gd name="connsiteY1" fmla="*/ 0 h 3172476"/>
                <a:gd name="connsiteX2" fmla="*/ 943429 w 4709886"/>
                <a:gd name="connsiteY2" fmla="*/ 3172476 h 3172476"/>
                <a:gd name="connsiteX3" fmla="*/ 0 w 4709886"/>
                <a:gd name="connsiteY3" fmla="*/ 2606418 h 3172476"/>
                <a:gd name="connsiteX0" fmla="*/ 0 w 4709886"/>
                <a:gd name="connsiteY0" fmla="*/ 2606418 h 3245048"/>
                <a:gd name="connsiteX1" fmla="*/ 4709886 w 4709886"/>
                <a:gd name="connsiteY1" fmla="*/ 0 h 3245048"/>
                <a:gd name="connsiteX2" fmla="*/ 1567543 w 4709886"/>
                <a:gd name="connsiteY2" fmla="*/ 3245048 h 3245048"/>
                <a:gd name="connsiteX3" fmla="*/ 0 w 4709886"/>
                <a:gd name="connsiteY3" fmla="*/ 2606418 h 3245048"/>
                <a:gd name="connsiteX0" fmla="*/ 0 w 3751943"/>
                <a:gd name="connsiteY0" fmla="*/ 2403218 h 3245048"/>
                <a:gd name="connsiteX1" fmla="*/ 3751943 w 3751943"/>
                <a:gd name="connsiteY1" fmla="*/ 0 h 3245048"/>
                <a:gd name="connsiteX2" fmla="*/ 609600 w 3751943"/>
                <a:gd name="connsiteY2" fmla="*/ 3245048 h 3245048"/>
                <a:gd name="connsiteX3" fmla="*/ 0 w 3751943"/>
                <a:gd name="connsiteY3" fmla="*/ 2403218 h 3245048"/>
                <a:gd name="connsiteX0" fmla="*/ 0 w 3548743"/>
                <a:gd name="connsiteY0" fmla="*/ 2417732 h 3259562"/>
                <a:gd name="connsiteX1" fmla="*/ 3548743 w 3548743"/>
                <a:gd name="connsiteY1" fmla="*/ 0 h 3259562"/>
                <a:gd name="connsiteX2" fmla="*/ 609600 w 3548743"/>
                <a:gd name="connsiteY2" fmla="*/ 3259562 h 3259562"/>
                <a:gd name="connsiteX3" fmla="*/ 0 w 3548743"/>
                <a:gd name="connsiteY3" fmla="*/ 2417732 h 3259562"/>
                <a:gd name="connsiteX0" fmla="*/ 0 w 3548743"/>
                <a:gd name="connsiteY0" fmla="*/ 2417732 h 3193981"/>
                <a:gd name="connsiteX1" fmla="*/ 3548743 w 3548743"/>
                <a:gd name="connsiteY1" fmla="*/ 0 h 3193981"/>
                <a:gd name="connsiteX2" fmla="*/ 600131 w 3548743"/>
                <a:gd name="connsiteY2" fmla="*/ 3193981 h 3193981"/>
                <a:gd name="connsiteX3" fmla="*/ 0 w 3548743"/>
                <a:gd name="connsiteY3" fmla="*/ 2417732 h 3193981"/>
                <a:gd name="connsiteX0" fmla="*/ 0 w 3681304"/>
                <a:gd name="connsiteY0" fmla="*/ 2524300 h 3300549"/>
                <a:gd name="connsiteX1" fmla="*/ 3681304 w 3681304"/>
                <a:gd name="connsiteY1" fmla="*/ 0 h 3300549"/>
                <a:gd name="connsiteX2" fmla="*/ 600131 w 3681304"/>
                <a:gd name="connsiteY2" fmla="*/ 3300549 h 3300549"/>
                <a:gd name="connsiteX3" fmla="*/ 0 w 3681304"/>
                <a:gd name="connsiteY3" fmla="*/ 2524300 h 3300549"/>
                <a:gd name="connsiteX0" fmla="*/ 0 w 3681304"/>
                <a:gd name="connsiteY0" fmla="*/ 2524300 h 3311857"/>
                <a:gd name="connsiteX1" fmla="*/ 3681304 w 3681304"/>
                <a:gd name="connsiteY1" fmla="*/ 0 h 3311857"/>
                <a:gd name="connsiteX2" fmla="*/ 547891 w 3681304"/>
                <a:gd name="connsiteY2" fmla="*/ 3311857 h 3311857"/>
                <a:gd name="connsiteX3" fmla="*/ 0 w 3681304"/>
                <a:gd name="connsiteY3" fmla="*/ 2524300 h 3311857"/>
              </a:gdLst>
              <a:ahLst/>
              <a:cxnLst>
                <a:cxn ang="0">
                  <a:pos x="connsiteX0" y="connsiteY0"/>
                </a:cxn>
                <a:cxn ang="0">
                  <a:pos x="connsiteX1" y="connsiteY1"/>
                </a:cxn>
                <a:cxn ang="0">
                  <a:pos x="connsiteX2" y="connsiteY2"/>
                </a:cxn>
                <a:cxn ang="0">
                  <a:pos x="connsiteX3" y="connsiteY3"/>
                </a:cxn>
              </a:cxnLst>
              <a:rect l="l" t="t" r="r" b="b"/>
              <a:pathLst>
                <a:path w="3681304" h="3311857">
                  <a:moveTo>
                    <a:pt x="0" y="2524300"/>
                  </a:moveTo>
                  <a:lnTo>
                    <a:pt x="3681304" y="0"/>
                  </a:lnTo>
                  <a:lnTo>
                    <a:pt x="547891" y="3311857"/>
                  </a:lnTo>
                  <a:lnTo>
                    <a:pt x="0" y="2524300"/>
                  </a:lnTo>
                  <a:close/>
                </a:path>
              </a:pathLst>
            </a:custGeom>
            <a:gradFill>
              <a:gsLst>
                <a:gs pos="0">
                  <a:schemeClr val="tx1">
                    <a:alpha val="38000"/>
                  </a:schemeClr>
                </a:gs>
                <a:gs pos="84000">
                  <a:schemeClr val="tx1">
                    <a:alpha val="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62" name="Isosceles Triangle 6"/>
            <p:cNvSpPr/>
            <p:nvPr/>
          </p:nvSpPr>
          <p:spPr bwMode="auto">
            <a:xfrm rot="189275">
              <a:off x="3413909" y="2475336"/>
              <a:ext cx="2082915" cy="3272877"/>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0 w 5159829"/>
                <a:gd name="connsiteY0" fmla="*/ 2635447 h 3491790"/>
                <a:gd name="connsiteX1" fmla="*/ 5159829 w 5159829"/>
                <a:gd name="connsiteY1" fmla="*/ 0 h 3491790"/>
                <a:gd name="connsiteX2" fmla="*/ 319315 w 5159829"/>
                <a:gd name="connsiteY2" fmla="*/ 3491790 h 3491790"/>
                <a:gd name="connsiteX3" fmla="*/ 0 w 5159829"/>
                <a:gd name="connsiteY3" fmla="*/ 2635447 h 3491790"/>
                <a:gd name="connsiteX0" fmla="*/ 0 w 5159829"/>
                <a:gd name="connsiteY0" fmla="*/ 2635447 h 3172476"/>
                <a:gd name="connsiteX1" fmla="*/ 5159829 w 5159829"/>
                <a:gd name="connsiteY1" fmla="*/ 0 h 3172476"/>
                <a:gd name="connsiteX2" fmla="*/ 1393372 w 5159829"/>
                <a:gd name="connsiteY2" fmla="*/ 3172476 h 3172476"/>
                <a:gd name="connsiteX3" fmla="*/ 0 w 5159829"/>
                <a:gd name="connsiteY3" fmla="*/ 2635447 h 3172476"/>
                <a:gd name="connsiteX0" fmla="*/ 0 w 4709886"/>
                <a:gd name="connsiteY0" fmla="*/ 2606418 h 3172476"/>
                <a:gd name="connsiteX1" fmla="*/ 4709886 w 4709886"/>
                <a:gd name="connsiteY1" fmla="*/ 0 h 3172476"/>
                <a:gd name="connsiteX2" fmla="*/ 943429 w 4709886"/>
                <a:gd name="connsiteY2" fmla="*/ 3172476 h 3172476"/>
                <a:gd name="connsiteX3" fmla="*/ 0 w 4709886"/>
                <a:gd name="connsiteY3" fmla="*/ 2606418 h 3172476"/>
                <a:gd name="connsiteX0" fmla="*/ 0 w 4709886"/>
                <a:gd name="connsiteY0" fmla="*/ 2606418 h 3056362"/>
                <a:gd name="connsiteX1" fmla="*/ 4709886 w 4709886"/>
                <a:gd name="connsiteY1" fmla="*/ 0 h 3056362"/>
                <a:gd name="connsiteX2" fmla="*/ 2510972 w 4709886"/>
                <a:gd name="connsiteY2" fmla="*/ 3056362 h 3056362"/>
                <a:gd name="connsiteX3" fmla="*/ 0 w 4709886"/>
                <a:gd name="connsiteY3" fmla="*/ 2606418 h 3056362"/>
                <a:gd name="connsiteX0" fmla="*/ 0 w 2794000"/>
                <a:gd name="connsiteY0" fmla="*/ 2156475 h 3056362"/>
                <a:gd name="connsiteX1" fmla="*/ 2794000 w 2794000"/>
                <a:gd name="connsiteY1" fmla="*/ 0 h 3056362"/>
                <a:gd name="connsiteX2" fmla="*/ 595086 w 2794000"/>
                <a:gd name="connsiteY2" fmla="*/ 3056362 h 3056362"/>
                <a:gd name="connsiteX3" fmla="*/ 0 w 2794000"/>
                <a:gd name="connsiteY3" fmla="*/ 2156475 h 3056362"/>
                <a:gd name="connsiteX0" fmla="*/ 0 w 2431143"/>
                <a:gd name="connsiteY0" fmla="*/ 2359675 h 3259562"/>
                <a:gd name="connsiteX1" fmla="*/ 2431143 w 2431143"/>
                <a:gd name="connsiteY1" fmla="*/ 0 h 3259562"/>
                <a:gd name="connsiteX2" fmla="*/ 595086 w 2431143"/>
                <a:gd name="connsiteY2" fmla="*/ 3259562 h 3259562"/>
                <a:gd name="connsiteX3" fmla="*/ 0 w 2431143"/>
                <a:gd name="connsiteY3" fmla="*/ 2359675 h 3259562"/>
                <a:gd name="connsiteX0" fmla="*/ 0 w 2614897"/>
                <a:gd name="connsiteY0" fmla="*/ 2679969 h 3579856"/>
                <a:gd name="connsiteX1" fmla="*/ 2614896 w 2614897"/>
                <a:gd name="connsiteY1" fmla="*/ 0 h 3579856"/>
                <a:gd name="connsiteX2" fmla="*/ 595086 w 2614897"/>
                <a:gd name="connsiteY2" fmla="*/ 3579856 h 3579856"/>
                <a:gd name="connsiteX3" fmla="*/ 0 w 2614897"/>
                <a:gd name="connsiteY3" fmla="*/ 2679969 h 3579856"/>
                <a:gd name="connsiteX0" fmla="*/ 0 w 2614896"/>
                <a:gd name="connsiteY0" fmla="*/ 2679969 h 3366370"/>
                <a:gd name="connsiteX1" fmla="*/ 2614896 w 2614896"/>
                <a:gd name="connsiteY1" fmla="*/ 0 h 3366370"/>
                <a:gd name="connsiteX2" fmla="*/ 405354 w 2614896"/>
                <a:gd name="connsiteY2" fmla="*/ 3366370 h 3366370"/>
                <a:gd name="connsiteX3" fmla="*/ 0 w 2614896"/>
                <a:gd name="connsiteY3" fmla="*/ 2679969 h 3366370"/>
                <a:gd name="connsiteX0" fmla="*/ 1 w 2667906"/>
                <a:gd name="connsiteY0" fmla="*/ 2657652 h 3366370"/>
                <a:gd name="connsiteX1" fmla="*/ 2667906 w 2667906"/>
                <a:gd name="connsiteY1" fmla="*/ 0 h 3366370"/>
                <a:gd name="connsiteX2" fmla="*/ 458364 w 2667906"/>
                <a:gd name="connsiteY2" fmla="*/ 3366370 h 3366370"/>
                <a:gd name="connsiteX3" fmla="*/ 1 w 2667906"/>
                <a:gd name="connsiteY3" fmla="*/ 2657652 h 3366370"/>
                <a:gd name="connsiteX0" fmla="*/ 0 w 2667905"/>
                <a:gd name="connsiteY0" fmla="*/ 2657652 h 3541159"/>
                <a:gd name="connsiteX1" fmla="*/ 2667905 w 2667905"/>
                <a:gd name="connsiteY1" fmla="*/ 0 h 3541159"/>
                <a:gd name="connsiteX2" fmla="*/ 593955 w 2667905"/>
                <a:gd name="connsiteY2" fmla="*/ 3541159 h 3541159"/>
                <a:gd name="connsiteX3" fmla="*/ 0 w 2667905"/>
                <a:gd name="connsiteY3" fmla="*/ 2657652 h 3541159"/>
                <a:gd name="connsiteX0" fmla="*/ 0 w 2667905"/>
                <a:gd name="connsiteY0" fmla="*/ 2657652 h 3537956"/>
                <a:gd name="connsiteX1" fmla="*/ 2667905 w 2667905"/>
                <a:gd name="connsiteY1" fmla="*/ 0 h 3537956"/>
                <a:gd name="connsiteX2" fmla="*/ 409160 w 2667905"/>
                <a:gd name="connsiteY2" fmla="*/ 3537956 h 3537956"/>
                <a:gd name="connsiteX3" fmla="*/ 0 w 2667905"/>
                <a:gd name="connsiteY3" fmla="*/ 2657652 h 3537956"/>
                <a:gd name="connsiteX0" fmla="*/ 0 w 2809454"/>
                <a:gd name="connsiteY0" fmla="*/ 2663879 h 3537956"/>
                <a:gd name="connsiteX1" fmla="*/ 2809454 w 2809454"/>
                <a:gd name="connsiteY1" fmla="*/ 0 h 3537956"/>
                <a:gd name="connsiteX2" fmla="*/ 550709 w 2809454"/>
                <a:gd name="connsiteY2" fmla="*/ 3537956 h 3537956"/>
                <a:gd name="connsiteX3" fmla="*/ 0 w 2809454"/>
                <a:gd name="connsiteY3" fmla="*/ 2663879 h 3537956"/>
                <a:gd name="connsiteX0" fmla="*/ 0 w 2809454"/>
                <a:gd name="connsiteY0" fmla="*/ 2663879 h 3523545"/>
                <a:gd name="connsiteX1" fmla="*/ 2809454 w 2809454"/>
                <a:gd name="connsiteY1" fmla="*/ 0 h 3523545"/>
                <a:gd name="connsiteX2" fmla="*/ 620704 w 2809454"/>
                <a:gd name="connsiteY2" fmla="*/ 3523545 h 3523545"/>
                <a:gd name="connsiteX3" fmla="*/ 0 w 2809454"/>
                <a:gd name="connsiteY3" fmla="*/ 2663879 h 3523545"/>
              </a:gdLst>
              <a:ahLst/>
              <a:cxnLst>
                <a:cxn ang="0">
                  <a:pos x="connsiteX0" y="connsiteY0"/>
                </a:cxn>
                <a:cxn ang="0">
                  <a:pos x="connsiteX1" y="connsiteY1"/>
                </a:cxn>
                <a:cxn ang="0">
                  <a:pos x="connsiteX2" y="connsiteY2"/>
                </a:cxn>
                <a:cxn ang="0">
                  <a:pos x="connsiteX3" y="connsiteY3"/>
                </a:cxn>
              </a:cxnLst>
              <a:rect l="l" t="t" r="r" b="b"/>
              <a:pathLst>
                <a:path w="2809454" h="3523545">
                  <a:moveTo>
                    <a:pt x="0" y="2663879"/>
                  </a:moveTo>
                  <a:lnTo>
                    <a:pt x="2809454" y="0"/>
                  </a:lnTo>
                  <a:lnTo>
                    <a:pt x="620704" y="3523545"/>
                  </a:lnTo>
                  <a:lnTo>
                    <a:pt x="0" y="2663879"/>
                  </a:lnTo>
                  <a:close/>
                </a:path>
              </a:pathLst>
            </a:custGeom>
            <a:gradFill>
              <a:gsLst>
                <a:gs pos="0">
                  <a:schemeClr val="tx1">
                    <a:alpha val="38000"/>
                  </a:schemeClr>
                </a:gs>
                <a:gs pos="84000">
                  <a:schemeClr val="tx1">
                    <a:alpha val="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63" name="Isosceles Triangle 6"/>
            <p:cNvSpPr/>
            <p:nvPr/>
          </p:nvSpPr>
          <p:spPr bwMode="auto">
            <a:xfrm>
              <a:off x="4136871" y="2579525"/>
              <a:ext cx="1433349" cy="3116278"/>
            </a:xfrm>
            <a:custGeom>
              <a:avLst/>
              <a:gdLst>
                <a:gd name="connsiteX0" fmla="*/ 0 w 1843314"/>
                <a:gd name="connsiteY0" fmla="*/ 4028817 h 4028817"/>
                <a:gd name="connsiteX1" fmla="*/ 921657 w 1843314"/>
                <a:gd name="connsiteY1" fmla="*/ 0 h 4028817"/>
                <a:gd name="connsiteX2" fmla="*/ 1843314 w 1843314"/>
                <a:gd name="connsiteY2" fmla="*/ 4028817 h 4028817"/>
                <a:gd name="connsiteX3" fmla="*/ 0 w 1843314"/>
                <a:gd name="connsiteY3" fmla="*/ 4028817 h 4028817"/>
                <a:gd name="connsiteX0" fmla="*/ 0 w 921657"/>
                <a:gd name="connsiteY0" fmla="*/ 4028817 h 4028817"/>
                <a:gd name="connsiteX1" fmla="*/ 921657 w 921657"/>
                <a:gd name="connsiteY1" fmla="*/ 0 h 4028817"/>
                <a:gd name="connsiteX2" fmla="*/ 406400 w 921657"/>
                <a:gd name="connsiteY2" fmla="*/ 4028817 h 4028817"/>
                <a:gd name="connsiteX3" fmla="*/ 0 w 921657"/>
                <a:gd name="connsiteY3" fmla="*/ 4028817 h 4028817"/>
                <a:gd name="connsiteX0" fmla="*/ 0 w 5246914"/>
                <a:gd name="connsiteY0" fmla="*/ 2432246 h 2432246"/>
                <a:gd name="connsiteX1" fmla="*/ 5246914 w 5246914"/>
                <a:gd name="connsiteY1" fmla="*/ 0 h 2432246"/>
                <a:gd name="connsiteX2" fmla="*/ 406400 w 5246914"/>
                <a:gd name="connsiteY2" fmla="*/ 2432246 h 2432246"/>
                <a:gd name="connsiteX3" fmla="*/ 0 w 5246914"/>
                <a:gd name="connsiteY3" fmla="*/ 2432246 h 2432246"/>
                <a:gd name="connsiteX0" fmla="*/ 0 w 5246914"/>
                <a:gd name="connsiteY0" fmla="*/ 2432246 h 3317618"/>
                <a:gd name="connsiteX1" fmla="*/ 5246914 w 5246914"/>
                <a:gd name="connsiteY1" fmla="*/ 0 h 3317618"/>
                <a:gd name="connsiteX2" fmla="*/ 362857 w 5246914"/>
                <a:gd name="connsiteY2" fmla="*/ 3317618 h 3317618"/>
                <a:gd name="connsiteX3" fmla="*/ 0 w 5246914"/>
                <a:gd name="connsiteY3" fmla="*/ 2432246 h 3317618"/>
                <a:gd name="connsiteX0" fmla="*/ 0 w 5203372"/>
                <a:gd name="connsiteY0" fmla="*/ 2461275 h 3317618"/>
                <a:gd name="connsiteX1" fmla="*/ 5203372 w 5203372"/>
                <a:gd name="connsiteY1" fmla="*/ 0 h 3317618"/>
                <a:gd name="connsiteX2" fmla="*/ 319315 w 5203372"/>
                <a:gd name="connsiteY2" fmla="*/ 3317618 h 3317618"/>
                <a:gd name="connsiteX3" fmla="*/ 0 w 5203372"/>
                <a:gd name="connsiteY3" fmla="*/ 2461275 h 3317618"/>
                <a:gd name="connsiteX0" fmla="*/ 0 w 5159829"/>
                <a:gd name="connsiteY0" fmla="*/ 2635447 h 3491790"/>
                <a:gd name="connsiteX1" fmla="*/ 5159829 w 5159829"/>
                <a:gd name="connsiteY1" fmla="*/ 0 h 3491790"/>
                <a:gd name="connsiteX2" fmla="*/ 319315 w 5159829"/>
                <a:gd name="connsiteY2" fmla="*/ 3491790 h 3491790"/>
                <a:gd name="connsiteX3" fmla="*/ 0 w 5159829"/>
                <a:gd name="connsiteY3" fmla="*/ 2635447 h 3491790"/>
                <a:gd name="connsiteX0" fmla="*/ 0 w 5159829"/>
                <a:gd name="connsiteY0" fmla="*/ 2635447 h 3172476"/>
                <a:gd name="connsiteX1" fmla="*/ 5159829 w 5159829"/>
                <a:gd name="connsiteY1" fmla="*/ 0 h 3172476"/>
                <a:gd name="connsiteX2" fmla="*/ 1393372 w 5159829"/>
                <a:gd name="connsiteY2" fmla="*/ 3172476 h 3172476"/>
                <a:gd name="connsiteX3" fmla="*/ 0 w 5159829"/>
                <a:gd name="connsiteY3" fmla="*/ 2635447 h 3172476"/>
                <a:gd name="connsiteX0" fmla="*/ 0 w 4709886"/>
                <a:gd name="connsiteY0" fmla="*/ 2606418 h 3172476"/>
                <a:gd name="connsiteX1" fmla="*/ 4709886 w 4709886"/>
                <a:gd name="connsiteY1" fmla="*/ 0 h 3172476"/>
                <a:gd name="connsiteX2" fmla="*/ 943429 w 4709886"/>
                <a:gd name="connsiteY2" fmla="*/ 3172476 h 3172476"/>
                <a:gd name="connsiteX3" fmla="*/ 0 w 4709886"/>
                <a:gd name="connsiteY3" fmla="*/ 2606418 h 3172476"/>
                <a:gd name="connsiteX0" fmla="*/ 0 w 1444172"/>
                <a:gd name="connsiteY0" fmla="*/ 2853161 h 3419219"/>
                <a:gd name="connsiteX1" fmla="*/ 1444172 w 1444172"/>
                <a:gd name="connsiteY1" fmla="*/ 0 h 3419219"/>
                <a:gd name="connsiteX2" fmla="*/ 943429 w 1444172"/>
                <a:gd name="connsiteY2" fmla="*/ 3419219 h 3419219"/>
                <a:gd name="connsiteX3" fmla="*/ 0 w 1444172"/>
                <a:gd name="connsiteY3" fmla="*/ 2853161 h 3419219"/>
                <a:gd name="connsiteX0" fmla="*/ 0 w 1444172"/>
                <a:gd name="connsiteY0" fmla="*/ 2853161 h 3259562"/>
                <a:gd name="connsiteX1" fmla="*/ 1444172 w 1444172"/>
                <a:gd name="connsiteY1" fmla="*/ 0 h 3259562"/>
                <a:gd name="connsiteX2" fmla="*/ 1103087 w 1444172"/>
                <a:gd name="connsiteY2" fmla="*/ 3259562 h 3259562"/>
                <a:gd name="connsiteX3" fmla="*/ 0 w 1444172"/>
                <a:gd name="connsiteY3" fmla="*/ 2853161 h 3259562"/>
                <a:gd name="connsiteX0" fmla="*/ 0 w 1342572"/>
                <a:gd name="connsiteY0" fmla="*/ 2446761 h 3259562"/>
                <a:gd name="connsiteX1" fmla="*/ 1342572 w 1342572"/>
                <a:gd name="connsiteY1" fmla="*/ 0 h 3259562"/>
                <a:gd name="connsiteX2" fmla="*/ 1001487 w 1342572"/>
                <a:gd name="connsiteY2" fmla="*/ 3259562 h 3259562"/>
                <a:gd name="connsiteX3" fmla="*/ 0 w 1342572"/>
                <a:gd name="connsiteY3" fmla="*/ 2446761 h 3259562"/>
                <a:gd name="connsiteX0" fmla="*/ 0 w 1342572"/>
                <a:gd name="connsiteY0" fmla="*/ 2446761 h 3288591"/>
                <a:gd name="connsiteX1" fmla="*/ 1342572 w 1342572"/>
                <a:gd name="connsiteY1" fmla="*/ 0 h 3288591"/>
                <a:gd name="connsiteX2" fmla="*/ 870858 w 1342572"/>
                <a:gd name="connsiteY2" fmla="*/ 3288591 h 3288591"/>
                <a:gd name="connsiteX3" fmla="*/ 0 w 1342572"/>
                <a:gd name="connsiteY3" fmla="*/ 2446761 h 3288591"/>
                <a:gd name="connsiteX0" fmla="*/ 0 w 1458687"/>
                <a:gd name="connsiteY0" fmla="*/ 2461276 h 3288591"/>
                <a:gd name="connsiteX1" fmla="*/ 1458687 w 1458687"/>
                <a:gd name="connsiteY1" fmla="*/ 0 h 3288591"/>
                <a:gd name="connsiteX2" fmla="*/ 986973 w 1458687"/>
                <a:gd name="connsiteY2" fmla="*/ 3288591 h 3288591"/>
                <a:gd name="connsiteX3" fmla="*/ 0 w 1458687"/>
                <a:gd name="connsiteY3" fmla="*/ 2461276 h 3288591"/>
                <a:gd name="connsiteX0" fmla="*/ 0 w 1388810"/>
                <a:gd name="connsiteY0" fmla="*/ 2816959 h 3288591"/>
                <a:gd name="connsiteX1" fmla="*/ 1388810 w 1388810"/>
                <a:gd name="connsiteY1" fmla="*/ 0 h 3288591"/>
                <a:gd name="connsiteX2" fmla="*/ 917096 w 1388810"/>
                <a:gd name="connsiteY2" fmla="*/ 3288591 h 3288591"/>
                <a:gd name="connsiteX3" fmla="*/ 0 w 1388810"/>
                <a:gd name="connsiteY3" fmla="*/ 2816959 h 3288591"/>
                <a:gd name="connsiteX0" fmla="*/ 0 w 1353871"/>
                <a:gd name="connsiteY0" fmla="*/ 2706302 h 3177934"/>
                <a:gd name="connsiteX1" fmla="*/ 1353871 w 1353871"/>
                <a:gd name="connsiteY1" fmla="*/ 0 h 3177934"/>
                <a:gd name="connsiteX2" fmla="*/ 917096 w 1353871"/>
                <a:gd name="connsiteY2" fmla="*/ 3177934 h 3177934"/>
                <a:gd name="connsiteX3" fmla="*/ 0 w 1353871"/>
                <a:gd name="connsiteY3" fmla="*/ 2706302 h 3177934"/>
                <a:gd name="connsiteX0" fmla="*/ 0 w 1353871"/>
                <a:gd name="connsiteY0" fmla="*/ 2706302 h 3232445"/>
                <a:gd name="connsiteX1" fmla="*/ 1353871 w 1353871"/>
                <a:gd name="connsiteY1" fmla="*/ 0 h 3232445"/>
                <a:gd name="connsiteX2" fmla="*/ 724331 w 1353871"/>
                <a:gd name="connsiteY2" fmla="*/ 3232445 h 3232445"/>
                <a:gd name="connsiteX3" fmla="*/ 0 w 1353871"/>
                <a:gd name="connsiteY3" fmla="*/ 2706302 h 3232445"/>
                <a:gd name="connsiteX0" fmla="*/ 0 w 1618923"/>
                <a:gd name="connsiteY0" fmla="*/ 2597281 h 3232445"/>
                <a:gd name="connsiteX1" fmla="*/ 1618923 w 1618923"/>
                <a:gd name="connsiteY1" fmla="*/ 0 h 3232445"/>
                <a:gd name="connsiteX2" fmla="*/ 989383 w 1618923"/>
                <a:gd name="connsiteY2" fmla="*/ 3232445 h 3232445"/>
                <a:gd name="connsiteX3" fmla="*/ 0 w 1618923"/>
                <a:gd name="connsiteY3" fmla="*/ 2597281 h 3232445"/>
                <a:gd name="connsiteX0" fmla="*/ 0 w 1643019"/>
                <a:gd name="connsiteY0" fmla="*/ 2499162 h 3232445"/>
                <a:gd name="connsiteX1" fmla="*/ 1643019 w 1643019"/>
                <a:gd name="connsiteY1" fmla="*/ 0 h 3232445"/>
                <a:gd name="connsiteX2" fmla="*/ 1013479 w 1643019"/>
                <a:gd name="connsiteY2" fmla="*/ 3232445 h 3232445"/>
                <a:gd name="connsiteX3" fmla="*/ 0 w 1643019"/>
                <a:gd name="connsiteY3" fmla="*/ 2499162 h 3232445"/>
              </a:gdLst>
              <a:ahLst/>
              <a:cxnLst>
                <a:cxn ang="0">
                  <a:pos x="connsiteX0" y="connsiteY0"/>
                </a:cxn>
                <a:cxn ang="0">
                  <a:pos x="connsiteX1" y="connsiteY1"/>
                </a:cxn>
                <a:cxn ang="0">
                  <a:pos x="connsiteX2" y="connsiteY2"/>
                </a:cxn>
                <a:cxn ang="0">
                  <a:pos x="connsiteX3" y="connsiteY3"/>
                </a:cxn>
              </a:cxnLst>
              <a:rect l="l" t="t" r="r" b="b"/>
              <a:pathLst>
                <a:path w="1643019" h="3232445">
                  <a:moveTo>
                    <a:pt x="0" y="2499162"/>
                  </a:moveTo>
                  <a:lnTo>
                    <a:pt x="1643019" y="0"/>
                  </a:lnTo>
                  <a:lnTo>
                    <a:pt x="1013479" y="3232445"/>
                  </a:lnTo>
                  <a:lnTo>
                    <a:pt x="0" y="2499162"/>
                  </a:lnTo>
                  <a:close/>
                </a:path>
              </a:pathLst>
            </a:custGeom>
            <a:gradFill>
              <a:gsLst>
                <a:gs pos="0">
                  <a:schemeClr val="tx1">
                    <a:alpha val="38000"/>
                  </a:schemeClr>
                </a:gs>
                <a:gs pos="84000">
                  <a:schemeClr val="tx1">
                    <a:alpha val="0"/>
                  </a:schemeClr>
                </a:gs>
                <a:gs pos="100000">
                  <a:schemeClr val="tx1">
                    <a:alpha val="0"/>
                  </a:schemeClr>
                </a:gs>
              </a:gsLst>
              <a:lin ang="162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grpSp>
      <p:pic>
        <p:nvPicPr>
          <p:cNvPr id="64" name="Picture 7"/>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482735" y="4915319"/>
            <a:ext cx="582799" cy="867004"/>
          </a:xfrm>
          <a:prstGeom prst="roundRect">
            <a:avLst>
              <a:gd name="adj" fmla="val 1823"/>
            </a:avLst>
          </a:prstGeom>
          <a:noFill/>
          <a:ln>
            <a:noFill/>
          </a:ln>
        </p:spPr>
      </p:pic>
      <p:pic>
        <p:nvPicPr>
          <p:cNvPr id="65" name="Picture 64"/>
          <p:cNvPicPr>
            <a:picLocks noChangeAspect="1"/>
          </p:cNvPicPr>
          <p:nvPr/>
        </p:nvPicPr>
        <p:blipFill rotWithShape="1">
          <a:blip r:embed="rId10" cstate="print"/>
          <a:srcRect l="16200" r="16200"/>
          <a:stretch/>
        </p:blipFill>
        <p:spPr>
          <a:xfrm>
            <a:off x="4052396" y="4546325"/>
            <a:ext cx="1084972" cy="1604993"/>
          </a:xfrm>
          <a:prstGeom prst="rect">
            <a:avLst/>
          </a:prstGeom>
          <a:noFill/>
          <a:effectLst>
            <a:outerShdw blurRad="63500" sx="102000" sy="102000" algn="ctr" rotWithShape="0">
              <a:schemeClr val="bg1">
                <a:alpha val="40000"/>
              </a:schemeClr>
            </a:outerShdw>
          </a:effectLst>
        </p:spPr>
      </p:pic>
      <p:pic>
        <p:nvPicPr>
          <p:cNvPr id="66" name="Picture 6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4319" y="4919787"/>
            <a:ext cx="1144091" cy="858068"/>
          </a:xfrm>
          <a:prstGeom prst="rect">
            <a:avLst/>
          </a:prstGeom>
          <a:effectLst>
            <a:outerShdw blurRad="63500" sx="102000" sy="102000" algn="ctr" rotWithShape="0">
              <a:schemeClr val="bg1">
                <a:alpha val="40000"/>
              </a:schemeClr>
            </a:outerShdw>
          </a:effectLst>
        </p:spPr>
      </p:pic>
      <p:pic>
        <p:nvPicPr>
          <p:cNvPr id="67" name="Picture 66"/>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53780" y="4753548"/>
            <a:ext cx="99980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 descr="G:\_chrisw\DVD_Art_08-10-2010\Artwork_Imagery\Hardware Photos\OEM HW\Windows Mobile devices (cell phone, pda)\Windows 7  - prototype\Windows Phone 7 Seri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610" y="4871124"/>
            <a:ext cx="484828" cy="955394"/>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bwMode="auto">
          <a:xfrm>
            <a:off x="6000256" y="-13495"/>
            <a:ext cx="215609" cy="6871496"/>
          </a:xfrm>
          <a:prstGeom prst="rect">
            <a:avLst/>
          </a:prstGeom>
          <a:gradFill>
            <a:gsLst>
              <a:gs pos="3000">
                <a:schemeClr val="bg1">
                  <a:alpha val="51000"/>
                </a:schemeClr>
              </a:gs>
              <a:gs pos="52000">
                <a:schemeClr val="bg1"/>
              </a:gs>
              <a:gs pos="100000">
                <a:schemeClr val="bg1">
                  <a:alpha val="61000"/>
                </a:schemeClr>
              </a:gs>
            </a:gsLst>
            <a:lin ang="16200000" scaled="0"/>
          </a:gradFill>
          <a:ln>
            <a:headEnd type="none" w="med" len="med"/>
            <a:tailEnd type="none" w="med" len="med"/>
          </a:ln>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grpSp>
        <p:nvGrpSpPr>
          <p:cNvPr id="55" name="Group 54"/>
          <p:cNvGrpSpPr/>
          <p:nvPr/>
        </p:nvGrpSpPr>
        <p:grpSpPr>
          <a:xfrm>
            <a:off x="3312348" y="36832"/>
            <a:ext cx="4627015" cy="6815319"/>
            <a:chOff x="2310814" y="36822"/>
            <a:chExt cx="4627015" cy="6815318"/>
          </a:xfrm>
        </p:grpSpPr>
        <p:pic>
          <p:nvPicPr>
            <p:cNvPr id="57" name="Picture 5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10814" y="36822"/>
              <a:ext cx="4612499" cy="6731755"/>
            </a:xfrm>
            <a:prstGeom prst="rect">
              <a:avLst/>
            </a:prstGeom>
          </p:spPr>
        </p:pic>
        <p:pic>
          <p:nvPicPr>
            <p:cNvPr id="56" name="Picture 55" descr="1058584_Veer_woman_isolated.png"/>
            <p:cNvPicPr>
              <a:picLocks noChangeAspect="1"/>
            </p:cNvPicPr>
            <p:nvPr/>
          </p:nvPicPr>
          <p:blipFill>
            <a:blip r:embed="rId14"/>
            <a:stretch>
              <a:fillRect/>
            </a:stretch>
          </p:blipFill>
          <p:spPr>
            <a:xfrm>
              <a:off x="3062517" y="639216"/>
              <a:ext cx="3875312" cy="6212924"/>
            </a:xfrm>
            <a:prstGeom prst="rect">
              <a:avLst/>
            </a:prstGeom>
          </p:spPr>
        </p:pic>
      </p:grpSp>
      <p:sp>
        <p:nvSpPr>
          <p:cNvPr id="42" name="Rectangle 41"/>
          <p:cNvSpPr/>
          <p:nvPr/>
        </p:nvSpPr>
        <p:spPr>
          <a:xfrm>
            <a:off x="559944" y="516180"/>
            <a:ext cx="2412840" cy="830997"/>
          </a:xfrm>
          <a:prstGeom prst="rect">
            <a:avLst/>
          </a:prstGeom>
        </p:spPr>
        <p:txBody>
          <a:bodyPr wrap="none">
            <a:spAutoFit/>
          </a:bodyPr>
          <a:lstStyle/>
          <a:p>
            <a:r>
              <a:rPr lang="en-US" sz="4800" dirty="0" smtClean="0"/>
              <a:t>at home</a:t>
            </a:r>
            <a:endParaRPr lang="en-US" sz="4800" dirty="0"/>
          </a:p>
        </p:txBody>
      </p:sp>
      <p:sp>
        <p:nvSpPr>
          <p:cNvPr id="43" name="Rectangle 42"/>
          <p:cNvSpPr/>
          <p:nvPr/>
        </p:nvSpPr>
        <p:spPr>
          <a:xfrm>
            <a:off x="9383476" y="514397"/>
            <a:ext cx="2170787" cy="830997"/>
          </a:xfrm>
          <a:prstGeom prst="rect">
            <a:avLst/>
          </a:prstGeom>
        </p:spPr>
        <p:txBody>
          <a:bodyPr wrap="none">
            <a:spAutoFit/>
          </a:bodyPr>
          <a:lstStyle/>
          <a:p>
            <a:r>
              <a:rPr lang="en-US" sz="4800" dirty="0" smtClean="0"/>
              <a:t>at work</a:t>
            </a:r>
            <a:endParaRPr lang="en-US" sz="4800" dirty="0"/>
          </a:p>
        </p:txBody>
      </p:sp>
    </p:spTree>
    <p:extLst>
      <p:ext uri="{BB962C8B-B14F-4D97-AF65-F5344CB8AC3E}">
        <p14:creationId xmlns:p14="http://schemas.microsoft.com/office/powerpoint/2010/main" val="1454010156"/>
      </p:ext>
    </p:extLst>
  </p:cSld>
  <p:clrMapOvr>
    <a:masterClrMapping/>
  </p:clrMapOvr>
  <p:transition spd="slow" advClick="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descr="\\adisvr2\Shared\ADI_Projects\Microsoft\MS_10-01091_COIT_Landscape_MGX_PPT\ADI_Art\Working_Art\purchased images\iStock_000008108673Medium.jpg"/>
          <p:cNvPicPr>
            <a:picLocks noChangeAspect="1" noChangeArrowheads="1"/>
          </p:cNvPicPr>
          <p:nvPr/>
        </p:nvPicPr>
        <p:blipFill rotWithShape="1">
          <a:blip r:embed="rId3">
            <a:extLst>
              <a:ext uri="{28A0092B-C50C-407E-A947-70E740481C1C}">
                <a14:useLocalDpi xmlns:a14="http://schemas.microsoft.com/office/drawing/2010/main" val="0"/>
              </a:ext>
            </a:extLst>
          </a:blip>
          <a:srcRect t="21882" r="53586"/>
          <a:stretch/>
        </p:blipFill>
        <p:spPr bwMode="auto">
          <a:xfrm flipH="1">
            <a:off x="6102256" y="-13496"/>
            <a:ext cx="6137073" cy="68799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adisvr2\Shared\ADI_Projects\Microsoft\MS_10-01091_COIT_Landscape_MGX_PPT\ADI_Art\Working_Art\purchased images\iStock_000002781926Medium.jpg"/>
          <p:cNvPicPr>
            <a:picLocks noChangeAspect="1" noChangeArrowheads="1"/>
          </p:cNvPicPr>
          <p:nvPr/>
        </p:nvPicPr>
        <p:blipFill rotWithShape="1">
          <a:blip r:embed="rId4">
            <a:extLst>
              <a:ext uri="{28A0092B-C50C-407E-A947-70E740481C1C}">
                <a14:useLocalDpi xmlns:a14="http://schemas.microsoft.com/office/drawing/2010/main" val="0"/>
              </a:ext>
            </a:extLst>
          </a:blip>
          <a:srcRect l="-1" t="15148" r="49968"/>
          <a:stretch/>
        </p:blipFill>
        <p:spPr bwMode="auto">
          <a:xfrm>
            <a:off x="47" y="-13496"/>
            <a:ext cx="6107925" cy="6876288"/>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bwMode="auto">
          <a:xfrm>
            <a:off x="-60960" y="5257800"/>
            <a:ext cx="12368573" cy="1600200"/>
          </a:xfrm>
          <a:prstGeom prst="rect">
            <a:avLst/>
          </a:prstGeom>
          <a:gradFill>
            <a:gsLst>
              <a:gs pos="0">
                <a:schemeClr val="bg1">
                  <a:alpha val="85000"/>
                </a:schemeClr>
              </a:gs>
              <a:gs pos="100000">
                <a:schemeClr val="bg1">
                  <a:alpha val="30000"/>
                </a:schemeClr>
              </a:gs>
            </a:gsLst>
            <a:lin ang="5400000" scaled="0"/>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29" name="Oval 28"/>
          <p:cNvSpPr/>
          <p:nvPr/>
        </p:nvSpPr>
        <p:spPr bwMode="auto">
          <a:xfrm>
            <a:off x="3184670" y="847276"/>
            <a:ext cx="5819485" cy="5878287"/>
          </a:xfrm>
          <a:prstGeom prst="ellipse">
            <a:avLst/>
          </a:prstGeom>
          <a:gradFill flip="none" rotWithShape="1">
            <a:gsLst>
              <a:gs pos="0">
                <a:schemeClr val="bg1">
                  <a:alpha val="9000"/>
                </a:schemeClr>
              </a:gs>
              <a:gs pos="100000">
                <a:schemeClr val="bg1">
                  <a:alpha val="53000"/>
                </a:schemeClr>
              </a:gs>
            </a:gsLst>
            <a:path path="circle">
              <a:fillToRect l="50000" t="50000" r="50000" b="50000"/>
            </a:path>
            <a:tileRect/>
          </a:gradFill>
          <a:ln>
            <a:solidFill>
              <a:schemeClr val="tx1">
                <a:alpha val="0"/>
              </a:schemeClr>
            </a:solidFill>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32" name="Rectangle 31"/>
          <p:cNvSpPr/>
          <p:nvPr/>
        </p:nvSpPr>
        <p:spPr bwMode="auto">
          <a:xfrm>
            <a:off x="6000256" y="-13495"/>
            <a:ext cx="215609" cy="6871496"/>
          </a:xfrm>
          <a:prstGeom prst="rect">
            <a:avLst/>
          </a:prstGeom>
          <a:gradFill>
            <a:gsLst>
              <a:gs pos="3000">
                <a:schemeClr val="bg1">
                  <a:alpha val="51000"/>
                </a:schemeClr>
              </a:gs>
              <a:gs pos="52000">
                <a:schemeClr val="bg1"/>
              </a:gs>
              <a:gs pos="100000">
                <a:schemeClr val="bg1">
                  <a:alpha val="61000"/>
                </a:schemeClr>
              </a:gs>
            </a:gsLst>
            <a:lin ang="16200000" scaled="0"/>
          </a:gradFill>
          <a:ln>
            <a:headEnd type="none" w="med" len="med"/>
            <a:tailEnd type="none" w="med" len="med"/>
          </a:ln>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91380" tIns="45691" rIns="91380" bIns="45691" numCol="1" rtlCol="0" anchor="ctr" anchorCtr="0" compatLnSpc="1">
            <a:prstTxWarp prst="textNoShape">
              <a:avLst/>
            </a:prstTxWarp>
          </a:bodyPr>
          <a:lstStyle/>
          <a:p>
            <a:pPr algn="ctr" defTabSz="913567"/>
            <a:endParaRPr lang="en-US" dirty="0">
              <a:gradFill>
                <a:gsLst>
                  <a:gs pos="0">
                    <a:srgbClr val="000000"/>
                  </a:gs>
                  <a:gs pos="100000">
                    <a:srgbClr val="000000"/>
                  </a:gs>
                </a:gsLst>
                <a:lin ang="5400000" scaled="0"/>
              </a:gradFill>
            </a:endParaRPr>
          </a:p>
        </p:txBody>
      </p:sp>
      <p:sp>
        <p:nvSpPr>
          <p:cNvPr id="33" name="Rectangle 32"/>
          <p:cNvSpPr/>
          <p:nvPr/>
        </p:nvSpPr>
        <p:spPr bwMode="auto">
          <a:xfrm rot="10800000">
            <a:off x="-3" y="-1"/>
            <a:ext cx="12188825" cy="3075709"/>
          </a:xfrm>
          <a:prstGeom prst="rect">
            <a:avLst/>
          </a:prstGeom>
          <a:gradFill>
            <a:gsLst>
              <a:gs pos="0">
                <a:schemeClr val="bg1">
                  <a:alpha val="63000"/>
                </a:schemeClr>
              </a:gs>
              <a:gs pos="80000">
                <a:schemeClr val="bg1">
                  <a:alpha val="5000"/>
                </a:schemeClr>
              </a:gs>
              <a:gs pos="100000">
                <a:schemeClr val="bg1">
                  <a:alpha val="0"/>
                </a:scheme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grpSp>
        <p:nvGrpSpPr>
          <p:cNvPr id="55" name="Group 54"/>
          <p:cNvGrpSpPr/>
          <p:nvPr/>
        </p:nvGrpSpPr>
        <p:grpSpPr>
          <a:xfrm>
            <a:off x="3312348" y="36832"/>
            <a:ext cx="4627015" cy="6815319"/>
            <a:chOff x="2310814" y="36822"/>
            <a:chExt cx="4627015" cy="6815318"/>
          </a:xfrm>
        </p:grpSpPr>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0814" y="36822"/>
              <a:ext cx="4612499" cy="6731755"/>
            </a:xfrm>
            <a:prstGeom prst="rect">
              <a:avLst/>
            </a:prstGeom>
          </p:spPr>
        </p:pic>
        <p:pic>
          <p:nvPicPr>
            <p:cNvPr id="56" name="Picture 55" descr="1058584_Veer_woman_isolated.png"/>
            <p:cNvPicPr>
              <a:picLocks noChangeAspect="1"/>
            </p:cNvPicPr>
            <p:nvPr/>
          </p:nvPicPr>
          <p:blipFill>
            <a:blip r:embed="rId6"/>
            <a:stretch>
              <a:fillRect/>
            </a:stretch>
          </p:blipFill>
          <p:spPr>
            <a:xfrm>
              <a:off x="3062517" y="639216"/>
              <a:ext cx="3875312" cy="6212924"/>
            </a:xfrm>
            <a:prstGeom prst="rect">
              <a:avLst/>
            </a:prstGeom>
          </p:spPr>
        </p:pic>
      </p:grpSp>
      <p:pic>
        <p:nvPicPr>
          <p:cNvPr id="64"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482735" y="4915117"/>
            <a:ext cx="582799" cy="867004"/>
          </a:xfrm>
          <a:prstGeom prst="roundRect">
            <a:avLst>
              <a:gd name="adj" fmla="val 1823"/>
            </a:avLst>
          </a:prstGeom>
          <a:noFill/>
          <a:ln>
            <a:noFill/>
          </a:ln>
        </p:spPr>
      </p:pic>
      <p:pic>
        <p:nvPicPr>
          <p:cNvPr id="65" name="Picture 64"/>
          <p:cNvPicPr>
            <a:picLocks noChangeAspect="1"/>
          </p:cNvPicPr>
          <p:nvPr/>
        </p:nvPicPr>
        <p:blipFill rotWithShape="1">
          <a:blip r:embed="rId8" cstate="print"/>
          <a:srcRect l="16200" r="16200"/>
          <a:stretch/>
        </p:blipFill>
        <p:spPr>
          <a:xfrm>
            <a:off x="4052396" y="4546123"/>
            <a:ext cx="1084972" cy="1604993"/>
          </a:xfrm>
          <a:prstGeom prst="rect">
            <a:avLst/>
          </a:prstGeom>
          <a:noFill/>
          <a:effectLst>
            <a:outerShdw blurRad="63500" sx="102000" sy="102000" algn="ctr" rotWithShape="0">
              <a:schemeClr val="bg1">
                <a:alpha val="40000"/>
              </a:schemeClr>
            </a:outerShdw>
          </a:effectLst>
        </p:spPr>
      </p:pic>
      <p:pic>
        <p:nvPicPr>
          <p:cNvPr id="66" name="Picture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4319" y="4919585"/>
            <a:ext cx="1144091" cy="858068"/>
          </a:xfrm>
          <a:prstGeom prst="rect">
            <a:avLst/>
          </a:prstGeom>
          <a:effectLst>
            <a:outerShdw blurRad="63500" sx="102000" sy="102000" algn="ctr" rotWithShape="0">
              <a:schemeClr val="bg1">
                <a:alpha val="40000"/>
              </a:schemeClr>
            </a:outerShdw>
          </a:effectLst>
        </p:spPr>
      </p:pic>
      <p:pic>
        <p:nvPicPr>
          <p:cNvPr id="67" name="Picture 66"/>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53782" y="4753348"/>
            <a:ext cx="99980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 descr="G:\_chrisw\DVD_Art_08-10-2010\Artwork_Imagery\Hardware Photos\OEM HW\Windows Mobile devices (cell phone, pda)\Windows 7  - prototype\Windows Phone 7 Series.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8610" y="4870922"/>
            <a:ext cx="484828" cy="95539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5" descr="G:\_chrisw\DVD_Art_08-10-2010\Artwork_Imagery\Hardware Photos\OEM HW\Windows Mobile devices (cell phone, pda)\Windows 7  - prototype\Windows Phone 7 Series.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14962" y="4830396"/>
            <a:ext cx="484828" cy="955394"/>
          </a:xfrm>
          <a:prstGeom prst="roundRect">
            <a:avLst>
              <a:gd name="adj" fmla="val 1823"/>
            </a:avLst>
          </a:prstGeom>
          <a:noFill/>
          <a:ln>
            <a:noFill/>
          </a:ln>
          <a:extLst>
            <a:ext uri="{909E8E84-426E-40DD-AFC4-6F175D3DCCD1}">
              <a14:hiddenFill xmlns:a14="http://schemas.microsoft.com/office/drawing/2010/main">
                <a:solidFill>
                  <a:srgbClr val="FFFFFF"/>
                </a:solidFill>
              </a14:hiddenFill>
            </a:ext>
          </a:extLst>
        </p:spPr>
      </p:pic>
      <p:pic>
        <p:nvPicPr>
          <p:cNvPr id="73" name="Picture 6"/>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9492347" y="4991197"/>
            <a:ext cx="1371600" cy="936116"/>
          </a:xfrm>
          <a:prstGeom prst="roundRect">
            <a:avLst>
              <a:gd name="adj" fmla="val 1823"/>
            </a:avLst>
          </a:prstGeom>
          <a:noFill/>
          <a:ln>
            <a:noFill/>
          </a:ln>
          <a:extLst>
            <a:ext uri="{909E8E84-426E-40DD-AFC4-6F175D3DCCD1}">
              <a14:hiddenFill xmlns:a14="http://schemas.microsoft.com/office/drawing/2010/main">
                <a:solidFill>
                  <a:srgbClr val="FFFFFF"/>
                </a:solidFill>
              </a14:hiddenFill>
            </a:ext>
          </a:extLst>
        </p:spPr>
      </p:pic>
      <p:pic>
        <p:nvPicPr>
          <p:cNvPr id="74" name="Picture 7" descr="G:\_chrisw\DVD_Art_08-10-2010\Artwork_Imagery\Hardware Photos\OEM HW\COMPUTERS - PC\Windows 7\Laptops\HP_Envy15_NikitaOpenCenter.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4976" y="4815048"/>
            <a:ext cx="1348500" cy="986090"/>
          </a:xfrm>
          <a:prstGeom prst="roundRect">
            <a:avLst>
              <a:gd name="adj" fmla="val 1823"/>
            </a:avLst>
          </a:prstGeom>
          <a:noFill/>
          <a:ln>
            <a:noFill/>
          </a:ln>
          <a:extLst>
            <a:ext uri="{909E8E84-426E-40DD-AFC4-6F175D3DCCD1}">
              <a14:hiddenFill xmlns:a14="http://schemas.microsoft.com/office/drawing/2010/main">
                <a:solidFill>
                  <a:srgbClr val="FFFFFF"/>
                </a:solidFill>
              </a14:hiddenFill>
            </a:ext>
          </a:extLst>
        </p:spPr>
      </p:pic>
      <p:pic>
        <p:nvPicPr>
          <p:cNvPr id="75" name="Picture 8"/>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1111973" y="4776029"/>
            <a:ext cx="534231" cy="1097280"/>
          </a:xfrm>
          <a:prstGeom prst="roundRect">
            <a:avLst>
              <a:gd name="adj" fmla="val 1823"/>
            </a:avLst>
          </a:prstGeom>
          <a:noFill/>
          <a:ln>
            <a:noFill/>
          </a:ln>
          <a:extLst>
            <a:ext uri="{909E8E84-426E-40DD-AFC4-6F175D3DCCD1}">
              <a14:hiddenFill xmlns:a14="http://schemas.microsoft.com/office/drawing/2010/main">
                <a:solidFill>
                  <a:srgbClr val="FFFFFF"/>
                </a:solidFill>
              </a14:hiddenFill>
            </a:ext>
          </a:extLst>
        </p:spPr>
      </p:pic>
      <p:sp>
        <p:nvSpPr>
          <p:cNvPr id="23" name="Rectangle 22"/>
          <p:cNvSpPr/>
          <p:nvPr/>
        </p:nvSpPr>
        <p:spPr>
          <a:xfrm>
            <a:off x="559944" y="516180"/>
            <a:ext cx="2412840" cy="830997"/>
          </a:xfrm>
          <a:prstGeom prst="rect">
            <a:avLst/>
          </a:prstGeom>
        </p:spPr>
        <p:txBody>
          <a:bodyPr wrap="none">
            <a:spAutoFit/>
          </a:bodyPr>
          <a:lstStyle/>
          <a:p>
            <a:r>
              <a:rPr lang="en-US" sz="4800" dirty="0" smtClean="0"/>
              <a:t>at home</a:t>
            </a:r>
            <a:endParaRPr lang="en-US" sz="4800" dirty="0"/>
          </a:p>
        </p:txBody>
      </p:sp>
      <p:sp>
        <p:nvSpPr>
          <p:cNvPr id="24" name="Rectangle 23"/>
          <p:cNvSpPr/>
          <p:nvPr/>
        </p:nvSpPr>
        <p:spPr>
          <a:xfrm>
            <a:off x="9383476" y="514397"/>
            <a:ext cx="2170787" cy="830997"/>
          </a:xfrm>
          <a:prstGeom prst="rect">
            <a:avLst/>
          </a:prstGeom>
        </p:spPr>
        <p:txBody>
          <a:bodyPr wrap="none">
            <a:spAutoFit/>
          </a:bodyPr>
          <a:lstStyle/>
          <a:p>
            <a:r>
              <a:rPr lang="en-US" sz="4800" dirty="0" smtClean="0"/>
              <a:t>at work</a:t>
            </a:r>
            <a:endParaRPr lang="en-US" sz="4800" dirty="0"/>
          </a:p>
        </p:txBody>
      </p:sp>
    </p:spTree>
    <p:extLst>
      <p:ext uri="{BB962C8B-B14F-4D97-AF65-F5344CB8AC3E}">
        <p14:creationId xmlns:p14="http://schemas.microsoft.com/office/powerpoint/2010/main" val="193173260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2"/>
                                        </p:tgtEl>
                                      </p:cBhvr>
                                    </p:animEffect>
                                    <p:set>
                                      <p:cBhvr>
                                        <p:cTn id="7" dur="1" fill="hold">
                                          <p:stCondLst>
                                            <p:cond delay="499"/>
                                          </p:stCondLst>
                                        </p:cTn>
                                        <p:tgtEl>
                                          <p:spTgt spid="72"/>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7.5E-6 -4.904E-6 L 0.35781 -0.24959 " pathEditMode="relative" ptsTypes="AA">
                                      <p:cBhvr>
                                        <p:cTn id="9" dur="1000" fill="hold"/>
                                        <p:tgtEl>
                                          <p:spTgt spid="66"/>
                                        </p:tgtEl>
                                        <p:attrNameLst>
                                          <p:attrName>ppt_x</p:attrName>
                                          <p:attrName>ppt_y</p:attrName>
                                        </p:attrNameLst>
                                      </p:cBhvr>
                                    </p:animMotion>
                                  </p:childTnLst>
                                </p:cTn>
                              </p:par>
                              <p:par>
                                <p:cTn id="10" presetID="42" presetClass="path" presetSubtype="0" accel="50000" decel="50000" fill="hold" nodeType="withEffect">
                                  <p:stCondLst>
                                    <p:cond delay="0"/>
                                  </p:stCondLst>
                                  <p:childTnLst>
                                    <p:animMotion origin="layout" path="M 2.08333E-7 8.46634E-7 L 0.28711 -0.23919 " pathEditMode="relative" rAng="0" ptsTypes="AA">
                                      <p:cBhvr>
                                        <p:cTn id="11" dur="1000" fill="hold"/>
                                        <p:tgtEl>
                                          <p:spTgt spid="67"/>
                                        </p:tgtEl>
                                        <p:attrNameLst>
                                          <p:attrName>ppt_x</p:attrName>
                                          <p:attrName>ppt_y</p:attrName>
                                        </p:attrNameLst>
                                      </p:cBhvr>
                                      <p:rCtr x="14349" y="-11959"/>
                                    </p:animMotion>
                                  </p:childTnLst>
                                </p:cTn>
                              </p:par>
                              <p:par>
                                <p:cTn id="12" presetID="42" presetClass="path" presetSubtype="0" accel="50000" decel="50000" fill="hold" nodeType="withEffect">
                                  <p:stCondLst>
                                    <p:cond delay="0"/>
                                  </p:stCondLst>
                                  <p:childTnLst>
                                    <p:animMotion origin="layout" path="M -3.95833E-6 8.46634E-7 L 0.4043 0.00416 " pathEditMode="relative" rAng="0" ptsTypes="AA">
                                      <p:cBhvr>
                                        <p:cTn id="13" dur="1000" fill="hold"/>
                                        <p:tgtEl>
                                          <p:spTgt spid="64"/>
                                        </p:tgtEl>
                                        <p:attrNameLst>
                                          <p:attrName>ppt_x</p:attrName>
                                          <p:attrName>ppt_y</p:attrName>
                                        </p:attrNameLst>
                                      </p:cBhvr>
                                      <p:rCtr x="20208" y="208"/>
                                    </p:animMotion>
                                  </p:childTnLst>
                                </p:cTn>
                              </p:par>
                              <p:par>
                                <p:cTn id="14" presetID="42" presetClass="path" presetSubtype="0" accel="50000" decel="50000" fill="hold" nodeType="withEffect">
                                  <p:stCondLst>
                                    <p:cond delay="0"/>
                                  </p:stCondLst>
                                  <p:childTnLst>
                                    <p:animMotion origin="layout" path="M 1.45833E-6 0.00162 L 0.0931 -0.05367 " pathEditMode="relative" rAng="0" ptsTypes="AA">
                                      <p:cBhvr>
                                        <p:cTn id="15" dur="1000" fill="hold"/>
                                        <p:tgtEl>
                                          <p:spTgt spid="68"/>
                                        </p:tgtEl>
                                        <p:attrNameLst>
                                          <p:attrName>ppt_x</p:attrName>
                                          <p:attrName>ppt_y</p:attrName>
                                        </p:attrNameLst>
                                      </p:cBhvr>
                                      <p:rCtr x="4648" y="-2776"/>
                                    </p:animMotion>
                                  </p:childTnLst>
                                </p:cTn>
                              </p:par>
                              <p:par>
                                <p:cTn id="16" presetID="42" presetClass="path" presetSubtype="0" accel="50000" decel="50000" fill="hold" nodeType="withEffect">
                                  <p:stCondLst>
                                    <p:cond delay="0"/>
                                  </p:stCondLst>
                                  <p:childTnLst>
                                    <p:animMotion origin="layout" path="M -2.91667E-6 8.46634E-7 L 0.11901 0.0502 " pathEditMode="relative" rAng="0" ptsTypes="AA">
                                      <p:cBhvr>
                                        <p:cTn id="17" dur="1000" fill="hold"/>
                                        <p:tgtEl>
                                          <p:spTgt spid="65"/>
                                        </p:tgtEl>
                                        <p:attrNameLst>
                                          <p:attrName>ppt_x</p:attrName>
                                          <p:attrName>ppt_y</p:attrName>
                                        </p:attrNameLst>
                                      </p:cBhvr>
                                      <p:rCtr x="5951" y="2498"/>
                                    </p:animMotion>
                                  </p:childTnLst>
                                </p:cTn>
                              </p:par>
                              <p:par>
                                <p:cTn id="18" presetID="42" presetClass="path" presetSubtype="0" accel="50000" decel="50000" fill="hold" nodeType="withEffect">
                                  <p:stCondLst>
                                    <p:cond delay="0"/>
                                  </p:stCondLst>
                                  <p:childTnLst>
                                    <p:animMotion origin="layout" path="M 4.58333E-6 -4.81147E-6 L -0.3474 -0.43233 " pathEditMode="relative" rAng="0" ptsTypes="AA">
                                      <p:cBhvr>
                                        <p:cTn id="19" dur="1000" fill="hold"/>
                                        <p:tgtEl>
                                          <p:spTgt spid="74"/>
                                        </p:tgtEl>
                                        <p:attrNameLst>
                                          <p:attrName>ppt_x</p:attrName>
                                          <p:attrName>ppt_y</p:attrName>
                                        </p:attrNameLst>
                                      </p:cBhvr>
                                      <p:rCtr x="-17370" y="-21628"/>
                                    </p:animMotion>
                                  </p:childTnLst>
                                </p:cTn>
                              </p:par>
                              <p:par>
                                <p:cTn id="20" presetID="42" presetClass="path" presetSubtype="0" accel="50000" decel="50000" fill="hold" nodeType="withEffect">
                                  <p:stCondLst>
                                    <p:cond delay="0"/>
                                  </p:stCondLst>
                                  <p:childTnLst>
                                    <p:animMotion origin="layout" path="M 1.875E-6 -4.81147E-6 L -0.2336 -0.41082 " pathEditMode="relative" rAng="0" ptsTypes="AA">
                                      <p:cBhvr>
                                        <p:cTn id="21" dur="1000" fill="hold"/>
                                        <p:tgtEl>
                                          <p:spTgt spid="73"/>
                                        </p:tgtEl>
                                        <p:attrNameLst>
                                          <p:attrName>ppt_x</p:attrName>
                                          <p:attrName>ppt_y</p:attrName>
                                        </p:attrNameLst>
                                      </p:cBhvr>
                                      <p:rCtr x="-11680" y="-20541"/>
                                    </p:animMotion>
                                  </p:childTnLst>
                                </p:cTn>
                              </p:par>
                              <p:par>
                                <p:cTn id="22" presetID="42" presetClass="path" presetSubtype="0" accel="50000" decel="50000" fill="hold" nodeType="withEffect">
                                  <p:stCondLst>
                                    <p:cond delay="0"/>
                                  </p:stCondLst>
                                  <p:childTnLst>
                                    <p:animMotion origin="layout" path="M 3.75E-6 -4.81147E-6 L -0.32071 -0.21929 " pathEditMode="relative" rAng="0" ptsTypes="AA">
                                      <p:cBhvr>
                                        <p:cTn id="23" dur="1000" fill="hold"/>
                                        <p:tgtEl>
                                          <p:spTgt spid="75"/>
                                        </p:tgtEl>
                                        <p:attrNameLst>
                                          <p:attrName>ppt_x</p:attrName>
                                          <p:attrName>ppt_y</p:attrName>
                                        </p:attrNameLst>
                                      </p:cBhvr>
                                      <p:rCtr x="-16042" y="-10965"/>
                                    </p:animMotion>
                                  </p:childTnLst>
                                </p:cTn>
                              </p:par>
                              <p:par>
                                <p:cTn id="24" presetID="10" presetClass="entr" presetSubtype="0" fill="hold" grpId="0" nodeType="withEffect">
                                  <p:stCondLst>
                                    <p:cond delay="4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600"/>
                                        <p:tgtEl>
                                          <p:spTgt spid="29"/>
                                        </p:tgtEl>
                                      </p:cBhvr>
                                    </p:animEffect>
                                  </p:childTnLst>
                                </p:cTn>
                              </p:par>
                              <p:par>
                                <p:cTn id="27" presetID="10" presetClass="exit" presetSubtype="0" fill="hold" grpId="0" nodeType="withEffect">
                                  <p:stCondLst>
                                    <p:cond delay="400"/>
                                  </p:stCondLst>
                                  <p:childTnLst>
                                    <p:animEffect transition="out" filter="fade">
                                      <p:cBhvr>
                                        <p:cTn id="28" dur="1000"/>
                                        <p:tgtEl>
                                          <p:spTgt spid="36"/>
                                        </p:tgtEl>
                                      </p:cBhvr>
                                    </p:animEffect>
                                    <p:set>
                                      <p:cBhvr>
                                        <p:cTn id="29" dur="1" fill="hold">
                                          <p:stCondLst>
                                            <p:cond delay="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9" grpId="0" animBg="1"/>
    </p:bldLst>
  </p:timing>
</p:sld>
</file>

<file path=ppt/theme/theme1.xml><?xml version="1.0" encoding="utf-8"?>
<a:theme xmlns:a="http://schemas.openxmlformats.org/drawingml/2006/main" name="TENA11_BreakoutSession_Template_16x9_Final_0330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FD41DC3046E843A7ED24BA595A0D1B" ma:contentTypeVersion="0" ma:contentTypeDescription="Create a new document." ma:contentTypeScope="" ma:versionID="4d0b6dc0c337839f8124297c5bab4f5f">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879494-5EF2-4999-BD56-56C5BA0A79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93833E7-CDA5-4E4A-AF0B-36A91B78C9EF}">
  <ds:schemaRefs>
    <ds:schemaRef ds:uri="http://purl.org/dc/dcmitype/"/>
    <ds:schemaRef ds:uri="http://purl.org/dc/terms/"/>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purl.org/dc/elements/1.1/"/>
    <ds:schemaRef ds:uri="http://schemas.microsoft.com/office/infopath/2007/PartnerControls"/>
  </ds:schemaRefs>
</ds:datastoreItem>
</file>

<file path=customXml/itemProps3.xml><?xml version="1.0" encoding="utf-8"?>
<ds:datastoreItem xmlns:ds="http://schemas.openxmlformats.org/officeDocument/2006/customXml" ds:itemID="{191448CA-3B92-42F2-A15A-E485670603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940</TotalTime>
  <Words>5612</Words>
  <Application>Microsoft Office PowerPoint</Application>
  <PresentationFormat>Custom</PresentationFormat>
  <Paragraphs>473</Paragraphs>
  <Slides>44</Slides>
  <Notes>42</Notes>
  <HiddenSlides>3</HiddenSlides>
  <MMClips>2</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TENA11_BreakoutSession_Template_16x9_Final_033011</vt:lpstr>
      <vt:lpstr>White with Consolas font for code slides</vt:lpstr>
      <vt:lpstr>PowerPoint Presentation</vt:lpstr>
      <vt:lpstr>Client Management and Security Roadmap and Vision SIM 214</vt:lpstr>
      <vt:lpstr>What is Consumerization?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Client management strategies for the future</vt:lpstr>
      <vt:lpstr>System Center Configuration Manager 2012 Beta 2</vt:lpstr>
      <vt:lpstr>PowerPoint Presentation</vt:lpstr>
      <vt:lpstr>PowerPoint Presentation</vt:lpstr>
      <vt:lpstr>Mobile Device Management</vt:lpstr>
      <vt:lpstr>PowerPoint Presentation</vt:lpstr>
      <vt:lpstr>Optimized Application Experiences</vt:lpstr>
      <vt:lpstr>End Users Empowered</vt:lpstr>
      <vt:lpstr>PowerPoint Presentation</vt:lpstr>
      <vt:lpstr>PowerPoint Presentation</vt:lpstr>
      <vt:lpstr>PowerPoint Presentation</vt:lpstr>
      <vt:lpstr>PowerPoint Presentation</vt:lpstr>
      <vt:lpstr>Managing a Virtual Desktop Infrastructure</vt:lpstr>
      <vt:lpstr>PowerPoint Presentation</vt:lpstr>
      <vt:lpstr>Forefront Endpoint Protection 2012 Beta</vt:lpstr>
      <vt:lpstr>Security &amp; Client Management Convergence</vt:lpstr>
      <vt:lpstr>PowerPoint Presentation</vt:lpstr>
      <vt:lpstr>PowerPoint Presentation</vt:lpstr>
      <vt:lpstr>Security &amp; Client Management From the Cloud</vt:lpstr>
      <vt:lpstr>PowerPoint Presentation</vt:lpstr>
      <vt:lpstr>System Center Roadmap</vt:lpstr>
      <vt:lpstr>PowerPoint Presentation</vt:lpstr>
      <vt:lpstr>Related Sessions</vt:lpstr>
      <vt:lpstr>Hands On Labs</vt:lpstr>
      <vt:lpstr>PowerPoint Presentation</vt:lpstr>
      <vt:lpstr>Q&amp;A</vt:lpstr>
      <vt:lpstr>PowerPoint Presentation</vt:lpstr>
      <vt:lpstr>Notes (hidden)</vt:lpstr>
      <vt:lpstr>Deadlines &amp; Resources</vt:lpstr>
      <vt:lpstr>MS Tag Placeholder Slide</vt:lpstr>
      <vt:lpstr>Demo Title</vt:lpstr>
      <vt:lpstr>Video Title</vt:lpstr>
      <vt:lpstr>Announcement Title</vt:lpstr>
      <vt:lpstr>Title</vt:lpstr>
    </vt:vector>
  </TitlesOfParts>
  <Manager>&lt;Content Manager Name Here&gt;</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Microsoft TechEd North America 2011</dc:subject>
  <dc:creator>Patricia Mines</dc:creator>
  <dc:description>Template Design: Jordan Cayabyab
Formatter: 
Event Date: May 16-19, 2011
Event Location: Atlanta
Audience Type: Developers, IT Pros</dc:description>
  <cp:lastModifiedBy>Shows</cp:lastModifiedBy>
  <cp:revision>61</cp:revision>
  <cp:lastPrinted>2010-05-11T05:02:34Z</cp:lastPrinted>
  <dcterms:created xsi:type="dcterms:W3CDTF">2011-03-31T03:03:27Z</dcterms:created>
  <dcterms:modified xsi:type="dcterms:W3CDTF">2011-05-15T19:59:24Z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0x0101001FFD41DC3046E843A7ED24BA595A0D1B</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