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Lst>
  <p:notesMasterIdLst>
    <p:notesMasterId r:id="rId40"/>
  </p:notesMasterIdLst>
  <p:handoutMasterIdLst>
    <p:handoutMasterId r:id="rId41"/>
  </p:handoutMasterIdLst>
  <p:sldIdLst>
    <p:sldId id="319" r:id="rId6"/>
    <p:sldId id="322" r:id="rId7"/>
    <p:sldId id="336" r:id="rId8"/>
    <p:sldId id="337" r:id="rId9"/>
    <p:sldId id="365" r:id="rId10"/>
    <p:sldId id="366" r:id="rId11"/>
    <p:sldId id="340" r:id="rId12"/>
    <p:sldId id="343" r:id="rId13"/>
    <p:sldId id="347" r:id="rId14"/>
    <p:sldId id="342" r:id="rId15"/>
    <p:sldId id="344" r:id="rId16"/>
    <p:sldId id="345" r:id="rId17"/>
    <p:sldId id="346" r:id="rId18"/>
    <p:sldId id="348" r:id="rId19"/>
    <p:sldId id="349" r:id="rId20"/>
    <p:sldId id="350" r:id="rId21"/>
    <p:sldId id="351" r:id="rId22"/>
    <p:sldId id="352" r:id="rId23"/>
    <p:sldId id="353" r:id="rId24"/>
    <p:sldId id="354" r:id="rId25"/>
    <p:sldId id="355" r:id="rId26"/>
    <p:sldId id="356" r:id="rId27"/>
    <p:sldId id="357" r:id="rId28"/>
    <p:sldId id="367" r:id="rId29"/>
    <p:sldId id="368" r:id="rId30"/>
    <p:sldId id="358" r:id="rId31"/>
    <p:sldId id="359" r:id="rId32"/>
    <p:sldId id="360" r:id="rId33"/>
    <p:sldId id="331" r:id="rId34"/>
    <p:sldId id="369" r:id="rId35"/>
    <p:sldId id="370" r:id="rId36"/>
    <p:sldId id="371" r:id="rId37"/>
    <p:sldId id="372" r:id="rId38"/>
    <p:sldId id="271" r:id="rId3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03C2F1"/>
    <a:srgbClr val="FFFFFF"/>
    <a:srgbClr val="000000"/>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57" autoAdjust="0"/>
    <p:restoredTop sz="96163" autoAdjust="0"/>
  </p:normalViewPr>
  <p:slideViewPr>
    <p:cSldViewPr snapToGrid="0">
      <p:cViewPr varScale="1">
        <p:scale>
          <a:sx n="61" d="100"/>
          <a:sy n="61" d="100"/>
        </p:scale>
        <p:origin x="-918"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10134"/>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Arial" pitchFamily="34" charset="0"/>
              </a:rPr>
              <a:t>TechEd</a:t>
            </a:r>
            <a:r>
              <a:rPr lang="en-US" dirty="0" smtClean="0">
                <a:latin typeface="Arial" pitchFamily="34" charset="0"/>
              </a:rPr>
              <a:t> 2011</a:t>
            </a:r>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5/18/2011</a:t>
            </a:fld>
            <a:endParaRPr lang="en-US" dirty="0">
              <a:latin typeface="Arial"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latin typeface="Arial" pitchFamily="34" charset="0"/>
              </a:rPr>
              <a:t>TechEd</a:t>
            </a:r>
            <a:r>
              <a:rPr lang="en-US" dirty="0" smtClean="0">
                <a:latin typeface="Arial" pitchFamily="34" charset="0"/>
              </a:rPr>
              <a:t> 2011</a:t>
            </a:r>
            <a:endParaRPr lang="en-US" dirty="0">
              <a:latin typeface="Arial"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Arial"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latin typeface="Arial" pitchFamily="34" charset="0"/>
              </a:rPr>
              <a:t>Tech Ed North America 2010</a:t>
            </a:r>
            <a:endParaRPr lang="en-US" dirty="0">
              <a:latin typeface="Arial" pitchFamily="34" charset="0"/>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1:18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latin typeface="Arial" pitchFamily="34" charset="0"/>
              </a:rPr>
              <a:t>© 2010 Microsoft Corporation. All rights reserved. Microsoft, Windows, Windows Vista and other product names are or may be registered trademarks and/or trademarks in the U.S. and/or other countries.</a:t>
            </a:r>
          </a:p>
          <a:p>
            <a:r>
              <a:rPr lang="en-US" dirty="0" smtClean="0">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Arial" pitchFamily="34" charset="0"/>
              </a:rPr>
            </a:br>
            <a:r>
              <a:rPr lang="en-US" dirty="0" smtClean="0">
                <a:latin typeface="Arial" pitchFamily="34" charset="0"/>
              </a:rPr>
              <a:t>MICROSOFT MAKES NO WARRANTIES, EXPRESS, IMPLIED OR STATUTORY, AS TO THE INFORMATION IN THIS PRESENTATION.</a:t>
            </a:r>
          </a:p>
          <a:p>
            <a:endParaRPr lang="en-US" dirty="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1:18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1:18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1:18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1:18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latin typeface="Arial" pitchFamily="34" charset="0"/>
            </a:endParaRPr>
          </a:p>
        </p:txBody>
      </p:sp>
      <p:sp>
        <p:nvSpPr>
          <p:cNvPr id="5" name="Date Placeholder 4"/>
          <p:cNvSpPr>
            <a:spLocks noGrp="1"/>
          </p:cNvSpPr>
          <p:nvPr>
            <p:ph type="dt" idx="11"/>
          </p:nvPr>
        </p:nvSpPr>
        <p:spPr/>
        <p:txBody>
          <a:bodyPr/>
          <a:lstStyle/>
          <a:p>
            <a:fld id="{81331B57-0BE5-4F82-AA58-76F53EFF3ADA}" type="datetime8">
              <a:rPr lang="en-US" smtClean="0"/>
              <a:pPr/>
              <a:t>5/18/2011 1:18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latin typeface="Arial" pitchFamily="34" charset="0"/>
            </a:endParaRPr>
          </a:p>
        </p:txBody>
      </p:sp>
      <p:sp>
        <p:nvSpPr>
          <p:cNvPr id="5" name="Date Placeholder 4"/>
          <p:cNvSpPr>
            <a:spLocks noGrp="1"/>
          </p:cNvSpPr>
          <p:nvPr>
            <p:ph type="dt" idx="11"/>
          </p:nvPr>
        </p:nvSpPr>
        <p:spPr/>
        <p:txBody>
          <a:bodyPr/>
          <a:lstStyle/>
          <a:p>
            <a:fld id="{81331B57-0BE5-4F82-AA58-76F53EFF3ADA}" type="datetime8">
              <a:rPr lang="en-US" smtClean="0"/>
              <a:pPr/>
              <a:t>5/18/2011 1:18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15888" lvl="1" indent="-167970"/>
            <a:endParaRPr lang="en-US" dirty="0"/>
          </a:p>
        </p:txBody>
      </p:sp>
      <p:sp>
        <p:nvSpPr>
          <p:cNvPr id="4" name="Slide Number Placeholder 3"/>
          <p:cNvSpPr>
            <a:spLocks noGrp="1"/>
          </p:cNvSpPr>
          <p:nvPr>
            <p:ph type="sldNum" sz="quarter" idx="10"/>
          </p:nvPr>
        </p:nvSpPr>
        <p:spPr/>
        <p:txBody>
          <a:bodyPr/>
          <a:lstStyle/>
          <a:p>
            <a:fld id="{044A9631-036B-4379-BA7A-1530E2C5EB63}" type="slidenum">
              <a:rPr lang="en-US" smtClean="0"/>
              <a:pPr/>
              <a:t>7</a:t>
            </a:fld>
            <a:endParaRPr lang="en-US" dirty="0"/>
          </a:p>
        </p:txBody>
      </p:sp>
    </p:spTree>
    <p:extLst>
      <p:ext uri="{BB962C8B-B14F-4D97-AF65-F5344CB8AC3E}">
        <p14:creationId xmlns:p14="http://schemas.microsoft.com/office/powerpoint/2010/main" val="2070057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latin typeface="Arial" pitchFamily="34" charset="0"/>
              </a:rPr>
              <a:t>Microsoft Management Summit 2011</a:t>
            </a:r>
          </a:p>
          <a:p>
            <a:endParaRPr lang="en-US" dirty="0">
              <a:latin typeface="Arial" pitchFamily="34" charset="0"/>
            </a:endParaRPr>
          </a:p>
        </p:txBody>
      </p:sp>
      <p:sp>
        <p:nvSpPr>
          <p:cNvPr id="5" name="Date Placeholder 4"/>
          <p:cNvSpPr>
            <a:spLocks noGrp="1"/>
          </p:cNvSpPr>
          <p:nvPr>
            <p:ph type="dt" idx="11"/>
          </p:nvPr>
        </p:nvSpPr>
        <p:spPr/>
        <p:txBody>
          <a:bodyPr/>
          <a:lstStyle/>
          <a:p>
            <a:fld id="{81331B57-0BE5-4F82-AA58-76F53EFF3ADA}" type="datetime8">
              <a:rPr lang="en-US" smtClean="0"/>
              <a:pPr/>
              <a:t>5/18/2011 1:18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58009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78684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latin typeface="Arial" pitchFamily="34" charset="0"/>
              </a:rPr>
              <a:t>Microsoft Management Summit 2011</a:t>
            </a:r>
          </a:p>
          <a:p>
            <a:endParaRPr lang="en-US" dirty="0">
              <a:latin typeface="Arial" pitchFamily="34" charset="0"/>
            </a:endParaRPr>
          </a:p>
        </p:txBody>
      </p:sp>
      <p:sp>
        <p:nvSpPr>
          <p:cNvPr id="5" name="Date Placeholder 4"/>
          <p:cNvSpPr>
            <a:spLocks noGrp="1"/>
          </p:cNvSpPr>
          <p:nvPr>
            <p:ph type="dt" idx="11"/>
          </p:nvPr>
        </p:nvSpPr>
        <p:spPr/>
        <p:txBody>
          <a:bodyPr/>
          <a:lstStyle/>
          <a:p>
            <a:fld id="{81331B57-0BE5-4F82-AA58-76F53EFF3ADA}" type="datetime8">
              <a:rPr lang="en-US" smtClean="0"/>
              <a:pPr/>
              <a:t>5/18/2011 1:18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latin typeface="Arial" pitchFamily="34" charset="0"/>
              </a:rPr>
              <a:t>Microsoft Management Summit 2011</a:t>
            </a:r>
          </a:p>
          <a:p>
            <a:endParaRPr lang="en-US" dirty="0">
              <a:latin typeface="Arial" pitchFamily="34" charset="0"/>
            </a:endParaRPr>
          </a:p>
        </p:txBody>
      </p:sp>
      <p:sp>
        <p:nvSpPr>
          <p:cNvPr id="5" name="Date Placeholder 4"/>
          <p:cNvSpPr>
            <a:spLocks noGrp="1"/>
          </p:cNvSpPr>
          <p:nvPr>
            <p:ph type="dt" idx="11"/>
          </p:nvPr>
        </p:nvSpPr>
        <p:spPr/>
        <p:txBody>
          <a:bodyPr/>
          <a:lstStyle/>
          <a:p>
            <a:fld id="{81331B57-0BE5-4F82-AA58-76F53EFF3ADA}" type="datetime8">
              <a:rPr lang="en-US" smtClean="0"/>
              <a:pPr/>
              <a:t>5/18/2011 1:18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448655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31620955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551340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27048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94046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33212215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4440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33924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60525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8234747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017984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89699395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8913020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425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105038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675771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0314657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8253845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7396602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98748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422153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8233805"/>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4780772"/>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33.png"/><Relationship Id="rId4" Type="http://schemas.openxmlformats.org/officeDocument/2006/relationships/image" Target="../media/image4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65.png"/><Relationship Id="rId5" Type="http://schemas.openxmlformats.org/officeDocument/2006/relationships/hyperlink" Target="http://www.microsoft.com/learning" TargetMode="External"/><Relationship Id="rId10" Type="http://schemas.openxmlformats.org/officeDocument/2006/relationships/image" Target="../media/image64.emf"/><Relationship Id="rId4" Type="http://schemas.openxmlformats.org/officeDocument/2006/relationships/image" Target="../media/image61.png"/><Relationship Id="rId9" Type="http://schemas.openxmlformats.org/officeDocument/2006/relationships/image" Target="../media/image63.png"/><Relationship Id="rId14" Type="http://schemas.microsoft.com/office/2007/relationships/hdphoto" Target="../media/hdphoto1.wdp"/></Relationships>
</file>

<file path=ppt/slides/_rels/slide32.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33.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 Owner Responsibilities</a:t>
            </a:r>
            <a:endParaRPr lang="en-US" dirty="0"/>
          </a:p>
        </p:txBody>
      </p:sp>
      <p:sp>
        <p:nvSpPr>
          <p:cNvPr id="3" name="Content Placeholder 2"/>
          <p:cNvSpPr>
            <a:spLocks noGrp="1"/>
          </p:cNvSpPr>
          <p:nvPr>
            <p:ph idx="1"/>
          </p:nvPr>
        </p:nvSpPr>
        <p:spPr>
          <a:xfrm>
            <a:off x="519112" y="1158103"/>
            <a:ext cx="11149013" cy="5478423"/>
          </a:xfrm>
        </p:spPr>
        <p:txBody>
          <a:bodyPr/>
          <a:lstStyle/>
          <a:p>
            <a:r>
              <a:rPr lang="en-US" sz="2000" dirty="0"/>
              <a:t>Plan </a:t>
            </a:r>
          </a:p>
          <a:p>
            <a:pPr lvl="1"/>
            <a:r>
              <a:rPr lang="en-US" sz="1800" dirty="0"/>
              <a:t>Budgeting</a:t>
            </a:r>
          </a:p>
          <a:p>
            <a:pPr lvl="1"/>
            <a:r>
              <a:rPr lang="en-US" sz="1800" dirty="0"/>
              <a:t>Agility – time to market</a:t>
            </a:r>
          </a:p>
          <a:p>
            <a:pPr lvl="1"/>
            <a:r>
              <a:rPr lang="en-US" sz="1800" dirty="0"/>
              <a:t>Package </a:t>
            </a:r>
          </a:p>
          <a:p>
            <a:r>
              <a:rPr lang="en-US" sz="2000" dirty="0"/>
              <a:t>Deployment</a:t>
            </a:r>
          </a:p>
          <a:p>
            <a:pPr lvl="1"/>
            <a:r>
              <a:rPr lang="en-US" sz="1800" dirty="0"/>
              <a:t>Application deployment of package obtained from developers</a:t>
            </a:r>
          </a:p>
          <a:p>
            <a:pPr lvl="1"/>
            <a:r>
              <a:rPr lang="en-US" sz="1800" dirty="0"/>
              <a:t>Validate deployment</a:t>
            </a:r>
          </a:p>
          <a:p>
            <a:pPr lvl="1"/>
            <a:r>
              <a:rPr lang="en-US" sz="1800" dirty="0"/>
              <a:t>Interface with infrastructure engineering for support/SLA/Change control…</a:t>
            </a:r>
          </a:p>
          <a:p>
            <a:r>
              <a:rPr lang="en-US" sz="2000" dirty="0"/>
              <a:t>Operate and  Maintain</a:t>
            </a:r>
          </a:p>
          <a:p>
            <a:pPr lvl="1"/>
            <a:r>
              <a:rPr lang="en-US" sz="1800" dirty="0"/>
              <a:t>Control (start/stop), scale-in/out</a:t>
            </a:r>
          </a:p>
          <a:p>
            <a:pPr lvl="1"/>
            <a:r>
              <a:rPr lang="en-US" sz="1800" dirty="0"/>
              <a:t>Audit</a:t>
            </a:r>
          </a:p>
          <a:p>
            <a:pPr lvl="1"/>
            <a:r>
              <a:rPr lang="en-US" sz="1800" dirty="0"/>
              <a:t>Performance monitoring and optimization</a:t>
            </a:r>
          </a:p>
          <a:p>
            <a:pPr lvl="1"/>
            <a:r>
              <a:rPr lang="en-US" sz="1800" dirty="0"/>
              <a:t>Root cause analysis</a:t>
            </a:r>
          </a:p>
          <a:p>
            <a:pPr lvl="1"/>
            <a:r>
              <a:rPr lang="en-US" sz="1800" dirty="0"/>
              <a:t>2</a:t>
            </a:r>
            <a:r>
              <a:rPr lang="en-US" sz="1800" baseline="30000" dirty="0"/>
              <a:t>nd</a:t>
            </a:r>
            <a:r>
              <a:rPr lang="en-US" sz="1800" dirty="0"/>
              <a:t> or 3</a:t>
            </a:r>
            <a:r>
              <a:rPr lang="en-US" sz="1800" baseline="30000" dirty="0"/>
              <a:t>rd</a:t>
            </a:r>
            <a:r>
              <a:rPr lang="en-US" sz="1800" dirty="0"/>
              <a:t> tier of support for application</a:t>
            </a:r>
          </a:p>
          <a:p>
            <a:pPr lvl="1"/>
            <a:r>
              <a:rPr lang="en-US" sz="1800" dirty="0"/>
              <a:t>Feedback to engineering for future enhancements</a:t>
            </a:r>
          </a:p>
          <a:p>
            <a:r>
              <a:rPr lang="en-US" sz="2000" dirty="0"/>
              <a:t>Upgrades</a:t>
            </a:r>
          </a:p>
          <a:p>
            <a:r>
              <a:rPr lang="en-US" sz="2000" dirty="0"/>
              <a:t>Decommission </a:t>
            </a:r>
          </a:p>
        </p:txBody>
      </p:sp>
    </p:spTree>
    <p:extLst>
      <p:ext uri="{BB962C8B-B14F-4D97-AF65-F5344CB8AC3E}">
        <p14:creationId xmlns:p14="http://schemas.microsoft.com/office/powerpoint/2010/main" val="54224982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782" y="3525660"/>
            <a:ext cx="6824498" cy="1420566"/>
          </a:xfrm>
          <a:prstGeom prst="rect">
            <a:avLst/>
          </a:prstGeom>
          <a:noFill/>
          <a:ln>
            <a:noFill/>
          </a:ln>
          <a:effectLst>
            <a:outerShdw dist="35921" dir="2700000" algn="ctr" rotWithShape="0">
              <a:schemeClr val="bg2"/>
            </a:outerShdw>
            <a:reflection blurRad="6350" stA="50000" endA="300" endPos="9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Multi VMM support</a:t>
            </a:r>
            <a:endParaRPr lang="en-US" dirty="0"/>
          </a:p>
        </p:txBody>
      </p:sp>
      <p:sp>
        <p:nvSpPr>
          <p:cNvPr id="3" name="Content Placeholder 2"/>
          <p:cNvSpPr>
            <a:spLocks noGrp="1"/>
          </p:cNvSpPr>
          <p:nvPr>
            <p:ph idx="1"/>
          </p:nvPr>
        </p:nvSpPr>
        <p:spPr>
          <a:xfrm>
            <a:off x="519112" y="1447800"/>
            <a:ext cx="11149013" cy="1883593"/>
          </a:xfrm>
        </p:spPr>
        <p:txBody>
          <a:bodyPr/>
          <a:lstStyle/>
          <a:p>
            <a:pPr marL="398463" indent="-398463"/>
            <a:r>
              <a:rPr lang="en-US" sz="2400" dirty="0" smtClean="0"/>
              <a:t>Bridges private clouds provided by multiple VMM Server installations</a:t>
            </a:r>
          </a:p>
          <a:p>
            <a:pPr marL="398463" indent="-398463"/>
            <a:r>
              <a:rPr lang="en-US" sz="2400" dirty="0" smtClean="0"/>
              <a:t>Web-based self-service for deployment of VMs and Services into VMM private clouds</a:t>
            </a:r>
          </a:p>
          <a:p>
            <a:pPr marL="398463" indent="-398463"/>
            <a:r>
              <a:rPr lang="en-US" sz="2400" dirty="0" smtClean="0"/>
              <a:t>Search/View/Manage VMs and Services across VMM clouds</a:t>
            </a:r>
          </a:p>
          <a:p>
            <a:pPr marL="398463" indent="-398463"/>
            <a:r>
              <a:rPr lang="en-US" sz="2400" dirty="0" smtClean="0"/>
              <a:t>Copy library templates from one VMM cloud library to another</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022" y="5345723"/>
            <a:ext cx="771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376" y="5345723"/>
            <a:ext cx="771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4193" y="5345723"/>
            <a:ext cx="771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933" y="5345723"/>
            <a:ext cx="771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22969" y="6116776"/>
            <a:ext cx="771525" cy="430887"/>
          </a:xfrm>
          <a:prstGeom prst="rect">
            <a:avLst/>
          </a:prstGeom>
          <a:noFill/>
        </p:spPr>
        <p:txBody>
          <a:bodyPr wrap="square" lIns="0" tIns="0" rIns="0" bIns="0" rtlCol="0">
            <a:spAutoFit/>
          </a:bodyPr>
          <a:lstStyle/>
          <a:p>
            <a:pPr algn="ctr"/>
            <a:r>
              <a:rPr lang="en-US" sz="1400" dirty="0" smtClean="0">
                <a:gradFill>
                  <a:gsLst>
                    <a:gs pos="0">
                      <a:schemeClr val="tx1"/>
                    </a:gs>
                    <a:gs pos="86000">
                      <a:schemeClr val="tx1"/>
                    </a:gs>
                  </a:gsLst>
                  <a:lin ang="5400000" scaled="0"/>
                </a:gradFill>
                <a:latin typeface="Arial" pitchFamily="34" charset="0"/>
              </a:rPr>
              <a:t>Boston Lab</a:t>
            </a:r>
          </a:p>
        </p:txBody>
      </p:sp>
      <p:sp>
        <p:nvSpPr>
          <p:cNvPr id="11" name="TextBox 10"/>
          <p:cNvSpPr txBox="1"/>
          <p:nvPr/>
        </p:nvSpPr>
        <p:spPr>
          <a:xfrm>
            <a:off x="4309396" y="6114107"/>
            <a:ext cx="1148862" cy="430887"/>
          </a:xfrm>
          <a:prstGeom prst="rect">
            <a:avLst/>
          </a:prstGeom>
          <a:noFill/>
        </p:spPr>
        <p:txBody>
          <a:bodyPr wrap="square" lIns="0" tIns="0" rIns="0" bIns="0" rtlCol="0">
            <a:spAutoFit/>
          </a:bodyPr>
          <a:lstStyle/>
          <a:p>
            <a:pPr algn="ctr"/>
            <a:r>
              <a:rPr lang="en-US" sz="1400" dirty="0" smtClean="0">
                <a:gradFill>
                  <a:gsLst>
                    <a:gs pos="0">
                      <a:schemeClr val="tx1"/>
                    </a:gs>
                    <a:gs pos="86000">
                      <a:schemeClr val="tx1"/>
                    </a:gs>
                  </a:gsLst>
                  <a:lin ang="5400000" scaled="0"/>
                </a:gradFill>
                <a:latin typeface="Arial" pitchFamily="34" charset="0"/>
              </a:rPr>
              <a:t>Boston Production</a:t>
            </a:r>
          </a:p>
        </p:txBody>
      </p:sp>
      <p:sp>
        <p:nvSpPr>
          <p:cNvPr id="12" name="TextBox 11"/>
          <p:cNvSpPr txBox="1"/>
          <p:nvPr/>
        </p:nvSpPr>
        <p:spPr>
          <a:xfrm>
            <a:off x="7624193" y="6116776"/>
            <a:ext cx="771525" cy="430887"/>
          </a:xfrm>
          <a:prstGeom prst="rect">
            <a:avLst/>
          </a:prstGeom>
          <a:noFill/>
        </p:spPr>
        <p:txBody>
          <a:bodyPr wrap="square" lIns="0" tIns="0" rIns="0" bIns="0" rtlCol="0">
            <a:spAutoFit/>
          </a:bodyPr>
          <a:lstStyle/>
          <a:p>
            <a:pPr algn="ctr"/>
            <a:r>
              <a:rPr lang="en-US" sz="1400" dirty="0" smtClean="0">
                <a:gradFill>
                  <a:gsLst>
                    <a:gs pos="0">
                      <a:schemeClr val="tx1"/>
                    </a:gs>
                    <a:gs pos="86000">
                      <a:schemeClr val="tx1"/>
                    </a:gs>
                  </a:gsLst>
                  <a:lin ang="5400000" scaled="0"/>
                </a:gradFill>
                <a:latin typeface="Arial" pitchFamily="34" charset="0"/>
              </a:rPr>
              <a:t>Beijing</a:t>
            </a:r>
            <a:br>
              <a:rPr lang="en-US" sz="1400" dirty="0" smtClean="0">
                <a:gradFill>
                  <a:gsLst>
                    <a:gs pos="0">
                      <a:schemeClr val="tx1"/>
                    </a:gs>
                    <a:gs pos="86000">
                      <a:schemeClr val="tx1"/>
                    </a:gs>
                  </a:gsLst>
                  <a:lin ang="5400000" scaled="0"/>
                </a:gradFill>
                <a:latin typeface="Arial" pitchFamily="34" charset="0"/>
              </a:rPr>
            </a:br>
            <a:r>
              <a:rPr lang="en-US" sz="1400" dirty="0" smtClean="0">
                <a:gradFill>
                  <a:gsLst>
                    <a:gs pos="0">
                      <a:schemeClr val="tx1"/>
                    </a:gs>
                    <a:gs pos="86000">
                      <a:schemeClr val="tx1"/>
                    </a:gs>
                  </a:gsLst>
                  <a:lin ang="5400000" scaled="0"/>
                </a:gradFill>
                <a:latin typeface="Arial" pitchFamily="34" charset="0"/>
              </a:rPr>
              <a:t>Lab</a:t>
            </a:r>
          </a:p>
        </p:txBody>
      </p:sp>
      <p:sp>
        <p:nvSpPr>
          <p:cNvPr id="13" name="TextBox 12"/>
          <p:cNvSpPr txBox="1"/>
          <p:nvPr/>
        </p:nvSpPr>
        <p:spPr>
          <a:xfrm>
            <a:off x="8458518" y="6114107"/>
            <a:ext cx="1148862" cy="430887"/>
          </a:xfrm>
          <a:prstGeom prst="rect">
            <a:avLst/>
          </a:prstGeom>
          <a:noFill/>
        </p:spPr>
        <p:txBody>
          <a:bodyPr wrap="square" lIns="0" tIns="0" rIns="0" bIns="0" rtlCol="0">
            <a:spAutoFit/>
          </a:bodyPr>
          <a:lstStyle/>
          <a:p>
            <a:pPr algn="ctr"/>
            <a:r>
              <a:rPr lang="en-US" sz="1400" dirty="0" smtClean="0">
                <a:gradFill>
                  <a:gsLst>
                    <a:gs pos="0">
                      <a:schemeClr val="tx1"/>
                    </a:gs>
                    <a:gs pos="86000">
                      <a:schemeClr val="tx1"/>
                    </a:gs>
                  </a:gsLst>
                  <a:lin ang="5400000" scaled="0"/>
                </a:gradFill>
                <a:latin typeface="Arial" pitchFamily="34" charset="0"/>
              </a:rPr>
              <a:t>Beijing Production</a:t>
            </a:r>
          </a:p>
        </p:txBody>
      </p:sp>
      <p:sp>
        <p:nvSpPr>
          <p:cNvPr id="6" name="Left-Right Arrow 5"/>
          <p:cNvSpPr/>
          <p:nvPr/>
        </p:nvSpPr>
        <p:spPr bwMode="auto">
          <a:xfrm>
            <a:off x="3055612" y="4976706"/>
            <a:ext cx="6804667" cy="274320"/>
          </a:xfrm>
          <a:prstGeom prst="lef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Arial" pitchFamily="34" charset="0"/>
            </a:endParaRPr>
          </a:p>
        </p:txBody>
      </p:sp>
    </p:spTree>
    <p:extLst>
      <p:ext uri="{BB962C8B-B14F-4D97-AF65-F5344CB8AC3E}">
        <p14:creationId xmlns:p14="http://schemas.microsoft.com/office/powerpoint/2010/main" val="40144113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Support</a:t>
            </a:r>
            <a:endParaRPr lang="en-US" dirty="0"/>
          </a:p>
        </p:txBody>
      </p:sp>
      <p:sp>
        <p:nvSpPr>
          <p:cNvPr id="3" name="Content Placeholder 2"/>
          <p:cNvSpPr>
            <a:spLocks noGrp="1"/>
          </p:cNvSpPr>
          <p:nvPr>
            <p:ph idx="1"/>
          </p:nvPr>
        </p:nvSpPr>
        <p:spPr>
          <a:xfrm>
            <a:off x="519112" y="1447799"/>
            <a:ext cx="11149013" cy="1049518"/>
          </a:xfrm>
        </p:spPr>
        <p:txBody>
          <a:bodyPr/>
          <a:lstStyle/>
          <a:p>
            <a:r>
              <a:rPr lang="en-US" sz="2200" dirty="0" smtClean="0"/>
              <a:t>Aggregates multiple Windows Azure subscriptions into a single management view</a:t>
            </a:r>
          </a:p>
          <a:p>
            <a:r>
              <a:rPr lang="en-US" sz="2200" dirty="0" smtClean="0"/>
              <a:t>Provides a tool to the IT Pro for deploying and upgrading Windows Azure services</a:t>
            </a:r>
          </a:p>
          <a:p>
            <a:r>
              <a:rPr lang="en-US" sz="2200" dirty="0" smtClean="0"/>
              <a:t>Delivers IT processes for Windows Azure platform with user roles, library, and auditing</a:t>
            </a:r>
            <a:endParaRPr lang="en-US"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929" y="2706146"/>
            <a:ext cx="7650480" cy="1846590"/>
          </a:xfrm>
          <a:prstGeom prst="rect">
            <a:avLst/>
          </a:prstGeom>
          <a:noFill/>
          <a:ln>
            <a:noFill/>
          </a:ln>
          <a:effectLst>
            <a:outerShdw dist="35921" dir="2700000" algn="ctr" rotWithShape="0">
              <a:schemeClr val="bg2"/>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951" y="4926267"/>
            <a:ext cx="771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305" y="4926267"/>
            <a:ext cx="771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602" y="4880547"/>
            <a:ext cx="771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342" y="4880547"/>
            <a:ext cx="771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589677" y="5680045"/>
            <a:ext cx="771525" cy="430887"/>
          </a:xfrm>
          <a:prstGeom prst="rect">
            <a:avLst/>
          </a:prstGeom>
          <a:noFill/>
        </p:spPr>
        <p:txBody>
          <a:bodyPr wrap="square" lIns="0" tIns="0" rIns="0" bIns="0" rtlCol="0">
            <a:spAutoFit/>
          </a:bodyPr>
          <a:lstStyle/>
          <a:p>
            <a:pPr algn="ctr"/>
            <a:r>
              <a:rPr lang="en-US" sz="1400" dirty="0" smtClean="0">
                <a:gradFill>
                  <a:gsLst>
                    <a:gs pos="0">
                      <a:schemeClr val="tx1"/>
                    </a:gs>
                    <a:gs pos="86000">
                      <a:schemeClr val="tx1"/>
                    </a:gs>
                  </a:gsLst>
                  <a:lin ang="5400000" scaled="0"/>
                </a:gradFill>
                <a:latin typeface="Arial" pitchFamily="34" charset="0"/>
              </a:rPr>
              <a:t>Boston Lab</a:t>
            </a:r>
          </a:p>
        </p:txBody>
      </p:sp>
      <p:sp>
        <p:nvSpPr>
          <p:cNvPr id="11" name="TextBox 10"/>
          <p:cNvSpPr txBox="1"/>
          <p:nvPr/>
        </p:nvSpPr>
        <p:spPr>
          <a:xfrm>
            <a:off x="3467051" y="5680045"/>
            <a:ext cx="1148862" cy="430887"/>
          </a:xfrm>
          <a:prstGeom prst="rect">
            <a:avLst/>
          </a:prstGeom>
          <a:noFill/>
        </p:spPr>
        <p:txBody>
          <a:bodyPr wrap="square" lIns="0" tIns="0" rIns="0" bIns="0" rtlCol="0">
            <a:spAutoFit/>
          </a:bodyPr>
          <a:lstStyle/>
          <a:p>
            <a:pPr algn="ctr"/>
            <a:r>
              <a:rPr lang="en-US" sz="1400" dirty="0" smtClean="0">
                <a:gradFill>
                  <a:gsLst>
                    <a:gs pos="0">
                      <a:schemeClr val="tx1"/>
                    </a:gs>
                    <a:gs pos="86000">
                      <a:schemeClr val="tx1"/>
                    </a:gs>
                  </a:gsLst>
                  <a:lin ang="5400000" scaled="0"/>
                </a:gradFill>
                <a:latin typeface="Arial" pitchFamily="34" charset="0"/>
              </a:rPr>
              <a:t>Boston Production</a:t>
            </a:r>
          </a:p>
        </p:txBody>
      </p:sp>
      <p:sp>
        <p:nvSpPr>
          <p:cNvPr id="12" name="TextBox 11"/>
          <p:cNvSpPr txBox="1"/>
          <p:nvPr/>
        </p:nvSpPr>
        <p:spPr>
          <a:xfrm>
            <a:off x="5278054" y="5661939"/>
            <a:ext cx="771525" cy="430887"/>
          </a:xfrm>
          <a:prstGeom prst="rect">
            <a:avLst/>
          </a:prstGeom>
          <a:noFill/>
        </p:spPr>
        <p:txBody>
          <a:bodyPr wrap="square" lIns="0" tIns="0" rIns="0" bIns="0" rtlCol="0">
            <a:spAutoFit/>
          </a:bodyPr>
          <a:lstStyle/>
          <a:p>
            <a:pPr algn="ctr"/>
            <a:r>
              <a:rPr lang="en-US" sz="1400" dirty="0" smtClean="0">
                <a:gradFill>
                  <a:gsLst>
                    <a:gs pos="0">
                      <a:schemeClr val="tx1"/>
                    </a:gs>
                    <a:gs pos="86000">
                      <a:schemeClr val="tx1"/>
                    </a:gs>
                  </a:gsLst>
                  <a:lin ang="5400000" scaled="0"/>
                </a:gradFill>
                <a:latin typeface="Arial" pitchFamily="34" charset="0"/>
              </a:rPr>
              <a:t>Beijing</a:t>
            </a:r>
            <a:br>
              <a:rPr lang="en-US" sz="1400" dirty="0" smtClean="0">
                <a:gradFill>
                  <a:gsLst>
                    <a:gs pos="0">
                      <a:schemeClr val="tx1"/>
                    </a:gs>
                    <a:gs pos="86000">
                      <a:schemeClr val="tx1"/>
                    </a:gs>
                  </a:gsLst>
                  <a:lin ang="5400000" scaled="0"/>
                </a:gradFill>
                <a:latin typeface="Arial" pitchFamily="34" charset="0"/>
              </a:rPr>
            </a:br>
            <a:r>
              <a:rPr lang="en-US" sz="1400" dirty="0" smtClean="0">
                <a:gradFill>
                  <a:gsLst>
                    <a:gs pos="0">
                      <a:schemeClr val="tx1"/>
                    </a:gs>
                    <a:gs pos="86000">
                      <a:schemeClr val="tx1"/>
                    </a:gs>
                  </a:gsLst>
                  <a:lin ang="5400000" scaled="0"/>
                </a:gradFill>
                <a:latin typeface="Arial" pitchFamily="34" charset="0"/>
              </a:rPr>
              <a:t>Lab</a:t>
            </a:r>
          </a:p>
        </p:txBody>
      </p:sp>
      <p:sp>
        <p:nvSpPr>
          <p:cNvPr id="13" name="TextBox 12"/>
          <p:cNvSpPr txBox="1"/>
          <p:nvPr/>
        </p:nvSpPr>
        <p:spPr>
          <a:xfrm>
            <a:off x="6121432" y="5661939"/>
            <a:ext cx="1148862" cy="430887"/>
          </a:xfrm>
          <a:prstGeom prst="rect">
            <a:avLst/>
          </a:prstGeom>
          <a:noFill/>
        </p:spPr>
        <p:txBody>
          <a:bodyPr wrap="square" lIns="0" tIns="0" rIns="0" bIns="0" rtlCol="0">
            <a:spAutoFit/>
          </a:bodyPr>
          <a:lstStyle/>
          <a:p>
            <a:pPr algn="ctr"/>
            <a:r>
              <a:rPr lang="en-US" sz="1400" dirty="0" smtClean="0">
                <a:gradFill>
                  <a:gsLst>
                    <a:gs pos="0">
                      <a:schemeClr val="tx1"/>
                    </a:gs>
                    <a:gs pos="86000">
                      <a:schemeClr val="tx1"/>
                    </a:gs>
                  </a:gsLst>
                  <a:lin ang="5400000" scaled="0"/>
                </a:gradFill>
                <a:latin typeface="Arial" pitchFamily="34" charset="0"/>
              </a:rPr>
              <a:t>Beijing Production</a:t>
            </a:r>
          </a:p>
        </p:txBody>
      </p:sp>
      <p:sp>
        <p:nvSpPr>
          <p:cNvPr id="14" name="Left-Right Arrow 13"/>
          <p:cNvSpPr/>
          <p:nvPr/>
        </p:nvSpPr>
        <p:spPr bwMode="auto">
          <a:xfrm>
            <a:off x="2215929" y="4572490"/>
            <a:ext cx="7650480" cy="274320"/>
          </a:xfrm>
          <a:prstGeom prst="lef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Arial"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8256" y="4879368"/>
            <a:ext cx="771950" cy="71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4360" y="4879368"/>
            <a:ext cx="771950" cy="71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706522" y="5625727"/>
            <a:ext cx="771525" cy="430887"/>
          </a:xfrm>
          <a:prstGeom prst="rect">
            <a:avLst/>
          </a:prstGeom>
          <a:noFill/>
        </p:spPr>
        <p:txBody>
          <a:bodyPr wrap="square" lIns="0" tIns="0" rIns="0" bIns="0" rtlCol="0">
            <a:spAutoFit/>
          </a:bodyPr>
          <a:lstStyle/>
          <a:p>
            <a:pPr algn="ctr"/>
            <a:r>
              <a:rPr lang="en-US" sz="1400" dirty="0" smtClean="0">
                <a:gradFill>
                  <a:gsLst>
                    <a:gs pos="0">
                      <a:schemeClr val="tx1"/>
                    </a:gs>
                    <a:gs pos="86000">
                      <a:schemeClr val="tx1"/>
                    </a:gs>
                  </a:gsLst>
                  <a:lin ang="5400000" scaled="0"/>
                </a:gradFill>
                <a:latin typeface="Arial" pitchFamily="34" charset="0"/>
              </a:rPr>
              <a:t>Azure</a:t>
            </a:r>
            <a:br>
              <a:rPr lang="en-US" sz="1400" dirty="0" smtClean="0">
                <a:gradFill>
                  <a:gsLst>
                    <a:gs pos="0">
                      <a:schemeClr val="tx1"/>
                    </a:gs>
                    <a:gs pos="86000">
                      <a:schemeClr val="tx1"/>
                    </a:gs>
                  </a:gsLst>
                  <a:lin ang="5400000" scaled="0"/>
                </a:gradFill>
                <a:latin typeface="Arial" pitchFamily="34" charset="0"/>
              </a:rPr>
            </a:br>
            <a:r>
              <a:rPr lang="en-US" sz="1400" dirty="0" smtClean="0">
                <a:gradFill>
                  <a:gsLst>
                    <a:gs pos="0">
                      <a:schemeClr val="tx1"/>
                    </a:gs>
                    <a:gs pos="86000">
                      <a:schemeClr val="tx1"/>
                    </a:gs>
                  </a:gsLst>
                  <a:lin ang="5400000" scaled="0"/>
                </a:gradFill>
                <a:latin typeface="Arial" pitchFamily="34" charset="0"/>
              </a:rPr>
              <a:t> Test</a:t>
            </a:r>
          </a:p>
        </p:txBody>
      </p:sp>
      <p:sp>
        <p:nvSpPr>
          <p:cNvPr id="18" name="TextBox 17"/>
          <p:cNvSpPr txBox="1"/>
          <p:nvPr/>
        </p:nvSpPr>
        <p:spPr>
          <a:xfrm>
            <a:off x="8549900" y="5625727"/>
            <a:ext cx="1148862" cy="430887"/>
          </a:xfrm>
          <a:prstGeom prst="rect">
            <a:avLst/>
          </a:prstGeom>
          <a:noFill/>
        </p:spPr>
        <p:txBody>
          <a:bodyPr wrap="square" lIns="0" tIns="0" rIns="0" bIns="0" rtlCol="0">
            <a:spAutoFit/>
          </a:bodyPr>
          <a:lstStyle/>
          <a:p>
            <a:pPr algn="ctr"/>
            <a:r>
              <a:rPr lang="en-US" sz="1400" dirty="0" smtClean="0">
                <a:gradFill>
                  <a:gsLst>
                    <a:gs pos="0">
                      <a:schemeClr val="tx1"/>
                    </a:gs>
                    <a:gs pos="86000">
                      <a:schemeClr val="tx1"/>
                    </a:gs>
                  </a:gsLst>
                  <a:lin ang="5400000" scaled="0"/>
                </a:gradFill>
                <a:latin typeface="Arial" pitchFamily="34" charset="0"/>
              </a:rPr>
              <a:t>Azure Production</a:t>
            </a:r>
          </a:p>
        </p:txBody>
      </p:sp>
    </p:spTree>
    <p:extLst>
      <p:ext uri="{BB962C8B-B14F-4D97-AF65-F5344CB8AC3E}">
        <p14:creationId xmlns:p14="http://schemas.microsoft.com/office/powerpoint/2010/main" val="37504074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113" y="3190178"/>
            <a:ext cx="5942012" cy="1551194"/>
          </a:xfrm>
        </p:spPr>
        <p:txBody>
          <a:bodyPr/>
          <a:lstStyle/>
          <a:p>
            <a:r>
              <a:rPr lang="en-US" sz="2400" dirty="0" smtClean="0"/>
              <a:t>Register VMM servers</a:t>
            </a:r>
          </a:p>
          <a:p>
            <a:r>
              <a:rPr lang="en-US" sz="2400" dirty="0" smtClean="0"/>
              <a:t>Register Azure subscriptions</a:t>
            </a:r>
          </a:p>
          <a:p>
            <a:r>
              <a:rPr lang="en-US" sz="2400" dirty="0" smtClean="0"/>
              <a:t>In VMM, create and assign clouds</a:t>
            </a:r>
          </a:p>
          <a:p>
            <a:r>
              <a:rPr lang="en-US" sz="2400" dirty="0" smtClean="0"/>
              <a:t>Assign access to Windows Azure</a:t>
            </a:r>
          </a:p>
        </p:txBody>
      </p:sp>
      <p:sp>
        <p:nvSpPr>
          <p:cNvPr id="6" name="TextBox 5"/>
          <p:cNvSpPr txBox="1"/>
          <p:nvPr/>
        </p:nvSpPr>
        <p:spPr>
          <a:xfrm>
            <a:off x="388294" y="1740663"/>
            <a:ext cx="11383108" cy="830997"/>
          </a:xfrm>
          <a:prstGeom prst="rect">
            <a:avLst/>
          </a:prstGeom>
          <a:noFill/>
          <a:ln>
            <a:solidFill>
              <a:schemeClr val="accent1"/>
            </a:solidFill>
          </a:ln>
        </p:spPr>
        <p:txBody>
          <a:bodyPr wrap="square" rtlCol="0">
            <a:spAutoFit/>
          </a:bodyPr>
          <a:lstStyle/>
          <a:p>
            <a:r>
              <a:rPr lang="en-US" sz="2400" dirty="0"/>
              <a:t>The </a:t>
            </a:r>
            <a:r>
              <a:rPr lang="en-US" sz="2400" dirty="0" smtClean="0"/>
              <a:t>hybrid cloud </a:t>
            </a:r>
            <a:r>
              <a:rPr lang="en-US" sz="2400" dirty="0"/>
              <a:t>management </a:t>
            </a:r>
            <a:r>
              <a:rPr lang="en-US" sz="2400" dirty="0" smtClean="0"/>
              <a:t>feature encompasses </a:t>
            </a:r>
            <a:r>
              <a:rPr lang="en-US" sz="2400" dirty="0"/>
              <a:t>registering </a:t>
            </a:r>
            <a:r>
              <a:rPr lang="en-US" sz="2400" dirty="0" smtClean="0"/>
              <a:t>clouds, delegating access to the clouds, and </a:t>
            </a:r>
            <a:r>
              <a:rPr lang="en-US" sz="2400" dirty="0"/>
              <a:t>providing basic cloud management </a:t>
            </a:r>
            <a:r>
              <a:rPr lang="en-US" sz="2400" dirty="0" smtClean="0"/>
              <a:t>operations</a:t>
            </a:r>
            <a:endParaRPr lang="en-US" sz="2400" dirty="0"/>
          </a:p>
        </p:txBody>
      </p:sp>
      <p:grpSp>
        <p:nvGrpSpPr>
          <p:cNvPr id="7" name="Group 6"/>
          <p:cNvGrpSpPr/>
          <p:nvPr/>
        </p:nvGrpSpPr>
        <p:grpSpPr>
          <a:xfrm>
            <a:off x="6413860" y="2771402"/>
            <a:ext cx="5059680" cy="3749040"/>
            <a:chOff x="2212486" y="1628775"/>
            <a:chExt cx="7366275" cy="5211563"/>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12486" y="1628775"/>
              <a:ext cx="7366275" cy="521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103332" y="3293526"/>
              <a:ext cx="1946520" cy="427843"/>
            </a:xfrm>
            <a:prstGeom prst="rect">
              <a:avLst/>
            </a:prstGeom>
            <a:noFill/>
          </p:spPr>
          <p:txBody>
            <a:bodyPr wrap="square" lIns="0" tIns="0" rIns="0" bIns="0" rtlCol="0">
              <a:spAutoFit/>
            </a:bodyPr>
            <a:lstStyle/>
            <a:p>
              <a:r>
                <a:rPr lang="en-US" sz="2000" dirty="0" smtClean="0">
                  <a:solidFill>
                    <a:schemeClr val="bg1"/>
                  </a:solidFill>
                </a:rPr>
                <a:t>Windows</a:t>
              </a:r>
            </a:p>
          </p:txBody>
        </p:sp>
      </p:grpSp>
      <p:sp>
        <p:nvSpPr>
          <p:cNvPr id="10" name="Title 1"/>
          <p:cNvSpPr txBox="1">
            <a:spLocks/>
          </p:cNvSpPr>
          <p:nvPr/>
        </p:nvSpPr>
        <p:spPr>
          <a:xfrm>
            <a:off x="466784" y="286422"/>
            <a:ext cx="11669713"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400" spc="-100" dirty="0"/>
              <a:t>Application Owner:  Capacity Acquisition (Plan)</a:t>
            </a:r>
            <a:br>
              <a:rPr lang="en-US" sz="4400" spc="-100" dirty="0"/>
            </a:br>
            <a:r>
              <a:rPr lang="en-US" sz="3600" spc="-100" dirty="0">
                <a:solidFill>
                  <a:schemeClr val="accent1"/>
                </a:solidFill>
              </a:rPr>
              <a:t>Cloud registration</a:t>
            </a:r>
            <a:endParaRPr lang="en-US" sz="4400" spc="-100" dirty="0">
              <a:solidFill>
                <a:schemeClr val="accent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88328" y="4308297"/>
            <a:ext cx="1828800" cy="33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45570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06" y="228600"/>
            <a:ext cx="11149013" cy="609398"/>
          </a:xfrm>
        </p:spPr>
        <p:txBody>
          <a:bodyPr/>
          <a:lstStyle/>
          <a:p>
            <a:r>
              <a:rPr lang="en-US" dirty="0" smtClean="0"/>
              <a:t>VMM 2012 Services</a:t>
            </a:r>
            <a:endParaRPr lang="en-US" dirty="0"/>
          </a:p>
        </p:txBody>
      </p:sp>
      <p:pic>
        <p:nvPicPr>
          <p:cNvPr id="3" name="Picture 8" descr="C:\Users\sigurdg\Desktop\Server_back.png"/>
          <p:cNvPicPr>
            <a:picLocks noChangeAspect="1" noChangeArrowheads="1"/>
          </p:cNvPicPr>
          <p:nvPr/>
        </p:nvPicPr>
        <p:blipFill>
          <a:blip r:embed="rId2"/>
          <a:srcRect/>
          <a:stretch>
            <a:fillRect/>
          </a:stretch>
        </p:blipFill>
        <p:spPr bwMode="auto">
          <a:xfrm>
            <a:off x="5154706" y="1090675"/>
            <a:ext cx="3373437" cy="2749550"/>
          </a:xfrm>
          <a:prstGeom prst="rect">
            <a:avLst/>
          </a:prstGeom>
          <a:noFill/>
        </p:spPr>
      </p:pic>
      <p:pic>
        <p:nvPicPr>
          <p:cNvPr id="5" name="Picture 2" descr="\\NAS\Data\Asset.Repository\Icons\_ VIRTUALIZATION ICONS\Server Virtual 2U.png"/>
          <p:cNvPicPr>
            <a:picLocks noChangeAspect="1" noChangeArrowheads="1"/>
          </p:cNvPicPr>
          <p:nvPr/>
        </p:nvPicPr>
        <p:blipFill>
          <a:blip r:embed="rId3"/>
          <a:srcRect/>
          <a:stretch>
            <a:fillRect/>
          </a:stretch>
        </p:blipFill>
        <p:spPr bwMode="auto">
          <a:xfrm>
            <a:off x="7003959" y="2174442"/>
            <a:ext cx="1325664" cy="1003969"/>
          </a:xfrm>
          <a:prstGeom prst="rect">
            <a:avLst/>
          </a:prstGeom>
          <a:noFill/>
        </p:spPr>
      </p:pic>
      <p:pic>
        <p:nvPicPr>
          <p:cNvPr id="6" name="Picture 2" descr="\\NAS\Data\Asset.Repository\Icons\_ VIRTUALIZATION ICONS\Server Virtual 2U.png"/>
          <p:cNvPicPr>
            <a:picLocks noChangeAspect="1" noChangeArrowheads="1"/>
          </p:cNvPicPr>
          <p:nvPr/>
        </p:nvPicPr>
        <p:blipFill>
          <a:blip r:embed="rId3"/>
          <a:srcRect/>
          <a:stretch>
            <a:fillRect/>
          </a:stretch>
        </p:blipFill>
        <p:spPr bwMode="auto">
          <a:xfrm>
            <a:off x="7003959" y="1901547"/>
            <a:ext cx="1325664" cy="1003969"/>
          </a:xfrm>
          <a:prstGeom prst="rect">
            <a:avLst/>
          </a:prstGeom>
          <a:noFill/>
        </p:spPr>
      </p:pic>
      <p:grpSp>
        <p:nvGrpSpPr>
          <p:cNvPr id="69" name="Group 68"/>
          <p:cNvGrpSpPr/>
          <p:nvPr/>
        </p:nvGrpSpPr>
        <p:grpSpPr>
          <a:xfrm>
            <a:off x="5395304" y="1170473"/>
            <a:ext cx="2041543" cy="1396195"/>
            <a:chOff x="4792595" y="1170473"/>
            <a:chExt cx="2041543" cy="1396195"/>
          </a:xfrm>
        </p:grpSpPr>
        <p:pic>
          <p:nvPicPr>
            <p:cNvPr id="4" name="Picture 2" descr="\\NAS\Data\Asset.Repository\Icons\_ VIRTUALIZATION ICONS\Server Virtual 2U.png"/>
            <p:cNvPicPr>
              <a:picLocks noChangeAspect="1" noChangeArrowheads="1"/>
            </p:cNvPicPr>
            <p:nvPr/>
          </p:nvPicPr>
          <p:blipFill>
            <a:blip r:embed="rId3">
              <a:grayscl/>
            </a:blip>
            <a:srcRect/>
            <a:stretch>
              <a:fillRect/>
            </a:stretch>
          </p:blipFill>
          <p:spPr bwMode="auto">
            <a:xfrm>
              <a:off x="5508474" y="1170473"/>
              <a:ext cx="1325664" cy="1003969"/>
            </a:xfrm>
            <a:prstGeom prst="rect">
              <a:avLst/>
            </a:prstGeom>
            <a:noFill/>
          </p:spPr>
        </p:pic>
        <p:pic>
          <p:nvPicPr>
            <p:cNvPr id="14" name="Picture 2" descr="\\NAS\Data\Asset.Repository\Icons\_ VIRTUALIZATION ICONS\Server Virtual 2U.png"/>
            <p:cNvPicPr>
              <a:picLocks noChangeAspect="1" noChangeArrowheads="1"/>
            </p:cNvPicPr>
            <p:nvPr/>
          </p:nvPicPr>
          <p:blipFill>
            <a:blip r:embed="rId3">
              <a:grayscl/>
            </a:blip>
            <a:srcRect/>
            <a:stretch>
              <a:fillRect/>
            </a:stretch>
          </p:blipFill>
          <p:spPr bwMode="auto">
            <a:xfrm>
              <a:off x="4792595" y="1562699"/>
              <a:ext cx="1325664" cy="1003969"/>
            </a:xfrm>
            <a:prstGeom prst="rect">
              <a:avLst/>
            </a:prstGeom>
            <a:noFill/>
          </p:spPr>
        </p:pic>
        <p:grpSp>
          <p:nvGrpSpPr>
            <p:cNvPr id="68" name="Group 67"/>
            <p:cNvGrpSpPr/>
            <p:nvPr/>
          </p:nvGrpSpPr>
          <p:grpSpPr>
            <a:xfrm>
              <a:off x="5667045" y="1459479"/>
              <a:ext cx="1143340" cy="797255"/>
              <a:chOff x="5690798" y="1493674"/>
              <a:chExt cx="1143340" cy="797255"/>
            </a:xfrm>
          </p:grpSpPr>
          <p:grpSp>
            <p:nvGrpSpPr>
              <p:cNvPr id="7" name="Group 6"/>
              <p:cNvGrpSpPr/>
              <p:nvPr/>
            </p:nvGrpSpPr>
            <p:grpSpPr>
              <a:xfrm>
                <a:off x="6487679" y="1493674"/>
                <a:ext cx="346459" cy="345009"/>
                <a:chOff x="2679590" y="2322886"/>
                <a:chExt cx="346459" cy="345009"/>
              </a:xfrm>
            </p:grpSpPr>
            <p:sp>
              <p:nvSpPr>
                <p:cNvPr id="8" name="Oval 7"/>
                <p:cNvSpPr/>
                <p:nvPr/>
              </p:nvSpPr>
              <p:spPr bwMode="auto">
                <a:xfrm>
                  <a:off x="2679590" y="2329732"/>
                  <a:ext cx="318052" cy="326004"/>
                </a:xfrm>
                <a:prstGeom prst="ellipse">
                  <a:avLst/>
                </a:prstGeom>
                <a:solidFill>
                  <a:schemeClr val="tx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Arial" pitchFamily="34" charset="0"/>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988" y="2322886"/>
                  <a:ext cx="339061" cy="345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5690798" y="1945920"/>
                <a:ext cx="346459" cy="345009"/>
                <a:chOff x="2679590" y="2322886"/>
                <a:chExt cx="346459" cy="345009"/>
              </a:xfrm>
            </p:grpSpPr>
            <p:sp>
              <p:nvSpPr>
                <p:cNvPr id="16" name="Oval 15"/>
                <p:cNvSpPr/>
                <p:nvPr/>
              </p:nvSpPr>
              <p:spPr bwMode="auto">
                <a:xfrm>
                  <a:off x="2679590" y="2329732"/>
                  <a:ext cx="318052" cy="326004"/>
                </a:xfrm>
                <a:prstGeom prst="ellipse">
                  <a:avLst/>
                </a:prstGeom>
                <a:solidFill>
                  <a:schemeClr val="tx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Arial" pitchFamily="34" charset="0"/>
                  </a:endParaRPr>
                </a:p>
              </p:txBody>
            </p:sp>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988" y="2322886"/>
                  <a:ext cx="339061" cy="345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82" name="Group 81"/>
          <p:cNvGrpSpPr/>
          <p:nvPr/>
        </p:nvGrpSpPr>
        <p:grpSpPr>
          <a:xfrm>
            <a:off x="6841424" y="1672457"/>
            <a:ext cx="1325664" cy="1003969"/>
            <a:chOff x="6238715" y="1672457"/>
            <a:chExt cx="1325664" cy="1003969"/>
          </a:xfrm>
        </p:grpSpPr>
        <p:pic>
          <p:nvPicPr>
            <p:cNvPr id="13" name="Picture 2" descr="\\NAS\Data\Asset.Repository\Icons\_ VIRTUALIZATION ICONS\Server Virtual 2U.png"/>
            <p:cNvPicPr>
              <a:picLocks noChangeAspect="1" noChangeArrowheads="1"/>
            </p:cNvPicPr>
            <p:nvPr/>
          </p:nvPicPr>
          <p:blipFill>
            <a:blip r:embed="rId3">
              <a:grayscl/>
            </a:blip>
            <a:srcRect/>
            <a:stretch>
              <a:fillRect/>
            </a:stretch>
          </p:blipFill>
          <p:spPr bwMode="auto">
            <a:xfrm>
              <a:off x="6238715" y="1672457"/>
              <a:ext cx="1325664" cy="1003969"/>
            </a:xfrm>
            <a:prstGeom prst="rect">
              <a:avLst/>
            </a:prstGeom>
            <a:noFill/>
          </p:spPr>
        </p:pic>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0799" y="2007015"/>
              <a:ext cx="346562" cy="4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p:cNvGrpSpPr/>
          <p:nvPr/>
        </p:nvGrpSpPr>
        <p:grpSpPr>
          <a:xfrm>
            <a:off x="6158303" y="2090753"/>
            <a:ext cx="1325664" cy="1549759"/>
            <a:chOff x="4084932" y="3688256"/>
            <a:chExt cx="1785937" cy="2087838"/>
          </a:xfrm>
        </p:grpSpPr>
        <p:pic>
          <p:nvPicPr>
            <p:cNvPr id="20" name="Picture 2" descr="\\NAS\Data\Asset.Repository\Icons\_ VIRTUALIZATION ICONS\Server Virtual 2U.png"/>
            <p:cNvPicPr>
              <a:picLocks noChangeAspect="1" noChangeArrowheads="1"/>
            </p:cNvPicPr>
            <p:nvPr/>
          </p:nvPicPr>
          <p:blipFill>
            <a:blip r:embed="rId3"/>
            <a:srcRect/>
            <a:stretch>
              <a:fillRect/>
            </a:stretch>
          </p:blipFill>
          <p:spPr bwMode="auto">
            <a:xfrm>
              <a:off x="4084932" y="4423544"/>
              <a:ext cx="1785937" cy="1352550"/>
            </a:xfrm>
            <a:prstGeom prst="rect">
              <a:avLst/>
            </a:prstGeom>
            <a:noFill/>
          </p:spPr>
        </p:pic>
        <p:pic>
          <p:nvPicPr>
            <p:cNvPr id="21" name="Picture 2" descr="\\NAS\Data\Asset.Repository\Icons\_ VIRTUALIZATION ICONS\Server Virtual 2U.png"/>
            <p:cNvPicPr>
              <a:picLocks noChangeAspect="1" noChangeArrowheads="1"/>
            </p:cNvPicPr>
            <p:nvPr/>
          </p:nvPicPr>
          <p:blipFill>
            <a:blip r:embed="rId3"/>
            <a:srcRect/>
            <a:stretch>
              <a:fillRect/>
            </a:stretch>
          </p:blipFill>
          <p:spPr bwMode="auto">
            <a:xfrm>
              <a:off x="4084932" y="4055901"/>
              <a:ext cx="1785937" cy="1352550"/>
            </a:xfrm>
            <a:prstGeom prst="rect">
              <a:avLst/>
            </a:prstGeom>
            <a:noFill/>
          </p:spPr>
        </p:pic>
        <p:pic>
          <p:nvPicPr>
            <p:cNvPr id="22" name="Picture 2" descr="\\NAS\Data\Asset.Repository\Icons\_ VIRTUALIZATION ICONS\Server Virtual 2U.png"/>
            <p:cNvPicPr>
              <a:picLocks noChangeAspect="1" noChangeArrowheads="1"/>
            </p:cNvPicPr>
            <p:nvPr/>
          </p:nvPicPr>
          <p:blipFill>
            <a:blip r:embed="rId3"/>
            <a:srcRect/>
            <a:stretch>
              <a:fillRect/>
            </a:stretch>
          </p:blipFill>
          <p:spPr bwMode="auto">
            <a:xfrm>
              <a:off x="4084932" y="3688256"/>
              <a:ext cx="1785937" cy="1352550"/>
            </a:xfrm>
            <a:prstGeom prst="rect">
              <a:avLst/>
            </a:prstGeom>
            <a:noFill/>
          </p:spPr>
        </p:pic>
      </p:grpSp>
      <p:pic>
        <p:nvPicPr>
          <p:cNvPr id="23" name="Picture 9" descr="C:\Users\sigurdg\Desktop\Server_front.png"/>
          <p:cNvPicPr>
            <a:picLocks noChangeAspect="1" noChangeArrowheads="1"/>
          </p:cNvPicPr>
          <p:nvPr/>
        </p:nvPicPr>
        <p:blipFill>
          <a:blip r:embed="rId6"/>
          <a:srcRect/>
          <a:stretch>
            <a:fillRect/>
          </a:stretch>
        </p:blipFill>
        <p:spPr bwMode="auto">
          <a:xfrm>
            <a:off x="5051425" y="2014135"/>
            <a:ext cx="3481387" cy="1782762"/>
          </a:xfrm>
          <a:prstGeom prst="rect">
            <a:avLst/>
          </a:prstGeom>
          <a:noFill/>
        </p:spPr>
      </p:pic>
      <p:pic>
        <p:nvPicPr>
          <p:cNvPr id="24" name="Picture 8" descr="C:\Users\sigurdg\Desktop\Server_back.png"/>
          <p:cNvPicPr>
            <a:picLocks noChangeAspect="1" noChangeArrowheads="1"/>
          </p:cNvPicPr>
          <p:nvPr/>
        </p:nvPicPr>
        <p:blipFill>
          <a:blip r:embed="rId2"/>
          <a:srcRect/>
          <a:stretch>
            <a:fillRect/>
          </a:stretch>
        </p:blipFill>
        <p:spPr bwMode="auto">
          <a:xfrm>
            <a:off x="6516477" y="3367515"/>
            <a:ext cx="3373437" cy="2749550"/>
          </a:xfrm>
          <a:prstGeom prst="rect">
            <a:avLst/>
          </a:prstGeom>
          <a:noFill/>
        </p:spPr>
      </p:pic>
      <p:pic>
        <p:nvPicPr>
          <p:cNvPr id="26" name="Picture 2" descr="\\NAS\Data\Asset.Repository\Icons\_ VIRTUALIZATION ICONS\Server Virtual 2U.png"/>
          <p:cNvPicPr>
            <a:picLocks noChangeAspect="1" noChangeArrowheads="1"/>
          </p:cNvPicPr>
          <p:nvPr/>
        </p:nvPicPr>
        <p:blipFill>
          <a:blip r:embed="rId3"/>
          <a:srcRect/>
          <a:stretch>
            <a:fillRect/>
          </a:stretch>
        </p:blipFill>
        <p:spPr bwMode="auto">
          <a:xfrm>
            <a:off x="8365730" y="4451282"/>
            <a:ext cx="1325664" cy="1003969"/>
          </a:xfrm>
          <a:prstGeom prst="rect">
            <a:avLst/>
          </a:prstGeom>
          <a:noFill/>
        </p:spPr>
      </p:pic>
      <p:pic>
        <p:nvPicPr>
          <p:cNvPr id="27" name="Picture 2" descr="\\NAS\Data\Asset.Repository\Icons\_ VIRTUALIZATION ICONS\Server Virtual 2U.png"/>
          <p:cNvPicPr>
            <a:picLocks noChangeAspect="1" noChangeArrowheads="1"/>
          </p:cNvPicPr>
          <p:nvPr/>
        </p:nvPicPr>
        <p:blipFill>
          <a:blip r:embed="rId3"/>
          <a:srcRect/>
          <a:stretch>
            <a:fillRect/>
          </a:stretch>
        </p:blipFill>
        <p:spPr bwMode="auto">
          <a:xfrm>
            <a:off x="8365730" y="4178387"/>
            <a:ext cx="1325664" cy="1003969"/>
          </a:xfrm>
          <a:prstGeom prst="rect">
            <a:avLst/>
          </a:prstGeom>
          <a:noFill/>
        </p:spPr>
      </p:pic>
      <p:grpSp>
        <p:nvGrpSpPr>
          <p:cNvPr id="83" name="Group 82"/>
          <p:cNvGrpSpPr/>
          <p:nvPr/>
        </p:nvGrpSpPr>
        <p:grpSpPr>
          <a:xfrm>
            <a:off x="8203195" y="3949297"/>
            <a:ext cx="1325664" cy="1003969"/>
            <a:chOff x="8203195" y="3949297"/>
            <a:chExt cx="1325664" cy="1003969"/>
          </a:xfrm>
        </p:grpSpPr>
        <p:pic>
          <p:nvPicPr>
            <p:cNvPr id="34" name="Picture 2" descr="\\NAS\Data\Asset.Repository\Icons\_ VIRTUALIZATION ICONS\Server Virtual 2U.png"/>
            <p:cNvPicPr>
              <a:picLocks noChangeAspect="1" noChangeArrowheads="1"/>
            </p:cNvPicPr>
            <p:nvPr/>
          </p:nvPicPr>
          <p:blipFill>
            <a:blip r:embed="rId3">
              <a:grayscl/>
            </a:blip>
            <a:srcRect/>
            <a:stretch>
              <a:fillRect/>
            </a:stretch>
          </p:blipFill>
          <p:spPr bwMode="auto">
            <a:xfrm>
              <a:off x="8203195" y="3949297"/>
              <a:ext cx="1325664" cy="1003969"/>
            </a:xfrm>
            <a:prstGeom prst="rect">
              <a:avLst/>
            </a:prstGeom>
            <a:noFill/>
          </p:spPr>
        </p:pic>
        <p:pic>
          <p:nvPicPr>
            <p:cNvPr id="3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5279" y="4283855"/>
              <a:ext cx="346562" cy="4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 name="Group 39"/>
          <p:cNvGrpSpPr/>
          <p:nvPr/>
        </p:nvGrpSpPr>
        <p:grpSpPr>
          <a:xfrm>
            <a:off x="7520074" y="4367593"/>
            <a:ext cx="1325664" cy="1549759"/>
            <a:chOff x="4084932" y="3688256"/>
            <a:chExt cx="1785937" cy="2087838"/>
          </a:xfrm>
        </p:grpSpPr>
        <p:pic>
          <p:nvPicPr>
            <p:cNvPr id="41" name="Picture 2" descr="\\NAS\Data\Asset.Repository\Icons\_ VIRTUALIZATION ICONS\Server Virtual 2U.png"/>
            <p:cNvPicPr>
              <a:picLocks noChangeAspect="1" noChangeArrowheads="1"/>
            </p:cNvPicPr>
            <p:nvPr/>
          </p:nvPicPr>
          <p:blipFill>
            <a:blip r:embed="rId3"/>
            <a:srcRect/>
            <a:stretch>
              <a:fillRect/>
            </a:stretch>
          </p:blipFill>
          <p:spPr bwMode="auto">
            <a:xfrm>
              <a:off x="4084932" y="4423544"/>
              <a:ext cx="1785937" cy="1352550"/>
            </a:xfrm>
            <a:prstGeom prst="rect">
              <a:avLst/>
            </a:prstGeom>
            <a:noFill/>
          </p:spPr>
        </p:pic>
        <p:pic>
          <p:nvPicPr>
            <p:cNvPr id="42" name="Picture 2" descr="\\NAS\Data\Asset.Repository\Icons\_ VIRTUALIZATION ICONS\Server Virtual 2U.png"/>
            <p:cNvPicPr>
              <a:picLocks noChangeAspect="1" noChangeArrowheads="1"/>
            </p:cNvPicPr>
            <p:nvPr/>
          </p:nvPicPr>
          <p:blipFill>
            <a:blip r:embed="rId3"/>
            <a:srcRect/>
            <a:stretch>
              <a:fillRect/>
            </a:stretch>
          </p:blipFill>
          <p:spPr bwMode="auto">
            <a:xfrm>
              <a:off x="4084932" y="4055901"/>
              <a:ext cx="1785937" cy="1352550"/>
            </a:xfrm>
            <a:prstGeom prst="rect">
              <a:avLst/>
            </a:prstGeom>
            <a:noFill/>
          </p:spPr>
        </p:pic>
        <p:pic>
          <p:nvPicPr>
            <p:cNvPr id="43" name="Picture 2" descr="\\NAS\Data\Asset.Repository\Icons\_ VIRTUALIZATION ICONS\Server Virtual 2U.png"/>
            <p:cNvPicPr>
              <a:picLocks noChangeAspect="1" noChangeArrowheads="1"/>
            </p:cNvPicPr>
            <p:nvPr/>
          </p:nvPicPr>
          <p:blipFill>
            <a:blip r:embed="rId3"/>
            <a:srcRect/>
            <a:stretch>
              <a:fillRect/>
            </a:stretch>
          </p:blipFill>
          <p:spPr bwMode="auto">
            <a:xfrm>
              <a:off x="4084932" y="3688256"/>
              <a:ext cx="1785937" cy="1352550"/>
            </a:xfrm>
            <a:prstGeom prst="rect">
              <a:avLst/>
            </a:prstGeom>
            <a:noFill/>
          </p:spPr>
        </p:pic>
      </p:grpSp>
      <p:pic>
        <p:nvPicPr>
          <p:cNvPr id="44" name="Picture 9" descr="C:\Users\sigurdg\Desktop\Server_front.png"/>
          <p:cNvPicPr>
            <a:picLocks noChangeAspect="1" noChangeArrowheads="1"/>
          </p:cNvPicPr>
          <p:nvPr/>
        </p:nvPicPr>
        <p:blipFill>
          <a:blip r:embed="rId6"/>
          <a:srcRect/>
          <a:stretch>
            <a:fillRect/>
          </a:stretch>
        </p:blipFill>
        <p:spPr bwMode="auto">
          <a:xfrm>
            <a:off x="6413196" y="4290975"/>
            <a:ext cx="3481387" cy="1782762"/>
          </a:xfrm>
          <a:prstGeom prst="rect">
            <a:avLst/>
          </a:prstGeom>
          <a:noFill/>
        </p:spPr>
      </p:pic>
      <p:pic>
        <p:nvPicPr>
          <p:cNvPr id="45" name="Picture 8" descr="C:\Users\sigurdg\Desktop\Server_back.png"/>
          <p:cNvPicPr>
            <a:picLocks noChangeAspect="1" noChangeArrowheads="1"/>
          </p:cNvPicPr>
          <p:nvPr/>
        </p:nvPicPr>
        <p:blipFill>
          <a:blip r:embed="rId2"/>
          <a:srcRect/>
          <a:stretch>
            <a:fillRect/>
          </a:stretch>
        </p:blipFill>
        <p:spPr bwMode="auto">
          <a:xfrm>
            <a:off x="8648244" y="1196143"/>
            <a:ext cx="3373437" cy="2749550"/>
          </a:xfrm>
          <a:prstGeom prst="rect">
            <a:avLst/>
          </a:prstGeom>
          <a:noFill/>
        </p:spPr>
      </p:pic>
      <p:pic>
        <p:nvPicPr>
          <p:cNvPr id="46" name="Picture 2" descr="\\NAS\Data\Asset.Repository\Icons\_ VIRTUALIZATION ICONS\Server Virtual 2U.png"/>
          <p:cNvPicPr>
            <a:picLocks noChangeAspect="1" noChangeArrowheads="1"/>
          </p:cNvPicPr>
          <p:nvPr/>
        </p:nvPicPr>
        <p:blipFill>
          <a:blip r:embed="rId3"/>
          <a:srcRect/>
          <a:stretch>
            <a:fillRect/>
          </a:stretch>
        </p:blipFill>
        <p:spPr bwMode="auto">
          <a:xfrm>
            <a:off x="10497497" y="2279910"/>
            <a:ext cx="1325664" cy="1003969"/>
          </a:xfrm>
          <a:prstGeom prst="rect">
            <a:avLst/>
          </a:prstGeom>
          <a:noFill/>
        </p:spPr>
      </p:pic>
      <p:pic>
        <p:nvPicPr>
          <p:cNvPr id="47" name="Picture 2" descr="\\NAS\Data\Asset.Repository\Icons\_ VIRTUALIZATION ICONS\Server Virtual 2U.png"/>
          <p:cNvPicPr>
            <a:picLocks noChangeAspect="1" noChangeArrowheads="1"/>
          </p:cNvPicPr>
          <p:nvPr/>
        </p:nvPicPr>
        <p:blipFill>
          <a:blip r:embed="rId3"/>
          <a:srcRect/>
          <a:stretch>
            <a:fillRect/>
          </a:stretch>
        </p:blipFill>
        <p:spPr bwMode="auto">
          <a:xfrm>
            <a:off x="10497497" y="2007015"/>
            <a:ext cx="1325664" cy="1003969"/>
          </a:xfrm>
          <a:prstGeom prst="rect">
            <a:avLst/>
          </a:prstGeom>
          <a:noFill/>
        </p:spPr>
      </p:pic>
      <p:grpSp>
        <p:nvGrpSpPr>
          <p:cNvPr id="48" name="Group 47"/>
          <p:cNvGrpSpPr/>
          <p:nvPr/>
        </p:nvGrpSpPr>
        <p:grpSpPr>
          <a:xfrm>
            <a:off x="9750365" y="2044542"/>
            <a:ext cx="346459" cy="345009"/>
            <a:chOff x="2679590" y="2322886"/>
            <a:chExt cx="346459" cy="345009"/>
          </a:xfrm>
        </p:grpSpPr>
        <p:sp>
          <p:nvSpPr>
            <p:cNvPr id="49" name="Oval 48"/>
            <p:cNvSpPr/>
            <p:nvPr/>
          </p:nvSpPr>
          <p:spPr bwMode="auto">
            <a:xfrm>
              <a:off x="2679590" y="2329732"/>
              <a:ext cx="318052" cy="326004"/>
            </a:xfrm>
            <a:prstGeom prst="ellipse">
              <a:avLst/>
            </a:prstGeom>
            <a:solidFill>
              <a:schemeClr val="tx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Arial" pitchFamily="34" charset="0"/>
              </a:endParaRPr>
            </a:p>
          </p:txBody>
        </p:sp>
        <p:pic>
          <p:nvPicPr>
            <p:cNvPr id="5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988" y="2322886"/>
              <a:ext cx="339061" cy="345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1" name="Group 50"/>
          <p:cNvGrpSpPr/>
          <p:nvPr/>
        </p:nvGrpSpPr>
        <p:grpSpPr>
          <a:xfrm>
            <a:off x="9787045" y="2051388"/>
            <a:ext cx="346459" cy="345009"/>
            <a:chOff x="2679590" y="2322886"/>
            <a:chExt cx="346459" cy="345009"/>
          </a:xfrm>
        </p:grpSpPr>
        <p:sp>
          <p:nvSpPr>
            <p:cNvPr id="52" name="Oval 51"/>
            <p:cNvSpPr/>
            <p:nvPr/>
          </p:nvSpPr>
          <p:spPr bwMode="auto">
            <a:xfrm>
              <a:off x="2679590" y="2329732"/>
              <a:ext cx="318052" cy="326004"/>
            </a:xfrm>
            <a:prstGeom prst="ellipse">
              <a:avLst/>
            </a:prstGeom>
            <a:solidFill>
              <a:schemeClr val="tx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Arial" pitchFamily="34" charset="0"/>
              </a:endParaRPr>
            </a:p>
          </p:txBody>
        </p:sp>
        <p:pic>
          <p:nvPicPr>
            <p:cNvPr id="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988" y="2322886"/>
              <a:ext cx="339061" cy="345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4" name="Group 53"/>
          <p:cNvGrpSpPr/>
          <p:nvPr/>
        </p:nvGrpSpPr>
        <p:grpSpPr>
          <a:xfrm>
            <a:off x="9651841" y="2196221"/>
            <a:ext cx="1325664" cy="1549759"/>
            <a:chOff x="4084932" y="3688256"/>
            <a:chExt cx="1785937" cy="2087838"/>
          </a:xfrm>
        </p:grpSpPr>
        <p:pic>
          <p:nvPicPr>
            <p:cNvPr id="55" name="Picture 2" descr="\\NAS\Data\Asset.Repository\Icons\_ VIRTUALIZATION ICONS\Server Virtual 2U.png"/>
            <p:cNvPicPr>
              <a:picLocks noChangeAspect="1" noChangeArrowheads="1"/>
            </p:cNvPicPr>
            <p:nvPr/>
          </p:nvPicPr>
          <p:blipFill>
            <a:blip r:embed="rId3"/>
            <a:srcRect/>
            <a:stretch>
              <a:fillRect/>
            </a:stretch>
          </p:blipFill>
          <p:spPr bwMode="auto">
            <a:xfrm>
              <a:off x="4084932" y="4423544"/>
              <a:ext cx="1785937" cy="1352550"/>
            </a:xfrm>
            <a:prstGeom prst="rect">
              <a:avLst/>
            </a:prstGeom>
            <a:noFill/>
          </p:spPr>
        </p:pic>
        <p:pic>
          <p:nvPicPr>
            <p:cNvPr id="56" name="Picture 2" descr="\\NAS\Data\Asset.Repository\Icons\_ VIRTUALIZATION ICONS\Server Virtual 2U.png"/>
            <p:cNvPicPr>
              <a:picLocks noChangeAspect="1" noChangeArrowheads="1"/>
            </p:cNvPicPr>
            <p:nvPr/>
          </p:nvPicPr>
          <p:blipFill>
            <a:blip r:embed="rId3"/>
            <a:srcRect/>
            <a:stretch>
              <a:fillRect/>
            </a:stretch>
          </p:blipFill>
          <p:spPr bwMode="auto">
            <a:xfrm>
              <a:off x="4084932" y="4055901"/>
              <a:ext cx="1785937" cy="1352550"/>
            </a:xfrm>
            <a:prstGeom prst="rect">
              <a:avLst/>
            </a:prstGeom>
            <a:noFill/>
          </p:spPr>
        </p:pic>
        <p:pic>
          <p:nvPicPr>
            <p:cNvPr id="57" name="Picture 2" descr="\\NAS\Data\Asset.Repository\Icons\_ VIRTUALIZATION ICONS\Server Virtual 2U.png"/>
            <p:cNvPicPr>
              <a:picLocks noChangeAspect="1" noChangeArrowheads="1"/>
            </p:cNvPicPr>
            <p:nvPr/>
          </p:nvPicPr>
          <p:blipFill>
            <a:blip r:embed="rId3"/>
            <a:srcRect/>
            <a:stretch>
              <a:fillRect/>
            </a:stretch>
          </p:blipFill>
          <p:spPr bwMode="auto">
            <a:xfrm>
              <a:off x="4084932" y="3688256"/>
              <a:ext cx="1785937" cy="1352550"/>
            </a:xfrm>
            <a:prstGeom prst="rect">
              <a:avLst/>
            </a:prstGeom>
            <a:noFill/>
          </p:spPr>
        </p:pic>
      </p:grpSp>
      <p:grpSp>
        <p:nvGrpSpPr>
          <p:cNvPr id="58" name="Group 57"/>
          <p:cNvGrpSpPr/>
          <p:nvPr/>
        </p:nvGrpSpPr>
        <p:grpSpPr>
          <a:xfrm>
            <a:off x="9651841" y="1302505"/>
            <a:ext cx="1325664" cy="1198083"/>
            <a:chOff x="6903945" y="4436915"/>
            <a:chExt cx="1325664" cy="1198083"/>
          </a:xfrm>
        </p:grpSpPr>
        <p:pic>
          <p:nvPicPr>
            <p:cNvPr id="59" name="Picture 2" descr="\\NAS\Data\Asset.Repository\Icons\_ VIRTUALIZATION ICONS\Server Virtual 2U.png"/>
            <p:cNvPicPr>
              <a:picLocks noChangeAspect="1" noChangeArrowheads="1"/>
            </p:cNvPicPr>
            <p:nvPr/>
          </p:nvPicPr>
          <p:blipFill>
            <a:blip r:embed="rId3"/>
            <a:srcRect/>
            <a:stretch>
              <a:fillRect/>
            </a:stretch>
          </p:blipFill>
          <p:spPr bwMode="auto">
            <a:xfrm>
              <a:off x="6903945" y="4631029"/>
              <a:ext cx="1325664" cy="1003969"/>
            </a:xfrm>
            <a:prstGeom prst="rect">
              <a:avLst/>
            </a:prstGeom>
            <a:noFill/>
          </p:spPr>
        </p:pic>
        <p:pic>
          <p:nvPicPr>
            <p:cNvPr id="60" name="Picture 2" descr="\\NAS\Data\Asset.Repository\Icons\_ VIRTUALIZATION ICONS\Server Virtual 2U.png"/>
            <p:cNvPicPr>
              <a:picLocks noChangeAspect="1" noChangeArrowheads="1"/>
            </p:cNvPicPr>
            <p:nvPr/>
          </p:nvPicPr>
          <p:blipFill>
            <a:blip r:embed="rId3"/>
            <a:srcRect/>
            <a:stretch>
              <a:fillRect/>
            </a:stretch>
          </p:blipFill>
          <p:spPr bwMode="auto">
            <a:xfrm>
              <a:off x="6903945" y="4436915"/>
              <a:ext cx="1325664" cy="1003969"/>
            </a:xfrm>
            <a:prstGeom prst="rect">
              <a:avLst/>
            </a:prstGeom>
            <a:noFill/>
          </p:spPr>
        </p:pic>
      </p:grpSp>
      <p:pic>
        <p:nvPicPr>
          <p:cNvPr id="61" name="Picture 9" descr="C:\Users\sigurdg\Desktop\Server_front.png"/>
          <p:cNvPicPr>
            <a:picLocks noChangeAspect="1" noChangeArrowheads="1"/>
          </p:cNvPicPr>
          <p:nvPr/>
        </p:nvPicPr>
        <p:blipFill>
          <a:blip r:embed="rId6"/>
          <a:srcRect/>
          <a:stretch>
            <a:fillRect/>
          </a:stretch>
        </p:blipFill>
        <p:spPr bwMode="auto">
          <a:xfrm>
            <a:off x="8533473" y="2149790"/>
            <a:ext cx="3481387" cy="1782762"/>
          </a:xfrm>
          <a:prstGeom prst="rect">
            <a:avLst/>
          </a:prstGeom>
          <a:noFill/>
        </p:spPr>
      </p:pic>
      <p:grpSp>
        <p:nvGrpSpPr>
          <p:cNvPr id="84" name="Group 83"/>
          <p:cNvGrpSpPr/>
          <p:nvPr/>
        </p:nvGrpSpPr>
        <p:grpSpPr>
          <a:xfrm>
            <a:off x="8876609" y="1646530"/>
            <a:ext cx="1389362" cy="1003969"/>
            <a:chOff x="8876609" y="1646530"/>
            <a:chExt cx="1389362" cy="1003969"/>
          </a:xfrm>
        </p:grpSpPr>
        <p:pic>
          <p:nvPicPr>
            <p:cNvPr id="62" name="Picture 2" descr="\\NAS\Data\Asset.Repository\Icons\_ VIRTUALIZATION ICONS\Server Virtual 2U.png"/>
            <p:cNvPicPr>
              <a:picLocks noChangeAspect="1" noChangeArrowheads="1"/>
            </p:cNvPicPr>
            <p:nvPr/>
          </p:nvPicPr>
          <p:blipFill>
            <a:blip r:embed="rId3">
              <a:grayscl/>
            </a:blip>
            <a:srcRect/>
            <a:stretch>
              <a:fillRect/>
            </a:stretch>
          </p:blipFill>
          <p:spPr bwMode="auto">
            <a:xfrm>
              <a:off x="8876609" y="1646530"/>
              <a:ext cx="1325664" cy="1003969"/>
            </a:xfrm>
            <a:prstGeom prst="rect">
              <a:avLst/>
            </a:prstGeom>
            <a:noFill/>
          </p:spPr>
        </p:pic>
        <p:pic>
          <p:nvPicPr>
            <p:cNvPr id="63" name="Picture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6969" y="2060246"/>
              <a:ext cx="329855" cy="32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TextBox 63"/>
            <p:cNvSpPr txBox="1"/>
            <p:nvPr/>
          </p:nvSpPr>
          <p:spPr>
            <a:xfrm>
              <a:off x="9790822" y="2108922"/>
              <a:ext cx="475149" cy="145424"/>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1050" b="1" dirty="0" smtClean="0">
                  <a:solidFill>
                    <a:schemeClr val="bg1"/>
                  </a:solidFill>
                </a:rPr>
                <a:t>SQL</a:t>
              </a:r>
              <a:endParaRPr lang="en-US" sz="1400" b="1" dirty="0" smtClean="0">
                <a:solidFill>
                  <a:schemeClr val="bg1"/>
                </a:solidFill>
              </a:endParaRPr>
            </a:p>
          </p:txBody>
        </p:sp>
      </p:grpSp>
      <p:sp>
        <p:nvSpPr>
          <p:cNvPr id="65" name="TextBox 64"/>
          <p:cNvSpPr txBox="1"/>
          <p:nvPr/>
        </p:nvSpPr>
        <p:spPr>
          <a:xfrm>
            <a:off x="5363557" y="758276"/>
            <a:ext cx="3071358" cy="332399"/>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2400" dirty="0" smtClean="0"/>
              <a:t>Virtualization Host</a:t>
            </a:r>
          </a:p>
        </p:txBody>
      </p:sp>
      <p:sp>
        <p:nvSpPr>
          <p:cNvPr id="66" name="TextBox 65"/>
          <p:cNvSpPr txBox="1"/>
          <p:nvPr/>
        </p:nvSpPr>
        <p:spPr>
          <a:xfrm>
            <a:off x="6744842" y="6117065"/>
            <a:ext cx="3071358" cy="332399"/>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2400" dirty="0" smtClean="0"/>
              <a:t>Virtualization </a:t>
            </a:r>
            <a:r>
              <a:rPr lang="en-US" sz="2400" dirty="0"/>
              <a:t>H</a:t>
            </a:r>
            <a:r>
              <a:rPr lang="en-US" sz="2400" dirty="0" smtClean="0"/>
              <a:t>ost</a:t>
            </a:r>
          </a:p>
        </p:txBody>
      </p:sp>
      <p:sp>
        <p:nvSpPr>
          <p:cNvPr id="67" name="TextBox 66"/>
          <p:cNvSpPr txBox="1"/>
          <p:nvPr/>
        </p:nvSpPr>
        <p:spPr>
          <a:xfrm>
            <a:off x="8561145" y="836061"/>
            <a:ext cx="3071358" cy="332399"/>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2400" dirty="0" smtClean="0"/>
              <a:t>Virtualization Host</a:t>
            </a:r>
          </a:p>
        </p:txBody>
      </p:sp>
      <p:grpSp>
        <p:nvGrpSpPr>
          <p:cNvPr id="72" name="Group 71"/>
          <p:cNvGrpSpPr/>
          <p:nvPr/>
        </p:nvGrpSpPr>
        <p:grpSpPr>
          <a:xfrm>
            <a:off x="6774165" y="3460497"/>
            <a:ext cx="2041543" cy="1396195"/>
            <a:chOff x="4792595" y="1170473"/>
            <a:chExt cx="2041543" cy="1396195"/>
          </a:xfrm>
        </p:grpSpPr>
        <p:pic>
          <p:nvPicPr>
            <p:cNvPr id="73" name="Picture 2" descr="\\NAS\Data\Asset.Repository\Icons\_ VIRTUALIZATION ICONS\Server Virtual 2U.png"/>
            <p:cNvPicPr>
              <a:picLocks noChangeAspect="1" noChangeArrowheads="1"/>
            </p:cNvPicPr>
            <p:nvPr/>
          </p:nvPicPr>
          <p:blipFill>
            <a:blip r:embed="rId3">
              <a:grayscl/>
            </a:blip>
            <a:srcRect/>
            <a:stretch>
              <a:fillRect/>
            </a:stretch>
          </p:blipFill>
          <p:spPr bwMode="auto">
            <a:xfrm>
              <a:off x="5508474" y="1170473"/>
              <a:ext cx="1325664" cy="1003969"/>
            </a:xfrm>
            <a:prstGeom prst="rect">
              <a:avLst/>
            </a:prstGeom>
            <a:noFill/>
          </p:spPr>
        </p:pic>
        <p:pic>
          <p:nvPicPr>
            <p:cNvPr id="74" name="Picture 2" descr="\\NAS\Data\Asset.Repository\Icons\_ VIRTUALIZATION ICONS\Server Virtual 2U.png"/>
            <p:cNvPicPr>
              <a:picLocks noChangeAspect="1" noChangeArrowheads="1"/>
            </p:cNvPicPr>
            <p:nvPr/>
          </p:nvPicPr>
          <p:blipFill>
            <a:blip r:embed="rId3">
              <a:grayscl/>
            </a:blip>
            <a:srcRect/>
            <a:stretch>
              <a:fillRect/>
            </a:stretch>
          </p:blipFill>
          <p:spPr bwMode="auto">
            <a:xfrm>
              <a:off x="4792595" y="1562699"/>
              <a:ext cx="1325664" cy="1003969"/>
            </a:xfrm>
            <a:prstGeom prst="rect">
              <a:avLst/>
            </a:prstGeom>
            <a:noFill/>
          </p:spPr>
        </p:pic>
        <p:grpSp>
          <p:nvGrpSpPr>
            <p:cNvPr id="75" name="Group 74"/>
            <p:cNvGrpSpPr/>
            <p:nvPr/>
          </p:nvGrpSpPr>
          <p:grpSpPr>
            <a:xfrm>
              <a:off x="5667045" y="1459479"/>
              <a:ext cx="1143340" cy="797255"/>
              <a:chOff x="5690798" y="1493674"/>
              <a:chExt cx="1143340" cy="797255"/>
            </a:xfrm>
          </p:grpSpPr>
          <p:grpSp>
            <p:nvGrpSpPr>
              <p:cNvPr id="76" name="Group 75"/>
              <p:cNvGrpSpPr/>
              <p:nvPr/>
            </p:nvGrpSpPr>
            <p:grpSpPr>
              <a:xfrm>
                <a:off x="6487679" y="1493674"/>
                <a:ext cx="346459" cy="345009"/>
                <a:chOff x="2679590" y="2322886"/>
                <a:chExt cx="346459" cy="345009"/>
              </a:xfrm>
            </p:grpSpPr>
            <p:sp>
              <p:nvSpPr>
                <p:cNvPr id="80" name="Oval 79"/>
                <p:cNvSpPr/>
                <p:nvPr/>
              </p:nvSpPr>
              <p:spPr bwMode="auto">
                <a:xfrm>
                  <a:off x="2679590" y="2329732"/>
                  <a:ext cx="318052" cy="326004"/>
                </a:xfrm>
                <a:prstGeom prst="ellipse">
                  <a:avLst/>
                </a:prstGeom>
                <a:solidFill>
                  <a:schemeClr val="tx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Arial" pitchFamily="34" charset="0"/>
                  </a:endParaRPr>
                </a:p>
              </p:txBody>
            </p:sp>
            <p:pic>
              <p:nvPicPr>
                <p:cNvPr id="8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988" y="2322886"/>
                  <a:ext cx="339061" cy="345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7" name="Group 76"/>
              <p:cNvGrpSpPr/>
              <p:nvPr/>
            </p:nvGrpSpPr>
            <p:grpSpPr>
              <a:xfrm>
                <a:off x="5690798" y="1945920"/>
                <a:ext cx="346459" cy="345009"/>
                <a:chOff x="2679590" y="2322886"/>
                <a:chExt cx="346459" cy="345009"/>
              </a:xfrm>
            </p:grpSpPr>
            <p:sp>
              <p:nvSpPr>
                <p:cNvPr id="78" name="Oval 77"/>
                <p:cNvSpPr/>
                <p:nvPr/>
              </p:nvSpPr>
              <p:spPr bwMode="auto">
                <a:xfrm>
                  <a:off x="2679590" y="2329732"/>
                  <a:ext cx="318052" cy="326004"/>
                </a:xfrm>
                <a:prstGeom prst="ellipse">
                  <a:avLst/>
                </a:prstGeom>
                <a:solidFill>
                  <a:schemeClr val="tx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Arial" pitchFamily="34" charset="0"/>
                  </a:endParaRPr>
                </a:p>
              </p:txBody>
            </p:sp>
            <p:pic>
              <p:nvPicPr>
                <p:cNvPr id="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988" y="2322886"/>
                  <a:ext cx="339061" cy="345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11" name="Freeform 10"/>
          <p:cNvSpPr/>
          <p:nvPr/>
        </p:nvSpPr>
        <p:spPr>
          <a:xfrm>
            <a:off x="1750087" y="1476674"/>
            <a:ext cx="3200400" cy="2403341"/>
          </a:xfrm>
          <a:custGeom>
            <a:avLst/>
            <a:gdLst>
              <a:gd name="connsiteX0" fmla="*/ 0 w 2894647"/>
              <a:gd name="connsiteY0" fmla="*/ 300418 h 2403341"/>
              <a:gd name="connsiteX1" fmla="*/ 1692977 w 2894647"/>
              <a:gd name="connsiteY1" fmla="*/ 300418 h 2403341"/>
              <a:gd name="connsiteX2" fmla="*/ 1692977 w 2894647"/>
              <a:gd name="connsiteY2" fmla="*/ 0 h 2403341"/>
              <a:gd name="connsiteX3" fmla="*/ 2894647 w 2894647"/>
              <a:gd name="connsiteY3" fmla="*/ 1201671 h 2403341"/>
              <a:gd name="connsiteX4" fmla="*/ 1692977 w 2894647"/>
              <a:gd name="connsiteY4" fmla="*/ 2403341 h 2403341"/>
              <a:gd name="connsiteX5" fmla="*/ 1692977 w 2894647"/>
              <a:gd name="connsiteY5" fmla="*/ 2102923 h 2403341"/>
              <a:gd name="connsiteX6" fmla="*/ 0 w 2894647"/>
              <a:gd name="connsiteY6" fmla="*/ 2102923 h 2403341"/>
              <a:gd name="connsiteX7" fmla="*/ 0 w 2894647"/>
              <a:gd name="connsiteY7" fmla="*/ 300418 h 240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4647" h="2403341">
                <a:moveTo>
                  <a:pt x="0" y="300418"/>
                </a:moveTo>
                <a:lnTo>
                  <a:pt x="1692977" y="300418"/>
                </a:lnTo>
                <a:lnTo>
                  <a:pt x="1692977" y="0"/>
                </a:lnTo>
                <a:lnTo>
                  <a:pt x="2894647" y="1201671"/>
                </a:lnTo>
                <a:lnTo>
                  <a:pt x="1692977" y="2403341"/>
                </a:lnTo>
                <a:lnTo>
                  <a:pt x="1692977" y="2102923"/>
                </a:lnTo>
                <a:lnTo>
                  <a:pt x="0" y="2102923"/>
                </a:lnTo>
                <a:lnTo>
                  <a:pt x="0" y="300418"/>
                </a:lnTo>
                <a:close/>
              </a:path>
            </a:pathLst>
          </a:custGeom>
          <a:solidFill>
            <a:schemeClr val="accent6">
              <a:lumMod val="60000"/>
              <a:lumOff val="4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spcFirstLastPara="0" vert="horz" wrap="square" lIns="6985" tIns="307403" rIns="731520" bIns="307403" numCol="1" spcCol="1270" anchor="ctr" anchorCtr="0">
            <a:noAutofit/>
          </a:bodyPr>
          <a:lstStyle/>
          <a:p>
            <a:pPr marL="288925" lvl="1" indent="-171450">
              <a:lnSpc>
                <a:spcPct val="90000"/>
              </a:lnSpc>
              <a:spcAft>
                <a:spcPts val="200"/>
              </a:spcAft>
              <a:buSzPct val="90000"/>
              <a:buBlip>
                <a:blip r:embed="rId8"/>
              </a:buBlip>
            </a:pPr>
            <a:r>
              <a:rPr lang="en-US" sz="1100" dirty="0">
                <a:solidFill>
                  <a:schemeClr val="bg1"/>
                </a:solidFill>
              </a:rPr>
              <a:t>Groups of machines that work together</a:t>
            </a:r>
          </a:p>
          <a:p>
            <a:pPr marL="288925" lvl="1" indent="-171450">
              <a:lnSpc>
                <a:spcPct val="90000"/>
              </a:lnSpc>
              <a:spcAft>
                <a:spcPts val="200"/>
              </a:spcAft>
              <a:buSzPct val="90000"/>
              <a:buBlip>
                <a:blip r:embed="rId8"/>
              </a:buBlip>
            </a:pPr>
            <a:r>
              <a:rPr lang="en-US" sz="1100" dirty="0">
                <a:solidFill>
                  <a:schemeClr val="bg1"/>
                </a:solidFill>
              </a:rPr>
              <a:t>Includes machine definitions as well as applications</a:t>
            </a:r>
          </a:p>
          <a:p>
            <a:pPr marL="288925" lvl="1" indent="-171450">
              <a:lnSpc>
                <a:spcPct val="90000"/>
              </a:lnSpc>
              <a:spcAft>
                <a:spcPts val="200"/>
              </a:spcAft>
              <a:buSzPct val="90000"/>
              <a:buBlip>
                <a:blip r:embed="rId8"/>
              </a:buBlip>
            </a:pPr>
            <a:r>
              <a:rPr lang="en-US" sz="1100" dirty="0">
                <a:solidFill>
                  <a:schemeClr val="bg1"/>
                </a:solidFill>
              </a:rPr>
              <a:t>Supported application types:</a:t>
            </a:r>
          </a:p>
          <a:p>
            <a:pPr marL="288925" lvl="2" indent="-171450">
              <a:lnSpc>
                <a:spcPct val="90000"/>
              </a:lnSpc>
              <a:spcAft>
                <a:spcPts val="200"/>
              </a:spcAft>
              <a:buSzPct val="90000"/>
              <a:buBlip>
                <a:blip r:embed="rId8"/>
              </a:buBlip>
            </a:pPr>
            <a:r>
              <a:rPr lang="en-US" sz="1100" dirty="0">
                <a:solidFill>
                  <a:schemeClr val="bg1"/>
                </a:solidFill>
              </a:rPr>
              <a:t>Web Applications (</a:t>
            </a:r>
            <a:r>
              <a:rPr lang="en-US" sz="1100" dirty="0" err="1">
                <a:solidFill>
                  <a:schemeClr val="bg1"/>
                </a:solidFill>
              </a:rPr>
              <a:t>WebDeploy</a:t>
            </a:r>
            <a:r>
              <a:rPr lang="en-US" sz="1100" dirty="0">
                <a:solidFill>
                  <a:schemeClr val="bg1"/>
                </a:solidFill>
              </a:rPr>
              <a:t>)</a:t>
            </a:r>
          </a:p>
          <a:p>
            <a:pPr marL="288925" lvl="2" indent="-171450">
              <a:lnSpc>
                <a:spcPct val="90000"/>
              </a:lnSpc>
              <a:spcAft>
                <a:spcPts val="200"/>
              </a:spcAft>
              <a:buSzPct val="90000"/>
              <a:buBlip>
                <a:blip r:embed="rId8"/>
              </a:buBlip>
            </a:pPr>
            <a:r>
              <a:rPr lang="en-US" sz="1100" dirty="0">
                <a:solidFill>
                  <a:schemeClr val="bg1"/>
                </a:solidFill>
              </a:rPr>
              <a:t>Virtual Applications (Server App-V Package)</a:t>
            </a:r>
          </a:p>
          <a:p>
            <a:pPr marL="288925" lvl="2" indent="-171450">
              <a:lnSpc>
                <a:spcPct val="90000"/>
              </a:lnSpc>
              <a:spcAft>
                <a:spcPts val="200"/>
              </a:spcAft>
              <a:buSzPct val="90000"/>
              <a:buBlip>
                <a:blip r:embed="rId8"/>
              </a:buBlip>
            </a:pPr>
            <a:r>
              <a:rPr lang="en-US" sz="1100" dirty="0">
                <a:solidFill>
                  <a:schemeClr val="bg1"/>
                </a:solidFill>
              </a:rPr>
              <a:t>Database Applications (SQL DAC)</a:t>
            </a:r>
          </a:p>
        </p:txBody>
      </p:sp>
      <p:sp>
        <p:nvSpPr>
          <p:cNvPr id="12" name="Freeform 11"/>
          <p:cNvSpPr/>
          <p:nvPr/>
        </p:nvSpPr>
        <p:spPr>
          <a:xfrm>
            <a:off x="488852" y="1476674"/>
            <a:ext cx="1261236" cy="2403341"/>
          </a:xfrm>
          <a:custGeom>
            <a:avLst/>
            <a:gdLst>
              <a:gd name="connsiteX0" fmla="*/ 0 w 1261236"/>
              <a:gd name="connsiteY0" fmla="*/ 210210 h 2403341"/>
              <a:gd name="connsiteX1" fmla="*/ 210210 w 1261236"/>
              <a:gd name="connsiteY1" fmla="*/ 0 h 2403341"/>
              <a:gd name="connsiteX2" fmla="*/ 1051026 w 1261236"/>
              <a:gd name="connsiteY2" fmla="*/ 0 h 2403341"/>
              <a:gd name="connsiteX3" fmla="*/ 1261236 w 1261236"/>
              <a:gd name="connsiteY3" fmla="*/ 210210 h 2403341"/>
              <a:gd name="connsiteX4" fmla="*/ 1261236 w 1261236"/>
              <a:gd name="connsiteY4" fmla="*/ 2193131 h 2403341"/>
              <a:gd name="connsiteX5" fmla="*/ 1051026 w 1261236"/>
              <a:gd name="connsiteY5" fmla="*/ 2403341 h 2403341"/>
              <a:gd name="connsiteX6" fmla="*/ 210210 w 1261236"/>
              <a:gd name="connsiteY6" fmla="*/ 2403341 h 2403341"/>
              <a:gd name="connsiteX7" fmla="*/ 0 w 1261236"/>
              <a:gd name="connsiteY7" fmla="*/ 2193131 h 2403341"/>
              <a:gd name="connsiteX8" fmla="*/ 0 w 1261236"/>
              <a:gd name="connsiteY8" fmla="*/ 210210 h 240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236" h="2403341">
                <a:moveTo>
                  <a:pt x="0" y="210210"/>
                </a:moveTo>
                <a:cubicBezTo>
                  <a:pt x="0" y="94114"/>
                  <a:pt x="94114" y="0"/>
                  <a:pt x="210210" y="0"/>
                </a:cubicBezTo>
                <a:lnTo>
                  <a:pt x="1051026" y="0"/>
                </a:lnTo>
                <a:cubicBezTo>
                  <a:pt x="1167122" y="0"/>
                  <a:pt x="1261236" y="94114"/>
                  <a:pt x="1261236" y="210210"/>
                </a:cubicBezTo>
                <a:lnTo>
                  <a:pt x="1261236" y="2193131"/>
                </a:lnTo>
                <a:cubicBezTo>
                  <a:pt x="1261236" y="2309227"/>
                  <a:pt x="1167122" y="2403341"/>
                  <a:pt x="1051026" y="2403341"/>
                </a:cubicBezTo>
                <a:lnTo>
                  <a:pt x="210210" y="2403341"/>
                </a:lnTo>
                <a:cubicBezTo>
                  <a:pt x="94114" y="2403341"/>
                  <a:pt x="0" y="2309227"/>
                  <a:pt x="0" y="2193131"/>
                </a:cubicBezTo>
                <a:lnTo>
                  <a:pt x="0" y="210210"/>
                </a:lnTo>
                <a:close/>
              </a:path>
            </a:pathLst>
          </a:custGeom>
          <a:solidFill>
            <a:schemeClr val="tx2"/>
          </a:solidFill>
          <a:ln>
            <a:solidFill>
              <a:schemeClr val="tx1"/>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3958" tIns="97763" rIns="133958" bIns="97763" numCol="1" spcCol="1270" anchor="ctr" anchorCtr="0">
            <a:noAutofit/>
          </a:bodyPr>
          <a:lstStyle/>
          <a:p>
            <a:pPr lvl="0" algn="ctr" defTabSz="844550">
              <a:lnSpc>
                <a:spcPct val="90000"/>
              </a:lnSpc>
              <a:spcBef>
                <a:spcPct val="0"/>
              </a:spcBef>
              <a:spcAft>
                <a:spcPct val="35000"/>
              </a:spcAft>
            </a:pPr>
            <a:r>
              <a:rPr lang="en-US" sz="1900" kern="1200" dirty="0" smtClean="0"/>
              <a:t>Service</a:t>
            </a:r>
            <a:endParaRPr lang="en-US" sz="1900" kern="1200" dirty="0"/>
          </a:p>
        </p:txBody>
      </p:sp>
      <p:sp>
        <p:nvSpPr>
          <p:cNvPr id="25" name="Freeform 24"/>
          <p:cNvSpPr/>
          <p:nvPr/>
        </p:nvSpPr>
        <p:spPr>
          <a:xfrm>
            <a:off x="1759977" y="4110617"/>
            <a:ext cx="3200400" cy="2403341"/>
          </a:xfrm>
          <a:custGeom>
            <a:avLst/>
            <a:gdLst>
              <a:gd name="connsiteX0" fmla="*/ 0 w 2894647"/>
              <a:gd name="connsiteY0" fmla="*/ 300418 h 2403341"/>
              <a:gd name="connsiteX1" fmla="*/ 1692977 w 2894647"/>
              <a:gd name="connsiteY1" fmla="*/ 300418 h 2403341"/>
              <a:gd name="connsiteX2" fmla="*/ 1692977 w 2894647"/>
              <a:gd name="connsiteY2" fmla="*/ 0 h 2403341"/>
              <a:gd name="connsiteX3" fmla="*/ 2894647 w 2894647"/>
              <a:gd name="connsiteY3" fmla="*/ 1201671 h 2403341"/>
              <a:gd name="connsiteX4" fmla="*/ 1692977 w 2894647"/>
              <a:gd name="connsiteY4" fmla="*/ 2403341 h 2403341"/>
              <a:gd name="connsiteX5" fmla="*/ 1692977 w 2894647"/>
              <a:gd name="connsiteY5" fmla="*/ 2102923 h 2403341"/>
              <a:gd name="connsiteX6" fmla="*/ 0 w 2894647"/>
              <a:gd name="connsiteY6" fmla="*/ 2102923 h 2403341"/>
              <a:gd name="connsiteX7" fmla="*/ 0 w 2894647"/>
              <a:gd name="connsiteY7" fmla="*/ 300418 h 240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4647" h="2403341">
                <a:moveTo>
                  <a:pt x="0" y="300418"/>
                </a:moveTo>
                <a:lnTo>
                  <a:pt x="1692977" y="300418"/>
                </a:lnTo>
                <a:lnTo>
                  <a:pt x="1692977" y="0"/>
                </a:lnTo>
                <a:lnTo>
                  <a:pt x="2894647" y="1201671"/>
                </a:lnTo>
                <a:lnTo>
                  <a:pt x="1692977" y="2403341"/>
                </a:lnTo>
                <a:lnTo>
                  <a:pt x="1692977" y="2102923"/>
                </a:lnTo>
                <a:lnTo>
                  <a:pt x="0" y="2102923"/>
                </a:lnTo>
                <a:lnTo>
                  <a:pt x="0" y="300418"/>
                </a:lnTo>
                <a:close/>
              </a:path>
            </a:pathLst>
          </a:custGeom>
          <a:solidFill>
            <a:schemeClr val="accent6">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spcFirstLastPara="0" vert="horz" wrap="square" lIns="6985" tIns="307403" rIns="640080" bIns="307403" numCol="1" spcCol="1270" anchor="ctr" anchorCtr="0">
            <a:noAutofit/>
          </a:bodyPr>
          <a:lstStyle/>
          <a:p>
            <a:pPr marL="288925" lvl="1" indent="-171450">
              <a:lnSpc>
                <a:spcPct val="90000"/>
              </a:lnSpc>
              <a:spcBef>
                <a:spcPct val="0"/>
              </a:spcBef>
              <a:spcAft>
                <a:spcPts val="200"/>
              </a:spcAft>
              <a:buSzPct val="90000"/>
              <a:buBlip>
                <a:blip r:embed="rId8"/>
              </a:buBlip>
            </a:pPr>
            <a:r>
              <a:rPr lang="en-US" sz="1100" dirty="0">
                <a:solidFill>
                  <a:schemeClr val="bg1"/>
                </a:solidFill>
              </a:rPr>
              <a:t>Starting point for services and source of truth</a:t>
            </a:r>
          </a:p>
          <a:p>
            <a:pPr marL="288925" lvl="1" indent="-171450">
              <a:lnSpc>
                <a:spcPct val="90000"/>
              </a:lnSpc>
              <a:spcBef>
                <a:spcPct val="0"/>
              </a:spcBef>
              <a:spcAft>
                <a:spcPts val="200"/>
              </a:spcAft>
              <a:buSzPct val="90000"/>
              <a:buBlip>
                <a:blip r:embed="rId8"/>
              </a:buBlip>
            </a:pPr>
            <a:r>
              <a:rPr lang="en-US" sz="1100" dirty="0">
                <a:solidFill>
                  <a:schemeClr val="bg1"/>
                </a:solidFill>
              </a:rPr>
              <a:t>Specifies machine and connectivity requirements</a:t>
            </a:r>
          </a:p>
          <a:p>
            <a:pPr marL="288925" lvl="1" indent="-171450">
              <a:lnSpc>
                <a:spcPct val="90000"/>
              </a:lnSpc>
              <a:spcBef>
                <a:spcPct val="0"/>
              </a:spcBef>
              <a:spcAft>
                <a:spcPts val="200"/>
              </a:spcAft>
              <a:buSzPct val="90000"/>
              <a:buBlip>
                <a:blip r:embed="rId8"/>
              </a:buBlip>
            </a:pPr>
            <a:r>
              <a:rPr lang="en-US" sz="1100" dirty="0">
                <a:solidFill>
                  <a:schemeClr val="bg1"/>
                </a:solidFill>
              </a:rPr>
              <a:t>Deployed services are always linked to their templates</a:t>
            </a:r>
          </a:p>
          <a:p>
            <a:pPr marL="288925" lvl="1" indent="-171450">
              <a:lnSpc>
                <a:spcPct val="90000"/>
              </a:lnSpc>
              <a:spcBef>
                <a:spcPct val="0"/>
              </a:spcBef>
              <a:spcAft>
                <a:spcPts val="200"/>
              </a:spcAft>
              <a:buSzPct val="90000"/>
              <a:buBlip>
                <a:blip r:embed="rId8"/>
              </a:buBlip>
            </a:pPr>
            <a:r>
              <a:rPr lang="en-US" sz="1100" dirty="0">
                <a:solidFill>
                  <a:schemeClr val="bg1"/>
                </a:solidFill>
              </a:rPr>
              <a:t>Updates to services must be applied by changing the template first</a:t>
            </a:r>
          </a:p>
        </p:txBody>
      </p:sp>
      <p:sp>
        <p:nvSpPr>
          <p:cNvPr id="28" name="Freeform 27"/>
          <p:cNvSpPr/>
          <p:nvPr/>
        </p:nvSpPr>
        <p:spPr>
          <a:xfrm>
            <a:off x="478962" y="4110617"/>
            <a:ext cx="1281016" cy="2403341"/>
          </a:xfrm>
          <a:custGeom>
            <a:avLst/>
            <a:gdLst>
              <a:gd name="connsiteX0" fmla="*/ 0 w 1281016"/>
              <a:gd name="connsiteY0" fmla="*/ 213507 h 2403341"/>
              <a:gd name="connsiteX1" fmla="*/ 213507 w 1281016"/>
              <a:gd name="connsiteY1" fmla="*/ 0 h 2403341"/>
              <a:gd name="connsiteX2" fmla="*/ 1067509 w 1281016"/>
              <a:gd name="connsiteY2" fmla="*/ 0 h 2403341"/>
              <a:gd name="connsiteX3" fmla="*/ 1281016 w 1281016"/>
              <a:gd name="connsiteY3" fmla="*/ 213507 h 2403341"/>
              <a:gd name="connsiteX4" fmla="*/ 1281016 w 1281016"/>
              <a:gd name="connsiteY4" fmla="*/ 2189834 h 2403341"/>
              <a:gd name="connsiteX5" fmla="*/ 1067509 w 1281016"/>
              <a:gd name="connsiteY5" fmla="*/ 2403341 h 2403341"/>
              <a:gd name="connsiteX6" fmla="*/ 213507 w 1281016"/>
              <a:gd name="connsiteY6" fmla="*/ 2403341 h 2403341"/>
              <a:gd name="connsiteX7" fmla="*/ 0 w 1281016"/>
              <a:gd name="connsiteY7" fmla="*/ 2189834 h 2403341"/>
              <a:gd name="connsiteX8" fmla="*/ 0 w 1281016"/>
              <a:gd name="connsiteY8" fmla="*/ 213507 h 240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016" h="2403341">
                <a:moveTo>
                  <a:pt x="0" y="213507"/>
                </a:moveTo>
                <a:cubicBezTo>
                  <a:pt x="0" y="95590"/>
                  <a:pt x="95590" y="0"/>
                  <a:pt x="213507" y="0"/>
                </a:cubicBezTo>
                <a:lnTo>
                  <a:pt x="1067509" y="0"/>
                </a:lnTo>
                <a:cubicBezTo>
                  <a:pt x="1185426" y="0"/>
                  <a:pt x="1281016" y="95590"/>
                  <a:pt x="1281016" y="213507"/>
                </a:cubicBezTo>
                <a:lnTo>
                  <a:pt x="1281016" y="2189834"/>
                </a:lnTo>
                <a:cubicBezTo>
                  <a:pt x="1281016" y="2307751"/>
                  <a:pt x="1185426" y="2403341"/>
                  <a:pt x="1067509" y="2403341"/>
                </a:cubicBezTo>
                <a:lnTo>
                  <a:pt x="213507" y="2403341"/>
                </a:lnTo>
                <a:cubicBezTo>
                  <a:pt x="95590" y="2403341"/>
                  <a:pt x="0" y="2307751"/>
                  <a:pt x="0" y="2189834"/>
                </a:cubicBezTo>
                <a:lnTo>
                  <a:pt x="0" y="213507"/>
                </a:lnTo>
                <a:close/>
              </a:path>
            </a:pathLst>
          </a:custGeom>
          <a:solidFill>
            <a:schemeClr val="bg2"/>
          </a:solidFill>
          <a:ln>
            <a:solidFill>
              <a:schemeClr val="tx1"/>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4924" tIns="98729" rIns="134924" bIns="98729" numCol="1" spcCol="1270" anchor="ctr" anchorCtr="0">
            <a:noAutofit/>
          </a:bodyPr>
          <a:lstStyle/>
          <a:p>
            <a:pPr lvl="0" algn="ctr" defTabSz="844550">
              <a:lnSpc>
                <a:spcPct val="90000"/>
              </a:lnSpc>
              <a:spcBef>
                <a:spcPct val="0"/>
              </a:spcBef>
              <a:spcAft>
                <a:spcPct val="35000"/>
              </a:spcAft>
            </a:pPr>
            <a:r>
              <a:rPr lang="en-US" sz="1900" kern="1200" dirty="0" smtClean="0"/>
              <a:t>Template</a:t>
            </a:r>
            <a:endParaRPr lang="en-US" sz="1900" kern="1200" dirty="0"/>
          </a:p>
        </p:txBody>
      </p:sp>
    </p:spTree>
    <p:extLst>
      <p:ext uri="{BB962C8B-B14F-4D97-AF65-F5344CB8AC3E}">
        <p14:creationId xmlns:p14="http://schemas.microsoft.com/office/powerpoint/2010/main" val="2658200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ppt_x"/>
                                          </p:val>
                                        </p:tav>
                                        <p:tav tm="100000">
                                          <p:val>
                                            <p:strVal val="#ppt_x"/>
                                          </p:val>
                                        </p:tav>
                                      </p:tavLst>
                                    </p:anim>
                                    <p:anim calcmode="lin" valueType="num">
                                      <p:cBhvr additive="base">
                                        <p:cTn id="12" dur="500" fill="hold"/>
                                        <p:tgtEl>
                                          <p:spTgt spid="7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additive="base">
                                        <p:cTn id="17" dur="500" fill="hold"/>
                                        <p:tgtEl>
                                          <p:spTgt spid="82"/>
                                        </p:tgtEl>
                                        <p:attrNameLst>
                                          <p:attrName>ppt_x</p:attrName>
                                        </p:attrNameLst>
                                      </p:cBhvr>
                                      <p:tavLst>
                                        <p:tav tm="0">
                                          <p:val>
                                            <p:strVal val="#ppt_x"/>
                                          </p:val>
                                        </p:tav>
                                        <p:tav tm="100000">
                                          <p:val>
                                            <p:strVal val="#ppt_x"/>
                                          </p:val>
                                        </p:tav>
                                      </p:tavLst>
                                    </p:anim>
                                    <p:anim calcmode="lin" valueType="num">
                                      <p:cBhvr additive="base">
                                        <p:cTn id="18" dur="500" fill="hold"/>
                                        <p:tgtEl>
                                          <p:spTgt spid="82"/>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anim calcmode="lin" valueType="num">
                                      <p:cBhvr additive="base">
                                        <p:cTn id="21" dur="500" fill="hold"/>
                                        <p:tgtEl>
                                          <p:spTgt spid="83"/>
                                        </p:tgtEl>
                                        <p:attrNameLst>
                                          <p:attrName>ppt_x</p:attrName>
                                        </p:attrNameLst>
                                      </p:cBhvr>
                                      <p:tavLst>
                                        <p:tav tm="0">
                                          <p:val>
                                            <p:strVal val="#ppt_x"/>
                                          </p:val>
                                        </p:tav>
                                        <p:tav tm="100000">
                                          <p:val>
                                            <p:strVal val="#ppt_x"/>
                                          </p:val>
                                        </p:tav>
                                      </p:tavLst>
                                    </p:anim>
                                    <p:anim calcmode="lin" valueType="num">
                                      <p:cBhvr additive="base">
                                        <p:cTn id="22" dur="500" fill="hold"/>
                                        <p:tgtEl>
                                          <p:spTgt spid="83"/>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 calcmode="lin" valueType="num">
                                      <p:cBhvr additive="base">
                                        <p:cTn id="27" dur="500" fill="hold"/>
                                        <p:tgtEl>
                                          <p:spTgt spid="84"/>
                                        </p:tgtEl>
                                        <p:attrNameLst>
                                          <p:attrName>ppt_x</p:attrName>
                                        </p:attrNameLst>
                                      </p:cBhvr>
                                      <p:tavLst>
                                        <p:tav tm="0">
                                          <p:val>
                                            <p:strVal val="#ppt_x"/>
                                          </p:val>
                                        </p:tav>
                                        <p:tav tm="100000">
                                          <p:val>
                                            <p:strVal val="#ppt_x"/>
                                          </p:val>
                                        </p:tav>
                                      </p:tavLst>
                                    </p:anim>
                                    <p:anim calcmode="lin" valueType="num">
                                      <p:cBhvr additive="base">
                                        <p:cTn id="28"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Windows Azure Service?</a:t>
            </a:r>
            <a:endParaRPr lang="en-US" dirty="0"/>
          </a:p>
        </p:txBody>
      </p:sp>
      <p:sp>
        <p:nvSpPr>
          <p:cNvPr id="4096" name="Content Placeholder 4095"/>
          <p:cNvSpPr>
            <a:spLocks noGrp="1"/>
          </p:cNvSpPr>
          <p:nvPr>
            <p:ph sz="half" idx="1"/>
          </p:nvPr>
        </p:nvSpPr>
        <p:spPr>
          <a:xfrm>
            <a:off x="502421" y="1319010"/>
            <a:ext cx="5602166" cy="4718215"/>
          </a:xfrm>
        </p:spPr>
        <p:txBody>
          <a:bodyPr/>
          <a:lstStyle/>
          <a:p>
            <a:r>
              <a:rPr lang="en-US" sz="2400" dirty="0" smtClean="0"/>
              <a:t>Discrete Roles</a:t>
            </a:r>
          </a:p>
          <a:p>
            <a:pPr lvl="1"/>
            <a:r>
              <a:rPr lang="en-US" sz="2000" dirty="0" smtClean="0"/>
              <a:t>Web Role:  Customized for web application programming</a:t>
            </a:r>
          </a:p>
          <a:p>
            <a:pPr marL="347914" lvl="1" indent="0">
              <a:buNone/>
            </a:pPr>
            <a:endParaRPr lang="en-US" sz="2000" dirty="0" smtClean="0"/>
          </a:p>
          <a:p>
            <a:pPr lvl="1"/>
            <a:r>
              <a:rPr lang="en-US" sz="2000" dirty="0" smtClean="0"/>
              <a:t>Worker Role: Generalized development used for long running tasks, components that do not need UI, compute intensive jobs</a:t>
            </a:r>
          </a:p>
          <a:p>
            <a:pPr marL="347914" lvl="1" indent="0">
              <a:buNone/>
            </a:pPr>
            <a:endParaRPr lang="en-US" sz="2000" dirty="0" smtClean="0"/>
          </a:p>
          <a:p>
            <a:pPr lvl="1"/>
            <a:r>
              <a:rPr lang="en-US" sz="2000" dirty="0" smtClean="0"/>
              <a:t>VM Role:  Full control over the OS image</a:t>
            </a:r>
          </a:p>
          <a:p>
            <a:pPr marL="347914" lvl="1" indent="0">
              <a:buNone/>
            </a:pPr>
            <a:endParaRPr lang="en-US" sz="2000" dirty="0" smtClean="0"/>
          </a:p>
          <a:p>
            <a:r>
              <a:rPr lang="en-US" sz="2400" dirty="0" smtClean="0"/>
              <a:t>.</a:t>
            </a:r>
            <a:r>
              <a:rPr lang="en-US" sz="2400" dirty="0" err="1" smtClean="0"/>
              <a:t>cspkg</a:t>
            </a:r>
            <a:r>
              <a:rPr lang="en-US" sz="2400" dirty="0" smtClean="0"/>
              <a:t>:  Binaries and global settings</a:t>
            </a:r>
          </a:p>
          <a:p>
            <a:pPr marL="0" indent="0">
              <a:buNone/>
            </a:pPr>
            <a:endParaRPr lang="en-US" sz="2400" dirty="0"/>
          </a:p>
          <a:p>
            <a:r>
              <a:rPr lang="en-US" sz="2400" dirty="0" smtClean="0"/>
              <a:t>.</a:t>
            </a:r>
            <a:r>
              <a:rPr lang="en-US" sz="2400" dirty="0" err="1" smtClean="0"/>
              <a:t>cscfg</a:t>
            </a:r>
            <a:r>
              <a:rPr lang="en-US" sz="2400" dirty="0" smtClean="0"/>
              <a:t>:  Configuration for deployment</a:t>
            </a:r>
          </a:p>
          <a:p>
            <a:pPr lvl="1"/>
            <a:r>
              <a:rPr lang="en-US" sz="2000" dirty="0" err="1" smtClean="0"/>
              <a:t>Eg</a:t>
            </a:r>
            <a:r>
              <a:rPr lang="en-US" sz="2000" dirty="0" smtClean="0"/>
              <a:t>. Number of instances of each role</a:t>
            </a:r>
          </a:p>
        </p:txBody>
      </p:sp>
      <p:grpSp>
        <p:nvGrpSpPr>
          <p:cNvPr id="27" name="Group 26"/>
          <p:cNvGrpSpPr/>
          <p:nvPr/>
        </p:nvGrpSpPr>
        <p:grpSpPr>
          <a:xfrm>
            <a:off x="6287990" y="1269086"/>
            <a:ext cx="5599210" cy="4769763"/>
            <a:chOff x="2834170" y="1048416"/>
            <a:chExt cx="7011480" cy="5355403"/>
          </a:xfrm>
        </p:grpSpPr>
        <p:sp>
          <p:nvSpPr>
            <p:cNvPr id="8" name="Rounded Rectangle 7"/>
            <p:cNvSpPr/>
            <p:nvPr/>
          </p:nvSpPr>
          <p:spPr bwMode="auto">
            <a:xfrm>
              <a:off x="2834170" y="1048416"/>
              <a:ext cx="7011480" cy="3891909"/>
            </a:xfrm>
            <a:prstGeom prst="roundRect">
              <a:avLst/>
            </a:prstGeom>
            <a:solidFill>
              <a:schemeClr val="tx2"/>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sp>
          <p:nvSpPr>
            <p:cNvPr id="11" name="Rounded Rectangle 10"/>
            <p:cNvSpPr/>
            <p:nvPr/>
          </p:nvSpPr>
          <p:spPr bwMode="auto">
            <a:xfrm>
              <a:off x="3719291" y="1656147"/>
              <a:ext cx="1358314" cy="91389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Web Role</a:t>
              </a:r>
            </a:p>
          </p:txBody>
        </p:sp>
        <p:sp>
          <p:nvSpPr>
            <p:cNvPr id="9" name="Rounded Rectangle 8"/>
            <p:cNvSpPr/>
            <p:nvPr/>
          </p:nvSpPr>
          <p:spPr bwMode="auto">
            <a:xfrm>
              <a:off x="3536726" y="1430652"/>
              <a:ext cx="1358314" cy="91389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Web Role</a:t>
              </a:r>
            </a:p>
          </p:txBody>
        </p:sp>
        <p:sp>
          <p:nvSpPr>
            <p:cNvPr id="10" name="Rounded Rectangle 9"/>
            <p:cNvSpPr/>
            <p:nvPr/>
          </p:nvSpPr>
          <p:spPr bwMode="auto">
            <a:xfrm>
              <a:off x="3317641" y="1262228"/>
              <a:ext cx="1358314" cy="91389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Web Role</a:t>
              </a:r>
            </a:p>
          </p:txBody>
        </p:sp>
        <p:sp>
          <p:nvSpPr>
            <p:cNvPr id="12" name="Rounded Rectangle 11"/>
            <p:cNvSpPr/>
            <p:nvPr/>
          </p:nvSpPr>
          <p:spPr bwMode="auto">
            <a:xfrm>
              <a:off x="5946637" y="1682757"/>
              <a:ext cx="1358314" cy="91389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Web Role</a:t>
              </a:r>
            </a:p>
          </p:txBody>
        </p:sp>
        <p:sp>
          <p:nvSpPr>
            <p:cNvPr id="13" name="Rounded Rectangle 12"/>
            <p:cNvSpPr/>
            <p:nvPr/>
          </p:nvSpPr>
          <p:spPr bwMode="auto">
            <a:xfrm>
              <a:off x="5764070" y="1457262"/>
              <a:ext cx="1358314" cy="91389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Web Role</a:t>
              </a:r>
            </a:p>
          </p:txBody>
        </p:sp>
        <p:sp>
          <p:nvSpPr>
            <p:cNvPr id="14" name="Rounded Rectangle 13"/>
            <p:cNvSpPr/>
            <p:nvPr/>
          </p:nvSpPr>
          <p:spPr bwMode="auto">
            <a:xfrm>
              <a:off x="5544985" y="1288840"/>
              <a:ext cx="1358314" cy="91389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Worker Role</a:t>
              </a:r>
            </a:p>
          </p:txBody>
        </p:sp>
        <p:sp>
          <p:nvSpPr>
            <p:cNvPr id="15" name="Rounded Rectangle 14"/>
            <p:cNvSpPr/>
            <p:nvPr/>
          </p:nvSpPr>
          <p:spPr bwMode="auto">
            <a:xfrm>
              <a:off x="8013319" y="1682756"/>
              <a:ext cx="1358314" cy="91389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Web Role</a:t>
              </a:r>
            </a:p>
          </p:txBody>
        </p:sp>
        <p:sp>
          <p:nvSpPr>
            <p:cNvPr id="16" name="Rounded Rectangle 15"/>
            <p:cNvSpPr/>
            <p:nvPr/>
          </p:nvSpPr>
          <p:spPr bwMode="auto">
            <a:xfrm>
              <a:off x="7830752" y="1457260"/>
              <a:ext cx="1358314" cy="91389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Web Role</a:t>
              </a:r>
            </a:p>
          </p:txBody>
        </p:sp>
        <p:sp>
          <p:nvSpPr>
            <p:cNvPr id="17" name="Rounded Rectangle 16"/>
            <p:cNvSpPr/>
            <p:nvPr/>
          </p:nvSpPr>
          <p:spPr bwMode="auto">
            <a:xfrm>
              <a:off x="7611666" y="1288838"/>
              <a:ext cx="1358314" cy="91389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VM Role</a:t>
              </a:r>
            </a:p>
          </p:txBody>
        </p:sp>
        <p:sp>
          <p:nvSpPr>
            <p:cNvPr id="18" name="Rounded Rectangle 17"/>
            <p:cNvSpPr/>
            <p:nvPr/>
          </p:nvSpPr>
          <p:spPr bwMode="auto">
            <a:xfrm>
              <a:off x="2892866" y="3463262"/>
              <a:ext cx="3331275" cy="91389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err="1" smtClean="0">
                  <a:solidFill>
                    <a:schemeClr val="bg1"/>
                  </a:solidFill>
                </a:rPr>
                <a:t>ServiceDefinition.cspkg</a:t>
              </a:r>
              <a:endParaRPr lang="en-US" sz="1600" dirty="0" smtClean="0">
                <a:solidFill>
                  <a:schemeClr val="bg1"/>
                </a:solidFill>
              </a:endParaRPr>
            </a:p>
          </p:txBody>
        </p:sp>
        <p:sp>
          <p:nvSpPr>
            <p:cNvPr id="19" name="Rounded Rectangle 18"/>
            <p:cNvSpPr/>
            <p:nvPr/>
          </p:nvSpPr>
          <p:spPr bwMode="auto">
            <a:xfrm>
              <a:off x="6265529" y="3463262"/>
              <a:ext cx="3505328" cy="91389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err="1" smtClean="0">
                  <a:solidFill>
                    <a:schemeClr val="bg1"/>
                  </a:solidFill>
                </a:rPr>
                <a:t>ServiceConfiguration.cscfg</a:t>
              </a:r>
              <a:endParaRPr lang="en-US" sz="1600" dirty="0" smtClean="0">
                <a:solidFill>
                  <a:schemeClr val="bg1"/>
                </a:solidFill>
              </a:endParaRPr>
            </a:p>
          </p:txBody>
        </p:sp>
        <p:sp>
          <p:nvSpPr>
            <p:cNvPr id="20" name="Rounded Rectangle 19"/>
            <p:cNvSpPr/>
            <p:nvPr/>
          </p:nvSpPr>
          <p:spPr bwMode="auto">
            <a:xfrm>
              <a:off x="6348595" y="5489929"/>
              <a:ext cx="3373878" cy="91389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SQL Azure</a:t>
              </a:r>
            </a:p>
          </p:txBody>
        </p:sp>
        <p:sp>
          <p:nvSpPr>
            <p:cNvPr id="21" name="Rounded Rectangle 20"/>
            <p:cNvSpPr/>
            <p:nvPr/>
          </p:nvSpPr>
          <p:spPr bwMode="auto">
            <a:xfrm>
              <a:off x="2950588" y="5489927"/>
              <a:ext cx="3373878" cy="91389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Storage Services</a:t>
              </a:r>
            </a:p>
          </p:txBody>
        </p:sp>
        <p:sp>
          <p:nvSpPr>
            <p:cNvPr id="22" name="Down Arrow 21"/>
            <p:cNvSpPr/>
            <p:nvPr/>
          </p:nvSpPr>
          <p:spPr bwMode="auto">
            <a:xfrm>
              <a:off x="4398447" y="5010019"/>
              <a:ext cx="394352" cy="41947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sp>
          <p:nvSpPr>
            <p:cNvPr id="23" name="Down Arrow 22"/>
            <p:cNvSpPr/>
            <p:nvPr/>
          </p:nvSpPr>
          <p:spPr bwMode="auto">
            <a:xfrm>
              <a:off x="7633575" y="5010019"/>
              <a:ext cx="394352" cy="41947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grpSp>
    </p:spTree>
    <p:extLst>
      <p:ext uri="{BB962C8B-B14F-4D97-AF65-F5344CB8AC3E}">
        <p14:creationId xmlns:p14="http://schemas.microsoft.com/office/powerpoint/2010/main" val="78324041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Application Owner:  Packaging/Deployment</a:t>
            </a:r>
            <a:br>
              <a:rPr lang="en-US" dirty="0" smtClean="0"/>
            </a:br>
            <a:r>
              <a:rPr lang="en-US" sz="3600" dirty="0" smtClean="0"/>
              <a:t>Service and VM deployment</a:t>
            </a:r>
            <a:endParaRPr lang="en-US" sz="3600" dirty="0"/>
          </a:p>
        </p:txBody>
      </p:sp>
      <p:sp>
        <p:nvSpPr>
          <p:cNvPr id="3" name="Content Placeholder 2"/>
          <p:cNvSpPr>
            <a:spLocks noGrp="1"/>
          </p:cNvSpPr>
          <p:nvPr>
            <p:ph idx="1"/>
          </p:nvPr>
        </p:nvSpPr>
        <p:spPr>
          <a:xfrm>
            <a:off x="519113" y="3198471"/>
            <a:ext cx="5464786" cy="2289858"/>
          </a:xfrm>
        </p:spPr>
        <p:txBody>
          <a:bodyPr/>
          <a:lstStyle/>
          <a:p>
            <a:pPr marL="398463" indent="-398463"/>
            <a:r>
              <a:rPr lang="en-US" sz="2400" dirty="0" smtClean="0"/>
              <a:t>Deploy a VMM service or </a:t>
            </a:r>
            <a:br>
              <a:rPr lang="en-US" sz="2400" dirty="0" smtClean="0"/>
            </a:br>
            <a:r>
              <a:rPr lang="en-US" sz="2400" dirty="0" smtClean="0"/>
              <a:t>VM template</a:t>
            </a:r>
          </a:p>
          <a:p>
            <a:pPr marL="398463" indent="-398463"/>
            <a:r>
              <a:rPr lang="en-US" sz="2400" dirty="0" smtClean="0"/>
              <a:t>Deploy an Azure service</a:t>
            </a:r>
          </a:p>
          <a:p>
            <a:pPr marL="398463" indent="-398463"/>
            <a:r>
              <a:rPr lang="en-US" sz="2400" dirty="0" smtClean="0"/>
              <a:t>Remote desktop </a:t>
            </a:r>
          </a:p>
          <a:p>
            <a:pPr lvl="1"/>
            <a:endParaRPr lang="en-US" sz="2400" dirty="0" smtClean="0"/>
          </a:p>
          <a:p>
            <a:pPr lvl="1"/>
            <a:endParaRPr lang="en-US" sz="2400" dirty="0"/>
          </a:p>
        </p:txBody>
      </p:sp>
      <p:sp>
        <p:nvSpPr>
          <p:cNvPr id="5" name="TextBox 4"/>
          <p:cNvSpPr txBox="1"/>
          <p:nvPr/>
        </p:nvSpPr>
        <p:spPr>
          <a:xfrm>
            <a:off x="504092" y="1553170"/>
            <a:ext cx="11035378" cy="461665"/>
          </a:xfrm>
          <a:prstGeom prst="rect">
            <a:avLst/>
          </a:prstGeom>
          <a:noFill/>
          <a:ln>
            <a:solidFill>
              <a:schemeClr val="accent1"/>
            </a:solidFill>
          </a:ln>
        </p:spPr>
        <p:txBody>
          <a:bodyPr wrap="square" rtlCol="0">
            <a:spAutoFit/>
          </a:bodyPr>
          <a:lstStyle/>
          <a:p>
            <a:r>
              <a:rPr lang="en-US" sz="2400" dirty="0" smtClean="0"/>
              <a:t>This feature allows users </a:t>
            </a:r>
            <a:r>
              <a:rPr lang="en-US" sz="2400" dirty="0"/>
              <a:t>to deploy </a:t>
            </a:r>
            <a:r>
              <a:rPr lang="en-US" sz="2400" dirty="0" smtClean="0"/>
              <a:t>services and VMs within managed clouds. </a:t>
            </a:r>
            <a:endParaRPr lang="en-US" sz="240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98447" y="2746118"/>
            <a:ext cx="711708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798958" y="2359831"/>
            <a:ext cx="1600200" cy="276999"/>
          </a:xfrm>
          <a:prstGeom prst="rect">
            <a:avLst/>
          </a:prstGeom>
          <a:noFill/>
        </p:spPr>
        <p:txBody>
          <a:bodyPr wrap="square" lIns="0" tIns="0" rIns="0" bIns="0" rtlCol="0">
            <a:spAutoFit/>
          </a:bodyPr>
          <a:lstStyle/>
          <a:p>
            <a:pPr algn="ctr"/>
            <a:r>
              <a:rPr lang="en-US" dirty="0" smtClean="0"/>
              <a:t>Windows Azure</a:t>
            </a:r>
          </a:p>
        </p:txBody>
      </p:sp>
      <p:sp>
        <p:nvSpPr>
          <p:cNvPr id="8" name="TextBox 7"/>
          <p:cNvSpPr txBox="1"/>
          <p:nvPr/>
        </p:nvSpPr>
        <p:spPr>
          <a:xfrm>
            <a:off x="6798958" y="6374949"/>
            <a:ext cx="1524000" cy="276999"/>
          </a:xfrm>
          <a:prstGeom prst="rect">
            <a:avLst/>
          </a:prstGeom>
          <a:noFill/>
        </p:spPr>
        <p:txBody>
          <a:bodyPr wrap="square" lIns="0" tIns="0" rIns="0" bIns="0" rtlCol="0">
            <a:spAutoFit/>
          </a:bodyPr>
          <a:lstStyle/>
          <a:p>
            <a:pPr algn="ctr"/>
            <a:r>
              <a:rPr lang="en-US" dirty="0" smtClean="0"/>
              <a:t>Private Cloud</a:t>
            </a:r>
          </a:p>
        </p:txBody>
      </p:sp>
    </p:spTree>
    <p:extLst>
      <p:ext uri="{BB962C8B-B14F-4D97-AF65-F5344CB8AC3E}">
        <p14:creationId xmlns:p14="http://schemas.microsoft.com/office/powerpoint/2010/main" val="157445110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p:txBody>
          <a:bodyPr/>
          <a:lstStyle/>
          <a:p>
            <a:r>
              <a:rPr lang="en-US" dirty="0" smtClean="0"/>
              <a:t>Service Authoring </a:t>
            </a:r>
            <a:br>
              <a:rPr lang="en-US" dirty="0" smtClean="0"/>
            </a:br>
            <a:r>
              <a:rPr lang="en-US" dirty="0" smtClean="0"/>
              <a:t>and Deployment</a:t>
            </a:r>
            <a:br>
              <a:rPr lang="en-US" dirty="0" smtClean="0"/>
            </a:br>
            <a:r>
              <a:rPr lang="en-US" dirty="0" smtClean="0"/>
              <a:t>	</a:t>
            </a:r>
            <a:endParaRPr lang="en-US" dirty="0"/>
          </a:p>
        </p:txBody>
      </p:sp>
      <p:sp>
        <p:nvSpPr>
          <p:cNvPr id="9" name="Subtitle 8"/>
          <p:cNvSpPr>
            <a:spLocks noGrp="1"/>
          </p:cNvSpPr>
          <p:nvPr>
            <p:ph type="subTitle" idx="1"/>
          </p:nvPr>
        </p:nvSpPr>
        <p:spPr>
          <a:xfrm>
            <a:off x="836612" y="4046152"/>
            <a:ext cx="9323389" cy="887987"/>
          </a:xfrm>
        </p:spPr>
        <p:txBody>
          <a:bodyPr/>
          <a:lstStyle/>
          <a:p>
            <a:pPr>
              <a:spcAft>
                <a:spcPts val="600"/>
              </a:spcAft>
            </a:pPr>
            <a:r>
              <a:rPr lang="en-US" dirty="0"/>
              <a:t>VMM Service </a:t>
            </a:r>
            <a:r>
              <a:rPr lang="en-US" dirty="0" smtClean="0"/>
              <a:t>Authoring </a:t>
            </a:r>
            <a:r>
              <a:rPr lang="en-US" dirty="0"/>
              <a:t>and D</a:t>
            </a:r>
            <a:r>
              <a:rPr lang="en-US" dirty="0" smtClean="0"/>
              <a:t>eployment</a:t>
            </a:r>
            <a:endParaRPr lang="en-US" dirty="0"/>
          </a:p>
          <a:p>
            <a:pPr>
              <a:spcAft>
                <a:spcPts val="600"/>
              </a:spcAft>
            </a:pPr>
            <a:r>
              <a:rPr lang="en-US" dirty="0" smtClean="0"/>
              <a:t>Windows </a:t>
            </a:r>
            <a:r>
              <a:rPr lang="en-US" dirty="0"/>
              <a:t>Azure Service and </a:t>
            </a:r>
            <a:r>
              <a:rPr lang="en-US" dirty="0" smtClean="0"/>
              <a:t>Deployment</a:t>
            </a:r>
            <a:endParaRPr lang="en-US" dirty="0"/>
          </a:p>
        </p:txBody>
      </p:sp>
    </p:spTree>
    <p:extLst>
      <p:ext uri="{BB962C8B-B14F-4D97-AF65-F5344CB8AC3E}">
        <p14:creationId xmlns:p14="http://schemas.microsoft.com/office/powerpoint/2010/main" val="311932573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Application Owner:  Operate</a:t>
            </a:r>
            <a:br>
              <a:rPr lang="en-US" dirty="0" smtClean="0"/>
            </a:br>
            <a:r>
              <a:rPr lang="en-US" sz="3600" dirty="0" smtClean="0"/>
              <a:t>Service and VM management</a:t>
            </a:r>
            <a:endParaRPr lang="en-US" sz="3600" dirty="0"/>
          </a:p>
        </p:txBody>
      </p:sp>
      <p:sp>
        <p:nvSpPr>
          <p:cNvPr id="3" name="Content Placeholder 2"/>
          <p:cNvSpPr>
            <a:spLocks noGrp="1"/>
          </p:cNvSpPr>
          <p:nvPr>
            <p:ph idx="1"/>
          </p:nvPr>
        </p:nvSpPr>
        <p:spPr>
          <a:xfrm>
            <a:off x="519113" y="3501872"/>
            <a:ext cx="5464786" cy="2289858"/>
          </a:xfrm>
        </p:spPr>
        <p:txBody>
          <a:bodyPr/>
          <a:lstStyle/>
          <a:p>
            <a:pPr marL="398463" indent="-398463"/>
            <a:r>
              <a:rPr lang="en-US" sz="2400" dirty="0" smtClean="0"/>
              <a:t>Control the state of the Service or VM (Stop, Start, Pause, Reboot)</a:t>
            </a:r>
          </a:p>
          <a:p>
            <a:pPr marL="398463" indent="-398463"/>
            <a:r>
              <a:rPr lang="en-US" sz="2400" dirty="0" smtClean="0"/>
              <a:t>Scale in/out</a:t>
            </a:r>
          </a:p>
          <a:p>
            <a:pPr marL="398463" indent="-398463"/>
            <a:r>
              <a:rPr lang="en-US" sz="2400" dirty="0" smtClean="0"/>
              <a:t>Remote desktop </a:t>
            </a:r>
          </a:p>
          <a:p>
            <a:pPr lvl="1"/>
            <a:endParaRPr lang="en-US" sz="2400" dirty="0" smtClean="0"/>
          </a:p>
          <a:p>
            <a:pPr lvl="1"/>
            <a:endParaRPr lang="en-US" sz="2400" dirty="0"/>
          </a:p>
        </p:txBody>
      </p:sp>
      <p:sp>
        <p:nvSpPr>
          <p:cNvPr id="7" name="TextBox 6"/>
          <p:cNvSpPr txBox="1"/>
          <p:nvPr/>
        </p:nvSpPr>
        <p:spPr>
          <a:xfrm>
            <a:off x="6346997" y="2411241"/>
            <a:ext cx="5611813" cy="369332"/>
          </a:xfrm>
          <a:prstGeom prst="rect">
            <a:avLst/>
          </a:prstGeom>
          <a:noFill/>
        </p:spPr>
        <p:txBody>
          <a:bodyPr wrap="square" lIns="0" tIns="0" rIns="0" bIns="0" rtlCol="0">
            <a:spAutoFit/>
          </a:bodyPr>
          <a:lstStyle/>
          <a:p>
            <a:pPr algn="ctr"/>
            <a:r>
              <a:rPr lang="en-US" sz="2400" dirty="0" smtClean="0"/>
              <a:t>Windows Azure and Private Clouds </a:t>
            </a:r>
          </a:p>
        </p:txBody>
      </p:sp>
      <p:grpSp>
        <p:nvGrpSpPr>
          <p:cNvPr id="12" name="Group 11"/>
          <p:cNvGrpSpPr/>
          <p:nvPr/>
        </p:nvGrpSpPr>
        <p:grpSpPr>
          <a:xfrm>
            <a:off x="6539729" y="2754745"/>
            <a:ext cx="5181600" cy="3951446"/>
            <a:chOff x="5012041" y="2924174"/>
            <a:chExt cx="4322459" cy="3476626"/>
          </a:xfrm>
        </p:grpSpPr>
        <p:grpSp>
          <p:nvGrpSpPr>
            <p:cNvPr id="9" name="Group 8"/>
            <p:cNvGrpSpPr/>
            <p:nvPr/>
          </p:nvGrpSpPr>
          <p:grpSpPr>
            <a:xfrm>
              <a:off x="5012041" y="2924174"/>
              <a:ext cx="4322459" cy="3476626"/>
              <a:chOff x="4018783" y="3158088"/>
              <a:chExt cx="4120330" cy="3361178"/>
            </a:xfrm>
          </p:grpSpPr>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783" y="3158088"/>
                <a:ext cx="4120330" cy="3361177"/>
              </a:xfrm>
              <a:prstGeom prst="rect">
                <a:avLst/>
              </a:prstGeom>
              <a:solidFill>
                <a:schemeClr val="bg1"/>
              </a:solidFill>
              <a:ln>
                <a:noFill/>
              </a:ln>
              <a:effectLst/>
              <a:extLst/>
            </p:spPr>
          </p:pic>
          <p:sp>
            <p:nvSpPr>
              <p:cNvPr id="11" name="Rectangle 10"/>
              <p:cNvSpPr/>
              <p:nvPr/>
            </p:nvSpPr>
            <p:spPr>
              <a:xfrm>
                <a:off x="6858000" y="3467076"/>
                <a:ext cx="1281113"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bwMode="auto">
            <a:xfrm>
              <a:off x="7990540" y="3130868"/>
              <a:ext cx="1343960" cy="304133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13" name="TextBox 12"/>
          <p:cNvSpPr txBox="1"/>
          <p:nvPr/>
        </p:nvSpPr>
        <p:spPr>
          <a:xfrm>
            <a:off x="519113" y="1447800"/>
            <a:ext cx="11183816" cy="830997"/>
          </a:xfrm>
          <a:prstGeom prst="rect">
            <a:avLst/>
          </a:prstGeom>
          <a:noFill/>
          <a:ln>
            <a:solidFill>
              <a:schemeClr val="accent1"/>
            </a:solidFill>
          </a:ln>
        </p:spPr>
        <p:txBody>
          <a:bodyPr wrap="square" rtlCol="0">
            <a:spAutoFit/>
          </a:bodyPr>
          <a:lstStyle/>
          <a:p>
            <a:r>
              <a:rPr lang="en-US" sz="2400" dirty="0"/>
              <a:t>The service management feature allows </a:t>
            </a:r>
            <a:r>
              <a:rPr lang="en-US" sz="2400" dirty="0" smtClean="0"/>
              <a:t>users </a:t>
            </a:r>
            <a:r>
              <a:rPr lang="en-US" sz="2400" dirty="0"/>
              <a:t>to </a:t>
            </a:r>
            <a:r>
              <a:rPr lang="en-US" sz="2400" dirty="0" smtClean="0"/>
              <a:t>manage services and VMs within managed clouds. </a:t>
            </a:r>
            <a:endParaRPr lang="en-US" sz="2400" dirty="0"/>
          </a:p>
        </p:txBody>
      </p:sp>
    </p:spTree>
    <p:extLst>
      <p:ext uri="{BB962C8B-B14F-4D97-AF65-F5344CB8AC3E}">
        <p14:creationId xmlns:p14="http://schemas.microsoft.com/office/powerpoint/2010/main" val="66078954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Application Owner:  Upgrade Services</a:t>
            </a:r>
            <a:br>
              <a:rPr lang="en-US" dirty="0" smtClean="0"/>
            </a:br>
            <a:endParaRPr lang="en-US" sz="3600" dirty="0"/>
          </a:p>
        </p:txBody>
      </p:sp>
      <p:sp>
        <p:nvSpPr>
          <p:cNvPr id="5" name="TextBox 4"/>
          <p:cNvSpPr txBox="1"/>
          <p:nvPr/>
        </p:nvSpPr>
        <p:spPr>
          <a:xfrm>
            <a:off x="504092" y="1111150"/>
            <a:ext cx="11183816" cy="461665"/>
          </a:xfrm>
          <a:prstGeom prst="rect">
            <a:avLst/>
          </a:prstGeom>
          <a:noFill/>
          <a:ln>
            <a:solidFill>
              <a:schemeClr val="accent1"/>
            </a:solidFill>
          </a:ln>
        </p:spPr>
        <p:txBody>
          <a:bodyPr wrap="square" rtlCol="0">
            <a:spAutoFit/>
          </a:bodyPr>
          <a:lstStyle/>
          <a:p>
            <a:r>
              <a:rPr lang="en-US" sz="2400" dirty="0" smtClean="0"/>
              <a:t>This feature </a:t>
            </a:r>
            <a:r>
              <a:rPr lang="en-US" sz="2400" dirty="0"/>
              <a:t>allows </a:t>
            </a:r>
            <a:r>
              <a:rPr lang="en-US" sz="2400" dirty="0" smtClean="0"/>
              <a:t>the application owner to upgrade services</a:t>
            </a:r>
            <a:endParaRPr lang="en-US" sz="2400" dirty="0"/>
          </a:p>
        </p:txBody>
      </p:sp>
      <p:sp>
        <p:nvSpPr>
          <p:cNvPr id="7" name="TextBox 6"/>
          <p:cNvSpPr txBox="1"/>
          <p:nvPr/>
        </p:nvSpPr>
        <p:spPr>
          <a:xfrm>
            <a:off x="504092" y="2760821"/>
            <a:ext cx="1780319" cy="307777"/>
          </a:xfrm>
          <a:prstGeom prst="rect">
            <a:avLst/>
          </a:prstGeom>
          <a:noFill/>
        </p:spPr>
        <p:txBody>
          <a:bodyPr wrap="square" lIns="0" tIns="0" rIns="0" bIns="0" rtlCol="0">
            <a:spAutoFit/>
          </a:bodyPr>
          <a:lstStyle/>
          <a:p>
            <a:r>
              <a:rPr lang="en-US" sz="2000" dirty="0" smtClean="0"/>
              <a:t>Windows Azure</a:t>
            </a:r>
          </a:p>
        </p:txBody>
      </p:sp>
      <p:sp>
        <p:nvSpPr>
          <p:cNvPr id="8" name="TextBox 7"/>
          <p:cNvSpPr txBox="1"/>
          <p:nvPr/>
        </p:nvSpPr>
        <p:spPr>
          <a:xfrm>
            <a:off x="513616" y="5113496"/>
            <a:ext cx="1770795" cy="307777"/>
          </a:xfrm>
          <a:prstGeom prst="rect">
            <a:avLst/>
          </a:prstGeom>
          <a:noFill/>
        </p:spPr>
        <p:txBody>
          <a:bodyPr wrap="square" lIns="0" tIns="0" rIns="0" bIns="0" rtlCol="0">
            <a:spAutoFit/>
          </a:bodyPr>
          <a:lstStyle/>
          <a:p>
            <a:r>
              <a:rPr lang="en-US" sz="2000" dirty="0" smtClean="0"/>
              <a:t>Private Cloud</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6751" y="2076450"/>
            <a:ext cx="7911197" cy="402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67659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Hybrid Cloud Management with Microsoft System Center Code-Named “</a:t>
            </a:r>
            <a:r>
              <a:rPr lang="en-US" sz="4000" dirty="0" err="1"/>
              <a:t>Concero</a:t>
            </a:r>
            <a:r>
              <a:rPr lang="en-US" sz="4000" dirty="0"/>
              <a:t>”</a:t>
            </a:r>
          </a:p>
        </p:txBody>
      </p:sp>
      <p:sp>
        <p:nvSpPr>
          <p:cNvPr id="3" name="Subtitle 2"/>
          <p:cNvSpPr>
            <a:spLocks noGrp="1"/>
          </p:cNvSpPr>
          <p:nvPr>
            <p:ph type="subTitle" idx="1"/>
          </p:nvPr>
        </p:nvSpPr>
        <p:spPr/>
        <p:txBody>
          <a:bodyPr/>
          <a:lstStyle/>
          <a:p>
            <a:r>
              <a:rPr lang="en-US" smtClean="0"/>
              <a:t>Vijay Tewari</a:t>
            </a:r>
          </a:p>
          <a:p>
            <a:r>
              <a:rPr lang="en-US" smtClean="0"/>
              <a:t>Group Program Manager</a:t>
            </a:r>
          </a:p>
          <a:p>
            <a:r>
              <a:rPr lang="en-US" smtClean="0"/>
              <a:t>System Center</a:t>
            </a:r>
          </a:p>
          <a:p>
            <a:r>
              <a:rPr lang="en-US" smtClean="0"/>
              <a:t>Microsoft Corporation</a:t>
            </a:r>
            <a:endParaRPr lang="en-US" dirty="0"/>
          </a:p>
        </p:txBody>
      </p:sp>
      <p:sp>
        <p:nvSpPr>
          <p:cNvPr id="7" name="Text Placeholder 6"/>
          <p:cNvSpPr>
            <a:spLocks noGrp="1"/>
          </p:cNvSpPr>
          <p:nvPr>
            <p:ph type="body" sz="quarter" idx="10"/>
          </p:nvPr>
        </p:nvSpPr>
        <p:spPr/>
        <p:txBody>
          <a:bodyPr/>
          <a:lstStyle/>
          <a:p>
            <a:r>
              <a:rPr lang="en-US" dirty="0" smtClean="0"/>
              <a:t>SIM212</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Library</a:t>
            </a:r>
            <a:endParaRPr lang="en-US" dirty="0"/>
          </a:p>
        </p:txBody>
      </p:sp>
      <p:sp>
        <p:nvSpPr>
          <p:cNvPr id="3" name="Content Placeholder 2"/>
          <p:cNvSpPr>
            <a:spLocks noGrp="1"/>
          </p:cNvSpPr>
          <p:nvPr>
            <p:ph idx="1"/>
          </p:nvPr>
        </p:nvSpPr>
        <p:spPr>
          <a:xfrm>
            <a:off x="519112" y="2181894"/>
            <a:ext cx="6461110" cy="4001095"/>
          </a:xfrm>
        </p:spPr>
        <p:txBody>
          <a:bodyPr/>
          <a:lstStyle/>
          <a:p>
            <a:pPr marL="398463" indent="-398463"/>
            <a:r>
              <a:rPr lang="en-US" sz="2800" dirty="0" smtClean="0"/>
              <a:t>Copy VMM templates from one system to another</a:t>
            </a:r>
          </a:p>
          <a:p>
            <a:pPr lvl="1"/>
            <a:r>
              <a:rPr lang="en-US" sz="2400" dirty="0" smtClean="0"/>
              <a:t>Template only copy with mapping</a:t>
            </a:r>
          </a:p>
          <a:p>
            <a:pPr lvl="1"/>
            <a:r>
              <a:rPr lang="en-US" sz="2400" dirty="0" smtClean="0"/>
              <a:t>Template and file copy (VHD’s, SQL DAC packages, SAV packages </a:t>
            </a:r>
            <a:r>
              <a:rPr lang="en-US" sz="2400" dirty="0" err="1" smtClean="0"/>
              <a:t>etc</a:t>
            </a:r>
            <a:r>
              <a:rPr lang="en-US" sz="2400" dirty="0" smtClean="0"/>
              <a:t>)</a:t>
            </a:r>
          </a:p>
          <a:p>
            <a:pPr marL="398463" indent="-398463"/>
            <a:r>
              <a:rPr lang="en-US" sz="2800" dirty="0" smtClean="0"/>
              <a:t>Upload Azure deployment files into Azure clouds</a:t>
            </a:r>
          </a:p>
          <a:p>
            <a:pPr lvl="1"/>
            <a:r>
              <a:rPr lang="en-US" sz="2400" dirty="0" err="1" smtClean="0"/>
              <a:t>cscfg</a:t>
            </a:r>
            <a:r>
              <a:rPr lang="en-US" sz="2400" dirty="0" smtClean="0"/>
              <a:t>, </a:t>
            </a:r>
            <a:r>
              <a:rPr lang="en-US" sz="2400" dirty="0" err="1" smtClean="0"/>
              <a:t>cspkg</a:t>
            </a:r>
            <a:endParaRPr lang="en-US" sz="2400" dirty="0" smtClean="0"/>
          </a:p>
          <a:p>
            <a:pPr lvl="1"/>
            <a:r>
              <a:rPr lang="en-US" sz="2400" dirty="0" smtClean="0"/>
              <a:t>VHD’s for VM Role</a:t>
            </a:r>
          </a:p>
          <a:p>
            <a:pPr lvl="1"/>
            <a:r>
              <a:rPr lang="en-US" sz="2400" dirty="0" smtClean="0"/>
              <a:t>Certificates</a:t>
            </a:r>
            <a:r>
              <a:rPr lang="en-US" sz="2400" dirty="0"/>
              <a:t> </a:t>
            </a:r>
            <a:r>
              <a:rPr lang="en-US" sz="2400" dirty="0" smtClean="0"/>
              <a:t>(SSL, RDP </a:t>
            </a:r>
            <a:r>
              <a:rPr lang="en-US" sz="2400" dirty="0" err="1" smtClean="0"/>
              <a:t>etc</a:t>
            </a:r>
            <a:r>
              <a:rPr lang="en-US" sz="2400" dirty="0" smtClean="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6277" y="2420054"/>
            <a:ext cx="5412886" cy="3840067"/>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isometricOffAxis2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9113" y="1074003"/>
            <a:ext cx="11183816" cy="830997"/>
          </a:xfrm>
          <a:prstGeom prst="rect">
            <a:avLst/>
          </a:prstGeom>
          <a:noFill/>
          <a:ln>
            <a:solidFill>
              <a:schemeClr val="accent1"/>
            </a:solidFill>
          </a:ln>
        </p:spPr>
        <p:txBody>
          <a:bodyPr wrap="square" rtlCol="0">
            <a:spAutoFit/>
          </a:bodyPr>
          <a:lstStyle/>
          <a:p>
            <a:r>
              <a:rPr lang="en-US" sz="2400" dirty="0" smtClean="0"/>
              <a:t>The cloud library feature provides </a:t>
            </a:r>
            <a:r>
              <a:rPr lang="en-US" sz="2400" dirty="0"/>
              <a:t>a single logical representation of all library objects from registered </a:t>
            </a:r>
            <a:r>
              <a:rPr lang="en-US" sz="2400" dirty="0" smtClean="0"/>
              <a:t>clouds</a:t>
            </a:r>
            <a:endParaRPr lang="en-US" sz="2800" dirty="0"/>
          </a:p>
        </p:txBody>
      </p:sp>
    </p:spTree>
    <p:extLst>
      <p:ext uri="{BB962C8B-B14F-4D97-AF65-F5344CB8AC3E}">
        <p14:creationId xmlns:p14="http://schemas.microsoft.com/office/powerpoint/2010/main" val="174729293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History</a:t>
            </a:r>
            <a:endParaRPr lang="en-US" dirty="0"/>
          </a:p>
        </p:txBody>
      </p:sp>
      <p:sp>
        <p:nvSpPr>
          <p:cNvPr id="3" name="Content Placeholder 2"/>
          <p:cNvSpPr>
            <a:spLocks noGrp="1"/>
          </p:cNvSpPr>
          <p:nvPr>
            <p:ph idx="1"/>
          </p:nvPr>
        </p:nvSpPr>
        <p:spPr>
          <a:xfrm>
            <a:off x="519113" y="2362200"/>
            <a:ext cx="6221656" cy="2886944"/>
          </a:xfrm>
        </p:spPr>
        <p:txBody>
          <a:bodyPr/>
          <a:lstStyle/>
          <a:p>
            <a:pPr marL="398463" indent="-398463"/>
            <a:r>
              <a:rPr lang="en-US" sz="2800" dirty="0" smtClean="0"/>
              <a:t>Track the progress long running actions</a:t>
            </a:r>
          </a:p>
          <a:p>
            <a:pPr marL="398463" indent="-398463"/>
            <a:r>
              <a:rPr lang="en-US" sz="2800" dirty="0"/>
              <a:t>Troubleshoot actions that do not complete successfully</a:t>
            </a:r>
          </a:p>
          <a:p>
            <a:pPr marL="398463" indent="-398463"/>
            <a:r>
              <a:rPr lang="en-US" sz="2800" dirty="0" smtClean="0"/>
              <a:t>Audit </a:t>
            </a:r>
            <a:r>
              <a:rPr lang="en-US" sz="2800" dirty="0"/>
              <a:t>changes to managed </a:t>
            </a:r>
            <a:r>
              <a:rPr lang="en-US" sz="2800" dirty="0" smtClean="0"/>
              <a:t>objects </a:t>
            </a:r>
            <a:r>
              <a:rPr lang="en-US" sz="2800" dirty="0"/>
              <a:t>to identify who, what, when, </a:t>
            </a:r>
            <a:r>
              <a:rPr lang="en-US" sz="2800" dirty="0" smtClean="0"/>
              <a:t/>
            </a:r>
            <a:br>
              <a:rPr lang="en-US" sz="2800" dirty="0" smtClean="0"/>
            </a:br>
            <a:r>
              <a:rPr lang="en-US" sz="2800" dirty="0" smtClean="0"/>
              <a:t>and result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769" y="2490178"/>
            <a:ext cx="5448056" cy="3617544"/>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isometricOffAxis2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4092" y="1134070"/>
            <a:ext cx="11183816" cy="830997"/>
          </a:xfrm>
          <a:prstGeom prst="rect">
            <a:avLst/>
          </a:prstGeom>
          <a:noFill/>
          <a:ln>
            <a:solidFill>
              <a:schemeClr val="accent1"/>
            </a:solidFill>
          </a:ln>
        </p:spPr>
        <p:txBody>
          <a:bodyPr wrap="square" rtlCol="0">
            <a:spAutoFit/>
          </a:bodyPr>
          <a:lstStyle/>
          <a:p>
            <a:r>
              <a:rPr lang="en-US" sz="2400" dirty="0"/>
              <a:t>The jobs feature </a:t>
            </a:r>
            <a:r>
              <a:rPr lang="en-US" sz="2400" dirty="0" smtClean="0"/>
              <a:t>enable users </a:t>
            </a:r>
            <a:r>
              <a:rPr lang="en-US" sz="2400" dirty="0"/>
              <a:t>to track the progress of jobs and maintain a history </a:t>
            </a:r>
            <a:r>
              <a:rPr lang="en-US" sz="2400" dirty="0" smtClean="0"/>
              <a:t>for auditing changes and troubleshooting of issues</a:t>
            </a:r>
            <a:endParaRPr lang="en-US" sz="2400" dirty="0"/>
          </a:p>
        </p:txBody>
      </p:sp>
    </p:spTree>
    <p:extLst>
      <p:ext uri="{BB962C8B-B14F-4D97-AF65-F5344CB8AC3E}">
        <p14:creationId xmlns:p14="http://schemas.microsoft.com/office/powerpoint/2010/main" val="30750212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139448" y="4876800"/>
            <a:ext cx="3168314" cy="1378644"/>
          </a:xfrm>
        </p:spPr>
        <p:txBody>
          <a:bodyPr/>
          <a:lstStyle/>
          <a:p>
            <a:r>
              <a:rPr lang="en-US" dirty="0" smtClean="0"/>
              <a:t>demo </a:t>
            </a:r>
            <a:endParaRPr lang="en-US" dirty="0"/>
          </a:p>
        </p:txBody>
      </p:sp>
      <p:sp>
        <p:nvSpPr>
          <p:cNvPr id="2" name="Title 1"/>
          <p:cNvSpPr>
            <a:spLocks noGrp="1"/>
          </p:cNvSpPr>
          <p:nvPr>
            <p:ph type="ctrTitle"/>
          </p:nvPr>
        </p:nvSpPr>
        <p:spPr/>
        <p:txBody>
          <a:bodyPr/>
          <a:lstStyle/>
          <a:p>
            <a:r>
              <a:rPr lang="en-US" dirty="0" smtClean="0"/>
              <a:t>Service Management</a:t>
            </a:r>
            <a:br>
              <a:rPr lang="en-US" dirty="0" smtClean="0"/>
            </a:br>
            <a:endParaRPr lang="en-US" dirty="0"/>
          </a:p>
        </p:txBody>
      </p:sp>
      <p:sp>
        <p:nvSpPr>
          <p:cNvPr id="6" name="Subtitle 5"/>
          <p:cNvSpPr>
            <a:spLocks noGrp="1"/>
          </p:cNvSpPr>
          <p:nvPr>
            <p:ph type="subTitle" idx="1"/>
          </p:nvPr>
        </p:nvSpPr>
        <p:spPr>
          <a:xfrm>
            <a:off x="849491" y="3572814"/>
            <a:ext cx="9323389" cy="1379432"/>
          </a:xfrm>
        </p:spPr>
        <p:txBody>
          <a:bodyPr/>
          <a:lstStyle/>
          <a:p>
            <a:pPr>
              <a:spcAft>
                <a:spcPts val="600"/>
              </a:spcAft>
            </a:pPr>
            <a:r>
              <a:rPr lang="en-US" dirty="0" smtClean="0"/>
              <a:t>View </a:t>
            </a:r>
            <a:r>
              <a:rPr lang="en-US" dirty="0"/>
              <a:t>and operate Services and Virtual </a:t>
            </a:r>
            <a:r>
              <a:rPr lang="en-US" dirty="0" smtClean="0"/>
              <a:t>Machines</a:t>
            </a:r>
            <a:endParaRPr lang="en-US" dirty="0"/>
          </a:p>
          <a:p>
            <a:pPr>
              <a:spcAft>
                <a:spcPts val="600"/>
              </a:spcAft>
            </a:pPr>
            <a:r>
              <a:rPr lang="en-US" dirty="0" smtClean="0"/>
              <a:t>Jobs</a:t>
            </a:r>
            <a:endParaRPr lang="en-US" dirty="0"/>
          </a:p>
          <a:p>
            <a:pPr>
              <a:spcAft>
                <a:spcPts val="600"/>
              </a:spcAft>
            </a:pPr>
            <a:r>
              <a:rPr lang="en-US" dirty="0" smtClean="0"/>
              <a:t>Cloud </a:t>
            </a:r>
            <a:r>
              <a:rPr lang="en-US" dirty="0"/>
              <a:t>Library</a:t>
            </a:r>
          </a:p>
        </p:txBody>
      </p:sp>
    </p:spTree>
    <p:extLst>
      <p:ext uri="{BB962C8B-B14F-4D97-AF65-F5344CB8AC3E}">
        <p14:creationId xmlns:p14="http://schemas.microsoft.com/office/powerpoint/2010/main" val="276097397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4" name="TextBox 3"/>
          <p:cNvSpPr txBox="1"/>
          <p:nvPr/>
        </p:nvSpPr>
        <p:spPr>
          <a:xfrm>
            <a:off x="426693" y="1533148"/>
            <a:ext cx="3343275"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Browser</a:t>
            </a:r>
          </a:p>
        </p:txBody>
      </p:sp>
      <p:sp>
        <p:nvSpPr>
          <p:cNvPr id="5" name="TextBox 4"/>
          <p:cNvSpPr txBox="1"/>
          <p:nvPr/>
        </p:nvSpPr>
        <p:spPr>
          <a:xfrm>
            <a:off x="1045819" y="3557448"/>
            <a:ext cx="1895475" cy="307777"/>
          </a:xfrm>
          <a:prstGeom prst="rect">
            <a:avLst/>
          </a:prstGeom>
          <a:noFill/>
        </p:spPr>
        <p:txBody>
          <a:bodyPr wrap="square" lIns="0" tIns="0" rIns="0" bIns="0" rtlCol="0">
            <a:spAutoFit/>
          </a:bodyPr>
          <a:lstStyle/>
          <a:p>
            <a:r>
              <a:rPr lang="en-US" sz="2000" dirty="0" smtClean="0">
                <a:gradFill>
                  <a:gsLst>
                    <a:gs pos="0">
                      <a:schemeClr val="tx1"/>
                    </a:gs>
                    <a:gs pos="86000">
                      <a:schemeClr val="tx1"/>
                    </a:gs>
                  </a:gsLst>
                  <a:lin ang="5400000" scaled="0"/>
                </a:gradFill>
              </a:rPr>
              <a:t>Silverlight Client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8877" y="2083214"/>
            <a:ext cx="3005079"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bwMode="auto">
          <a:xfrm>
            <a:off x="4503394" y="1820564"/>
            <a:ext cx="4598847" cy="4508660"/>
          </a:xfrm>
          <a:prstGeom prst="roundRect">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TextBox 8"/>
          <p:cNvSpPr txBox="1"/>
          <p:nvPr/>
        </p:nvSpPr>
        <p:spPr>
          <a:xfrm>
            <a:off x="4488673" y="1152147"/>
            <a:ext cx="4628287"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IIS “Concero” Server App</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1713" y="4651394"/>
            <a:ext cx="3087468"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083957" y="4332679"/>
            <a:ext cx="1895475" cy="307777"/>
          </a:xfrm>
          <a:prstGeom prst="rect">
            <a:avLst/>
          </a:prstGeom>
          <a:noFill/>
        </p:spPr>
        <p:txBody>
          <a:bodyPr wrap="square" lIns="0" tIns="0" rIns="0" bIns="0" rtlCol="0">
            <a:spAutoFit/>
          </a:bodyPr>
          <a:lstStyle/>
          <a:p>
            <a:r>
              <a:rPr lang="en-US" sz="2000" dirty="0" err="1" smtClean="0">
                <a:gradFill>
                  <a:gsLst>
                    <a:gs pos="0">
                      <a:schemeClr val="tx1"/>
                    </a:gs>
                    <a:gs pos="86000">
                      <a:schemeClr val="tx1"/>
                    </a:gs>
                  </a:gsLst>
                  <a:lin ang="5400000" scaled="0"/>
                </a:gradFill>
              </a:rPr>
              <a:t>Powershell</a:t>
            </a:r>
            <a:r>
              <a:rPr lang="en-US" sz="2000" dirty="0" smtClean="0">
                <a:gradFill>
                  <a:gsLst>
                    <a:gs pos="0">
                      <a:schemeClr val="tx1"/>
                    </a:gs>
                    <a:gs pos="86000">
                      <a:schemeClr val="tx1"/>
                    </a:gs>
                  </a:gsLst>
                  <a:lin ang="5400000" scaled="0"/>
                </a:gradFill>
              </a:rPr>
              <a:t> </a:t>
            </a:r>
          </a:p>
        </p:txBody>
      </p:sp>
      <p:sp>
        <p:nvSpPr>
          <p:cNvPr id="7" name="Rounded Rectangle 6"/>
          <p:cNvSpPr/>
          <p:nvPr/>
        </p:nvSpPr>
        <p:spPr bwMode="auto">
          <a:xfrm rot="16200000">
            <a:off x="3165739" y="3813862"/>
            <a:ext cx="3434717" cy="380138"/>
          </a:xfrm>
          <a:prstGeom prst="roundRect">
            <a:avLst/>
          </a:prstGeom>
          <a:solidFill>
            <a:schemeClr val="bg2"/>
          </a:solidFill>
          <a:ln>
            <a:solidFill>
              <a:schemeClr val="bg2"/>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rPr>
              <a:t>Concero Server API</a:t>
            </a:r>
          </a:p>
        </p:txBody>
      </p:sp>
      <p:sp>
        <p:nvSpPr>
          <p:cNvPr id="10" name="Left-Right Arrow 9"/>
          <p:cNvSpPr/>
          <p:nvPr/>
        </p:nvSpPr>
        <p:spPr bwMode="auto">
          <a:xfrm>
            <a:off x="3465609" y="2917605"/>
            <a:ext cx="950332" cy="289085"/>
          </a:xfrm>
          <a:prstGeom prst="lef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Left-Right Arrow 13"/>
          <p:cNvSpPr/>
          <p:nvPr/>
        </p:nvSpPr>
        <p:spPr bwMode="auto">
          <a:xfrm>
            <a:off x="3476218" y="4984530"/>
            <a:ext cx="950332" cy="289085"/>
          </a:xfrm>
          <a:prstGeom prst="lef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 name="Rounded Rectangle 14"/>
          <p:cNvSpPr/>
          <p:nvPr/>
        </p:nvSpPr>
        <p:spPr bwMode="auto">
          <a:xfrm rot="16200000">
            <a:off x="3708235" y="3813862"/>
            <a:ext cx="3434717" cy="380138"/>
          </a:xfrm>
          <a:prstGeom prst="roundRect">
            <a:avLst/>
          </a:prstGeom>
          <a:solidFill>
            <a:schemeClr val="bg2"/>
          </a:solidFill>
          <a:ln>
            <a:solidFill>
              <a:schemeClr val="bg2"/>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rPr>
              <a:t>Provider Dispatcher</a:t>
            </a:r>
          </a:p>
        </p:txBody>
      </p:sp>
      <p:sp>
        <p:nvSpPr>
          <p:cNvPr id="16" name="Rounded Rectangle 15"/>
          <p:cNvSpPr/>
          <p:nvPr/>
        </p:nvSpPr>
        <p:spPr bwMode="auto">
          <a:xfrm>
            <a:off x="5925656" y="2353246"/>
            <a:ext cx="2433635" cy="939169"/>
          </a:xfrm>
          <a:prstGeom prst="roundRect">
            <a:avLst/>
          </a:prstGeom>
          <a:solidFill>
            <a:schemeClr val="bg2"/>
          </a:solidFill>
          <a:ln>
            <a:solidFill>
              <a:schemeClr val="bg2"/>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VMM Provider</a:t>
            </a:r>
          </a:p>
        </p:txBody>
      </p:sp>
      <p:sp>
        <p:nvSpPr>
          <p:cNvPr id="17" name="Rounded Rectangle 16"/>
          <p:cNvSpPr/>
          <p:nvPr/>
        </p:nvSpPr>
        <p:spPr bwMode="auto">
          <a:xfrm>
            <a:off x="5925654" y="4625430"/>
            <a:ext cx="2433635" cy="993755"/>
          </a:xfrm>
          <a:prstGeom prst="roundRect">
            <a:avLst/>
          </a:prstGeom>
          <a:solidFill>
            <a:schemeClr val="bg2"/>
          </a:solidFill>
          <a:ln>
            <a:solidFill>
              <a:schemeClr val="bg2"/>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rPr>
              <a:t>Windows Azure Provider</a:t>
            </a:r>
          </a:p>
        </p:txBody>
      </p:sp>
      <p:pic>
        <p:nvPicPr>
          <p:cNvPr id="21" name="Picture 20"/>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9172846" y="3062147"/>
            <a:ext cx="2791550" cy="599792"/>
          </a:xfrm>
          <a:prstGeom prst="rect">
            <a:avLst/>
          </a:prstGeom>
        </p:spPr>
      </p:pic>
      <p:grpSp>
        <p:nvGrpSpPr>
          <p:cNvPr id="22" name="Group 21"/>
          <p:cNvGrpSpPr/>
          <p:nvPr/>
        </p:nvGrpSpPr>
        <p:grpSpPr>
          <a:xfrm>
            <a:off x="9550793" y="4838235"/>
            <a:ext cx="1785466" cy="780950"/>
            <a:chOff x="9457956" y="4639925"/>
            <a:chExt cx="1132707" cy="514037"/>
          </a:xfrm>
        </p:grpSpPr>
        <p:pic>
          <p:nvPicPr>
            <p:cNvPr id="23" name="Picture 22" descr="WinAzure_h_rgb_r.png"/>
            <p:cNvPicPr>
              <a:picLocks noChangeAspect="1"/>
            </p:cNvPicPr>
            <p:nvPr/>
          </p:nvPicPr>
          <p:blipFill rotWithShape="1">
            <a:blip r:embed="rId6" cstate="screen">
              <a:extLst>
                <a:ext uri="{28A0092B-C50C-407E-A947-70E740481C1C}">
                  <a14:useLocalDpi xmlns:a14="http://schemas.microsoft.com/office/drawing/2010/main"/>
                </a:ext>
              </a:extLst>
            </a:blip>
            <a:srcRect l="-465" t="-1772"/>
            <a:stretch/>
          </p:blipFill>
          <p:spPr>
            <a:xfrm>
              <a:off x="9457956" y="4639925"/>
              <a:ext cx="1132707" cy="304875"/>
            </a:xfrm>
            <a:prstGeom prst="rect">
              <a:avLst/>
            </a:prstGeom>
            <a:noFill/>
            <a:ln>
              <a:noFill/>
            </a:ln>
            <a:effectLst>
              <a:outerShdw blurRad="25400" dist="25400" dir="2700000">
                <a:srgbClr val="000000">
                  <a:alpha val="43000"/>
                </a:srgbClr>
              </a:outerShdw>
            </a:effectLst>
          </p:spPr>
        </p:pic>
        <p:pic>
          <p:nvPicPr>
            <p:cNvPr id="24" name="Picture 23" descr="WinAzure_h_rgb_r.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788101" y="4849087"/>
              <a:ext cx="506537" cy="304875"/>
            </a:xfrm>
            <a:prstGeom prst="rect">
              <a:avLst/>
            </a:prstGeom>
            <a:noFill/>
            <a:ln>
              <a:noFill/>
            </a:ln>
            <a:effectLst>
              <a:outerShdw blurRad="25400" dist="25400" dir="2700000">
                <a:srgbClr val="000000">
                  <a:alpha val="43000"/>
                </a:srgbClr>
              </a:outerShdw>
            </a:effectLst>
          </p:spPr>
        </p:pic>
      </p:grpSp>
      <p:sp>
        <p:nvSpPr>
          <p:cNvPr id="25" name="Cloud 24"/>
          <p:cNvSpPr/>
          <p:nvPr/>
        </p:nvSpPr>
        <p:spPr bwMode="auto">
          <a:xfrm>
            <a:off x="9873559" y="4311262"/>
            <a:ext cx="1299439" cy="638926"/>
          </a:xfrm>
          <a:prstGeom prst="cloud">
            <a:avLst/>
          </a:prstGeom>
          <a:solidFill>
            <a:schemeClr val="tx2">
              <a:lumMod val="20000"/>
              <a:lumOff val="80000"/>
            </a:schemeClr>
          </a:solidFill>
          <a:ln w="254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Arial" pitchFamily="34" charset="0"/>
            </a:endParaRPr>
          </a:p>
        </p:txBody>
      </p:sp>
      <p:grpSp>
        <p:nvGrpSpPr>
          <p:cNvPr id="3" name="Group 2"/>
          <p:cNvGrpSpPr/>
          <p:nvPr/>
        </p:nvGrpSpPr>
        <p:grpSpPr>
          <a:xfrm>
            <a:off x="10263821" y="1939866"/>
            <a:ext cx="1551457" cy="1196814"/>
            <a:chOff x="9744075" y="1895476"/>
            <a:chExt cx="1551457" cy="1196814"/>
          </a:xfrm>
        </p:grpSpPr>
        <p:sp>
          <p:nvSpPr>
            <p:cNvPr id="12" name="Rounded Rectangle 11"/>
            <p:cNvSpPr/>
            <p:nvPr/>
          </p:nvSpPr>
          <p:spPr bwMode="auto">
            <a:xfrm>
              <a:off x="9744075" y="1895476"/>
              <a:ext cx="1246657" cy="89201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VMM Server</a:t>
              </a:r>
            </a:p>
          </p:txBody>
        </p:sp>
        <p:sp>
          <p:nvSpPr>
            <p:cNvPr id="27" name="Rounded Rectangle 26"/>
            <p:cNvSpPr/>
            <p:nvPr/>
          </p:nvSpPr>
          <p:spPr bwMode="auto">
            <a:xfrm>
              <a:off x="9896475" y="2047876"/>
              <a:ext cx="1246657" cy="89201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VMM Server</a:t>
              </a:r>
            </a:p>
          </p:txBody>
        </p:sp>
        <p:sp>
          <p:nvSpPr>
            <p:cNvPr id="28" name="Rounded Rectangle 27"/>
            <p:cNvSpPr/>
            <p:nvPr/>
          </p:nvSpPr>
          <p:spPr bwMode="auto">
            <a:xfrm>
              <a:off x="10048875" y="2200276"/>
              <a:ext cx="1246657" cy="89201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VMM Server</a:t>
              </a:r>
            </a:p>
          </p:txBody>
        </p:sp>
      </p:grpSp>
      <p:sp>
        <p:nvSpPr>
          <p:cNvPr id="29" name="Left-Right Arrow 28"/>
          <p:cNvSpPr/>
          <p:nvPr/>
        </p:nvSpPr>
        <p:spPr bwMode="auto">
          <a:xfrm>
            <a:off x="8494809" y="2536605"/>
            <a:ext cx="950332" cy="289085"/>
          </a:xfrm>
          <a:prstGeom prst="lef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0" name="Left-Right Arrow 29"/>
          <p:cNvSpPr/>
          <p:nvPr/>
        </p:nvSpPr>
        <p:spPr bwMode="auto">
          <a:xfrm>
            <a:off x="8476843" y="4792953"/>
            <a:ext cx="950332" cy="289085"/>
          </a:xfrm>
          <a:prstGeom prst="lef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1" name="Rounded Rectangle 30"/>
          <p:cNvSpPr/>
          <p:nvPr/>
        </p:nvSpPr>
        <p:spPr bwMode="auto">
          <a:xfrm>
            <a:off x="5925653" y="3414892"/>
            <a:ext cx="2433635" cy="1059264"/>
          </a:xfrm>
          <a:prstGeom prst="roundRect">
            <a:avLst/>
          </a:prstGeom>
          <a:solidFill>
            <a:schemeClr val="bg2"/>
          </a:solidFill>
          <a:ln>
            <a:solidFill>
              <a:schemeClr val="bg2"/>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rPr>
              <a:t>RBAC Provider</a:t>
            </a:r>
          </a:p>
        </p:txBody>
      </p:sp>
      <p:sp>
        <p:nvSpPr>
          <p:cNvPr id="32" name="Cloud 31"/>
          <p:cNvSpPr/>
          <p:nvPr/>
        </p:nvSpPr>
        <p:spPr bwMode="auto">
          <a:xfrm>
            <a:off x="9186930" y="2006568"/>
            <a:ext cx="649719" cy="358990"/>
          </a:xfrm>
          <a:prstGeom prst="cloud">
            <a:avLst/>
          </a:prstGeom>
          <a:solidFill>
            <a:schemeClr val="tx2">
              <a:lumMod val="20000"/>
              <a:lumOff val="80000"/>
            </a:schemeClr>
          </a:solidFill>
          <a:ln w="254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Arial" pitchFamily="34" charset="0"/>
            </a:endParaRPr>
          </a:p>
        </p:txBody>
      </p:sp>
      <p:sp>
        <p:nvSpPr>
          <p:cNvPr id="34" name="Cloud 33"/>
          <p:cNvSpPr/>
          <p:nvPr/>
        </p:nvSpPr>
        <p:spPr bwMode="auto">
          <a:xfrm>
            <a:off x="9295370" y="2158968"/>
            <a:ext cx="649719" cy="358990"/>
          </a:xfrm>
          <a:prstGeom prst="cloud">
            <a:avLst/>
          </a:prstGeom>
          <a:solidFill>
            <a:schemeClr val="tx2">
              <a:lumMod val="20000"/>
              <a:lumOff val="80000"/>
            </a:schemeClr>
          </a:solidFill>
          <a:ln w="254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Arial" pitchFamily="34" charset="0"/>
            </a:endParaRPr>
          </a:p>
        </p:txBody>
      </p:sp>
      <p:sp>
        <p:nvSpPr>
          <p:cNvPr id="35" name="Cloud 34"/>
          <p:cNvSpPr/>
          <p:nvPr/>
        </p:nvSpPr>
        <p:spPr bwMode="auto">
          <a:xfrm>
            <a:off x="9430186" y="2311368"/>
            <a:ext cx="649719" cy="358990"/>
          </a:xfrm>
          <a:prstGeom prst="cloud">
            <a:avLst/>
          </a:prstGeom>
          <a:solidFill>
            <a:schemeClr val="tx2">
              <a:lumMod val="20000"/>
              <a:lumOff val="80000"/>
            </a:schemeClr>
          </a:solidFill>
          <a:ln w="254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Arial" pitchFamily="34" charset="0"/>
            </a:endParaRPr>
          </a:p>
        </p:txBody>
      </p:sp>
      <p:sp>
        <p:nvSpPr>
          <p:cNvPr id="36" name="Cloud 35"/>
          <p:cNvSpPr/>
          <p:nvPr/>
        </p:nvSpPr>
        <p:spPr bwMode="auto">
          <a:xfrm>
            <a:off x="9582586" y="2463768"/>
            <a:ext cx="649719" cy="358990"/>
          </a:xfrm>
          <a:prstGeom prst="cloud">
            <a:avLst/>
          </a:prstGeom>
          <a:solidFill>
            <a:schemeClr val="tx2">
              <a:lumMod val="20000"/>
              <a:lumOff val="80000"/>
            </a:schemeClr>
          </a:solidFill>
          <a:ln w="254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Arial" pitchFamily="34" charset="0"/>
            </a:endParaRPr>
          </a:p>
        </p:txBody>
      </p:sp>
    </p:spTree>
    <p:extLst>
      <p:ext uri="{BB962C8B-B14F-4D97-AF65-F5344CB8AC3E}">
        <p14:creationId xmlns:p14="http://schemas.microsoft.com/office/powerpoint/2010/main" val="224829602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Concero CTP Pre-</a:t>
            </a:r>
            <a:r>
              <a:rPr lang="en-US" dirty="0" err="1" smtClean="0"/>
              <a:t>Reqs</a:t>
            </a:r>
            <a:endParaRPr lang="en-US" dirty="0"/>
          </a:p>
        </p:txBody>
      </p:sp>
      <p:sp>
        <p:nvSpPr>
          <p:cNvPr id="3" name="Content Placeholder 2"/>
          <p:cNvSpPr>
            <a:spLocks noGrp="1"/>
          </p:cNvSpPr>
          <p:nvPr>
            <p:ph idx="1"/>
          </p:nvPr>
        </p:nvSpPr>
        <p:spPr>
          <a:xfrm>
            <a:off x="519112" y="1447800"/>
            <a:ext cx="11149013" cy="4752070"/>
          </a:xfrm>
        </p:spPr>
        <p:txBody>
          <a:bodyPr/>
          <a:lstStyle/>
          <a:p>
            <a:r>
              <a:rPr lang="en-US" sz="2800" dirty="0" smtClean="0"/>
              <a:t>Windows Server 2008 R2 (SP1)</a:t>
            </a:r>
          </a:p>
          <a:p>
            <a:r>
              <a:rPr lang="en-US" sz="2800" dirty="0" smtClean="0"/>
              <a:t>Microsoft SQL Server 2008 SP2/R2</a:t>
            </a:r>
          </a:p>
          <a:p>
            <a:pPr lvl="1"/>
            <a:r>
              <a:rPr lang="en-US" sz="2400" dirty="0" smtClean="0"/>
              <a:t>Can reuse VMM dB Server</a:t>
            </a:r>
          </a:p>
          <a:p>
            <a:r>
              <a:rPr lang="en-US" sz="2800" dirty="0" smtClean="0"/>
              <a:t>VMM 2012 Beta admin console installed on box where Concero is installed</a:t>
            </a:r>
          </a:p>
          <a:p>
            <a:r>
              <a:rPr lang="en-US" sz="2800" dirty="0" smtClean="0"/>
              <a:t>IIS</a:t>
            </a:r>
          </a:p>
          <a:p>
            <a:pPr lvl="1"/>
            <a:r>
              <a:rPr lang="en-US" sz="2400" dirty="0" smtClean="0"/>
              <a:t>Concero will enable IIS and </a:t>
            </a:r>
            <a:r>
              <a:rPr lang="en-US" sz="2400" dirty="0" err="1" smtClean="0"/>
              <a:t>appropraite</a:t>
            </a:r>
            <a:r>
              <a:rPr lang="en-US" sz="2400" dirty="0" smtClean="0"/>
              <a:t> role services</a:t>
            </a:r>
          </a:p>
          <a:p>
            <a:r>
              <a:rPr lang="en-US" sz="2800" dirty="0" err="1" smtClean="0"/>
              <a:t>.Net</a:t>
            </a:r>
            <a:r>
              <a:rPr lang="en-US" sz="2800" dirty="0" smtClean="0"/>
              <a:t> 4.0</a:t>
            </a:r>
          </a:p>
          <a:p>
            <a:pPr lvl="1"/>
            <a:r>
              <a:rPr lang="en-US" sz="2400" dirty="0" smtClean="0"/>
              <a:t>Concero setup will install if not available</a:t>
            </a:r>
          </a:p>
          <a:p>
            <a:r>
              <a:rPr lang="en-US" sz="2800" dirty="0" smtClean="0"/>
              <a:t>Bi-directional trust between domains that Concero server and VMM Server are joined to</a:t>
            </a:r>
          </a:p>
        </p:txBody>
      </p:sp>
    </p:spTree>
    <p:extLst>
      <p:ext uri="{BB962C8B-B14F-4D97-AF65-F5344CB8AC3E}">
        <p14:creationId xmlns:p14="http://schemas.microsoft.com/office/powerpoint/2010/main" val="135646073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279309" cy="553998"/>
          </a:xfrm>
        </p:spPr>
        <p:txBody>
          <a:bodyPr/>
          <a:lstStyle/>
          <a:p>
            <a:r>
              <a:rPr lang="en-US" sz="4000" dirty="0" smtClean="0"/>
              <a:t>Concero, VMM 2012 Console &amp; VMM 2012 SSP</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580863653"/>
              </p:ext>
            </p:extLst>
          </p:nvPr>
        </p:nvGraphicFramePr>
        <p:xfrm>
          <a:off x="666457" y="1022411"/>
          <a:ext cx="10134598" cy="5430547"/>
        </p:xfrm>
        <a:graphic>
          <a:graphicData uri="http://schemas.openxmlformats.org/drawingml/2006/table">
            <a:tbl>
              <a:tblPr firstRow="1" bandRow="1">
                <a:tableStyleId>{5C22544A-7EE6-4342-B048-85BDC9FD1C3A}</a:tableStyleId>
              </a:tblPr>
              <a:tblGrid>
                <a:gridCol w="3957319"/>
                <a:gridCol w="2026920"/>
                <a:gridCol w="2219960"/>
                <a:gridCol w="1930399"/>
              </a:tblGrid>
              <a:tr h="563045">
                <a:tc>
                  <a:txBody>
                    <a:bodyPr/>
                    <a:lstStyle/>
                    <a:p>
                      <a:r>
                        <a:rPr lang="en-US" dirty="0" smtClean="0"/>
                        <a:t>Feature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VMM 2012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SSP</a:t>
                      </a:r>
                      <a:endParaRPr lang="en-US" dirty="0"/>
                    </a:p>
                  </a:txBody>
                  <a:tcPr/>
                </a:tc>
                <a:tc>
                  <a:txBody>
                    <a:bodyPr/>
                    <a:lstStyle/>
                    <a:p>
                      <a:r>
                        <a:rPr lang="en-US" dirty="0" smtClean="0"/>
                        <a:t>VMM 2012</a:t>
                      </a:r>
                    </a:p>
                    <a:p>
                      <a:r>
                        <a:rPr lang="en-US" dirty="0" smtClean="0"/>
                        <a:t>SSU Console</a:t>
                      </a:r>
                      <a:endParaRPr lang="en-US" dirty="0"/>
                    </a:p>
                  </a:txBody>
                  <a:tcPr/>
                </a:tc>
                <a:tc>
                  <a:txBody>
                    <a:bodyPr/>
                    <a:lstStyle/>
                    <a:p>
                      <a:r>
                        <a:rPr lang="en-US" dirty="0" smtClean="0"/>
                        <a:t>Concero</a:t>
                      </a:r>
                      <a:endParaRPr lang="en-US" dirty="0"/>
                    </a:p>
                  </a:txBody>
                  <a:tcPr/>
                </a:tc>
              </a:tr>
              <a:tr h="401347">
                <a:tc>
                  <a:txBody>
                    <a:bodyPr/>
                    <a:lstStyle/>
                    <a:p>
                      <a:r>
                        <a:rPr lang="en-US" sz="1400" dirty="0" smtClean="0"/>
                        <a:t>Store To</a:t>
                      </a:r>
                      <a:r>
                        <a:rPr lang="en-US" sz="1400" baseline="0" dirty="0" smtClean="0"/>
                        <a:t> Library</a:t>
                      </a:r>
                      <a:endParaRPr lang="en-US" sz="1400" dirty="0"/>
                    </a:p>
                  </a:txBody>
                  <a:tcPr/>
                </a:tc>
                <a:tc>
                  <a:txBody>
                    <a:bodyPr/>
                    <a:lstStyle/>
                    <a:p>
                      <a:pPr algn="ctr"/>
                      <a:r>
                        <a:rPr lang="en-US" sz="1800" b="1" dirty="0" smtClean="0">
                          <a:effectLst>
                            <a:outerShdw blurRad="38100" dist="38100" dir="2700000" algn="tl">
                              <a:srgbClr val="000000">
                                <a:alpha val="43137"/>
                              </a:srgbClr>
                            </a:outerShdw>
                          </a:effectLst>
                        </a:rPr>
                        <a:t>X</a:t>
                      </a:r>
                      <a:endParaRPr lang="en-US" sz="1800" b="1" dirty="0">
                        <a:effectLst>
                          <a:outerShdw blurRad="38100" dist="38100" dir="2700000" algn="tl">
                            <a:srgbClr val="000000">
                              <a:alpha val="43137"/>
                            </a:srgbClr>
                          </a:outerShdw>
                        </a:effectLst>
                      </a:endParaRPr>
                    </a:p>
                  </a:txBody>
                  <a:tcPr/>
                </a:tc>
                <a:tc>
                  <a:txBody>
                    <a:bodyPr/>
                    <a:lstStyle/>
                    <a:p>
                      <a:pPr algn="ctr"/>
                      <a:r>
                        <a:rPr lang="en-US" sz="1800" b="1" dirty="0" smtClean="0">
                          <a:effectLst>
                            <a:outerShdw blurRad="38100" dist="38100" dir="2700000" algn="tl">
                              <a:srgbClr val="000000">
                                <a:alpha val="43137"/>
                              </a:srgbClr>
                            </a:outerShdw>
                          </a:effectLst>
                        </a:rPr>
                        <a:t>X</a:t>
                      </a:r>
                      <a:endParaRPr lang="en-US" sz="1800" b="1" dirty="0">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smtClean="0">
                          <a:effectLst>
                            <a:outerShdw blurRad="38100" dist="38100" dir="2700000" algn="tl">
                              <a:srgbClr val="000000">
                                <a:alpha val="43137"/>
                              </a:srgbClr>
                            </a:outerShdw>
                          </a:effectLst>
                        </a:rPr>
                        <a:t>X</a:t>
                      </a:r>
                      <a:endParaRPr lang="en-US" sz="1800" b="1" dirty="0" smtClean="0">
                        <a:effectLst>
                          <a:outerShdw blurRad="38100" dist="38100" dir="2700000" algn="tl">
                            <a:srgbClr val="000000">
                              <a:alpha val="43137"/>
                            </a:srgbClr>
                          </a:outerShdw>
                        </a:effectLst>
                      </a:endParaRPr>
                    </a:p>
                  </a:txBody>
                  <a:tcPr/>
                </a:tc>
              </a:tr>
              <a:tr h="563045">
                <a:tc>
                  <a:txBody>
                    <a:bodyPr/>
                    <a:lstStyle/>
                    <a:p>
                      <a:r>
                        <a:rPr lang="en-US" sz="1400" baseline="0" dirty="0" smtClean="0"/>
                        <a:t>Expose All VMM Quota Dimensions </a:t>
                      </a:r>
                      <a:endParaRPr lang="en-US" sz="1400" dirty="0"/>
                    </a:p>
                  </a:txBody>
                  <a:tcPr/>
                </a:tc>
                <a:tc>
                  <a:txBody>
                    <a:bodyPr/>
                    <a:lstStyle/>
                    <a:p>
                      <a:pPr algn="ctr"/>
                      <a:r>
                        <a:rPr lang="en-US" sz="1400" b="0" dirty="0" smtClean="0">
                          <a:effectLst/>
                        </a:rPr>
                        <a:t>Custom Quota Point</a:t>
                      </a:r>
                      <a:r>
                        <a:rPr lang="en-US" sz="1400" b="0" baseline="0" dirty="0" smtClean="0">
                          <a:effectLst/>
                        </a:rPr>
                        <a:t> Only</a:t>
                      </a:r>
                      <a:r>
                        <a:rPr lang="en-US" sz="1400" b="0" dirty="0" smtClean="0">
                          <a:effectLst/>
                        </a:rPr>
                        <a:t> </a:t>
                      </a:r>
                      <a:endParaRPr lang="en-US" sz="1400" b="0" dirty="0">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effectLst>
                            <a:outerShdw blurRad="38100" dist="38100" dir="2700000" algn="tl">
                              <a:srgbClr val="000000">
                                <a:alpha val="43137"/>
                              </a:srgbClr>
                            </a:outerShdw>
                          </a:effectLst>
                        </a:rPr>
                        <a:t>X</a:t>
                      </a:r>
                    </a:p>
                    <a:p>
                      <a:pPr algn="ctr"/>
                      <a:endParaRPr lang="en-US" sz="1800" b="1" dirty="0">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effectLst>
                            <a:outerShdw blurRad="38100" dist="38100" dir="2700000" algn="tl">
                              <a:srgbClr val="000000">
                                <a:alpha val="43137"/>
                              </a:srgbClr>
                            </a:outerShdw>
                          </a:effectLst>
                        </a:rPr>
                        <a:t>X</a:t>
                      </a:r>
                    </a:p>
                  </a:txBody>
                  <a:tcPr/>
                </a:tc>
              </a:tr>
              <a:tr h="321740">
                <a:tc>
                  <a:txBody>
                    <a:bodyPr/>
                    <a:lstStyle/>
                    <a:p>
                      <a:r>
                        <a:rPr lang="en-US" sz="1400" dirty="0" smtClean="0"/>
                        <a:t>Deploy VM</a:t>
                      </a:r>
                      <a:endParaRPr lang="en-US" sz="1400" dirty="0"/>
                    </a:p>
                  </a:txBody>
                  <a:tcPr/>
                </a:tc>
                <a:tc>
                  <a:txBody>
                    <a:bodyPr/>
                    <a:lstStyle/>
                    <a:p>
                      <a:pPr algn="ctr"/>
                      <a:r>
                        <a:rPr lang="en-US" sz="1800" b="1" dirty="0" smtClean="0">
                          <a:effectLst>
                            <a:outerShdw blurRad="38100" dist="38100" dir="2700000" algn="tl">
                              <a:srgbClr val="000000">
                                <a:alpha val="43137"/>
                              </a:srgbClr>
                            </a:outerShdw>
                          </a:effectLst>
                        </a:rPr>
                        <a:t>X</a:t>
                      </a:r>
                      <a:endParaRPr lang="en-US" sz="1800" b="1" dirty="0">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effectLst>
                            <a:outerShdw blurRad="38100" dist="38100" dir="2700000" algn="tl">
                              <a:srgbClr val="000000">
                                <a:alpha val="43137"/>
                              </a:srgbClr>
                            </a:outerShdw>
                          </a:effectLst>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effectLst>
                            <a:outerShdw blurRad="38100" dist="38100" dir="2700000" algn="tl">
                              <a:srgbClr val="000000">
                                <a:alpha val="43137"/>
                              </a:srgbClr>
                            </a:outerShdw>
                          </a:effectLst>
                        </a:rPr>
                        <a:t>X</a:t>
                      </a:r>
                    </a:p>
                  </a:txBody>
                  <a:tcPr/>
                </a:tc>
              </a:tr>
              <a:tr h="321740">
                <a:tc>
                  <a:txBody>
                    <a:bodyPr/>
                    <a:lstStyle/>
                    <a:p>
                      <a:r>
                        <a:rPr lang="en-US" sz="1400" dirty="0" smtClean="0"/>
                        <a:t>Deploy Service</a:t>
                      </a:r>
                      <a:endParaRPr lang="en-US" sz="1400" dirty="0"/>
                    </a:p>
                  </a:txBody>
                  <a:tcPr/>
                </a:tc>
                <a:tc>
                  <a:txBody>
                    <a:bodyPr/>
                    <a:lstStyle/>
                    <a:p>
                      <a:pPr algn="ctr"/>
                      <a:endParaRPr lang="en-US" sz="1800" b="1" dirty="0">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effectLst>
                            <a:outerShdw blurRad="38100" dist="38100" dir="2700000" algn="tl">
                              <a:srgbClr val="000000">
                                <a:alpha val="43137"/>
                              </a:srgbClr>
                            </a:outerShdw>
                          </a:effectLst>
                        </a:rPr>
                        <a:t>X</a:t>
                      </a:r>
                    </a:p>
                  </a:txBody>
                  <a:tcPr/>
                </a:tc>
                <a:tc>
                  <a:txBody>
                    <a:bodyPr/>
                    <a:lstStyle/>
                    <a:p>
                      <a:pPr algn="ctr"/>
                      <a:r>
                        <a:rPr lang="en-US" sz="1800" b="1" dirty="0" smtClean="0">
                          <a:effectLst>
                            <a:outerShdw blurRad="38100" dist="38100" dir="2700000" algn="tl">
                              <a:srgbClr val="000000">
                                <a:alpha val="43137"/>
                              </a:srgbClr>
                            </a:outerShdw>
                          </a:effectLst>
                        </a:rPr>
                        <a:t>X</a:t>
                      </a:r>
                      <a:endParaRPr lang="en-US" sz="1800" b="1" dirty="0">
                        <a:effectLst>
                          <a:outerShdw blurRad="38100" dist="38100" dir="2700000" algn="tl">
                            <a:srgbClr val="000000">
                              <a:alpha val="43137"/>
                            </a:srgbClr>
                          </a:outerShdw>
                        </a:effectLst>
                      </a:endParaRPr>
                    </a:p>
                  </a:txBody>
                  <a:tcPr/>
                </a:tc>
              </a:tr>
              <a:tr h="455799">
                <a:tc>
                  <a:txBody>
                    <a:bodyPr/>
                    <a:lstStyle/>
                    <a:p>
                      <a:r>
                        <a:rPr lang="en-US" sz="1400" dirty="0" smtClean="0"/>
                        <a:t>Manage VM</a:t>
                      </a:r>
                      <a:r>
                        <a:rPr lang="en-US" sz="1400" baseline="0" dirty="0" smtClean="0"/>
                        <a:t> (Start, Stop, Connect, Checkpoint, Mount ISO, etc.)</a:t>
                      </a:r>
                      <a:endParaRPr lang="en-US" sz="1400" dirty="0"/>
                    </a:p>
                  </a:txBody>
                  <a:tcPr/>
                </a:tc>
                <a:tc>
                  <a:txBody>
                    <a:bodyPr/>
                    <a:lstStyle/>
                    <a:p>
                      <a:pPr algn="ctr"/>
                      <a:r>
                        <a:rPr lang="en-US" sz="1800" b="1" dirty="0" smtClean="0">
                          <a:effectLst>
                            <a:outerShdw blurRad="38100" dist="38100" dir="2700000" algn="tl">
                              <a:srgbClr val="000000">
                                <a:alpha val="43137"/>
                              </a:srgbClr>
                            </a:outerShdw>
                          </a:effectLst>
                        </a:rPr>
                        <a:t>X</a:t>
                      </a:r>
                      <a:endParaRPr lang="en-US" sz="1800" b="1" dirty="0">
                        <a:effectLst>
                          <a:outerShdw blurRad="38100" dist="38100" dir="2700000" algn="tl">
                            <a:srgbClr val="000000">
                              <a:alpha val="43137"/>
                            </a:srgbClr>
                          </a:outerShdw>
                        </a:effectLst>
                      </a:endParaRPr>
                    </a:p>
                  </a:txBody>
                  <a:tcPr/>
                </a:tc>
                <a:tc>
                  <a:txBody>
                    <a:bodyPr/>
                    <a:lstStyle/>
                    <a:p>
                      <a:pPr algn="ctr"/>
                      <a:r>
                        <a:rPr lang="en-US" sz="1800" b="1" dirty="0" smtClean="0">
                          <a:effectLst>
                            <a:outerShdw blurRad="38100" dist="38100" dir="2700000" algn="tl">
                              <a:srgbClr val="000000">
                                <a:alpha val="43137"/>
                              </a:srgbClr>
                            </a:outerShdw>
                          </a:effectLst>
                        </a:rPr>
                        <a:t>X</a:t>
                      </a:r>
                      <a:endParaRPr lang="en-US" sz="1800" b="1" dirty="0">
                        <a:effectLst>
                          <a:outerShdw blurRad="38100" dist="38100" dir="2700000" algn="tl">
                            <a:srgbClr val="000000">
                              <a:alpha val="43137"/>
                            </a:srgbClr>
                          </a:outerShdw>
                        </a:effectLst>
                      </a:endParaRPr>
                    </a:p>
                  </a:txBody>
                  <a:tcPr/>
                </a:tc>
                <a:tc>
                  <a:txBody>
                    <a:bodyPr/>
                    <a:lstStyle/>
                    <a:p>
                      <a:pPr algn="ctr"/>
                      <a:r>
                        <a:rPr lang="en-US" sz="1800" b="1" dirty="0" smtClean="0">
                          <a:effectLst>
                            <a:outerShdw blurRad="38100" dist="38100" dir="2700000" algn="tl">
                              <a:srgbClr val="000000">
                                <a:alpha val="43137"/>
                              </a:srgbClr>
                            </a:outerShdw>
                          </a:effectLst>
                        </a:rPr>
                        <a:t>X</a:t>
                      </a:r>
                      <a:endParaRPr lang="en-US" sz="1800" b="1" dirty="0">
                        <a:effectLst>
                          <a:outerShdw blurRad="38100" dist="38100" dir="2700000" algn="tl">
                            <a:srgbClr val="000000">
                              <a:alpha val="43137"/>
                            </a:srgbClr>
                          </a:outerShdw>
                        </a:effectLst>
                      </a:endParaRPr>
                    </a:p>
                  </a:txBody>
                  <a:tcPr/>
                </a:tc>
              </a:tr>
              <a:tr h="347835">
                <a:tc>
                  <a:txBody>
                    <a:bodyPr/>
                    <a:lstStyle/>
                    <a:p>
                      <a:r>
                        <a:rPr lang="en-US" sz="1400" dirty="0" smtClean="0"/>
                        <a:t>Manage Service (Start, Stop, etc.)</a:t>
                      </a:r>
                      <a:endParaRPr lang="en-US" sz="1400" dirty="0"/>
                    </a:p>
                  </a:txBody>
                  <a:tcPr/>
                </a:tc>
                <a:tc>
                  <a:txBody>
                    <a:bodyPr/>
                    <a:lstStyle/>
                    <a:p>
                      <a:pPr algn="ctr"/>
                      <a:endParaRPr lang="en-US" sz="1800" b="1" dirty="0">
                        <a:effectLst>
                          <a:outerShdw blurRad="38100" dist="38100" dir="2700000" algn="tl">
                            <a:srgbClr val="000000">
                              <a:alpha val="43137"/>
                            </a:srgbClr>
                          </a:outerShdw>
                        </a:effectLst>
                      </a:endParaRPr>
                    </a:p>
                  </a:txBody>
                  <a:tcPr/>
                </a:tc>
                <a:tc>
                  <a:txBody>
                    <a:bodyPr/>
                    <a:lstStyle/>
                    <a:p>
                      <a:pPr algn="ctr"/>
                      <a:r>
                        <a:rPr lang="en-US" sz="1800" b="1" dirty="0" smtClean="0">
                          <a:effectLst>
                            <a:outerShdw blurRad="38100" dist="38100" dir="2700000" algn="tl">
                              <a:srgbClr val="000000">
                                <a:alpha val="43137"/>
                              </a:srgbClr>
                            </a:outerShdw>
                          </a:effectLst>
                        </a:rPr>
                        <a:t>X</a:t>
                      </a:r>
                      <a:endParaRPr lang="en-US" sz="1800" b="1" dirty="0">
                        <a:effectLst>
                          <a:outerShdw blurRad="38100" dist="38100" dir="2700000" algn="tl">
                            <a:srgbClr val="000000">
                              <a:alpha val="43137"/>
                            </a:srgbClr>
                          </a:outerShdw>
                        </a:effectLst>
                      </a:endParaRPr>
                    </a:p>
                  </a:txBody>
                  <a:tcPr/>
                </a:tc>
                <a:tc>
                  <a:txBody>
                    <a:bodyPr/>
                    <a:lstStyle/>
                    <a:p>
                      <a:pPr algn="ctr"/>
                      <a:r>
                        <a:rPr lang="en-US" sz="1800" b="1" dirty="0" smtClean="0">
                          <a:effectLst>
                            <a:outerShdw blurRad="38100" dist="38100" dir="2700000" algn="tl">
                              <a:srgbClr val="000000">
                                <a:alpha val="43137"/>
                              </a:srgbClr>
                            </a:outerShdw>
                          </a:effectLst>
                        </a:rPr>
                        <a:t>X</a:t>
                      </a:r>
                      <a:endParaRPr lang="en-US" sz="1800" b="1" dirty="0">
                        <a:effectLst>
                          <a:outerShdw blurRad="38100" dist="38100" dir="2700000" algn="tl">
                            <a:srgbClr val="000000">
                              <a:alpha val="43137"/>
                            </a:srgbClr>
                          </a:outerShdw>
                        </a:effectLst>
                      </a:endParaRPr>
                    </a:p>
                  </a:txBody>
                  <a:tcPr/>
                </a:tc>
              </a:tr>
              <a:tr h="455799">
                <a:tc>
                  <a:txBody>
                    <a:bodyPr/>
                    <a:lstStyle/>
                    <a:p>
                      <a:r>
                        <a:rPr lang="en-US" sz="1400" dirty="0" smtClean="0"/>
                        <a:t>Transfer VM Or Service Template Between</a:t>
                      </a:r>
                      <a:r>
                        <a:rPr lang="en-US" sz="1400" baseline="0" dirty="0" smtClean="0"/>
                        <a:t> VMM Servers</a:t>
                      </a:r>
                      <a:endParaRPr lang="en-US" sz="1400" dirty="0"/>
                    </a:p>
                  </a:txBody>
                  <a:tcPr/>
                </a:tc>
                <a:tc>
                  <a:txBody>
                    <a:bodyPr/>
                    <a:lstStyle/>
                    <a:p>
                      <a:pPr algn="ctr"/>
                      <a:endParaRPr lang="en-US" sz="1800" b="1" dirty="0">
                        <a:effectLst>
                          <a:outerShdw blurRad="38100" dist="38100" dir="2700000" algn="tl">
                            <a:srgbClr val="000000">
                              <a:alpha val="43137"/>
                            </a:srgbClr>
                          </a:outerShdw>
                        </a:effectLst>
                      </a:endParaRPr>
                    </a:p>
                  </a:txBody>
                  <a:tcPr/>
                </a:tc>
                <a:tc>
                  <a:txBody>
                    <a:bodyPr/>
                    <a:lstStyle/>
                    <a:p>
                      <a:pPr algn="ctr"/>
                      <a:endParaRPr lang="en-US" sz="1800" b="1" dirty="0">
                        <a:effectLst>
                          <a:outerShdw blurRad="38100" dist="38100" dir="2700000" algn="tl">
                            <a:srgbClr val="000000">
                              <a:alpha val="43137"/>
                            </a:srgbClr>
                          </a:outerShdw>
                        </a:effectLst>
                      </a:endParaRPr>
                    </a:p>
                  </a:txBody>
                  <a:tcPr/>
                </a:tc>
                <a:tc>
                  <a:txBody>
                    <a:bodyPr/>
                    <a:lstStyle/>
                    <a:p>
                      <a:pPr algn="ctr"/>
                      <a:r>
                        <a:rPr lang="en-US" sz="1800" b="1" dirty="0" smtClean="0">
                          <a:effectLst>
                            <a:outerShdw blurRad="38100" dist="38100" dir="2700000" algn="tl">
                              <a:srgbClr val="000000">
                                <a:alpha val="43137"/>
                              </a:srgbClr>
                            </a:outerShdw>
                          </a:effectLst>
                        </a:rPr>
                        <a:t>X</a:t>
                      </a:r>
                      <a:endParaRPr lang="en-US" sz="1800" b="1" dirty="0">
                        <a:effectLst>
                          <a:outerShdw blurRad="38100" dist="38100" dir="2700000" algn="tl">
                            <a:srgbClr val="000000">
                              <a:alpha val="43137"/>
                            </a:srgbClr>
                          </a:outerShdw>
                        </a:effectLst>
                      </a:endParaRPr>
                    </a:p>
                  </a:txBody>
                  <a:tcPr/>
                </a:tc>
              </a:tr>
              <a:tr h="334455">
                <a:tc>
                  <a:txBody>
                    <a:bodyPr/>
                    <a:lstStyle/>
                    <a:p>
                      <a:r>
                        <a:rPr lang="en-US" sz="1400" dirty="0" smtClean="0"/>
                        <a:t>Scale Out A Service</a:t>
                      </a:r>
                      <a:endParaRPr lang="en-US" sz="1400" dirty="0"/>
                    </a:p>
                  </a:txBody>
                  <a:tcPr/>
                </a:tc>
                <a:tc>
                  <a:txBody>
                    <a:bodyPr/>
                    <a:lstStyle/>
                    <a:p>
                      <a:pPr algn="ctr"/>
                      <a:endParaRPr lang="en-US" sz="1800" b="1" dirty="0">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effectLst>
                            <a:outerShdw blurRad="38100" dist="38100" dir="2700000" algn="tl">
                              <a:srgbClr val="000000">
                                <a:alpha val="43137"/>
                              </a:srgbClr>
                            </a:outerShdw>
                          </a:effectLst>
                        </a:rPr>
                        <a:t>X</a:t>
                      </a:r>
                    </a:p>
                  </a:txBody>
                  <a:tcPr/>
                </a:tc>
                <a:tc>
                  <a:txBody>
                    <a:bodyPr/>
                    <a:lstStyle/>
                    <a:p>
                      <a:pPr algn="ctr"/>
                      <a:r>
                        <a:rPr lang="en-US" sz="1800" b="1" dirty="0" smtClean="0">
                          <a:effectLst>
                            <a:outerShdw blurRad="38100" dist="38100" dir="2700000" algn="tl">
                              <a:srgbClr val="000000">
                                <a:alpha val="43137"/>
                              </a:srgbClr>
                            </a:outerShdw>
                          </a:effectLst>
                        </a:rPr>
                        <a:t>X</a:t>
                      </a:r>
                      <a:endParaRPr lang="en-US" sz="1800" b="1" dirty="0">
                        <a:effectLst>
                          <a:outerShdw blurRad="38100" dist="38100" dir="2700000" algn="tl">
                            <a:srgbClr val="000000">
                              <a:alpha val="43137"/>
                            </a:srgbClr>
                          </a:outerShdw>
                        </a:effectLst>
                      </a:endParaRPr>
                    </a:p>
                  </a:txBody>
                  <a:tcPr/>
                </a:tc>
              </a:tr>
              <a:tr h="334456">
                <a:tc>
                  <a:txBody>
                    <a:bodyPr/>
                    <a:lstStyle/>
                    <a:p>
                      <a:r>
                        <a:rPr lang="en-US" sz="1400" dirty="0" smtClean="0"/>
                        <a:t>View Service Structure</a:t>
                      </a:r>
                      <a:endParaRPr lang="en-US" sz="1400" dirty="0"/>
                    </a:p>
                  </a:txBody>
                  <a:tcPr/>
                </a:tc>
                <a:tc>
                  <a:txBody>
                    <a:bodyPr/>
                    <a:lstStyle/>
                    <a:p>
                      <a:pPr algn="ctr"/>
                      <a:endParaRPr lang="en-US" sz="1800" b="1" dirty="0">
                        <a:effectLst>
                          <a:outerShdw blurRad="38100" dist="38100" dir="2700000" algn="tl">
                            <a:srgbClr val="000000">
                              <a:alpha val="43137"/>
                            </a:srgbClr>
                          </a:outerShdw>
                        </a:effectLst>
                      </a:endParaRPr>
                    </a:p>
                  </a:txBody>
                  <a:tcPr/>
                </a:tc>
                <a:tc>
                  <a:txBody>
                    <a:bodyPr/>
                    <a:lstStyle/>
                    <a:p>
                      <a:pPr algn="ctr"/>
                      <a:endParaRPr lang="en-US" sz="1800" b="1" dirty="0">
                        <a:effectLst>
                          <a:outerShdw blurRad="38100" dist="38100" dir="2700000" algn="tl">
                            <a:srgbClr val="000000">
                              <a:alpha val="43137"/>
                            </a:srgbClr>
                          </a:outerShdw>
                        </a:effectLst>
                      </a:endParaRPr>
                    </a:p>
                  </a:txBody>
                  <a:tcPr/>
                </a:tc>
                <a:tc>
                  <a:txBody>
                    <a:bodyPr/>
                    <a:lstStyle/>
                    <a:p>
                      <a:pPr algn="ctr"/>
                      <a:r>
                        <a:rPr lang="en-US" sz="1800" b="1" dirty="0" smtClean="0">
                          <a:effectLst>
                            <a:outerShdw blurRad="38100" dist="38100" dir="2700000" algn="tl">
                              <a:srgbClr val="000000">
                                <a:alpha val="43137"/>
                              </a:srgbClr>
                            </a:outerShdw>
                          </a:effectLst>
                        </a:rPr>
                        <a:t>X</a:t>
                      </a:r>
                      <a:endParaRPr lang="en-US" sz="1800" b="1" dirty="0">
                        <a:effectLst>
                          <a:outerShdw blurRad="38100" dist="38100" dir="2700000" algn="tl">
                            <a:srgbClr val="000000">
                              <a:alpha val="43137"/>
                            </a:srgbClr>
                          </a:outerShdw>
                        </a:effectLst>
                      </a:endParaRPr>
                    </a:p>
                  </a:txBody>
                  <a:tcPr/>
                </a:tc>
              </a:tr>
              <a:tr h="321740">
                <a:tc>
                  <a:txBody>
                    <a:bodyPr/>
                    <a:lstStyle/>
                    <a:p>
                      <a:r>
                        <a:rPr lang="en-US" sz="1400" dirty="0" smtClean="0"/>
                        <a:t>Web-based</a:t>
                      </a:r>
                      <a:r>
                        <a:rPr lang="en-US" sz="1400" baseline="0" dirty="0" smtClean="0"/>
                        <a:t> Client</a:t>
                      </a:r>
                      <a:endParaRPr lang="en-US" sz="1400" dirty="0"/>
                    </a:p>
                  </a:txBody>
                  <a:tcPr/>
                </a:tc>
                <a:tc>
                  <a:txBody>
                    <a:bodyPr/>
                    <a:lstStyle/>
                    <a:p>
                      <a:pPr algn="ctr"/>
                      <a:r>
                        <a:rPr lang="en-US" sz="1800" b="1" dirty="0" smtClean="0">
                          <a:effectLst>
                            <a:outerShdw blurRad="38100" dist="38100" dir="2700000" algn="tl">
                              <a:srgbClr val="000000">
                                <a:alpha val="43137"/>
                              </a:srgbClr>
                            </a:outerShdw>
                          </a:effectLst>
                        </a:rPr>
                        <a:t>X</a:t>
                      </a:r>
                      <a:endParaRPr lang="en-US" sz="1800" b="1" dirty="0">
                        <a:effectLst>
                          <a:outerShdw blurRad="38100" dist="38100" dir="2700000" algn="tl">
                            <a:srgbClr val="000000">
                              <a:alpha val="43137"/>
                            </a:srgbClr>
                          </a:outerShdw>
                        </a:effectLst>
                      </a:endParaRPr>
                    </a:p>
                  </a:txBody>
                  <a:tcPr/>
                </a:tc>
                <a:tc>
                  <a:txBody>
                    <a:bodyPr/>
                    <a:lstStyle/>
                    <a:p>
                      <a:pPr algn="ctr"/>
                      <a:endParaRPr lang="en-US" sz="1800" b="1" dirty="0">
                        <a:effectLst>
                          <a:outerShdw blurRad="38100" dist="38100" dir="2700000" algn="tl">
                            <a:srgbClr val="000000">
                              <a:alpha val="43137"/>
                            </a:srgbClr>
                          </a:outerShdw>
                        </a:effectLst>
                      </a:endParaRPr>
                    </a:p>
                  </a:txBody>
                  <a:tcPr/>
                </a:tc>
                <a:tc>
                  <a:txBody>
                    <a:bodyPr/>
                    <a:lstStyle/>
                    <a:p>
                      <a:pPr algn="ctr"/>
                      <a:r>
                        <a:rPr lang="en-US" sz="1800" b="1" dirty="0" smtClean="0">
                          <a:effectLst>
                            <a:outerShdw blurRad="38100" dist="38100" dir="2700000" algn="tl">
                              <a:srgbClr val="000000">
                                <a:alpha val="43137"/>
                              </a:srgbClr>
                            </a:outerShdw>
                          </a:effectLst>
                        </a:rPr>
                        <a:t>X</a:t>
                      </a:r>
                      <a:endParaRPr lang="en-US" sz="1800" b="1" dirty="0">
                        <a:effectLst>
                          <a:outerShdw blurRad="38100" dist="38100" dir="2700000" algn="tl">
                            <a:srgbClr val="000000">
                              <a:alpha val="43137"/>
                            </a:srgbClr>
                          </a:outerShdw>
                        </a:effectLst>
                      </a:endParaRPr>
                    </a:p>
                  </a:txBody>
                  <a:tcPr/>
                </a:tc>
              </a:tr>
              <a:tr h="455799">
                <a:tc>
                  <a:txBody>
                    <a:bodyPr/>
                    <a:lstStyle/>
                    <a:p>
                      <a:r>
                        <a:rPr kumimoji="0" lang="en-US" sz="1400" kern="1200" dirty="0" smtClean="0">
                          <a:solidFill>
                            <a:schemeClr val="dk1"/>
                          </a:solidFill>
                          <a:effectLst/>
                          <a:latin typeface="+mn-lt"/>
                          <a:ea typeface="+mn-ea"/>
                          <a:cs typeface="+mn-cs"/>
                        </a:rPr>
                        <a:t>View VMs and Services across multiple VMM servers</a:t>
                      </a:r>
                      <a:endParaRPr lang="en-US" sz="1400" dirty="0"/>
                    </a:p>
                  </a:txBody>
                  <a:tcPr/>
                </a:tc>
                <a:tc>
                  <a:txBody>
                    <a:bodyPr/>
                    <a:lstStyle/>
                    <a:p>
                      <a:pPr algn="ctr"/>
                      <a:endParaRPr lang="en-US" sz="1800" b="1" dirty="0">
                        <a:effectLst>
                          <a:outerShdw blurRad="38100" dist="38100" dir="2700000" algn="tl">
                            <a:srgbClr val="000000">
                              <a:alpha val="43137"/>
                            </a:srgbClr>
                          </a:outerShdw>
                        </a:effectLst>
                      </a:endParaRPr>
                    </a:p>
                  </a:txBody>
                  <a:tcPr/>
                </a:tc>
                <a:tc>
                  <a:txBody>
                    <a:bodyPr/>
                    <a:lstStyle/>
                    <a:p>
                      <a:pPr algn="ctr"/>
                      <a:endParaRPr lang="en-US" sz="1800" b="1" dirty="0">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effectLst>
                            <a:outerShdw blurRad="38100" dist="38100" dir="2700000" algn="tl">
                              <a:srgbClr val="000000">
                                <a:alpha val="43137"/>
                              </a:srgbClr>
                            </a:outerShdw>
                          </a:effectLst>
                        </a:rPr>
                        <a:t>X</a:t>
                      </a:r>
                    </a:p>
                  </a:txBody>
                  <a:tcPr/>
                </a:tc>
              </a:tr>
            </a:tbl>
          </a:graphicData>
        </a:graphic>
      </p:graphicFrame>
    </p:spTree>
    <p:extLst>
      <p:ext uri="{BB962C8B-B14F-4D97-AF65-F5344CB8AC3E}">
        <p14:creationId xmlns:p14="http://schemas.microsoft.com/office/powerpoint/2010/main" val="248573779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Timeline</a:t>
            </a:r>
            <a:endParaRPr lang="en-US" dirty="0"/>
          </a:p>
        </p:txBody>
      </p:sp>
      <p:sp>
        <p:nvSpPr>
          <p:cNvPr id="4" name="Content Placeholder 3"/>
          <p:cNvSpPr>
            <a:spLocks noGrp="1"/>
          </p:cNvSpPr>
          <p:nvPr>
            <p:ph idx="1"/>
          </p:nvPr>
        </p:nvSpPr>
        <p:spPr/>
        <p:txBody>
          <a:bodyPr/>
          <a:lstStyle/>
          <a:p>
            <a:endParaRPr lang="en-US" dirty="0" smtClean="0"/>
          </a:p>
          <a:p>
            <a:r>
              <a:rPr lang="en-US" dirty="0" smtClean="0"/>
              <a:t>VMM 2012 Public Beta </a:t>
            </a:r>
            <a:r>
              <a:rPr lang="en-US" dirty="0" smtClean="0">
                <a:sym typeface="Wingdings" pitchFamily="2" charset="2"/>
              </a:rPr>
              <a:t>AVAILABLE NOW</a:t>
            </a:r>
          </a:p>
          <a:p>
            <a:endParaRPr lang="en-US" dirty="0" smtClean="0">
              <a:sym typeface="Wingdings" pitchFamily="2" charset="2"/>
            </a:endParaRPr>
          </a:p>
          <a:p>
            <a:r>
              <a:rPr lang="en-US" dirty="0" err="1" smtClean="0">
                <a:sym typeface="Wingdings" pitchFamily="2" charset="2"/>
              </a:rPr>
              <a:t>Concero</a:t>
            </a:r>
            <a:r>
              <a:rPr lang="en-US" dirty="0" smtClean="0">
                <a:sym typeface="Wingdings" pitchFamily="2" charset="2"/>
              </a:rPr>
              <a:t> Beta  H2 CY’11</a:t>
            </a:r>
          </a:p>
          <a:p>
            <a:endParaRPr lang="en-US" dirty="0" smtClean="0">
              <a:sym typeface="Wingdings" pitchFamily="2" charset="2"/>
            </a:endParaRPr>
          </a:p>
          <a:p>
            <a:r>
              <a:rPr lang="en-US" dirty="0" smtClean="0">
                <a:sym typeface="Wingdings" pitchFamily="2" charset="2"/>
              </a:rPr>
              <a:t>VMM 2012 and </a:t>
            </a:r>
            <a:r>
              <a:rPr lang="en-US" dirty="0" err="1" smtClean="0">
                <a:sym typeface="Wingdings" pitchFamily="2" charset="2"/>
              </a:rPr>
              <a:t>Concero</a:t>
            </a:r>
            <a:r>
              <a:rPr lang="en-US" dirty="0" smtClean="0">
                <a:sym typeface="Wingdings" pitchFamily="2" charset="2"/>
              </a:rPr>
              <a:t> RTM H2 CY’11</a:t>
            </a:r>
          </a:p>
          <a:p>
            <a:endParaRPr lang="en-US" dirty="0" smtClean="0">
              <a:sym typeface="Wingdings" pitchFamily="2" charset="2"/>
            </a:endParaRPr>
          </a:p>
        </p:txBody>
      </p:sp>
    </p:spTree>
    <p:extLst>
      <p:ext uri="{BB962C8B-B14F-4D97-AF65-F5344CB8AC3E}">
        <p14:creationId xmlns:p14="http://schemas.microsoft.com/office/powerpoint/2010/main" val="50524733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 to Action</a:t>
            </a:r>
            <a:endParaRPr lang="en-US" dirty="0"/>
          </a:p>
        </p:txBody>
      </p:sp>
      <p:sp>
        <p:nvSpPr>
          <p:cNvPr id="3" name="Text Placeholder 2"/>
          <p:cNvSpPr>
            <a:spLocks noGrp="1"/>
          </p:cNvSpPr>
          <p:nvPr>
            <p:ph type="body" sz="quarter" idx="10"/>
          </p:nvPr>
        </p:nvSpPr>
        <p:spPr>
          <a:xfrm>
            <a:off x="519112" y="1447799"/>
            <a:ext cx="11149013" cy="3970318"/>
          </a:xfrm>
        </p:spPr>
        <p:txBody>
          <a:bodyPr/>
          <a:lstStyle/>
          <a:p>
            <a:r>
              <a:rPr lang="en-US" dirty="0" smtClean="0"/>
              <a:t>Deploy VMM 2012 Beta and familiarize yourself with clouds and services</a:t>
            </a:r>
          </a:p>
          <a:p>
            <a:endParaRPr lang="en-US" dirty="0" smtClean="0"/>
          </a:p>
          <a:p>
            <a:r>
              <a:rPr lang="en-US" dirty="0" smtClean="0"/>
              <a:t>Familiarize yourself with Windows Azure, SQL Azure, </a:t>
            </a:r>
            <a:r>
              <a:rPr lang="en-US" dirty="0" err="1" smtClean="0"/>
              <a:t>AppFabric</a:t>
            </a:r>
            <a:r>
              <a:rPr lang="en-US" dirty="0" smtClean="0"/>
              <a:t> </a:t>
            </a:r>
          </a:p>
          <a:p>
            <a:endParaRPr lang="en-US" dirty="0" smtClean="0"/>
          </a:p>
          <a:p>
            <a:r>
              <a:rPr lang="en-US" dirty="0" smtClean="0"/>
              <a:t>Provide feedback to us </a:t>
            </a:r>
          </a:p>
          <a:p>
            <a:pPr lvl="1"/>
            <a:r>
              <a:rPr lang="en-US" dirty="0"/>
              <a:t> </a:t>
            </a:r>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030" y="4918231"/>
            <a:ext cx="3607815" cy="46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50425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p:txBody>
          <a:bodyPr/>
          <a:lstStyle/>
          <a:p>
            <a:r>
              <a:rPr lang="en-US" dirty="0" smtClean="0"/>
              <a:t>System Center 2012 portfolio provides robust private cloud offering</a:t>
            </a:r>
          </a:p>
          <a:p>
            <a:endParaRPr lang="en-US" dirty="0" smtClean="0"/>
          </a:p>
          <a:p>
            <a:r>
              <a:rPr lang="en-US" dirty="0" smtClean="0"/>
              <a:t>“</a:t>
            </a:r>
            <a:r>
              <a:rPr lang="en-US" dirty="0" err="1" smtClean="0"/>
              <a:t>Concero</a:t>
            </a:r>
            <a:r>
              <a:rPr lang="en-US" dirty="0" smtClean="0"/>
              <a:t>” offers</a:t>
            </a:r>
          </a:p>
          <a:p>
            <a:pPr lvl="1"/>
            <a:r>
              <a:rPr lang="en-US" dirty="0" smtClean="0"/>
              <a:t>Self-service empowerment for your application owners</a:t>
            </a:r>
          </a:p>
          <a:p>
            <a:pPr lvl="2"/>
            <a:r>
              <a:rPr lang="en-US" dirty="0" smtClean="0"/>
              <a:t>Agility and flexibility</a:t>
            </a:r>
          </a:p>
          <a:p>
            <a:pPr lvl="1"/>
            <a:r>
              <a:rPr lang="en-US" dirty="0" smtClean="0"/>
              <a:t>Visibility and control over applications/services in hybrid clouds</a:t>
            </a:r>
          </a:p>
          <a:p>
            <a:pPr lvl="2"/>
            <a:r>
              <a:rPr lang="en-US" dirty="0" smtClean="0"/>
              <a:t>VMM Private clouds and Windows Azure</a:t>
            </a:r>
          </a:p>
          <a:p>
            <a:pPr lvl="1"/>
            <a:endParaRPr lang="en-US" dirty="0" smtClean="0"/>
          </a:p>
          <a:p>
            <a:endParaRPr lang="en-US" dirty="0"/>
          </a:p>
        </p:txBody>
      </p:sp>
    </p:spTree>
    <p:extLst>
      <p:ext uri="{BB962C8B-B14F-4D97-AF65-F5344CB8AC3E}">
        <p14:creationId xmlns:p14="http://schemas.microsoft.com/office/powerpoint/2010/main" val="341103159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2" name="Text Placeholder 1"/>
          <p:cNvSpPr>
            <a:spLocks noGrp="1"/>
          </p:cNvSpPr>
          <p:nvPr>
            <p:ph type="body" sz="quarter" idx="10"/>
          </p:nvPr>
        </p:nvSpPr>
        <p:spPr>
          <a:xfrm>
            <a:off x="519112" y="1447800"/>
            <a:ext cx="11149013" cy="6417141"/>
          </a:xfrm>
        </p:spPr>
        <p:txBody>
          <a:bodyPr/>
          <a:lstStyle/>
          <a:p>
            <a:r>
              <a:rPr lang="en-US" dirty="0" smtClean="0"/>
              <a:t>Breakout Sessions</a:t>
            </a:r>
          </a:p>
          <a:p>
            <a:pPr lvl="1"/>
            <a:r>
              <a:rPr lang="en-US" sz="1800" dirty="0" smtClean="0"/>
              <a:t>SIM208, Management in the Datacenter</a:t>
            </a:r>
          </a:p>
          <a:p>
            <a:pPr lvl="1"/>
            <a:r>
              <a:rPr lang="en-US" sz="1800" dirty="0" smtClean="0"/>
              <a:t>SIM211, Microsoft </a:t>
            </a:r>
            <a:r>
              <a:rPr lang="en-US" sz="1800" dirty="0"/>
              <a:t>System Center Virtual Machine Manager 2012: What’s in It, and How It Enables the Building of Private Clouds and Federation to the Public </a:t>
            </a:r>
            <a:r>
              <a:rPr lang="en-US" sz="1800" dirty="0" smtClean="0"/>
              <a:t>Cloud</a:t>
            </a:r>
          </a:p>
          <a:p>
            <a:pPr lvl="1"/>
            <a:r>
              <a:rPr lang="en-US" sz="1800" dirty="0" smtClean="0"/>
              <a:t>SIM336, Microsoft </a:t>
            </a:r>
            <a:r>
              <a:rPr lang="en-US" sz="1800" dirty="0"/>
              <a:t>System Center Virtual Machine Manager 2012: Server Fabric Lifecycle, Part 1 - Configuring Networking and </a:t>
            </a:r>
            <a:r>
              <a:rPr lang="en-US" sz="1800" dirty="0" smtClean="0"/>
              <a:t>Storage</a:t>
            </a:r>
          </a:p>
          <a:p>
            <a:pPr lvl="1"/>
            <a:r>
              <a:rPr lang="en-US" sz="1800" dirty="0" smtClean="0"/>
              <a:t>SIM361, Microsoft </a:t>
            </a:r>
            <a:r>
              <a:rPr lang="en-US" sz="1800" dirty="0"/>
              <a:t>System Center Virtual Machine Manager 2012: Server Fabric Lifecycle, Part 2 - OSD, OOB and Agent </a:t>
            </a:r>
            <a:r>
              <a:rPr lang="en-US" sz="1800" dirty="0" smtClean="0"/>
              <a:t>Management</a:t>
            </a:r>
          </a:p>
          <a:p>
            <a:pPr lvl="1"/>
            <a:r>
              <a:rPr lang="en-US" sz="1800" dirty="0" smtClean="0"/>
              <a:t>SIM357, Microsoft </a:t>
            </a:r>
            <a:r>
              <a:rPr lang="en-US" sz="1800" dirty="0"/>
              <a:t>System Center Virtual Machine Manager 2012: Server Fabric Lifecycle, Part 3 - Cluster Creation, Update </a:t>
            </a:r>
            <a:r>
              <a:rPr lang="en-US" sz="1800" dirty="0" smtClean="0"/>
              <a:t>Management</a:t>
            </a:r>
          </a:p>
          <a:p>
            <a:pPr lvl="1"/>
            <a:r>
              <a:rPr lang="en-US" sz="1800" dirty="0" smtClean="0"/>
              <a:t>VIR314, Understanding </a:t>
            </a:r>
            <a:r>
              <a:rPr lang="en-US" sz="1800" dirty="0"/>
              <a:t>Server </a:t>
            </a:r>
            <a:r>
              <a:rPr lang="en-US" sz="1800" dirty="0" err="1"/>
              <a:t>App-V</a:t>
            </a:r>
            <a:r>
              <a:rPr lang="en-US" sz="1800" dirty="0"/>
              <a:t>, Sequencing and Deploying Datacenter </a:t>
            </a:r>
            <a:r>
              <a:rPr lang="en-US" sz="1800" dirty="0" smtClean="0"/>
              <a:t>Applications</a:t>
            </a:r>
          </a:p>
          <a:p>
            <a:pPr lvl="1"/>
            <a:r>
              <a:rPr lang="en-US" sz="1800" dirty="0" smtClean="0"/>
              <a:t>COS202, Introducing </a:t>
            </a:r>
            <a:r>
              <a:rPr lang="en-US" sz="1800" dirty="0"/>
              <a:t>the Windows Azure Platform</a:t>
            </a:r>
          </a:p>
          <a:p>
            <a:r>
              <a:rPr lang="en-US" dirty="0" smtClean="0"/>
              <a:t>Hands on Lab</a:t>
            </a:r>
          </a:p>
          <a:p>
            <a:pPr lvl="1"/>
            <a:r>
              <a:rPr lang="en-US" sz="1800" dirty="0" smtClean="0"/>
              <a:t>VIR374-HOL </a:t>
            </a:r>
            <a:r>
              <a:rPr lang="en-US" sz="1800" dirty="0"/>
              <a:t>| Getting Started with Microsoft System Center Virtual Machine Manager </a:t>
            </a:r>
            <a:r>
              <a:rPr lang="en-US" sz="1800" dirty="0" smtClean="0"/>
              <a:t>2012</a:t>
            </a:r>
          </a:p>
          <a:p>
            <a:pPr lvl="1"/>
            <a:r>
              <a:rPr lang="en-US" sz="1800" dirty="0" smtClean="0"/>
              <a:t>COS271-HOL | Introduction to Windows Azure</a:t>
            </a:r>
          </a:p>
          <a:p>
            <a:pPr lvl="1"/>
            <a:endParaRPr lang="en-US" sz="1800" dirty="0"/>
          </a:p>
          <a:p>
            <a:pPr lvl="1"/>
            <a:endParaRPr lang="en-US" sz="2200" dirty="0"/>
          </a:p>
          <a:p>
            <a:pPr lvl="1"/>
            <a:endParaRPr lang="en-US" sz="1800" dirty="0"/>
          </a:p>
          <a:p>
            <a:pPr lvl="1"/>
            <a:endParaRPr lang="en-US" dirty="0"/>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519112" y="1447799"/>
            <a:ext cx="11149013" cy="4235006"/>
          </a:xfrm>
        </p:spPr>
        <p:txBody>
          <a:bodyPr/>
          <a:lstStyle/>
          <a:p>
            <a:r>
              <a:rPr lang="en-US" dirty="0" smtClean="0"/>
              <a:t>IT Landscape</a:t>
            </a:r>
          </a:p>
          <a:p>
            <a:pPr marL="0" indent="0">
              <a:buNone/>
            </a:pPr>
            <a:endParaRPr lang="en-US" dirty="0" smtClean="0"/>
          </a:p>
          <a:p>
            <a:r>
              <a:rPr lang="en-US" dirty="0" err="1" smtClean="0"/>
              <a:t>Concero</a:t>
            </a:r>
            <a:r>
              <a:rPr lang="en-US" dirty="0" smtClean="0"/>
              <a:t> Vision</a:t>
            </a:r>
          </a:p>
          <a:p>
            <a:pPr marL="0" indent="0">
              <a:buNone/>
            </a:pPr>
            <a:endParaRPr lang="en-US" dirty="0" smtClean="0"/>
          </a:p>
          <a:p>
            <a:r>
              <a:rPr lang="en-US" smtClean="0"/>
              <a:t>Overview of capabilities</a:t>
            </a:r>
            <a:endParaRPr lang="en-US" dirty="0" smtClean="0"/>
          </a:p>
          <a:p>
            <a:pPr marL="0" indent="0">
              <a:buNone/>
            </a:pPr>
            <a:endParaRPr lang="en-US" dirty="0" smtClean="0"/>
          </a:p>
          <a:p>
            <a:r>
              <a:rPr lang="en-US" dirty="0" smtClean="0"/>
              <a:t>Q &amp; A</a:t>
            </a:r>
          </a:p>
          <a:p>
            <a:endParaRPr lang="en-US" dirty="0"/>
          </a:p>
        </p:txBody>
      </p:sp>
    </p:spTree>
    <p:extLst>
      <p:ext uri="{BB962C8B-B14F-4D97-AF65-F5344CB8AC3E}">
        <p14:creationId xmlns:p14="http://schemas.microsoft.com/office/powerpoint/2010/main" val="335786197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46077288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11392097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95830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386202307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Arial" pitchFamily="34" charset="0"/>
                <a:cs typeface="Arial" charset="0"/>
              </a:rPr>
              <a:t>© </a:t>
            </a:r>
            <a:r>
              <a:rPr lang="en-US" sz="700" dirty="0" smtClean="0">
                <a:gradFill>
                  <a:gsLst>
                    <a:gs pos="0">
                      <a:schemeClr val="tx1"/>
                    </a:gs>
                    <a:gs pos="100000">
                      <a:schemeClr val="tx1"/>
                    </a:gs>
                  </a:gsLst>
                  <a:lin ang="5400000" scaled="0"/>
                </a:gradFill>
                <a:latin typeface="Arial" pitchFamily="34" charset="0"/>
                <a:cs typeface="Arial" charset="0"/>
              </a:rPr>
              <a:t>2011 Microsoft </a:t>
            </a:r>
            <a:r>
              <a:rPr lang="en-US" sz="700" dirty="0">
                <a:gradFill>
                  <a:gsLst>
                    <a:gs pos="0">
                      <a:schemeClr val="tx1"/>
                    </a:gs>
                    <a:gs pos="100000">
                      <a:schemeClr val="tx1"/>
                    </a:gs>
                  </a:gsLst>
                  <a:lin ang="5400000" scaled="0"/>
                </a:gradFill>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Arial" pitchFamily="34" charset="0"/>
                <a:cs typeface="Arial" charset="0"/>
              </a:rPr>
              <a:t/>
            </a:r>
            <a:br>
              <a:rPr lang="en-US" sz="700" dirty="0" smtClean="0">
                <a:gradFill>
                  <a:gsLst>
                    <a:gs pos="0">
                      <a:schemeClr val="tx1"/>
                    </a:gs>
                    <a:gs pos="100000">
                      <a:schemeClr val="tx1"/>
                    </a:gs>
                  </a:gsLst>
                  <a:lin ang="5400000" scaled="0"/>
                </a:gradFill>
                <a:latin typeface="Arial" pitchFamily="34" charset="0"/>
                <a:cs typeface="Arial" charset="0"/>
              </a:rPr>
            </a:br>
            <a:r>
              <a:rPr lang="en-US" sz="700" dirty="0" smtClean="0">
                <a:gradFill>
                  <a:gsLst>
                    <a:gs pos="0">
                      <a:schemeClr val="tx1"/>
                    </a:gs>
                    <a:gs pos="100000">
                      <a:schemeClr val="tx1"/>
                    </a:gs>
                  </a:gsLst>
                  <a:lin ang="5400000" scaled="0"/>
                </a:gradFill>
                <a:latin typeface="Arial" pitchFamily="34" charset="0"/>
                <a:cs typeface="Arial" charset="0"/>
              </a:rPr>
              <a:t>on </a:t>
            </a:r>
            <a:r>
              <a:rPr lang="en-US" sz="700" dirty="0">
                <a:gradFill>
                  <a:gsLst>
                    <a:gs pos="0">
                      <a:schemeClr val="tx1"/>
                    </a:gs>
                    <a:gs pos="100000">
                      <a:schemeClr val="tx1"/>
                    </a:gs>
                  </a:gsLst>
                  <a:lin ang="5400000" scaled="0"/>
                </a:gradFill>
                <a:latin typeface="Arial"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Arial" pitchFamily="34" charset="0"/>
                <a:cs typeface="Arial" charset="0"/>
              </a:rPr>
              <a:t>. MICROSOFT </a:t>
            </a:r>
            <a:r>
              <a:rPr lang="en-US" sz="700" dirty="0">
                <a:gradFill>
                  <a:gsLst>
                    <a:gs pos="0">
                      <a:schemeClr val="tx1"/>
                    </a:gs>
                    <a:gs pos="100000">
                      <a:schemeClr val="tx1"/>
                    </a:gs>
                  </a:gsLst>
                  <a:lin ang="5400000" scaled="0"/>
                </a:gradFill>
                <a:latin typeface="Arial"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452" y="902564"/>
            <a:ext cx="597160" cy="276999"/>
          </a:xfrm>
          <a:prstGeom prst="rect">
            <a:avLst/>
          </a:prstGeom>
          <a:noFill/>
        </p:spPr>
        <p:txBody>
          <a:bodyPr wrap="square" lIns="0" tIns="0" rIns="0" bIns="0" rtlCol="0">
            <a:spAutoFit/>
          </a:bodyPr>
          <a:lstStyle/>
          <a:p>
            <a:pPr algn="ctr"/>
            <a:r>
              <a:rPr lang="en-US" dirty="0" smtClean="0">
                <a:gradFill>
                  <a:gsLst>
                    <a:gs pos="0">
                      <a:schemeClr val="tx1"/>
                    </a:gs>
                    <a:gs pos="86000">
                      <a:schemeClr val="tx1"/>
                    </a:gs>
                  </a:gsLst>
                  <a:lin ang="5400000" scaled="0"/>
                </a:gradFill>
                <a:latin typeface="Arial" pitchFamily="34" charset="0"/>
              </a:rPr>
              <a:t>S</a:t>
            </a:r>
            <a:r>
              <a:rPr lang="en-US" sz="1400" dirty="0" smtClean="0">
                <a:gradFill>
                  <a:gsLst>
                    <a:gs pos="0">
                      <a:schemeClr val="tx1"/>
                    </a:gs>
                    <a:gs pos="86000">
                      <a:schemeClr val="tx1"/>
                    </a:gs>
                  </a:gsLst>
                  <a:lin ang="5400000" scaled="0"/>
                </a:gradFill>
                <a:latin typeface="Arial" pitchFamily="34" charset="0"/>
              </a:rPr>
              <a:t>AA</a:t>
            </a:r>
            <a:r>
              <a:rPr lang="en-US" dirty="0" smtClean="0">
                <a:gradFill>
                  <a:gsLst>
                    <a:gs pos="0">
                      <a:schemeClr val="tx1"/>
                    </a:gs>
                    <a:gs pos="86000">
                      <a:schemeClr val="tx1"/>
                    </a:gs>
                  </a:gsLst>
                  <a:lin ang="5400000" scaled="0"/>
                </a:gradFill>
                <a:latin typeface="Arial" pitchFamily="34" charset="0"/>
              </a:rPr>
              <a:t>S</a:t>
            </a:r>
          </a:p>
        </p:txBody>
      </p:sp>
      <p:sp>
        <p:nvSpPr>
          <p:cNvPr id="5" name="TextBox 4"/>
          <p:cNvSpPr txBox="1"/>
          <p:nvPr/>
        </p:nvSpPr>
        <p:spPr>
          <a:xfrm>
            <a:off x="1763452" y="2721202"/>
            <a:ext cx="597160" cy="276999"/>
          </a:xfrm>
          <a:prstGeom prst="rect">
            <a:avLst/>
          </a:prstGeom>
          <a:noFill/>
        </p:spPr>
        <p:txBody>
          <a:bodyPr wrap="square" lIns="0" tIns="0" rIns="0" bIns="0" rtlCol="0">
            <a:spAutoFit/>
          </a:bodyPr>
          <a:lstStyle/>
          <a:p>
            <a:pPr algn="ctr"/>
            <a:r>
              <a:rPr lang="en-US" dirty="0" smtClean="0">
                <a:gradFill>
                  <a:gsLst>
                    <a:gs pos="0">
                      <a:schemeClr val="tx1"/>
                    </a:gs>
                    <a:gs pos="86000">
                      <a:schemeClr val="tx1"/>
                    </a:gs>
                  </a:gsLst>
                  <a:lin ang="5400000" scaled="0"/>
                </a:gradFill>
                <a:latin typeface="Arial" pitchFamily="34" charset="0"/>
              </a:rPr>
              <a:t>P</a:t>
            </a:r>
            <a:r>
              <a:rPr lang="en-US" sz="1400" dirty="0" smtClean="0">
                <a:gradFill>
                  <a:gsLst>
                    <a:gs pos="0">
                      <a:schemeClr val="tx1"/>
                    </a:gs>
                    <a:gs pos="86000">
                      <a:schemeClr val="tx1"/>
                    </a:gs>
                  </a:gsLst>
                  <a:lin ang="5400000" scaled="0"/>
                </a:gradFill>
                <a:latin typeface="Arial" pitchFamily="34" charset="0"/>
              </a:rPr>
              <a:t>AA</a:t>
            </a:r>
            <a:r>
              <a:rPr lang="en-US" dirty="0" smtClean="0">
                <a:gradFill>
                  <a:gsLst>
                    <a:gs pos="0">
                      <a:schemeClr val="tx1"/>
                    </a:gs>
                    <a:gs pos="86000">
                      <a:schemeClr val="tx1"/>
                    </a:gs>
                  </a:gsLst>
                  <a:lin ang="5400000" scaled="0"/>
                </a:gradFill>
                <a:latin typeface="Arial" pitchFamily="34" charset="0"/>
              </a:rPr>
              <a:t>S</a:t>
            </a:r>
          </a:p>
        </p:txBody>
      </p:sp>
      <p:sp>
        <p:nvSpPr>
          <p:cNvPr id="6" name="TextBox 5"/>
          <p:cNvSpPr txBox="1"/>
          <p:nvPr/>
        </p:nvSpPr>
        <p:spPr>
          <a:xfrm>
            <a:off x="1763452" y="4573073"/>
            <a:ext cx="515154" cy="276999"/>
          </a:xfrm>
          <a:prstGeom prst="rect">
            <a:avLst/>
          </a:prstGeom>
          <a:noFill/>
        </p:spPr>
        <p:txBody>
          <a:bodyPr wrap="square" lIns="0" tIns="0" rIns="0" bIns="0" rtlCol="0">
            <a:spAutoFit/>
          </a:bodyPr>
          <a:lstStyle/>
          <a:p>
            <a:pPr algn="ctr"/>
            <a:r>
              <a:rPr lang="en-US" dirty="0" smtClean="0">
                <a:gradFill>
                  <a:gsLst>
                    <a:gs pos="0">
                      <a:schemeClr val="tx1"/>
                    </a:gs>
                    <a:gs pos="86000">
                      <a:schemeClr val="tx1"/>
                    </a:gs>
                  </a:gsLst>
                  <a:lin ang="5400000" scaled="0"/>
                </a:gradFill>
                <a:latin typeface="Arial" pitchFamily="34" charset="0"/>
              </a:rPr>
              <a:t>I</a:t>
            </a:r>
            <a:r>
              <a:rPr lang="en-US" sz="1400" dirty="0" smtClean="0">
                <a:gradFill>
                  <a:gsLst>
                    <a:gs pos="0">
                      <a:schemeClr val="tx1"/>
                    </a:gs>
                    <a:gs pos="86000">
                      <a:schemeClr val="tx1"/>
                    </a:gs>
                  </a:gsLst>
                  <a:lin ang="5400000" scaled="0"/>
                </a:gradFill>
                <a:latin typeface="Arial" pitchFamily="34" charset="0"/>
              </a:rPr>
              <a:t>AA</a:t>
            </a:r>
            <a:r>
              <a:rPr lang="en-US" dirty="0" smtClean="0">
                <a:gradFill>
                  <a:gsLst>
                    <a:gs pos="0">
                      <a:schemeClr val="tx1"/>
                    </a:gs>
                    <a:gs pos="86000">
                      <a:schemeClr val="tx1"/>
                    </a:gs>
                  </a:gsLst>
                  <a:lin ang="5400000" scaled="0"/>
                </a:gradFill>
                <a:latin typeface="Arial" pitchFamily="34" charset="0"/>
              </a:rPr>
              <a:t>S</a:t>
            </a:r>
          </a:p>
        </p:txBody>
      </p:sp>
      <p:grpSp>
        <p:nvGrpSpPr>
          <p:cNvPr id="7" name="Group 6"/>
          <p:cNvGrpSpPr/>
          <p:nvPr/>
        </p:nvGrpSpPr>
        <p:grpSpPr>
          <a:xfrm>
            <a:off x="760412" y="1166017"/>
            <a:ext cx="10591800" cy="1173112"/>
            <a:chOff x="760412" y="1115471"/>
            <a:chExt cx="10591800" cy="1173112"/>
          </a:xfrm>
        </p:grpSpPr>
        <p:sp>
          <p:nvSpPr>
            <p:cNvPr id="8" name="Rectangle 7"/>
            <p:cNvSpPr/>
            <p:nvPr/>
          </p:nvSpPr>
          <p:spPr bwMode="auto">
            <a:xfrm>
              <a:off x="760412" y="1115471"/>
              <a:ext cx="10591800" cy="1173112"/>
            </a:xfrm>
            <a:prstGeom prst="rect">
              <a:avLst/>
            </a:prstGeom>
            <a:gradFill flip="none" rotWithShape="1">
              <a:gsLst>
                <a:gs pos="0">
                  <a:schemeClr val="tx1">
                    <a:alpha val="42000"/>
                  </a:schemeClr>
                </a:gs>
                <a:gs pos="100000">
                  <a:schemeClr val="tx1"/>
                </a:gs>
                <a:gs pos="100000">
                  <a:schemeClr val="accent2">
                    <a:shade val="48000"/>
                    <a:satMod val="180000"/>
                    <a:lumMod val="9400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200" dirty="0" smtClean="0">
                <a:gradFill>
                  <a:gsLst>
                    <a:gs pos="0">
                      <a:srgbClr val="FFFFFF"/>
                    </a:gs>
                    <a:gs pos="100000">
                      <a:srgbClr val="FFFFFF"/>
                    </a:gs>
                  </a:gsLst>
                  <a:lin ang="5400000" scaled="0"/>
                </a:gradFill>
                <a:latin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1389046"/>
              <a:ext cx="1865369" cy="625963"/>
            </a:xfrm>
            <a:prstGeom prst="rect">
              <a:avLst/>
            </a:prstGeom>
          </p:spPr>
        </p:pic>
        <p:pic>
          <p:nvPicPr>
            <p:cNvPr id="10" name="Picture 2" descr="\\SFP\Resources\Microsoft Presentation Resources\DVD_Art_08-10-2010\Logos\Windows Intune\Win-Intune_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77" y="1604889"/>
              <a:ext cx="2814638" cy="3222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SFP\Resources\Microsoft Presentation Resources\DVD_Art_08-10-2010\Logos\Microsoft Dynamics\Dynamics - overall brand\dynamics brand bl 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9412" y="1336842"/>
              <a:ext cx="2971324" cy="6351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760412" y="2994817"/>
            <a:ext cx="10591800" cy="1173112"/>
            <a:chOff x="760412" y="2944271"/>
            <a:chExt cx="10591800" cy="1173112"/>
          </a:xfrm>
        </p:grpSpPr>
        <p:sp>
          <p:nvSpPr>
            <p:cNvPr id="13" name="Rectangle 12"/>
            <p:cNvSpPr/>
            <p:nvPr/>
          </p:nvSpPr>
          <p:spPr bwMode="auto">
            <a:xfrm>
              <a:off x="760412" y="2944271"/>
              <a:ext cx="10591800" cy="1173112"/>
            </a:xfrm>
            <a:prstGeom prst="rect">
              <a:avLst/>
            </a:prstGeom>
            <a:gradFill flip="none" rotWithShape="1">
              <a:gsLst>
                <a:gs pos="0">
                  <a:schemeClr val="tx1">
                    <a:alpha val="42000"/>
                  </a:schemeClr>
                </a:gs>
                <a:gs pos="100000">
                  <a:schemeClr val="tx1"/>
                </a:gs>
                <a:gs pos="100000">
                  <a:schemeClr val="accent2">
                    <a:shade val="48000"/>
                    <a:satMod val="180000"/>
                    <a:lumMod val="9400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pic>
          <p:nvPicPr>
            <p:cNvPr id="14" name="Picture 4" descr="C:\LiveSynch_PRUpdate\DVD Update 5-20\Logos\Windows Azure\Windows Azure Platform AppFabric\Azure_Platform_AppFabric.png"/>
            <p:cNvPicPr>
              <a:picLocks noChangeAspect="1" noChangeArrowheads="1"/>
            </p:cNvPicPr>
            <p:nvPr/>
          </p:nvPicPr>
          <p:blipFill rotWithShape="1">
            <a:blip r:embed="rId5">
              <a:extLst>
                <a:ext uri="{28A0092B-C50C-407E-A947-70E740481C1C}">
                  <a14:useLocalDpi xmlns:a14="http://schemas.microsoft.com/office/drawing/2010/main"/>
                </a:ext>
              </a:extLst>
            </a:blip>
            <a:srcRect b="35867"/>
            <a:stretch/>
          </p:blipFill>
          <p:spPr bwMode="auto">
            <a:xfrm>
              <a:off x="2589212" y="3299856"/>
              <a:ext cx="3798344" cy="4619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SFP\Resources\Microsoft Presentation Resources\DVD_Art_08-10-2010\Logos\System Center\_System Center brand\System Center generic brand Grid 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0827" y="3240421"/>
              <a:ext cx="2563999" cy="5427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760412" y="4846688"/>
            <a:ext cx="10591800" cy="1173112"/>
            <a:chOff x="760412" y="4796142"/>
            <a:chExt cx="10591800" cy="1173112"/>
          </a:xfrm>
        </p:grpSpPr>
        <p:sp>
          <p:nvSpPr>
            <p:cNvPr id="17" name="Rectangle 16"/>
            <p:cNvSpPr/>
            <p:nvPr/>
          </p:nvSpPr>
          <p:spPr bwMode="auto">
            <a:xfrm>
              <a:off x="760412" y="4796142"/>
              <a:ext cx="10591800" cy="1173112"/>
            </a:xfrm>
            <a:prstGeom prst="rect">
              <a:avLst/>
            </a:prstGeom>
            <a:gradFill flip="none" rotWithShape="1">
              <a:gsLst>
                <a:gs pos="0">
                  <a:schemeClr val="tx1">
                    <a:alpha val="42000"/>
                  </a:schemeClr>
                </a:gs>
                <a:gs pos="100000">
                  <a:schemeClr val="tx1"/>
                </a:gs>
                <a:gs pos="100000">
                  <a:schemeClr val="accent2">
                    <a:shade val="48000"/>
                    <a:satMod val="180000"/>
                    <a:lumMod val="9400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200" dirty="0">
                <a:gradFill>
                  <a:gsLst>
                    <a:gs pos="0">
                      <a:srgbClr val="FFFFFF"/>
                    </a:gs>
                    <a:gs pos="100000">
                      <a:srgbClr val="FFFFFF"/>
                    </a:gs>
                  </a:gsLst>
                  <a:lin ang="5400000" scaled="0"/>
                </a:gradFill>
                <a:latin typeface="Arial" pitchFamily="34" charset="0"/>
              </a:endParaRPr>
            </a:p>
          </p:txBody>
        </p:sp>
        <p:grpSp>
          <p:nvGrpSpPr>
            <p:cNvPr id="18" name="Group 17"/>
            <p:cNvGrpSpPr/>
            <p:nvPr/>
          </p:nvGrpSpPr>
          <p:grpSpPr>
            <a:xfrm>
              <a:off x="2589212" y="5125171"/>
              <a:ext cx="4162425" cy="515055"/>
              <a:chOff x="2589212" y="5125171"/>
              <a:chExt cx="4162425" cy="515055"/>
            </a:xfrm>
          </p:grpSpPr>
          <p:pic>
            <p:nvPicPr>
              <p:cNvPr id="20" name="Picture 5" descr="\\SFP\Resources\Microsoft Presentation Resources\DVD_Art_08-10-2010\Logos\Windows Server (brand)\Windows Server brand logo h.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9212" y="5125171"/>
                <a:ext cx="2897188" cy="51505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526943" y="5271478"/>
                <a:ext cx="1224694" cy="360099"/>
              </a:xfrm>
              <a:prstGeom prst="rect">
                <a:avLst/>
              </a:prstGeom>
              <a:noFill/>
            </p:spPr>
            <p:txBody>
              <a:bodyPr wrap="none" lIns="0" tIns="0" rIns="0" bIns="0" rtlCol="0">
                <a:spAutoFit/>
              </a:bodyPr>
              <a:lstStyle/>
              <a:p>
                <a:pPr algn="ctr" defTabSz="914099" fontAlgn="base">
                  <a:lnSpc>
                    <a:spcPct val="90000"/>
                  </a:lnSpc>
                  <a:spcBef>
                    <a:spcPct val="0"/>
                  </a:spcBef>
                  <a:spcAft>
                    <a:spcPct val="0"/>
                  </a:spcAft>
                </a:pPr>
                <a:r>
                  <a:rPr lang="en-US" sz="2600" dirty="0" smtClean="0">
                    <a:gradFill>
                      <a:gsLst>
                        <a:gs pos="0">
                          <a:srgbClr val="000000"/>
                        </a:gs>
                        <a:gs pos="100000">
                          <a:srgbClr val="000000"/>
                        </a:gs>
                      </a:gsLst>
                      <a:lin ang="5400000" scaled="0"/>
                    </a:gradFill>
                    <a:latin typeface="Arial" pitchFamily="34" charset="0"/>
                  </a:rPr>
                  <a:t>Hyper-V</a:t>
                </a:r>
                <a:endParaRPr lang="en-US" sz="2600" dirty="0">
                  <a:gradFill>
                    <a:gsLst>
                      <a:gs pos="0">
                        <a:srgbClr val="000000"/>
                      </a:gs>
                      <a:gs pos="100000">
                        <a:srgbClr val="000000"/>
                      </a:gs>
                    </a:gsLst>
                    <a:lin ang="5400000" scaled="0"/>
                  </a:gradFill>
                  <a:latin typeface="Arial" pitchFamily="34" charset="0"/>
                </a:endParaRPr>
              </a:p>
            </p:txBody>
          </p:sp>
        </p:grpSp>
        <p:pic>
          <p:nvPicPr>
            <p:cNvPr id="19" name="Picture 4" descr="\\SFP\Resources\Microsoft Presentation Resources\DVD_Art_08-10-2010\Logos\System Center\_System Center brand\System Center generic brand Grid 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0827" y="5097513"/>
              <a:ext cx="2563999" cy="542713"/>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9412" y="2730727"/>
            <a:ext cx="1600200" cy="1600200"/>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9412" y="901927"/>
            <a:ext cx="1600200" cy="1600200"/>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9412" y="4582598"/>
            <a:ext cx="1600200" cy="1600200"/>
          </a:xfrm>
          <a:prstGeom prst="rect">
            <a:avLst/>
          </a:prstGeom>
        </p:spPr>
      </p:pic>
      <p:sp>
        <p:nvSpPr>
          <p:cNvPr id="25" name="Title 2"/>
          <p:cNvSpPr txBox="1">
            <a:spLocks/>
          </p:cNvSpPr>
          <p:nvPr/>
        </p:nvSpPr>
        <p:spPr>
          <a:xfrm>
            <a:off x="519112" y="228600"/>
            <a:ext cx="11149013" cy="5539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000" dirty="0" smtClean="0">
                <a:latin typeface="+mn-lt"/>
              </a:rPr>
              <a:t>Clouds - IT as a Service</a:t>
            </a:r>
            <a:endParaRPr lang="en-US" sz="4000" dirty="0">
              <a:latin typeface="+mn-lt"/>
            </a:endParaRPr>
          </a:p>
        </p:txBody>
      </p:sp>
      <p:sp>
        <p:nvSpPr>
          <p:cNvPr id="2" name="Oval 1"/>
          <p:cNvSpPr/>
          <p:nvPr/>
        </p:nvSpPr>
        <p:spPr bwMode="auto">
          <a:xfrm>
            <a:off x="379413" y="2721202"/>
            <a:ext cx="11145838" cy="3555773"/>
          </a:xfrm>
          <a:prstGeom prst="ellipse">
            <a:avLst/>
          </a:prstGeom>
          <a:noFill/>
          <a:ln w="3175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TextBox 2"/>
          <p:cNvSpPr txBox="1"/>
          <p:nvPr/>
        </p:nvSpPr>
        <p:spPr>
          <a:xfrm>
            <a:off x="3023673" y="4199511"/>
            <a:ext cx="7158905" cy="615553"/>
          </a:xfrm>
          <a:prstGeom prst="rect">
            <a:avLst/>
          </a:prstGeom>
          <a:noFill/>
        </p:spPr>
        <p:txBody>
          <a:bodyPr wrap="square" lIns="0" tIns="0" rIns="0" bIns="0" rtlCol="0">
            <a:spAutoFit/>
          </a:bodyPr>
          <a:lstStyle/>
          <a:p>
            <a:r>
              <a:rPr lang="en-US" sz="4000" dirty="0" smtClean="0">
                <a:solidFill>
                  <a:srgbClr val="F3AF35"/>
                </a:solidFill>
              </a:rPr>
              <a:t>Service Management in Clouds</a:t>
            </a:r>
          </a:p>
        </p:txBody>
      </p:sp>
    </p:spTree>
    <p:extLst>
      <p:ext uri="{BB962C8B-B14F-4D97-AF65-F5344CB8AC3E}">
        <p14:creationId xmlns:p14="http://schemas.microsoft.com/office/powerpoint/2010/main" val="33299694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9" presetClass="emph" presetSubtype="0" nodeType="withEffect">
                                  <p:stCondLst>
                                    <p:cond delay="0"/>
                                  </p:stCondLst>
                                  <p:childTnLst>
                                    <p:set>
                                      <p:cBhvr rctx="PPT">
                                        <p:cTn id="9" dur="indefinite"/>
                                        <p:tgtEl>
                                          <p:spTgt spid="7"/>
                                        </p:tgtEl>
                                        <p:attrNameLst>
                                          <p:attrName>style.opacity</p:attrName>
                                        </p:attrNameLst>
                                      </p:cBhvr>
                                      <p:to>
                                        <p:strVal val="0.5"/>
                                      </p:to>
                                    </p:set>
                                    <p:animEffect filter="image" prLst="opacity: 0.5">
                                      <p:cBhvr rctx="IE">
                                        <p:cTn id="10" dur="indefinite"/>
                                        <p:tgtEl>
                                          <p:spTgt spid="7"/>
                                        </p:tgtEl>
                                      </p:cBhvr>
                                    </p:animEffect>
                                  </p:childTnLst>
                                </p:cTn>
                              </p:par>
                              <p:par>
                                <p:cTn id="11" presetID="9" presetClass="emph" presetSubtype="0" nodeType="withEffect">
                                  <p:stCondLst>
                                    <p:cond delay="0"/>
                                  </p:stCondLst>
                                  <p:childTnLst>
                                    <p:set>
                                      <p:cBhvr rctx="PPT">
                                        <p:cTn id="12" dur="indefinite"/>
                                        <p:tgtEl>
                                          <p:spTgt spid="23"/>
                                        </p:tgtEl>
                                        <p:attrNameLst>
                                          <p:attrName>style.opacity</p:attrName>
                                        </p:attrNameLst>
                                      </p:cBhvr>
                                      <p:to>
                                        <p:strVal val="0.5"/>
                                      </p:to>
                                    </p:set>
                                    <p:animEffect filter="image" prLst="opacity: 0.5">
                                      <p:cBhvr rctx="IE">
                                        <p:cTn id="13" dur="indefinite"/>
                                        <p:tgtEl>
                                          <p:spTgt spid="23"/>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as a Service: Providers and Consumers</a:t>
            </a:r>
            <a:endParaRPr lang="en-US" dirty="0"/>
          </a:p>
        </p:txBody>
      </p:sp>
      <p:sp>
        <p:nvSpPr>
          <p:cNvPr id="32" name="TextBox 31"/>
          <p:cNvSpPr txBox="1"/>
          <p:nvPr/>
        </p:nvSpPr>
        <p:spPr>
          <a:xfrm>
            <a:off x="5190279" y="1712383"/>
            <a:ext cx="3875933" cy="369332"/>
          </a:xfrm>
          <a:prstGeom prst="rect">
            <a:avLst/>
          </a:prstGeom>
          <a:noFill/>
        </p:spPr>
        <p:txBody>
          <a:bodyPr wrap="none" rtlCol="0">
            <a:spAutoFit/>
          </a:bodyPr>
          <a:lstStyle/>
          <a:p>
            <a:r>
              <a:rPr lang="en-US" dirty="0" smtClean="0">
                <a:solidFill>
                  <a:schemeClr val="accent1"/>
                </a:solidFill>
              </a:rPr>
              <a:t>Self-Service  --  Metered  -- Elastic  </a:t>
            </a:r>
            <a:endParaRPr lang="en-US" dirty="0">
              <a:solidFill>
                <a:schemeClr val="accent1"/>
              </a:solidFill>
            </a:endParaRPr>
          </a:p>
        </p:txBody>
      </p:sp>
      <p:sp>
        <p:nvSpPr>
          <p:cNvPr id="37" name="TextBox 36"/>
          <p:cNvSpPr txBox="1"/>
          <p:nvPr/>
        </p:nvSpPr>
        <p:spPr>
          <a:xfrm>
            <a:off x="5090711" y="1144203"/>
            <a:ext cx="4104009" cy="646331"/>
          </a:xfrm>
          <a:prstGeom prst="rect">
            <a:avLst/>
          </a:prstGeom>
          <a:noFill/>
        </p:spPr>
        <p:txBody>
          <a:bodyPr wrap="none" rtlCol="0">
            <a:spAutoFit/>
          </a:bodyPr>
          <a:lstStyle/>
          <a:p>
            <a:pPr algn="ctr"/>
            <a:r>
              <a:rPr lang="en-US" dirty="0">
                <a:solidFill>
                  <a:schemeClr val="accent1"/>
                </a:solidFill>
              </a:rPr>
              <a:t>(</a:t>
            </a:r>
            <a:r>
              <a:rPr lang="en-US" dirty="0" smtClean="0">
                <a:solidFill>
                  <a:schemeClr val="accent1"/>
                </a:solidFill>
              </a:rPr>
              <a:t>Key Tenets)</a:t>
            </a:r>
          </a:p>
          <a:p>
            <a:r>
              <a:rPr lang="en-US" dirty="0" smtClean="0">
                <a:solidFill>
                  <a:schemeClr val="accent1"/>
                </a:solidFill>
              </a:rPr>
              <a:t>Multi-tenant -- Automation -- Scalable</a:t>
            </a:r>
            <a:endParaRPr lang="en-US" dirty="0">
              <a:solidFill>
                <a:schemeClr val="accent1"/>
              </a:solidFill>
            </a:endParaRPr>
          </a:p>
        </p:txBody>
      </p:sp>
      <p:sp>
        <p:nvSpPr>
          <p:cNvPr id="44" name="TextBox 43"/>
          <p:cNvSpPr txBox="1"/>
          <p:nvPr/>
        </p:nvSpPr>
        <p:spPr>
          <a:xfrm>
            <a:off x="6020003" y="3490198"/>
            <a:ext cx="2592976" cy="584775"/>
          </a:xfrm>
          <a:prstGeom prst="rect">
            <a:avLst/>
          </a:prstGeom>
          <a:noFill/>
        </p:spPr>
        <p:txBody>
          <a:bodyPr wrap="square" lIns="0" tIns="0" rIns="0" bIns="0" rtlCol="0">
            <a:spAutoFit/>
          </a:bodyPr>
          <a:lstStyle/>
          <a:p>
            <a:pPr algn="ctr"/>
            <a:r>
              <a:rPr lang="en-US" sz="2000" dirty="0" smtClean="0">
                <a:gradFill>
                  <a:gsLst>
                    <a:gs pos="0">
                      <a:schemeClr val="tx1"/>
                    </a:gs>
                    <a:gs pos="86000">
                      <a:schemeClr val="tx1"/>
                    </a:gs>
                  </a:gsLst>
                  <a:lin ang="5400000" scaled="0"/>
                </a:gradFill>
              </a:rPr>
              <a:t>Clouds</a:t>
            </a:r>
          </a:p>
          <a:p>
            <a:pPr algn="ctr"/>
            <a:r>
              <a:rPr lang="en-US" dirty="0" smtClean="0">
                <a:gradFill>
                  <a:gsLst>
                    <a:gs pos="0">
                      <a:schemeClr val="tx1"/>
                    </a:gs>
                    <a:gs pos="86000">
                      <a:schemeClr val="tx1"/>
                    </a:gs>
                  </a:gsLst>
                  <a:lin ang="5400000" scaled="0"/>
                </a:gradFill>
              </a:rPr>
              <a:t>(resource abstraction)</a:t>
            </a:r>
          </a:p>
        </p:txBody>
      </p:sp>
      <p:cxnSp>
        <p:nvCxnSpPr>
          <p:cNvPr id="47" name="Straight Connector 46"/>
          <p:cNvCxnSpPr/>
          <p:nvPr/>
        </p:nvCxnSpPr>
        <p:spPr>
          <a:xfrm>
            <a:off x="4933950" y="1362310"/>
            <a:ext cx="0" cy="5040633"/>
          </a:xfrm>
          <a:prstGeom prst="line">
            <a:avLst/>
          </a:prstGeom>
          <a:ln w="4445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Oval 47"/>
          <p:cNvSpPr/>
          <p:nvPr/>
        </p:nvSpPr>
        <p:spPr bwMode="auto">
          <a:xfrm>
            <a:off x="271590" y="4330983"/>
            <a:ext cx="2574905" cy="859579"/>
          </a:xfrm>
          <a:prstGeom prst="ellipse">
            <a:avLst/>
          </a:prstGeom>
          <a:solidFill>
            <a:schemeClr val="tx2"/>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a:t>
            </a:r>
          </a:p>
        </p:txBody>
      </p:sp>
      <p:grpSp>
        <p:nvGrpSpPr>
          <p:cNvPr id="4" name="Group 3"/>
          <p:cNvGrpSpPr/>
          <p:nvPr/>
        </p:nvGrpSpPr>
        <p:grpSpPr>
          <a:xfrm>
            <a:off x="6492995" y="3461171"/>
            <a:ext cx="5735921" cy="3015829"/>
            <a:chOff x="6492995" y="3148337"/>
            <a:chExt cx="5735921" cy="3015829"/>
          </a:xfrm>
        </p:grpSpPr>
        <p:sp>
          <p:nvSpPr>
            <p:cNvPr id="6" name="TextBox 9"/>
            <p:cNvSpPr txBox="1">
              <a:spLocks noChangeArrowheads="1"/>
            </p:cNvSpPr>
            <p:nvPr/>
          </p:nvSpPr>
          <p:spPr bwMode="auto">
            <a:xfrm>
              <a:off x="10482649" y="3299024"/>
              <a:ext cx="1611392" cy="369332"/>
            </a:xfrm>
            <a:prstGeom prst="rect">
              <a:avLst/>
            </a:prstGeom>
            <a:noFill/>
            <a:ln w="9525">
              <a:noFill/>
              <a:miter lim="800000"/>
              <a:headEnd/>
              <a:tailEnd/>
            </a:ln>
          </p:spPr>
          <p:txBody>
            <a:bodyPr wrap="square" lIns="0" tIns="0" rIns="0" bIns="0">
              <a:spAutoFit/>
            </a:bodyPr>
            <a:lstStyle/>
            <a:p>
              <a:pPr algn="ctr"/>
              <a:r>
                <a:rPr lang="en-US" sz="1200" dirty="0">
                  <a:solidFill>
                    <a:schemeClr val="accent1"/>
                  </a:solidFill>
                  <a:latin typeface="Arial" pitchFamily="34" charset="0"/>
                </a:rPr>
                <a:t>Datacenter Admin</a:t>
              </a:r>
            </a:p>
            <a:p>
              <a:pPr algn="ctr"/>
              <a:r>
                <a:rPr lang="en-US" sz="1200" dirty="0">
                  <a:solidFill>
                    <a:schemeClr val="accent1"/>
                  </a:solidFill>
                  <a:latin typeface="Arial" pitchFamily="34" charset="0"/>
                </a:rPr>
                <a:t>“Service Provider” </a:t>
              </a:r>
            </a:p>
          </p:txBody>
        </p:sp>
        <p:sp>
          <p:nvSpPr>
            <p:cNvPr id="57" name="Cloud 56"/>
            <p:cNvSpPr/>
            <p:nvPr/>
          </p:nvSpPr>
          <p:spPr bwMode="auto">
            <a:xfrm>
              <a:off x="6957011" y="4376314"/>
              <a:ext cx="1299439" cy="638926"/>
            </a:xfrm>
            <a:prstGeom prst="cloud">
              <a:avLst/>
            </a:prstGeom>
            <a:solidFill>
              <a:schemeClr val="tx2">
                <a:lumMod val="20000"/>
                <a:lumOff val="80000"/>
              </a:schemeClr>
            </a:solidFill>
            <a:ln w="254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Arial" pitchFamily="34" charset="0"/>
              </a:endParaRPr>
            </a:p>
          </p:txBody>
        </p:sp>
        <p:pic>
          <p:nvPicPr>
            <p:cNvPr id="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1586" y="5286633"/>
              <a:ext cx="383958" cy="2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7628" y="5286633"/>
              <a:ext cx="383958" cy="2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9844480" y="3148337"/>
              <a:ext cx="638169" cy="623782"/>
              <a:chOff x="7519511" y="2242661"/>
              <a:chExt cx="786289" cy="786289"/>
            </a:xfrm>
          </p:grpSpPr>
          <p:sp>
            <p:nvSpPr>
              <p:cNvPr id="15" name="Oval 14"/>
              <p:cNvSpPr/>
              <p:nvPr/>
            </p:nvSpPr>
            <p:spPr>
              <a:xfrm>
                <a:off x="7519511" y="2242661"/>
                <a:ext cx="786289" cy="786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70"/>
              <p:cNvGrpSpPr>
                <a:grpSpLocks noChangeAspect="1"/>
              </p:cNvGrpSpPr>
              <p:nvPr/>
            </p:nvGrpSpPr>
            <p:grpSpPr bwMode="auto">
              <a:xfrm>
                <a:off x="7730093" y="2432605"/>
                <a:ext cx="365125" cy="406400"/>
                <a:chOff x="2128" y="2538"/>
                <a:chExt cx="198" cy="220"/>
              </a:xfrm>
              <a:solidFill>
                <a:schemeClr val="tx2"/>
              </a:solidFill>
            </p:grpSpPr>
            <p:sp>
              <p:nvSpPr>
                <p:cNvPr id="17" name="Freeform 171"/>
                <p:cNvSpPr>
                  <a:spLocks/>
                </p:cNvSpPr>
                <p:nvPr/>
              </p:nvSpPr>
              <p:spPr bwMode="gray">
                <a:xfrm>
                  <a:off x="2184" y="2572"/>
                  <a:ext cx="86" cy="186"/>
                </a:xfrm>
                <a:custGeom>
                  <a:avLst/>
                  <a:gdLst>
                    <a:gd name="T0" fmla="*/ 86 w 86"/>
                    <a:gd name="T1" fmla="*/ 12 h 186"/>
                    <a:gd name="T2" fmla="*/ 74 w 86"/>
                    <a:gd name="T3" fmla="*/ 94 h 186"/>
                    <a:gd name="T4" fmla="*/ 70 w 86"/>
                    <a:gd name="T5" fmla="*/ 96 h 186"/>
                    <a:gd name="T6" fmla="*/ 66 w 86"/>
                    <a:gd name="T7" fmla="*/ 92 h 186"/>
                    <a:gd name="T8" fmla="*/ 54 w 86"/>
                    <a:gd name="T9" fmla="*/ 182 h 186"/>
                    <a:gd name="T10" fmla="*/ 48 w 86"/>
                    <a:gd name="T11" fmla="*/ 184 h 186"/>
                    <a:gd name="T12" fmla="*/ 42 w 86"/>
                    <a:gd name="T13" fmla="*/ 186 h 186"/>
                    <a:gd name="T14" fmla="*/ 36 w 86"/>
                    <a:gd name="T15" fmla="*/ 184 h 186"/>
                    <a:gd name="T16" fmla="*/ 30 w 86"/>
                    <a:gd name="T17" fmla="*/ 182 h 186"/>
                    <a:gd name="T18" fmla="*/ 16 w 86"/>
                    <a:gd name="T19" fmla="*/ 92 h 186"/>
                    <a:gd name="T20" fmla="*/ 14 w 86"/>
                    <a:gd name="T21" fmla="*/ 96 h 186"/>
                    <a:gd name="T22" fmla="*/ 8 w 86"/>
                    <a:gd name="T23" fmla="*/ 94 h 186"/>
                    <a:gd name="T24" fmla="*/ 0 w 86"/>
                    <a:gd name="T25" fmla="*/ 12 h 186"/>
                    <a:gd name="T26" fmla="*/ 6 w 86"/>
                    <a:gd name="T27" fmla="*/ 8 h 186"/>
                    <a:gd name="T28" fmla="*/ 12 w 86"/>
                    <a:gd name="T29" fmla="*/ 4 h 186"/>
                    <a:gd name="T30" fmla="*/ 20 w 86"/>
                    <a:gd name="T31" fmla="*/ 2 h 186"/>
                    <a:gd name="T32" fmla="*/ 30 w 86"/>
                    <a:gd name="T33" fmla="*/ 0 h 186"/>
                    <a:gd name="T34" fmla="*/ 28 w 86"/>
                    <a:gd name="T35" fmla="*/ 4 h 186"/>
                    <a:gd name="T36" fmla="*/ 26 w 86"/>
                    <a:gd name="T37" fmla="*/ 8 h 186"/>
                    <a:gd name="T38" fmla="*/ 30 w 86"/>
                    <a:gd name="T39" fmla="*/ 24 h 186"/>
                    <a:gd name="T40" fmla="*/ 38 w 86"/>
                    <a:gd name="T41" fmla="*/ 40 h 186"/>
                    <a:gd name="T42" fmla="*/ 38 w 86"/>
                    <a:gd name="T43" fmla="*/ 24 h 186"/>
                    <a:gd name="T44" fmla="*/ 42 w 86"/>
                    <a:gd name="T45" fmla="*/ 6 h 186"/>
                    <a:gd name="T46" fmla="*/ 38 w 86"/>
                    <a:gd name="T47" fmla="*/ 0 h 186"/>
                    <a:gd name="T48" fmla="*/ 42 w 86"/>
                    <a:gd name="T49" fmla="*/ 0 h 186"/>
                    <a:gd name="T50" fmla="*/ 46 w 86"/>
                    <a:gd name="T51" fmla="*/ 0 h 186"/>
                    <a:gd name="T52" fmla="*/ 42 w 86"/>
                    <a:gd name="T53" fmla="*/ 6 h 186"/>
                    <a:gd name="T54" fmla="*/ 46 w 86"/>
                    <a:gd name="T55" fmla="*/ 24 h 186"/>
                    <a:gd name="T56" fmla="*/ 46 w 86"/>
                    <a:gd name="T57" fmla="*/ 40 h 186"/>
                    <a:gd name="T58" fmla="*/ 54 w 86"/>
                    <a:gd name="T59" fmla="*/ 24 h 186"/>
                    <a:gd name="T60" fmla="*/ 58 w 86"/>
                    <a:gd name="T61" fmla="*/ 8 h 186"/>
                    <a:gd name="T62" fmla="*/ 56 w 86"/>
                    <a:gd name="T63" fmla="*/ 4 h 186"/>
                    <a:gd name="T64" fmla="*/ 52 w 86"/>
                    <a:gd name="T65" fmla="*/ 0 h 186"/>
                    <a:gd name="T66" fmla="*/ 60 w 86"/>
                    <a:gd name="T67" fmla="*/ 2 h 186"/>
                    <a:gd name="T68" fmla="*/ 68 w 86"/>
                    <a:gd name="T69" fmla="*/ 4 h 186"/>
                    <a:gd name="T70" fmla="*/ 86 w 86"/>
                    <a:gd name="T71" fmla="*/ 1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186">
                      <a:moveTo>
                        <a:pt x="86" y="12"/>
                      </a:moveTo>
                      <a:lnTo>
                        <a:pt x="74" y="94"/>
                      </a:lnTo>
                      <a:lnTo>
                        <a:pt x="70" y="96"/>
                      </a:lnTo>
                      <a:lnTo>
                        <a:pt x="66" y="92"/>
                      </a:lnTo>
                      <a:lnTo>
                        <a:pt x="54" y="182"/>
                      </a:lnTo>
                      <a:lnTo>
                        <a:pt x="48" y="184"/>
                      </a:lnTo>
                      <a:lnTo>
                        <a:pt x="42" y="186"/>
                      </a:lnTo>
                      <a:lnTo>
                        <a:pt x="36" y="184"/>
                      </a:lnTo>
                      <a:lnTo>
                        <a:pt x="30" y="182"/>
                      </a:lnTo>
                      <a:lnTo>
                        <a:pt x="16" y="92"/>
                      </a:lnTo>
                      <a:lnTo>
                        <a:pt x="14" y="96"/>
                      </a:lnTo>
                      <a:lnTo>
                        <a:pt x="8" y="94"/>
                      </a:lnTo>
                      <a:lnTo>
                        <a:pt x="0" y="12"/>
                      </a:lnTo>
                      <a:lnTo>
                        <a:pt x="6" y="8"/>
                      </a:lnTo>
                      <a:lnTo>
                        <a:pt x="12" y="4"/>
                      </a:lnTo>
                      <a:lnTo>
                        <a:pt x="20" y="2"/>
                      </a:lnTo>
                      <a:lnTo>
                        <a:pt x="30" y="0"/>
                      </a:lnTo>
                      <a:lnTo>
                        <a:pt x="28" y="4"/>
                      </a:lnTo>
                      <a:lnTo>
                        <a:pt x="26" y="8"/>
                      </a:lnTo>
                      <a:lnTo>
                        <a:pt x="30" y="24"/>
                      </a:lnTo>
                      <a:lnTo>
                        <a:pt x="38" y="40"/>
                      </a:lnTo>
                      <a:lnTo>
                        <a:pt x="38" y="24"/>
                      </a:lnTo>
                      <a:lnTo>
                        <a:pt x="42" y="6"/>
                      </a:lnTo>
                      <a:lnTo>
                        <a:pt x="38" y="0"/>
                      </a:lnTo>
                      <a:lnTo>
                        <a:pt x="42" y="0"/>
                      </a:lnTo>
                      <a:lnTo>
                        <a:pt x="46" y="0"/>
                      </a:lnTo>
                      <a:lnTo>
                        <a:pt x="42" y="6"/>
                      </a:lnTo>
                      <a:lnTo>
                        <a:pt x="46" y="24"/>
                      </a:lnTo>
                      <a:lnTo>
                        <a:pt x="46" y="40"/>
                      </a:lnTo>
                      <a:lnTo>
                        <a:pt x="54" y="24"/>
                      </a:lnTo>
                      <a:lnTo>
                        <a:pt x="58" y="8"/>
                      </a:lnTo>
                      <a:lnTo>
                        <a:pt x="56" y="4"/>
                      </a:lnTo>
                      <a:lnTo>
                        <a:pt x="52" y="0"/>
                      </a:lnTo>
                      <a:lnTo>
                        <a:pt x="60" y="2"/>
                      </a:lnTo>
                      <a:lnTo>
                        <a:pt x="68" y="4"/>
                      </a:lnTo>
                      <a:lnTo>
                        <a:pt x="8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72"/>
                <p:cNvSpPr>
                  <a:spLocks/>
                </p:cNvSpPr>
                <p:nvPr/>
              </p:nvSpPr>
              <p:spPr bwMode="gray">
                <a:xfrm>
                  <a:off x="2212" y="2538"/>
                  <a:ext cx="28" cy="32"/>
                </a:xfrm>
                <a:custGeom>
                  <a:avLst/>
                  <a:gdLst>
                    <a:gd name="T0" fmla="*/ 6 w 28"/>
                    <a:gd name="T1" fmla="*/ 32 h 32"/>
                    <a:gd name="T2" fmla="*/ 20 w 28"/>
                    <a:gd name="T3" fmla="*/ 32 h 32"/>
                    <a:gd name="T4" fmla="*/ 26 w 28"/>
                    <a:gd name="T5" fmla="*/ 18 h 32"/>
                    <a:gd name="T6" fmla="*/ 28 w 28"/>
                    <a:gd name="T7" fmla="*/ 4 h 32"/>
                    <a:gd name="T8" fmla="*/ 22 w 28"/>
                    <a:gd name="T9" fmla="*/ 2 h 32"/>
                    <a:gd name="T10" fmla="*/ 14 w 28"/>
                    <a:gd name="T11" fmla="*/ 0 h 32"/>
                    <a:gd name="T12" fmla="*/ 8 w 28"/>
                    <a:gd name="T13" fmla="*/ 2 h 32"/>
                    <a:gd name="T14" fmla="*/ 0 w 28"/>
                    <a:gd name="T15" fmla="*/ 4 h 32"/>
                    <a:gd name="T16" fmla="*/ 2 w 28"/>
                    <a:gd name="T17" fmla="*/ 18 h 32"/>
                    <a:gd name="T18" fmla="*/ 6 w 28"/>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2">
                      <a:moveTo>
                        <a:pt x="6" y="32"/>
                      </a:moveTo>
                      <a:lnTo>
                        <a:pt x="20" y="32"/>
                      </a:lnTo>
                      <a:lnTo>
                        <a:pt x="26" y="18"/>
                      </a:lnTo>
                      <a:lnTo>
                        <a:pt x="28" y="4"/>
                      </a:lnTo>
                      <a:lnTo>
                        <a:pt x="22" y="2"/>
                      </a:lnTo>
                      <a:lnTo>
                        <a:pt x="14" y="0"/>
                      </a:lnTo>
                      <a:lnTo>
                        <a:pt x="8" y="2"/>
                      </a:lnTo>
                      <a:lnTo>
                        <a:pt x="0" y="4"/>
                      </a:lnTo>
                      <a:lnTo>
                        <a:pt x="2" y="18"/>
                      </a:lnTo>
                      <a:lnTo>
                        <a:pt x="6"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3"/>
                <p:cNvSpPr>
                  <a:spLocks/>
                </p:cNvSpPr>
                <p:nvPr/>
              </p:nvSpPr>
              <p:spPr bwMode="gray">
                <a:xfrm>
                  <a:off x="2268" y="2574"/>
                  <a:ext cx="58" cy="126"/>
                </a:xfrm>
                <a:custGeom>
                  <a:avLst/>
                  <a:gdLst>
                    <a:gd name="T0" fmla="*/ 58 w 58"/>
                    <a:gd name="T1" fmla="*/ 8 h 126"/>
                    <a:gd name="T2" fmla="*/ 50 w 58"/>
                    <a:gd name="T3" fmla="*/ 64 h 126"/>
                    <a:gd name="T4" fmla="*/ 46 w 58"/>
                    <a:gd name="T5" fmla="*/ 64 h 126"/>
                    <a:gd name="T6" fmla="*/ 44 w 58"/>
                    <a:gd name="T7" fmla="*/ 62 h 126"/>
                    <a:gd name="T8" fmla="*/ 36 w 58"/>
                    <a:gd name="T9" fmla="*/ 124 h 126"/>
                    <a:gd name="T10" fmla="*/ 32 w 58"/>
                    <a:gd name="T11" fmla="*/ 126 h 126"/>
                    <a:gd name="T12" fmla="*/ 28 w 58"/>
                    <a:gd name="T13" fmla="*/ 126 h 126"/>
                    <a:gd name="T14" fmla="*/ 24 w 58"/>
                    <a:gd name="T15" fmla="*/ 126 h 126"/>
                    <a:gd name="T16" fmla="*/ 20 w 58"/>
                    <a:gd name="T17" fmla="*/ 124 h 126"/>
                    <a:gd name="T18" fmla="*/ 10 w 58"/>
                    <a:gd name="T19" fmla="*/ 62 h 126"/>
                    <a:gd name="T20" fmla="*/ 8 w 58"/>
                    <a:gd name="T21" fmla="*/ 64 h 126"/>
                    <a:gd name="T22" fmla="*/ 4 w 58"/>
                    <a:gd name="T23" fmla="*/ 64 h 126"/>
                    <a:gd name="T24" fmla="*/ 0 w 58"/>
                    <a:gd name="T25" fmla="*/ 8 h 126"/>
                    <a:gd name="T26" fmla="*/ 8 w 58"/>
                    <a:gd name="T27" fmla="*/ 2 h 126"/>
                    <a:gd name="T28" fmla="*/ 20 w 58"/>
                    <a:gd name="T29" fmla="*/ 0 h 126"/>
                    <a:gd name="T30" fmla="*/ 18 w 58"/>
                    <a:gd name="T31" fmla="*/ 4 h 126"/>
                    <a:gd name="T32" fmla="*/ 16 w 58"/>
                    <a:gd name="T33" fmla="*/ 6 h 126"/>
                    <a:gd name="T34" fmla="*/ 20 w 58"/>
                    <a:gd name="T35" fmla="*/ 16 h 126"/>
                    <a:gd name="T36" fmla="*/ 24 w 58"/>
                    <a:gd name="T37" fmla="*/ 28 h 126"/>
                    <a:gd name="T38" fmla="*/ 24 w 58"/>
                    <a:gd name="T39" fmla="*/ 16 h 126"/>
                    <a:gd name="T40" fmla="*/ 28 w 58"/>
                    <a:gd name="T41" fmla="*/ 4 h 126"/>
                    <a:gd name="T42" fmla="*/ 26 w 58"/>
                    <a:gd name="T43" fmla="*/ 0 h 126"/>
                    <a:gd name="T44" fmla="*/ 28 w 58"/>
                    <a:gd name="T45" fmla="*/ 0 h 126"/>
                    <a:gd name="T46" fmla="*/ 30 w 58"/>
                    <a:gd name="T47" fmla="*/ 0 h 126"/>
                    <a:gd name="T48" fmla="*/ 28 w 58"/>
                    <a:gd name="T49" fmla="*/ 4 h 126"/>
                    <a:gd name="T50" fmla="*/ 30 w 58"/>
                    <a:gd name="T51" fmla="*/ 16 h 126"/>
                    <a:gd name="T52" fmla="*/ 30 w 58"/>
                    <a:gd name="T53" fmla="*/ 28 h 126"/>
                    <a:gd name="T54" fmla="*/ 36 w 58"/>
                    <a:gd name="T55" fmla="*/ 16 h 126"/>
                    <a:gd name="T56" fmla="*/ 38 w 58"/>
                    <a:gd name="T57" fmla="*/ 6 h 126"/>
                    <a:gd name="T58" fmla="*/ 38 w 58"/>
                    <a:gd name="T59" fmla="*/ 4 h 126"/>
                    <a:gd name="T60" fmla="*/ 36 w 58"/>
                    <a:gd name="T61" fmla="*/ 0 h 126"/>
                    <a:gd name="T62" fmla="*/ 46 w 58"/>
                    <a:gd name="T63" fmla="*/ 2 h 126"/>
                    <a:gd name="T64" fmla="*/ 58 w 58"/>
                    <a:gd name="T65"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126">
                      <a:moveTo>
                        <a:pt x="58" y="8"/>
                      </a:moveTo>
                      <a:lnTo>
                        <a:pt x="50" y="64"/>
                      </a:lnTo>
                      <a:lnTo>
                        <a:pt x="46" y="64"/>
                      </a:lnTo>
                      <a:lnTo>
                        <a:pt x="44" y="62"/>
                      </a:lnTo>
                      <a:lnTo>
                        <a:pt x="36" y="124"/>
                      </a:lnTo>
                      <a:lnTo>
                        <a:pt x="32" y="126"/>
                      </a:lnTo>
                      <a:lnTo>
                        <a:pt x="28" y="126"/>
                      </a:lnTo>
                      <a:lnTo>
                        <a:pt x="24" y="126"/>
                      </a:lnTo>
                      <a:lnTo>
                        <a:pt x="20" y="124"/>
                      </a:lnTo>
                      <a:lnTo>
                        <a:pt x="10" y="62"/>
                      </a:lnTo>
                      <a:lnTo>
                        <a:pt x="8" y="64"/>
                      </a:lnTo>
                      <a:lnTo>
                        <a:pt x="4" y="64"/>
                      </a:lnTo>
                      <a:lnTo>
                        <a:pt x="0" y="8"/>
                      </a:lnTo>
                      <a:lnTo>
                        <a:pt x="8" y="2"/>
                      </a:lnTo>
                      <a:lnTo>
                        <a:pt x="20" y="0"/>
                      </a:lnTo>
                      <a:lnTo>
                        <a:pt x="18" y="4"/>
                      </a:lnTo>
                      <a:lnTo>
                        <a:pt x="16" y="6"/>
                      </a:lnTo>
                      <a:lnTo>
                        <a:pt x="20" y="16"/>
                      </a:lnTo>
                      <a:lnTo>
                        <a:pt x="24" y="28"/>
                      </a:lnTo>
                      <a:lnTo>
                        <a:pt x="24" y="16"/>
                      </a:lnTo>
                      <a:lnTo>
                        <a:pt x="28" y="4"/>
                      </a:lnTo>
                      <a:lnTo>
                        <a:pt x="26" y="0"/>
                      </a:lnTo>
                      <a:lnTo>
                        <a:pt x="28" y="0"/>
                      </a:lnTo>
                      <a:lnTo>
                        <a:pt x="30" y="0"/>
                      </a:lnTo>
                      <a:lnTo>
                        <a:pt x="28" y="4"/>
                      </a:lnTo>
                      <a:lnTo>
                        <a:pt x="30" y="16"/>
                      </a:lnTo>
                      <a:lnTo>
                        <a:pt x="30" y="28"/>
                      </a:lnTo>
                      <a:lnTo>
                        <a:pt x="36" y="16"/>
                      </a:lnTo>
                      <a:lnTo>
                        <a:pt x="38" y="6"/>
                      </a:lnTo>
                      <a:lnTo>
                        <a:pt x="38" y="4"/>
                      </a:lnTo>
                      <a:lnTo>
                        <a:pt x="36" y="0"/>
                      </a:lnTo>
                      <a:lnTo>
                        <a:pt x="46" y="2"/>
                      </a:lnTo>
                      <a:lnTo>
                        <a:pt x="5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74"/>
                <p:cNvSpPr>
                  <a:spLocks/>
                </p:cNvSpPr>
                <p:nvPr/>
              </p:nvSpPr>
              <p:spPr bwMode="gray">
                <a:xfrm>
                  <a:off x="2286" y="2552"/>
                  <a:ext cx="20" cy="20"/>
                </a:xfrm>
                <a:custGeom>
                  <a:avLst/>
                  <a:gdLst>
                    <a:gd name="T0" fmla="*/ 6 w 20"/>
                    <a:gd name="T1" fmla="*/ 20 h 20"/>
                    <a:gd name="T2" fmla="*/ 14 w 20"/>
                    <a:gd name="T3" fmla="*/ 20 h 20"/>
                    <a:gd name="T4" fmla="*/ 18 w 20"/>
                    <a:gd name="T5" fmla="*/ 12 h 20"/>
                    <a:gd name="T6" fmla="*/ 20 w 20"/>
                    <a:gd name="T7" fmla="*/ 2 h 20"/>
                    <a:gd name="T8" fmla="*/ 10 w 20"/>
                    <a:gd name="T9" fmla="*/ 0 h 20"/>
                    <a:gd name="T10" fmla="*/ 0 w 20"/>
                    <a:gd name="T11" fmla="*/ 2 h 20"/>
                    <a:gd name="T12" fmla="*/ 2 w 20"/>
                    <a:gd name="T13" fmla="*/ 12 h 20"/>
                    <a:gd name="T14" fmla="*/ 6 w 2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6" y="20"/>
                      </a:moveTo>
                      <a:lnTo>
                        <a:pt x="14" y="20"/>
                      </a:lnTo>
                      <a:lnTo>
                        <a:pt x="18" y="12"/>
                      </a:lnTo>
                      <a:lnTo>
                        <a:pt x="20" y="2"/>
                      </a:lnTo>
                      <a:lnTo>
                        <a:pt x="10" y="0"/>
                      </a:lnTo>
                      <a:lnTo>
                        <a:pt x="0" y="2"/>
                      </a:lnTo>
                      <a:lnTo>
                        <a:pt x="2" y="12"/>
                      </a:lnTo>
                      <a:lnTo>
                        <a:pt x="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75"/>
                <p:cNvSpPr>
                  <a:spLocks/>
                </p:cNvSpPr>
                <p:nvPr/>
              </p:nvSpPr>
              <p:spPr bwMode="gray">
                <a:xfrm>
                  <a:off x="2128" y="2574"/>
                  <a:ext cx="58" cy="126"/>
                </a:xfrm>
                <a:custGeom>
                  <a:avLst/>
                  <a:gdLst>
                    <a:gd name="T0" fmla="*/ 58 w 58"/>
                    <a:gd name="T1" fmla="*/ 8 h 126"/>
                    <a:gd name="T2" fmla="*/ 52 w 58"/>
                    <a:gd name="T3" fmla="*/ 64 h 126"/>
                    <a:gd name="T4" fmla="*/ 48 w 58"/>
                    <a:gd name="T5" fmla="*/ 64 h 126"/>
                    <a:gd name="T6" fmla="*/ 46 w 58"/>
                    <a:gd name="T7" fmla="*/ 62 h 126"/>
                    <a:gd name="T8" fmla="*/ 38 w 58"/>
                    <a:gd name="T9" fmla="*/ 124 h 126"/>
                    <a:gd name="T10" fmla="*/ 34 w 58"/>
                    <a:gd name="T11" fmla="*/ 126 h 126"/>
                    <a:gd name="T12" fmla="*/ 30 w 58"/>
                    <a:gd name="T13" fmla="*/ 126 h 126"/>
                    <a:gd name="T14" fmla="*/ 26 w 58"/>
                    <a:gd name="T15" fmla="*/ 126 h 126"/>
                    <a:gd name="T16" fmla="*/ 22 w 58"/>
                    <a:gd name="T17" fmla="*/ 124 h 126"/>
                    <a:gd name="T18" fmla="*/ 12 w 58"/>
                    <a:gd name="T19" fmla="*/ 62 h 126"/>
                    <a:gd name="T20" fmla="*/ 10 w 58"/>
                    <a:gd name="T21" fmla="*/ 64 h 126"/>
                    <a:gd name="T22" fmla="*/ 6 w 58"/>
                    <a:gd name="T23" fmla="*/ 64 h 126"/>
                    <a:gd name="T24" fmla="*/ 0 w 58"/>
                    <a:gd name="T25" fmla="*/ 8 h 126"/>
                    <a:gd name="T26" fmla="*/ 10 w 58"/>
                    <a:gd name="T27" fmla="*/ 2 h 126"/>
                    <a:gd name="T28" fmla="*/ 22 w 58"/>
                    <a:gd name="T29" fmla="*/ 0 h 126"/>
                    <a:gd name="T30" fmla="*/ 20 w 58"/>
                    <a:gd name="T31" fmla="*/ 4 h 126"/>
                    <a:gd name="T32" fmla="*/ 18 w 58"/>
                    <a:gd name="T33" fmla="*/ 6 h 126"/>
                    <a:gd name="T34" fmla="*/ 20 w 58"/>
                    <a:gd name="T35" fmla="*/ 16 h 126"/>
                    <a:gd name="T36" fmla="*/ 26 w 58"/>
                    <a:gd name="T37" fmla="*/ 28 h 126"/>
                    <a:gd name="T38" fmla="*/ 26 w 58"/>
                    <a:gd name="T39" fmla="*/ 16 h 126"/>
                    <a:gd name="T40" fmla="*/ 28 w 58"/>
                    <a:gd name="T41" fmla="*/ 4 h 126"/>
                    <a:gd name="T42" fmla="*/ 26 w 58"/>
                    <a:gd name="T43" fmla="*/ 0 h 126"/>
                    <a:gd name="T44" fmla="*/ 30 w 58"/>
                    <a:gd name="T45" fmla="*/ 0 h 126"/>
                    <a:gd name="T46" fmla="*/ 32 w 58"/>
                    <a:gd name="T47" fmla="*/ 0 h 126"/>
                    <a:gd name="T48" fmla="*/ 30 w 58"/>
                    <a:gd name="T49" fmla="*/ 4 h 126"/>
                    <a:gd name="T50" fmla="*/ 32 w 58"/>
                    <a:gd name="T51" fmla="*/ 16 h 126"/>
                    <a:gd name="T52" fmla="*/ 32 w 58"/>
                    <a:gd name="T53" fmla="*/ 28 h 126"/>
                    <a:gd name="T54" fmla="*/ 38 w 58"/>
                    <a:gd name="T55" fmla="*/ 16 h 126"/>
                    <a:gd name="T56" fmla="*/ 40 w 58"/>
                    <a:gd name="T57" fmla="*/ 6 h 126"/>
                    <a:gd name="T58" fmla="*/ 40 w 58"/>
                    <a:gd name="T59" fmla="*/ 4 h 126"/>
                    <a:gd name="T60" fmla="*/ 36 w 58"/>
                    <a:gd name="T61" fmla="*/ 0 h 126"/>
                    <a:gd name="T62" fmla="*/ 48 w 58"/>
                    <a:gd name="T63" fmla="*/ 2 h 126"/>
                    <a:gd name="T64" fmla="*/ 58 w 58"/>
                    <a:gd name="T65"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126">
                      <a:moveTo>
                        <a:pt x="58" y="8"/>
                      </a:moveTo>
                      <a:lnTo>
                        <a:pt x="52" y="64"/>
                      </a:lnTo>
                      <a:lnTo>
                        <a:pt x="48" y="64"/>
                      </a:lnTo>
                      <a:lnTo>
                        <a:pt x="46" y="62"/>
                      </a:lnTo>
                      <a:lnTo>
                        <a:pt x="38" y="124"/>
                      </a:lnTo>
                      <a:lnTo>
                        <a:pt x="34" y="126"/>
                      </a:lnTo>
                      <a:lnTo>
                        <a:pt x="30" y="126"/>
                      </a:lnTo>
                      <a:lnTo>
                        <a:pt x="26" y="126"/>
                      </a:lnTo>
                      <a:lnTo>
                        <a:pt x="22" y="124"/>
                      </a:lnTo>
                      <a:lnTo>
                        <a:pt x="12" y="62"/>
                      </a:lnTo>
                      <a:lnTo>
                        <a:pt x="10" y="64"/>
                      </a:lnTo>
                      <a:lnTo>
                        <a:pt x="6" y="64"/>
                      </a:lnTo>
                      <a:lnTo>
                        <a:pt x="0" y="8"/>
                      </a:lnTo>
                      <a:lnTo>
                        <a:pt x="10" y="2"/>
                      </a:lnTo>
                      <a:lnTo>
                        <a:pt x="22" y="0"/>
                      </a:lnTo>
                      <a:lnTo>
                        <a:pt x="20" y="4"/>
                      </a:lnTo>
                      <a:lnTo>
                        <a:pt x="18" y="6"/>
                      </a:lnTo>
                      <a:lnTo>
                        <a:pt x="20" y="16"/>
                      </a:lnTo>
                      <a:lnTo>
                        <a:pt x="26" y="28"/>
                      </a:lnTo>
                      <a:lnTo>
                        <a:pt x="26" y="16"/>
                      </a:lnTo>
                      <a:lnTo>
                        <a:pt x="28" y="4"/>
                      </a:lnTo>
                      <a:lnTo>
                        <a:pt x="26" y="0"/>
                      </a:lnTo>
                      <a:lnTo>
                        <a:pt x="30" y="0"/>
                      </a:lnTo>
                      <a:lnTo>
                        <a:pt x="32" y="0"/>
                      </a:lnTo>
                      <a:lnTo>
                        <a:pt x="30" y="4"/>
                      </a:lnTo>
                      <a:lnTo>
                        <a:pt x="32" y="16"/>
                      </a:lnTo>
                      <a:lnTo>
                        <a:pt x="32" y="28"/>
                      </a:lnTo>
                      <a:lnTo>
                        <a:pt x="38" y="16"/>
                      </a:lnTo>
                      <a:lnTo>
                        <a:pt x="40" y="6"/>
                      </a:lnTo>
                      <a:lnTo>
                        <a:pt x="40" y="4"/>
                      </a:lnTo>
                      <a:lnTo>
                        <a:pt x="36" y="0"/>
                      </a:lnTo>
                      <a:lnTo>
                        <a:pt x="48" y="2"/>
                      </a:lnTo>
                      <a:lnTo>
                        <a:pt x="5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76"/>
                <p:cNvSpPr>
                  <a:spLocks/>
                </p:cNvSpPr>
                <p:nvPr/>
              </p:nvSpPr>
              <p:spPr bwMode="gray">
                <a:xfrm>
                  <a:off x="2148" y="2552"/>
                  <a:ext cx="20" cy="20"/>
                </a:xfrm>
                <a:custGeom>
                  <a:avLst/>
                  <a:gdLst>
                    <a:gd name="T0" fmla="*/ 4 w 20"/>
                    <a:gd name="T1" fmla="*/ 20 h 20"/>
                    <a:gd name="T2" fmla="*/ 14 w 20"/>
                    <a:gd name="T3" fmla="*/ 20 h 20"/>
                    <a:gd name="T4" fmla="*/ 18 w 20"/>
                    <a:gd name="T5" fmla="*/ 12 h 20"/>
                    <a:gd name="T6" fmla="*/ 20 w 20"/>
                    <a:gd name="T7" fmla="*/ 2 h 20"/>
                    <a:gd name="T8" fmla="*/ 10 w 20"/>
                    <a:gd name="T9" fmla="*/ 0 h 20"/>
                    <a:gd name="T10" fmla="*/ 0 w 20"/>
                    <a:gd name="T11" fmla="*/ 2 h 20"/>
                    <a:gd name="T12" fmla="*/ 0 w 20"/>
                    <a:gd name="T13" fmla="*/ 12 h 20"/>
                    <a:gd name="T14" fmla="*/ 4 w 2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4" y="20"/>
                      </a:moveTo>
                      <a:lnTo>
                        <a:pt x="14" y="20"/>
                      </a:lnTo>
                      <a:lnTo>
                        <a:pt x="18" y="12"/>
                      </a:lnTo>
                      <a:lnTo>
                        <a:pt x="20" y="2"/>
                      </a:lnTo>
                      <a:lnTo>
                        <a:pt x="10" y="0"/>
                      </a:lnTo>
                      <a:lnTo>
                        <a:pt x="0" y="2"/>
                      </a:lnTo>
                      <a:lnTo>
                        <a:pt x="0" y="12"/>
                      </a:ln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6" name="Oval 35"/>
            <p:cNvSpPr/>
            <p:nvPr/>
          </p:nvSpPr>
          <p:spPr>
            <a:xfrm>
              <a:off x="8290095" y="3486901"/>
              <a:ext cx="2283814" cy="24180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accent1"/>
                  </a:solidFill>
                  <a:latin typeface="Arial" pitchFamily="34" charset="0"/>
                  <a:ea typeface="Segoe UI" pitchFamily="34" charset="0"/>
                  <a:cs typeface="Arial" pitchFamily="34" charset="0"/>
                </a:rPr>
                <a:t>IaaS</a:t>
              </a:r>
              <a:endParaRPr lang="en-US" sz="2800" b="1" dirty="0">
                <a:solidFill>
                  <a:schemeClr val="accent1"/>
                </a:solidFill>
                <a:latin typeface="Arial" pitchFamily="34" charset="0"/>
                <a:ea typeface="Segoe UI"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9808" y="5286634"/>
              <a:ext cx="383958" cy="2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5012" y="3884329"/>
              <a:ext cx="819453" cy="135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1787" y="5399978"/>
              <a:ext cx="383958" cy="2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741" y="5399977"/>
              <a:ext cx="383958" cy="2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7628" y="5522140"/>
              <a:ext cx="383958" cy="2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558" y="3874844"/>
              <a:ext cx="819453" cy="135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5559" y="3884329"/>
              <a:ext cx="819453" cy="135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9070" y="5273267"/>
              <a:ext cx="765753" cy="497745"/>
            </a:xfrm>
            <a:prstGeom prst="rect">
              <a:avLst/>
            </a:prstGeom>
          </p:spPr>
        </p:pic>
        <p:sp>
          <p:nvSpPr>
            <p:cNvPr id="56" name="Cloud 55"/>
            <p:cNvSpPr/>
            <p:nvPr/>
          </p:nvSpPr>
          <p:spPr bwMode="auto">
            <a:xfrm>
              <a:off x="6702355" y="4149184"/>
              <a:ext cx="1299439" cy="638926"/>
            </a:xfrm>
            <a:prstGeom prst="cloud">
              <a:avLst/>
            </a:prstGeom>
            <a:solidFill>
              <a:schemeClr val="tx2">
                <a:lumMod val="20000"/>
                <a:lumOff val="80000"/>
              </a:schemeClr>
            </a:solidFill>
            <a:ln w="254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Arial" pitchFamily="34" charset="0"/>
              </a:endParaRPr>
            </a:p>
          </p:txBody>
        </p:sp>
        <p:sp>
          <p:nvSpPr>
            <p:cNvPr id="58" name="Cloud 57"/>
            <p:cNvSpPr/>
            <p:nvPr/>
          </p:nvSpPr>
          <p:spPr bwMode="auto">
            <a:xfrm>
              <a:off x="6492995" y="3894882"/>
              <a:ext cx="1299439" cy="638926"/>
            </a:xfrm>
            <a:prstGeom prst="cloud">
              <a:avLst/>
            </a:prstGeom>
            <a:solidFill>
              <a:schemeClr val="tx2">
                <a:lumMod val="20000"/>
                <a:lumOff val="80000"/>
              </a:schemeClr>
            </a:solidFill>
            <a:ln w="254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Arial" pitchFamily="34" charset="0"/>
              </a:endParaRPr>
            </a:p>
          </p:txBody>
        </p:sp>
        <p:sp>
          <p:nvSpPr>
            <p:cNvPr id="43" name="Left Brace 42"/>
            <p:cNvSpPr/>
            <p:nvPr/>
          </p:nvSpPr>
          <p:spPr>
            <a:xfrm>
              <a:off x="8424160" y="3334195"/>
              <a:ext cx="425188" cy="2330257"/>
            </a:xfrm>
            <a:prstGeom prst="leftBrace">
              <a:avLst/>
            </a:prstGeom>
            <a:ln w="3492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9138847" y="5806768"/>
              <a:ext cx="919950" cy="184666"/>
            </a:xfrm>
            <a:prstGeom prst="rect">
              <a:avLst/>
            </a:prstGeom>
            <a:noFill/>
          </p:spPr>
          <p:txBody>
            <a:bodyPr wrap="square" lIns="0" tIns="0" rIns="0" bIns="0" rtlCol="0">
              <a:spAutoFit/>
            </a:bodyPr>
            <a:lstStyle/>
            <a:p>
              <a:pPr algn="ctr"/>
              <a:r>
                <a:rPr lang="en-US" sz="1200" b="1" dirty="0" smtClean="0">
                  <a:solidFill>
                    <a:schemeClr val="accent1"/>
                  </a:solidFill>
                </a:rPr>
                <a:t>Storage</a:t>
              </a:r>
            </a:p>
          </p:txBody>
        </p:sp>
        <p:sp>
          <p:nvSpPr>
            <p:cNvPr id="51" name="TextBox 50"/>
            <p:cNvSpPr txBox="1"/>
            <p:nvPr/>
          </p:nvSpPr>
          <p:spPr>
            <a:xfrm>
              <a:off x="10075262" y="5794834"/>
              <a:ext cx="2018780" cy="369332"/>
            </a:xfrm>
            <a:prstGeom prst="rect">
              <a:avLst/>
            </a:prstGeom>
            <a:noFill/>
          </p:spPr>
          <p:txBody>
            <a:bodyPr wrap="square" lIns="0" tIns="0" rIns="0" bIns="0" rtlCol="0">
              <a:spAutoFit/>
            </a:bodyPr>
            <a:lstStyle/>
            <a:p>
              <a:pPr algn="ctr"/>
              <a:r>
                <a:rPr lang="en-US" sz="1200" b="1" dirty="0" smtClean="0">
                  <a:solidFill>
                    <a:schemeClr val="accent1"/>
                  </a:solidFill>
                </a:rPr>
                <a:t>Network, Load Balancers, Firewalls</a:t>
              </a:r>
            </a:p>
          </p:txBody>
        </p:sp>
        <p:sp>
          <p:nvSpPr>
            <p:cNvPr id="52" name="TextBox 51"/>
            <p:cNvSpPr txBox="1"/>
            <p:nvPr/>
          </p:nvSpPr>
          <p:spPr>
            <a:xfrm>
              <a:off x="11308966" y="4376314"/>
              <a:ext cx="919950" cy="184666"/>
            </a:xfrm>
            <a:prstGeom prst="rect">
              <a:avLst/>
            </a:prstGeom>
            <a:noFill/>
          </p:spPr>
          <p:txBody>
            <a:bodyPr wrap="square" lIns="0" tIns="0" rIns="0" bIns="0" rtlCol="0">
              <a:spAutoFit/>
            </a:bodyPr>
            <a:lstStyle/>
            <a:p>
              <a:pPr algn="ctr"/>
              <a:r>
                <a:rPr lang="en-US" sz="1200" b="1" dirty="0" smtClean="0">
                  <a:solidFill>
                    <a:schemeClr val="accent1"/>
                  </a:solidFill>
                </a:rPr>
                <a:t>Compute</a:t>
              </a:r>
            </a:p>
          </p:txBody>
        </p:sp>
      </p:grpSp>
      <p:grpSp>
        <p:nvGrpSpPr>
          <p:cNvPr id="25" name="Group 24"/>
          <p:cNvGrpSpPr/>
          <p:nvPr/>
        </p:nvGrpSpPr>
        <p:grpSpPr>
          <a:xfrm>
            <a:off x="6581352" y="1168130"/>
            <a:ext cx="4919524" cy="2115894"/>
            <a:chOff x="6405404" y="855296"/>
            <a:chExt cx="4919524" cy="2115894"/>
          </a:xfrm>
        </p:grpSpPr>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18368" y="1142390"/>
              <a:ext cx="211935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Oval 58"/>
            <p:cNvSpPr/>
            <p:nvPr/>
          </p:nvSpPr>
          <p:spPr>
            <a:xfrm>
              <a:off x="9041114" y="855296"/>
              <a:ext cx="2283814" cy="24180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1"/>
                  </a:solidFill>
                  <a:latin typeface="Arial" pitchFamily="34" charset="0"/>
                  <a:ea typeface="Segoe UI" pitchFamily="34" charset="0"/>
                  <a:cs typeface="Arial" pitchFamily="34" charset="0"/>
                </a:rPr>
                <a:t>PaaS</a:t>
              </a:r>
              <a:endParaRPr lang="en-US" sz="1100" b="1" dirty="0">
                <a:solidFill>
                  <a:schemeClr val="accent1"/>
                </a:solidFill>
                <a:latin typeface="Arial" pitchFamily="34" charset="0"/>
                <a:ea typeface="Segoe UI" pitchFamily="34" charset="0"/>
                <a:cs typeface="Arial" pitchFamily="34" charset="0"/>
              </a:endParaRPr>
            </a:p>
          </p:txBody>
        </p:sp>
        <p:sp>
          <p:nvSpPr>
            <p:cNvPr id="60" name="Cloud 59"/>
            <p:cNvSpPr/>
            <p:nvPr/>
          </p:nvSpPr>
          <p:spPr bwMode="auto">
            <a:xfrm>
              <a:off x="6405404" y="1765982"/>
              <a:ext cx="1299439" cy="638926"/>
            </a:xfrm>
            <a:prstGeom prst="cloud">
              <a:avLst/>
            </a:prstGeom>
            <a:solidFill>
              <a:schemeClr val="tx2">
                <a:lumMod val="20000"/>
                <a:lumOff val="80000"/>
              </a:schemeClr>
            </a:solidFill>
            <a:ln w="254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Arial" pitchFamily="34" charset="0"/>
              </a:endParaRPr>
            </a:p>
          </p:txBody>
        </p:sp>
        <p:sp>
          <p:nvSpPr>
            <p:cNvPr id="61" name="Cloud 60"/>
            <p:cNvSpPr/>
            <p:nvPr/>
          </p:nvSpPr>
          <p:spPr bwMode="auto">
            <a:xfrm>
              <a:off x="6557804" y="1918382"/>
              <a:ext cx="1299439" cy="638926"/>
            </a:xfrm>
            <a:prstGeom prst="cloud">
              <a:avLst/>
            </a:prstGeom>
            <a:solidFill>
              <a:schemeClr val="tx2">
                <a:lumMod val="20000"/>
                <a:lumOff val="80000"/>
              </a:schemeClr>
            </a:solidFill>
            <a:ln w="254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Arial" pitchFamily="34" charset="0"/>
              </a:endParaRPr>
            </a:p>
          </p:txBody>
        </p:sp>
        <p:sp>
          <p:nvSpPr>
            <p:cNvPr id="62" name="Cloud 61"/>
            <p:cNvSpPr/>
            <p:nvPr/>
          </p:nvSpPr>
          <p:spPr bwMode="auto">
            <a:xfrm>
              <a:off x="6808077" y="2119245"/>
              <a:ext cx="1299439" cy="638926"/>
            </a:xfrm>
            <a:prstGeom prst="cloud">
              <a:avLst/>
            </a:prstGeom>
            <a:solidFill>
              <a:schemeClr val="tx2">
                <a:lumMod val="20000"/>
                <a:lumOff val="80000"/>
              </a:schemeClr>
            </a:solidFill>
            <a:ln w="254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Arial" pitchFamily="34" charset="0"/>
              </a:endParaRPr>
            </a:p>
          </p:txBody>
        </p:sp>
      </p:grpSp>
      <p:sp>
        <p:nvSpPr>
          <p:cNvPr id="79" name="Oval 78"/>
          <p:cNvSpPr/>
          <p:nvPr/>
        </p:nvSpPr>
        <p:spPr bwMode="auto">
          <a:xfrm>
            <a:off x="6056100" y="4832064"/>
            <a:ext cx="3375902" cy="1275079"/>
          </a:xfrm>
          <a:prstGeom prst="ellipse">
            <a:avLst/>
          </a:prstGeom>
          <a:solidFill>
            <a:schemeClr val="tx2"/>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err="1" smtClean="0">
                <a:gradFill>
                  <a:gsLst>
                    <a:gs pos="0">
                      <a:srgbClr val="FFFFFF"/>
                    </a:gs>
                    <a:gs pos="100000">
                      <a:srgbClr val="FFFFFF"/>
                    </a:gs>
                  </a:gsLst>
                  <a:lin ang="5400000" scaled="0"/>
                </a:gradFill>
              </a:rPr>
              <a:t>IaaS</a:t>
            </a:r>
            <a:endParaRPr lang="en-US" sz="28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Hyper-V + System Center</a:t>
            </a:r>
          </a:p>
        </p:txBody>
      </p:sp>
      <p:sp>
        <p:nvSpPr>
          <p:cNvPr id="64" name="Oval 63"/>
          <p:cNvSpPr/>
          <p:nvPr/>
        </p:nvSpPr>
        <p:spPr bwMode="auto">
          <a:xfrm>
            <a:off x="5933928" y="2403424"/>
            <a:ext cx="3047736" cy="1095252"/>
          </a:xfrm>
          <a:prstGeom prst="ellipse">
            <a:avLst/>
          </a:prstGeom>
          <a:solidFill>
            <a:schemeClr val="tx2"/>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err="1">
                <a:gradFill>
                  <a:gsLst>
                    <a:gs pos="0">
                      <a:srgbClr val="FFFFFF"/>
                    </a:gs>
                    <a:gs pos="100000">
                      <a:srgbClr val="FFFFFF"/>
                    </a:gs>
                  </a:gsLst>
                  <a:lin ang="5400000" scaled="0"/>
                </a:gradFill>
              </a:rPr>
              <a:t>P</a:t>
            </a:r>
            <a:r>
              <a:rPr lang="en-US" sz="2800" dirty="0" err="1" smtClean="0">
                <a:gradFill>
                  <a:gsLst>
                    <a:gs pos="0">
                      <a:srgbClr val="FFFFFF"/>
                    </a:gs>
                    <a:gs pos="100000">
                      <a:srgbClr val="FFFFFF"/>
                    </a:gs>
                  </a:gsLst>
                  <a:lin ang="5400000" scaled="0"/>
                </a:gradFill>
              </a:rPr>
              <a:t>aaS</a:t>
            </a:r>
            <a:endParaRPr lang="en-US" sz="28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Windows Azure, SQL Azure, </a:t>
            </a:r>
            <a:r>
              <a:rPr lang="en-US" sz="1200" dirty="0" err="1" smtClean="0">
                <a:gradFill>
                  <a:gsLst>
                    <a:gs pos="0">
                      <a:srgbClr val="FFFFFF"/>
                    </a:gs>
                    <a:gs pos="100000">
                      <a:srgbClr val="FFFFFF"/>
                    </a:gs>
                  </a:gsLst>
                  <a:lin ang="5400000" scaled="0"/>
                </a:gradFill>
              </a:rPr>
              <a:t>AppFabric</a:t>
            </a:r>
            <a:r>
              <a:rPr lang="en-US" sz="1200" dirty="0" smtClean="0">
                <a:gradFill>
                  <a:gsLst>
                    <a:gs pos="0">
                      <a:srgbClr val="FFFFFF"/>
                    </a:gs>
                    <a:gs pos="100000">
                      <a:srgbClr val="FFFFFF"/>
                    </a:gs>
                  </a:gsLst>
                  <a:lin ang="5400000" scaled="0"/>
                </a:gradFill>
              </a:rPr>
              <a:t>, Azure Platform Appliance</a:t>
            </a:r>
          </a:p>
        </p:txBody>
      </p:sp>
      <p:grpSp>
        <p:nvGrpSpPr>
          <p:cNvPr id="30" name="Group 29"/>
          <p:cNvGrpSpPr/>
          <p:nvPr/>
        </p:nvGrpSpPr>
        <p:grpSpPr>
          <a:xfrm>
            <a:off x="120774" y="1163979"/>
            <a:ext cx="5236420" cy="3159778"/>
            <a:chOff x="178122" y="858371"/>
            <a:chExt cx="5236420" cy="3159778"/>
          </a:xfrm>
        </p:grpSpPr>
        <p:sp>
          <p:nvSpPr>
            <p:cNvPr id="78" name="TextBox 77"/>
            <p:cNvSpPr txBox="1"/>
            <p:nvPr/>
          </p:nvSpPr>
          <p:spPr>
            <a:xfrm>
              <a:off x="1941642" y="2606721"/>
              <a:ext cx="2556607" cy="307777"/>
            </a:xfrm>
            <a:prstGeom prst="rect">
              <a:avLst/>
            </a:prstGeom>
            <a:noFill/>
          </p:spPr>
          <p:txBody>
            <a:bodyPr wrap="square" lIns="0" tIns="0" rIns="0" bIns="0" rtlCol="0">
              <a:spAutoFit/>
            </a:bodyPr>
            <a:lstStyle/>
            <a:p>
              <a:pPr algn="ctr"/>
              <a:r>
                <a:rPr lang="en-US" sz="2000" dirty="0" smtClean="0">
                  <a:gradFill>
                    <a:gsLst>
                      <a:gs pos="0">
                        <a:schemeClr val="tx1"/>
                      </a:gs>
                      <a:gs pos="86000">
                        <a:schemeClr val="tx1"/>
                      </a:gs>
                    </a:gsLst>
                    <a:lin ang="5400000" scaled="0"/>
                  </a:gradFill>
                </a:rPr>
                <a:t>Services</a:t>
              </a:r>
            </a:p>
          </p:txBody>
        </p:sp>
        <p:grpSp>
          <p:nvGrpSpPr>
            <p:cNvPr id="29" name="Group 28"/>
            <p:cNvGrpSpPr/>
            <p:nvPr/>
          </p:nvGrpSpPr>
          <p:grpSpPr>
            <a:xfrm>
              <a:off x="178122" y="858371"/>
              <a:ext cx="5236420" cy="3159778"/>
              <a:chOff x="178122" y="858371"/>
              <a:chExt cx="5236420" cy="3159778"/>
            </a:xfrm>
          </p:grpSpPr>
          <p:sp>
            <p:nvSpPr>
              <p:cNvPr id="7" name="TextBox 9"/>
              <p:cNvSpPr txBox="1">
                <a:spLocks noChangeArrowheads="1"/>
              </p:cNvSpPr>
              <p:nvPr/>
            </p:nvSpPr>
            <p:spPr bwMode="auto">
              <a:xfrm>
                <a:off x="337482" y="3279485"/>
                <a:ext cx="2761831" cy="738664"/>
              </a:xfrm>
              <a:prstGeom prst="rect">
                <a:avLst/>
              </a:prstGeom>
              <a:noFill/>
              <a:ln w="9525">
                <a:noFill/>
                <a:miter lim="800000"/>
                <a:headEnd/>
                <a:tailEnd/>
              </a:ln>
            </p:spPr>
            <p:txBody>
              <a:bodyPr wrap="square" lIns="0" tIns="0" rIns="0" bIns="0">
                <a:spAutoFit/>
              </a:bodyPr>
              <a:lstStyle/>
              <a:p>
                <a:pPr algn="ctr"/>
                <a:r>
                  <a:rPr lang="en-US" sz="2400" dirty="0">
                    <a:solidFill>
                      <a:schemeClr val="accent1"/>
                    </a:solidFill>
                    <a:latin typeface="Arial" pitchFamily="34" charset="0"/>
                  </a:rPr>
                  <a:t>Application Owner</a:t>
                </a:r>
              </a:p>
              <a:p>
                <a:pPr algn="ctr"/>
                <a:r>
                  <a:rPr lang="en-US" sz="2400" dirty="0">
                    <a:solidFill>
                      <a:schemeClr val="accent1"/>
                    </a:solidFill>
                    <a:latin typeface="Arial" pitchFamily="34" charset="0"/>
                  </a:rPr>
                  <a:t>“Service Consumer” </a:t>
                </a:r>
              </a:p>
            </p:txBody>
          </p:sp>
          <p:grpSp>
            <p:nvGrpSpPr>
              <p:cNvPr id="8" name="Group 7"/>
              <p:cNvGrpSpPr/>
              <p:nvPr/>
            </p:nvGrpSpPr>
            <p:grpSpPr>
              <a:xfrm>
                <a:off x="584231" y="2245071"/>
                <a:ext cx="786289" cy="786289"/>
                <a:chOff x="680382" y="2852261"/>
                <a:chExt cx="786289" cy="786289"/>
              </a:xfrm>
            </p:grpSpPr>
            <p:sp>
              <p:nvSpPr>
                <p:cNvPr id="9" name="Oval 8"/>
                <p:cNvSpPr/>
                <p:nvPr/>
              </p:nvSpPr>
              <p:spPr>
                <a:xfrm>
                  <a:off x="680382" y="2852261"/>
                  <a:ext cx="786289" cy="786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65"/>
                <p:cNvGrpSpPr>
                  <a:grpSpLocks/>
                </p:cNvGrpSpPr>
                <p:nvPr/>
              </p:nvGrpSpPr>
              <p:grpSpPr bwMode="auto">
                <a:xfrm>
                  <a:off x="922714" y="3045380"/>
                  <a:ext cx="301625" cy="400050"/>
                  <a:chOff x="686" y="3246"/>
                  <a:chExt cx="190" cy="252"/>
                </a:xfrm>
                <a:solidFill>
                  <a:schemeClr val="tx2"/>
                </a:solidFill>
              </p:grpSpPr>
              <p:sp>
                <p:nvSpPr>
                  <p:cNvPr id="11" name="Freeform 166"/>
                  <p:cNvSpPr>
                    <a:spLocks/>
                  </p:cNvSpPr>
                  <p:nvPr/>
                </p:nvSpPr>
                <p:spPr bwMode="gray">
                  <a:xfrm>
                    <a:off x="776" y="3284"/>
                    <a:ext cx="100" cy="214"/>
                  </a:xfrm>
                  <a:custGeom>
                    <a:avLst/>
                    <a:gdLst>
                      <a:gd name="T0" fmla="*/ 100 w 100"/>
                      <a:gd name="T1" fmla="*/ 14 h 214"/>
                      <a:gd name="T2" fmla="*/ 86 w 100"/>
                      <a:gd name="T3" fmla="*/ 110 h 214"/>
                      <a:gd name="T4" fmla="*/ 80 w 100"/>
                      <a:gd name="T5" fmla="*/ 110 h 214"/>
                      <a:gd name="T6" fmla="*/ 78 w 100"/>
                      <a:gd name="T7" fmla="*/ 110 h 214"/>
                      <a:gd name="T8" fmla="*/ 76 w 100"/>
                      <a:gd name="T9" fmla="*/ 106 h 214"/>
                      <a:gd name="T10" fmla="*/ 64 w 100"/>
                      <a:gd name="T11" fmla="*/ 210 h 214"/>
                      <a:gd name="T12" fmla="*/ 58 w 100"/>
                      <a:gd name="T13" fmla="*/ 214 h 214"/>
                      <a:gd name="T14" fmla="*/ 50 w 100"/>
                      <a:gd name="T15" fmla="*/ 214 h 214"/>
                      <a:gd name="T16" fmla="*/ 44 w 100"/>
                      <a:gd name="T17" fmla="*/ 214 h 214"/>
                      <a:gd name="T18" fmla="*/ 36 w 100"/>
                      <a:gd name="T19" fmla="*/ 210 h 214"/>
                      <a:gd name="T20" fmla="*/ 30 w 100"/>
                      <a:gd name="T21" fmla="*/ 174 h 214"/>
                      <a:gd name="T22" fmla="*/ 34 w 100"/>
                      <a:gd name="T23" fmla="*/ 164 h 214"/>
                      <a:gd name="T24" fmla="*/ 36 w 100"/>
                      <a:gd name="T25" fmla="*/ 156 h 214"/>
                      <a:gd name="T26" fmla="*/ 58 w 100"/>
                      <a:gd name="T27" fmla="*/ 152 h 214"/>
                      <a:gd name="T28" fmla="*/ 58 w 100"/>
                      <a:gd name="T29" fmla="*/ 136 h 214"/>
                      <a:gd name="T30" fmla="*/ 36 w 100"/>
                      <a:gd name="T31" fmla="*/ 136 h 214"/>
                      <a:gd name="T32" fmla="*/ 34 w 100"/>
                      <a:gd name="T33" fmla="*/ 126 h 214"/>
                      <a:gd name="T34" fmla="*/ 30 w 100"/>
                      <a:gd name="T35" fmla="*/ 118 h 214"/>
                      <a:gd name="T36" fmla="*/ 44 w 100"/>
                      <a:gd name="T37" fmla="*/ 104 h 214"/>
                      <a:gd name="T38" fmla="*/ 30 w 100"/>
                      <a:gd name="T39" fmla="*/ 92 h 214"/>
                      <a:gd name="T40" fmla="*/ 16 w 100"/>
                      <a:gd name="T41" fmla="*/ 102 h 214"/>
                      <a:gd name="T42" fmla="*/ 8 w 100"/>
                      <a:gd name="T43" fmla="*/ 96 h 214"/>
                      <a:gd name="T44" fmla="*/ 0 w 100"/>
                      <a:gd name="T45" fmla="*/ 14 h 214"/>
                      <a:gd name="T46" fmla="*/ 8 w 100"/>
                      <a:gd name="T47" fmla="*/ 8 h 214"/>
                      <a:gd name="T48" fmla="*/ 16 w 100"/>
                      <a:gd name="T49" fmla="*/ 6 h 214"/>
                      <a:gd name="T50" fmla="*/ 24 w 100"/>
                      <a:gd name="T51" fmla="*/ 2 h 214"/>
                      <a:gd name="T52" fmla="*/ 36 w 100"/>
                      <a:gd name="T53" fmla="*/ 2 h 214"/>
                      <a:gd name="T54" fmla="*/ 32 w 100"/>
                      <a:gd name="T55" fmla="*/ 6 h 214"/>
                      <a:gd name="T56" fmla="*/ 30 w 100"/>
                      <a:gd name="T57" fmla="*/ 10 h 214"/>
                      <a:gd name="T58" fmla="*/ 34 w 100"/>
                      <a:gd name="T59" fmla="*/ 28 h 214"/>
                      <a:gd name="T60" fmla="*/ 44 w 100"/>
                      <a:gd name="T61" fmla="*/ 48 h 214"/>
                      <a:gd name="T62" fmla="*/ 44 w 100"/>
                      <a:gd name="T63" fmla="*/ 28 h 214"/>
                      <a:gd name="T64" fmla="*/ 48 w 100"/>
                      <a:gd name="T65" fmla="*/ 8 h 214"/>
                      <a:gd name="T66" fmla="*/ 44 w 100"/>
                      <a:gd name="T67" fmla="*/ 2 h 214"/>
                      <a:gd name="T68" fmla="*/ 50 w 100"/>
                      <a:gd name="T69" fmla="*/ 0 h 214"/>
                      <a:gd name="T70" fmla="*/ 54 w 100"/>
                      <a:gd name="T71" fmla="*/ 2 h 214"/>
                      <a:gd name="T72" fmla="*/ 50 w 100"/>
                      <a:gd name="T73" fmla="*/ 8 h 214"/>
                      <a:gd name="T74" fmla="*/ 54 w 100"/>
                      <a:gd name="T75" fmla="*/ 28 h 214"/>
                      <a:gd name="T76" fmla="*/ 54 w 100"/>
                      <a:gd name="T77" fmla="*/ 48 h 214"/>
                      <a:gd name="T78" fmla="*/ 62 w 100"/>
                      <a:gd name="T79" fmla="*/ 28 h 214"/>
                      <a:gd name="T80" fmla="*/ 68 w 100"/>
                      <a:gd name="T81" fmla="*/ 10 h 214"/>
                      <a:gd name="T82" fmla="*/ 66 w 100"/>
                      <a:gd name="T83" fmla="*/ 6 h 214"/>
                      <a:gd name="T84" fmla="*/ 62 w 100"/>
                      <a:gd name="T85" fmla="*/ 2 h 214"/>
                      <a:gd name="T86" fmla="*/ 72 w 100"/>
                      <a:gd name="T87" fmla="*/ 2 h 214"/>
                      <a:gd name="T88" fmla="*/ 80 w 100"/>
                      <a:gd name="T89" fmla="*/ 4 h 214"/>
                      <a:gd name="T90" fmla="*/ 100 w 100"/>
                      <a:gd name="T91" fmla="*/ 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0" h="214">
                        <a:moveTo>
                          <a:pt x="100" y="14"/>
                        </a:moveTo>
                        <a:lnTo>
                          <a:pt x="86" y="110"/>
                        </a:lnTo>
                        <a:lnTo>
                          <a:pt x="80" y="110"/>
                        </a:lnTo>
                        <a:lnTo>
                          <a:pt x="78" y="110"/>
                        </a:lnTo>
                        <a:lnTo>
                          <a:pt x="76" y="106"/>
                        </a:lnTo>
                        <a:lnTo>
                          <a:pt x="64" y="210"/>
                        </a:lnTo>
                        <a:lnTo>
                          <a:pt x="58" y="214"/>
                        </a:lnTo>
                        <a:lnTo>
                          <a:pt x="50" y="214"/>
                        </a:lnTo>
                        <a:lnTo>
                          <a:pt x="44" y="214"/>
                        </a:lnTo>
                        <a:lnTo>
                          <a:pt x="36" y="210"/>
                        </a:lnTo>
                        <a:lnTo>
                          <a:pt x="30" y="174"/>
                        </a:lnTo>
                        <a:lnTo>
                          <a:pt x="34" y="164"/>
                        </a:lnTo>
                        <a:lnTo>
                          <a:pt x="36" y="156"/>
                        </a:lnTo>
                        <a:lnTo>
                          <a:pt x="58" y="152"/>
                        </a:lnTo>
                        <a:lnTo>
                          <a:pt x="58" y="136"/>
                        </a:lnTo>
                        <a:lnTo>
                          <a:pt x="36" y="136"/>
                        </a:lnTo>
                        <a:lnTo>
                          <a:pt x="34" y="126"/>
                        </a:lnTo>
                        <a:lnTo>
                          <a:pt x="30" y="118"/>
                        </a:lnTo>
                        <a:lnTo>
                          <a:pt x="44" y="104"/>
                        </a:lnTo>
                        <a:lnTo>
                          <a:pt x="30" y="92"/>
                        </a:lnTo>
                        <a:lnTo>
                          <a:pt x="16" y="102"/>
                        </a:lnTo>
                        <a:lnTo>
                          <a:pt x="8" y="96"/>
                        </a:lnTo>
                        <a:lnTo>
                          <a:pt x="0" y="14"/>
                        </a:lnTo>
                        <a:lnTo>
                          <a:pt x="8" y="8"/>
                        </a:lnTo>
                        <a:lnTo>
                          <a:pt x="16" y="6"/>
                        </a:lnTo>
                        <a:lnTo>
                          <a:pt x="24" y="2"/>
                        </a:lnTo>
                        <a:lnTo>
                          <a:pt x="36" y="2"/>
                        </a:lnTo>
                        <a:lnTo>
                          <a:pt x="32" y="6"/>
                        </a:lnTo>
                        <a:lnTo>
                          <a:pt x="30" y="10"/>
                        </a:lnTo>
                        <a:lnTo>
                          <a:pt x="34" y="28"/>
                        </a:lnTo>
                        <a:lnTo>
                          <a:pt x="44" y="48"/>
                        </a:lnTo>
                        <a:lnTo>
                          <a:pt x="44" y="28"/>
                        </a:lnTo>
                        <a:lnTo>
                          <a:pt x="48" y="8"/>
                        </a:lnTo>
                        <a:lnTo>
                          <a:pt x="44" y="2"/>
                        </a:lnTo>
                        <a:lnTo>
                          <a:pt x="50" y="0"/>
                        </a:lnTo>
                        <a:lnTo>
                          <a:pt x="54" y="2"/>
                        </a:lnTo>
                        <a:lnTo>
                          <a:pt x="50" y="8"/>
                        </a:lnTo>
                        <a:lnTo>
                          <a:pt x="54" y="28"/>
                        </a:lnTo>
                        <a:lnTo>
                          <a:pt x="54" y="48"/>
                        </a:lnTo>
                        <a:lnTo>
                          <a:pt x="62" y="28"/>
                        </a:lnTo>
                        <a:lnTo>
                          <a:pt x="68" y="10"/>
                        </a:lnTo>
                        <a:lnTo>
                          <a:pt x="66" y="6"/>
                        </a:lnTo>
                        <a:lnTo>
                          <a:pt x="62" y="2"/>
                        </a:lnTo>
                        <a:lnTo>
                          <a:pt x="72" y="2"/>
                        </a:lnTo>
                        <a:lnTo>
                          <a:pt x="80" y="4"/>
                        </a:lnTo>
                        <a:lnTo>
                          <a:pt x="10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67"/>
                  <p:cNvSpPr>
                    <a:spLocks/>
                  </p:cNvSpPr>
                  <p:nvPr/>
                </p:nvSpPr>
                <p:spPr bwMode="gray">
                  <a:xfrm>
                    <a:off x="810" y="3246"/>
                    <a:ext cx="32" cy="36"/>
                  </a:xfrm>
                  <a:custGeom>
                    <a:avLst/>
                    <a:gdLst>
                      <a:gd name="T0" fmla="*/ 8 w 32"/>
                      <a:gd name="T1" fmla="*/ 36 h 36"/>
                      <a:gd name="T2" fmla="*/ 24 w 32"/>
                      <a:gd name="T3" fmla="*/ 36 h 36"/>
                      <a:gd name="T4" fmla="*/ 28 w 32"/>
                      <a:gd name="T5" fmla="*/ 28 h 36"/>
                      <a:gd name="T6" fmla="*/ 30 w 32"/>
                      <a:gd name="T7" fmla="*/ 20 h 36"/>
                      <a:gd name="T8" fmla="*/ 32 w 32"/>
                      <a:gd name="T9" fmla="*/ 4 h 36"/>
                      <a:gd name="T10" fmla="*/ 24 w 32"/>
                      <a:gd name="T11" fmla="*/ 2 h 36"/>
                      <a:gd name="T12" fmla="*/ 16 w 32"/>
                      <a:gd name="T13" fmla="*/ 0 h 36"/>
                      <a:gd name="T14" fmla="*/ 8 w 32"/>
                      <a:gd name="T15" fmla="*/ 2 h 36"/>
                      <a:gd name="T16" fmla="*/ 0 w 32"/>
                      <a:gd name="T17" fmla="*/ 4 h 36"/>
                      <a:gd name="T18" fmla="*/ 2 w 32"/>
                      <a:gd name="T19" fmla="*/ 20 h 36"/>
                      <a:gd name="T20" fmla="*/ 4 w 32"/>
                      <a:gd name="T21" fmla="*/ 28 h 36"/>
                      <a:gd name="T22" fmla="*/ 8 w 32"/>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6">
                        <a:moveTo>
                          <a:pt x="8" y="36"/>
                        </a:moveTo>
                        <a:lnTo>
                          <a:pt x="24" y="36"/>
                        </a:lnTo>
                        <a:lnTo>
                          <a:pt x="28" y="28"/>
                        </a:lnTo>
                        <a:lnTo>
                          <a:pt x="30" y="20"/>
                        </a:lnTo>
                        <a:lnTo>
                          <a:pt x="32" y="4"/>
                        </a:lnTo>
                        <a:lnTo>
                          <a:pt x="24" y="2"/>
                        </a:lnTo>
                        <a:lnTo>
                          <a:pt x="16" y="0"/>
                        </a:lnTo>
                        <a:lnTo>
                          <a:pt x="8" y="2"/>
                        </a:lnTo>
                        <a:lnTo>
                          <a:pt x="0" y="4"/>
                        </a:lnTo>
                        <a:lnTo>
                          <a:pt x="2" y="20"/>
                        </a:lnTo>
                        <a:lnTo>
                          <a:pt x="4" y="28"/>
                        </a:lnTo>
                        <a:lnTo>
                          <a:pt x="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68"/>
                  <p:cNvSpPr>
                    <a:spLocks/>
                  </p:cNvSpPr>
                  <p:nvPr/>
                </p:nvSpPr>
                <p:spPr bwMode="gray">
                  <a:xfrm>
                    <a:off x="686" y="3362"/>
                    <a:ext cx="142" cy="136"/>
                  </a:xfrm>
                  <a:custGeom>
                    <a:avLst/>
                    <a:gdLst>
                      <a:gd name="T0" fmla="*/ 48 w 142"/>
                      <a:gd name="T1" fmla="*/ 114 h 136"/>
                      <a:gd name="T2" fmla="*/ 62 w 142"/>
                      <a:gd name="T3" fmla="*/ 136 h 136"/>
                      <a:gd name="T4" fmla="*/ 72 w 142"/>
                      <a:gd name="T5" fmla="*/ 120 h 136"/>
                      <a:gd name="T6" fmla="*/ 98 w 142"/>
                      <a:gd name="T7" fmla="*/ 112 h 136"/>
                      <a:gd name="T8" fmla="*/ 114 w 142"/>
                      <a:gd name="T9" fmla="*/ 124 h 136"/>
                      <a:gd name="T10" fmla="*/ 112 w 142"/>
                      <a:gd name="T11" fmla="*/ 98 h 136"/>
                      <a:gd name="T12" fmla="*/ 120 w 142"/>
                      <a:gd name="T13" fmla="*/ 82 h 136"/>
                      <a:gd name="T14" fmla="*/ 142 w 142"/>
                      <a:gd name="T15" fmla="*/ 70 h 136"/>
                      <a:gd name="T16" fmla="*/ 122 w 142"/>
                      <a:gd name="T17" fmla="*/ 64 h 136"/>
                      <a:gd name="T18" fmla="*/ 114 w 142"/>
                      <a:gd name="T19" fmla="*/ 40 h 136"/>
                      <a:gd name="T20" fmla="*/ 120 w 142"/>
                      <a:gd name="T21" fmla="*/ 22 h 136"/>
                      <a:gd name="T22" fmla="*/ 94 w 142"/>
                      <a:gd name="T23" fmla="*/ 22 h 136"/>
                      <a:gd name="T24" fmla="*/ 80 w 142"/>
                      <a:gd name="T25" fmla="*/ 0 h 136"/>
                      <a:gd name="T26" fmla="*/ 70 w 142"/>
                      <a:gd name="T27" fmla="*/ 16 h 136"/>
                      <a:gd name="T28" fmla="*/ 44 w 142"/>
                      <a:gd name="T29" fmla="*/ 24 h 136"/>
                      <a:gd name="T30" fmla="*/ 28 w 142"/>
                      <a:gd name="T31" fmla="*/ 12 h 136"/>
                      <a:gd name="T32" fmla="*/ 30 w 142"/>
                      <a:gd name="T33" fmla="*/ 38 h 136"/>
                      <a:gd name="T34" fmla="*/ 22 w 142"/>
                      <a:gd name="T35" fmla="*/ 54 h 136"/>
                      <a:gd name="T36" fmla="*/ 0 w 142"/>
                      <a:gd name="T37" fmla="*/ 66 h 136"/>
                      <a:gd name="T38" fmla="*/ 20 w 142"/>
                      <a:gd name="T39" fmla="*/ 72 h 136"/>
                      <a:gd name="T40" fmla="*/ 28 w 142"/>
                      <a:gd name="T41" fmla="*/ 96 h 136"/>
                      <a:gd name="T42" fmla="*/ 22 w 142"/>
                      <a:gd name="T43" fmla="*/ 114 h 136"/>
                      <a:gd name="T44" fmla="*/ 38 w 142"/>
                      <a:gd name="T45" fmla="*/ 106 h 136"/>
                      <a:gd name="T46" fmla="*/ 48 w 142"/>
                      <a:gd name="T47" fmla="*/ 50 h 136"/>
                      <a:gd name="T48" fmla="*/ 62 w 142"/>
                      <a:gd name="T49" fmla="*/ 40 h 136"/>
                      <a:gd name="T50" fmla="*/ 78 w 142"/>
                      <a:gd name="T51" fmla="*/ 40 h 136"/>
                      <a:gd name="T52" fmla="*/ 88 w 142"/>
                      <a:gd name="T53" fmla="*/ 46 h 136"/>
                      <a:gd name="T54" fmla="*/ 98 w 142"/>
                      <a:gd name="T55" fmla="*/ 60 h 136"/>
                      <a:gd name="T56" fmla="*/ 98 w 142"/>
                      <a:gd name="T57" fmla="*/ 76 h 136"/>
                      <a:gd name="T58" fmla="*/ 94 w 142"/>
                      <a:gd name="T59" fmla="*/ 86 h 136"/>
                      <a:gd name="T60" fmla="*/ 80 w 142"/>
                      <a:gd name="T61" fmla="*/ 96 h 136"/>
                      <a:gd name="T62" fmla="*/ 62 w 142"/>
                      <a:gd name="T63" fmla="*/ 96 h 136"/>
                      <a:gd name="T64" fmla="*/ 52 w 142"/>
                      <a:gd name="T65" fmla="*/ 92 h 136"/>
                      <a:gd name="T66" fmla="*/ 42 w 142"/>
                      <a:gd name="T67" fmla="*/ 78 h 136"/>
                      <a:gd name="T68" fmla="*/ 42 w 142"/>
                      <a:gd name="T69" fmla="*/ 60 h 136"/>
                      <a:gd name="T70" fmla="*/ 38 w 142"/>
                      <a:gd name="T71" fmla="*/ 10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 h="136">
                        <a:moveTo>
                          <a:pt x="38" y="106"/>
                        </a:moveTo>
                        <a:lnTo>
                          <a:pt x="48" y="114"/>
                        </a:lnTo>
                        <a:lnTo>
                          <a:pt x="62" y="118"/>
                        </a:lnTo>
                        <a:lnTo>
                          <a:pt x="62" y="136"/>
                        </a:lnTo>
                        <a:lnTo>
                          <a:pt x="70" y="136"/>
                        </a:lnTo>
                        <a:lnTo>
                          <a:pt x="72" y="120"/>
                        </a:lnTo>
                        <a:lnTo>
                          <a:pt x="86" y="118"/>
                        </a:lnTo>
                        <a:lnTo>
                          <a:pt x="98" y="112"/>
                        </a:lnTo>
                        <a:lnTo>
                          <a:pt x="110" y="128"/>
                        </a:lnTo>
                        <a:lnTo>
                          <a:pt x="114" y="124"/>
                        </a:lnTo>
                        <a:lnTo>
                          <a:pt x="104" y="106"/>
                        </a:lnTo>
                        <a:lnTo>
                          <a:pt x="112" y="98"/>
                        </a:lnTo>
                        <a:lnTo>
                          <a:pt x="116" y="92"/>
                        </a:lnTo>
                        <a:lnTo>
                          <a:pt x="120" y="82"/>
                        </a:lnTo>
                        <a:lnTo>
                          <a:pt x="122" y="72"/>
                        </a:lnTo>
                        <a:lnTo>
                          <a:pt x="142" y="70"/>
                        </a:lnTo>
                        <a:lnTo>
                          <a:pt x="142" y="64"/>
                        </a:lnTo>
                        <a:lnTo>
                          <a:pt x="122" y="64"/>
                        </a:lnTo>
                        <a:lnTo>
                          <a:pt x="118" y="50"/>
                        </a:lnTo>
                        <a:lnTo>
                          <a:pt x="114" y="40"/>
                        </a:lnTo>
                        <a:lnTo>
                          <a:pt x="126" y="26"/>
                        </a:lnTo>
                        <a:lnTo>
                          <a:pt x="120" y="22"/>
                        </a:lnTo>
                        <a:lnTo>
                          <a:pt x="106" y="32"/>
                        </a:lnTo>
                        <a:lnTo>
                          <a:pt x="94" y="22"/>
                        </a:lnTo>
                        <a:lnTo>
                          <a:pt x="80" y="18"/>
                        </a:lnTo>
                        <a:lnTo>
                          <a:pt x="80" y="0"/>
                        </a:lnTo>
                        <a:lnTo>
                          <a:pt x="72" y="0"/>
                        </a:lnTo>
                        <a:lnTo>
                          <a:pt x="70" y="16"/>
                        </a:lnTo>
                        <a:lnTo>
                          <a:pt x="56" y="18"/>
                        </a:lnTo>
                        <a:lnTo>
                          <a:pt x="44" y="24"/>
                        </a:lnTo>
                        <a:lnTo>
                          <a:pt x="32" y="8"/>
                        </a:lnTo>
                        <a:lnTo>
                          <a:pt x="28" y="12"/>
                        </a:lnTo>
                        <a:lnTo>
                          <a:pt x="38" y="30"/>
                        </a:lnTo>
                        <a:lnTo>
                          <a:pt x="30" y="38"/>
                        </a:lnTo>
                        <a:lnTo>
                          <a:pt x="26" y="44"/>
                        </a:lnTo>
                        <a:lnTo>
                          <a:pt x="22" y="54"/>
                        </a:lnTo>
                        <a:lnTo>
                          <a:pt x="20" y="64"/>
                        </a:lnTo>
                        <a:lnTo>
                          <a:pt x="0" y="66"/>
                        </a:lnTo>
                        <a:lnTo>
                          <a:pt x="0" y="72"/>
                        </a:lnTo>
                        <a:lnTo>
                          <a:pt x="20" y="72"/>
                        </a:lnTo>
                        <a:lnTo>
                          <a:pt x="24" y="86"/>
                        </a:lnTo>
                        <a:lnTo>
                          <a:pt x="28" y="96"/>
                        </a:lnTo>
                        <a:lnTo>
                          <a:pt x="16" y="110"/>
                        </a:lnTo>
                        <a:lnTo>
                          <a:pt x="22" y="114"/>
                        </a:lnTo>
                        <a:lnTo>
                          <a:pt x="36" y="104"/>
                        </a:lnTo>
                        <a:lnTo>
                          <a:pt x="38" y="106"/>
                        </a:lnTo>
                        <a:lnTo>
                          <a:pt x="44" y="56"/>
                        </a:lnTo>
                        <a:lnTo>
                          <a:pt x="48" y="50"/>
                        </a:lnTo>
                        <a:lnTo>
                          <a:pt x="52" y="46"/>
                        </a:lnTo>
                        <a:lnTo>
                          <a:pt x="62" y="40"/>
                        </a:lnTo>
                        <a:lnTo>
                          <a:pt x="72" y="40"/>
                        </a:lnTo>
                        <a:lnTo>
                          <a:pt x="78" y="40"/>
                        </a:lnTo>
                        <a:lnTo>
                          <a:pt x="84" y="42"/>
                        </a:lnTo>
                        <a:lnTo>
                          <a:pt x="88" y="46"/>
                        </a:lnTo>
                        <a:lnTo>
                          <a:pt x="92" y="50"/>
                        </a:lnTo>
                        <a:lnTo>
                          <a:pt x="98" y="60"/>
                        </a:lnTo>
                        <a:lnTo>
                          <a:pt x="100" y="70"/>
                        </a:lnTo>
                        <a:lnTo>
                          <a:pt x="98" y="76"/>
                        </a:lnTo>
                        <a:lnTo>
                          <a:pt x="96" y="82"/>
                        </a:lnTo>
                        <a:lnTo>
                          <a:pt x="94" y="86"/>
                        </a:lnTo>
                        <a:lnTo>
                          <a:pt x="90" y="92"/>
                        </a:lnTo>
                        <a:lnTo>
                          <a:pt x="80" y="96"/>
                        </a:lnTo>
                        <a:lnTo>
                          <a:pt x="68" y="98"/>
                        </a:lnTo>
                        <a:lnTo>
                          <a:pt x="62" y="96"/>
                        </a:lnTo>
                        <a:lnTo>
                          <a:pt x="58" y="94"/>
                        </a:lnTo>
                        <a:lnTo>
                          <a:pt x="52" y="92"/>
                        </a:lnTo>
                        <a:lnTo>
                          <a:pt x="48" y="88"/>
                        </a:lnTo>
                        <a:lnTo>
                          <a:pt x="42" y="78"/>
                        </a:lnTo>
                        <a:lnTo>
                          <a:pt x="42" y="66"/>
                        </a:lnTo>
                        <a:lnTo>
                          <a:pt x="42" y="60"/>
                        </a:lnTo>
                        <a:lnTo>
                          <a:pt x="44" y="56"/>
                        </a:lnTo>
                        <a:lnTo>
                          <a:pt x="38"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1032" y="3007877"/>
                <a:ext cx="389955" cy="45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3432" y="3160277"/>
                <a:ext cx="389955" cy="45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832" y="3312677"/>
                <a:ext cx="389955" cy="45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8232" y="3465077"/>
                <a:ext cx="389955" cy="45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Left-Right Arrow 44"/>
              <p:cNvSpPr/>
              <p:nvPr/>
            </p:nvSpPr>
            <p:spPr bwMode="auto">
              <a:xfrm>
                <a:off x="4598896" y="3299024"/>
                <a:ext cx="815646" cy="400050"/>
              </a:xfrm>
              <a:prstGeom prst="leftRightArrow">
                <a:avLst/>
              </a:prstGeom>
              <a:solidFill>
                <a:schemeClr val="accent6">
                  <a:lumMod val="20000"/>
                  <a:lumOff val="8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6" name="TextBox 75"/>
              <p:cNvSpPr txBox="1"/>
              <p:nvPr/>
            </p:nvSpPr>
            <p:spPr>
              <a:xfrm>
                <a:off x="178122" y="858371"/>
                <a:ext cx="4671472" cy="646331"/>
              </a:xfrm>
              <a:prstGeom prst="rect">
                <a:avLst/>
              </a:prstGeom>
              <a:noFill/>
            </p:spPr>
            <p:txBody>
              <a:bodyPr wrap="none" rtlCol="0">
                <a:spAutoFit/>
              </a:bodyPr>
              <a:lstStyle/>
              <a:p>
                <a:pPr algn="ctr"/>
                <a:r>
                  <a:rPr lang="en-US" dirty="0">
                    <a:solidFill>
                      <a:schemeClr val="accent1"/>
                    </a:solidFill>
                  </a:rPr>
                  <a:t>(</a:t>
                </a:r>
                <a:r>
                  <a:rPr lang="en-US" dirty="0" smtClean="0">
                    <a:solidFill>
                      <a:schemeClr val="accent1"/>
                    </a:solidFill>
                  </a:rPr>
                  <a:t>Key Tenets)</a:t>
                </a:r>
              </a:p>
              <a:p>
                <a:r>
                  <a:rPr lang="en-US" dirty="0" smtClean="0">
                    <a:solidFill>
                      <a:schemeClr val="accent1"/>
                    </a:solidFill>
                  </a:rPr>
                  <a:t>Empowerment – Time to market --Simplicity</a:t>
                </a:r>
                <a:endParaRPr lang="en-US" dirty="0">
                  <a:solidFill>
                    <a:schemeClr val="accent1"/>
                  </a:solidFill>
                </a:endParaRPr>
              </a:p>
            </p:txBody>
          </p:sp>
        </p:grpSp>
      </p:grpSp>
      <p:sp>
        <p:nvSpPr>
          <p:cNvPr id="31" name="Rounded Rectangle 30"/>
          <p:cNvSpPr/>
          <p:nvPr/>
        </p:nvSpPr>
        <p:spPr bwMode="auto">
          <a:xfrm rot="16200000">
            <a:off x="3902744" y="3708014"/>
            <a:ext cx="3447795" cy="485623"/>
          </a:xfrm>
          <a:prstGeom prst="roundRect">
            <a:avLst/>
          </a:prstGeom>
          <a:solidFill>
            <a:schemeClr val="accent1"/>
          </a:solid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 Service Provider</a:t>
            </a:r>
          </a:p>
        </p:txBody>
      </p:sp>
      <p:sp>
        <p:nvSpPr>
          <p:cNvPr id="77" name="Rounded Rectangle 76"/>
          <p:cNvSpPr/>
          <p:nvPr/>
        </p:nvSpPr>
        <p:spPr bwMode="auto">
          <a:xfrm rot="16200000">
            <a:off x="2545311" y="3698920"/>
            <a:ext cx="3447795" cy="485623"/>
          </a:xfrm>
          <a:prstGeom prst="roundRect">
            <a:avLst/>
          </a:prstGeom>
          <a:solidFill>
            <a:schemeClr val="bg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Service Consumer</a:t>
            </a:r>
          </a:p>
        </p:txBody>
      </p:sp>
    </p:spTree>
    <p:extLst>
      <p:ext uri="{BB962C8B-B14F-4D97-AF65-F5344CB8AC3E}">
        <p14:creationId xmlns:p14="http://schemas.microsoft.com/office/powerpoint/2010/main" val="1544030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p:bldP spid="48" grpId="0" animBg="1"/>
      <p:bldP spid="79" grpId="0" animBg="1"/>
      <p:bldP spid="64" grpId="0" animBg="1"/>
      <p:bldP spid="31" grpId="0" animBg="1"/>
      <p:bldP spid="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System Center “Concero” – Managing Services in Multiple Clouds</a:t>
            </a:r>
            <a:endParaRPr lang="en-US" dirty="0"/>
          </a:p>
        </p:txBody>
      </p:sp>
      <p:sp>
        <p:nvSpPr>
          <p:cNvPr id="5" name="Rounded Rectangle 4"/>
          <p:cNvSpPr/>
          <p:nvPr/>
        </p:nvSpPr>
        <p:spPr bwMode="auto">
          <a:xfrm>
            <a:off x="1338015" y="4781695"/>
            <a:ext cx="1449103" cy="757019"/>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tx1">
                    <a:alpha val="99000"/>
                  </a:schemeClr>
                </a:solidFill>
              </a:rPr>
              <a:t>Vendor A</a:t>
            </a:r>
          </a:p>
        </p:txBody>
      </p:sp>
      <p:sp>
        <p:nvSpPr>
          <p:cNvPr id="9" name="TextBox 8"/>
          <p:cNvSpPr txBox="1"/>
          <p:nvPr/>
        </p:nvSpPr>
        <p:spPr>
          <a:xfrm>
            <a:off x="4290157" y="4961885"/>
            <a:ext cx="2074469" cy="276999"/>
          </a:xfrm>
          <a:prstGeom prst="rect">
            <a:avLst/>
          </a:prstGeom>
          <a:noFill/>
        </p:spPr>
        <p:txBody>
          <a:bodyPr wrap="square" lIns="0" tIns="0" rIns="0" bIns="0" rtlCol="0">
            <a:spAutoFit/>
          </a:bodyPr>
          <a:lstStyle/>
          <a:p>
            <a:pPr algn="ctr"/>
            <a:r>
              <a:rPr lang="en-US" dirty="0" smtClean="0">
                <a:gradFill>
                  <a:gsLst>
                    <a:gs pos="0">
                      <a:schemeClr val="tx1"/>
                    </a:gs>
                    <a:gs pos="86000">
                      <a:schemeClr val="tx1"/>
                    </a:gs>
                  </a:gsLst>
                  <a:lin ang="5400000" scaled="0"/>
                </a:gradFill>
              </a:rPr>
              <a:t>……….</a:t>
            </a:r>
          </a:p>
        </p:txBody>
      </p:sp>
      <p:sp>
        <p:nvSpPr>
          <p:cNvPr id="10" name="TextBox 9"/>
          <p:cNvSpPr txBox="1"/>
          <p:nvPr/>
        </p:nvSpPr>
        <p:spPr>
          <a:xfrm>
            <a:off x="405529" y="4845199"/>
            <a:ext cx="932488" cy="492443"/>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Server</a:t>
            </a:r>
          </a:p>
          <a:p>
            <a:pPr algn="ctr"/>
            <a:r>
              <a:rPr lang="en-US" sz="1600" dirty="0" smtClean="0">
                <a:gradFill>
                  <a:gsLst>
                    <a:gs pos="0">
                      <a:schemeClr val="tx1"/>
                    </a:gs>
                    <a:gs pos="86000">
                      <a:schemeClr val="tx1"/>
                    </a:gs>
                  </a:gsLst>
                  <a:lin ang="5400000" scaled="0"/>
                </a:gradFill>
              </a:rPr>
              <a:t>Hardware</a:t>
            </a:r>
          </a:p>
        </p:txBody>
      </p:sp>
      <p:sp>
        <p:nvSpPr>
          <p:cNvPr id="12" name="Flowchart: Magnetic Disk 11"/>
          <p:cNvSpPr/>
          <p:nvPr/>
        </p:nvSpPr>
        <p:spPr bwMode="auto">
          <a:xfrm>
            <a:off x="2294146" y="5652370"/>
            <a:ext cx="834326" cy="445576"/>
          </a:xfrm>
          <a:prstGeom prst="flowChartMagneticDisk">
            <a:avLst/>
          </a:prstGeom>
          <a:gradFill>
            <a:gsLst>
              <a:gs pos="0">
                <a:srgbClr val="FFEFD1"/>
              </a:gs>
              <a:gs pos="64999">
                <a:srgbClr val="F0EBD5"/>
              </a:gs>
              <a:gs pos="100000">
                <a:srgbClr val="D1C39F"/>
              </a:gs>
            </a:gsLst>
            <a:lin ang="16200000" scaled="0"/>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2">
                    <a:alpha val="99000"/>
                  </a:schemeClr>
                </a:solidFill>
              </a:rPr>
              <a:t>SAN </a:t>
            </a:r>
          </a:p>
        </p:txBody>
      </p:sp>
      <p:sp>
        <p:nvSpPr>
          <p:cNvPr id="13" name="Flowchart: Magnetic Disk 12"/>
          <p:cNvSpPr/>
          <p:nvPr/>
        </p:nvSpPr>
        <p:spPr bwMode="auto">
          <a:xfrm>
            <a:off x="5018725" y="5652370"/>
            <a:ext cx="834326" cy="445576"/>
          </a:xfrm>
          <a:prstGeom prst="flowChartMagneticDisk">
            <a:avLst/>
          </a:prstGeom>
          <a:gradFill>
            <a:gsLst>
              <a:gs pos="0">
                <a:srgbClr val="FFEFD1"/>
              </a:gs>
              <a:gs pos="64999">
                <a:srgbClr val="F0EBD5"/>
              </a:gs>
              <a:gs pos="100000">
                <a:srgbClr val="D1C39F"/>
              </a:gs>
            </a:gsLst>
            <a:lin ang="16200000" scaled="0"/>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2">
                    <a:alpha val="99000"/>
                  </a:schemeClr>
                </a:solidFill>
              </a:rPr>
              <a:t>SAN </a:t>
            </a:r>
          </a:p>
        </p:txBody>
      </p:sp>
      <p:cxnSp>
        <p:nvCxnSpPr>
          <p:cNvPr id="15" name="Straight Connector 14"/>
          <p:cNvCxnSpPr/>
          <p:nvPr/>
        </p:nvCxnSpPr>
        <p:spPr>
          <a:xfrm>
            <a:off x="1673817" y="6152678"/>
            <a:ext cx="5889356" cy="2198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50397" y="6325896"/>
            <a:ext cx="4968498" cy="0"/>
          </a:xfrm>
          <a:prstGeom prst="line">
            <a:avLst/>
          </a:prstGeom>
          <a:ln w="34925">
            <a:solidFill>
              <a:srgbClr val="429A1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557400" y="5518065"/>
            <a:ext cx="0" cy="729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26603" y="5424420"/>
            <a:ext cx="0" cy="743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5" idx="2"/>
          </p:cNvCxnSpPr>
          <p:nvPr/>
        </p:nvCxnSpPr>
        <p:spPr>
          <a:xfrm flipV="1">
            <a:off x="2062566" y="5538714"/>
            <a:ext cx="1" cy="6139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4" idx="2"/>
          </p:cNvCxnSpPr>
          <p:nvPr/>
        </p:nvCxnSpPr>
        <p:spPr>
          <a:xfrm flipH="1">
            <a:off x="6927748" y="5539828"/>
            <a:ext cx="7752" cy="756606"/>
          </a:xfrm>
          <a:prstGeom prst="line">
            <a:avLst/>
          </a:prstGeom>
          <a:ln>
            <a:solidFill>
              <a:srgbClr val="429A16"/>
            </a:solidFill>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937" y="6199690"/>
            <a:ext cx="343693"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003" y="6202636"/>
            <a:ext cx="343693"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337" y="6352090"/>
            <a:ext cx="343693"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673817" y="6228106"/>
            <a:ext cx="630120" cy="338554"/>
          </a:xfrm>
          <a:prstGeom prst="rect">
            <a:avLst/>
          </a:prstGeom>
          <a:noFill/>
        </p:spPr>
        <p:txBody>
          <a:bodyPr wrap="square" lIns="0" tIns="0" rIns="0" bIns="0" rtlCol="0">
            <a:spAutoFit/>
          </a:bodyPr>
          <a:lstStyle/>
          <a:p>
            <a:r>
              <a:rPr lang="en-US" sz="1100" dirty="0" smtClean="0">
                <a:gradFill>
                  <a:gsLst>
                    <a:gs pos="0">
                      <a:schemeClr val="tx1"/>
                    </a:gs>
                    <a:gs pos="86000">
                      <a:schemeClr val="tx1"/>
                    </a:gs>
                  </a:gsLst>
                  <a:lin ang="5400000" scaled="0"/>
                </a:gradFill>
              </a:rPr>
              <a:t>Switches/Routers</a:t>
            </a:r>
          </a:p>
        </p:txBody>
      </p:sp>
      <p:sp>
        <p:nvSpPr>
          <p:cNvPr id="35" name="TextBox 34"/>
          <p:cNvSpPr txBox="1"/>
          <p:nvPr/>
        </p:nvSpPr>
        <p:spPr>
          <a:xfrm>
            <a:off x="5222931" y="6356422"/>
            <a:ext cx="630120" cy="169277"/>
          </a:xfrm>
          <a:prstGeom prst="rect">
            <a:avLst/>
          </a:prstGeom>
          <a:noFill/>
        </p:spPr>
        <p:txBody>
          <a:bodyPr wrap="square" lIns="0" tIns="0" rIns="0" bIns="0" rtlCol="0">
            <a:spAutoFit/>
          </a:bodyPr>
          <a:lstStyle/>
          <a:p>
            <a:r>
              <a:rPr lang="en-US" sz="1100" dirty="0" smtClean="0">
                <a:gradFill>
                  <a:gsLst>
                    <a:gs pos="0">
                      <a:schemeClr val="tx1"/>
                    </a:gs>
                    <a:gs pos="86000">
                      <a:schemeClr val="tx1"/>
                    </a:gs>
                  </a:gsLst>
                  <a:lin ang="5400000" scaled="0"/>
                </a:gradFill>
              </a:rPr>
              <a:t>Networks</a:t>
            </a:r>
          </a:p>
        </p:txBody>
      </p:sp>
      <p:cxnSp>
        <p:nvCxnSpPr>
          <p:cNvPr id="29" name="Straight Connector 28"/>
          <p:cNvCxnSpPr>
            <a:stCxn id="13" idx="2"/>
          </p:cNvCxnSpPr>
          <p:nvPr/>
        </p:nvCxnSpPr>
        <p:spPr>
          <a:xfrm flipH="1" flipV="1">
            <a:off x="4388621" y="5518065"/>
            <a:ext cx="630104" cy="3570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3" idx="4"/>
          </p:cNvCxnSpPr>
          <p:nvPr/>
        </p:nvCxnSpPr>
        <p:spPr>
          <a:xfrm flipV="1">
            <a:off x="5853051" y="5518065"/>
            <a:ext cx="357897" cy="3570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648854" y="5525190"/>
            <a:ext cx="0" cy="1271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1338017" y="4039296"/>
            <a:ext cx="1449101" cy="689679"/>
          </a:xfrm>
          <a:prstGeom prst="roundRect">
            <a:avLst/>
          </a:prstGeom>
          <a:solidFill>
            <a:schemeClr val="accent1"/>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tx2">
                    <a:alpha val="99000"/>
                  </a:schemeClr>
                </a:solidFill>
              </a:rPr>
              <a:t>Hyper-V</a:t>
            </a:r>
          </a:p>
        </p:txBody>
      </p:sp>
      <p:sp>
        <p:nvSpPr>
          <p:cNvPr id="37" name="Rounded Rectangle 36"/>
          <p:cNvSpPr/>
          <p:nvPr/>
        </p:nvSpPr>
        <p:spPr bwMode="auto">
          <a:xfrm>
            <a:off x="4564152" y="4039295"/>
            <a:ext cx="1468267" cy="689679"/>
          </a:xfrm>
          <a:prstGeom prst="roundRect">
            <a:avLst/>
          </a:prstGeom>
          <a:solidFill>
            <a:srgbClr val="92D05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err="1" smtClean="0">
                <a:solidFill>
                  <a:schemeClr val="tx2">
                    <a:alpha val="99000"/>
                  </a:schemeClr>
                </a:solidFill>
              </a:rPr>
              <a:t>vmware</a:t>
            </a:r>
            <a:endParaRPr lang="en-US" sz="1200" dirty="0" smtClean="0">
              <a:solidFill>
                <a:schemeClr val="tx2">
                  <a:alpha val="99000"/>
                </a:schemeClr>
              </a:solidFill>
            </a:endParaRPr>
          </a:p>
        </p:txBody>
      </p:sp>
      <p:sp>
        <p:nvSpPr>
          <p:cNvPr id="47" name="Rounded Rectangle 46"/>
          <p:cNvSpPr/>
          <p:nvPr/>
        </p:nvSpPr>
        <p:spPr bwMode="auto">
          <a:xfrm>
            <a:off x="6201367" y="4052083"/>
            <a:ext cx="1468267" cy="676892"/>
          </a:xfrm>
          <a:prstGeom prst="roundRect">
            <a:avLst/>
          </a:prstGeom>
          <a:solidFill>
            <a:schemeClr val="accent4">
              <a:lumMod val="40000"/>
              <a:lumOff val="6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err="1" smtClean="0">
                <a:solidFill>
                  <a:schemeClr val="tx2">
                    <a:alpha val="99000"/>
                  </a:schemeClr>
                </a:solidFill>
              </a:rPr>
              <a:t>Xen</a:t>
            </a:r>
            <a:endParaRPr lang="en-US" sz="1200" dirty="0" smtClean="0">
              <a:solidFill>
                <a:schemeClr val="tx2">
                  <a:alpha val="99000"/>
                </a:schemeClr>
              </a:solidFill>
            </a:endParaRPr>
          </a:p>
        </p:txBody>
      </p:sp>
      <p:sp>
        <p:nvSpPr>
          <p:cNvPr id="49" name="Rounded Rectangle 48"/>
          <p:cNvSpPr/>
          <p:nvPr/>
        </p:nvSpPr>
        <p:spPr bwMode="auto">
          <a:xfrm>
            <a:off x="1338017" y="3424910"/>
            <a:ext cx="6331617" cy="545030"/>
          </a:xfrm>
          <a:prstGeom prst="roundRect">
            <a:avLst/>
          </a:prstGeom>
          <a:solidFill>
            <a:schemeClr val="accent6">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2">
                    <a:alpha val="99000"/>
                  </a:schemeClr>
                </a:solidFill>
              </a:rPr>
              <a:t>System Center Virtual Machine Manager 2012</a:t>
            </a:r>
          </a:p>
        </p:txBody>
      </p:sp>
      <p:sp>
        <p:nvSpPr>
          <p:cNvPr id="50" name="Cloud 49"/>
          <p:cNvSpPr/>
          <p:nvPr/>
        </p:nvSpPr>
        <p:spPr bwMode="auto">
          <a:xfrm>
            <a:off x="2628183" y="2905712"/>
            <a:ext cx="1185620" cy="449451"/>
          </a:xfrm>
          <a:prstGeom prst="cloud">
            <a:avLst/>
          </a:prstGeom>
          <a:solidFill>
            <a:schemeClr val="tx1">
              <a:lumMod val="85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solidFill>
                  <a:schemeClr val="bg1">
                    <a:alpha val="99000"/>
                  </a:schemeClr>
                </a:solidFill>
              </a:rPr>
              <a:t>Cloud “</a:t>
            </a:r>
            <a:r>
              <a:rPr lang="en-US" sz="1050" i="1" dirty="0">
                <a:solidFill>
                  <a:schemeClr val="bg1">
                    <a:alpha val="99000"/>
                  </a:schemeClr>
                </a:solidFill>
              </a:rPr>
              <a:t>2</a:t>
            </a:r>
            <a:r>
              <a:rPr lang="en-US" sz="1050" i="1" dirty="0" smtClean="0">
                <a:solidFill>
                  <a:schemeClr val="bg1">
                    <a:alpha val="99000"/>
                  </a:schemeClr>
                </a:solidFill>
              </a:rPr>
              <a:t>”</a:t>
            </a:r>
            <a:endParaRPr lang="en-US" sz="1050" dirty="0" smtClean="0">
              <a:solidFill>
                <a:schemeClr val="bg1">
                  <a:alpha val="99000"/>
                </a:schemeClr>
              </a:solidFill>
            </a:endParaRPr>
          </a:p>
        </p:txBody>
      </p:sp>
      <p:sp>
        <p:nvSpPr>
          <p:cNvPr id="59" name="Cloud 58"/>
          <p:cNvSpPr/>
          <p:nvPr/>
        </p:nvSpPr>
        <p:spPr bwMode="auto">
          <a:xfrm>
            <a:off x="1338017" y="2905713"/>
            <a:ext cx="1185620" cy="449451"/>
          </a:xfrm>
          <a:prstGeom prst="cloud">
            <a:avLst/>
          </a:prstGeom>
          <a:solidFill>
            <a:schemeClr val="tx1">
              <a:lumMod val="85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solidFill>
                  <a:schemeClr val="bg1">
                    <a:alpha val="99000"/>
                  </a:schemeClr>
                </a:solidFill>
              </a:rPr>
              <a:t>Cloud “</a:t>
            </a:r>
            <a:r>
              <a:rPr lang="en-US" sz="1050" i="1" dirty="0" smtClean="0">
                <a:solidFill>
                  <a:schemeClr val="bg1">
                    <a:alpha val="99000"/>
                  </a:schemeClr>
                </a:solidFill>
              </a:rPr>
              <a:t>1”</a:t>
            </a:r>
            <a:endParaRPr lang="en-US" sz="1050" dirty="0" smtClean="0">
              <a:solidFill>
                <a:schemeClr val="bg1">
                  <a:alpha val="99000"/>
                </a:schemeClr>
              </a:solidFill>
            </a:endParaRPr>
          </a:p>
        </p:txBody>
      </p:sp>
      <p:sp>
        <p:nvSpPr>
          <p:cNvPr id="60" name="Cloud 59"/>
          <p:cNvSpPr/>
          <p:nvPr/>
        </p:nvSpPr>
        <p:spPr bwMode="auto">
          <a:xfrm>
            <a:off x="6377553" y="2882246"/>
            <a:ext cx="1185620" cy="449451"/>
          </a:xfrm>
          <a:prstGeom prst="cloud">
            <a:avLst/>
          </a:prstGeom>
          <a:solidFill>
            <a:schemeClr val="tx1">
              <a:lumMod val="85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solidFill>
                  <a:schemeClr val="bg1">
                    <a:alpha val="99000"/>
                  </a:schemeClr>
                </a:solidFill>
              </a:rPr>
              <a:t>Cloud “</a:t>
            </a:r>
            <a:r>
              <a:rPr lang="en-US" sz="1050" i="1" dirty="0">
                <a:solidFill>
                  <a:schemeClr val="bg1">
                    <a:alpha val="99000"/>
                  </a:schemeClr>
                </a:solidFill>
              </a:rPr>
              <a:t>n</a:t>
            </a:r>
            <a:r>
              <a:rPr lang="en-US" sz="1050" i="1" dirty="0" smtClean="0">
                <a:solidFill>
                  <a:schemeClr val="bg1">
                    <a:alpha val="99000"/>
                  </a:schemeClr>
                </a:solidFill>
              </a:rPr>
              <a:t>”</a:t>
            </a:r>
            <a:endParaRPr lang="en-US" sz="1050" dirty="0" smtClean="0">
              <a:solidFill>
                <a:schemeClr val="bg1">
                  <a:alpha val="99000"/>
                </a:schemeClr>
              </a:solidFill>
            </a:endParaRPr>
          </a:p>
        </p:txBody>
      </p:sp>
      <p:sp>
        <p:nvSpPr>
          <p:cNvPr id="69" name="Rounded Rectangle 68"/>
          <p:cNvSpPr/>
          <p:nvPr/>
        </p:nvSpPr>
        <p:spPr bwMode="auto">
          <a:xfrm>
            <a:off x="7900634" y="3378304"/>
            <a:ext cx="2390240" cy="2161524"/>
          </a:xfrm>
          <a:prstGeom prst="roundRect">
            <a:avLst/>
          </a:prstGeom>
          <a:solidFill>
            <a:schemeClr val="tx2">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tx2">
                    <a:alpha val="99000"/>
                  </a:schemeClr>
                </a:solidFill>
              </a:rPr>
              <a:t>Windows Azure</a:t>
            </a:r>
          </a:p>
        </p:txBody>
      </p:sp>
      <p:sp>
        <p:nvSpPr>
          <p:cNvPr id="70" name="Cloud 69"/>
          <p:cNvSpPr/>
          <p:nvPr/>
        </p:nvSpPr>
        <p:spPr bwMode="auto">
          <a:xfrm>
            <a:off x="7900634" y="2882246"/>
            <a:ext cx="2250756" cy="496058"/>
          </a:xfrm>
          <a:prstGeom prst="cloud">
            <a:avLst/>
          </a:prstGeom>
          <a:solidFill>
            <a:schemeClr val="tx1">
              <a:lumMod val="85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050" dirty="0" smtClean="0">
              <a:solidFill>
                <a:schemeClr val="bg1">
                  <a:alpha val="99000"/>
                </a:schemeClr>
              </a:solidFill>
            </a:endParaRPr>
          </a:p>
        </p:txBody>
      </p:sp>
      <p:sp>
        <p:nvSpPr>
          <p:cNvPr id="82" name="Rounded Rectangle 81"/>
          <p:cNvSpPr/>
          <p:nvPr/>
        </p:nvSpPr>
        <p:spPr bwMode="auto">
          <a:xfrm>
            <a:off x="2939518" y="4781695"/>
            <a:ext cx="1449103" cy="757019"/>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tx1">
                    <a:alpha val="99000"/>
                  </a:schemeClr>
                </a:solidFill>
              </a:rPr>
              <a:t>Vendor B</a:t>
            </a:r>
          </a:p>
        </p:txBody>
      </p:sp>
      <p:sp>
        <p:nvSpPr>
          <p:cNvPr id="83" name="Rounded Rectangle 82"/>
          <p:cNvSpPr/>
          <p:nvPr/>
        </p:nvSpPr>
        <p:spPr bwMode="auto">
          <a:xfrm>
            <a:off x="2939520" y="4039296"/>
            <a:ext cx="1449101" cy="689679"/>
          </a:xfrm>
          <a:prstGeom prst="roundRect">
            <a:avLst/>
          </a:prstGeom>
          <a:solidFill>
            <a:schemeClr val="accent1"/>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tx2">
                    <a:alpha val="99000"/>
                  </a:schemeClr>
                </a:solidFill>
              </a:rPr>
              <a:t>Hyper-V</a:t>
            </a:r>
          </a:p>
        </p:txBody>
      </p:sp>
      <p:sp>
        <p:nvSpPr>
          <p:cNvPr id="84" name="Rounded Rectangle 83"/>
          <p:cNvSpPr/>
          <p:nvPr/>
        </p:nvSpPr>
        <p:spPr bwMode="auto">
          <a:xfrm>
            <a:off x="6210948" y="4782809"/>
            <a:ext cx="1449103" cy="757019"/>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tx1">
                    <a:alpha val="99000"/>
                  </a:schemeClr>
                </a:solidFill>
              </a:rPr>
              <a:t>Vendor </a:t>
            </a:r>
            <a:r>
              <a:rPr lang="en-US" sz="1200" i="1" dirty="0" smtClean="0">
                <a:solidFill>
                  <a:schemeClr val="tx1">
                    <a:alpha val="99000"/>
                  </a:schemeClr>
                </a:solidFill>
              </a:rPr>
              <a:t>n</a:t>
            </a:r>
            <a:endParaRPr lang="en-US" sz="1200" dirty="0" smtClean="0">
              <a:solidFill>
                <a:schemeClr val="tx1">
                  <a:alpha val="99000"/>
                </a:schemeClr>
              </a:solidFill>
            </a:endParaRPr>
          </a:p>
        </p:txBody>
      </p:sp>
      <p:sp>
        <p:nvSpPr>
          <p:cNvPr id="94" name="Round Same Side Corner Rectangle 93"/>
          <p:cNvSpPr/>
          <p:nvPr/>
        </p:nvSpPr>
        <p:spPr bwMode="auto">
          <a:xfrm>
            <a:off x="1495586" y="2510286"/>
            <a:ext cx="201478" cy="371960"/>
          </a:xfrm>
          <a:prstGeom prst="round2SameRect">
            <a:avLst/>
          </a:prstGeom>
          <a:solidFill>
            <a:srgbClr val="C0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0" name="Round Same Side Corner Rectangle 99"/>
          <p:cNvSpPr/>
          <p:nvPr/>
        </p:nvSpPr>
        <p:spPr bwMode="auto">
          <a:xfrm>
            <a:off x="1787399" y="2510286"/>
            <a:ext cx="201478" cy="371960"/>
          </a:xfrm>
          <a:prstGeom prst="round2SameRect">
            <a:avLst/>
          </a:prstGeom>
          <a:solidFill>
            <a:srgbClr val="C0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1" name="Round Same Side Corner Rectangle 100"/>
          <p:cNvSpPr/>
          <p:nvPr/>
        </p:nvSpPr>
        <p:spPr bwMode="auto">
          <a:xfrm>
            <a:off x="2092668" y="2510286"/>
            <a:ext cx="201478" cy="371960"/>
          </a:xfrm>
          <a:prstGeom prst="round2SameRect">
            <a:avLst/>
          </a:prstGeom>
          <a:solidFill>
            <a:srgbClr val="C0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2" name="Round Same Side Corner Rectangle 101"/>
          <p:cNvSpPr/>
          <p:nvPr/>
        </p:nvSpPr>
        <p:spPr bwMode="auto">
          <a:xfrm>
            <a:off x="2779221" y="2510286"/>
            <a:ext cx="201478" cy="371960"/>
          </a:xfrm>
          <a:prstGeom prst="round2SameRect">
            <a:avLst/>
          </a:prstGeom>
          <a:solidFill>
            <a:srgbClr val="C0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3" name="Round Same Side Corner Rectangle 102"/>
          <p:cNvSpPr/>
          <p:nvPr/>
        </p:nvSpPr>
        <p:spPr bwMode="auto">
          <a:xfrm>
            <a:off x="3071034" y="2510286"/>
            <a:ext cx="201478" cy="371960"/>
          </a:xfrm>
          <a:prstGeom prst="round2SameRect">
            <a:avLst/>
          </a:prstGeom>
          <a:solidFill>
            <a:srgbClr val="C0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4" name="Round Same Side Corner Rectangle 103"/>
          <p:cNvSpPr/>
          <p:nvPr/>
        </p:nvSpPr>
        <p:spPr bwMode="auto">
          <a:xfrm>
            <a:off x="3376303" y="2510286"/>
            <a:ext cx="201478" cy="371960"/>
          </a:xfrm>
          <a:prstGeom prst="round2SameRect">
            <a:avLst/>
          </a:prstGeom>
          <a:solidFill>
            <a:srgbClr val="C0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5" name="Round Same Side Corner Rectangle 104"/>
          <p:cNvSpPr/>
          <p:nvPr/>
        </p:nvSpPr>
        <p:spPr bwMode="auto">
          <a:xfrm>
            <a:off x="6643686" y="2510286"/>
            <a:ext cx="201478" cy="371960"/>
          </a:xfrm>
          <a:prstGeom prst="round2SameRect">
            <a:avLst/>
          </a:prstGeom>
          <a:solidFill>
            <a:srgbClr val="C0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6" name="Round Same Side Corner Rectangle 105"/>
          <p:cNvSpPr/>
          <p:nvPr/>
        </p:nvSpPr>
        <p:spPr bwMode="auto">
          <a:xfrm>
            <a:off x="6935499" y="2510286"/>
            <a:ext cx="201478" cy="371960"/>
          </a:xfrm>
          <a:prstGeom prst="round2SameRect">
            <a:avLst/>
          </a:prstGeom>
          <a:solidFill>
            <a:srgbClr val="C0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7" name="Round Same Side Corner Rectangle 106"/>
          <p:cNvSpPr/>
          <p:nvPr/>
        </p:nvSpPr>
        <p:spPr bwMode="auto">
          <a:xfrm>
            <a:off x="7240768" y="2510286"/>
            <a:ext cx="201478" cy="371960"/>
          </a:xfrm>
          <a:prstGeom prst="round2SameRect">
            <a:avLst/>
          </a:prstGeom>
          <a:solidFill>
            <a:srgbClr val="C0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8" name="Round Same Side Corner Rectangle 107"/>
          <p:cNvSpPr/>
          <p:nvPr/>
        </p:nvSpPr>
        <p:spPr bwMode="auto">
          <a:xfrm>
            <a:off x="8113442" y="2510286"/>
            <a:ext cx="201478" cy="371960"/>
          </a:xfrm>
          <a:prstGeom prst="round2SameRect">
            <a:avLst/>
          </a:prstGeom>
          <a:solidFill>
            <a:schemeClr val="bg2">
              <a:lumMod val="20000"/>
              <a:lumOff val="8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9" name="Round Same Side Corner Rectangle 108"/>
          <p:cNvSpPr/>
          <p:nvPr/>
        </p:nvSpPr>
        <p:spPr bwMode="auto">
          <a:xfrm>
            <a:off x="8405255" y="2510286"/>
            <a:ext cx="201478" cy="371960"/>
          </a:xfrm>
          <a:prstGeom prst="round2SameRect">
            <a:avLst/>
          </a:prstGeom>
          <a:solidFill>
            <a:schemeClr val="bg2">
              <a:lumMod val="20000"/>
              <a:lumOff val="8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10" name="Round Same Side Corner Rectangle 109"/>
          <p:cNvSpPr/>
          <p:nvPr/>
        </p:nvSpPr>
        <p:spPr bwMode="auto">
          <a:xfrm>
            <a:off x="8710524" y="2510286"/>
            <a:ext cx="201478" cy="371960"/>
          </a:xfrm>
          <a:prstGeom prst="round2SameRect">
            <a:avLst/>
          </a:prstGeom>
          <a:solidFill>
            <a:schemeClr val="bg2">
              <a:lumMod val="20000"/>
              <a:lumOff val="8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11" name="Round Same Side Corner Rectangle 110"/>
          <p:cNvSpPr/>
          <p:nvPr/>
        </p:nvSpPr>
        <p:spPr bwMode="auto">
          <a:xfrm>
            <a:off x="8995015" y="2510286"/>
            <a:ext cx="201478" cy="371960"/>
          </a:xfrm>
          <a:prstGeom prst="round2SameRect">
            <a:avLst/>
          </a:prstGeom>
          <a:solidFill>
            <a:schemeClr val="bg2">
              <a:lumMod val="20000"/>
              <a:lumOff val="8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12" name="Round Same Side Corner Rectangle 111"/>
          <p:cNvSpPr/>
          <p:nvPr/>
        </p:nvSpPr>
        <p:spPr bwMode="auto">
          <a:xfrm>
            <a:off x="9348893" y="2510286"/>
            <a:ext cx="201478" cy="371960"/>
          </a:xfrm>
          <a:prstGeom prst="round2SameRect">
            <a:avLst/>
          </a:prstGeom>
          <a:solidFill>
            <a:schemeClr val="bg2">
              <a:lumMod val="20000"/>
              <a:lumOff val="8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13" name="TextBox 112"/>
          <p:cNvSpPr txBox="1"/>
          <p:nvPr/>
        </p:nvSpPr>
        <p:spPr>
          <a:xfrm>
            <a:off x="405529" y="2556780"/>
            <a:ext cx="1224370" cy="246221"/>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Services</a:t>
            </a:r>
          </a:p>
        </p:txBody>
      </p:sp>
      <p:sp>
        <p:nvSpPr>
          <p:cNvPr id="95" name="Rounded Rectangle 94"/>
          <p:cNvSpPr/>
          <p:nvPr/>
        </p:nvSpPr>
        <p:spPr bwMode="auto">
          <a:xfrm>
            <a:off x="1338017" y="1929539"/>
            <a:ext cx="8813373" cy="511444"/>
          </a:xfrm>
          <a:prstGeom prst="roundRect">
            <a:avLst/>
          </a:prstGeom>
          <a:solidFill>
            <a:schemeClr val="tx1">
              <a:lumMod val="95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9000"/>
                  </a:schemeClr>
                </a:solidFill>
              </a:rPr>
              <a:t>System Center “Concero”</a:t>
            </a:r>
          </a:p>
        </p:txBody>
      </p:sp>
      <p:pic>
        <p:nvPicPr>
          <p:cNvPr id="115" name="Picture 114" descr="Microsoft Az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5263" y="3576791"/>
            <a:ext cx="470353" cy="51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2979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9" grpId="0" animBg="1"/>
      <p:bldP spid="60" grpId="0" animBg="1"/>
      <p:bldP spid="69" grpId="0" animBg="1"/>
      <p:bldP spid="70" grpId="0" animBg="1"/>
      <p:bldP spid="94"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p:bldP spid="9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7" y="190500"/>
            <a:ext cx="10969943" cy="685800"/>
          </a:xfrm>
        </p:spPr>
        <p:txBody>
          <a:bodyPr>
            <a:normAutofit/>
          </a:bodyPr>
          <a:lstStyle/>
          <a:p>
            <a:r>
              <a:rPr lang="en-US" dirty="0" smtClean="0"/>
              <a:t>System Center Concero Vision</a:t>
            </a:r>
            <a:endParaRPr lang="en-US" dirty="0"/>
          </a:p>
        </p:txBody>
      </p:sp>
      <p:sp>
        <p:nvSpPr>
          <p:cNvPr id="85" name="Content Placeholder 2"/>
          <p:cNvSpPr>
            <a:spLocks noGrp="1"/>
          </p:cNvSpPr>
          <p:nvPr>
            <p:ph idx="1"/>
          </p:nvPr>
        </p:nvSpPr>
        <p:spPr>
          <a:xfrm>
            <a:off x="519113" y="5478402"/>
            <a:ext cx="5810007" cy="1246495"/>
          </a:xfrm>
        </p:spPr>
        <p:txBody>
          <a:bodyPr/>
          <a:lstStyle/>
          <a:p>
            <a:pPr marL="0" indent="0">
              <a:buNone/>
            </a:pPr>
            <a:r>
              <a:rPr lang="en-US" sz="2400" dirty="0" smtClean="0"/>
              <a:t>VMM – Private Clouds</a:t>
            </a:r>
          </a:p>
          <a:p>
            <a:pPr marL="687388" lvl="1" indent="-227013"/>
            <a:r>
              <a:rPr lang="en-US" sz="1800" dirty="0"/>
              <a:t>Manage services across multiple VMM servers</a:t>
            </a:r>
          </a:p>
          <a:p>
            <a:pPr marL="687388" lvl="1" indent="-227013"/>
            <a:r>
              <a:rPr lang="en-US" sz="1800" dirty="0"/>
              <a:t>Web based – self service experience</a:t>
            </a:r>
          </a:p>
          <a:p>
            <a:pPr marL="687388" lvl="1" indent="-227013"/>
            <a:endParaRPr lang="en-US" sz="1800" dirty="0"/>
          </a:p>
        </p:txBody>
      </p:sp>
      <p:sp>
        <p:nvSpPr>
          <p:cNvPr id="4" name="TextBox 3"/>
          <p:cNvSpPr txBox="1"/>
          <p:nvPr/>
        </p:nvSpPr>
        <p:spPr>
          <a:xfrm>
            <a:off x="1598612" y="4191000"/>
            <a:ext cx="9593993" cy="1231106"/>
          </a:xfrm>
          <a:prstGeom prst="rect">
            <a:avLst/>
          </a:prstGeom>
          <a:noFill/>
        </p:spPr>
        <p:txBody>
          <a:bodyPr wrap="square" rtlCol="0">
            <a:spAutoFit/>
          </a:bodyPr>
          <a:lstStyle/>
          <a:p>
            <a:r>
              <a:rPr lang="en-US" sz="2000" b="1" dirty="0" smtClean="0"/>
              <a:t>Customer Problems Addressed</a:t>
            </a:r>
          </a:p>
          <a:p>
            <a:pPr marL="342900" indent="-342900">
              <a:buFont typeface="+mj-lt"/>
              <a:buAutoNum type="arabicPeriod"/>
            </a:pPr>
            <a:r>
              <a:rPr lang="en-US" dirty="0" smtClean="0"/>
              <a:t>Self-service agility and empowerment for application owners</a:t>
            </a:r>
          </a:p>
          <a:p>
            <a:pPr marL="342900" indent="-342900">
              <a:buFont typeface="+mj-lt"/>
              <a:buAutoNum type="arabicPeriod"/>
            </a:pPr>
            <a:r>
              <a:rPr lang="en-US" dirty="0" smtClean="0"/>
              <a:t>Bring service management across multiple clouds under IT management processes</a:t>
            </a:r>
          </a:p>
          <a:p>
            <a:pPr marL="342900" indent="-342900">
              <a:buFont typeface="+mj-lt"/>
              <a:buAutoNum type="arabicPeriod"/>
            </a:pPr>
            <a:r>
              <a:rPr lang="en-US" dirty="0" smtClean="0"/>
              <a:t>Visibility and control into services deployed in multiple clouds</a:t>
            </a:r>
          </a:p>
        </p:txBody>
      </p:sp>
      <p:grpSp>
        <p:nvGrpSpPr>
          <p:cNvPr id="5" name="Group 4"/>
          <p:cNvGrpSpPr/>
          <p:nvPr/>
        </p:nvGrpSpPr>
        <p:grpSpPr>
          <a:xfrm>
            <a:off x="1072696" y="810163"/>
            <a:ext cx="9358245" cy="3467561"/>
            <a:chOff x="1129846" y="1067709"/>
            <a:chExt cx="9358245" cy="2956231"/>
          </a:xfrm>
        </p:grpSpPr>
        <p:grpSp>
          <p:nvGrpSpPr>
            <p:cNvPr id="3" name="Group 2"/>
            <p:cNvGrpSpPr/>
            <p:nvPr/>
          </p:nvGrpSpPr>
          <p:grpSpPr>
            <a:xfrm>
              <a:off x="3035763" y="3486975"/>
              <a:ext cx="3649667" cy="536965"/>
              <a:chOff x="3035763" y="3486975"/>
              <a:chExt cx="3649667" cy="536965"/>
            </a:xfrm>
          </p:grpSpPr>
          <p:sp>
            <p:nvSpPr>
              <p:cNvPr id="8" name="Right Brace 7"/>
              <p:cNvSpPr/>
              <p:nvPr/>
            </p:nvSpPr>
            <p:spPr>
              <a:xfrm rot="5400000">
                <a:off x="4736430" y="1786308"/>
                <a:ext cx="248334" cy="3649667"/>
              </a:xfrm>
              <a:prstGeom prst="rightBrace">
                <a:avLst>
                  <a:gd name="adj1" fmla="val 77222"/>
                  <a:gd name="adj2" fmla="val 49793"/>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819350" y="3735310"/>
                <a:ext cx="2207729" cy="288630"/>
              </a:xfrm>
              <a:prstGeom prst="rect">
                <a:avLst/>
              </a:prstGeom>
              <a:noFill/>
            </p:spPr>
            <p:txBody>
              <a:bodyPr wrap="square" rtlCol="0">
                <a:spAutoFit/>
              </a:bodyPr>
              <a:lstStyle/>
              <a:p>
                <a:pPr algn="ctr"/>
                <a:r>
                  <a:rPr lang="en-US" sz="1600" dirty="0" smtClean="0">
                    <a:solidFill>
                      <a:srgbClr val="FFC000"/>
                    </a:solidFill>
                  </a:rPr>
                  <a:t>Concero 1.0</a:t>
                </a:r>
                <a:endParaRPr lang="en-US" sz="1600" dirty="0">
                  <a:solidFill>
                    <a:srgbClr val="FFC000"/>
                  </a:solidFill>
                </a:endParaRPr>
              </a:p>
            </p:txBody>
          </p:sp>
        </p:grpSp>
        <p:sp>
          <p:nvSpPr>
            <p:cNvPr id="88" name="Rounded Rectangle 87"/>
            <p:cNvSpPr/>
            <p:nvPr/>
          </p:nvSpPr>
          <p:spPr>
            <a:xfrm>
              <a:off x="1581831" y="1123438"/>
              <a:ext cx="3585591" cy="2363536"/>
            </a:xfrm>
            <a:prstGeom prst="roundRect">
              <a:avLst/>
            </a:prstGeom>
            <a:noFill/>
            <a:ln w="254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Single Corner Rectangle 88"/>
            <p:cNvSpPr/>
            <p:nvPr/>
          </p:nvSpPr>
          <p:spPr bwMode="auto">
            <a:xfrm>
              <a:off x="1781828" y="1491342"/>
              <a:ext cx="8536273" cy="550819"/>
            </a:xfrm>
            <a:prstGeom prst="round1Rect">
              <a:avLst>
                <a:gd name="adj" fmla="val 6329"/>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vert270" wrap="square" lIns="91436" tIns="45718" rIns="91436" bIns="45718" numCol="1" rtlCol="0" anchor="t"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pPr>
              <a:endParaRPr lang="en-US" altLang="zh-CN" sz="500" kern="0" dirty="0">
                <a:solidFill>
                  <a:srgbClr val="FFFFFF"/>
                </a:solidFill>
                <a:effectLst>
                  <a:outerShdw blurRad="38100" dist="38100" dir="2700000" algn="tl">
                    <a:srgbClr val="000000">
                      <a:alpha val="43137"/>
                    </a:srgbClr>
                  </a:outerShdw>
                </a:effectLst>
                <a:latin typeface="Arial" pitchFamily="34" charset="0"/>
              </a:endParaRPr>
            </a:p>
          </p:txBody>
        </p:sp>
        <p:grpSp>
          <p:nvGrpSpPr>
            <p:cNvPr id="90" name="Group 89"/>
            <p:cNvGrpSpPr/>
            <p:nvPr/>
          </p:nvGrpSpPr>
          <p:grpSpPr>
            <a:xfrm>
              <a:off x="1783956" y="2097460"/>
              <a:ext cx="1109968" cy="1189580"/>
              <a:chOff x="2286001" y="2405795"/>
              <a:chExt cx="838200" cy="910746"/>
            </a:xfrm>
          </p:grpSpPr>
          <p:sp>
            <p:nvSpPr>
              <p:cNvPr id="91" name="Round Single Corner Rectangle 90"/>
              <p:cNvSpPr/>
              <p:nvPr/>
            </p:nvSpPr>
            <p:spPr bwMode="auto">
              <a:xfrm>
                <a:off x="2286001" y="2405795"/>
                <a:ext cx="838200" cy="910746"/>
              </a:xfrm>
              <a:prstGeom prst="round1Rect">
                <a:avLst>
                  <a:gd name="adj" fmla="val 10174"/>
                </a:avLst>
              </a:prstGeom>
              <a:gradFill>
                <a:gsLst>
                  <a:gs pos="6000">
                    <a:schemeClr val="tx2">
                      <a:lumMod val="20000"/>
                      <a:lumOff val="80000"/>
                    </a:schemeClr>
                  </a:gs>
                  <a:gs pos="72000">
                    <a:schemeClr val="bg2"/>
                  </a:gs>
                </a:gsLst>
                <a:lin ang="13500000" scaled="1"/>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1050" kern="0" dirty="0" smtClean="0">
                    <a:solidFill>
                      <a:schemeClr val="tx2"/>
                    </a:solidFill>
                    <a:latin typeface="Arial" pitchFamily="34" charset="0"/>
                  </a:rPr>
                  <a:t>Windows Azure Platform Appliance</a:t>
                </a:r>
              </a:p>
            </p:txBody>
          </p:sp>
          <p:pic>
            <p:nvPicPr>
              <p:cNvPr id="92" name="Picture 91" descr="Microsoft Az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9884" y="2450520"/>
                <a:ext cx="197082" cy="192412"/>
              </a:xfrm>
              <a:prstGeom prst="rect">
                <a:avLst/>
              </a:prstGeom>
              <a:noFill/>
              <a:extLst>
                <a:ext uri="{909E8E84-426E-40DD-AFC4-6F175D3DCCD1}">
                  <a14:hiddenFill xmlns:a14="http://schemas.microsoft.com/office/drawing/2010/main">
                    <a:solidFill>
                      <a:srgbClr val="FFFFFF"/>
                    </a:solidFill>
                  </a14:hiddenFill>
                </a:ext>
              </a:extLst>
            </p:spPr>
          </p:pic>
        </p:grpSp>
        <p:pic>
          <p:nvPicPr>
            <p:cNvPr id="95" name="Picture 2" descr="W:\TRANSFER\MBupload\SERVER-new\Logo\SystemCenter\SystemCenter\SysCnt_h_rgb_r.png"/>
            <p:cNvPicPr>
              <a:picLocks noChangeAspect="1" noChangeArrowheads="1"/>
            </p:cNvPicPr>
            <p:nvPr/>
          </p:nvPicPr>
          <p:blipFill>
            <a:blip r:embed="rId4"/>
            <a:stretch>
              <a:fillRect/>
            </a:stretch>
          </p:blipFill>
          <p:spPr bwMode="auto">
            <a:xfrm>
              <a:off x="1798380" y="1564584"/>
              <a:ext cx="2158313" cy="389781"/>
            </a:xfrm>
            <a:prstGeom prst="rect">
              <a:avLst/>
            </a:prstGeom>
            <a:noFill/>
            <a:ln>
              <a:noFill/>
            </a:ln>
          </p:spPr>
        </p:pic>
        <p:sp>
          <p:nvSpPr>
            <p:cNvPr id="96" name="TextBox 95"/>
            <p:cNvSpPr txBox="1"/>
            <p:nvPr/>
          </p:nvSpPr>
          <p:spPr>
            <a:xfrm>
              <a:off x="3913668" y="1634968"/>
              <a:ext cx="2120452" cy="314262"/>
            </a:xfrm>
            <a:prstGeom prst="rect">
              <a:avLst/>
            </a:prstGeom>
            <a:noFill/>
          </p:spPr>
          <p:txBody>
            <a:bodyPr wrap="square" rtlCol="0">
              <a:spAutoFit/>
            </a:bodyPr>
            <a:lstStyle/>
            <a:p>
              <a:r>
                <a:rPr lang="en-US" sz="1600" dirty="0" smtClean="0">
                  <a:solidFill>
                    <a:schemeClr val="bg1"/>
                  </a:solidFill>
                </a:rPr>
                <a:t>“Concero”</a:t>
              </a:r>
              <a:endParaRPr lang="en-US" sz="1600" dirty="0">
                <a:solidFill>
                  <a:schemeClr val="bg1"/>
                </a:solidFill>
              </a:endParaRPr>
            </a:p>
          </p:txBody>
        </p:sp>
        <p:grpSp>
          <p:nvGrpSpPr>
            <p:cNvPr id="98" name="Group 97"/>
            <p:cNvGrpSpPr/>
            <p:nvPr/>
          </p:nvGrpSpPr>
          <p:grpSpPr>
            <a:xfrm>
              <a:off x="1129846" y="2099767"/>
              <a:ext cx="451983" cy="1239312"/>
              <a:chOff x="418405" y="3050429"/>
              <a:chExt cx="381685" cy="1126737"/>
            </a:xfrm>
          </p:grpSpPr>
          <p:sp>
            <p:nvSpPr>
              <p:cNvPr id="99" name="Down Arrow 98"/>
              <p:cNvSpPr/>
              <p:nvPr/>
            </p:nvSpPr>
            <p:spPr>
              <a:xfrm rot="10800000">
                <a:off x="418408" y="3052839"/>
                <a:ext cx="381682" cy="695947"/>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2"/>
                  </a:solidFill>
                </a:endParaRPr>
              </a:p>
            </p:txBody>
          </p:sp>
          <p:grpSp>
            <p:nvGrpSpPr>
              <p:cNvPr id="100" name="Group 99"/>
              <p:cNvGrpSpPr/>
              <p:nvPr/>
            </p:nvGrpSpPr>
            <p:grpSpPr>
              <a:xfrm>
                <a:off x="418405" y="3050429"/>
                <a:ext cx="381681" cy="1126737"/>
                <a:chOff x="418405" y="3233479"/>
                <a:chExt cx="381681" cy="1126737"/>
              </a:xfrm>
            </p:grpSpPr>
            <p:sp>
              <p:nvSpPr>
                <p:cNvPr id="101" name="Down Arrow 100"/>
                <p:cNvSpPr/>
                <p:nvPr/>
              </p:nvSpPr>
              <p:spPr>
                <a:xfrm>
                  <a:off x="418405" y="3661508"/>
                  <a:ext cx="381681" cy="695947"/>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2"/>
                    </a:solidFill>
                  </a:endParaRPr>
                </a:p>
              </p:txBody>
            </p:sp>
            <p:sp>
              <p:nvSpPr>
                <p:cNvPr id="102" name="TextBox 101"/>
                <p:cNvSpPr txBox="1"/>
                <p:nvPr/>
              </p:nvSpPr>
              <p:spPr>
                <a:xfrm rot="16200000">
                  <a:off x="39798" y="3692885"/>
                  <a:ext cx="1126737" cy="207926"/>
                </a:xfrm>
                <a:prstGeom prst="rect">
                  <a:avLst/>
                </a:prstGeom>
                <a:noFill/>
              </p:spPr>
              <p:txBody>
                <a:bodyPr wrap="square" rtlCol="0" anchor="ctr">
                  <a:spAutoFit/>
                </a:bodyPr>
                <a:lstStyle/>
                <a:p>
                  <a:pPr algn="ctr"/>
                  <a:r>
                    <a:rPr lang="en-US" sz="1000" dirty="0" smtClean="0">
                      <a:solidFill>
                        <a:sysClr val="windowText" lastClr="000000"/>
                      </a:solidFill>
                    </a:rPr>
                    <a:t>Fabric</a:t>
                  </a:r>
                  <a:endParaRPr lang="en-US" sz="1000" dirty="0">
                    <a:solidFill>
                      <a:sysClr val="windowText" lastClr="000000"/>
                    </a:solidFill>
                  </a:endParaRPr>
                </a:p>
              </p:txBody>
            </p:sp>
          </p:grpSp>
        </p:grpSp>
        <p:grpSp>
          <p:nvGrpSpPr>
            <p:cNvPr id="103" name="Group 102"/>
            <p:cNvGrpSpPr/>
            <p:nvPr/>
          </p:nvGrpSpPr>
          <p:grpSpPr>
            <a:xfrm>
              <a:off x="3035764" y="2125792"/>
              <a:ext cx="2299109" cy="1154392"/>
              <a:chOff x="1270223" y="2955332"/>
              <a:chExt cx="1885779" cy="935199"/>
            </a:xfrm>
          </p:grpSpPr>
          <p:grpSp>
            <p:nvGrpSpPr>
              <p:cNvPr id="104" name="Group 103"/>
              <p:cNvGrpSpPr/>
              <p:nvPr/>
            </p:nvGrpSpPr>
            <p:grpSpPr>
              <a:xfrm>
                <a:off x="1483862" y="2955332"/>
                <a:ext cx="1672140" cy="702268"/>
                <a:chOff x="1270223" y="3188263"/>
                <a:chExt cx="1672140" cy="702268"/>
              </a:xfrm>
            </p:grpSpPr>
            <p:sp>
              <p:nvSpPr>
                <p:cNvPr id="117" name="Round Single Corner Rectangle 116"/>
                <p:cNvSpPr/>
                <p:nvPr/>
              </p:nvSpPr>
              <p:spPr bwMode="auto">
                <a:xfrm>
                  <a:off x="1270223" y="3188263"/>
                  <a:ext cx="1442535" cy="702268"/>
                </a:xfrm>
                <a:prstGeom prst="round1Rect">
                  <a:avLst>
                    <a:gd name="adj" fmla="val 10174"/>
                  </a:avLst>
                </a:prstGeom>
                <a:solidFill>
                  <a:schemeClr val="tx2">
                    <a:lumMod val="75000"/>
                  </a:schemeClr>
                </a:solidFill>
                <a:ln>
                  <a:noFill/>
                  <a:headEnd type="none" w="med" len="med"/>
                  <a:tailEnd type="none" w="med" len="med"/>
                </a:ln>
                <a:effectLst/>
                <a:scene3d>
                  <a:camera prst="orthographicFront">
                    <a:rot lat="0" lon="0" rev="0"/>
                  </a:camera>
                  <a:lightRig rig="threePt" dir="t">
                    <a:rot lat="0" lon="0" rev="1200000"/>
                  </a:lightRig>
                </a:scene3d>
                <a:sp3d/>
              </p:spPr>
              <p:txBody>
                <a:bodyPr vert="vert270" wrap="square" lIns="91436" tIns="45718" rIns="91436" bIns="45718" numCol="1" rtlCol="0" anchor="t"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500" kern="0" dirty="0" smtClean="0">
                    <a:solidFill>
                      <a:srgbClr val="FFFFFF"/>
                    </a:solidFill>
                    <a:effectLst>
                      <a:outerShdw blurRad="38100" dist="38100" dir="2700000" algn="tl">
                        <a:srgbClr val="000000">
                          <a:alpha val="43137"/>
                        </a:srgbClr>
                      </a:outerShdw>
                    </a:effectLst>
                    <a:latin typeface="Arial" pitchFamily="34" charset="0"/>
                  </a:endParaRPr>
                </a:p>
              </p:txBody>
            </p:sp>
            <p:sp>
              <p:nvSpPr>
                <p:cNvPr id="118" name="Round Single Corner Rectangle 117"/>
                <p:cNvSpPr/>
                <p:nvPr/>
              </p:nvSpPr>
              <p:spPr bwMode="auto">
                <a:xfrm>
                  <a:off x="1309402" y="3254350"/>
                  <a:ext cx="1358989" cy="250482"/>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400" kern="0" dirty="0" smtClean="0">
                    <a:solidFill>
                      <a:schemeClr val="bg1"/>
                    </a:solidFill>
                    <a:latin typeface="Arial" pitchFamily="34" charset="0"/>
                  </a:endParaRPr>
                </a:p>
              </p:txBody>
            </p:sp>
            <p:sp>
              <p:nvSpPr>
                <p:cNvPr id="119" name="Round Single Corner Rectangle 118"/>
                <p:cNvSpPr/>
                <p:nvPr/>
              </p:nvSpPr>
              <p:spPr>
                <a:xfrm>
                  <a:off x="1303526" y="3601043"/>
                  <a:ext cx="1364864" cy="197984"/>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700" kern="0" dirty="0" smtClean="0">
                      <a:solidFill>
                        <a:srgbClr val="FFFFFF"/>
                      </a:solidFill>
                      <a:latin typeface="Arial" pitchFamily="34" charset="0"/>
                    </a:rPr>
                    <a:t>Hyper-V, VMware, </a:t>
                  </a:r>
                  <a:r>
                    <a:rPr lang="en-US" altLang="zh-CN" sz="700" kern="0" dirty="0" err="1" smtClean="0">
                      <a:solidFill>
                        <a:srgbClr val="FFFFFF"/>
                      </a:solidFill>
                      <a:latin typeface="Arial" pitchFamily="34" charset="0"/>
                    </a:rPr>
                    <a:t>Xen</a:t>
                  </a:r>
                  <a:endParaRPr lang="en-US" altLang="zh-CN" sz="700" kern="0" dirty="0" smtClean="0">
                    <a:solidFill>
                      <a:srgbClr val="FFFFFF"/>
                    </a:solidFill>
                    <a:latin typeface="Arial" pitchFamily="34" charset="0"/>
                  </a:endParaRPr>
                </a:p>
              </p:txBody>
            </p:sp>
            <p:pic>
              <p:nvPicPr>
                <p:cNvPr id="120" name="Picture 2" descr="W:\TRANSFER\MBupload\SERVER-new\Logo\SystemCenter\SystemCenter\SysCnt_h_rgb_r.png"/>
                <p:cNvPicPr>
                  <a:picLocks noChangeAspect="1" noChangeArrowheads="1"/>
                </p:cNvPicPr>
                <p:nvPr/>
              </p:nvPicPr>
              <p:blipFill>
                <a:blip r:embed="rId4"/>
                <a:srcRect/>
                <a:stretch>
                  <a:fillRect/>
                </a:stretch>
              </p:blipFill>
              <p:spPr bwMode="auto">
                <a:xfrm>
                  <a:off x="1358693" y="3279241"/>
                  <a:ext cx="681211" cy="200700"/>
                </a:xfrm>
                <a:prstGeom prst="rect">
                  <a:avLst/>
                </a:prstGeom>
                <a:noFill/>
                <a:ln w="9525">
                  <a:noFill/>
                  <a:miter lim="800000"/>
                  <a:headEnd/>
                  <a:tailEnd/>
                </a:ln>
              </p:spPr>
            </p:pic>
            <p:sp>
              <p:nvSpPr>
                <p:cNvPr id="121" name="TextBox 120"/>
                <p:cNvSpPr txBox="1"/>
                <p:nvPr/>
              </p:nvSpPr>
              <p:spPr>
                <a:xfrm>
                  <a:off x="1981557" y="3322048"/>
                  <a:ext cx="960806" cy="138868"/>
                </a:xfrm>
                <a:prstGeom prst="rect">
                  <a:avLst/>
                </a:prstGeom>
                <a:noFill/>
              </p:spPr>
              <p:txBody>
                <a:bodyPr wrap="square" rtlCol="0">
                  <a:spAutoFit/>
                </a:bodyPr>
                <a:lstStyle/>
                <a:p>
                  <a:r>
                    <a:rPr lang="en-US" sz="600" dirty="0" smtClean="0">
                      <a:solidFill>
                        <a:schemeClr val="bg1"/>
                      </a:solidFill>
                    </a:rPr>
                    <a:t>VMM 2012</a:t>
                  </a:r>
                  <a:endParaRPr lang="en-US" sz="600" dirty="0">
                    <a:solidFill>
                      <a:schemeClr val="bg1"/>
                    </a:solidFill>
                  </a:endParaRPr>
                </a:p>
              </p:txBody>
            </p:sp>
          </p:grpSp>
          <p:grpSp>
            <p:nvGrpSpPr>
              <p:cNvPr id="105" name="Group 104"/>
              <p:cNvGrpSpPr/>
              <p:nvPr/>
            </p:nvGrpSpPr>
            <p:grpSpPr>
              <a:xfrm>
                <a:off x="1392417" y="3080302"/>
                <a:ext cx="1672140" cy="702268"/>
                <a:chOff x="1270223" y="3188263"/>
                <a:chExt cx="1672140" cy="702268"/>
              </a:xfrm>
            </p:grpSpPr>
            <p:sp>
              <p:nvSpPr>
                <p:cNvPr id="112" name="Round Single Corner Rectangle 111"/>
                <p:cNvSpPr/>
                <p:nvPr/>
              </p:nvSpPr>
              <p:spPr bwMode="auto">
                <a:xfrm>
                  <a:off x="1270223" y="3188263"/>
                  <a:ext cx="1442535" cy="702268"/>
                </a:xfrm>
                <a:prstGeom prst="round1Rect">
                  <a:avLst>
                    <a:gd name="adj" fmla="val 10174"/>
                  </a:avLst>
                </a:prstGeom>
                <a:solidFill>
                  <a:schemeClr val="tx2">
                    <a:lumMod val="75000"/>
                  </a:schemeClr>
                </a:solidFill>
                <a:ln>
                  <a:noFill/>
                  <a:headEnd type="none" w="med" len="med"/>
                  <a:tailEnd type="none" w="med" len="med"/>
                </a:ln>
                <a:effectLst/>
                <a:scene3d>
                  <a:camera prst="orthographicFront">
                    <a:rot lat="0" lon="0" rev="0"/>
                  </a:camera>
                  <a:lightRig rig="threePt" dir="t">
                    <a:rot lat="0" lon="0" rev="1200000"/>
                  </a:lightRig>
                </a:scene3d>
                <a:sp3d/>
              </p:spPr>
              <p:txBody>
                <a:bodyPr vert="vert270" wrap="square" lIns="91436" tIns="45718" rIns="91436" bIns="45718" numCol="1" rtlCol="0" anchor="t"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500" kern="0" dirty="0" smtClean="0">
                    <a:solidFill>
                      <a:srgbClr val="FFFFFF"/>
                    </a:solidFill>
                    <a:effectLst>
                      <a:outerShdw blurRad="38100" dist="38100" dir="2700000" algn="tl">
                        <a:srgbClr val="000000">
                          <a:alpha val="43137"/>
                        </a:srgbClr>
                      </a:outerShdw>
                    </a:effectLst>
                    <a:latin typeface="Arial" pitchFamily="34" charset="0"/>
                  </a:endParaRPr>
                </a:p>
              </p:txBody>
            </p:sp>
            <p:sp>
              <p:nvSpPr>
                <p:cNvPr id="113" name="Round Single Corner Rectangle 112"/>
                <p:cNvSpPr/>
                <p:nvPr/>
              </p:nvSpPr>
              <p:spPr bwMode="auto">
                <a:xfrm>
                  <a:off x="1309402" y="3254350"/>
                  <a:ext cx="1358989" cy="250482"/>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400" kern="0" dirty="0" smtClean="0">
                    <a:solidFill>
                      <a:schemeClr val="bg1"/>
                    </a:solidFill>
                    <a:latin typeface="Arial" pitchFamily="34" charset="0"/>
                  </a:endParaRPr>
                </a:p>
              </p:txBody>
            </p:sp>
            <p:sp>
              <p:nvSpPr>
                <p:cNvPr id="114" name="Round Single Corner Rectangle 113"/>
                <p:cNvSpPr/>
                <p:nvPr/>
              </p:nvSpPr>
              <p:spPr>
                <a:xfrm>
                  <a:off x="1303526" y="3601043"/>
                  <a:ext cx="1364864" cy="197984"/>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700" kern="0" dirty="0" smtClean="0">
                      <a:solidFill>
                        <a:srgbClr val="FFFFFF"/>
                      </a:solidFill>
                      <a:latin typeface="Arial" pitchFamily="34" charset="0"/>
                    </a:rPr>
                    <a:t>Hyper-V, VMware, </a:t>
                  </a:r>
                  <a:r>
                    <a:rPr lang="en-US" altLang="zh-CN" sz="700" kern="0" dirty="0" err="1" smtClean="0">
                      <a:solidFill>
                        <a:srgbClr val="FFFFFF"/>
                      </a:solidFill>
                      <a:latin typeface="Arial" pitchFamily="34" charset="0"/>
                    </a:rPr>
                    <a:t>Xen</a:t>
                  </a:r>
                  <a:endParaRPr lang="en-US" altLang="zh-CN" sz="700" kern="0" dirty="0" smtClean="0">
                    <a:solidFill>
                      <a:srgbClr val="FFFFFF"/>
                    </a:solidFill>
                    <a:latin typeface="Arial" pitchFamily="34" charset="0"/>
                  </a:endParaRPr>
                </a:p>
              </p:txBody>
            </p:sp>
            <p:pic>
              <p:nvPicPr>
                <p:cNvPr id="115" name="Picture 2" descr="W:\TRANSFER\MBupload\SERVER-new\Logo\SystemCenter\SystemCenter\SysCnt_h_rgb_r.png"/>
                <p:cNvPicPr>
                  <a:picLocks noChangeAspect="1" noChangeArrowheads="1"/>
                </p:cNvPicPr>
                <p:nvPr/>
              </p:nvPicPr>
              <p:blipFill>
                <a:blip r:embed="rId4"/>
                <a:srcRect/>
                <a:stretch>
                  <a:fillRect/>
                </a:stretch>
              </p:blipFill>
              <p:spPr bwMode="auto">
                <a:xfrm>
                  <a:off x="1358693" y="3279241"/>
                  <a:ext cx="681211" cy="200700"/>
                </a:xfrm>
                <a:prstGeom prst="rect">
                  <a:avLst/>
                </a:prstGeom>
                <a:noFill/>
                <a:ln w="9525">
                  <a:noFill/>
                  <a:miter lim="800000"/>
                  <a:headEnd/>
                  <a:tailEnd/>
                </a:ln>
              </p:spPr>
            </p:pic>
            <p:sp>
              <p:nvSpPr>
                <p:cNvPr id="116" name="TextBox 115"/>
                <p:cNvSpPr txBox="1"/>
                <p:nvPr/>
              </p:nvSpPr>
              <p:spPr>
                <a:xfrm>
                  <a:off x="1981557" y="3322048"/>
                  <a:ext cx="960806" cy="138868"/>
                </a:xfrm>
                <a:prstGeom prst="rect">
                  <a:avLst/>
                </a:prstGeom>
                <a:noFill/>
              </p:spPr>
              <p:txBody>
                <a:bodyPr wrap="square" rtlCol="0">
                  <a:spAutoFit/>
                </a:bodyPr>
                <a:lstStyle/>
                <a:p>
                  <a:r>
                    <a:rPr lang="en-US" sz="600" dirty="0" smtClean="0">
                      <a:solidFill>
                        <a:schemeClr val="bg1"/>
                      </a:solidFill>
                    </a:rPr>
                    <a:t>VMM 2012</a:t>
                  </a:r>
                  <a:endParaRPr lang="en-US" sz="600" dirty="0">
                    <a:solidFill>
                      <a:schemeClr val="bg1"/>
                    </a:solidFill>
                  </a:endParaRPr>
                </a:p>
              </p:txBody>
            </p:sp>
          </p:grpSp>
          <p:grpSp>
            <p:nvGrpSpPr>
              <p:cNvPr id="106" name="Group 105"/>
              <p:cNvGrpSpPr/>
              <p:nvPr/>
            </p:nvGrpSpPr>
            <p:grpSpPr>
              <a:xfrm>
                <a:off x="1270223" y="3188263"/>
                <a:ext cx="1442535" cy="702268"/>
                <a:chOff x="1270223" y="3188263"/>
                <a:chExt cx="1442535" cy="702268"/>
              </a:xfrm>
            </p:grpSpPr>
            <p:sp>
              <p:nvSpPr>
                <p:cNvPr id="107" name="Round Single Corner Rectangle 106"/>
                <p:cNvSpPr/>
                <p:nvPr/>
              </p:nvSpPr>
              <p:spPr bwMode="auto">
                <a:xfrm>
                  <a:off x="1270223" y="3188263"/>
                  <a:ext cx="1442535" cy="702268"/>
                </a:xfrm>
                <a:prstGeom prst="round1Rect">
                  <a:avLst>
                    <a:gd name="adj" fmla="val 10174"/>
                  </a:avLst>
                </a:prstGeom>
                <a:solidFill>
                  <a:schemeClr val="tx2">
                    <a:lumMod val="75000"/>
                  </a:schemeClr>
                </a:solidFill>
                <a:ln>
                  <a:noFill/>
                  <a:headEnd type="none" w="med" len="med"/>
                  <a:tailEnd type="none" w="med" len="med"/>
                </a:ln>
                <a:effectLst/>
                <a:scene3d>
                  <a:camera prst="orthographicFront">
                    <a:rot lat="0" lon="0" rev="0"/>
                  </a:camera>
                  <a:lightRig rig="threePt" dir="t">
                    <a:rot lat="0" lon="0" rev="1200000"/>
                  </a:lightRig>
                </a:scene3d>
                <a:sp3d/>
              </p:spPr>
              <p:txBody>
                <a:bodyPr vert="vert270" wrap="square" lIns="91436" tIns="45718" rIns="91436" bIns="45718" numCol="1" rtlCol="0" anchor="t"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500" kern="0" dirty="0" smtClean="0">
                    <a:solidFill>
                      <a:srgbClr val="FFFFFF"/>
                    </a:solidFill>
                    <a:effectLst>
                      <a:outerShdw blurRad="38100" dist="38100" dir="2700000" algn="tl">
                        <a:srgbClr val="000000">
                          <a:alpha val="43137"/>
                        </a:srgbClr>
                      </a:outerShdw>
                    </a:effectLst>
                    <a:latin typeface="Arial" pitchFamily="34" charset="0"/>
                  </a:endParaRPr>
                </a:p>
              </p:txBody>
            </p:sp>
            <p:sp>
              <p:nvSpPr>
                <p:cNvPr id="108" name="Round Single Corner Rectangle 107"/>
                <p:cNvSpPr/>
                <p:nvPr/>
              </p:nvSpPr>
              <p:spPr bwMode="auto">
                <a:xfrm>
                  <a:off x="1309402" y="3254350"/>
                  <a:ext cx="1358989" cy="250482"/>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400" kern="0" dirty="0" smtClean="0">
                    <a:solidFill>
                      <a:schemeClr val="bg1"/>
                    </a:solidFill>
                    <a:latin typeface="Arial" pitchFamily="34" charset="0"/>
                  </a:endParaRPr>
                </a:p>
              </p:txBody>
            </p:sp>
            <p:sp>
              <p:nvSpPr>
                <p:cNvPr id="109" name="Round Single Corner Rectangle 108"/>
                <p:cNvSpPr/>
                <p:nvPr/>
              </p:nvSpPr>
              <p:spPr>
                <a:xfrm>
                  <a:off x="1303526" y="3601043"/>
                  <a:ext cx="1364864" cy="197984"/>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1000" kern="0" dirty="0" smtClean="0">
                      <a:solidFill>
                        <a:srgbClr val="FFFFFF"/>
                      </a:solidFill>
                    </a:rPr>
                    <a:t>Hyper-V, VMware, </a:t>
                  </a:r>
                  <a:r>
                    <a:rPr lang="en-US" altLang="zh-CN" sz="1000" kern="0" dirty="0" err="1" smtClean="0">
                      <a:solidFill>
                        <a:srgbClr val="FFFFFF"/>
                      </a:solidFill>
                    </a:rPr>
                    <a:t>Xen</a:t>
                  </a:r>
                  <a:endParaRPr lang="en-US" altLang="zh-CN" sz="1000" kern="0" dirty="0" smtClean="0">
                    <a:solidFill>
                      <a:srgbClr val="FFFFFF"/>
                    </a:solidFill>
                  </a:endParaRPr>
                </a:p>
              </p:txBody>
            </p:sp>
            <p:pic>
              <p:nvPicPr>
                <p:cNvPr id="110" name="Picture 2" descr="W:\TRANSFER\MBupload\SERVER-new\Logo\SystemCenter\SystemCenter\SysCnt_h_rgb_r.png"/>
                <p:cNvPicPr>
                  <a:picLocks noChangeAspect="1" noChangeArrowheads="1"/>
                </p:cNvPicPr>
                <p:nvPr/>
              </p:nvPicPr>
              <p:blipFill>
                <a:blip r:embed="rId4"/>
                <a:stretch>
                  <a:fillRect/>
                </a:stretch>
              </p:blipFill>
              <p:spPr bwMode="auto">
                <a:xfrm>
                  <a:off x="1358696" y="3316756"/>
                  <a:ext cx="708119" cy="126308"/>
                </a:xfrm>
                <a:prstGeom prst="rect">
                  <a:avLst/>
                </a:prstGeom>
                <a:noFill/>
                <a:ln>
                  <a:noFill/>
                </a:ln>
              </p:spPr>
            </p:pic>
          </p:grpSp>
        </p:grpSp>
        <p:sp>
          <p:nvSpPr>
            <p:cNvPr id="122" name="TextBox 121"/>
            <p:cNvSpPr txBox="1"/>
            <p:nvPr/>
          </p:nvSpPr>
          <p:spPr>
            <a:xfrm>
              <a:off x="2411428" y="1074277"/>
              <a:ext cx="1997412" cy="285694"/>
            </a:xfrm>
            <a:prstGeom prst="rect">
              <a:avLst/>
            </a:prstGeom>
            <a:noFill/>
          </p:spPr>
          <p:txBody>
            <a:bodyPr wrap="square" rtlCol="0">
              <a:spAutoFit/>
            </a:bodyPr>
            <a:lstStyle/>
            <a:p>
              <a:pPr algn="ctr"/>
              <a:r>
                <a:rPr lang="en-US" sz="1400" dirty="0" smtClean="0"/>
                <a:t>Customer</a:t>
              </a:r>
              <a:endParaRPr lang="en-US" sz="1400" dirty="0"/>
            </a:p>
          </p:txBody>
        </p:sp>
        <p:grpSp>
          <p:nvGrpSpPr>
            <p:cNvPr id="123" name="Group 122"/>
            <p:cNvGrpSpPr/>
            <p:nvPr/>
          </p:nvGrpSpPr>
          <p:grpSpPr>
            <a:xfrm>
              <a:off x="4974658" y="1067709"/>
              <a:ext cx="1997411" cy="2419266"/>
              <a:chOff x="3879562" y="2601093"/>
              <a:chExt cx="1561118" cy="2153787"/>
            </a:xfrm>
          </p:grpSpPr>
          <p:sp>
            <p:nvSpPr>
              <p:cNvPr id="124" name="Rounded Rectangle 123"/>
              <p:cNvSpPr/>
              <p:nvPr/>
            </p:nvSpPr>
            <p:spPr>
              <a:xfrm>
                <a:off x="4073469" y="2650707"/>
                <a:ext cx="1173303" cy="2104173"/>
              </a:xfrm>
              <a:prstGeom prst="roundRect">
                <a:avLst/>
              </a:prstGeom>
              <a:noFill/>
              <a:ln w="254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 Single Corner Rectangle 124"/>
              <p:cNvSpPr/>
              <p:nvPr/>
            </p:nvSpPr>
            <p:spPr bwMode="auto">
              <a:xfrm>
                <a:off x="4134437" y="3534954"/>
                <a:ext cx="1082215" cy="1047424"/>
              </a:xfrm>
              <a:prstGeom prst="round1Rect">
                <a:avLst>
                  <a:gd name="adj" fmla="val 10174"/>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pPr>
                <a:r>
                  <a:rPr lang="en-US" altLang="zh-CN" sz="1200" kern="0" dirty="0">
                    <a:solidFill>
                      <a:schemeClr val="bg1"/>
                    </a:solidFill>
                  </a:rPr>
                  <a:t>Windows Azure</a:t>
                </a:r>
              </a:p>
            </p:txBody>
          </p:sp>
          <p:pic>
            <p:nvPicPr>
              <p:cNvPr id="126" name="Picture 125" descr="Microsoft Az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1717" y="3560753"/>
                <a:ext cx="367614" cy="393784"/>
              </a:xfrm>
              <a:prstGeom prst="rect">
                <a:avLst/>
              </a:prstGeom>
              <a:noFill/>
              <a:extLst>
                <a:ext uri="{909E8E84-426E-40DD-AFC4-6F175D3DCCD1}">
                  <a14:hiddenFill xmlns:a14="http://schemas.microsoft.com/office/drawing/2010/main">
                    <a:solidFill>
                      <a:srgbClr val="FFFFFF"/>
                    </a:solidFill>
                  </a14:hiddenFill>
                </a:ext>
              </a:extLst>
            </p:spPr>
          </p:pic>
          <p:sp>
            <p:nvSpPr>
              <p:cNvPr id="127" name="TextBox 126"/>
              <p:cNvSpPr txBox="1"/>
              <p:nvPr/>
            </p:nvSpPr>
            <p:spPr>
              <a:xfrm>
                <a:off x="3879562" y="2601093"/>
                <a:ext cx="1561118" cy="254343"/>
              </a:xfrm>
              <a:prstGeom prst="rect">
                <a:avLst/>
              </a:prstGeom>
              <a:noFill/>
            </p:spPr>
            <p:txBody>
              <a:bodyPr wrap="square" rtlCol="0">
                <a:spAutoFit/>
              </a:bodyPr>
              <a:lstStyle/>
              <a:p>
                <a:pPr algn="ctr"/>
                <a:r>
                  <a:rPr lang="en-US" sz="1400" dirty="0" smtClean="0"/>
                  <a:t>Microsoft</a:t>
                </a:r>
                <a:endParaRPr lang="en-US" sz="1400" dirty="0"/>
              </a:p>
            </p:txBody>
          </p:sp>
        </p:grpSp>
        <p:sp>
          <p:nvSpPr>
            <p:cNvPr id="130" name="Up-Down Arrow 129"/>
            <p:cNvSpPr/>
            <p:nvPr/>
          </p:nvSpPr>
          <p:spPr>
            <a:xfrm>
              <a:off x="1173778" y="1403341"/>
              <a:ext cx="377297" cy="649332"/>
            </a:xfrm>
            <a:prstGeom prst="up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131" name="TextBox 130"/>
            <p:cNvSpPr txBox="1"/>
            <p:nvPr/>
          </p:nvSpPr>
          <p:spPr>
            <a:xfrm rot="16200000">
              <a:off x="741769" y="1619983"/>
              <a:ext cx="1239313" cy="246221"/>
            </a:xfrm>
            <a:prstGeom prst="rect">
              <a:avLst/>
            </a:prstGeom>
            <a:noFill/>
          </p:spPr>
          <p:txBody>
            <a:bodyPr wrap="square" rtlCol="0">
              <a:spAutoFit/>
            </a:bodyPr>
            <a:lstStyle/>
            <a:p>
              <a:pPr algn="ctr"/>
              <a:r>
                <a:rPr lang="en-US" sz="1000" dirty="0" smtClean="0">
                  <a:solidFill>
                    <a:schemeClr val="bg1"/>
                  </a:solidFill>
                </a:rPr>
                <a:t>Services</a:t>
              </a:r>
              <a:endParaRPr lang="en-US" sz="1000" dirty="0">
                <a:solidFill>
                  <a:schemeClr val="bg1"/>
                </a:solidFill>
              </a:endParaRPr>
            </a:p>
          </p:txBody>
        </p:sp>
        <p:sp>
          <p:nvSpPr>
            <p:cNvPr id="132" name="Rounded Rectangle 131"/>
            <p:cNvSpPr/>
            <p:nvPr/>
          </p:nvSpPr>
          <p:spPr>
            <a:xfrm>
              <a:off x="6773789" y="1123438"/>
              <a:ext cx="3714302" cy="2363537"/>
            </a:xfrm>
            <a:prstGeom prst="roundRect">
              <a:avLst/>
            </a:prstGeom>
            <a:noFill/>
            <a:ln w="254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p:cNvGrpSpPr/>
            <p:nvPr/>
          </p:nvGrpSpPr>
          <p:grpSpPr>
            <a:xfrm>
              <a:off x="6944369" y="2103259"/>
              <a:ext cx="1109968" cy="1189580"/>
              <a:chOff x="653838" y="2399036"/>
              <a:chExt cx="838200" cy="910746"/>
            </a:xfrm>
          </p:grpSpPr>
          <p:sp>
            <p:nvSpPr>
              <p:cNvPr id="134" name="Round Single Corner Rectangle 133"/>
              <p:cNvSpPr/>
              <p:nvPr/>
            </p:nvSpPr>
            <p:spPr bwMode="auto">
              <a:xfrm>
                <a:off x="653838" y="2399036"/>
                <a:ext cx="838200" cy="910746"/>
              </a:xfrm>
              <a:prstGeom prst="round1Rect">
                <a:avLst>
                  <a:gd name="adj" fmla="val 10174"/>
                </a:avLst>
              </a:prstGeom>
              <a:gradFill>
                <a:gsLst>
                  <a:gs pos="6000">
                    <a:schemeClr val="tx2">
                      <a:lumMod val="20000"/>
                      <a:lumOff val="80000"/>
                    </a:schemeClr>
                  </a:gs>
                  <a:gs pos="72000">
                    <a:schemeClr val="bg2"/>
                  </a:gs>
                </a:gsLst>
                <a:lin ang="13500000" scaled="1"/>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1050" kern="0" dirty="0" smtClean="0">
                    <a:solidFill>
                      <a:schemeClr val="tx2"/>
                    </a:solidFill>
                    <a:latin typeface="Arial" pitchFamily="34" charset="0"/>
                  </a:rPr>
                  <a:t>Windows Azure Platform Appliance</a:t>
                </a:r>
              </a:p>
            </p:txBody>
          </p:sp>
          <p:pic>
            <p:nvPicPr>
              <p:cNvPr id="135" name="Picture 134" descr="Microsoft Az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441" y="2468411"/>
                <a:ext cx="197082" cy="192412"/>
              </a:xfrm>
              <a:prstGeom prst="rect">
                <a:avLst/>
              </a:prstGeom>
              <a:noFill/>
              <a:extLst>
                <a:ext uri="{909E8E84-426E-40DD-AFC4-6F175D3DCCD1}">
                  <a14:hiddenFill xmlns:a14="http://schemas.microsoft.com/office/drawing/2010/main">
                    <a:solidFill>
                      <a:srgbClr val="FFFFFF"/>
                    </a:solidFill>
                  </a14:hiddenFill>
                </a:ext>
              </a:extLst>
            </p:spPr>
          </p:pic>
        </p:grpSp>
        <p:sp>
          <p:nvSpPr>
            <p:cNvPr id="136" name="TextBox 135"/>
            <p:cNvSpPr txBox="1"/>
            <p:nvPr/>
          </p:nvSpPr>
          <p:spPr>
            <a:xfrm>
              <a:off x="7512569" y="1074277"/>
              <a:ext cx="1997412" cy="285694"/>
            </a:xfrm>
            <a:prstGeom prst="rect">
              <a:avLst/>
            </a:prstGeom>
            <a:noFill/>
          </p:spPr>
          <p:txBody>
            <a:bodyPr wrap="square" rtlCol="0">
              <a:spAutoFit/>
            </a:bodyPr>
            <a:lstStyle/>
            <a:p>
              <a:pPr algn="ctr"/>
              <a:r>
                <a:rPr lang="en-US" sz="1400" dirty="0" smtClean="0"/>
                <a:t>Partner</a:t>
              </a:r>
              <a:endParaRPr lang="en-US" sz="1400" dirty="0"/>
            </a:p>
          </p:txBody>
        </p:sp>
        <p:grpSp>
          <p:nvGrpSpPr>
            <p:cNvPr id="137" name="Group 136"/>
            <p:cNvGrpSpPr/>
            <p:nvPr/>
          </p:nvGrpSpPr>
          <p:grpSpPr>
            <a:xfrm>
              <a:off x="8160408" y="2158763"/>
              <a:ext cx="2299109" cy="1154392"/>
              <a:chOff x="1270223" y="2955332"/>
              <a:chExt cx="1885779" cy="935199"/>
            </a:xfrm>
          </p:grpSpPr>
          <p:grpSp>
            <p:nvGrpSpPr>
              <p:cNvPr id="138" name="Group 137"/>
              <p:cNvGrpSpPr/>
              <p:nvPr/>
            </p:nvGrpSpPr>
            <p:grpSpPr>
              <a:xfrm>
                <a:off x="1483862" y="2955332"/>
                <a:ext cx="1672140" cy="702268"/>
                <a:chOff x="1270223" y="3188263"/>
                <a:chExt cx="1672140" cy="702268"/>
              </a:xfrm>
            </p:grpSpPr>
            <p:sp>
              <p:nvSpPr>
                <p:cNvPr id="151" name="Round Single Corner Rectangle 150"/>
                <p:cNvSpPr/>
                <p:nvPr/>
              </p:nvSpPr>
              <p:spPr bwMode="auto">
                <a:xfrm>
                  <a:off x="1270223" y="3188263"/>
                  <a:ext cx="1442535" cy="702268"/>
                </a:xfrm>
                <a:prstGeom prst="round1Rect">
                  <a:avLst>
                    <a:gd name="adj" fmla="val 10174"/>
                  </a:avLst>
                </a:prstGeom>
                <a:solidFill>
                  <a:schemeClr val="tx2">
                    <a:lumMod val="75000"/>
                  </a:schemeClr>
                </a:solidFill>
                <a:ln>
                  <a:noFill/>
                  <a:headEnd type="none" w="med" len="med"/>
                  <a:tailEnd type="none" w="med" len="med"/>
                </a:ln>
                <a:effectLst/>
                <a:scene3d>
                  <a:camera prst="orthographicFront">
                    <a:rot lat="0" lon="0" rev="0"/>
                  </a:camera>
                  <a:lightRig rig="threePt" dir="t">
                    <a:rot lat="0" lon="0" rev="1200000"/>
                  </a:lightRig>
                </a:scene3d>
                <a:sp3d/>
              </p:spPr>
              <p:txBody>
                <a:bodyPr vert="vert270" wrap="square" lIns="91436" tIns="45718" rIns="91436" bIns="45718" numCol="1" rtlCol="0" anchor="t"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500" kern="0" dirty="0" smtClean="0">
                    <a:solidFill>
                      <a:srgbClr val="FFFFFF"/>
                    </a:solidFill>
                    <a:effectLst>
                      <a:outerShdw blurRad="38100" dist="38100" dir="2700000" algn="tl">
                        <a:srgbClr val="000000">
                          <a:alpha val="43137"/>
                        </a:srgbClr>
                      </a:outerShdw>
                    </a:effectLst>
                    <a:latin typeface="Arial" pitchFamily="34" charset="0"/>
                  </a:endParaRPr>
                </a:p>
              </p:txBody>
            </p:sp>
            <p:sp>
              <p:nvSpPr>
                <p:cNvPr id="152" name="Round Single Corner Rectangle 151"/>
                <p:cNvSpPr/>
                <p:nvPr/>
              </p:nvSpPr>
              <p:spPr bwMode="auto">
                <a:xfrm>
                  <a:off x="1309402" y="3254350"/>
                  <a:ext cx="1358989" cy="250482"/>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400" kern="0" dirty="0" smtClean="0">
                    <a:solidFill>
                      <a:schemeClr val="bg1"/>
                    </a:solidFill>
                    <a:latin typeface="Arial" pitchFamily="34" charset="0"/>
                  </a:endParaRPr>
                </a:p>
              </p:txBody>
            </p:sp>
            <p:sp>
              <p:nvSpPr>
                <p:cNvPr id="153" name="Round Single Corner Rectangle 152"/>
                <p:cNvSpPr/>
                <p:nvPr/>
              </p:nvSpPr>
              <p:spPr>
                <a:xfrm>
                  <a:off x="1303526" y="3601043"/>
                  <a:ext cx="1364864" cy="197984"/>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700" kern="0" dirty="0" smtClean="0">
                      <a:solidFill>
                        <a:srgbClr val="FFFFFF"/>
                      </a:solidFill>
                      <a:latin typeface="Arial" pitchFamily="34" charset="0"/>
                    </a:rPr>
                    <a:t>Hyper-V, VMware, </a:t>
                  </a:r>
                  <a:r>
                    <a:rPr lang="en-US" altLang="zh-CN" sz="700" kern="0" dirty="0" err="1" smtClean="0">
                      <a:solidFill>
                        <a:srgbClr val="FFFFFF"/>
                      </a:solidFill>
                      <a:latin typeface="Arial" pitchFamily="34" charset="0"/>
                    </a:rPr>
                    <a:t>Xen</a:t>
                  </a:r>
                  <a:endParaRPr lang="en-US" altLang="zh-CN" sz="700" kern="0" dirty="0" smtClean="0">
                    <a:solidFill>
                      <a:srgbClr val="FFFFFF"/>
                    </a:solidFill>
                    <a:latin typeface="Arial" pitchFamily="34" charset="0"/>
                  </a:endParaRPr>
                </a:p>
              </p:txBody>
            </p:sp>
            <p:pic>
              <p:nvPicPr>
                <p:cNvPr id="154" name="Picture 2" descr="W:\TRANSFER\MBupload\SERVER-new\Logo\SystemCenter\SystemCenter\SysCnt_h_rgb_r.png"/>
                <p:cNvPicPr>
                  <a:picLocks noChangeAspect="1" noChangeArrowheads="1"/>
                </p:cNvPicPr>
                <p:nvPr/>
              </p:nvPicPr>
              <p:blipFill>
                <a:blip r:embed="rId4"/>
                <a:srcRect/>
                <a:stretch>
                  <a:fillRect/>
                </a:stretch>
              </p:blipFill>
              <p:spPr bwMode="auto">
                <a:xfrm>
                  <a:off x="1358693" y="3279241"/>
                  <a:ext cx="681211" cy="200700"/>
                </a:xfrm>
                <a:prstGeom prst="rect">
                  <a:avLst/>
                </a:prstGeom>
                <a:noFill/>
                <a:ln w="9525">
                  <a:noFill/>
                  <a:miter lim="800000"/>
                  <a:headEnd/>
                  <a:tailEnd/>
                </a:ln>
              </p:spPr>
            </p:pic>
            <p:sp>
              <p:nvSpPr>
                <p:cNvPr id="155" name="TextBox 154"/>
                <p:cNvSpPr txBox="1"/>
                <p:nvPr/>
              </p:nvSpPr>
              <p:spPr>
                <a:xfrm>
                  <a:off x="1981557" y="3322048"/>
                  <a:ext cx="960806" cy="138868"/>
                </a:xfrm>
                <a:prstGeom prst="rect">
                  <a:avLst/>
                </a:prstGeom>
                <a:noFill/>
              </p:spPr>
              <p:txBody>
                <a:bodyPr wrap="square" rtlCol="0">
                  <a:spAutoFit/>
                </a:bodyPr>
                <a:lstStyle/>
                <a:p>
                  <a:r>
                    <a:rPr lang="en-US" sz="600" dirty="0" smtClean="0">
                      <a:solidFill>
                        <a:schemeClr val="bg1"/>
                      </a:solidFill>
                    </a:rPr>
                    <a:t>VMM 2012</a:t>
                  </a:r>
                  <a:endParaRPr lang="en-US" sz="600" dirty="0">
                    <a:solidFill>
                      <a:schemeClr val="bg1"/>
                    </a:solidFill>
                  </a:endParaRPr>
                </a:p>
              </p:txBody>
            </p:sp>
          </p:grpSp>
          <p:grpSp>
            <p:nvGrpSpPr>
              <p:cNvPr id="139" name="Group 138"/>
              <p:cNvGrpSpPr/>
              <p:nvPr/>
            </p:nvGrpSpPr>
            <p:grpSpPr>
              <a:xfrm>
                <a:off x="1392417" y="3080302"/>
                <a:ext cx="1672140" cy="702268"/>
                <a:chOff x="1270223" y="3188263"/>
                <a:chExt cx="1672140" cy="702268"/>
              </a:xfrm>
            </p:grpSpPr>
            <p:sp>
              <p:nvSpPr>
                <p:cNvPr id="146" name="Round Single Corner Rectangle 145"/>
                <p:cNvSpPr/>
                <p:nvPr/>
              </p:nvSpPr>
              <p:spPr bwMode="auto">
                <a:xfrm>
                  <a:off x="1270223" y="3188263"/>
                  <a:ext cx="1442535" cy="702268"/>
                </a:xfrm>
                <a:prstGeom prst="round1Rect">
                  <a:avLst>
                    <a:gd name="adj" fmla="val 10174"/>
                  </a:avLst>
                </a:prstGeom>
                <a:solidFill>
                  <a:schemeClr val="tx2">
                    <a:lumMod val="75000"/>
                  </a:schemeClr>
                </a:solidFill>
                <a:ln>
                  <a:noFill/>
                  <a:headEnd type="none" w="med" len="med"/>
                  <a:tailEnd type="none" w="med" len="med"/>
                </a:ln>
                <a:effectLst/>
                <a:scene3d>
                  <a:camera prst="orthographicFront">
                    <a:rot lat="0" lon="0" rev="0"/>
                  </a:camera>
                  <a:lightRig rig="threePt" dir="t">
                    <a:rot lat="0" lon="0" rev="1200000"/>
                  </a:lightRig>
                </a:scene3d>
                <a:sp3d/>
              </p:spPr>
              <p:txBody>
                <a:bodyPr vert="vert270" wrap="square" lIns="91436" tIns="45718" rIns="91436" bIns="45718" numCol="1" rtlCol="0" anchor="t"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500" kern="0" dirty="0" smtClean="0">
                    <a:solidFill>
                      <a:srgbClr val="FFFFFF"/>
                    </a:solidFill>
                    <a:effectLst>
                      <a:outerShdw blurRad="38100" dist="38100" dir="2700000" algn="tl">
                        <a:srgbClr val="000000">
                          <a:alpha val="43137"/>
                        </a:srgbClr>
                      </a:outerShdw>
                    </a:effectLst>
                    <a:latin typeface="Arial" pitchFamily="34" charset="0"/>
                  </a:endParaRPr>
                </a:p>
              </p:txBody>
            </p:sp>
            <p:sp>
              <p:nvSpPr>
                <p:cNvPr id="147" name="Round Single Corner Rectangle 146"/>
                <p:cNvSpPr/>
                <p:nvPr/>
              </p:nvSpPr>
              <p:spPr bwMode="auto">
                <a:xfrm>
                  <a:off x="1309402" y="3254350"/>
                  <a:ext cx="1358989" cy="250482"/>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400" kern="0" dirty="0" smtClean="0">
                    <a:solidFill>
                      <a:schemeClr val="bg1"/>
                    </a:solidFill>
                    <a:latin typeface="Arial" pitchFamily="34" charset="0"/>
                  </a:endParaRPr>
                </a:p>
              </p:txBody>
            </p:sp>
            <p:sp>
              <p:nvSpPr>
                <p:cNvPr id="148" name="Round Single Corner Rectangle 147"/>
                <p:cNvSpPr/>
                <p:nvPr/>
              </p:nvSpPr>
              <p:spPr>
                <a:xfrm>
                  <a:off x="1303526" y="3601043"/>
                  <a:ext cx="1364864" cy="197984"/>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700" kern="0" dirty="0" smtClean="0">
                      <a:solidFill>
                        <a:srgbClr val="FFFFFF"/>
                      </a:solidFill>
                      <a:latin typeface="Arial" pitchFamily="34" charset="0"/>
                    </a:rPr>
                    <a:t>Hyper-V, VMware, </a:t>
                  </a:r>
                  <a:r>
                    <a:rPr lang="en-US" altLang="zh-CN" sz="700" kern="0" dirty="0" err="1" smtClean="0">
                      <a:solidFill>
                        <a:srgbClr val="FFFFFF"/>
                      </a:solidFill>
                      <a:latin typeface="Arial" pitchFamily="34" charset="0"/>
                    </a:rPr>
                    <a:t>Xen</a:t>
                  </a:r>
                  <a:endParaRPr lang="en-US" altLang="zh-CN" sz="700" kern="0" dirty="0" smtClean="0">
                    <a:solidFill>
                      <a:srgbClr val="FFFFFF"/>
                    </a:solidFill>
                    <a:latin typeface="Arial" pitchFamily="34" charset="0"/>
                  </a:endParaRPr>
                </a:p>
              </p:txBody>
            </p:sp>
            <p:pic>
              <p:nvPicPr>
                <p:cNvPr id="149" name="Picture 2" descr="W:\TRANSFER\MBupload\SERVER-new\Logo\SystemCenter\SystemCenter\SysCnt_h_rgb_r.png"/>
                <p:cNvPicPr>
                  <a:picLocks noChangeAspect="1" noChangeArrowheads="1"/>
                </p:cNvPicPr>
                <p:nvPr/>
              </p:nvPicPr>
              <p:blipFill>
                <a:blip r:embed="rId4"/>
                <a:srcRect/>
                <a:stretch>
                  <a:fillRect/>
                </a:stretch>
              </p:blipFill>
              <p:spPr bwMode="auto">
                <a:xfrm>
                  <a:off x="1358693" y="3279241"/>
                  <a:ext cx="681211" cy="200700"/>
                </a:xfrm>
                <a:prstGeom prst="rect">
                  <a:avLst/>
                </a:prstGeom>
                <a:noFill/>
                <a:ln w="9525">
                  <a:noFill/>
                  <a:miter lim="800000"/>
                  <a:headEnd/>
                  <a:tailEnd/>
                </a:ln>
              </p:spPr>
            </p:pic>
            <p:sp>
              <p:nvSpPr>
                <p:cNvPr id="150" name="TextBox 149"/>
                <p:cNvSpPr txBox="1"/>
                <p:nvPr/>
              </p:nvSpPr>
              <p:spPr>
                <a:xfrm>
                  <a:off x="1981557" y="3322048"/>
                  <a:ext cx="960806" cy="138868"/>
                </a:xfrm>
                <a:prstGeom prst="rect">
                  <a:avLst/>
                </a:prstGeom>
                <a:noFill/>
              </p:spPr>
              <p:txBody>
                <a:bodyPr wrap="square" rtlCol="0">
                  <a:spAutoFit/>
                </a:bodyPr>
                <a:lstStyle/>
                <a:p>
                  <a:r>
                    <a:rPr lang="en-US" sz="600" dirty="0" smtClean="0">
                      <a:solidFill>
                        <a:schemeClr val="bg1"/>
                      </a:solidFill>
                    </a:rPr>
                    <a:t>VMM 2012</a:t>
                  </a:r>
                  <a:endParaRPr lang="en-US" sz="600" dirty="0">
                    <a:solidFill>
                      <a:schemeClr val="bg1"/>
                    </a:solidFill>
                  </a:endParaRPr>
                </a:p>
              </p:txBody>
            </p:sp>
          </p:grpSp>
          <p:grpSp>
            <p:nvGrpSpPr>
              <p:cNvPr id="140" name="Group 139"/>
              <p:cNvGrpSpPr/>
              <p:nvPr/>
            </p:nvGrpSpPr>
            <p:grpSpPr>
              <a:xfrm>
                <a:off x="1270223" y="3188263"/>
                <a:ext cx="1686905" cy="702268"/>
                <a:chOff x="1270223" y="3188263"/>
                <a:chExt cx="1686905" cy="702268"/>
              </a:xfrm>
            </p:grpSpPr>
            <p:sp>
              <p:nvSpPr>
                <p:cNvPr id="141" name="Round Single Corner Rectangle 140"/>
                <p:cNvSpPr/>
                <p:nvPr/>
              </p:nvSpPr>
              <p:spPr bwMode="auto">
                <a:xfrm>
                  <a:off x="1270223" y="3188263"/>
                  <a:ext cx="1442535" cy="702268"/>
                </a:xfrm>
                <a:prstGeom prst="round1Rect">
                  <a:avLst>
                    <a:gd name="adj" fmla="val 10174"/>
                  </a:avLst>
                </a:prstGeom>
                <a:solidFill>
                  <a:schemeClr val="tx2">
                    <a:lumMod val="75000"/>
                  </a:schemeClr>
                </a:solidFill>
                <a:ln>
                  <a:noFill/>
                  <a:headEnd type="none" w="med" len="med"/>
                  <a:tailEnd type="none" w="med" len="med"/>
                </a:ln>
                <a:effectLst/>
                <a:scene3d>
                  <a:camera prst="orthographicFront">
                    <a:rot lat="0" lon="0" rev="0"/>
                  </a:camera>
                  <a:lightRig rig="threePt" dir="t">
                    <a:rot lat="0" lon="0" rev="1200000"/>
                  </a:lightRig>
                </a:scene3d>
                <a:sp3d/>
              </p:spPr>
              <p:txBody>
                <a:bodyPr vert="vert270" wrap="square" lIns="91436" tIns="45718" rIns="91436" bIns="45718" numCol="1" rtlCol="0" anchor="t"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500" kern="0" dirty="0" smtClean="0">
                    <a:solidFill>
                      <a:srgbClr val="FFFFFF"/>
                    </a:solidFill>
                    <a:effectLst>
                      <a:outerShdw blurRad="38100" dist="38100" dir="2700000" algn="tl">
                        <a:srgbClr val="000000">
                          <a:alpha val="43137"/>
                        </a:srgbClr>
                      </a:outerShdw>
                    </a:effectLst>
                    <a:latin typeface="Arial" pitchFamily="34" charset="0"/>
                  </a:endParaRPr>
                </a:p>
              </p:txBody>
            </p:sp>
            <p:sp>
              <p:nvSpPr>
                <p:cNvPr id="142" name="Round Single Corner Rectangle 141"/>
                <p:cNvSpPr/>
                <p:nvPr/>
              </p:nvSpPr>
              <p:spPr bwMode="auto">
                <a:xfrm>
                  <a:off x="1309402" y="3254350"/>
                  <a:ext cx="1358989" cy="250482"/>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400" kern="0" dirty="0" smtClean="0">
                    <a:solidFill>
                      <a:schemeClr val="bg1"/>
                    </a:solidFill>
                    <a:latin typeface="Arial" pitchFamily="34" charset="0"/>
                  </a:endParaRPr>
                </a:p>
              </p:txBody>
            </p:sp>
            <p:sp>
              <p:nvSpPr>
                <p:cNvPr id="143" name="Round Single Corner Rectangle 142"/>
                <p:cNvSpPr/>
                <p:nvPr/>
              </p:nvSpPr>
              <p:spPr>
                <a:xfrm>
                  <a:off x="1303526" y="3601043"/>
                  <a:ext cx="1364864" cy="197984"/>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1000" kern="0" dirty="0" smtClean="0">
                      <a:solidFill>
                        <a:srgbClr val="FFFFFF"/>
                      </a:solidFill>
                    </a:rPr>
                    <a:t>Hyper-V, VMware, </a:t>
                  </a:r>
                  <a:r>
                    <a:rPr lang="en-US" altLang="zh-CN" sz="1000" kern="0" dirty="0" err="1" smtClean="0">
                      <a:solidFill>
                        <a:srgbClr val="FFFFFF"/>
                      </a:solidFill>
                    </a:rPr>
                    <a:t>Xen</a:t>
                  </a:r>
                  <a:endParaRPr lang="en-US" altLang="zh-CN" sz="1000" kern="0" dirty="0" smtClean="0">
                    <a:solidFill>
                      <a:srgbClr val="FFFFFF"/>
                    </a:solidFill>
                  </a:endParaRPr>
                </a:p>
              </p:txBody>
            </p:sp>
            <p:pic>
              <p:nvPicPr>
                <p:cNvPr id="144" name="Picture 2" descr="W:\TRANSFER\MBupload\SERVER-new\Logo\SystemCenter\SystemCenter\SysCnt_h_rgb_r.png"/>
                <p:cNvPicPr>
                  <a:picLocks noChangeAspect="1" noChangeArrowheads="1"/>
                </p:cNvPicPr>
                <p:nvPr/>
              </p:nvPicPr>
              <p:blipFill>
                <a:blip r:embed="rId4"/>
                <a:stretch>
                  <a:fillRect/>
                </a:stretch>
              </p:blipFill>
              <p:spPr bwMode="auto">
                <a:xfrm>
                  <a:off x="1336421" y="3323008"/>
                  <a:ext cx="708118" cy="126308"/>
                </a:xfrm>
                <a:prstGeom prst="rect">
                  <a:avLst/>
                </a:prstGeom>
                <a:noFill/>
                <a:ln>
                  <a:noFill/>
                </a:ln>
              </p:spPr>
            </p:pic>
            <p:sp>
              <p:nvSpPr>
                <p:cNvPr id="145" name="TextBox 144"/>
                <p:cNvSpPr txBox="1"/>
                <p:nvPr/>
              </p:nvSpPr>
              <p:spPr>
                <a:xfrm>
                  <a:off x="1996322" y="3321500"/>
                  <a:ext cx="960806" cy="170055"/>
                </a:xfrm>
                <a:prstGeom prst="rect">
                  <a:avLst/>
                </a:prstGeom>
                <a:noFill/>
              </p:spPr>
              <p:txBody>
                <a:bodyPr wrap="square" rtlCol="0">
                  <a:spAutoFit/>
                </a:bodyPr>
                <a:lstStyle/>
                <a:p>
                  <a:r>
                    <a:rPr lang="en-US" sz="1000" dirty="0" smtClean="0"/>
                    <a:t>VMM Future</a:t>
                  </a:r>
                </a:p>
              </p:txBody>
            </p:sp>
          </p:grpSp>
        </p:grpSp>
      </p:grpSp>
      <p:sp>
        <p:nvSpPr>
          <p:cNvPr id="86" name="Content Placeholder 3"/>
          <p:cNvSpPr txBox="1">
            <a:spLocks/>
          </p:cNvSpPr>
          <p:nvPr/>
        </p:nvSpPr>
        <p:spPr>
          <a:xfrm>
            <a:off x="6549938" y="5478402"/>
            <a:ext cx="5638887" cy="1462723"/>
          </a:xfrm>
          <a:prstGeom prst="rect">
            <a:avLst/>
          </a:prstGeom>
        </p:spPr>
        <p:txBody>
          <a:bodyPr lIns="0" tIns="0" rIns="0" b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t>Windows Azure – Public Cloud</a:t>
            </a:r>
          </a:p>
          <a:p>
            <a:pPr marL="687388" lvl="1" indent="-227013" defTabSz="914363">
              <a:lnSpc>
                <a:spcPct val="90000"/>
              </a:lnSpc>
              <a:buSzPct val="90000"/>
              <a:buBlip>
                <a:blip r:embed="rId6"/>
              </a:buBlip>
            </a:pPr>
            <a:r>
              <a:rPr lang="en-US" sz="1600" dirty="0">
                <a:gradFill>
                  <a:gsLst>
                    <a:gs pos="0">
                      <a:schemeClr val="tx1"/>
                    </a:gs>
                    <a:gs pos="86000">
                      <a:schemeClr val="tx1"/>
                    </a:gs>
                  </a:gsLst>
                  <a:lin ang="5400000" scaled="0"/>
                </a:gradFill>
              </a:rPr>
              <a:t>IT Pro experience for Azure</a:t>
            </a:r>
          </a:p>
          <a:p>
            <a:pPr marL="687388" lvl="1" indent="-227013" defTabSz="914363">
              <a:lnSpc>
                <a:spcPct val="90000"/>
              </a:lnSpc>
              <a:buSzPct val="90000"/>
              <a:buBlip>
                <a:blip r:embed="rId6"/>
              </a:buBlip>
            </a:pPr>
            <a:r>
              <a:rPr lang="en-US" sz="1600" dirty="0">
                <a:gradFill>
                  <a:gsLst>
                    <a:gs pos="0">
                      <a:schemeClr val="tx1"/>
                    </a:gs>
                    <a:gs pos="86000">
                      <a:schemeClr val="tx1"/>
                    </a:gs>
                  </a:gsLst>
                  <a:lin ang="5400000" scaled="0"/>
                </a:gradFill>
              </a:rPr>
              <a:t>RBAC using on-premise domain credentials</a:t>
            </a:r>
          </a:p>
          <a:p>
            <a:pPr marL="687388" lvl="1" indent="-227013" defTabSz="914363">
              <a:lnSpc>
                <a:spcPct val="90000"/>
              </a:lnSpc>
              <a:buSzPct val="90000"/>
              <a:buBlip>
                <a:blip r:embed="rId6"/>
              </a:buBlip>
            </a:pPr>
            <a:r>
              <a:rPr lang="en-US" sz="1600" dirty="0">
                <a:gradFill>
                  <a:gsLst>
                    <a:gs pos="0">
                      <a:schemeClr val="tx1"/>
                    </a:gs>
                    <a:gs pos="86000">
                      <a:schemeClr val="tx1"/>
                    </a:gs>
                  </a:gsLst>
                  <a:lin ang="5400000" scaled="0"/>
                </a:gradFill>
              </a:rPr>
              <a:t>Single view for multiple Azure subscriptions</a:t>
            </a:r>
          </a:p>
        </p:txBody>
      </p:sp>
      <p:sp>
        <p:nvSpPr>
          <p:cNvPr id="75" name="TextBox 74"/>
          <p:cNvSpPr txBox="1"/>
          <p:nvPr/>
        </p:nvSpPr>
        <p:spPr>
          <a:xfrm>
            <a:off x="3913865" y="2572918"/>
            <a:ext cx="1171398" cy="246221"/>
          </a:xfrm>
          <a:prstGeom prst="rect">
            <a:avLst/>
          </a:prstGeom>
          <a:noFill/>
        </p:spPr>
        <p:txBody>
          <a:bodyPr wrap="square" rtlCol="0">
            <a:spAutoFit/>
          </a:bodyPr>
          <a:lstStyle/>
          <a:p>
            <a:r>
              <a:rPr lang="en-US" sz="1000" dirty="0" smtClean="0"/>
              <a:t>VMM 2012</a:t>
            </a:r>
          </a:p>
        </p:txBody>
      </p:sp>
    </p:spTree>
    <p:extLst>
      <p:ext uri="{BB962C8B-B14F-4D97-AF65-F5344CB8AC3E}">
        <p14:creationId xmlns:p14="http://schemas.microsoft.com/office/powerpoint/2010/main" val="179578869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Features of Concero</a:t>
            </a:r>
            <a:endParaRPr lang="en-US" dirty="0"/>
          </a:p>
        </p:txBody>
      </p:sp>
      <p:sp>
        <p:nvSpPr>
          <p:cNvPr id="3" name="Content Placeholder 2"/>
          <p:cNvSpPr>
            <a:spLocks noGrp="1"/>
          </p:cNvSpPr>
          <p:nvPr>
            <p:ph idx="1"/>
          </p:nvPr>
        </p:nvSpPr>
        <p:spPr>
          <a:xfrm>
            <a:off x="519113" y="1447799"/>
            <a:ext cx="6337300" cy="1973561"/>
          </a:xfrm>
        </p:spPr>
        <p:txBody>
          <a:bodyPr/>
          <a:lstStyle/>
          <a:p>
            <a:r>
              <a:rPr lang="en-US" dirty="0" smtClean="0"/>
              <a:t>Cloud Registration</a:t>
            </a:r>
          </a:p>
          <a:p>
            <a:pPr lvl="1"/>
            <a:r>
              <a:rPr lang="en-US" dirty="0" smtClean="0"/>
              <a:t>Support for multiple VMM servers and Windows Azure</a:t>
            </a:r>
          </a:p>
          <a:p>
            <a:r>
              <a:rPr lang="en-US" dirty="0" smtClean="0"/>
              <a:t>Services and VM’s</a:t>
            </a:r>
          </a:p>
          <a:p>
            <a:pPr lvl="1"/>
            <a:r>
              <a:rPr lang="en-US" dirty="0" smtClean="0"/>
              <a:t>Deployment</a:t>
            </a:r>
          </a:p>
          <a:p>
            <a:pPr lvl="1"/>
            <a:r>
              <a:rPr lang="en-US" dirty="0" smtClean="0"/>
              <a:t>Operations</a:t>
            </a:r>
          </a:p>
          <a:p>
            <a:pPr lvl="1"/>
            <a:r>
              <a:rPr lang="en-US" dirty="0" smtClean="0"/>
              <a:t>Upgrade</a:t>
            </a:r>
          </a:p>
          <a:p>
            <a:endParaRPr lang="en-US" dirty="0" smtClean="0"/>
          </a:p>
          <a:p>
            <a:r>
              <a:rPr lang="en-US" dirty="0" smtClean="0"/>
              <a:t>Library and Job History</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2037" y="1743443"/>
            <a:ext cx="5638922" cy="3918804"/>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isometricOffAxis2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76329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a:xfrm>
            <a:off x="604587" y="2180340"/>
            <a:ext cx="10668000" cy="1523494"/>
          </a:xfrm>
        </p:spPr>
        <p:txBody>
          <a:bodyPr/>
          <a:lstStyle/>
          <a:p>
            <a:r>
              <a:rPr lang="en-US" sz="3600" dirty="0" smtClean="0"/>
              <a:t>Quick Lap through </a:t>
            </a:r>
            <a:r>
              <a:rPr lang="en-US" sz="3600" dirty="0" err="1" smtClean="0"/>
              <a:t>Concero</a:t>
            </a:r>
            <a:r>
              <a:rPr lang="en-US" sz="3600" dirty="0" smtClean="0"/>
              <a:t/>
            </a:r>
            <a:br>
              <a:rPr lang="en-US" sz="3600" dirty="0" smtClean="0"/>
            </a:br>
            <a:r>
              <a:rPr lang="en-US" sz="3600" dirty="0" smtClean="0"/>
              <a:t>Deploying Virtual Machines</a:t>
            </a:r>
            <a:br>
              <a:rPr lang="en-US" sz="3600" dirty="0" smtClean="0"/>
            </a:br>
            <a:r>
              <a:rPr lang="en-US" sz="3600" dirty="0" smtClean="0"/>
              <a:t>Multi-VMM and Windows Azure support</a:t>
            </a:r>
            <a:br>
              <a:rPr lang="en-US" sz="3600" dirty="0" smtClean="0"/>
            </a:br>
            <a:endParaRPr lang="en-US" sz="3600" dirty="0"/>
          </a:p>
        </p:txBody>
      </p:sp>
    </p:spTree>
    <p:extLst>
      <p:ext uri="{BB962C8B-B14F-4D97-AF65-F5344CB8AC3E}">
        <p14:creationId xmlns:p14="http://schemas.microsoft.com/office/powerpoint/2010/main" val="103847513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5B27225F4FD04C84E18EA916064AE9" ma:contentTypeVersion="0" ma:contentTypeDescription="Create a new document." ma:contentTypeScope="" ma:versionID="dc71460db87e86bf113c203e4371d82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purl.org/dc/elements/1.1/"/>
    <ds:schemaRef ds:uri="http://schemas.microsoft.com/office/2006/metadata/properties"/>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510B3501-8478-4F5B-9C24-C5491C3923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TENA11_BreakoutSession_Template_16x9_Final_033011</Template>
  <TotalTime>533</TotalTime>
  <Words>2769</Words>
  <Application>Microsoft Office PowerPoint</Application>
  <PresentationFormat>Custom</PresentationFormat>
  <Paragraphs>416</Paragraphs>
  <Slides>34</Slides>
  <Notes>15</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TENA11_BreakoutSession_Template_16x9_Final_05132011</vt:lpstr>
      <vt:lpstr>1_White with Consolas font for code slides</vt:lpstr>
      <vt:lpstr>PowerPoint Presentation</vt:lpstr>
      <vt:lpstr>Hybrid Cloud Management with Microsoft System Center Code-Named “Concero”</vt:lpstr>
      <vt:lpstr>Agenda</vt:lpstr>
      <vt:lpstr>PowerPoint Presentation</vt:lpstr>
      <vt:lpstr>IT as a Service: Providers and Consumers</vt:lpstr>
      <vt:lpstr>System Center “Concero” – Managing Services in Multiple Clouds</vt:lpstr>
      <vt:lpstr>System Center Concero Vision</vt:lpstr>
      <vt:lpstr>Key Features of Concero</vt:lpstr>
      <vt:lpstr>Quick Lap through Concero Deploying Virtual Machines Multi-VMM and Windows Azure support </vt:lpstr>
      <vt:lpstr>Application Owner Responsibilities</vt:lpstr>
      <vt:lpstr>Multi VMM support</vt:lpstr>
      <vt:lpstr>Windows Azure Support</vt:lpstr>
      <vt:lpstr>PowerPoint Presentation</vt:lpstr>
      <vt:lpstr>VMM 2012 Services</vt:lpstr>
      <vt:lpstr>What is a Windows Azure Service?</vt:lpstr>
      <vt:lpstr>Application Owner:  Packaging/Deployment Service and VM deployment</vt:lpstr>
      <vt:lpstr>Service Authoring  and Deployment  </vt:lpstr>
      <vt:lpstr>Application Owner:  Operate Service and VM management</vt:lpstr>
      <vt:lpstr>Application Owner:  Upgrade Services </vt:lpstr>
      <vt:lpstr>Cloud Library</vt:lpstr>
      <vt:lpstr>Job History</vt:lpstr>
      <vt:lpstr>Service Management </vt:lpstr>
      <vt:lpstr>Architecture</vt:lpstr>
      <vt:lpstr>Concero CTP Pre-Reqs</vt:lpstr>
      <vt:lpstr>Concero, VMM 2012 Console &amp; VMM 2012 SSP</vt:lpstr>
      <vt:lpstr>Timeline</vt:lpstr>
      <vt:lpstr>Call to Action</vt:lpstr>
      <vt:lpstr>Summary</vt:lpstr>
      <vt:lpstr>Related Content</vt:lpstr>
      <vt:lpstr>Track Resources</vt:lpstr>
      <vt:lpstr>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SIM212: Hybrid Cloud Management with Microsoft System Center Code-Named “Concero”</dc:title>
  <dc:subject>Microsoft TechEd North America 2011</dc:subject>
  <dc:creator>Vijay Tewari</dc:creator>
  <dc:description>Template Design: Jordan Cayabyab
Formatter: Sylvia Tedjo, Silver Fox Productions
Event Date: May 16-19, 2011
Event Location: Atlanta
Audience Type: Developers, IT Pros</dc:description>
  <cp:lastModifiedBy>Shows</cp:lastModifiedBy>
  <cp:revision>54</cp:revision>
  <cp:lastPrinted>2010-05-11T05:02:34Z</cp:lastPrinted>
  <dcterms:created xsi:type="dcterms:W3CDTF">2011-04-11T01:32:50Z</dcterms:created>
  <dcterms:modified xsi:type="dcterms:W3CDTF">2011-05-18T17:19:53Z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0x010100195B27225F4FD04C84E18EA916064AE9</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