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15" r:id="rId4"/>
    <p:sldMasterId id="2147483835" r:id="rId5"/>
    <p:sldMasterId id="2147483838" r:id="rId6"/>
  </p:sldMasterIdLst>
  <p:notesMasterIdLst>
    <p:notesMasterId r:id="rId38"/>
  </p:notesMasterIdLst>
  <p:handoutMasterIdLst>
    <p:handoutMasterId r:id="rId39"/>
  </p:handoutMasterIdLst>
  <p:sldIdLst>
    <p:sldId id="329" r:id="rId7"/>
    <p:sldId id="349" r:id="rId8"/>
    <p:sldId id="356" r:id="rId9"/>
    <p:sldId id="357" r:id="rId10"/>
    <p:sldId id="358" r:id="rId11"/>
    <p:sldId id="359" r:id="rId12"/>
    <p:sldId id="360" r:id="rId13"/>
    <p:sldId id="355" r:id="rId14"/>
    <p:sldId id="310" r:id="rId15"/>
    <p:sldId id="311" r:id="rId16"/>
    <p:sldId id="312" r:id="rId17"/>
    <p:sldId id="315" r:id="rId18"/>
    <p:sldId id="316" r:id="rId19"/>
    <p:sldId id="361" r:id="rId20"/>
    <p:sldId id="340" r:id="rId21"/>
    <p:sldId id="318" r:id="rId22"/>
    <p:sldId id="319" r:id="rId23"/>
    <p:sldId id="320" r:id="rId24"/>
    <p:sldId id="322" r:id="rId25"/>
    <p:sldId id="343" r:id="rId26"/>
    <p:sldId id="323" r:id="rId27"/>
    <p:sldId id="324" r:id="rId28"/>
    <p:sldId id="362" r:id="rId29"/>
    <p:sldId id="363" r:id="rId30"/>
    <p:sldId id="337" r:id="rId31"/>
    <p:sldId id="338" r:id="rId32"/>
    <p:sldId id="364" r:id="rId33"/>
    <p:sldId id="365" r:id="rId34"/>
    <p:sldId id="366" r:id="rId35"/>
    <p:sldId id="367" r:id="rId36"/>
    <p:sldId id="354" r:id="rId37"/>
  </p:sldIdLst>
  <p:sldSz cx="12188825" cy="6858000"/>
  <p:notesSz cx="6858000" cy="9144000"/>
  <p:embeddedFontLst>
    <p:embeddedFont>
      <p:font typeface="Segoe UI" pitchFamily="34" charset="0"/>
      <p:regular r:id="rId40"/>
      <p:bold r:id="rId41"/>
      <p:italic r:id="rId42"/>
      <p:boldItalic r:id="rId43"/>
    </p:embeddedFont>
    <p:embeddedFont>
      <p:font typeface="Segoe Light" pitchFamily="34" charset="0"/>
      <p:regular r:id="rId44"/>
      <p:italic r:id="rId45"/>
    </p:embeddedFont>
    <p:embeddedFont>
      <p:font typeface="Consolas" pitchFamily="49" charset="0"/>
      <p:regular r:id="rId46"/>
      <p:bold r:id="rId47"/>
      <p:italic r:id="rId48"/>
      <p:boldItalic r:id="rId49"/>
    </p:embeddedFont>
    <p:embeddedFont>
      <p:font typeface="Segoe" pitchFamily="34" charset="0"/>
      <p:regular r:id="rId50"/>
      <p:bold r:id="rId51"/>
      <p:italic r:id="rId52"/>
      <p:boldItalic r:id="rId53"/>
    </p:embeddedFont>
    <p:embeddedFont>
      <p:font typeface="Calibri" pitchFamily="34" charset="0"/>
      <p:regular r:id="rId54"/>
      <p:bold r:id="rId55"/>
      <p:italic r:id="rId56"/>
      <p:boldItalic r:id="rId57"/>
    </p:embeddedFont>
    <p:embeddedFont>
      <p:font typeface="SimHei" pitchFamily="49" charset="-122"/>
      <p:regular r:id="rId58"/>
    </p:embeddedFont>
    <p:embeddedFont>
      <p:font typeface="Segoe Condensed" pitchFamily="34" charset="0"/>
      <p:regular r:id="rId59"/>
      <p:bold r:id="rId60"/>
      <p:italic r:id="rId61"/>
      <p:boldItalic r:id="rId62"/>
    </p:embeddedFont>
    <p:embeddedFont>
      <p:font typeface="Segoe UI Semibold" pitchFamily="34" charset="0"/>
      <p:bold r:id="rId63"/>
    </p:embeddedFont>
    <p:embeddedFont>
      <p:font typeface="Segoe Semibold" pitchFamily="34" charset="0"/>
      <p:bold r:id="rId64"/>
      <p:boldItalic r:id="rId65"/>
    </p:embeddedFont>
  </p:embeddedFontLst>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429A16"/>
    <a:srgbClr val="F8F57B"/>
    <a:srgbClr val="59D01E"/>
    <a:srgbClr val="ACE58F"/>
    <a:srgbClr val="292929"/>
    <a:srgbClr val="333333"/>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07" autoAdjust="0"/>
    <p:restoredTop sz="86921" autoAdjust="0"/>
  </p:normalViewPr>
  <p:slideViewPr>
    <p:cSldViewPr>
      <p:cViewPr varScale="1">
        <p:scale>
          <a:sx n="50" d="100"/>
          <a:sy n="50" d="100"/>
        </p:scale>
        <p:origin x="-84" y="-1260"/>
      </p:cViewPr>
      <p:guideLst>
        <p:guide orient="horz" pos="1200"/>
        <p:guide orient="horz" pos="2736"/>
        <p:guide orient="horz" pos="4176"/>
        <p:guide orient="horz" pos="1488"/>
        <p:guide orient="horz" pos="912"/>
        <p:guide orient="horz" pos="144"/>
        <p:guide orient="horz" pos="4080"/>
        <p:guide pos="3839"/>
        <p:guide pos="335"/>
        <p:guide pos="1190"/>
        <p:guide pos="7350"/>
        <p:guide pos="7063"/>
        <p:guide pos="611"/>
      </p:guideLst>
    </p:cSldViewPr>
  </p:slideViewPr>
  <p:notesTextViewPr>
    <p:cViewPr>
      <p:scale>
        <a:sx n="100" d="100"/>
        <a:sy n="100" d="100"/>
      </p:scale>
      <p:origin x="0" y="0"/>
    </p:cViewPr>
  </p:notesTextViewPr>
  <p:sorterViewPr>
    <p:cViewPr>
      <p:scale>
        <a:sx n="50" d="100"/>
        <a:sy n="50" d="100"/>
      </p:scale>
      <p:origin x="0" y="612"/>
    </p:cViewPr>
  </p:sorterViewPr>
  <p:notesViewPr>
    <p:cSldViewPr showGuides="1">
      <p:cViewPr varScale="1">
        <p:scale>
          <a:sx n="56" d="100"/>
          <a:sy n="56" d="100"/>
        </p:scale>
        <p:origin x="-180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font" Target="fonts/font22.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7CDFB5-EE32-4987-90F8-A168CA41C969}" type="doc">
      <dgm:prSet loTypeId="urn:microsoft.com/office/officeart/2005/8/layout/lProcess2" loCatId="list" qsTypeId="urn:microsoft.com/office/officeart/2005/8/quickstyle/3d1" qsCatId="3D" csTypeId="urn:microsoft.com/office/officeart/2005/8/colors/accent0_1" csCatId="mainScheme" phldr="1"/>
      <dgm:spPr/>
      <dgm:t>
        <a:bodyPr/>
        <a:lstStyle/>
        <a:p>
          <a:endParaRPr lang="en-US"/>
        </a:p>
      </dgm:t>
    </dgm:pt>
    <dgm:pt modelId="{FCD21879-E5C5-4299-B8F2-9A996F0C809D}">
      <dgm:prSet phldrT="[Text]" custT="1"/>
      <dgm:spPr>
        <a:scene3d>
          <a:camera prst="orthographicFront"/>
          <a:lightRig rig="flat" dir="t"/>
        </a:scene3d>
        <a:sp3d z="-190500" extrusionH="12700" prstMaterial="plastic"/>
      </dgm:spPr>
      <dgm:t>
        <a:bodyPr/>
        <a:lstStyle/>
        <a:p>
          <a:r>
            <a:rPr lang="en-US" sz="2100" b="0" dirty="0" smtClean="0"/>
            <a:t>Service Management</a:t>
          </a:r>
          <a:endParaRPr lang="en-US" sz="2100" b="0" dirty="0"/>
        </a:p>
      </dgm:t>
    </dgm:pt>
    <dgm:pt modelId="{0DB2D1A4-E7DC-440E-B176-7288BB8613D7}" type="parTrans" cxnId="{22244360-3596-4017-8911-43578822CC4C}">
      <dgm:prSet/>
      <dgm:spPr/>
      <dgm:t>
        <a:bodyPr/>
        <a:lstStyle/>
        <a:p>
          <a:endParaRPr lang="en-US"/>
        </a:p>
      </dgm:t>
    </dgm:pt>
    <dgm:pt modelId="{752640C7-3852-42BA-A365-D9100FCC548D}" type="sibTrans" cxnId="{22244360-3596-4017-8911-43578822CC4C}">
      <dgm:prSet/>
      <dgm:spPr/>
      <dgm:t>
        <a:bodyPr/>
        <a:lstStyle/>
        <a:p>
          <a:endParaRPr lang="en-US"/>
        </a:p>
      </dgm:t>
    </dgm:pt>
    <dgm:pt modelId="{8548F47D-537F-4CEB-AE97-605AEA504ACF}">
      <dgm:prSet phldrT="[Text]" custT="1"/>
      <dgm:spPr/>
      <dgm:t>
        <a:bodyPr/>
        <a:lstStyle/>
        <a:p>
          <a:r>
            <a:rPr lang="en-US" sz="1400" dirty="0" smtClean="0"/>
            <a:t>Application Deployment</a:t>
          </a:r>
          <a:endParaRPr lang="en-US" sz="1400" dirty="0"/>
        </a:p>
      </dgm:t>
    </dgm:pt>
    <dgm:pt modelId="{7D91F6C4-F229-4989-A88B-7A79ED1D9E3D}" type="parTrans" cxnId="{619CDF24-14D3-4306-938E-4F5A8BC1F6E7}">
      <dgm:prSet/>
      <dgm:spPr/>
      <dgm:t>
        <a:bodyPr/>
        <a:lstStyle/>
        <a:p>
          <a:endParaRPr lang="en-US"/>
        </a:p>
      </dgm:t>
    </dgm:pt>
    <dgm:pt modelId="{83677E05-95C2-4D08-8672-A1DBB6652F4C}" type="sibTrans" cxnId="{619CDF24-14D3-4306-938E-4F5A8BC1F6E7}">
      <dgm:prSet/>
      <dgm:spPr/>
      <dgm:t>
        <a:bodyPr/>
        <a:lstStyle/>
        <a:p>
          <a:endParaRPr lang="en-US"/>
        </a:p>
      </dgm:t>
    </dgm:pt>
    <dgm:pt modelId="{647B5AB2-F91C-41EF-9719-CD9E53B23713}">
      <dgm:prSet phldrT="[Text]" custT="1"/>
      <dgm:spPr/>
      <dgm:t>
        <a:bodyPr/>
        <a:lstStyle/>
        <a:p>
          <a:r>
            <a:rPr lang="en-US" sz="1400" dirty="0" smtClean="0"/>
            <a:t>Image Based Servicing</a:t>
          </a:r>
          <a:endParaRPr lang="en-US" sz="1400" dirty="0"/>
        </a:p>
      </dgm:t>
    </dgm:pt>
    <dgm:pt modelId="{1B856CB6-8DF0-48B6-A26F-18A9CA6C5F5E}" type="parTrans" cxnId="{394C8581-A61C-4F77-8393-BF248A3382C8}">
      <dgm:prSet/>
      <dgm:spPr/>
      <dgm:t>
        <a:bodyPr/>
        <a:lstStyle/>
        <a:p>
          <a:endParaRPr lang="en-US"/>
        </a:p>
      </dgm:t>
    </dgm:pt>
    <dgm:pt modelId="{20616CDA-EEA9-4F9D-A876-EF5AF43CD494}" type="sibTrans" cxnId="{394C8581-A61C-4F77-8393-BF248A3382C8}">
      <dgm:prSet/>
      <dgm:spPr/>
      <dgm:t>
        <a:bodyPr/>
        <a:lstStyle/>
        <a:p>
          <a:endParaRPr lang="en-US"/>
        </a:p>
      </dgm:t>
    </dgm:pt>
    <dgm:pt modelId="{EE9E00EF-BCC0-4F3B-ABE6-41AD60103E6D}">
      <dgm:prSet phldrT="[Text]" custT="1"/>
      <dgm:spPr/>
      <dgm:t>
        <a:bodyPr/>
        <a:lstStyle/>
        <a:p>
          <a:r>
            <a:rPr lang="en-US" sz="1400" dirty="0" smtClean="0"/>
            <a:t>Custom Command Execution</a:t>
          </a:r>
          <a:endParaRPr lang="en-US" sz="1400" dirty="0"/>
        </a:p>
      </dgm:t>
    </dgm:pt>
    <dgm:pt modelId="{0DB4BD5E-9BC7-4F8E-BE4E-05B4DFC19837}" type="parTrans" cxnId="{4E90A9C8-BE0D-4C30-9F3B-940E31D192AB}">
      <dgm:prSet/>
      <dgm:spPr/>
      <dgm:t>
        <a:bodyPr/>
        <a:lstStyle/>
        <a:p>
          <a:endParaRPr lang="en-US"/>
        </a:p>
      </dgm:t>
    </dgm:pt>
    <dgm:pt modelId="{1F5AAF45-FB4E-4F9C-89A8-8B68FC33C02A}" type="sibTrans" cxnId="{4E90A9C8-BE0D-4C30-9F3B-940E31D192AB}">
      <dgm:prSet/>
      <dgm:spPr/>
      <dgm:t>
        <a:bodyPr/>
        <a:lstStyle/>
        <a:p>
          <a:endParaRPr lang="en-US"/>
        </a:p>
      </dgm:t>
    </dgm:pt>
    <dgm:pt modelId="{DF63E217-DC3E-4238-BA10-E1CE91F6D0A6}">
      <dgm:prSet phldrT="[Text]" custT="1"/>
      <dgm:spPr/>
      <dgm:t>
        <a:bodyPr/>
        <a:lstStyle/>
        <a:p>
          <a:r>
            <a:rPr lang="en-US" sz="1400" dirty="0" smtClean="0"/>
            <a:t>Service Templates</a:t>
          </a:r>
          <a:endParaRPr lang="en-US" sz="1400" dirty="0"/>
        </a:p>
      </dgm:t>
    </dgm:pt>
    <dgm:pt modelId="{3E8000C4-59EA-4203-93D5-99715DD75927}" type="parTrans" cxnId="{12A840CE-2BD1-458F-8E45-1B2BCBFBE5CA}">
      <dgm:prSet/>
      <dgm:spPr/>
      <dgm:t>
        <a:bodyPr/>
        <a:lstStyle/>
        <a:p>
          <a:endParaRPr lang="en-US"/>
        </a:p>
      </dgm:t>
    </dgm:pt>
    <dgm:pt modelId="{6B231792-6A08-4558-92F3-4B12C201AB33}" type="sibTrans" cxnId="{12A840CE-2BD1-458F-8E45-1B2BCBFBE5CA}">
      <dgm:prSet/>
      <dgm:spPr/>
      <dgm:t>
        <a:bodyPr/>
        <a:lstStyle/>
        <a:p>
          <a:endParaRPr lang="en-US"/>
        </a:p>
      </dgm:t>
    </dgm:pt>
    <dgm:pt modelId="{8220EE1D-0298-4754-8EDD-E0EEC7FC5DF1}" type="pres">
      <dgm:prSet presAssocID="{A97CDFB5-EE32-4987-90F8-A168CA41C969}" presName="theList" presStyleCnt="0">
        <dgm:presLayoutVars>
          <dgm:dir/>
          <dgm:animLvl val="lvl"/>
          <dgm:resizeHandles val="exact"/>
        </dgm:presLayoutVars>
      </dgm:prSet>
      <dgm:spPr/>
      <dgm:t>
        <a:bodyPr/>
        <a:lstStyle/>
        <a:p>
          <a:endParaRPr lang="en-US"/>
        </a:p>
      </dgm:t>
    </dgm:pt>
    <dgm:pt modelId="{44769BA0-9257-4616-8A8D-EE50C49E9782}" type="pres">
      <dgm:prSet presAssocID="{FCD21879-E5C5-4299-B8F2-9A996F0C809D}" presName="compNode" presStyleCnt="0"/>
      <dgm:spPr/>
      <dgm:t>
        <a:bodyPr/>
        <a:lstStyle/>
        <a:p>
          <a:endParaRPr lang="en-US"/>
        </a:p>
      </dgm:t>
    </dgm:pt>
    <dgm:pt modelId="{9CB2E2BD-4367-4A0B-8E7A-BAC3C129F915}" type="pres">
      <dgm:prSet presAssocID="{FCD21879-E5C5-4299-B8F2-9A996F0C809D}" presName="aNode" presStyleLbl="bgShp" presStyleIdx="0" presStyleCnt="1" custScaleX="100098" custLinFactNeighborX="-23212" custLinFactNeighborY="-348"/>
      <dgm:spPr/>
      <dgm:t>
        <a:bodyPr/>
        <a:lstStyle/>
        <a:p>
          <a:endParaRPr lang="en-US"/>
        </a:p>
      </dgm:t>
    </dgm:pt>
    <dgm:pt modelId="{228E47AC-9589-4D31-A51D-8C9526FECC84}" type="pres">
      <dgm:prSet presAssocID="{FCD21879-E5C5-4299-B8F2-9A996F0C809D}" presName="textNode" presStyleLbl="bgShp" presStyleIdx="0" presStyleCnt="1"/>
      <dgm:spPr/>
      <dgm:t>
        <a:bodyPr/>
        <a:lstStyle/>
        <a:p>
          <a:endParaRPr lang="en-US"/>
        </a:p>
      </dgm:t>
    </dgm:pt>
    <dgm:pt modelId="{45DCA4A9-7F1E-4905-B083-CB652EC94EEA}" type="pres">
      <dgm:prSet presAssocID="{FCD21879-E5C5-4299-B8F2-9A996F0C809D}" presName="compChildNode" presStyleCnt="0"/>
      <dgm:spPr/>
      <dgm:t>
        <a:bodyPr/>
        <a:lstStyle/>
        <a:p>
          <a:endParaRPr lang="en-US"/>
        </a:p>
      </dgm:t>
    </dgm:pt>
    <dgm:pt modelId="{99788B49-20FE-40C9-89EC-2139B910CB24}" type="pres">
      <dgm:prSet presAssocID="{FCD21879-E5C5-4299-B8F2-9A996F0C809D}" presName="theInnerList" presStyleCnt="0"/>
      <dgm:spPr/>
      <dgm:t>
        <a:bodyPr/>
        <a:lstStyle/>
        <a:p>
          <a:endParaRPr lang="en-US"/>
        </a:p>
      </dgm:t>
    </dgm:pt>
    <dgm:pt modelId="{71481B03-FBC6-418D-B38A-4D1582B8D554}" type="pres">
      <dgm:prSet presAssocID="{DF63E217-DC3E-4238-BA10-E1CE91F6D0A6}" presName="childNode" presStyleLbl="node1" presStyleIdx="0" presStyleCnt="4" custScaleX="105389" custLinFactNeighborX="0" custLinFactNeighborY="-15535">
        <dgm:presLayoutVars>
          <dgm:bulletEnabled val="1"/>
        </dgm:presLayoutVars>
      </dgm:prSet>
      <dgm:spPr/>
      <dgm:t>
        <a:bodyPr/>
        <a:lstStyle/>
        <a:p>
          <a:endParaRPr lang="en-US"/>
        </a:p>
      </dgm:t>
    </dgm:pt>
    <dgm:pt modelId="{53CC9F6D-E714-40FC-99D8-77095A79DA42}" type="pres">
      <dgm:prSet presAssocID="{DF63E217-DC3E-4238-BA10-E1CE91F6D0A6}" presName="aSpace2" presStyleCnt="0"/>
      <dgm:spPr/>
    </dgm:pt>
    <dgm:pt modelId="{D7F15D9C-3A63-4144-8A5F-7133D9517619}" type="pres">
      <dgm:prSet presAssocID="{8548F47D-537F-4CEB-AE97-605AEA504ACF}" presName="childNode" presStyleLbl="node1" presStyleIdx="1" presStyleCnt="4" custScaleX="100815" custLinFactNeighborY="81914">
        <dgm:presLayoutVars>
          <dgm:bulletEnabled val="1"/>
        </dgm:presLayoutVars>
      </dgm:prSet>
      <dgm:spPr/>
      <dgm:t>
        <a:bodyPr/>
        <a:lstStyle/>
        <a:p>
          <a:endParaRPr lang="en-US"/>
        </a:p>
      </dgm:t>
    </dgm:pt>
    <dgm:pt modelId="{CEA77AB1-F1AE-47F6-A9A9-15A1A25E0232}" type="pres">
      <dgm:prSet presAssocID="{8548F47D-537F-4CEB-AE97-605AEA504ACF}" presName="aSpace2" presStyleCnt="0"/>
      <dgm:spPr/>
      <dgm:t>
        <a:bodyPr/>
        <a:lstStyle/>
        <a:p>
          <a:endParaRPr lang="en-US"/>
        </a:p>
      </dgm:t>
    </dgm:pt>
    <dgm:pt modelId="{CEF40CCB-D92D-49DB-BF8D-E860F6DF3487}" type="pres">
      <dgm:prSet presAssocID="{EE9E00EF-BCC0-4F3B-ABE6-41AD60103E6D}" presName="childNode" presStyleLbl="node1" presStyleIdx="2" presStyleCnt="4" custScaleX="99027" custLinFactNeighborY="84466">
        <dgm:presLayoutVars>
          <dgm:bulletEnabled val="1"/>
        </dgm:presLayoutVars>
      </dgm:prSet>
      <dgm:spPr/>
      <dgm:t>
        <a:bodyPr/>
        <a:lstStyle/>
        <a:p>
          <a:endParaRPr lang="en-US"/>
        </a:p>
      </dgm:t>
    </dgm:pt>
    <dgm:pt modelId="{D4C58FB3-D890-4A74-AE07-3C69DCF364DC}" type="pres">
      <dgm:prSet presAssocID="{EE9E00EF-BCC0-4F3B-ABE6-41AD60103E6D}" presName="aSpace2" presStyleCnt="0"/>
      <dgm:spPr/>
    </dgm:pt>
    <dgm:pt modelId="{21E35218-11B3-4F41-8DE6-EE7B47CABB25}" type="pres">
      <dgm:prSet presAssocID="{647B5AB2-F91C-41EF-9719-CD9E53B23713}" presName="childNode" presStyleLbl="node1" presStyleIdx="3" presStyleCnt="4" custLinFactY="6157" custLinFactNeighborY="100000">
        <dgm:presLayoutVars>
          <dgm:bulletEnabled val="1"/>
        </dgm:presLayoutVars>
      </dgm:prSet>
      <dgm:spPr/>
      <dgm:t>
        <a:bodyPr/>
        <a:lstStyle/>
        <a:p>
          <a:endParaRPr lang="en-US"/>
        </a:p>
      </dgm:t>
    </dgm:pt>
  </dgm:ptLst>
  <dgm:cxnLst>
    <dgm:cxn modelId="{A62A060E-2923-4C23-86C5-AEC347C22FBE}" type="presOf" srcId="{A97CDFB5-EE32-4987-90F8-A168CA41C969}" destId="{8220EE1D-0298-4754-8EDD-E0EEC7FC5DF1}" srcOrd="0" destOrd="0" presId="urn:microsoft.com/office/officeart/2005/8/layout/lProcess2"/>
    <dgm:cxn modelId="{12A840CE-2BD1-458F-8E45-1B2BCBFBE5CA}" srcId="{FCD21879-E5C5-4299-B8F2-9A996F0C809D}" destId="{DF63E217-DC3E-4238-BA10-E1CE91F6D0A6}" srcOrd="0" destOrd="0" parTransId="{3E8000C4-59EA-4203-93D5-99715DD75927}" sibTransId="{6B231792-6A08-4558-92F3-4B12C201AB33}"/>
    <dgm:cxn modelId="{22244360-3596-4017-8911-43578822CC4C}" srcId="{A97CDFB5-EE32-4987-90F8-A168CA41C969}" destId="{FCD21879-E5C5-4299-B8F2-9A996F0C809D}" srcOrd="0" destOrd="0" parTransId="{0DB2D1A4-E7DC-440E-B176-7288BB8613D7}" sibTransId="{752640C7-3852-42BA-A365-D9100FCC548D}"/>
    <dgm:cxn modelId="{F1BEE98A-43D2-4E3C-B059-70EAFE29A4CE}" type="presOf" srcId="{647B5AB2-F91C-41EF-9719-CD9E53B23713}" destId="{21E35218-11B3-4F41-8DE6-EE7B47CABB25}" srcOrd="0" destOrd="0" presId="urn:microsoft.com/office/officeart/2005/8/layout/lProcess2"/>
    <dgm:cxn modelId="{394C8581-A61C-4F77-8393-BF248A3382C8}" srcId="{FCD21879-E5C5-4299-B8F2-9A996F0C809D}" destId="{647B5AB2-F91C-41EF-9719-CD9E53B23713}" srcOrd="3" destOrd="0" parTransId="{1B856CB6-8DF0-48B6-A26F-18A9CA6C5F5E}" sibTransId="{20616CDA-EEA9-4F9D-A876-EF5AF43CD494}"/>
    <dgm:cxn modelId="{368D7B7E-6FF9-4C80-98E4-3215DD404312}" type="presOf" srcId="{EE9E00EF-BCC0-4F3B-ABE6-41AD60103E6D}" destId="{CEF40CCB-D92D-49DB-BF8D-E860F6DF3487}" srcOrd="0" destOrd="0" presId="urn:microsoft.com/office/officeart/2005/8/layout/lProcess2"/>
    <dgm:cxn modelId="{FE46E270-D8E9-4DBD-8202-D1CEEF63C811}" type="presOf" srcId="{DF63E217-DC3E-4238-BA10-E1CE91F6D0A6}" destId="{71481B03-FBC6-418D-B38A-4D1582B8D554}" srcOrd="0" destOrd="0" presId="urn:microsoft.com/office/officeart/2005/8/layout/lProcess2"/>
    <dgm:cxn modelId="{5871AF11-1C16-412F-B5A3-F1897D3AE94B}" type="presOf" srcId="{8548F47D-537F-4CEB-AE97-605AEA504ACF}" destId="{D7F15D9C-3A63-4144-8A5F-7133D9517619}" srcOrd="0" destOrd="0" presId="urn:microsoft.com/office/officeart/2005/8/layout/lProcess2"/>
    <dgm:cxn modelId="{C34ABDF1-936C-40DE-8D3D-B645BA7AC85C}" type="presOf" srcId="{FCD21879-E5C5-4299-B8F2-9A996F0C809D}" destId="{9CB2E2BD-4367-4A0B-8E7A-BAC3C129F915}" srcOrd="0" destOrd="0" presId="urn:microsoft.com/office/officeart/2005/8/layout/lProcess2"/>
    <dgm:cxn modelId="{4E90A9C8-BE0D-4C30-9F3B-940E31D192AB}" srcId="{FCD21879-E5C5-4299-B8F2-9A996F0C809D}" destId="{EE9E00EF-BCC0-4F3B-ABE6-41AD60103E6D}" srcOrd="2" destOrd="0" parTransId="{0DB4BD5E-9BC7-4F8E-BE4E-05B4DFC19837}" sibTransId="{1F5AAF45-FB4E-4F9C-89A8-8B68FC33C02A}"/>
    <dgm:cxn modelId="{C768F61B-1046-4FD1-9B5E-87F2E4F7F530}" type="presOf" srcId="{FCD21879-E5C5-4299-B8F2-9A996F0C809D}" destId="{228E47AC-9589-4D31-A51D-8C9526FECC84}" srcOrd="1" destOrd="0" presId="urn:microsoft.com/office/officeart/2005/8/layout/lProcess2"/>
    <dgm:cxn modelId="{619CDF24-14D3-4306-938E-4F5A8BC1F6E7}" srcId="{FCD21879-E5C5-4299-B8F2-9A996F0C809D}" destId="{8548F47D-537F-4CEB-AE97-605AEA504ACF}" srcOrd="1" destOrd="0" parTransId="{7D91F6C4-F229-4989-A88B-7A79ED1D9E3D}" sibTransId="{83677E05-95C2-4D08-8672-A1DBB6652F4C}"/>
    <dgm:cxn modelId="{C90B52A6-8794-4138-AFCD-53905260F7CE}" type="presParOf" srcId="{8220EE1D-0298-4754-8EDD-E0EEC7FC5DF1}" destId="{44769BA0-9257-4616-8A8D-EE50C49E9782}" srcOrd="0" destOrd="0" presId="urn:microsoft.com/office/officeart/2005/8/layout/lProcess2"/>
    <dgm:cxn modelId="{7AD4FE1F-14D4-4947-ACA3-4D95CFD8C935}" type="presParOf" srcId="{44769BA0-9257-4616-8A8D-EE50C49E9782}" destId="{9CB2E2BD-4367-4A0B-8E7A-BAC3C129F915}" srcOrd="0" destOrd="0" presId="urn:microsoft.com/office/officeart/2005/8/layout/lProcess2"/>
    <dgm:cxn modelId="{64A306F3-A9E0-4A62-8F71-6268C287381B}" type="presParOf" srcId="{44769BA0-9257-4616-8A8D-EE50C49E9782}" destId="{228E47AC-9589-4D31-A51D-8C9526FECC84}" srcOrd="1" destOrd="0" presId="urn:microsoft.com/office/officeart/2005/8/layout/lProcess2"/>
    <dgm:cxn modelId="{5A7BA3EB-9F10-4331-AAFC-5D216400E45E}" type="presParOf" srcId="{44769BA0-9257-4616-8A8D-EE50C49E9782}" destId="{45DCA4A9-7F1E-4905-B083-CB652EC94EEA}" srcOrd="2" destOrd="0" presId="urn:microsoft.com/office/officeart/2005/8/layout/lProcess2"/>
    <dgm:cxn modelId="{34FFC275-C554-4AD0-B92F-BD5A1B6DCE51}" type="presParOf" srcId="{45DCA4A9-7F1E-4905-B083-CB652EC94EEA}" destId="{99788B49-20FE-40C9-89EC-2139B910CB24}" srcOrd="0" destOrd="0" presId="urn:microsoft.com/office/officeart/2005/8/layout/lProcess2"/>
    <dgm:cxn modelId="{FABD2AAF-1754-49A1-A47E-A8523DF92FC9}" type="presParOf" srcId="{99788B49-20FE-40C9-89EC-2139B910CB24}" destId="{71481B03-FBC6-418D-B38A-4D1582B8D554}" srcOrd="0" destOrd="0" presId="urn:microsoft.com/office/officeart/2005/8/layout/lProcess2"/>
    <dgm:cxn modelId="{EEDDE3FC-DC53-4C07-98C1-9CB7C504A670}" type="presParOf" srcId="{99788B49-20FE-40C9-89EC-2139B910CB24}" destId="{53CC9F6D-E714-40FC-99D8-77095A79DA42}" srcOrd="1" destOrd="0" presId="urn:microsoft.com/office/officeart/2005/8/layout/lProcess2"/>
    <dgm:cxn modelId="{3F2AA7DE-436A-4914-A0BE-251730DB9BB1}" type="presParOf" srcId="{99788B49-20FE-40C9-89EC-2139B910CB24}" destId="{D7F15D9C-3A63-4144-8A5F-7133D9517619}" srcOrd="2" destOrd="0" presId="urn:microsoft.com/office/officeart/2005/8/layout/lProcess2"/>
    <dgm:cxn modelId="{6074CAF6-6329-4FFB-8F8B-B4E3FABE775B}" type="presParOf" srcId="{99788B49-20FE-40C9-89EC-2139B910CB24}" destId="{CEA77AB1-F1AE-47F6-A9A9-15A1A25E0232}" srcOrd="3" destOrd="0" presId="urn:microsoft.com/office/officeart/2005/8/layout/lProcess2"/>
    <dgm:cxn modelId="{A30F54CF-547F-4A30-975B-B23883239F9B}" type="presParOf" srcId="{99788B49-20FE-40C9-89EC-2139B910CB24}" destId="{CEF40CCB-D92D-49DB-BF8D-E860F6DF3487}" srcOrd="4" destOrd="0" presId="urn:microsoft.com/office/officeart/2005/8/layout/lProcess2"/>
    <dgm:cxn modelId="{58E66E3A-3B64-4864-A1E2-A99033C585EB}" type="presParOf" srcId="{99788B49-20FE-40C9-89EC-2139B910CB24}" destId="{D4C58FB3-D890-4A74-AE07-3C69DCF364DC}" srcOrd="5" destOrd="0" presId="urn:microsoft.com/office/officeart/2005/8/layout/lProcess2"/>
    <dgm:cxn modelId="{CC0CF17B-8E78-40A3-B40C-ED02E429820D}" type="presParOf" srcId="{99788B49-20FE-40C9-89EC-2139B910CB24}" destId="{21E35218-11B3-4F41-8DE6-EE7B47CABB25}"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7CDFB5-EE32-4987-90F8-A168CA41C969}" type="doc">
      <dgm:prSet loTypeId="urn:microsoft.com/office/officeart/2005/8/layout/lProcess2" loCatId="list" qsTypeId="urn:microsoft.com/office/officeart/2005/8/quickstyle/3d1" qsCatId="3D" csTypeId="urn:microsoft.com/office/officeart/2005/8/colors/accent0_1" csCatId="mainScheme" phldr="1"/>
      <dgm:spPr/>
      <dgm:t>
        <a:bodyPr/>
        <a:lstStyle/>
        <a:p>
          <a:endParaRPr lang="en-US"/>
        </a:p>
      </dgm:t>
    </dgm:pt>
    <dgm:pt modelId="{11FE548A-9E05-40D8-A8B1-999F8EFDC5E6}">
      <dgm:prSet phldrT="[Text]" custT="1"/>
      <dgm:spPr>
        <a:scene3d>
          <a:camera prst="orthographicFront"/>
          <a:lightRig rig="flat" dir="t"/>
        </a:scene3d>
        <a:sp3d z="-190500" extrusionH="12700" prstMaterial="plastic"/>
      </dgm:spPr>
      <dgm:t>
        <a:bodyPr/>
        <a:lstStyle/>
        <a:p>
          <a:r>
            <a:rPr lang="en-US" sz="2100" dirty="0" smtClean="0"/>
            <a:t>Cloud Management</a:t>
          </a:r>
          <a:endParaRPr lang="en-US" sz="2100" dirty="0"/>
        </a:p>
      </dgm:t>
    </dgm:pt>
    <dgm:pt modelId="{269797E9-6AAB-4D9F-B859-6F17488F3F4B}" type="parTrans" cxnId="{02FE2465-C210-40F6-88BD-302045D3D88E}">
      <dgm:prSet/>
      <dgm:spPr/>
      <dgm:t>
        <a:bodyPr/>
        <a:lstStyle/>
        <a:p>
          <a:endParaRPr lang="en-US"/>
        </a:p>
      </dgm:t>
    </dgm:pt>
    <dgm:pt modelId="{4F347E6D-AB1C-4A35-8517-CDC8777A60CF}" type="sibTrans" cxnId="{02FE2465-C210-40F6-88BD-302045D3D88E}">
      <dgm:prSet/>
      <dgm:spPr/>
      <dgm:t>
        <a:bodyPr/>
        <a:lstStyle/>
        <a:p>
          <a:endParaRPr lang="en-US"/>
        </a:p>
      </dgm:t>
    </dgm:pt>
    <dgm:pt modelId="{032B5CAF-F8A8-41C6-9DC9-0AA1135775CD}">
      <dgm:prSet phldrT="[Text]" custT="1"/>
      <dgm:spPr/>
      <dgm:t>
        <a:bodyPr/>
        <a:lstStyle/>
        <a:p>
          <a:r>
            <a:rPr lang="en-US" sz="1400" dirty="0" smtClean="0"/>
            <a:t>Application Owner Usage</a:t>
          </a:r>
          <a:endParaRPr lang="en-US" sz="1400" dirty="0"/>
        </a:p>
      </dgm:t>
    </dgm:pt>
    <dgm:pt modelId="{C7025173-2EF5-40B1-BAC4-1B1E183F1B8E}" type="parTrans" cxnId="{3F0CA8D3-C79A-433D-8925-C44EBD35DCAF}">
      <dgm:prSet/>
      <dgm:spPr/>
      <dgm:t>
        <a:bodyPr/>
        <a:lstStyle/>
        <a:p>
          <a:endParaRPr lang="en-US"/>
        </a:p>
      </dgm:t>
    </dgm:pt>
    <dgm:pt modelId="{1000DE8B-FB21-4F55-AA47-0B979994D6D6}" type="sibTrans" cxnId="{3F0CA8D3-C79A-433D-8925-C44EBD35DCAF}">
      <dgm:prSet/>
      <dgm:spPr/>
      <dgm:t>
        <a:bodyPr/>
        <a:lstStyle/>
        <a:p>
          <a:endParaRPr lang="en-US"/>
        </a:p>
      </dgm:t>
    </dgm:pt>
    <dgm:pt modelId="{3B45A803-51FC-4879-800D-689BCCFEE7E7}">
      <dgm:prSet phldrT="[Text]" custT="1"/>
      <dgm:spPr/>
      <dgm:t>
        <a:bodyPr/>
        <a:lstStyle/>
        <a:p>
          <a:r>
            <a:rPr lang="en-US" sz="1400" dirty="0" smtClean="0"/>
            <a:t>Delegation and Quota</a:t>
          </a:r>
          <a:endParaRPr lang="en-US" sz="1400" dirty="0"/>
        </a:p>
      </dgm:t>
    </dgm:pt>
    <dgm:pt modelId="{80F82214-60D0-47CC-8C81-1FFD6B2B7677}" type="parTrans" cxnId="{8CC03530-CFC0-438F-A559-7D230C9ED890}">
      <dgm:prSet/>
      <dgm:spPr/>
      <dgm:t>
        <a:bodyPr/>
        <a:lstStyle/>
        <a:p>
          <a:endParaRPr lang="en-US"/>
        </a:p>
      </dgm:t>
    </dgm:pt>
    <dgm:pt modelId="{CC405BA5-2953-455C-B011-7DB08B108565}" type="sibTrans" cxnId="{8CC03530-CFC0-438F-A559-7D230C9ED890}">
      <dgm:prSet/>
      <dgm:spPr/>
      <dgm:t>
        <a:bodyPr/>
        <a:lstStyle/>
        <a:p>
          <a:endParaRPr lang="en-US"/>
        </a:p>
      </dgm:t>
    </dgm:pt>
    <dgm:pt modelId="{9A4E5095-913E-478B-9A27-75813EE4E127}">
      <dgm:prSet phldrT="[Text]" custT="1"/>
      <dgm:spPr/>
      <dgm:t>
        <a:bodyPr/>
        <a:lstStyle/>
        <a:p>
          <a:r>
            <a:rPr lang="en-US" sz="1400" dirty="0" smtClean="0"/>
            <a:t>Capacity and Capability</a:t>
          </a:r>
          <a:endParaRPr lang="en-US" sz="1400" dirty="0"/>
        </a:p>
      </dgm:t>
    </dgm:pt>
    <dgm:pt modelId="{6E10C7D5-7115-478D-8508-D2FC2FF308DD}" type="parTrans" cxnId="{D7D545E5-8293-4F09-821D-5FDE457037C4}">
      <dgm:prSet/>
      <dgm:spPr/>
      <dgm:t>
        <a:bodyPr/>
        <a:lstStyle/>
        <a:p>
          <a:endParaRPr lang="en-US"/>
        </a:p>
      </dgm:t>
    </dgm:pt>
    <dgm:pt modelId="{BAE733FD-F307-46C6-A382-D84ED857E44F}" type="sibTrans" cxnId="{D7D545E5-8293-4F09-821D-5FDE457037C4}">
      <dgm:prSet/>
      <dgm:spPr/>
      <dgm:t>
        <a:bodyPr/>
        <a:lstStyle/>
        <a:p>
          <a:endParaRPr lang="en-US"/>
        </a:p>
      </dgm:t>
    </dgm:pt>
    <dgm:pt modelId="{8220EE1D-0298-4754-8EDD-E0EEC7FC5DF1}" type="pres">
      <dgm:prSet presAssocID="{A97CDFB5-EE32-4987-90F8-A168CA41C969}" presName="theList" presStyleCnt="0">
        <dgm:presLayoutVars>
          <dgm:dir/>
          <dgm:animLvl val="lvl"/>
          <dgm:resizeHandles val="exact"/>
        </dgm:presLayoutVars>
      </dgm:prSet>
      <dgm:spPr/>
      <dgm:t>
        <a:bodyPr/>
        <a:lstStyle/>
        <a:p>
          <a:endParaRPr lang="en-US"/>
        </a:p>
      </dgm:t>
    </dgm:pt>
    <dgm:pt modelId="{46683697-2243-466B-B32E-79BFF7028D62}" type="pres">
      <dgm:prSet presAssocID="{11FE548A-9E05-40D8-A8B1-999F8EFDC5E6}" presName="compNode" presStyleCnt="0"/>
      <dgm:spPr/>
      <dgm:t>
        <a:bodyPr/>
        <a:lstStyle/>
        <a:p>
          <a:endParaRPr lang="en-US"/>
        </a:p>
      </dgm:t>
    </dgm:pt>
    <dgm:pt modelId="{A9578C0C-ABDE-4C3A-83DD-A1CC6591788B}" type="pres">
      <dgm:prSet presAssocID="{11FE548A-9E05-40D8-A8B1-999F8EFDC5E6}" presName="aNode" presStyleLbl="bgShp" presStyleIdx="0" presStyleCnt="1" custScaleX="100098" custLinFactNeighborX="-26752" custLinFactNeighborY="-1158"/>
      <dgm:spPr/>
      <dgm:t>
        <a:bodyPr/>
        <a:lstStyle/>
        <a:p>
          <a:endParaRPr lang="en-US"/>
        </a:p>
      </dgm:t>
    </dgm:pt>
    <dgm:pt modelId="{1A76FB4F-5096-49F3-93EF-32ED8090566B}" type="pres">
      <dgm:prSet presAssocID="{11FE548A-9E05-40D8-A8B1-999F8EFDC5E6}" presName="textNode" presStyleLbl="bgShp" presStyleIdx="0" presStyleCnt="1"/>
      <dgm:spPr/>
      <dgm:t>
        <a:bodyPr/>
        <a:lstStyle/>
        <a:p>
          <a:endParaRPr lang="en-US"/>
        </a:p>
      </dgm:t>
    </dgm:pt>
    <dgm:pt modelId="{0DD2253B-3782-489C-B105-5416FA7B5500}" type="pres">
      <dgm:prSet presAssocID="{11FE548A-9E05-40D8-A8B1-999F8EFDC5E6}" presName="compChildNode" presStyleCnt="0"/>
      <dgm:spPr/>
      <dgm:t>
        <a:bodyPr/>
        <a:lstStyle/>
        <a:p>
          <a:endParaRPr lang="en-US"/>
        </a:p>
      </dgm:t>
    </dgm:pt>
    <dgm:pt modelId="{01E439A1-5170-4695-B09E-41E12D96A188}" type="pres">
      <dgm:prSet presAssocID="{11FE548A-9E05-40D8-A8B1-999F8EFDC5E6}" presName="theInnerList" presStyleCnt="0"/>
      <dgm:spPr/>
      <dgm:t>
        <a:bodyPr/>
        <a:lstStyle/>
        <a:p>
          <a:endParaRPr lang="en-US"/>
        </a:p>
      </dgm:t>
    </dgm:pt>
    <dgm:pt modelId="{242900EB-425D-42F2-AFBF-1360C1A07D64}" type="pres">
      <dgm:prSet presAssocID="{032B5CAF-F8A8-41C6-9DC9-0AA1135775CD}" presName="childNode" presStyleLbl="node1" presStyleIdx="0" presStyleCnt="3" custScaleX="84912" custScaleY="26121" custLinFactNeighborX="0" custLinFactNeighborY="-17794">
        <dgm:presLayoutVars>
          <dgm:bulletEnabled val="1"/>
        </dgm:presLayoutVars>
      </dgm:prSet>
      <dgm:spPr/>
      <dgm:t>
        <a:bodyPr/>
        <a:lstStyle/>
        <a:p>
          <a:endParaRPr lang="en-US"/>
        </a:p>
      </dgm:t>
    </dgm:pt>
    <dgm:pt modelId="{5F2666BC-E8C5-4F7D-A6A9-1DD482EA544A}" type="pres">
      <dgm:prSet presAssocID="{032B5CAF-F8A8-41C6-9DC9-0AA1135775CD}" presName="aSpace2" presStyleCnt="0"/>
      <dgm:spPr/>
      <dgm:t>
        <a:bodyPr/>
        <a:lstStyle/>
        <a:p>
          <a:endParaRPr lang="en-US"/>
        </a:p>
      </dgm:t>
    </dgm:pt>
    <dgm:pt modelId="{B23BCF8C-7CED-4FF8-9C0D-BF6A3FA5BD96}" type="pres">
      <dgm:prSet presAssocID="{9A4E5095-913E-478B-9A27-75813EE4E127}" presName="childNode" presStyleLbl="node1" presStyleIdx="1" presStyleCnt="3" custScaleX="87687" custScaleY="24070" custLinFactNeighborX="1928" custLinFactNeighborY="-53067">
        <dgm:presLayoutVars>
          <dgm:bulletEnabled val="1"/>
        </dgm:presLayoutVars>
      </dgm:prSet>
      <dgm:spPr/>
      <dgm:t>
        <a:bodyPr/>
        <a:lstStyle/>
        <a:p>
          <a:endParaRPr lang="en-US"/>
        </a:p>
      </dgm:t>
    </dgm:pt>
    <dgm:pt modelId="{5136D6AD-174A-40EA-BB19-D0EA52BFC42E}" type="pres">
      <dgm:prSet presAssocID="{9A4E5095-913E-478B-9A27-75813EE4E127}" presName="aSpace2" presStyleCnt="0"/>
      <dgm:spPr/>
    </dgm:pt>
    <dgm:pt modelId="{51C5C38D-66A4-4BDA-96A2-94BB35F7FF99}" type="pres">
      <dgm:prSet presAssocID="{3B45A803-51FC-4879-800D-689BCCFEE7E7}" presName="childNode" presStyleLbl="node1" presStyleIdx="2" presStyleCnt="3" custScaleX="90154" custScaleY="25807" custLinFactNeighborX="0" custLinFactNeighborY="-91200">
        <dgm:presLayoutVars>
          <dgm:bulletEnabled val="1"/>
        </dgm:presLayoutVars>
      </dgm:prSet>
      <dgm:spPr/>
      <dgm:t>
        <a:bodyPr/>
        <a:lstStyle/>
        <a:p>
          <a:endParaRPr lang="en-US"/>
        </a:p>
      </dgm:t>
    </dgm:pt>
  </dgm:ptLst>
  <dgm:cxnLst>
    <dgm:cxn modelId="{032C23B0-E012-4717-B472-A3B603EF0441}" type="presOf" srcId="{032B5CAF-F8A8-41C6-9DC9-0AA1135775CD}" destId="{242900EB-425D-42F2-AFBF-1360C1A07D64}" srcOrd="0" destOrd="0" presId="urn:microsoft.com/office/officeart/2005/8/layout/lProcess2"/>
    <dgm:cxn modelId="{056D0FD5-53C1-4C24-9506-FF47C437002B}" type="presOf" srcId="{A97CDFB5-EE32-4987-90F8-A168CA41C969}" destId="{8220EE1D-0298-4754-8EDD-E0EEC7FC5DF1}" srcOrd="0" destOrd="0" presId="urn:microsoft.com/office/officeart/2005/8/layout/lProcess2"/>
    <dgm:cxn modelId="{8CC03530-CFC0-438F-A559-7D230C9ED890}" srcId="{11FE548A-9E05-40D8-A8B1-999F8EFDC5E6}" destId="{3B45A803-51FC-4879-800D-689BCCFEE7E7}" srcOrd="2" destOrd="0" parTransId="{80F82214-60D0-47CC-8C81-1FFD6B2B7677}" sibTransId="{CC405BA5-2953-455C-B011-7DB08B108565}"/>
    <dgm:cxn modelId="{3F0CA8D3-C79A-433D-8925-C44EBD35DCAF}" srcId="{11FE548A-9E05-40D8-A8B1-999F8EFDC5E6}" destId="{032B5CAF-F8A8-41C6-9DC9-0AA1135775CD}" srcOrd="0" destOrd="0" parTransId="{C7025173-2EF5-40B1-BAC4-1B1E183F1B8E}" sibTransId="{1000DE8B-FB21-4F55-AA47-0B979994D6D6}"/>
    <dgm:cxn modelId="{88722802-7C0C-42EA-BD5E-177259319C85}" type="presOf" srcId="{3B45A803-51FC-4879-800D-689BCCFEE7E7}" destId="{51C5C38D-66A4-4BDA-96A2-94BB35F7FF99}" srcOrd="0" destOrd="0" presId="urn:microsoft.com/office/officeart/2005/8/layout/lProcess2"/>
    <dgm:cxn modelId="{ECF0AE95-3054-4BB2-848A-816795AD5C66}" type="presOf" srcId="{11FE548A-9E05-40D8-A8B1-999F8EFDC5E6}" destId="{1A76FB4F-5096-49F3-93EF-32ED8090566B}" srcOrd="1" destOrd="0" presId="urn:microsoft.com/office/officeart/2005/8/layout/lProcess2"/>
    <dgm:cxn modelId="{74F33D9D-5139-4E7E-B821-99ECD4FC4144}" type="presOf" srcId="{11FE548A-9E05-40D8-A8B1-999F8EFDC5E6}" destId="{A9578C0C-ABDE-4C3A-83DD-A1CC6591788B}" srcOrd="0" destOrd="0" presId="urn:microsoft.com/office/officeart/2005/8/layout/lProcess2"/>
    <dgm:cxn modelId="{C5938077-1AA8-4143-8B45-1E28C02C8D5F}" type="presOf" srcId="{9A4E5095-913E-478B-9A27-75813EE4E127}" destId="{B23BCF8C-7CED-4FF8-9C0D-BF6A3FA5BD96}" srcOrd="0" destOrd="0" presId="urn:microsoft.com/office/officeart/2005/8/layout/lProcess2"/>
    <dgm:cxn modelId="{02FE2465-C210-40F6-88BD-302045D3D88E}" srcId="{A97CDFB5-EE32-4987-90F8-A168CA41C969}" destId="{11FE548A-9E05-40D8-A8B1-999F8EFDC5E6}" srcOrd="0" destOrd="0" parTransId="{269797E9-6AAB-4D9F-B859-6F17488F3F4B}" sibTransId="{4F347E6D-AB1C-4A35-8517-CDC8777A60CF}"/>
    <dgm:cxn modelId="{D7D545E5-8293-4F09-821D-5FDE457037C4}" srcId="{11FE548A-9E05-40D8-A8B1-999F8EFDC5E6}" destId="{9A4E5095-913E-478B-9A27-75813EE4E127}" srcOrd="1" destOrd="0" parTransId="{6E10C7D5-7115-478D-8508-D2FC2FF308DD}" sibTransId="{BAE733FD-F307-46C6-A382-D84ED857E44F}"/>
    <dgm:cxn modelId="{A7646B5C-A712-4088-9AA4-66969E27F838}" type="presParOf" srcId="{8220EE1D-0298-4754-8EDD-E0EEC7FC5DF1}" destId="{46683697-2243-466B-B32E-79BFF7028D62}" srcOrd="0" destOrd="0" presId="urn:microsoft.com/office/officeart/2005/8/layout/lProcess2"/>
    <dgm:cxn modelId="{D34BE039-8821-49FF-8C4F-C2C12503BFF7}" type="presParOf" srcId="{46683697-2243-466B-B32E-79BFF7028D62}" destId="{A9578C0C-ABDE-4C3A-83DD-A1CC6591788B}" srcOrd="0" destOrd="0" presId="urn:microsoft.com/office/officeart/2005/8/layout/lProcess2"/>
    <dgm:cxn modelId="{7B8D0A78-DA3F-48D9-A678-6BA08196AFA9}" type="presParOf" srcId="{46683697-2243-466B-B32E-79BFF7028D62}" destId="{1A76FB4F-5096-49F3-93EF-32ED8090566B}" srcOrd="1" destOrd="0" presId="urn:microsoft.com/office/officeart/2005/8/layout/lProcess2"/>
    <dgm:cxn modelId="{4D79CD70-E437-4BA4-A22B-6DC48726607F}" type="presParOf" srcId="{46683697-2243-466B-B32E-79BFF7028D62}" destId="{0DD2253B-3782-489C-B105-5416FA7B5500}" srcOrd="2" destOrd="0" presId="urn:microsoft.com/office/officeart/2005/8/layout/lProcess2"/>
    <dgm:cxn modelId="{30E90CE0-DA97-4360-9B6C-41334D49BF9A}" type="presParOf" srcId="{0DD2253B-3782-489C-B105-5416FA7B5500}" destId="{01E439A1-5170-4695-B09E-41E12D96A188}" srcOrd="0" destOrd="0" presId="urn:microsoft.com/office/officeart/2005/8/layout/lProcess2"/>
    <dgm:cxn modelId="{76475960-C786-4548-8E74-2C30AAA6F87E}" type="presParOf" srcId="{01E439A1-5170-4695-B09E-41E12D96A188}" destId="{242900EB-425D-42F2-AFBF-1360C1A07D64}" srcOrd="0" destOrd="0" presId="urn:microsoft.com/office/officeart/2005/8/layout/lProcess2"/>
    <dgm:cxn modelId="{6E192CE4-3DB5-40BA-BB9A-6241A9A7F178}" type="presParOf" srcId="{01E439A1-5170-4695-B09E-41E12D96A188}" destId="{5F2666BC-E8C5-4F7D-A6A9-1DD482EA544A}" srcOrd="1" destOrd="0" presId="urn:microsoft.com/office/officeart/2005/8/layout/lProcess2"/>
    <dgm:cxn modelId="{A5F1E3C3-58E9-4E66-8361-E65C2E416869}" type="presParOf" srcId="{01E439A1-5170-4695-B09E-41E12D96A188}" destId="{B23BCF8C-7CED-4FF8-9C0D-BF6A3FA5BD96}" srcOrd="2" destOrd="0" presId="urn:microsoft.com/office/officeart/2005/8/layout/lProcess2"/>
    <dgm:cxn modelId="{80FA1296-1685-47C5-AABD-FEED164B52DD}" type="presParOf" srcId="{01E439A1-5170-4695-B09E-41E12D96A188}" destId="{5136D6AD-174A-40EA-BB19-D0EA52BFC42E}" srcOrd="3" destOrd="0" presId="urn:microsoft.com/office/officeart/2005/8/layout/lProcess2"/>
    <dgm:cxn modelId="{BF40C3D6-9870-48A7-B81A-170F5E611115}" type="presParOf" srcId="{01E439A1-5170-4695-B09E-41E12D96A188}" destId="{51C5C38D-66A4-4BDA-96A2-94BB35F7FF99}" srcOrd="4"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7CDFB5-EE32-4987-90F8-A168CA41C969}" type="doc">
      <dgm:prSet loTypeId="urn:microsoft.com/office/officeart/2005/8/layout/lProcess2" loCatId="list" qsTypeId="urn:microsoft.com/office/officeart/2005/8/quickstyle/3d1" qsCatId="3D" csTypeId="urn:microsoft.com/office/officeart/2005/8/colors/accent0_1" csCatId="mainScheme" phldr="1"/>
      <dgm:spPr/>
      <dgm:t>
        <a:bodyPr/>
        <a:lstStyle/>
        <a:p>
          <a:endParaRPr lang="en-US"/>
        </a:p>
      </dgm:t>
    </dgm:pt>
    <dgm:pt modelId="{FCD21879-E5C5-4299-B8F2-9A996F0C809D}">
      <dgm:prSet phldrT="[Text]" custT="1"/>
      <dgm:spPr>
        <a:scene3d>
          <a:camera prst="orthographicFront"/>
          <a:lightRig rig="flat" dir="t"/>
        </a:scene3d>
        <a:sp3d z="-190500" extrusionH="12700" prstMaterial="plastic"/>
      </dgm:spPr>
      <dgm:t>
        <a:bodyPr/>
        <a:lstStyle/>
        <a:p>
          <a:r>
            <a:rPr lang="en-US" sz="2100" dirty="0" smtClean="0"/>
            <a:t>Infrastructure </a:t>
          </a:r>
        </a:p>
        <a:p>
          <a:r>
            <a:rPr lang="en-US" sz="2100" dirty="0" smtClean="0"/>
            <a:t>Enhancements</a:t>
          </a:r>
          <a:endParaRPr lang="en-US" sz="2100" b="0" dirty="0"/>
        </a:p>
      </dgm:t>
    </dgm:pt>
    <dgm:pt modelId="{0DB2D1A4-E7DC-440E-B176-7288BB8613D7}" type="parTrans" cxnId="{22244360-3596-4017-8911-43578822CC4C}">
      <dgm:prSet/>
      <dgm:spPr/>
      <dgm:t>
        <a:bodyPr/>
        <a:lstStyle/>
        <a:p>
          <a:endParaRPr lang="en-US"/>
        </a:p>
      </dgm:t>
    </dgm:pt>
    <dgm:pt modelId="{752640C7-3852-42BA-A365-D9100FCC548D}" type="sibTrans" cxnId="{22244360-3596-4017-8911-43578822CC4C}">
      <dgm:prSet/>
      <dgm:spPr/>
      <dgm:t>
        <a:bodyPr/>
        <a:lstStyle/>
        <a:p>
          <a:endParaRPr lang="en-US"/>
        </a:p>
      </dgm:t>
    </dgm:pt>
    <dgm:pt modelId="{4DEA4592-19E1-4535-8F44-3AFD2F670E67}">
      <dgm:prSet phldrT="[Text]" custT="1"/>
      <dgm:spPr/>
      <dgm:t>
        <a:bodyPr/>
        <a:lstStyle/>
        <a:p>
          <a:pPr algn="ctr"/>
          <a:r>
            <a:rPr lang="en-US" sz="1400" dirty="0" smtClean="0"/>
            <a:t>HA VMM Server</a:t>
          </a:r>
          <a:endParaRPr lang="en-US" sz="1400" dirty="0"/>
        </a:p>
      </dgm:t>
    </dgm:pt>
    <dgm:pt modelId="{003C604F-1A88-491F-ABEC-8B8F073D020A}" type="parTrans" cxnId="{B5924042-8614-437D-94A6-486F1C2A845E}">
      <dgm:prSet/>
      <dgm:spPr/>
      <dgm:t>
        <a:bodyPr/>
        <a:lstStyle/>
        <a:p>
          <a:endParaRPr lang="en-US"/>
        </a:p>
      </dgm:t>
    </dgm:pt>
    <dgm:pt modelId="{A9EAECAB-52DF-4968-A849-47D2C4FA3D28}" type="sibTrans" cxnId="{B5924042-8614-437D-94A6-486F1C2A845E}">
      <dgm:prSet/>
      <dgm:spPr/>
      <dgm:t>
        <a:bodyPr/>
        <a:lstStyle/>
        <a:p>
          <a:endParaRPr lang="en-US"/>
        </a:p>
      </dgm:t>
    </dgm:pt>
    <dgm:pt modelId="{1A9AF90A-726F-4DEF-8558-A523317AB4AC}">
      <dgm:prSet phldrT="[Text]" custT="1"/>
      <dgm:spPr/>
      <dgm:t>
        <a:bodyPr/>
        <a:lstStyle/>
        <a:p>
          <a:r>
            <a:rPr lang="en-US" sz="1400" dirty="0" smtClean="0"/>
            <a:t>Upgrade</a:t>
          </a:r>
          <a:endParaRPr lang="en-US" sz="1400" dirty="0"/>
        </a:p>
      </dgm:t>
    </dgm:pt>
    <dgm:pt modelId="{5A2C0B70-DDA7-4E9A-95DD-EC27B36D6022}" type="parTrans" cxnId="{E84093BC-2411-4513-A40E-08F310153125}">
      <dgm:prSet/>
      <dgm:spPr/>
      <dgm:t>
        <a:bodyPr/>
        <a:lstStyle/>
        <a:p>
          <a:endParaRPr lang="en-US"/>
        </a:p>
      </dgm:t>
    </dgm:pt>
    <dgm:pt modelId="{5F4A8331-8166-423C-AE23-85FE571C2FD7}" type="sibTrans" cxnId="{E84093BC-2411-4513-A40E-08F310153125}">
      <dgm:prSet/>
      <dgm:spPr/>
      <dgm:t>
        <a:bodyPr/>
        <a:lstStyle/>
        <a:p>
          <a:endParaRPr lang="en-US"/>
        </a:p>
      </dgm:t>
    </dgm:pt>
    <dgm:pt modelId="{495A0A3B-8726-4AE1-AA48-0AE0A7A09F88}">
      <dgm:prSet phldrT="[Text]" custT="1"/>
      <dgm:spPr/>
      <dgm:t>
        <a:bodyPr/>
        <a:lstStyle/>
        <a:p>
          <a:r>
            <a:rPr lang="en-US" sz="1400" dirty="0" smtClean="0"/>
            <a:t>Custom properties</a:t>
          </a:r>
          <a:endParaRPr lang="en-US" sz="1400" dirty="0"/>
        </a:p>
      </dgm:t>
    </dgm:pt>
    <dgm:pt modelId="{836A8105-63D3-437C-A494-523739404C46}" type="parTrans" cxnId="{F907858C-3F09-47F2-BC26-EF9555E979D1}">
      <dgm:prSet/>
      <dgm:spPr/>
      <dgm:t>
        <a:bodyPr/>
        <a:lstStyle/>
        <a:p>
          <a:endParaRPr lang="en-US"/>
        </a:p>
      </dgm:t>
    </dgm:pt>
    <dgm:pt modelId="{885D3FFE-A9B2-49A2-9058-D9F5CE11E221}" type="sibTrans" cxnId="{F907858C-3F09-47F2-BC26-EF9555E979D1}">
      <dgm:prSet/>
      <dgm:spPr/>
      <dgm:t>
        <a:bodyPr/>
        <a:lstStyle/>
        <a:p>
          <a:endParaRPr lang="en-US"/>
        </a:p>
      </dgm:t>
    </dgm:pt>
    <dgm:pt modelId="{00B4F424-A601-4851-874E-D2FAAE3EC784}">
      <dgm:prSet phldrT="[Text]" custT="1"/>
      <dgm:spPr/>
      <dgm:t>
        <a:bodyPr/>
        <a:lstStyle/>
        <a:p>
          <a:r>
            <a:rPr lang="en-US" sz="1400" dirty="0" err="1" smtClean="0"/>
            <a:t>Powershell</a:t>
          </a:r>
          <a:endParaRPr lang="en-US" sz="1400" dirty="0"/>
        </a:p>
      </dgm:t>
    </dgm:pt>
    <dgm:pt modelId="{B32CD970-47AF-4276-BA96-DEFB8FA50E7D}" type="parTrans" cxnId="{B3E6F1BC-6138-421B-AE3E-6895F6683280}">
      <dgm:prSet/>
      <dgm:spPr/>
      <dgm:t>
        <a:bodyPr/>
        <a:lstStyle/>
        <a:p>
          <a:endParaRPr lang="en-US"/>
        </a:p>
      </dgm:t>
    </dgm:pt>
    <dgm:pt modelId="{696D62D0-5AEC-4C7F-8EB0-05B46F1DF003}" type="sibTrans" cxnId="{B3E6F1BC-6138-421B-AE3E-6895F6683280}">
      <dgm:prSet/>
      <dgm:spPr/>
      <dgm:t>
        <a:bodyPr/>
        <a:lstStyle/>
        <a:p>
          <a:endParaRPr lang="en-US"/>
        </a:p>
      </dgm:t>
    </dgm:pt>
    <dgm:pt modelId="{8220EE1D-0298-4754-8EDD-E0EEC7FC5DF1}" type="pres">
      <dgm:prSet presAssocID="{A97CDFB5-EE32-4987-90F8-A168CA41C969}" presName="theList" presStyleCnt="0">
        <dgm:presLayoutVars>
          <dgm:dir/>
          <dgm:animLvl val="lvl"/>
          <dgm:resizeHandles val="exact"/>
        </dgm:presLayoutVars>
      </dgm:prSet>
      <dgm:spPr/>
      <dgm:t>
        <a:bodyPr/>
        <a:lstStyle/>
        <a:p>
          <a:endParaRPr lang="en-US"/>
        </a:p>
      </dgm:t>
    </dgm:pt>
    <dgm:pt modelId="{44769BA0-9257-4616-8A8D-EE50C49E9782}" type="pres">
      <dgm:prSet presAssocID="{FCD21879-E5C5-4299-B8F2-9A996F0C809D}" presName="compNode" presStyleCnt="0"/>
      <dgm:spPr/>
      <dgm:t>
        <a:bodyPr/>
        <a:lstStyle/>
        <a:p>
          <a:endParaRPr lang="en-US"/>
        </a:p>
      </dgm:t>
    </dgm:pt>
    <dgm:pt modelId="{9CB2E2BD-4367-4A0B-8E7A-BAC3C129F915}" type="pres">
      <dgm:prSet presAssocID="{FCD21879-E5C5-4299-B8F2-9A996F0C809D}" presName="aNode" presStyleLbl="bgShp" presStyleIdx="0" presStyleCnt="1" custScaleX="100098" custLinFactNeighborX="-26726" custLinFactNeighborY="-696"/>
      <dgm:spPr/>
      <dgm:t>
        <a:bodyPr/>
        <a:lstStyle/>
        <a:p>
          <a:endParaRPr lang="en-US"/>
        </a:p>
      </dgm:t>
    </dgm:pt>
    <dgm:pt modelId="{228E47AC-9589-4D31-A51D-8C9526FECC84}" type="pres">
      <dgm:prSet presAssocID="{FCD21879-E5C5-4299-B8F2-9A996F0C809D}" presName="textNode" presStyleLbl="bgShp" presStyleIdx="0" presStyleCnt="1"/>
      <dgm:spPr/>
      <dgm:t>
        <a:bodyPr/>
        <a:lstStyle/>
        <a:p>
          <a:endParaRPr lang="en-US"/>
        </a:p>
      </dgm:t>
    </dgm:pt>
    <dgm:pt modelId="{45DCA4A9-7F1E-4905-B083-CB652EC94EEA}" type="pres">
      <dgm:prSet presAssocID="{FCD21879-E5C5-4299-B8F2-9A996F0C809D}" presName="compChildNode" presStyleCnt="0"/>
      <dgm:spPr/>
      <dgm:t>
        <a:bodyPr/>
        <a:lstStyle/>
        <a:p>
          <a:endParaRPr lang="en-US"/>
        </a:p>
      </dgm:t>
    </dgm:pt>
    <dgm:pt modelId="{99788B49-20FE-40C9-89EC-2139B910CB24}" type="pres">
      <dgm:prSet presAssocID="{FCD21879-E5C5-4299-B8F2-9A996F0C809D}" presName="theInnerList" presStyleCnt="0"/>
      <dgm:spPr/>
      <dgm:t>
        <a:bodyPr/>
        <a:lstStyle/>
        <a:p>
          <a:endParaRPr lang="en-US"/>
        </a:p>
      </dgm:t>
    </dgm:pt>
    <dgm:pt modelId="{5EBA8FD1-8E75-49A0-A8BB-D5EB29CA2308}" type="pres">
      <dgm:prSet presAssocID="{4DEA4592-19E1-4535-8F44-3AFD2F670E67}" presName="childNode" presStyleLbl="node1" presStyleIdx="0" presStyleCnt="4" custScaleX="97815" custScaleY="93991" custLinFactNeighborX="0" custLinFactNeighborY="-35661">
        <dgm:presLayoutVars>
          <dgm:bulletEnabled val="1"/>
        </dgm:presLayoutVars>
      </dgm:prSet>
      <dgm:spPr/>
      <dgm:t>
        <a:bodyPr/>
        <a:lstStyle/>
        <a:p>
          <a:endParaRPr lang="en-US"/>
        </a:p>
      </dgm:t>
    </dgm:pt>
    <dgm:pt modelId="{4D5A7A2A-943B-4C31-9698-CD8F2E38A823}" type="pres">
      <dgm:prSet presAssocID="{4DEA4592-19E1-4535-8F44-3AFD2F670E67}" presName="aSpace2" presStyleCnt="0"/>
      <dgm:spPr/>
    </dgm:pt>
    <dgm:pt modelId="{38AC0347-4B21-4947-9F9B-E0328B9AE9D4}" type="pres">
      <dgm:prSet presAssocID="{1A9AF90A-726F-4DEF-8558-A523317AB4AC}" presName="childNode" presStyleLbl="node1" presStyleIdx="1" presStyleCnt="4" custScaleX="101766" custScaleY="77211" custLinFactNeighborX="-791" custLinFactNeighborY="13226">
        <dgm:presLayoutVars>
          <dgm:bulletEnabled val="1"/>
        </dgm:presLayoutVars>
      </dgm:prSet>
      <dgm:spPr/>
      <dgm:t>
        <a:bodyPr/>
        <a:lstStyle/>
        <a:p>
          <a:endParaRPr lang="en-US"/>
        </a:p>
      </dgm:t>
    </dgm:pt>
    <dgm:pt modelId="{8264A5CD-CEF5-415D-8392-3AE4BF91CD5F}" type="pres">
      <dgm:prSet presAssocID="{1A9AF90A-726F-4DEF-8558-A523317AB4AC}" presName="aSpace2" presStyleCnt="0"/>
      <dgm:spPr/>
    </dgm:pt>
    <dgm:pt modelId="{BDD3414C-D9E8-4AE3-9755-9E9A6A4B8216}" type="pres">
      <dgm:prSet presAssocID="{495A0A3B-8726-4AE1-AA48-0AE0A7A09F88}" presName="childNode" presStyleLbl="node1" presStyleIdx="2" presStyleCnt="4" custFlipHor="1" custScaleX="99186" custLinFactNeighborX="-1417" custLinFactNeighborY="61823">
        <dgm:presLayoutVars>
          <dgm:bulletEnabled val="1"/>
        </dgm:presLayoutVars>
      </dgm:prSet>
      <dgm:spPr/>
      <dgm:t>
        <a:bodyPr/>
        <a:lstStyle/>
        <a:p>
          <a:endParaRPr lang="en-US"/>
        </a:p>
      </dgm:t>
    </dgm:pt>
    <dgm:pt modelId="{A01D5899-8434-42F7-AAFC-C12E09E4365A}" type="pres">
      <dgm:prSet presAssocID="{495A0A3B-8726-4AE1-AA48-0AE0A7A09F88}" presName="aSpace2" presStyleCnt="0"/>
      <dgm:spPr/>
    </dgm:pt>
    <dgm:pt modelId="{4AE05F2B-9698-4DA6-A51C-0004399D6228}" type="pres">
      <dgm:prSet presAssocID="{00B4F424-A601-4851-874E-D2FAAE3EC784}" presName="childNode" presStyleLbl="node1" presStyleIdx="3" presStyleCnt="4" custScaleX="93578" custScaleY="75663" custLinFactNeighborX="0" custLinFactNeighborY="49742">
        <dgm:presLayoutVars>
          <dgm:bulletEnabled val="1"/>
        </dgm:presLayoutVars>
      </dgm:prSet>
      <dgm:spPr/>
      <dgm:t>
        <a:bodyPr/>
        <a:lstStyle/>
        <a:p>
          <a:endParaRPr lang="en-US"/>
        </a:p>
      </dgm:t>
    </dgm:pt>
  </dgm:ptLst>
  <dgm:cxnLst>
    <dgm:cxn modelId="{B3E6F1BC-6138-421B-AE3E-6895F6683280}" srcId="{FCD21879-E5C5-4299-B8F2-9A996F0C809D}" destId="{00B4F424-A601-4851-874E-D2FAAE3EC784}" srcOrd="3" destOrd="0" parTransId="{B32CD970-47AF-4276-BA96-DEFB8FA50E7D}" sibTransId="{696D62D0-5AEC-4C7F-8EB0-05B46F1DF003}"/>
    <dgm:cxn modelId="{9DA6716D-16E5-4B9A-A1E8-CA79D8F104BA}" type="presOf" srcId="{1A9AF90A-726F-4DEF-8558-A523317AB4AC}" destId="{38AC0347-4B21-4947-9F9B-E0328B9AE9D4}" srcOrd="0" destOrd="0" presId="urn:microsoft.com/office/officeart/2005/8/layout/lProcess2"/>
    <dgm:cxn modelId="{C928016A-2631-49DC-AC8C-ECDBAECCED43}" type="presOf" srcId="{495A0A3B-8726-4AE1-AA48-0AE0A7A09F88}" destId="{BDD3414C-D9E8-4AE3-9755-9E9A6A4B8216}" srcOrd="0" destOrd="0" presId="urn:microsoft.com/office/officeart/2005/8/layout/lProcess2"/>
    <dgm:cxn modelId="{E84093BC-2411-4513-A40E-08F310153125}" srcId="{FCD21879-E5C5-4299-B8F2-9A996F0C809D}" destId="{1A9AF90A-726F-4DEF-8558-A523317AB4AC}" srcOrd="1" destOrd="0" parTransId="{5A2C0B70-DDA7-4E9A-95DD-EC27B36D6022}" sibTransId="{5F4A8331-8166-423C-AE23-85FE571C2FD7}"/>
    <dgm:cxn modelId="{336A603D-789F-4742-9DDA-B1D655E7A4EC}" type="presOf" srcId="{A97CDFB5-EE32-4987-90F8-A168CA41C969}" destId="{8220EE1D-0298-4754-8EDD-E0EEC7FC5DF1}" srcOrd="0" destOrd="0" presId="urn:microsoft.com/office/officeart/2005/8/layout/lProcess2"/>
    <dgm:cxn modelId="{2639C654-5E5B-43DE-A716-F8F31AD5237E}" type="presOf" srcId="{FCD21879-E5C5-4299-B8F2-9A996F0C809D}" destId="{9CB2E2BD-4367-4A0B-8E7A-BAC3C129F915}" srcOrd="0" destOrd="0" presId="urn:microsoft.com/office/officeart/2005/8/layout/lProcess2"/>
    <dgm:cxn modelId="{39192BCE-5446-42A3-9F20-D6C74485AC71}" type="presOf" srcId="{00B4F424-A601-4851-874E-D2FAAE3EC784}" destId="{4AE05F2B-9698-4DA6-A51C-0004399D6228}" srcOrd="0" destOrd="0" presId="urn:microsoft.com/office/officeart/2005/8/layout/lProcess2"/>
    <dgm:cxn modelId="{22244360-3596-4017-8911-43578822CC4C}" srcId="{A97CDFB5-EE32-4987-90F8-A168CA41C969}" destId="{FCD21879-E5C5-4299-B8F2-9A996F0C809D}" srcOrd="0" destOrd="0" parTransId="{0DB2D1A4-E7DC-440E-B176-7288BB8613D7}" sibTransId="{752640C7-3852-42BA-A365-D9100FCC548D}"/>
    <dgm:cxn modelId="{DF7A35F6-CFAA-4F20-92E4-4745D1AFB5D3}" type="presOf" srcId="{FCD21879-E5C5-4299-B8F2-9A996F0C809D}" destId="{228E47AC-9589-4D31-A51D-8C9526FECC84}" srcOrd="1" destOrd="0" presId="urn:microsoft.com/office/officeart/2005/8/layout/lProcess2"/>
    <dgm:cxn modelId="{F907858C-3F09-47F2-BC26-EF9555E979D1}" srcId="{FCD21879-E5C5-4299-B8F2-9A996F0C809D}" destId="{495A0A3B-8726-4AE1-AA48-0AE0A7A09F88}" srcOrd="2" destOrd="0" parTransId="{836A8105-63D3-437C-A494-523739404C46}" sibTransId="{885D3FFE-A9B2-49A2-9058-D9F5CE11E221}"/>
    <dgm:cxn modelId="{29702B9D-0457-4455-8302-8F090A2DD70A}" type="presOf" srcId="{4DEA4592-19E1-4535-8F44-3AFD2F670E67}" destId="{5EBA8FD1-8E75-49A0-A8BB-D5EB29CA2308}" srcOrd="0" destOrd="0" presId="urn:microsoft.com/office/officeart/2005/8/layout/lProcess2"/>
    <dgm:cxn modelId="{B5924042-8614-437D-94A6-486F1C2A845E}" srcId="{FCD21879-E5C5-4299-B8F2-9A996F0C809D}" destId="{4DEA4592-19E1-4535-8F44-3AFD2F670E67}" srcOrd="0" destOrd="0" parTransId="{003C604F-1A88-491F-ABEC-8B8F073D020A}" sibTransId="{A9EAECAB-52DF-4968-A849-47D2C4FA3D28}"/>
    <dgm:cxn modelId="{2ACE4516-4230-4E90-89E1-893E0450A6B5}" type="presParOf" srcId="{8220EE1D-0298-4754-8EDD-E0EEC7FC5DF1}" destId="{44769BA0-9257-4616-8A8D-EE50C49E9782}" srcOrd="0" destOrd="0" presId="urn:microsoft.com/office/officeart/2005/8/layout/lProcess2"/>
    <dgm:cxn modelId="{DEF6AB58-7202-44A0-B7D2-0B9ABDBBB1E4}" type="presParOf" srcId="{44769BA0-9257-4616-8A8D-EE50C49E9782}" destId="{9CB2E2BD-4367-4A0B-8E7A-BAC3C129F915}" srcOrd="0" destOrd="0" presId="urn:microsoft.com/office/officeart/2005/8/layout/lProcess2"/>
    <dgm:cxn modelId="{E9C18AFB-5E44-4B4F-8C8B-9BE190CAC4A6}" type="presParOf" srcId="{44769BA0-9257-4616-8A8D-EE50C49E9782}" destId="{228E47AC-9589-4D31-A51D-8C9526FECC84}" srcOrd="1" destOrd="0" presId="urn:microsoft.com/office/officeart/2005/8/layout/lProcess2"/>
    <dgm:cxn modelId="{3D984259-3FFF-4D90-8151-0D321634B82D}" type="presParOf" srcId="{44769BA0-9257-4616-8A8D-EE50C49E9782}" destId="{45DCA4A9-7F1E-4905-B083-CB652EC94EEA}" srcOrd="2" destOrd="0" presId="urn:microsoft.com/office/officeart/2005/8/layout/lProcess2"/>
    <dgm:cxn modelId="{DBF7CB3B-A0A7-449C-8012-30D623B62391}" type="presParOf" srcId="{45DCA4A9-7F1E-4905-B083-CB652EC94EEA}" destId="{99788B49-20FE-40C9-89EC-2139B910CB24}" srcOrd="0" destOrd="0" presId="urn:microsoft.com/office/officeart/2005/8/layout/lProcess2"/>
    <dgm:cxn modelId="{387533DE-44C0-40DC-8D66-18A5D511A723}" type="presParOf" srcId="{99788B49-20FE-40C9-89EC-2139B910CB24}" destId="{5EBA8FD1-8E75-49A0-A8BB-D5EB29CA2308}" srcOrd="0" destOrd="0" presId="urn:microsoft.com/office/officeart/2005/8/layout/lProcess2"/>
    <dgm:cxn modelId="{0FAF02F7-97F7-43EF-92D1-3204DE938AD5}" type="presParOf" srcId="{99788B49-20FE-40C9-89EC-2139B910CB24}" destId="{4D5A7A2A-943B-4C31-9698-CD8F2E38A823}" srcOrd="1" destOrd="0" presId="urn:microsoft.com/office/officeart/2005/8/layout/lProcess2"/>
    <dgm:cxn modelId="{B232E93C-CDCF-4D89-98D8-FA2FE7266C16}" type="presParOf" srcId="{99788B49-20FE-40C9-89EC-2139B910CB24}" destId="{38AC0347-4B21-4947-9F9B-E0328B9AE9D4}" srcOrd="2" destOrd="0" presId="urn:microsoft.com/office/officeart/2005/8/layout/lProcess2"/>
    <dgm:cxn modelId="{9A1E5522-677A-4A91-AB56-82419D020482}" type="presParOf" srcId="{99788B49-20FE-40C9-89EC-2139B910CB24}" destId="{8264A5CD-CEF5-415D-8392-3AE4BF91CD5F}" srcOrd="3" destOrd="0" presId="urn:microsoft.com/office/officeart/2005/8/layout/lProcess2"/>
    <dgm:cxn modelId="{2B3D5997-A356-41C5-8AC8-6645343F70DF}" type="presParOf" srcId="{99788B49-20FE-40C9-89EC-2139B910CB24}" destId="{BDD3414C-D9E8-4AE3-9755-9E9A6A4B8216}" srcOrd="4" destOrd="0" presId="urn:microsoft.com/office/officeart/2005/8/layout/lProcess2"/>
    <dgm:cxn modelId="{A1DDA8EC-DACD-40E9-8C61-9049F029992E}" type="presParOf" srcId="{99788B49-20FE-40C9-89EC-2139B910CB24}" destId="{A01D5899-8434-42F7-AAFC-C12E09E4365A}" srcOrd="5" destOrd="0" presId="urn:microsoft.com/office/officeart/2005/8/layout/lProcess2"/>
    <dgm:cxn modelId="{3DCB4EFB-DF67-4692-B332-85D2AD1DAF39}" type="presParOf" srcId="{99788B49-20FE-40C9-89EC-2139B910CB24}" destId="{4AE05F2B-9698-4DA6-A51C-0004399D6228}" srcOrd="6" destOrd="0" presId="urn:microsoft.com/office/officeart/2005/8/layout/l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2E2BD-4367-4A0B-8E7A-BAC3C129F915}">
      <dsp:nvSpPr>
        <dsp:cNvPr id="0" name=""/>
        <dsp:cNvSpPr/>
      </dsp:nvSpPr>
      <dsp:spPr>
        <a:xfrm>
          <a:off x="0" y="0"/>
          <a:ext cx="1936637" cy="4819649"/>
        </a:xfrm>
        <a:prstGeom prst="roundRect">
          <a:avLst>
            <a:gd name="adj" fmla="val 10000"/>
          </a:avLst>
        </a:prstGeom>
        <a:gradFill rotWithShape="0">
          <a:gsLst>
            <a:gs pos="0">
              <a:schemeClr val="dk1">
                <a:tint val="40000"/>
                <a:hueOff val="0"/>
                <a:satOff val="0"/>
                <a:lumOff val="0"/>
                <a:alphaOff val="0"/>
                <a:shade val="51000"/>
                <a:satMod val="130000"/>
              </a:schemeClr>
            </a:gs>
            <a:gs pos="80000">
              <a:schemeClr val="dk1">
                <a:tint val="40000"/>
                <a:hueOff val="0"/>
                <a:satOff val="0"/>
                <a:lumOff val="0"/>
                <a:alphaOff val="0"/>
                <a:shade val="93000"/>
                <a:satMod val="130000"/>
              </a:schemeClr>
            </a:gs>
            <a:gs pos="100000">
              <a:schemeClr val="dk1">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dsp:spPr>
      <dsp:style>
        <a:lnRef idx="0">
          <a:scrgbClr r="0" g="0" b="0"/>
        </a:lnRef>
        <a:fillRef idx="3">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0" kern="1200" dirty="0" smtClean="0"/>
            <a:t>Service Management</a:t>
          </a:r>
          <a:endParaRPr lang="en-US" sz="2100" b="0" kern="1200" dirty="0"/>
        </a:p>
      </dsp:txBody>
      <dsp:txXfrm>
        <a:off x="0" y="0"/>
        <a:ext cx="1936637" cy="1445895"/>
      </dsp:txXfrm>
    </dsp:sp>
    <dsp:sp modelId="{71481B03-FBC6-418D-B38A-4D1582B8D554}">
      <dsp:nvSpPr>
        <dsp:cNvPr id="0" name=""/>
        <dsp:cNvSpPr/>
      </dsp:nvSpPr>
      <dsp:spPr>
        <a:xfrm>
          <a:off x="153661" y="1429231"/>
          <a:ext cx="1631204" cy="702120"/>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Service Templates</a:t>
          </a:r>
          <a:endParaRPr lang="en-US" sz="1400" kern="1200" dirty="0"/>
        </a:p>
      </dsp:txBody>
      <dsp:txXfrm>
        <a:off x="174225" y="1449795"/>
        <a:ext cx="1590076" cy="660992"/>
      </dsp:txXfrm>
    </dsp:sp>
    <dsp:sp modelId="{D7F15D9C-3A63-4144-8A5F-7133D9517619}">
      <dsp:nvSpPr>
        <dsp:cNvPr id="0" name=""/>
        <dsp:cNvSpPr/>
      </dsp:nvSpPr>
      <dsp:spPr>
        <a:xfrm>
          <a:off x="189060" y="2344633"/>
          <a:ext cx="1560407" cy="702120"/>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Application Deployment</a:t>
          </a:r>
          <a:endParaRPr lang="en-US" sz="1400" kern="1200" dirty="0"/>
        </a:p>
      </dsp:txBody>
      <dsp:txXfrm>
        <a:off x="209624" y="2365197"/>
        <a:ext cx="1519279" cy="660992"/>
      </dsp:txXfrm>
    </dsp:sp>
    <dsp:sp modelId="{CEF40CCB-D92D-49DB-BF8D-E860F6DF3487}">
      <dsp:nvSpPr>
        <dsp:cNvPr id="0" name=""/>
        <dsp:cNvSpPr/>
      </dsp:nvSpPr>
      <dsp:spPr>
        <a:xfrm>
          <a:off x="202897" y="3157529"/>
          <a:ext cx="1532733" cy="702120"/>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Custom Command Execution</a:t>
          </a:r>
          <a:endParaRPr lang="en-US" sz="1400" kern="1200" dirty="0"/>
        </a:p>
      </dsp:txBody>
      <dsp:txXfrm>
        <a:off x="223461" y="3178093"/>
        <a:ext cx="1491605" cy="660992"/>
      </dsp:txXfrm>
    </dsp:sp>
    <dsp:sp modelId="{21E35218-11B3-4F41-8DE6-EE7B47CABB25}">
      <dsp:nvSpPr>
        <dsp:cNvPr id="0" name=""/>
        <dsp:cNvSpPr/>
      </dsp:nvSpPr>
      <dsp:spPr>
        <a:xfrm>
          <a:off x="195367" y="4027677"/>
          <a:ext cx="1547793" cy="702120"/>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Image Based Servicing</a:t>
          </a:r>
          <a:endParaRPr lang="en-US" sz="1400" kern="1200" dirty="0"/>
        </a:p>
      </dsp:txBody>
      <dsp:txXfrm>
        <a:off x="215931" y="4048241"/>
        <a:ext cx="1506665" cy="6609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578C0C-ABDE-4C3A-83DD-A1CC6591788B}">
      <dsp:nvSpPr>
        <dsp:cNvPr id="0" name=""/>
        <dsp:cNvSpPr/>
      </dsp:nvSpPr>
      <dsp:spPr>
        <a:xfrm>
          <a:off x="0" y="0"/>
          <a:ext cx="1936637" cy="4819649"/>
        </a:xfrm>
        <a:prstGeom prst="roundRect">
          <a:avLst>
            <a:gd name="adj" fmla="val 10000"/>
          </a:avLst>
        </a:prstGeom>
        <a:gradFill rotWithShape="0">
          <a:gsLst>
            <a:gs pos="0">
              <a:schemeClr val="dk1">
                <a:tint val="40000"/>
                <a:hueOff val="0"/>
                <a:satOff val="0"/>
                <a:lumOff val="0"/>
                <a:alphaOff val="0"/>
                <a:shade val="51000"/>
                <a:satMod val="130000"/>
              </a:schemeClr>
            </a:gs>
            <a:gs pos="80000">
              <a:schemeClr val="dk1">
                <a:tint val="40000"/>
                <a:hueOff val="0"/>
                <a:satOff val="0"/>
                <a:lumOff val="0"/>
                <a:alphaOff val="0"/>
                <a:shade val="93000"/>
                <a:satMod val="130000"/>
              </a:schemeClr>
            </a:gs>
            <a:gs pos="100000">
              <a:schemeClr val="dk1">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dsp:spPr>
      <dsp:style>
        <a:lnRef idx="0">
          <a:scrgbClr r="0" g="0" b="0"/>
        </a:lnRef>
        <a:fillRef idx="3">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Cloud Management</a:t>
          </a:r>
          <a:endParaRPr lang="en-US" sz="2100" kern="1200" dirty="0"/>
        </a:p>
      </dsp:txBody>
      <dsp:txXfrm>
        <a:off x="0" y="0"/>
        <a:ext cx="1936637" cy="1445895"/>
      </dsp:txXfrm>
    </dsp:sp>
    <dsp:sp modelId="{242900EB-425D-42F2-AFBF-1360C1A07D64}">
      <dsp:nvSpPr>
        <dsp:cNvPr id="0" name=""/>
        <dsp:cNvSpPr/>
      </dsp:nvSpPr>
      <dsp:spPr>
        <a:xfrm>
          <a:off x="312132" y="1365734"/>
          <a:ext cx="1314262" cy="766367"/>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Application Owner Usage</a:t>
          </a:r>
          <a:endParaRPr lang="en-US" sz="1400" kern="1200" dirty="0"/>
        </a:p>
      </dsp:txBody>
      <dsp:txXfrm>
        <a:off x="334578" y="1388180"/>
        <a:ext cx="1269370" cy="721475"/>
      </dsp:txXfrm>
    </dsp:sp>
    <dsp:sp modelId="{B23BCF8C-7CED-4FF8-9C0D-BF6A3FA5BD96}">
      <dsp:nvSpPr>
        <dsp:cNvPr id="0" name=""/>
        <dsp:cNvSpPr/>
      </dsp:nvSpPr>
      <dsp:spPr>
        <a:xfrm>
          <a:off x="320498" y="2424261"/>
          <a:ext cx="1357213" cy="70619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Capacity and Capability</a:t>
          </a:r>
          <a:endParaRPr lang="en-US" sz="1400" kern="1200" dirty="0"/>
        </a:p>
      </dsp:txBody>
      <dsp:txXfrm>
        <a:off x="341182" y="2444945"/>
        <a:ext cx="1315845" cy="664825"/>
      </dsp:txXfrm>
    </dsp:sp>
    <dsp:sp modelId="{51C5C38D-66A4-4BDA-96A2-94BB35F7FF99}">
      <dsp:nvSpPr>
        <dsp:cNvPr id="0" name=""/>
        <dsp:cNvSpPr/>
      </dsp:nvSpPr>
      <dsp:spPr>
        <a:xfrm>
          <a:off x="271565" y="3409704"/>
          <a:ext cx="1395397" cy="757155"/>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Delegation and Quota</a:t>
          </a:r>
          <a:endParaRPr lang="en-US" sz="1400" kern="1200" dirty="0"/>
        </a:p>
      </dsp:txBody>
      <dsp:txXfrm>
        <a:off x="293741" y="3431880"/>
        <a:ext cx="1351045" cy="7128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2E2BD-4367-4A0B-8E7A-BAC3C129F915}">
      <dsp:nvSpPr>
        <dsp:cNvPr id="0" name=""/>
        <dsp:cNvSpPr/>
      </dsp:nvSpPr>
      <dsp:spPr>
        <a:xfrm>
          <a:off x="0" y="0"/>
          <a:ext cx="2072437" cy="4819649"/>
        </a:xfrm>
        <a:prstGeom prst="roundRect">
          <a:avLst>
            <a:gd name="adj" fmla="val 10000"/>
          </a:avLst>
        </a:prstGeom>
        <a:gradFill rotWithShape="0">
          <a:gsLst>
            <a:gs pos="0">
              <a:schemeClr val="dk1">
                <a:tint val="40000"/>
                <a:hueOff val="0"/>
                <a:satOff val="0"/>
                <a:lumOff val="0"/>
                <a:alphaOff val="0"/>
                <a:shade val="51000"/>
                <a:satMod val="130000"/>
              </a:schemeClr>
            </a:gs>
            <a:gs pos="80000">
              <a:schemeClr val="dk1">
                <a:tint val="40000"/>
                <a:hueOff val="0"/>
                <a:satOff val="0"/>
                <a:lumOff val="0"/>
                <a:alphaOff val="0"/>
                <a:shade val="93000"/>
                <a:satMod val="130000"/>
              </a:schemeClr>
            </a:gs>
            <a:gs pos="100000">
              <a:schemeClr val="dk1">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dsp:spPr>
      <dsp:style>
        <a:lnRef idx="0">
          <a:scrgbClr r="0" g="0" b="0"/>
        </a:lnRef>
        <a:fillRef idx="3">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Infrastructure </a:t>
          </a:r>
        </a:p>
        <a:p>
          <a:pPr lvl="0" algn="ctr" defTabSz="933450">
            <a:lnSpc>
              <a:spcPct val="90000"/>
            </a:lnSpc>
            <a:spcBef>
              <a:spcPct val="0"/>
            </a:spcBef>
            <a:spcAft>
              <a:spcPct val="35000"/>
            </a:spcAft>
          </a:pPr>
          <a:r>
            <a:rPr lang="en-US" sz="2100" kern="1200" dirty="0" smtClean="0"/>
            <a:t>Enhancements</a:t>
          </a:r>
          <a:endParaRPr lang="en-US" sz="2100" b="0" kern="1200" dirty="0"/>
        </a:p>
      </dsp:txBody>
      <dsp:txXfrm>
        <a:off x="0" y="0"/>
        <a:ext cx="2072437" cy="1445895"/>
      </dsp:txXfrm>
    </dsp:sp>
    <dsp:sp modelId="{5EBA8FD1-8E75-49A0-A8BB-D5EB29CA2308}">
      <dsp:nvSpPr>
        <dsp:cNvPr id="0" name=""/>
        <dsp:cNvSpPr/>
      </dsp:nvSpPr>
      <dsp:spPr>
        <a:xfrm>
          <a:off x="227162" y="1402455"/>
          <a:ext cx="1620135" cy="749070"/>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HA VMM Server</a:t>
          </a:r>
          <a:endParaRPr lang="en-US" sz="1400" kern="1200" dirty="0"/>
        </a:p>
      </dsp:txBody>
      <dsp:txXfrm>
        <a:off x="249102" y="1424395"/>
        <a:ext cx="1576255" cy="705190"/>
      </dsp:txXfrm>
    </dsp:sp>
    <dsp:sp modelId="{38AC0347-4B21-4947-9F9B-E0328B9AE9D4}">
      <dsp:nvSpPr>
        <dsp:cNvPr id="0" name=""/>
        <dsp:cNvSpPr/>
      </dsp:nvSpPr>
      <dsp:spPr>
        <a:xfrm>
          <a:off x="181339" y="2334075"/>
          <a:ext cx="1685577" cy="615340"/>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Upgrade</a:t>
          </a:r>
          <a:endParaRPr lang="en-US" sz="1400" kern="1200" dirty="0"/>
        </a:p>
      </dsp:txBody>
      <dsp:txXfrm>
        <a:off x="199362" y="2352098"/>
        <a:ext cx="1649531" cy="579294"/>
      </dsp:txXfrm>
    </dsp:sp>
    <dsp:sp modelId="{BDD3414C-D9E8-4AE3-9755-9E9A6A4B8216}">
      <dsp:nvSpPr>
        <dsp:cNvPr id="0" name=""/>
        <dsp:cNvSpPr/>
      </dsp:nvSpPr>
      <dsp:spPr>
        <a:xfrm flipH="1">
          <a:off x="192337" y="3131610"/>
          <a:ext cx="1642844" cy="796960"/>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Custom properties</a:t>
          </a:r>
          <a:endParaRPr lang="en-US" sz="1400" kern="1200" dirty="0"/>
        </a:p>
      </dsp:txBody>
      <dsp:txXfrm>
        <a:off x="215679" y="3154952"/>
        <a:ext cx="1596160" cy="750276"/>
      </dsp:txXfrm>
    </dsp:sp>
    <dsp:sp modelId="{4AE05F2B-9698-4DA6-A51C-0004399D6228}">
      <dsp:nvSpPr>
        <dsp:cNvPr id="0" name=""/>
        <dsp:cNvSpPr/>
      </dsp:nvSpPr>
      <dsp:spPr>
        <a:xfrm>
          <a:off x="262251" y="4036367"/>
          <a:ext cx="1549957" cy="60300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err="1" smtClean="0"/>
            <a:t>Powershell</a:t>
          </a:r>
          <a:endParaRPr lang="en-US" sz="1400" kern="1200" dirty="0"/>
        </a:p>
      </dsp:txBody>
      <dsp:txXfrm>
        <a:off x="279912" y="4054028"/>
        <a:ext cx="1514635" cy="56768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latin typeface="Arial" pitchFamily="34" charset="0"/>
              </a:rPr>
              <a:t>Microsoft Management Summit 2011</a:t>
            </a:r>
            <a:endParaRPr lang="en-US" dirty="0">
              <a:latin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Arial" pitchFamily="34" charset="0"/>
              </a:rPr>
              <a:pPr/>
              <a:t>5/14/2011</a:t>
            </a:fld>
            <a:endParaRPr lang="en-US" dirty="0">
              <a:latin typeface="Arial" pitchFamily="34" charset="0"/>
            </a:endParaRP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Arial" pitchFamily="34" charset="0"/>
              </a:rPr>
              <a:pPr/>
              <a:t>‹#›</a:t>
            </a:fld>
            <a:endParaRPr lang="en-US" dirty="0">
              <a:latin typeface="Arial" pitchFamily="34" charset="0"/>
            </a:endParaRPr>
          </a:p>
        </p:txBody>
      </p:sp>
      <p:sp>
        <p:nvSpPr>
          <p:cNvPr id="6" name="Footer Placeholder 5"/>
          <p:cNvSpPr>
            <a:spLocks noGrp="1"/>
          </p:cNvSpPr>
          <p:nvPr>
            <p:ph type="ftr" sz="quarter" idx="2"/>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Arial"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Arial" pitchFamily="34" charset="0"/>
              </a:rPr>
            </a:br>
            <a:r>
              <a:rPr lang="en-US" dirty="0" smtClean="0">
                <a:solidFill>
                  <a:srgbClr val="000000"/>
                </a:solidFill>
                <a:latin typeface="Arial"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r>
              <a:rPr lang="en-US" dirty="0" smtClean="0"/>
              <a:t>Microsoft Management Summit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7C3FBCD4-166E-446F-AF18-7D4A0CF9AEF6}" type="datetimeFigureOut">
              <a:rPr lang="en-US" smtClean="0"/>
              <a:pPr/>
              <a:t>5/14/2011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Arial"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Arial" pitchFamily="34" charset="0"/>
              </a:rPr>
            </a:br>
            <a:r>
              <a:rPr lang="en-US" dirty="0" smtClean="0">
                <a:solidFill>
                  <a:srgbClr val="000000"/>
                </a:solidFill>
                <a:latin typeface="Arial"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Arial"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Arial"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Arial"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Arial"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Arial"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Arial"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5/14/2011 1:05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480585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extLst>
      <p:ext uri="{BB962C8B-B14F-4D97-AF65-F5344CB8AC3E}">
        <p14:creationId xmlns:p14="http://schemas.microsoft.com/office/powerpoint/2010/main" val="480585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12" name="Date Placeholder 11"/>
          <p:cNvSpPr>
            <a:spLocks noGrp="1"/>
          </p:cNvSpPr>
          <p:nvPr>
            <p:ph type="dt" idx="10"/>
          </p:nvPr>
        </p:nvSpPr>
        <p:spPr/>
        <p:txBody>
          <a:bodyPr/>
          <a:lstStyle/>
          <a:p>
            <a:fld id="{7CDB10E4-16F8-417E-9C49-85D2F821C704}" type="datetime1">
              <a:rPr lang="en-US" smtClean="0"/>
              <a:pPr/>
              <a:t>5/14/2011</a:t>
            </a:fld>
            <a:endParaRPr lang="en-US" dirty="0"/>
          </a:p>
        </p:txBody>
      </p:sp>
      <p:sp>
        <p:nvSpPr>
          <p:cNvPr id="13" name="Footer Placeholder 12"/>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14" name="Slide Number Placeholder 13"/>
          <p:cNvSpPr>
            <a:spLocks noGrp="1"/>
          </p:cNvSpPr>
          <p:nvPr>
            <p:ph type="sldNum" sz="quarter" idx="12"/>
          </p:nvPr>
        </p:nvSpPr>
        <p:spPr/>
        <p:txBody>
          <a:bodyPr/>
          <a:lstStyle/>
          <a:p>
            <a:fld id="{8B263312-38AA-4E1E-B2B5-0F8F122B24FE}" type="slidenum">
              <a:rPr lang="en-US" smtClean="0"/>
              <a:pPr/>
              <a:t>12</a:t>
            </a:fld>
            <a:endParaRPr lang="en-US" dirty="0"/>
          </a:p>
        </p:txBody>
      </p:sp>
      <p:sp>
        <p:nvSpPr>
          <p:cNvPr id="15" name="Header Placeholder 14"/>
          <p:cNvSpPr>
            <a:spLocks noGrp="1"/>
          </p:cNvSpPr>
          <p:nvPr>
            <p:ph type="hdr" sz="quarter" idx="13"/>
          </p:nvPr>
        </p:nvSpPr>
        <p:spPr/>
        <p:txBody>
          <a:bodyPr/>
          <a:lstStyle/>
          <a:p>
            <a:r>
              <a:rPr lang="en-US" smtClean="0"/>
              <a:t>TechReady12</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13</a:t>
            </a:fld>
            <a:endParaRPr lang="en-US" dirty="0"/>
          </a:p>
        </p:txBody>
      </p:sp>
    </p:spTree>
    <p:extLst>
      <p:ext uri="{BB962C8B-B14F-4D97-AF65-F5344CB8AC3E}">
        <p14:creationId xmlns:p14="http://schemas.microsoft.com/office/powerpoint/2010/main" val="3554465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1904774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val="1356483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extLst>
      <p:ext uri="{BB962C8B-B14F-4D97-AF65-F5344CB8AC3E}">
        <p14:creationId xmlns:p14="http://schemas.microsoft.com/office/powerpoint/2010/main" val="1887552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extLst>
      <p:ext uri="{BB962C8B-B14F-4D97-AF65-F5344CB8AC3E}">
        <p14:creationId xmlns:p14="http://schemas.microsoft.com/office/powerpoint/2010/main" val="1887552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extLst>
      <p:ext uri="{BB962C8B-B14F-4D97-AF65-F5344CB8AC3E}">
        <p14:creationId xmlns:p14="http://schemas.microsoft.com/office/powerpoint/2010/main" val="74850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1887552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5/14/2011 2:15 PM</a:t>
            </a:fld>
            <a:endParaRPr lang="en-US" dirty="0">
              <a:solidFill>
                <a:prstClr val="black"/>
              </a:solidFill>
            </a:endParaRPr>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solidFill>
                <a:prstClr val="black"/>
              </a:solidFill>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480585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extLst>
      <p:ext uri="{BB962C8B-B14F-4D97-AF65-F5344CB8AC3E}">
        <p14:creationId xmlns:p14="http://schemas.microsoft.com/office/powerpoint/2010/main" val="1689893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12" name="Date Placeholder 11"/>
          <p:cNvSpPr>
            <a:spLocks noGrp="1"/>
          </p:cNvSpPr>
          <p:nvPr>
            <p:ph type="dt" idx="10"/>
          </p:nvPr>
        </p:nvSpPr>
        <p:spPr/>
        <p:txBody>
          <a:bodyPr/>
          <a:lstStyle/>
          <a:p>
            <a:fld id="{7CDB10E4-16F8-417E-9C49-85D2F821C704}" type="datetime1">
              <a:rPr lang="en-US" smtClean="0"/>
              <a:pPr/>
              <a:t>5/14/2011</a:t>
            </a:fld>
            <a:endParaRPr lang="en-US" dirty="0"/>
          </a:p>
        </p:txBody>
      </p:sp>
      <p:sp>
        <p:nvSpPr>
          <p:cNvPr id="13" name="Footer Placeholder 12"/>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14" name="Slide Number Placeholder 13"/>
          <p:cNvSpPr>
            <a:spLocks noGrp="1"/>
          </p:cNvSpPr>
          <p:nvPr>
            <p:ph type="sldNum" sz="quarter" idx="12"/>
          </p:nvPr>
        </p:nvSpPr>
        <p:spPr/>
        <p:txBody>
          <a:bodyPr/>
          <a:lstStyle/>
          <a:p>
            <a:fld id="{8B263312-38AA-4E1E-B2B5-0F8F122B24FE}" type="slidenum">
              <a:rPr lang="en-US" smtClean="0"/>
              <a:pPr/>
              <a:t>22</a:t>
            </a:fld>
            <a:endParaRPr lang="en-US" dirty="0"/>
          </a:p>
        </p:txBody>
      </p:sp>
      <p:sp>
        <p:nvSpPr>
          <p:cNvPr id="15" name="Header Placeholder 14"/>
          <p:cNvSpPr>
            <a:spLocks noGrp="1"/>
          </p:cNvSpPr>
          <p:nvPr>
            <p:ph type="hdr" sz="quarter" idx="13"/>
          </p:nvPr>
        </p:nvSpPr>
        <p:spPr/>
        <p:txBody>
          <a:bodyPr/>
          <a:lstStyle/>
          <a:p>
            <a:r>
              <a:rPr lang="en-US" smtClean="0"/>
              <a:t>TechReady12</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Message</a:t>
            </a:r>
          </a:p>
          <a:p>
            <a:pPr marL="167970" indent="-167970">
              <a:buFont typeface="Arial" pitchFamily="34" charset="0"/>
              <a:buChar char="•"/>
            </a:pPr>
            <a:r>
              <a:rPr lang="en-US" dirty="0" smtClean="0"/>
              <a:t>Concero</a:t>
            </a:r>
            <a:r>
              <a:rPr lang="en-US" baseline="0" dirty="0" smtClean="0"/>
              <a:t> is a self-service portal for deploying and managing services across hybrid cloud environments</a:t>
            </a:r>
          </a:p>
          <a:p>
            <a:pPr marL="167970" indent="-167970">
              <a:buFont typeface="Arial" pitchFamily="34" charset="0"/>
              <a:buChar char="•"/>
            </a:pPr>
            <a:r>
              <a:rPr lang="en-US" dirty="0" smtClean="0"/>
              <a:t>This is vision over time</a:t>
            </a:r>
          </a:p>
          <a:p>
            <a:pPr marL="167970" indent="-167970">
              <a:buFont typeface="Arial" pitchFamily="34" charset="0"/>
              <a:buChar char="•"/>
            </a:pPr>
            <a:endParaRPr lang="en-US" dirty="0" smtClean="0"/>
          </a:p>
          <a:p>
            <a:endParaRPr lang="en-US" dirty="0" smtClean="0"/>
          </a:p>
          <a:p>
            <a:r>
              <a:rPr lang="en-US" dirty="0" smtClean="0"/>
              <a:t>Talking</a:t>
            </a:r>
            <a:r>
              <a:rPr lang="en-US" baseline="0" dirty="0" smtClean="0"/>
              <a:t> points</a:t>
            </a:r>
          </a:p>
          <a:p>
            <a:pPr marL="167970" indent="-167970">
              <a:buFont typeface="Arial" pitchFamily="34" charset="0"/>
              <a:buChar char="•"/>
            </a:pPr>
            <a:r>
              <a:rPr lang="en-US" baseline="0" dirty="0" smtClean="0"/>
              <a:t>Concero is a self-service portal for deploying and managing services across hybrid cloud environments</a:t>
            </a:r>
          </a:p>
          <a:p>
            <a:pPr marL="167970" indent="-167970">
              <a:buFont typeface="Arial" pitchFamily="34" charset="0"/>
              <a:buChar char="•"/>
            </a:pPr>
            <a:r>
              <a:rPr lang="en-US" baseline="0" dirty="0" smtClean="0"/>
              <a:t>It sits as a web portal above multiple instances of VMM, WAPA and Windows Azure</a:t>
            </a:r>
          </a:p>
          <a:p>
            <a:pPr marL="167970" indent="-167970">
              <a:buFont typeface="Arial" pitchFamily="34" charset="0"/>
              <a:buChar char="•"/>
            </a:pPr>
            <a:r>
              <a:rPr lang="en-US" baseline="0" dirty="0" smtClean="0"/>
              <a:t>Across all these cloud types (Azure, WAPA and VMM clouds) the concept of a service and it’s management is what the experience is focused on</a:t>
            </a:r>
          </a:p>
          <a:p>
            <a:pPr marL="167970" indent="-167970">
              <a:buFont typeface="Arial" pitchFamily="34" charset="0"/>
              <a:buChar char="•"/>
            </a:pPr>
            <a:r>
              <a:rPr lang="en-US" baseline="0" dirty="0" smtClean="0"/>
              <a:t>It provides the key constructs for fulfilling this experience</a:t>
            </a:r>
          </a:p>
          <a:p>
            <a:pPr marL="615888" lvl="1" indent="-167970"/>
            <a:r>
              <a:rPr lang="en-US" baseline="0" dirty="0" smtClean="0"/>
              <a:t>Web portal for interacting with multiple hybrid clouds – providing a single panel for viewing capacity from underlying sources and ability to consume this capacity</a:t>
            </a:r>
          </a:p>
          <a:p>
            <a:pPr marL="615888" lvl="1" indent="-167970"/>
            <a:r>
              <a:rPr lang="en-US" baseline="0" dirty="0" smtClean="0"/>
              <a:t>Library, where a service owner has compilation of services which can be deployed</a:t>
            </a:r>
          </a:p>
          <a:p>
            <a:pPr marL="615888" lvl="1" indent="-167970"/>
            <a:r>
              <a:rPr lang="en-US" baseline="0" dirty="0" smtClean="0"/>
              <a:t>Access control and delegate access</a:t>
            </a:r>
          </a:p>
          <a:p>
            <a:pPr marL="167970" indent="-167970">
              <a:buFont typeface="Arial" pitchFamily="34" charset="0"/>
              <a:buChar char="•"/>
            </a:pPr>
            <a:r>
              <a:rPr lang="en-US" baseline="0" dirty="0" smtClean="0"/>
              <a:t>The Strategic objective for Concero is three fold</a:t>
            </a:r>
          </a:p>
          <a:p>
            <a:pPr marL="615888" lvl="1" indent="-167970"/>
            <a:r>
              <a:rPr lang="en-US" baseline="0" dirty="0" smtClean="0"/>
              <a:t>Enable IT organizations to make the transition to the public cloud using the management paradigms and constructs that they are familiar with inside the enterprise</a:t>
            </a:r>
          </a:p>
          <a:p>
            <a:pPr marL="1063807" lvl="2" indent="-167970"/>
            <a:r>
              <a:rPr lang="en-US" baseline="0" dirty="0" smtClean="0"/>
              <a:t>By giving them visibility and control to cloud deployments. Give an example of how IT departments are seeing business developers bypassing them to get cloud capacity. </a:t>
            </a:r>
          </a:p>
          <a:p>
            <a:pPr marL="1063807" lvl="2" indent="-167970"/>
            <a:r>
              <a:rPr lang="en-US" baseline="0" dirty="0" smtClean="0"/>
              <a:t>Concero provides the tools for an IT organization to view it’s capacity from multiple clouds, assess needs and acquire capacity so they can expand/shrink the pool onto which they can deploy their services </a:t>
            </a:r>
          </a:p>
          <a:p>
            <a:pPr marL="615888" lvl="1" indent="-167970"/>
            <a:r>
              <a:rPr lang="en-US" baseline="0" dirty="0" smtClean="0"/>
              <a:t>Deliver a differentiated competitive offering to </a:t>
            </a:r>
            <a:r>
              <a:rPr lang="en-US" baseline="0" dirty="0" err="1" smtClean="0"/>
              <a:t>Vmware’s</a:t>
            </a:r>
            <a:r>
              <a:rPr lang="en-US" baseline="0" dirty="0" smtClean="0"/>
              <a:t> vCloud Director which spans the various cloud types Azure, WAPA and partner clouds</a:t>
            </a:r>
          </a:p>
          <a:p>
            <a:pPr marL="615888" lvl="1" indent="-167970"/>
            <a:r>
              <a:rPr lang="en-US" baseline="0" dirty="0" smtClean="0"/>
              <a:t>Provide an IT centric management view over Azure to increase it’s adoption by IT organizations.</a:t>
            </a:r>
          </a:p>
          <a:p>
            <a:pPr marL="1063807" lvl="2" indent="-167970"/>
            <a:r>
              <a:rPr lang="en-US" baseline="0" dirty="0" smtClean="0"/>
              <a:t>Provide a System Center experience for customers looking to deploy services into Azure. By doing so we make provide control to IT orgs about Azure </a:t>
            </a:r>
          </a:p>
          <a:p>
            <a:pPr marL="1063807" lvl="2" indent="-167970"/>
            <a:r>
              <a:rPr lang="en-US" baseline="0" dirty="0" smtClean="0"/>
              <a:t>Portability of services between their private clouds and Azure. This allows an IT org to dynamically expand and utilize capacity from external sources in a seamless manner. </a:t>
            </a:r>
          </a:p>
          <a:p>
            <a:pPr marL="615888" lvl="1" indent="-167970"/>
            <a:endParaRPr lang="en-US" baseline="0" dirty="0" smtClean="0"/>
          </a:p>
          <a:p>
            <a:pPr marL="615888" lvl="1" indent="-167970"/>
            <a:endParaRPr lang="en-US" baseline="0" dirty="0" smtClean="0"/>
          </a:p>
        </p:txBody>
      </p:sp>
      <p:sp>
        <p:nvSpPr>
          <p:cNvPr id="4" name="Slide Number Placeholder 3"/>
          <p:cNvSpPr>
            <a:spLocks noGrp="1"/>
          </p:cNvSpPr>
          <p:nvPr>
            <p:ph type="sldNum" sz="quarter" idx="10"/>
          </p:nvPr>
        </p:nvSpPr>
        <p:spPr/>
        <p:txBody>
          <a:bodyPr/>
          <a:lstStyle/>
          <a:p>
            <a:fld id="{044A9631-036B-4379-BA7A-1530E2C5EB63}" type="slidenum">
              <a:rPr lang="en-US" smtClean="0"/>
              <a:pPr/>
              <a:t>23</a:t>
            </a:fld>
            <a:endParaRPr lang="en-US" dirty="0"/>
          </a:p>
        </p:txBody>
      </p:sp>
    </p:spTree>
    <p:extLst>
      <p:ext uri="{BB962C8B-B14F-4D97-AF65-F5344CB8AC3E}">
        <p14:creationId xmlns:p14="http://schemas.microsoft.com/office/powerpoint/2010/main" val="2070057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103426" name="Notes Placeholder 2"/>
          <p:cNvSpPr>
            <a:spLocks noGrp="1"/>
          </p:cNvSpPr>
          <p:nvPr>
            <p:ph type="body" idx="1"/>
          </p:nvPr>
        </p:nvSpPr>
        <p:spPr bwMode="auto">
          <a:noFill/>
        </p:spPr>
        <p:txBody>
          <a:bodyPr wrap="square" lIns="91372" tIns="45684" rIns="91372" bIns="45684" numCol="1" anchor="t" anchorCtr="0" compatLnSpc="1">
            <a:prstTxWarp prst="textNoShape">
              <a:avLst/>
            </a:prstTxWarp>
          </a:bodyPr>
          <a:lstStyle/>
          <a:p>
            <a:pPr eaLnBrk="1" hangingPunct="1">
              <a:spcBef>
                <a:spcPct val="0"/>
              </a:spcBef>
            </a:pPr>
            <a:endParaRPr lang="en-US" smtClean="0"/>
          </a:p>
        </p:txBody>
      </p:sp>
      <p:sp>
        <p:nvSpPr>
          <p:cNvPr id="103427" name="Slide Number Placeholder 3"/>
          <p:cNvSpPr txBox="1">
            <a:spLocks noGrp="1"/>
          </p:cNvSpPr>
          <p:nvPr/>
        </p:nvSpPr>
        <p:spPr bwMode="auto">
          <a:xfrm>
            <a:off x="6172200" y="8685213"/>
            <a:ext cx="684213" cy="457200"/>
          </a:xfrm>
          <a:prstGeom prst="rect">
            <a:avLst/>
          </a:prstGeom>
          <a:noFill/>
          <a:ln w="9525">
            <a:noFill/>
            <a:miter lim="800000"/>
            <a:headEnd/>
            <a:tailEnd/>
          </a:ln>
        </p:spPr>
        <p:txBody>
          <a:bodyPr lIns="91372" tIns="45684" rIns="91372" bIns="45684" anchor="b"/>
          <a:lstStyle/>
          <a:p>
            <a:pPr algn="r" defTabSz="892125" fontAlgn="base">
              <a:spcBef>
                <a:spcPct val="0"/>
              </a:spcBef>
              <a:spcAft>
                <a:spcPct val="0"/>
              </a:spcAft>
            </a:pPr>
            <a:fld id="{065E8E64-B73A-4CDB-B3E0-3C25590DFEE2}" type="slidenum">
              <a:rPr lang="en-US" sz="1200">
                <a:solidFill>
                  <a:srgbClr val="000000"/>
                </a:solidFill>
                <a:latin typeface="Arial" pitchFamily="34" charset="0"/>
                <a:cs typeface="Arial" charset="0"/>
              </a:rPr>
              <a:pPr algn="r" defTabSz="892125" fontAlgn="base">
                <a:spcBef>
                  <a:spcPct val="0"/>
                </a:spcBef>
                <a:spcAft>
                  <a:spcPct val="0"/>
                </a:spcAft>
              </a:pPr>
              <a:t>25</a:t>
            </a:fld>
            <a:endParaRPr lang="en-US" sz="1200" dirty="0">
              <a:solidFill>
                <a:srgbClr val="000000"/>
              </a:solidFill>
              <a:latin typeface="Arial" pitchFamily="34" charset="0"/>
              <a:cs typeface="Arial" charset="0"/>
            </a:endParaRPr>
          </a:p>
        </p:txBody>
      </p:sp>
      <p:sp>
        <p:nvSpPr>
          <p:cNvPr id="103428" name="Footer Placeholder 7"/>
          <p:cNvSpPr txBox="1">
            <a:spLocks noGrp="1"/>
          </p:cNvSpPr>
          <p:nvPr/>
        </p:nvSpPr>
        <p:spPr bwMode="auto">
          <a:xfrm>
            <a:off x="0" y="8685213"/>
            <a:ext cx="6172200" cy="457200"/>
          </a:xfrm>
          <a:prstGeom prst="rect">
            <a:avLst/>
          </a:prstGeom>
          <a:noFill/>
          <a:ln w="9525">
            <a:noFill/>
            <a:miter lim="800000"/>
            <a:headEnd/>
            <a:tailEnd/>
          </a:ln>
        </p:spPr>
        <p:txBody>
          <a:bodyPr lIns="91372" tIns="45684" rIns="91372" bIns="45684" anchor="b"/>
          <a:lstStyle/>
          <a:p>
            <a:pPr defTabSz="892125" fontAlgn="base">
              <a:spcBef>
                <a:spcPct val="0"/>
              </a:spcBef>
              <a:spcAft>
                <a:spcPct val="0"/>
              </a:spcAft>
            </a:pPr>
            <a:r>
              <a:rPr lang="en-US" sz="500" dirty="0">
                <a:solidFill>
                  <a:srgbClr val="000000"/>
                </a:solidFill>
                <a:latin typeface="Arial" pitchFamily="34" charset="0"/>
                <a:cs typeface="Arial" charset="0"/>
              </a:rPr>
              <a:t>© 2008 Microsoft Corporation. All rights reserved. Microsoft, Windows, Windows Vista and other product names are or may be registered trademarks and/or trademarks in the U.S. and/or other countries.</a:t>
            </a:r>
          </a:p>
          <a:p>
            <a:pPr defTabSz="892125" fontAlgn="base">
              <a:spcBef>
                <a:spcPct val="0"/>
              </a:spcBef>
              <a:spcAft>
                <a:spcPct val="0"/>
              </a:spcAft>
            </a:pPr>
            <a:r>
              <a:rPr lang="en-US" sz="500" dirty="0">
                <a:solidFill>
                  <a:srgbClr val="000000"/>
                </a:solidFill>
                <a:latin typeface="Arial"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Arial" pitchFamily="34" charset="0"/>
                <a:cs typeface="Arial" charset="0"/>
              </a:rPr>
            </a:br>
            <a:r>
              <a:rPr lang="en-US" sz="500" dirty="0">
                <a:solidFill>
                  <a:srgbClr val="000000"/>
                </a:solidFill>
                <a:latin typeface="Arial" pitchFamily="34" charset="0"/>
                <a:cs typeface="Arial" charset="0"/>
              </a:rPr>
              <a:t>MICROSOFT MAKES NO WARRANTIES, EXPRESS, IMPLIED OR STATUTORY, AS TO THE INFORMATION IN THIS PRESENTATION.</a:t>
            </a:r>
          </a:p>
        </p:txBody>
      </p:sp>
      <p:sp>
        <p:nvSpPr>
          <p:cNvPr id="103429" name="Date Placeholder 5"/>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fld id="{C0048FB1-CA0E-4D86-A8BC-7614409EB1E5}" type="datetime1">
              <a:rPr lang="en-US" smtClean="0">
                <a:solidFill>
                  <a:srgbClr val="000000"/>
                </a:solidFill>
              </a:rPr>
              <a:pPr/>
              <a:t>5/14/2011</a:t>
            </a:fld>
            <a:endParaRPr lang="en-US" smtClean="0">
              <a:solidFill>
                <a:srgbClr val="000000"/>
              </a:solidFill>
            </a:endParaRPr>
          </a:p>
        </p:txBody>
      </p:sp>
      <p:sp>
        <p:nvSpPr>
          <p:cNvPr id="103430"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B3CA00-8801-46B6-9D70-723A8F3EA4D6}" type="slidenum">
              <a:rPr lang="en-US" smtClean="0">
                <a:solidFill>
                  <a:srgbClr val="000000"/>
                </a:solidFill>
              </a:rPr>
              <a:pPr/>
              <a:t>25</a:t>
            </a:fld>
            <a:endParaRPr lang="en-US" smtClean="0">
              <a:solidFill>
                <a:srgbClr val="000000"/>
              </a:solidFill>
            </a:endParaRPr>
          </a:p>
        </p:txBody>
      </p:sp>
      <p:sp>
        <p:nvSpPr>
          <p:cNvPr id="103431" name="Footer Placeholder 7"/>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dirty="0" smtClean="0">
                <a:solidFill>
                  <a:prstClr val="black"/>
                </a:solidFill>
                <a:latin typeface="Arial" pitchFamily="34" charset="0"/>
              </a:rPr>
              <a:t>© 2009 Microsoft Corporation. All rights reserved. Microsoft, Windows, Windows Vista and other product names are or may be registered trademarks and/or trademarks in the U.S. and/or other countries.</a:t>
            </a:r>
          </a:p>
          <a:p>
            <a:r>
              <a:rPr lang="en-US" dirty="0" smtClean="0">
                <a:solidFill>
                  <a:prstClr val="black"/>
                </a:solidFill>
                <a:latin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latin typeface="Arial" pitchFamily="34" charset="0"/>
              </a:rPr>
            </a:br>
            <a:r>
              <a:rPr lang="en-US" dirty="0" smtClean="0">
                <a:solidFill>
                  <a:prstClr val="black"/>
                </a:solidFill>
                <a:latin typeface="Arial" pitchFamily="34" charset="0"/>
              </a:rPr>
              <a:t>MICROSOFT MAKES NO WARRANTIES, EXPRESS, IMPLIED OR STATUTORY, AS TO THE INFORMATION IN THIS PRESENTATION.</a:t>
            </a:r>
          </a:p>
        </p:txBody>
      </p:sp>
      <p:sp>
        <p:nvSpPr>
          <p:cNvPr id="103432" name="Header Placeholder 8"/>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smtClean="0">
                <a:solidFill>
                  <a:srgbClr val="000000"/>
                </a:solidFill>
              </a:rPr>
              <a:t>2009 STB Virtual Analyst Summit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27</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5/14/2011 2:17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28</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5/14/2011 2:17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29</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5/14/2011 2:17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sz="900" kern="1200" dirty="0" smtClean="0">
                <a:solidFill>
                  <a:schemeClr val="tx1"/>
                </a:solidFill>
                <a:latin typeface="Segoe UI" pitchFamily="34" charset="0"/>
                <a:ea typeface="+mn-ea"/>
                <a:cs typeface="+mn-cs"/>
              </a:rPr>
              <a:t>New for </a:t>
            </a:r>
            <a:r>
              <a:rPr lang="en-US" sz="900" kern="1200" dirty="0" err="1" smtClean="0">
                <a:solidFill>
                  <a:schemeClr val="tx1"/>
                </a:solidFill>
                <a:latin typeface="Segoe UI" pitchFamily="34" charset="0"/>
                <a:ea typeface="+mn-ea"/>
                <a:cs typeface="+mn-cs"/>
              </a:rPr>
              <a:t>TechEd</a:t>
            </a:r>
            <a:r>
              <a:rPr lang="en-US" sz="900" kern="1200" dirty="0" smtClean="0">
                <a:solidFill>
                  <a:schemeClr val="tx1"/>
                </a:solidFill>
                <a:latin typeface="Segoe UI" pitchFamily="34" charset="0"/>
                <a:ea typeface="+mn-ea"/>
                <a:cs typeface="+mn-cs"/>
              </a:rPr>
              <a:t> 2011, we will be working with Microsoft Tag (http://tag.microsoft.com/overview.aspx) to create unique Tags for every session at the event. Your session Tag will appear on both the room signage and at the end of your presentation. With your session Tag, attendees will be able to scan as they enter the room to retrieve session details, view speaker bios, and engage in discussions; or scan at the end of the presentation to evaluate your session and download materials. We’re excited to integrate Microsoft Tag across the My </a:t>
            </a:r>
            <a:r>
              <a:rPr lang="en-US" sz="900" kern="1200" dirty="0" err="1" smtClean="0">
                <a:solidFill>
                  <a:schemeClr val="tx1"/>
                </a:solidFill>
                <a:latin typeface="Segoe UI" pitchFamily="34" charset="0"/>
                <a:ea typeface="+mn-ea"/>
                <a:cs typeface="+mn-cs"/>
              </a:rPr>
              <a:t>TechEd</a:t>
            </a:r>
            <a:r>
              <a:rPr lang="en-US" sz="900" kern="1200" dirty="0" smtClean="0">
                <a:solidFill>
                  <a:schemeClr val="tx1"/>
                </a:solidFill>
                <a:latin typeface="Segoe UI" pitchFamily="34" charset="0"/>
                <a:ea typeface="+mn-ea"/>
                <a:cs typeface="+mn-cs"/>
              </a:rPr>
              <a:t> mobile experience this year.</a:t>
            </a:r>
            <a:endParaRPr lang="en-US"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30</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5/14/2011 2:17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5/14/2011 1:05 PM</a:t>
            </a:fld>
            <a:endParaRPr lang="en-US">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31</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547" fontAlgn="base">
              <a:spcBef>
                <a:spcPct val="0"/>
              </a:spcBef>
              <a:spcAft>
                <a:spcPct val="0"/>
              </a:spcAft>
            </a:pPr>
            <a:fld id="{694D0A33-15F0-4DF8-8020-48DB579FC2B9}" type="slidenum">
              <a:rPr lang="en-US" smtClean="0">
                <a:cs typeface="Arial" charset="0"/>
              </a:rPr>
              <a:pPr defTabSz="912547" fontAlgn="base">
                <a:spcBef>
                  <a:spcPct val="0"/>
                </a:spcBef>
                <a:spcAft>
                  <a:spcPct val="0"/>
                </a:spcAft>
              </a:pPr>
              <a:t>3</a:t>
            </a:fld>
            <a:endParaRPr lang="en-US" smtClean="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3225" indent="-403225"/>
            <a:r>
              <a:rPr lang="en-US" sz="2400" dirty="0" smtClean="0"/>
              <a:t>Reliability and predictability</a:t>
            </a:r>
          </a:p>
          <a:p>
            <a:pPr marL="739775" lvl="1" indent="-334963"/>
            <a:r>
              <a:rPr lang="en-US" sz="2000" dirty="0" smtClean="0"/>
              <a:t>Applications are highly available, fault tolerant</a:t>
            </a:r>
          </a:p>
          <a:p>
            <a:pPr marL="739775" lvl="1" indent="-334963"/>
            <a:r>
              <a:rPr lang="en-US" sz="2000" dirty="0" smtClean="0"/>
              <a:t>Remediation from failure is simple (re-start, re-deploy)</a:t>
            </a:r>
          </a:p>
          <a:p>
            <a:pPr marL="403225" indent="-403225"/>
            <a:r>
              <a:rPr lang="en-US" sz="2400" dirty="0" smtClean="0"/>
              <a:t>Highly automated</a:t>
            </a:r>
          </a:p>
          <a:p>
            <a:pPr marL="739775" lvl="1" indent="-334963"/>
            <a:r>
              <a:rPr lang="en-US" sz="2000" dirty="0" smtClean="0"/>
              <a:t>Ratio of servers/admins is ~50:1 in enterprises today</a:t>
            </a:r>
          </a:p>
          <a:p>
            <a:pPr marL="739775" lvl="1" indent="-334963"/>
            <a:r>
              <a:rPr lang="en-US" sz="2000" dirty="0" smtClean="0"/>
              <a:t>Ratio of servers/admins is ~500:1 in “cloud” datacenters</a:t>
            </a:r>
          </a:p>
          <a:p>
            <a:pPr marL="403225" indent="-403225"/>
            <a:r>
              <a:rPr lang="en-US" sz="2400" dirty="0" smtClean="0"/>
              <a:t>Agility and speed</a:t>
            </a:r>
          </a:p>
          <a:p>
            <a:pPr marL="739775" lvl="1" indent="-334963"/>
            <a:r>
              <a:rPr lang="en-US" sz="2000" dirty="0" smtClean="0"/>
              <a:t>Applications are deployed, changes are made, remediation is executed in minutes</a:t>
            </a:r>
          </a:p>
          <a:p>
            <a:pPr marL="739775" lvl="1" indent="-334963"/>
            <a:r>
              <a:rPr lang="en-US" sz="2000" dirty="0" smtClean="0"/>
              <a:t>Deploying applications takes weeks in the enterprise and it needs to be days</a:t>
            </a:r>
          </a:p>
          <a:p>
            <a:pPr marL="403225" indent="-403225"/>
            <a:r>
              <a:rPr lang="en-US" sz="2400" dirty="0" smtClean="0"/>
              <a:t>Focus is on applications/services</a:t>
            </a:r>
          </a:p>
          <a:p>
            <a:pPr marL="739775" lvl="1" indent="-334963"/>
            <a:r>
              <a:rPr lang="en-US" sz="2000" dirty="0" smtClean="0"/>
              <a:t>Results are measured relative to service quality</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Tree>
    <p:extLst>
      <p:ext uri="{BB962C8B-B14F-4D97-AF65-F5344CB8AC3E}">
        <p14:creationId xmlns:p14="http://schemas.microsoft.com/office/powerpoint/2010/main" val="1469549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Tree>
    <p:extLst>
      <p:ext uri="{BB962C8B-B14F-4D97-AF65-F5344CB8AC3E}">
        <p14:creationId xmlns:p14="http://schemas.microsoft.com/office/powerpoint/2010/main" val="1469549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1469549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Tree>
    <p:extLst>
      <p:ext uri="{BB962C8B-B14F-4D97-AF65-F5344CB8AC3E}">
        <p14:creationId xmlns:p14="http://schemas.microsoft.com/office/powerpoint/2010/main" val="1469549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1170875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Tree>
    <p:extLst>
      <p:ext uri="{BB962C8B-B14F-4D97-AF65-F5344CB8AC3E}">
        <p14:creationId xmlns:p14="http://schemas.microsoft.com/office/powerpoint/2010/main" val="4805854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1975615284"/>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0529907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7534991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2290283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5006025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05019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13177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12089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rgbClr val="FFFFFF"/>
                    </a:gs>
                    <a:gs pos="100000">
                      <a:srgbClr val="FFFFFF"/>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r>
              <a:rPr lang="en-US" sz="3600" b="1" dirty="0" smtClean="0">
                <a:solidFill>
                  <a:srgbClr val="03C2F1">
                    <a:alpha val="99000"/>
                  </a:srgbClr>
                </a:solidFill>
              </a:rPr>
              <a:t>Scan the Tag </a:t>
            </a:r>
            <a:r>
              <a:rPr lang="en-US" sz="3600" b="1" dirty="0" smtClean="0">
                <a:solidFill>
                  <a:srgbClr val="FFC425">
                    <a:alpha val="99000"/>
                  </a:srgbClr>
                </a:solidFill>
              </a:rPr>
              <a:t/>
            </a:r>
            <a:br>
              <a:rPr lang="en-US" sz="3600" b="1" dirty="0" smtClean="0">
                <a:solidFill>
                  <a:srgbClr val="FFC425">
                    <a:alpha val="99000"/>
                  </a:srgbClr>
                </a:solidFill>
              </a:rPr>
            </a:br>
            <a:r>
              <a:rPr lang="en-US" sz="3600" dirty="0" smtClean="0">
                <a:solidFill>
                  <a:srgbClr val="000000">
                    <a:lumMod val="50000"/>
                    <a:lumOff val="50000"/>
                    <a:alpha val="99000"/>
                  </a:srgbClr>
                </a:solidFill>
              </a:rPr>
              <a:t>to evaluate this session now on </a:t>
            </a:r>
            <a:r>
              <a:rPr lang="en-US" sz="3600" b="1" dirty="0" err="1" smtClean="0">
                <a:solidFill>
                  <a:srgbClr val="03C2F1">
                    <a:alpha val="99000"/>
                  </a:srgbClr>
                </a:solidFill>
              </a:rPr>
              <a:t>myTech•Ed</a:t>
            </a:r>
            <a:r>
              <a:rPr lang="en-US" sz="3600" b="1" dirty="0" smtClean="0">
                <a:solidFill>
                  <a:srgbClr val="03C2F1">
                    <a:alpha val="99000"/>
                  </a:srgb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275805287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1353988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58472206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46168643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484658917"/>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2052165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3" y="1644651"/>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smtClean="0">
              <a:solidFill>
                <a:srgbClr val="FFFFFF">
                  <a:alpha val="99000"/>
                </a:srgbClr>
              </a:solidFill>
            </a:endParaRPr>
          </a:p>
        </p:txBody>
      </p:sp>
      <p:sp>
        <p:nvSpPr>
          <p:cNvPr id="2" name="Title 1"/>
          <p:cNvSpPr>
            <a:spLocks noGrp="1"/>
          </p:cNvSpPr>
          <p:nvPr>
            <p:ph type="ctrTitle" hasCustomPrompt="1"/>
          </p:nvPr>
        </p:nvSpPr>
        <p:spPr>
          <a:xfrm>
            <a:off x="969965" y="2265473"/>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3" y="4703874"/>
            <a:ext cx="10242551"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301"/>
            <a:ext cx="2188302" cy="263149"/>
          </a:xfrm>
        </p:spPr>
        <p:txBody>
          <a:bodyPr/>
          <a:lstStyle>
            <a:lvl1pPr marL="0" indent="0">
              <a:buFont typeface="Arial" pitchFamily="34" charset="0"/>
              <a:buNone/>
              <a:defRPr sz="19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1985426183"/>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3" y="243102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1323686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55047"/>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89145"/>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57180047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52483708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05945158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86116800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24405369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801"/>
            <a:ext cx="11149013"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8724614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07089068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799"/>
            <a:ext cx="11149013" cy="2000548"/>
          </a:xfrm>
        </p:spPr>
        <p:txBody>
          <a:bodyPr/>
          <a:lstStyle>
            <a:lvl1pPr marL="460355" indent="-460355">
              <a:buFontTx/>
              <a:buBlip>
                <a:blip r:embed="rId3"/>
              </a:buBlip>
              <a:defRPr/>
            </a:lvl1pPr>
            <a:lvl2pPr marL="855628" indent="-395272">
              <a:buFontTx/>
              <a:buBlip>
                <a:blip r:embed="rId3"/>
              </a:buBlip>
              <a:defRPr/>
            </a:lvl2pPr>
            <a:lvl3pPr marL="1258836" indent="-403208">
              <a:buFontTx/>
              <a:buBlip>
                <a:blip r:embed="rId3"/>
              </a:buBlip>
              <a:defRPr/>
            </a:lvl3pPr>
            <a:lvl4pPr marL="1604896" indent="-346061">
              <a:buFontTx/>
              <a:buBlip>
                <a:blip r:embed="rId3"/>
              </a:buBlip>
              <a:defRPr/>
            </a:lvl4pPr>
            <a:lvl5pPr marL="1941432" indent="-336536">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84772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3" y="1447799"/>
            <a:ext cx="11149013" cy="2000548"/>
          </a:xfrm>
        </p:spPr>
        <p:txBody>
          <a:bodyPr/>
          <a:lstStyle>
            <a:lvl1pPr marL="460355" indent="-460355">
              <a:lnSpc>
                <a:spcPct val="90000"/>
              </a:lnSpc>
              <a:buFontTx/>
              <a:buBlip>
                <a:blip r:embed="rId2"/>
              </a:buBlip>
              <a:defRPr/>
            </a:lvl1pPr>
            <a:lvl2pPr marL="855628" indent="-395272">
              <a:lnSpc>
                <a:spcPct val="90000"/>
              </a:lnSpc>
              <a:buFontTx/>
              <a:buBlip>
                <a:blip r:embed="rId2"/>
              </a:buBlip>
              <a:defRPr/>
            </a:lvl2pPr>
            <a:lvl3pPr marL="1258836" indent="-403208">
              <a:lnSpc>
                <a:spcPct val="90000"/>
              </a:lnSpc>
              <a:buFontTx/>
              <a:buBlip>
                <a:blip r:embed="rId2"/>
              </a:buBlip>
              <a:defRPr/>
            </a:lvl3pPr>
            <a:lvl4pPr marL="1604896" indent="-346061">
              <a:lnSpc>
                <a:spcPct val="90000"/>
              </a:lnSpc>
              <a:buFontTx/>
              <a:buBlip>
                <a:blip r:embed="rId2"/>
              </a:buBlip>
              <a:defRPr/>
            </a:lvl4pPr>
            <a:lvl5pPr marL="1941432" indent="-336536">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240005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2"/>
            <a:ext cx="5486400" cy="1764585"/>
          </a:xfrm>
        </p:spPr>
        <p:txBody>
          <a:bodyPr/>
          <a:lstStyle>
            <a:lvl1pPr marL="339962" indent="-339962">
              <a:lnSpc>
                <a:spcPct val="90000"/>
              </a:lnSpc>
              <a:buFontTx/>
              <a:buBlip>
                <a:blip r:embed="rId2"/>
              </a:buBlip>
              <a:defRPr sz="2800"/>
            </a:lvl1pPr>
            <a:lvl2pPr marL="673310" indent="-325411">
              <a:lnSpc>
                <a:spcPct val="90000"/>
              </a:lnSpc>
              <a:buFontTx/>
              <a:buBlip>
                <a:blip r:embed="rId2"/>
              </a:buBlip>
              <a:defRPr sz="2400"/>
            </a:lvl2pPr>
            <a:lvl3pPr marL="953745" indent="-288372">
              <a:lnSpc>
                <a:spcPct val="90000"/>
              </a:lnSpc>
              <a:buFontTx/>
              <a:buBlip>
                <a:blip r:embed="rId2"/>
              </a:buBlip>
              <a:defRPr sz="2000"/>
            </a:lvl3pPr>
            <a:lvl4pPr marL="1227566" indent="-273821">
              <a:lnSpc>
                <a:spcPct val="90000"/>
              </a:lnSpc>
              <a:buFontTx/>
              <a:buBlip>
                <a:blip r:embed="rId2"/>
              </a:buBlip>
              <a:defRPr sz="1900"/>
            </a:lvl4pPr>
            <a:lvl5pPr marL="1515939" indent="-280435">
              <a:lnSpc>
                <a:spcPct val="90000"/>
              </a:lnSpc>
              <a:buFontTx/>
              <a:buBlip>
                <a:blip r:embed="rId2"/>
              </a:buBlip>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2"/>
            <a:ext cx="5486400" cy="1764585"/>
          </a:xfrm>
        </p:spPr>
        <p:txBody>
          <a:bodyPr/>
          <a:lstStyle>
            <a:lvl1pPr marL="347899" indent="-347899">
              <a:lnSpc>
                <a:spcPct val="90000"/>
              </a:lnSpc>
              <a:buFontTx/>
              <a:buBlip>
                <a:blip r:embed="rId2"/>
              </a:buBlip>
              <a:defRPr sz="2800"/>
            </a:lvl1pPr>
            <a:lvl2pPr marL="673310" indent="-339962">
              <a:lnSpc>
                <a:spcPct val="90000"/>
              </a:lnSpc>
              <a:buFontTx/>
              <a:buBlip>
                <a:blip r:embed="rId2"/>
              </a:buBlip>
              <a:defRPr sz="2400"/>
            </a:lvl2pPr>
            <a:lvl3pPr marL="961682" indent="-302923">
              <a:lnSpc>
                <a:spcPct val="90000"/>
              </a:lnSpc>
              <a:buFontTx/>
              <a:buBlip>
                <a:blip r:embed="rId2"/>
              </a:buBlip>
              <a:defRPr sz="2000"/>
            </a:lvl3pPr>
            <a:lvl4pPr marL="1227566" indent="-265885">
              <a:lnSpc>
                <a:spcPct val="90000"/>
              </a:lnSpc>
              <a:buFontTx/>
              <a:buBlip>
                <a:blip r:embed="rId2"/>
              </a:buBlip>
              <a:defRPr sz="1900"/>
            </a:lvl4pPr>
            <a:lvl5pPr marL="1515939" indent="-273821">
              <a:lnSpc>
                <a:spcPct val="90000"/>
              </a:lnSpc>
              <a:buFontTx/>
              <a:buBlip>
                <a:blip r:embed="rId2"/>
              </a:buBlip>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8695807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06938"/>
            <a:ext cx="5486400" cy="350865"/>
          </a:xfrm>
        </p:spPr>
        <p:txBody>
          <a:bodyPr anchor="b"/>
          <a:lstStyle>
            <a:lvl1pPr marL="0" indent="0">
              <a:lnSpc>
                <a:spcPct val="90000"/>
              </a:lnSpc>
              <a:spcBef>
                <a:spcPts val="0"/>
              </a:spcBef>
              <a:buNone/>
              <a:defRPr sz="2500" b="1"/>
            </a:lvl1pPr>
            <a:lvl2pPr marL="457163" indent="0">
              <a:buNone/>
              <a:defRPr sz="2000" b="1"/>
            </a:lvl2pPr>
            <a:lvl3pPr marL="914325" indent="0">
              <a:buNone/>
              <a:defRPr sz="1900" b="1"/>
            </a:lvl3pPr>
            <a:lvl4pPr marL="1371488" indent="0">
              <a:buNone/>
              <a:defRPr sz="1600" b="1"/>
            </a:lvl4pPr>
            <a:lvl5pPr marL="1828651" indent="0">
              <a:buNone/>
              <a:defRPr sz="1600" b="1"/>
            </a:lvl5pPr>
            <a:lvl6pPr marL="2285813" indent="0">
              <a:buNone/>
              <a:defRPr sz="1600" b="1"/>
            </a:lvl6pPr>
            <a:lvl7pPr marL="2742976" indent="0">
              <a:buNone/>
              <a:defRPr sz="1600" b="1"/>
            </a:lvl7pPr>
            <a:lvl8pPr marL="3200139" indent="0">
              <a:buNone/>
              <a:defRPr sz="1600" b="1"/>
            </a:lvl8pPr>
            <a:lvl9pPr marL="365730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1"/>
            <a:ext cx="5484971" cy="1555297"/>
          </a:xfrm>
        </p:spPr>
        <p:txBody>
          <a:bodyPr/>
          <a:lstStyle>
            <a:lvl1pPr marL="281759" indent="-281759">
              <a:buFontTx/>
              <a:buBlip>
                <a:blip r:embed="rId2"/>
              </a:buBlip>
              <a:defRPr sz="2300"/>
            </a:lvl1pPr>
            <a:lvl2pPr marL="562195" indent="-265885">
              <a:buFontTx/>
              <a:buBlip>
                <a:blip r:embed="rId2"/>
              </a:buBlip>
              <a:defRPr sz="2000"/>
            </a:lvl2pPr>
            <a:lvl3pPr marL="813528" indent="-243397">
              <a:buFontTx/>
              <a:buBlip>
                <a:blip r:embed="rId2"/>
              </a:buBlip>
              <a:defRPr sz="1900"/>
            </a:lvl3pPr>
            <a:lvl4pPr marL="1050311" indent="-228847">
              <a:buFontTx/>
              <a:buBlip>
                <a:blip r:embed="rId2"/>
              </a:buBlip>
              <a:defRPr sz="1700"/>
            </a:lvl4pPr>
            <a:lvl5pPr marL="1279156" indent="-20635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06938"/>
            <a:ext cx="5486400" cy="350865"/>
          </a:xfrm>
        </p:spPr>
        <p:txBody>
          <a:bodyPr anchor="b"/>
          <a:lstStyle>
            <a:lvl1pPr marL="0" indent="0">
              <a:lnSpc>
                <a:spcPct val="90000"/>
              </a:lnSpc>
              <a:spcBef>
                <a:spcPts val="0"/>
              </a:spcBef>
              <a:buNone/>
              <a:defRPr sz="2500" b="1"/>
            </a:lvl1pPr>
            <a:lvl2pPr marL="457163" indent="0">
              <a:buNone/>
              <a:defRPr sz="2000" b="1"/>
            </a:lvl2pPr>
            <a:lvl3pPr marL="914325" indent="0">
              <a:buNone/>
              <a:defRPr sz="1900" b="1"/>
            </a:lvl3pPr>
            <a:lvl4pPr marL="1371488" indent="0">
              <a:buNone/>
              <a:defRPr sz="1600" b="1"/>
            </a:lvl4pPr>
            <a:lvl5pPr marL="1828651" indent="0">
              <a:buNone/>
              <a:defRPr sz="1600" b="1"/>
            </a:lvl5pPr>
            <a:lvl6pPr marL="2285813" indent="0">
              <a:buNone/>
              <a:defRPr sz="1600" b="1"/>
            </a:lvl6pPr>
            <a:lvl7pPr marL="2742976" indent="0">
              <a:buNone/>
              <a:defRPr sz="1600" b="1"/>
            </a:lvl7pPr>
            <a:lvl8pPr marL="3200139" indent="0">
              <a:buNone/>
              <a:defRPr sz="1600" b="1"/>
            </a:lvl8pPr>
            <a:lvl9pPr marL="365730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1"/>
            <a:ext cx="5486400" cy="1578619"/>
          </a:xfrm>
        </p:spPr>
        <p:txBody>
          <a:bodyPr/>
          <a:lstStyle>
            <a:lvl1pPr marL="296308" indent="-296308">
              <a:buFontTx/>
              <a:buBlip>
                <a:blip r:embed="rId2"/>
              </a:buBlip>
              <a:defRPr sz="2300"/>
            </a:lvl1pPr>
            <a:lvl2pPr marL="570131" indent="-273821">
              <a:buFontTx/>
              <a:buBlip>
                <a:blip r:embed="rId2"/>
              </a:buBlip>
              <a:defRPr sz="2000"/>
            </a:lvl2pPr>
            <a:lvl3pPr marL="821464" indent="-244720">
              <a:buFontTx/>
              <a:buBlip>
                <a:blip r:embed="rId2"/>
              </a:buBlip>
              <a:defRPr sz="1900"/>
            </a:lvl3pPr>
            <a:lvl4pPr marL="1050311" indent="-236783">
              <a:buFontTx/>
              <a:buBlip>
                <a:blip r:embed="rId2"/>
              </a:buBlip>
              <a:defRPr sz="1700"/>
            </a:lvl4pPr>
            <a:lvl5pPr marL="1279156" indent="-22090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3221158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79464160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29449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98786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535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0"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8"/>
            <a:ext cx="4114800" cy="443199"/>
          </a:xfrm>
        </p:spPr>
        <p:txBody>
          <a:bodyPr/>
          <a:lstStyle>
            <a:lvl1pPr marL="0" indent="0" algn="ctr">
              <a:buFont typeface="Arial" pitchFamily="34" charset="0"/>
              <a:buNone/>
              <a:defRPr/>
            </a:lvl1pPr>
          </a:lstStyle>
          <a:p>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61" fontAlgn="base">
                <a:spcBef>
                  <a:spcPct val="0"/>
                </a:spcBef>
                <a:spcAft>
                  <a:spcPct val="0"/>
                </a:spcAft>
              </a:pPr>
              <a:endParaRPr lang="en-US" sz="2300" b="1" dirty="0" smtClean="0">
                <a:gradFill>
                  <a:gsLst>
                    <a:gs pos="0">
                      <a:srgbClr val="FFFFFF"/>
                    </a:gs>
                    <a:gs pos="100000">
                      <a:srgbClr val="FFFFFF"/>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pPr defTabSz="914325"/>
            <a:r>
              <a:rPr lang="en-US" sz="3600" b="1" dirty="0" smtClean="0">
                <a:solidFill>
                  <a:srgbClr val="03C2F1">
                    <a:alpha val="99000"/>
                  </a:srgbClr>
                </a:solidFill>
              </a:rPr>
              <a:t>Scan the Tag </a:t>
            </a:r>
            <a:r>
              <a:rPr lang="en-US" sz="3600" b="1" dirty="0" smtClean="0">
                <a:solidFill>
                  <a:srgbClr val="FFC425">
                    <a:alpha val="99000"/>
                  </a:srgbClr>
                </a:solidFill>
              </a:rPr>
              <a:t/>
            </a:r>
            <a:br>
              <a:rPr lang="en-US" sz="3600" b="1" dirty="0" smtClean="0">
                <a:solidFill>
                  <a:srgbClr val="FFC425">
                    <a:alpha val="99000"/>
                  </a:srgbClr>
                </a:solidFill>
              </a:rPr>
            </a:br>
            <a:r>
              <a:rPr lang="en-US" sz="3600" dirty="0" smtClean="0">
                <a:solidFill>
                  <a:srgbClr val="000000">
                    <a:lumMod val="50000"/>
                    <a:lumOff val="50000"/>
                    <a:alpha val="99000"/>
                  </a:srgbClr>
                </a:solidFill>
              </a:rPr>
              <a:t>to evaluate this session now on </a:t>
            </a:r>
            <a:r>
              <a:rPr lang="en-US" sz="3600" b="1" dirty="0" err="1" smtClean="0">
                <a:solidFill>
                  <a:srgbClr val="03C2F1">
                    <a:alpha val="99000"/>
                  </a:srgbClr>
                </a:solidFill>
              </a:rPr>
              <a:t>myTech•Ed</a:t>
            </a:r>
            <a:r>
              <a:rPr lang="en-US" sz="3600" b="1" dirty="0" smtClean="0">
                <a:solidFill>
                  <a:srgbClr val="03C2F1">
                    <a:alpha val="99000"/>
                  </a:srgb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2" y="3004651"/>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smtClean="0">
              <a:solidFill>
                <a:srgbClr val="FFFFFF">
                  <a:alpha val="99000"/>
                </a:srgb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7" y="2769643"/>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3" y="497189"/>
            <a:ext cx="2271292" cy="811495"/>
          </a:xfrm>
          <a:prstGeom prst="rect">
            <a:avLst/>
          </a:prstGeom>
        </p:spPr>
      </p:pic>
    </p:spTree>
    <p:extLst>
      <p:ext uri="{BB962C8B-B14F-4D97-AF65-F5344CB8AC3E}">
        <p14:creationId xmlns:p14="http://schemas.microsoft.com/office/powerpoint/2010/main" val="286277752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1"/>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7833847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16915816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1"/>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6"/>
            <a:ext cx="12188826" cy="619125"/>
          </a:xfrm>
          <a:solidFill>
            <a:srgbClr val="FFFF99"/>
          </a:solidFill>
        </p:spPr>
        <p:txBody>
          <a:bodyPr wrap="square" lIns="152388" tIns="76193" rIns="152388" bIns="76193" anchor="b" anchorCtr="0">
            <a:noAutofit/>
          </a:bodyPr>
          <a:lstStyle>
            <a:lvl1pPr algn="r">
              <a:buFont typeface="Arial" pitchFamily="34" charset="0"/>
              <a:buNone/>
              <a:defRPr spc="-51"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26133216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41751559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34204768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48838935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9225911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5194534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image" Target="../media/image1.jpe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36110587"/>
      </p:ext>
    </p:extLst>
  </p:cSld>
  <p:clrMap bg1="dk1" tx1="lt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7" r:id="rId20"/>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7077068"/>
      </p:ext>
    </p:extLst>
  </p:cSld>
  <p:clrMap bg1="dk1" tx1="lt1" bg2="dk2" tx2="lt2" accent1="accent1" accent2="accent2" accent3="accent3" accent4="accent4" accent5="accent5" accent6="accent6" hlink="hlink" folHlink="folHlink"/>
  <p:sldLayoutIdLst>
    <p:sldLayoutId id="2147483836"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01"/>
            <a:ext cx="11149013" cy="609399"/>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1"/>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2105130"/>
      </p:ext>
    </p:extLst>
  </p:cSld>
  <p:clrMap bg1="dk1" tx1="lt1" bg2="dk2"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Lst>
  <p:transition>
    <p:fade/>
  </p:transition>
  <p:txStyles>
    <p:titleStyle>
      <a:lvl1pPr algn="l" defTabSz="914325"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55" indent="-460355" algn="l" defTabSz="914325"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28" indent="-395272" algn="l" defTabSz="914325"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36" indent="-403208" algn="l" defTabSz="914325"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896" indent="-346061" algn="l" defTabSz="914325"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432" indent="-336536" algn="l" defTabSz="914325"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5" rtl="0" eaLnBrk="1" latinLnBrk="0" hangingPunct="1">
        <a:defRPr sz="1900" kern="1200">
          <a:solidFill>
            <a:schemeClr val="tx1"/>
          </a:solidFill>
          <a:latin typeface="+mn-lt"/>
          <a:ea typeface="+mn-ea"/>
          <a:cs typeface="+mn-cs"/>
        </a:defRPr>
      </a:lvl1pPr>
      <a:lvl2pPr marL="457163" algn="l" defTabSz="914325" rtl="0" eaLnBrk="1" latinLnBrk="0" hangingPunct="1">
        <a:defRPr sz="1900" kern="1200">
          <a:solidFill>
            <a:schemeClr val="tx1"/>
          </a:solidFill>
          <a:latin typeface="+mn-lt"/>
          <a:ea typeface="+mn-ea"/>
          <a:cs typeface="+mn-cs"/>
        </a:defRPr>
      </a:lvl2pPr>
      <a:lvl3pPr marL="914325" algn="l" defTabSz="914325" rtl="0" eaLnBrk="1" latinLnBrk="0" hangingPunct="1">
        <a:defRPr sz="1900" kern="1200">
          <a:solidFill>
            <a:schemeClr val="tx1"/>
          </a:solidFill>
          <a:latin typeface="+mn-lt"/>
          <a:ea typeface="+mn-ea"/>
          <a:cs typeface="+mn-cs"/>
        </a:defRPr>
      </a:lvl3pPr>
      <a:lvl4pPr marL="1371488" algn="l" defTabSz="914325" rtl="0" eaLnBrk="1" latinLnBrk="0" hangingPunct="1">
        <a:defRPr sz="1900" kern="1200">
          <a:solidFill>
            <a:schemeClr val="tx1"/>
          </a:solidFill>
          <a:latin typeface="+mn-lt"/>
          <a:ea typeface="+mn-ea"/>
          <a:cs typeface="+mn-cs"/>
        </a:defRPr>
      </a:lvl4pPr>
      <a:lvl5pPr marL="1828651" algn="l" defTabSz="914325" rtl="0" eaLnBrk="1" latinLnBrk="0" hangingPunct="1">
        <a:defRPr sz="1900" kern="1200">
          <a:solidFill>
            <a:schemeClr val="tx1"/>
          </a:solidFill>
          <a:latin typeface="+mn-lt"/>
          <a:ea typeface="+mn-ea"/>
          <a:cs typeface="+mn-cs"/>
        </a:defRPr>
      </a:lvl5pPr>
      <a:lvl6pPr marL="2285813" algn="l" defTabSz="914325" rtl="0" eaLnBrk="1" latinLnBrk="0" hangingPunct="1">
        <a:defRPr sz="1900" kern="1200">
          <a:solidFill>
            <a:schemeClr val="tx1"/>
          </a:solidFill>
          <a:latin typeface="+mn-lt"/>
          <a:ea typeface="+mn-ea"/>
          <a:cs typeface="+mn-cs"/>
        </a:defRPr>
      </a:lvl6pPr>
      <a:lvl7pPr marL="2742976" algn="l" defTabSz="914325" rtl="0" eaLnBrk="1" latinLnBrk="0" hangingPunct="1">
        <a:defRPr sz="1900" kern="1200">
          <a:solidFill>
            <a:schemeClr val="tx1"/>
          </a:solidFill>
          <a:latin typeface="+mn-lt"/>
          <a:ea typeface="+mn-ea"/>
          <a:cs typeface="+mn-cs"/>
        </a:defRPr>
      </a:lvl7pPr>
      <a:lvl8pPr marL="3200139" algn="l" defTabSz="914325" rtl="0" eaLnBrk="1" latinLnBrk="0" hangingPunct="1">
        <a:defRPr sz="1900" kern="1200">
          <a:solidFill>
            <a:schemeClr val="tx1"/>
          </a:solidFill>
          <a:latin typeface="+mn-lt"/>
          <a:ea typeface="+mn-ea"/>
          <a:cs typeface="+mn-cs"/>
        </a:defRPr>
      </a:lvl8pPr>
      <a:lvl9pPr marL="3657301" algn="l" defTabSz="91432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hyperlink" Target="mailto:mscep@microsoft.com" TargetMode="External"/><Relationship Id="rId2" Type="http://schemas.openxmlformats.org/officeDocument/2006/relationships/hyperlink" Target="https://connect.microsoft.com/site1211"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8" Type="http://schemas.openxmlformats.org/officeDocument/2006/relationships/hyperlink" Target="http://www.microsoft.com/cloud/" TargetMode="External"/><Relationship Id="rId3" Type="http://schemas.openxmlformats.org/officeDocument/2006/relationships/image" Target="../media/image2.png"/><Relationship Id="rId7" Type="http://schemas.openxmlformats.org/officeDocument/2006/relationships/hyperlink" Target="http://www.microsoft.com/windowsserver/" TargetMode="External"/><Relationship Id="rId2" Type="http://schemas.openxmlformats.org/officeDocument/2006/relationships/notesSlide" Target="../notesSlides/notesSlide25.xml"/><Relationship Id="rId1" Type="http://schemas.openxmlformats.org/officeDocument/2006/relationships/slideLayout" Target="../slideLayouts/slideLayout34.xml"/><Relationship Id="rId6" Type="http://schemas.openxmlformats.org/officeDocument/2006/relationships/hyperlink" Target="http://www.microsoft.com/forefront/" TargetMode="External"/><Relationship Id="rId5" Type="http://schemas.openxmlformats.org/officeDocument/2006/relationships/hyperlink" Target="http://www.microsoft.com/systemcenter/" TargetMode="External"/><Relationship Id="rId4" Type="http://schemas.openxmlformats.org/officeDocument/2006/relationships/hyperlink" Target="http://www.microsoft.com/windowsazure/"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1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26.xml"/><Relationship Id="rId1" Type="http://schemas.openxmlformats.org/officeDocument/2006/relationships/slideLayout" Target="../slideLayouts/slideLayout34.xml"/><Relationship Id="rId6" Type="http://schemas.openxmlformats.org/officeDocument/2006/relationships/hyperlink" Target="http://microsoft.com/technet" TargetMode="External"/><Relationship Id="rId11" Type="http://schemas.openxmlformats.org/officeDocument/2006/relationships/image" Target="../media/image76.png"/><Relationship Id="rId5" Type="http://schemas.openxmlformats.org/officeDocument/2006/relationships/hyperlink" Target="http://www.microsoft.com/learning" TargetMode="External"/><Relationship Id="rId10" Type="http://schemas.openxmlformats.org/officeDocument/2006/relationships/image" Target="../media/image75.emf"/><Relationship Id="rId4" Type="http://schemas.openxmlformats.org/officeDocument/2006/relationships/image" Target="../media/image72.png"/><Relationship Id="rId9" Type="http://schemas.openxmlformats.org/officeDocument/2006/relationships/image" Target="../media/image74.png"/><Relationship Id="rId1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8.xml"/><Relationship Id="rId16" Type="http://schemas.openxmlformats.org/officeDocument/2006/relationships/diagramColors" Target="../diagrams/colors3.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65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Fabric Management</a:t>
            </a:r>
            <a:endParaRPr lang="en-US" dirty="0"/>
          </a:p>
        </p:txBody>
      </p:sp>
      <p:sp>
        <p:nvSpPr>
          <p:cNvPr id="3" name="Text Placeholder 2"/>
          <p:cNvSpPr>
            <a:spLocks noGrp="1"/>
          </p:cNvSpPr>
          <p:nvPr>
            <p:ph type="body" sz="quarter" idx="10"/>
          </p:nvPr>
        </p:nvSpPr>
        <p:spPr>
          <a:xfrm>
            <a:off x="519112" y="1447799"/>
            <a:ext cx="11149013" cy="5343001"/>
          </a:xfrm>
        </p:spPr>
        <p:txBody>
          <a:bodyPr/>
          <a:lstStyle/>
          <a:p>
            <a:pPr marL="457200" lvl="0" indent="0">
              <a:buNone/>
            </a:pPr>
            <a:r>
              <a:rPr lang="en-US" sz="2400" dirty="0" smtClean="0"/>
              <a:t>Physical Server</a:t>
            </a:r>
          </a:p>
          <a:p>
            <a:pPr marL="804863" lvl="1" indent="-344488"/>
            <a:r>
              <a:rPr lang="en-US" sz="2000" dirty="0" smtClean="0"/>
              <a:t>Manage multiple hypervisors – Hyper-V, VMware, </a:t>
            </a:r>
            <a:r>
              <a:rPr lang="en-US" sz="2000" dirty="0" err="1" smtClean="0"/>
              <a:t>Xen</a:t>
            </a:r>
            <a:endParaRPr lang="en-US" sz="2000" dirty="0" smtClean="0"/>
          </a:p>
          <a:p>
            <a:pPr marL="804863" lvl="1" indent="-344488"/>
            <a:r>
              <a:rPr lang="en-US" sz="2000" dirty="0" smtClean="0"/>
              <a:t>Server hardware management – IPMI, DCMI, SMASH, Custom via Provider</a:t>
            </a:r>
          </a:p>
          <a:p>
            <a:pPr marL="804863" lvl="1" indent="-344488"/>
            <a:r>
              <a:rPr lang="en-US" sz="2000" dirty="0" smtClean="0"/>
              <a:t>Host provisioning – from </a:t>
            </a:r>
            <a:r>
              <a:rPr lang="en-US" sz="2000" dirty="0" err="1" smtClean="0"/>
              <a:t>baremetal</a:t>
            </a:r>
            <a:r>
              <a:rPr lang="en-US" sz="2000" dirty="0" smtClean="0"/>
              <a:t> to Hyper-V to Cluster provisioning</a:t>
            </a:r>
          </a:p>
          <a:p>
            <a:pPr marL="457200" indent="0">
              <a:buNone/>
            </a:pPr>
            <a:r>
              <a:rPr lang="en-US" sz="2400" dirty="0"/>
              <a:t>Network</a:t>
            </a:r>
          </a:p>
          <a:p>
            <a:pPr marL="804863" lvl="1" indent="-344488"/>
            <a:r>
              <a:rPr lang="en-US" sz="2000" dirty="0"/>
              <a:t>Define Logical Networks using VLANs and Subnets per datacenter location</a:t>
            </a:r>
          </a:p>
          <a:p>
            <a:pPr marL="804863" lvl="1" indent="-344488"/>
            <a:r>
              <a:rPr lang="en-US" sz="2000" dirty="0"/>
              <a:t>Address management for Static IPs, Load Balancer VIPs and MAC addresses</a:t>
            </a:r>
          </a:p>
          <a:p>
            <a:pPr marL="804863" lvl="1" indent="-344488"/>
            <a:r>
              <a:rPr lang="en-US" sz="2000" dirty="0"/>
              <a:t>Automated </a:t>
            </a:r>
            <a:r>
              <a:rPr lang="en-US" sz="2000" dirty="0" smtClean="0"/>
              <a:t>provisioning of Load Balancers via Provider</a:t>
            </a:r>
          </a:p>
          <a:p>
            <a:pPr marL="457200" indent="0">
              <a:buNone/>
            </a:pPr>
            <a:r>
              <a:rPr lang="en-US" sz="2400" dirty="0"/>
              <a:t>Storage</a:t>
            </a:r>
          </a:p>
          <a:p>
            <a:pPr marL="804863" lvl="1" indent="-344488"/>
            <a:r>
              <a:rPr lang="en-US" sz="2000" dirty="0"/>
              <a:t>Storage Management using SMI-S</a:t>
            </a:r>
          </a:p>
          <a:p>
            <a:pPr marL="804863" lvl="1" indent="-344488"/>
            <a:r>
              <a:rPr lang="en-US" sz="2000" dirty="0"/>
              <a:t>Discover storage arrays and pools</a:t>
            </a:r>
          </a:p>
          <a:p>
            <a:pPr marL="804863" lvl="1" indent="-344488"/>
            <a:r>
              <a:rPr lang="en-US" sz="2000" dirty="0"/>
              <a:t>Classify storage based on throughput and capabilities</a:t>
            </a:r>
          </a:p>
          <a:p>
            <a:pPr marL="804863" lvl="1" indent="-344488"/>
            <a:r>
              <a:rPr lang="en-US" sz="2000" dirty="0"/>
              <a:t>Discover or configure LUNs and assign to hosts and clusters</a:t>
            </a:r>
          </a:p>
          <a:p>
            <a:pPr marL="804863" lvl="1" indent="-344488"/>
            <a:r>
              <a:rPr lang="en-US" sz="2000" dirty="0"/>
              <a:t>Rapid provisioning of </a:t>
            </a:r>
            <a:r>
              <a:rPr lang="en-US" sz="2000" dirty="0" smtClean="0"/>
              <a:t>VMs using snap cloning of LUNs</a:t>
            </a:r>
          </a:p>
          <a:p>
            <a:endParaRPr lang="en-US" sz="2400" dirty="0"/>
          </a:p>
        </p:txBody>
      </p:sp>
      <p:pic>
        <p:nvPicPr>
          <p:cNvPr id="1026" name="Picture 2" descr="\\cstor01\data\PM Team\Icons\Hosts_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17" y="1384118"/>
            <a:ext cx="411480" cy="4114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3" descr="\\cstor01\data\PM Team\Icons\Network_3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413" y="2797628"/>
            <a:ext cx="457200" cy="457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cstor01\data\PM Team\Icons\StorageSAN_3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273" y="4201886"/>
            <a:ext cx="411480" cy="4114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47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27"/>
                                        </p:tgtEl>
                                        <p:attrNameLst>
                                          <p:attrName>style.visibility</p:attrName>
                                        </p:attrNameLst>
                                      </p:cBhvr>
                                      <p:to>
                                        <p:strVal val="visible"/>
                                      </p:to>
                                    </p:set>
                                    <p:animEffect transition="in" filter="fade">
                                      <p:cBhvr>
                                        <p:cTn id="36" dur="500"/>
                                        <p:tgtEl>
                                          <p:spTgt spid="10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fade">
                                      <p:cBhvr>
                                        <p:cTn id="50" dur="500"/>
                                        <p:tgtEl>
                                          <p:spTgt spid="3">
                                            <p:txEl>
                                              <p:pRg st="11" end="11"/>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fade">
                                      <p:cBhvr>
                                        <p:cTn id="53" dur="500"/>
                                        <p:tgtEl>
                                          <p:spTgt spid="3">
                                            <p:txEl>
                                              <p:pRg st="12" end="12"/>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fade">
                                      <p:cBhvr>
                                        <p:cTn id="56" dur="500"/>
                                        <p:tgtEl>
                                          <p:spTgt spid="3">
                                            <p:txEl>
                                              <p:pRg st="13" end="13"/>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028"/>
                                        </p:tgtEl>
                                        <p:attrNameLst>
                                          <p:attrName>style.visibility</p:attrName>
                                        </p:attrNameLst>
                                      </p:cBhvr>
                                      <p:to>
                                        <p:strVal val="visible"/>
                                      </p:to>
                                    </p:set>
                                    <p:animEffect transition="in" filter="fade">
                                      <p:cBhvr>
                                        <p:cTn id="5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Fabric Management</a:t>
            </a:r>
            <a:endParaRPr lang="en-US" dirty="0"/>
          </a:p>
        </p:txBody>
      </p:sp>
      <p:sp>
        <p:nvSpPr>
          <p:cNvPr id="4" name="Text Placeholder 3"/>
          <p:cNvSpPr>
            <a:spLocks noGrp="1"/>
          </p:cNvSpPr>
          <p:nvPr>
            <p:ph type="body" sz="quarter" idx="10"/>
          </p:nvPr>
        </p:nvSpPr>
        <p:spPr>
          <a:xfrm>
            <a:off x="519112" y="1447799"/>
            <a:ext cx="11149013" cy="5410712"/>
          </a:xfrm>
        </p:spPr>
        <p:txBody>
          <a:bodyPr/>
          <a:lstStyle/>
          <a:p>
            <a:pPr marL="457200" indent="0">
              <a:buNone/>
            </a:pPr>
            <a:r>
              <a:rPr lang="en-US" sz="2400" dirty="0" smtClean="0"/>
              <a:t>Update Management of Fabric Servers</a:t>
            </a:r>
          </a:p>
          <a:p>
            <a:pPr marL="804863" lvl="1" indent="-344488"/>
            <a:r>
              <a:rPr lang="en-US" sz="2000" dirty="0" smtClean="0"/>
              <a:t>Update operation control (On-demand scan and on-demand remediation)</a:t>
            </a:r>
          </a:p>
          <a:p>
            <a:pPr marL="804863" lvl="1" indent="-344488"/>
            <a:r>
              <a:rPr lang="en-US" sz="2000" dirty="0" smtClean="0"/>
              <a:t>Updating a Hyper-V cluster is fully automated</a:t>
            </a:r>
          </a:p>
          <a:p>
            <a:pPr marL="804863" lvl="1" indent="-344488"/>
            <a:r>
              <a:rPr lang="en-US" sz="2000" dirty="0" smtClean="0"/>
              <a:t>Integrated with Windows Server Update Server</a:t>
            </a:r>
          </a:p>
          <a:p>
            <a:pPr marL="457200" indent="0">
              <a:buNone/>
            </a:pPr>
            <a:r>
              <a:rPr lang="en-US" sz="2400" dirty="0"/>
              <a:t>Dynamic Optimization (DO)</a:t>
            </a:r>
          </a:p>
          <a:p>
            <a:pPr marL="804863" lvl="1" indent="-344488"/>
            <a:r>
              <a:rPr lang="en-US" sz="2000" dirty="0"/>
              <a:t>Cluster level workload balancing scheme to optimize for VM performance</a:t>
            </a:r>
          </a:p>
          <a:p>
            <a:pPr marL="804863" lvl="1" indent="-344488"/>
            <a:r>
              <a:rPr lang="en-US" sz="2000" dirty="0"/>
              <a:t>Leverages </a:t>
            </a:r>
            <a:r>
              <a:rPr lang="en-US" sz="2000" dirty="0" smtClean="0"/>
              <a:t>live migration to move workloads</a:t>
            </a:r>
          </a:p>
          <a:p>
            <a:pPr marL="457200" lvl="0" indent="0">
              <a:buNone/>
            </a:pPr>
            <a:r>
              <a:rPr lang="en-US" sz="2400" dirty="0"/>
              <a:t>Power Optimization (PO)</a:t>
            </a:r>
          </a:p>
          <a:p>
            <a:pPr marL="804863" lvl="1" indent="-344488"/>
            <a:r>
              <a:rPr lang="en-US" sz="2000" dirty="0"/>
              <a:t>Leverages live migration to pack more VMs per host</a:t>
            </a:r>
          </a:p>
          <a:p>
            <a:pPr marL="804863" lvl="1" indent="-344488"/>
            <a:r>
              <a:rPr lang="en-US" sz="2000" dirty="0"/>
              <a:t>Powers </a:t>
            </a:r>
            <a:r>
              <a:rPr lang="en-US" sz="2000" dirty="0" smtClean="0"/>
              <a:t>down servers to optimize for power utilization</a:t>
            </a:r>
          </a:p>
          <a:p>
            <a:pPr marL="457200" indent="0">
              <a:buNone/>
            </a:pPr>
            <a:r>
              <a:rPr lang="en-US" sz="2400" dirty="0"/>
              <a:t>Enhanced Placement</a:t>
            </a:r>
          </a:p>
          <a:p>
            <a:pPr marL="804863" lvl="1" indent="-344488"/>
            <a:r>
              <a:rPr lang="en-US" sz="2000" dirty="0"/>
              <a:t>Over 100 placement checks/validation</a:t>
            </a:r>
          </a:p>
          <a:p>
            <a:pPr marL="804863" lvl="1" indent="-344488"/>
            <a:r>
              <a:rPr lang="en-US" sz="2000" dirty="0"/>
              <a:t>Support for custom placement rules</a:t>
            </a:r>
          </a:p>
          <a:p>
            <a:pPr marL="804863" lvl="1" indent="-344488"/>
            <a:r>
              <a:rPr lang="en-US" sz="2000" dirty="0"/>
              <a:t>Multi-VM deployment </a:t>
            </a:r>
            <a:r>
              <a:rPr lang="en-US" sz="2000" dirty="0" smtClean="0"/>
              <a:t>for Services</a:t>
            </a:r>
          </a:p>
          <a:p>
            <a:endParaRPr lang="en-US" sz="2400" dirty="0"/>
          </a:p>
        </p:txBody>
      </p:sp>
      <p:pic>
        <p:nvPicPr>
          <p:cNvPr id="3" name="Picture 2" descr="\\cstor01\data\PM Team\Icons\Optimize_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24" y="2884718"/>
            <a:ext cx="408066" cy="4080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3" descr="\\cstor01\data\PM Team\Icons\PowerOn_3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382" y="3852258"/>
            <a:ext cx="408066" cy="4080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2" descr="C:\Users\ewinner\Documents\001 VMM vNext 2011\Icons\Compliance_3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897" y="1358536"/>
            <a:ext cx="411480" cy="4114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stor01\data\a-sandyw\ICONS_SystemCenterApproved\StarFull_3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994" y="5029178"/>
            <a:ext cx="304843" cy="304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39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500"/>
                                        <p:tgtEl>
                                          <p:spTgt spid="4">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Effect transition="in" filter="fade">
                                      <p:cBhvr>
                                        <p:cTn id="41" dur="500"/>
                                        <p:tgtEl>
                                          <p:spTgt spid="4">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nodeType="with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Effect transition="in" filter="fade">
                                      <p:cBhvr>
                                        <p:cTn id="47" dur="500"/>
                                        <p:tgtEl>
                                          <p:spTgt spid="4">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10" end="10"/>
                                            </p:txEl>
                                          </p:spTgt>
                                        </p:tgtEl>
                                        <p:attrNameLst>
                                          <p:attrName>style.visibility</p:attrName>
                                        </p:attrNameLst>
                                      </p:cBhvr>
                                      <p:to>
                                        <p:strVal val="visible"/>
                                      </p:to>
                                    </p:set>
                                    <p:animEffect transition="in" filter="fade">
                                      <p:cBhvr>
                                        <p:cTn id="52" dur="500"/>
                                        <p:tgtEl>
                                          <p:spTgt spid="4">
                                            <p:txEl>
                                              <p:pRg st="10" end="1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4">
                                            <p:txEl>
                                              <p:pRg st="11" end="11"/>
                                            </p:txEl>
                                          </p:spTgt>
                                        </p:tgtEl>
                                        <p:attrNameLst>
                                          <p:attrName>style.visibility</p:attrName>
                                        </p:attrNameLst>
                                      </p:cBhvr>
                                      <p:to>
                                        <p:strVal val="visible"/>
                                      </p:to>
                                    </p:set>
                                    <p:animEffect transition="in" filter="fade">
                                      <p:cBhvr>
                                        <p:cTn id="55" dur="500"/>
                                        <p:tgtEl>
                                          <p:spTgt spid="4">
                                            <p:txEl>
                                              <p:pRg st="11" end="11"/>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4">
                                            <p:txEl>
                                              <p:pRg st="12" end="12"/>
                                            </p:txEl>
                                          </p:spTgt>
                                        </p:tgtEl>
                                        <p:attrNameLst>
                                          <p:attrName>style.visibility</p:attrName>
                                        </p:attrNameLst>
                                      </p:cBhvr>
                                      <p:to>
                                        <p:strVal val="visible"/>
                                      </p:to>
                                    </p:set>
                                    <p:animEffect transition="in" filter="fade">
                                      <p:cBhvr>
                                        <p:cTn id="58" dur="500"/>
                                        <p:tgtEl>
                                          <p:spTgt spid="4">
                                            <p:txEl>
                                              <p:pRg st="12" end="12"/>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4">
                                            <p:txEl>
                                              <p:pRg st="13" end="13"/>
                                            </p:txEl>
                                          </p:spTgt>
                                        </p:tgtEl>
                                        <p:attrNameLst>
                                          <p:attrName>style.visibility</p:attrName>
                                        </p:attrNameLst>
                                      </p:cBhvr>
                                      <p:to>
                                        <p:strVal val="visible"/>
                                      </p:to>
                                    </p:set>
                                    <p:animEffect transition="in" filter="fade">
                                      <p:cBhvr>
                                        <p:cTn id="61" dur="500"/>
                                        <p:tgtEl>
                                          <p:spTgt spid="4">
                                            <p:txEl>
                                              <p:pRg st="13" end="13"/>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1026"/>
                                        </p:tgtEl>
                                        <p:attrNameLst>
                                          <p:attrName>style.visibility</p:attrName>
                                        </p:attrNameLst>
                                      </p:cBhvr>
                                      <p:to>
                                        <p:strVal val="visible"/>
                                      </p:to>
                                    </p:set>
                                    <p:animEffect transition="in" filter="fade">
                                      <p:cBhvr>
                                        <p:cTn id="6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VMM 2012 Walkthrough</a:t>
            </a:r>
            <a:endParaRPr lang="en-US" dirty="0"/>
          </a:p>
        </p:txBody>
      </p:sp>
      <p:sp>
        <p:nvSpPr>
          <p:cNvPr id="11" name="Subtitle 10"/>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r>
              <a:rPr lang="en-US" smtClean="0"/>
              <a:t>demo </a:t>
            </a:r>
            <a:endParaRPr lang="en-US" dirty="0"/>
          </a:p>
        </p:txBody>
      </p:sp>
    </p:spTree>
    <p:extLst>
      <p:ext uri="{BB962C8B-B14F-4D97-AF65-F5344CB8AC3E}">
        <p14:creationId xmlns:p14="http://schemas.microsoft.com/office/powerpoint/2010/main" val="69529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Private Cloud Usage Scenario</a:t>
            </a:r>
            <a:endParaRPr lang="en-US" dirty="0"/>
          </a:p>
        </p:txBody>
      </p:sp>
      <p:grpSp>
        <p:nvGrpSpPr>
          <p:cNvPr id="5" name="Group 4"/>
          <p:cNvGrpSpPr/>
          <p:nvPr/>
        </p:nvGrpSpPr>
        <p:grpSpPr>
          <a:xfrm>
            <a:off x="519112" y="1447799"/>
            <a:ext cx="11478923" cy="5067300"/>
            <a:chOff x="519112" y="1447799"/>
            <a:chExt cx="11478923" cy="5067300"/>
          </a:xfrm>
        </p:grpSpPr>
        <p:sp>
          <p:nvSpPr>
            <p:cNvPr id="6" name="Freeform 5"/>
            <p:cNvSpPr/>
            <p:nvPr/>
          </p:nvSpPr>
          <p:spPr>
            <a:xfrm>
              <a:off x="519112" y="1447799"/>
              <a:ext cx="9183139" cy="1114806"/>
            </a:xfrm>
            <a:custGeom>
              <a:avLst/>
              <a:gdLst>
                <a:gd name="connsiteX0" fmla="*/ 0 w 9183139"/>
                <a:gd name="connsiteY0" fmla="*/ 111481 h 1114806"/>
                <a:gd name="connsiteX1" fmla="*/ 111481 w 9183139"/>
                <a:gd name="connsiteY1" fmla="*/ 0 h 1114806"/>
                <a:gd name="connsiteX2" fmla="*/ 9071658 w 9183139"/>
                <a:gd name="connsiteY2" fmla="*/ 0 h 1114806"/>
                <a:gd name="connsiteX3" fmla="*/ 9183139 w 9183139"/>
                <a:gd name="connsiteY3" fmla="*/ 111481 h 1114806"/>
                <a:gd name="connsiteX4" fmla="*/ 9183139 w 9183139"/>
                <a:gd name="connsiteY4" fmla="*/ 1003325 h 1114806"/>
                <a:gd name="connsiteX5" fmla="*/ 9071658 w 9183139"/>
                <a:gd name="connsiteY5" fmla="*/ 1114806 h 1114806"/>
                <a:gd name="connsiteX6" fmla="*/ 111481 w 9183139"/>
                <a:gd name="connsiteY6" fmla="*/ 1114806 h 1114806"/>
                <a:gd name="connsiteX7" fmla="*/ 0 w 9183139"/>
                <a:gd name="connsiteY7" fmla="*/ 1003325 h 1114806"/>
                <a:gd name="connsiteX8" fmla="*/ 0 w 9183139"/>
                <a:gd name="connsiteY8" fmla="*/ 111481 h 111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3139" h="1114806">
                  <a:moveTo>
                    <a:pt x="0" y="111481"/>
                  </a:moveTo>
                  <a:cubicBezTo>
                    <a:pt x="0" y="49912"/>
                    <a:pt x="49912" y="0"/>
                    <a:pt x="111481" y="0"/>
                  </a:cubicBezTo>
                  <a:lnTo>
                    <a:pt x="9071658" y="0"/>
                  </a:lnTo>
                  <a:cubicBezTo>
                    <a:pt x="9133227" y="0"/>
                    <a:pt x="9183139" y="49912"/>
                    <a:pt x="9183139" y="111481"/>
                  </a:cubicBezTo>
                  <a:lnTo>
                    <a:pt x="9183139" y="1003325"/>
                  </a:lnTo>
                  <a:cubicBezTo>
                    <a:pt x="9183139" y="1064894"/>
                    <a:pt x="9133227" y="1114806"/>
                    <a:pt x="9071658" y="1114806"/>
                  </a:cubicBezTo>
                  <a:lnTo>
                    <a:pt x="111481" y="1114806"/>
                  </a:lnTo>
                  <a:cubicBezTo>
                    <a:pt x="49912" y="1114806"/>
                    <a:pt x="0" y="1064894"/>
                    <a:pt x="0" y="1003325"/>
                  </a:cubicBezTo>
                  <a:lnTo>
                    <a:pt x="0" y="111481"/>
                  </a:lnTo>
                  <a:close/>
                </a:path>
              </a:pathLst>
            </a:custGeom>
          </p:spPr>
          <p:style>
            <a:lnRef idx="1">
              <a:schemeClr val="accent1"/>
            </a:lnRef>
            <a:fillRef idx="2">
              <a:schemeClr val="accent1"/>
            </a:fillRef>
            <a:effectRef idx="1">
              <a:schemeClr val="accent1"/>
            </a:effectRef>
            <a:fontRef idx="minor">
              <a:schemeClr val="dk1"/>
            </a:fontRef>
          </p:style>
          <p:txBody>
            <a:bodyPr spcFirstLastPara="0" vert="horz" wrap="square" lIns="124092" tIns="124092" rIns="1355953" bIns="124092" numCol="1" spcCol="1270" anchor="ctr" anchorCtr="0">
              <a:noAutofit/>
            </a:bodyPr>
            <a:lstStyle/>
            <a:p>
              <a:pPr lvl="0" algn="l" defTabSz="1066800" rtl="0">
                <a:lnSpc>
                  <a:spcPct val="90000"/>
                </a:lnSpc>
                <a:spcBef>
                  <a:spcPct val="0"/>
                </a:spcBef>
                <a:spcAft>
                  <a:spcPct val="35000"/>
                </a:spcAft>
              </a:pPr>
              <a:r>
                <a:rPr lang="en-US" sz="2400" kern="1200" dirty="0" smtClean="0">
                  <a:solidFill>
                    <a:schemeClr val="bg1"/>
                  </a:solidFill>
                </a:rPr>
                <a:t>Configure the fabric (servers, network, storage)</a:t>
              </a:r>
              <a:endParaRPr lang="en-US" sz="2400" kern="1200" dirty="0">
                <a:solidFill>
                  <a:schemeClr val="bg1"/>
                </a:solidFill>
              </a:endParaRPr>
            </a:p>
          </p:txBody>
        </p:sp>
        <p:sp>
          <p:nvSpPr>
            <p:cNvPr id="7" name="Freeform 6"/>
            <p:cNvSpPr/>
            <p:nvPr/>
          </p:nvSpPr>
          <p:spPr>
            <a:xfrm>
              <a:off x="1288199" y="2765297"/>
              <a:ext cx="9183139" cy="1114806"/>
            </a:xfrm>
            <a:custGeom>
              <a:avLst/>
              <a:gdLst>
                <a:gd name="connsiteX0" fmla="*/ 0 w 9183139"/>
                <a:gd name="connsiteY0" fmla="*/ 111481 h 1114806"/>
                <a:gd name="connsiteX1" fmla="*/ 111481 w 9183139"/>
                <a:gd name="connsiteY1" fmla="*/ 0 h 1114806"/>
                <a:gd name="connsiteX2" fmla="*/ 9071658 w 9183139"/>
                <a:gd name="connsiteY2" fmla="*/ 0 h 1114806"/>
                <a:gd name="connsiteX3" fmla="*/ 9183139 w 9183139"/>
                <a:gd name="connsiteY3" fmla="*/ 111481 h 1114806"/>
                <a:gd name="connsiteX4" fmla="*/ 9183139 w 9183139"/>
                <a:gd name="connsiteY4" fmla="*/ 1003325 h 1114806"/>
                <a:gd name="connsiteX5" fmla="*/ 9071658 w 9183139"/>
                <a:gd name="connsiteY5" fmla="*/ 1114806 h 1114806"/>
                <a:gd name="connsiteX6" fmla="*/ 111481 w 9183139"/>
                <a:gd name="connsiteY6" fmla="*/ 1114806 h 1114806"/>
                <a:gd name="connsiteX7" fmla="*/ 0 w 9183139"/>
                <a:gd name="connsiteY7" fmla="*/ 1003325 h 1114806"/>
                <a:gd name="connsiteX8" fmla="*/ 0 w 9183139"/>
                <a:gd name="connsiteY8" fmla="*/ 111481 h 111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3139" h="1114806">
                  <a:moveTo>
                    <a:pt x="0" y="111481"/>
                  </a:moveTo>
                  <a:cubicBezTo>
                    <a:pt x="0" y="49912"/>
                    <a:pt x="49912" y="0"/>
                    <a:pt x="111481" y="0"/>
                  </a:cubicBezTo>
                  <a:lnTo>
                    <a:pt x="9071658" y="0"/>
                  </a:lnTo>
                  <a:cubicBezTo>
                    <a:pt x="9133227" y="0"/>
                    <a:pt x="9183139" y="49912"/>
                    <a:pt x="9183139" y="111481"/>
                  </a:cubicBezTo>
                  <a:lnTo>
                    <a:pt x="9183139" y="1003325"/>
                  </a:lnTo>
                  <a:cubicBezTo>
                    <a:pt x="9183139" y="1064894"/>
                    <a:pt x="9133227" y="1114806"/>
                    <a:pt x="9071658" y="1114806"/>
                  </a:cubicBezTo>
                  <a:lnTo>
                    <a:pt x="111481" y="1114806"/>
                  </a:lnTo>
                  <a:cubicBezTo>
                    <a:pt x="49912" y="1114806"/>
                    <a:pt x="0" y="1064894"/>
                    <a:pt x="0" y="1003325"/>
                  </a:cubicBezTo>
                  <a:lnTo>
                    <a:pt x="0" y="111481"/>
                  </a:lnTo>
                  <a:close/>
                </a:path>
              </a:pathLst>
            </a:custGeom>
          </p:spPr>
          <p:style>
            <a:lnRef idx="1">
              <a:schemeClr val="accent1"/>
            </a:lnRef>
            <a:fillRef idx="2">
              <a:schemeClr val="accent1"/>
            </a:fillRef>
            <a:effectRef idx="1">
              <a:schemeClr val="accent1"/>
            </a:effectRef>
            <a:fontRef idx="minor">
              <a:schemeClr val="dk1"/>
            </a:fontRef>
          </p:style>
          <p:txBody>
            <a:bodyPr spcFirstLastPara="0" vert="horz" wrap="square" lIns="124092" tIns="124092" rIns="1617804" bIns="124092" numCol="1" spcCol="1270" anchor="ctr" anchorCtr="0">
              <a:noAutofit/>
            </a:bodyPr>
            <a:lstStyle/>
            <a:p>
              <a:pPr lvl="0" algn="l" defTabSz="1066800" rtl="0">
                <a:lnSpc>
                  <a:spcPct val="90000"/>
                </a:lnSpc>
                <a:spcBef>
                  <a:spcPct val="0"/>
                </a:spcBef>
                <a:spcAft>
                  <a:spcPct val="35000"/>
                </a:spcAft>
              </a:pPr>
              <a:r>
                <a:rPr lang="en-US" sz="2400" kern="1200" dirty="0" smtClean="0">
                  <a:solidFill>
                    <a:schemeClr val="bg1"/>
                  </a:solidFill>
                </a:rPr>
                <a:t>Create a cloud from the fabric</a:t>
              </a:r>
              <a:endParaRPr lang="en-US" sz="2400" kern="1200" dirty="0">
                <a:solidFill>
                  <a:schemeClr val="bg1"/>
                </a:solidFill>
              </a:endParaRPr>
            </a:p>
          </p:txBody>
        </p:sp>
        <p:sp>
          <p:nvSpPr>
            <p:cNvPr id="8" name="Freeform 7"/>
            <p:cNvSpPr/>
            <p:nvPr/>
          </p:nvSpPr>
          <p:spPr>
            <a:xfrm>
              <a:off x="2045808" y="4082795"/>
              <a:ext cx="9183139" cy="1114806"/>
            </a:xfrm>
            <a:custGeom>
              <a:avLst/>
              <a:gdLst>
                <a:gd name="connsiteX0" fmla="*/ 0 w 9183139"/>
                <a:gd name="connsiteY0" fmla="*/ 111481 h 1114806"/>
                <a:gd name="connsiteX1" fmla="*/ 111481 w 9183139"/>
                <a:gd name="connsiteY1" fmla="*/ 0 h 1114806"/>
                <a:gd name="connsiteX2" fmla="*/ 9071658 w 9183139"/>
                <a:gd name="connsiteY2" fmla="*/ 0 h 1114806"/>
                <a:gd name="connsiteX3" fmla="*/ 9183139 w 9183139"/>
                <a:gd name="connsiteY3" fmla="*/ 111481 h 1114806"/>
                <a:gd name="connsiteX4" fmla="*/ 9183139 w 9183139"/>
                <a:gd name="connsiteY4" fmla="*/ 1003325 h 1114806"/>
                <a:gd name="connsiteX5" fmla="*/ 9071658 w 9183139"/>
                <a:gd name="connsiteY5" fmla="*/ 1114806 h 1114806"/>
                <a:gd name="connsiteX6" fmla="*/ 111481 w 9183139"/>
                <a:gd name="connsiteY6" fmla="*/ 1114806 h 1114806"/>
                <a:gd name="connsiteX7" fmla="*/ 0 w 9183139"/>
                <a:gd name="connsiteY7" fmla="*/ 1003325 h 1114806"/>
                <a:gd name="connsiteX8" fmla="*/ 0 w 9183139"/>
                <a:gd name="connsiteY8" fmla="*/ 111481 h 111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3139" h="1114806">
                  <a:moveTo>
                    <a:pt x="0" y="111481"/>
                  </a:moveTo>
                  <a:cubicBezTo>
                    <a:pt x="0" y="49912"/>
                    <a:pt x="49912" y="0"/>
                    <a:pt x="111481" y="0"/>
                  </a:cubicBezTo>
                  <a:lnTo>
                    <a:pt x="9071658" y="0"/>
                  </a:lnTo>
                  <a:cubicBezTo>
                    <a:pt x="9133227" y="0"/>
                    <a:pt x="9183139" y="49912"/>
                    <a:pt x="9183139" y="111481"/>
                  </a:cubicBezTo>
                  <a:lnTo>
                    <a:pt x="9183139" y="1003325"/>
                  </a:lnTo>
                  <a:cubicBezTo>
                    <a:pt x="9183139" y="1064894"/>
                    <a:pt x="9133227" y="1114806"/>
                    <a:pt x="9071658" y="1114806"/>
                  </a:cubicBezTo>
                  <a:lnTo>
                    <a:pt x="111481" y="1114806"/>
                  </a:lnTo>
                  <a:cubicBezTo>
                    <a:pt x="49912" y="1114806"/>
                    <a:pt x="0" y="1064894"/>
                    <a:pt x="0" y="1003325"/>
                  </a:cubicBezTo>
                  <a:lnTo>
                    <a:pt x="0" y="111481"/>
                  </a:lnTo>
                  <a:close/>
                </a:path>
              </a:pathLst>
            </a:custGeom>
          </p:spPr>
          <p:style>
            <a:lnRef idx="1">
              <a:schemeClr val="accent1"/>
            </a:lnRef>
            <a:fillRef idx="2">
              <a:schemeClr val="accent1"/>
            </a:fillRef>
            <a:effectRef idx="1">
              <a:schemeClr val="accent1"/>
            </a:effectRef>
            <a:fontRef idx="minor">
              <a:schemeClr val="dk1"/>
            </a:fontRef>
          </p:style>
          <p:txBody>
            <a:bodyPr spcFirstLastPara="0" vert="horz" wrap="square" lIns="124092" tIns="124092" rIns="1606325" bIns="124092" numCol="1" spcCol="1270" anchor="ctr" anchorCtr="0">
              <a:noAutofit/>
            </a:bodyPr>
            <a:lstStyle/>
            <a:p>
              <a:pPr lvl="0" algn="l" defTabSz="1066800" rtl="0">
                <a:lnSpc>
                  <a:spcPct val="90000"/>
                </a:lnSpc>
                <a:spcBef>
                  <a:spcPct val="0"/>
                </a:spcBef>
                <a:spcAft>
                  <a:spcPct val="35000"/>
                </a:spcAft>
              </a:pPr>
              <a:r>
                <a:rPr lang="en-US" sz="2400" kern="1200" dirty="0" smtClean="0">
                  <a:solidFill>
                    <a:schemeClr val="bg1"/>
                  </a:solidFill>
                </a:rPr>
                <a:t>Delegate the cloud to a Self Service User</a:t>
              </a:r>
              <a:endParaRPr lang="en-US" sz="2400" kern="1200" dirty="0">
                <a:solidFill>
                  <a:schemeClr val="bg1"/>
                </a:solidFill>
              </a:endParaRPr>
            </a:p>
          </p:txBody>
        </p:sp>
        <p:sp>
          <p:nvSpPr>
            <p:cNvPr id="9" name="Freeform 8"/>
            <p:cNvSpPr/>
            <p:nvPr/>
          </p:nvSpPr>
          <p:spPr>
            <a:xfrm>
              <a:off x="2814896" y="5400293"/>
              <a:ext cx="9183139" cy="1114806"/>
            </a:xfrm>
            <a:custGeom>
              <a:avLst/>
              <a:gdLst>
                <a:gd name="connsiteX0" fmla="*/ 0 w 9183139"/>
                <a:gd name="connsiteY0" fmla="*/ 111481 h 1114806"/>
                <a:gd name="connsiteX1" fmla="*/ 111481 w 9183139"/>
                <a:gd name="connsiteY1" fmla="*/ 0 h 1114806"/>
                <a:gd name="connsiteX2" fmla="*/ 9071658 w 9183139"/>
                <a:gd name="connsiteY2" fmla="*/ 0 h 1114806"/>
                <a:gd name="connsiteX3" fmla="*/ 9183139 w 9183139"/>
                <a:gd name="connsiteY3" fmla="*/ 111481 h 1114806"/>
                <a:gd name="connsiteX4" fmla="*/ 9183139 w 9183139"/>
                <a:gd name="connsiteY4" fmla="*/ 1003325 h 1114806"/>
                <a:gd name="connsiteX5" fmla="*/ 9071658 w 9183139"/>
                <a:gd name="connsiteY5" fmla="*/ 1114806 h 1114806"/>
                <a:gd name="connsiteX6" fmla="*/ 111481 w 9183139"/>
                <a:gd name="connsiteY6" fmla="*/ 1114806 h 1114806"/>
                <a:gd name="connsiteX7" fmla="*/ 0 w 9183139"/>
                <a:gd name="connsiteY7" fmla="*/ 1003325 h 1114806"/>
                <a:gd name="connsiteX8" fmla="*/ 0 w 9183139"/>
                <a:gd name="connsiteY8" fmla="*/ 111481 h 111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3139" h="1114806">
                  <a:moveTo>
                    <a:pt x="0" y="111481"/>
                  </a:moveTo>
                  <a:cubicBezTo>
                    <a:pt x="0" y="49912"/>
                    <a:pt x="49912" y="0"/>
                    <a:pt x="111481" y="0"/>
                  </a:cubicBezTo>
                  <a:lnTo>
                    <a:pt x="9071658" y="0"/>
                  </a:lnTo>
                  <a:cubicBezTo>
                    <a:pt x="9133227" y="0"/>
                    <a:pt x="9183139" y="49912"/>
                    <a:pt x="9183139" y="111481"/>
                  </a:cubicBezTo>
                  <a:lnTo>
                    <a:pt x="9183139" y="1003325"/>
                  </a:lnTo>
                  <a:cubicBezTo>
                    <a:pt x="9183139" y="1064894"/>
                    <a:pt x="9133227" y="1114806"/>
                    <a:pt x="9071658" y="1114806"/>
                  </a:cubicBezTo>
                  <a:lnTo>
                    <a:pt x="111481" y="1114806"/>
                  </a:lnTo>
                  <a:cubicBezTo>
                    <a:pt x="49912" y="1114806"/>
                    <a:pt x="0" y="1064894"/>
                    <a:pt x="0" y="1003325"/>
                  </a:cubicBezTo>
                  <a:lnTo>
                    <a:pt x="0" y="111481"/>
                  </a:lnTo>
                  <a:close/>
                </a:path>
              </a:pathLst>
            </a:custGeom>
          </p:spPr>
          <p:style>
            <a:lnRef idx="1">
              <a:schemeClr val="accent1"/>
            </a:lnRef>
            <a:fillRef idx="2">
              <a:schemeClr val="accent1"/>
            </a:fillRef>
            <a:effectRef idx="1">
              <a:schemeClr val="accent1"/>
            </a:effectRef>
            <a:fontRef idx="minor">
              <a:schemeClr val="dk1"/>
            </a:fontRef>
          </p:style>
          <p:txBody>
            <a:bodyPr spcFirstLastPara="0" vert="horz" wrap="square" lIns="124092" tIns="124092" rIns="1617804" bIns="124092" numCol="1" spcCol="1270" anchor="ctr" anchorCtr="0">
              <a:noAutofit/>
            </a:bodyPr>
            <a:lstStyle/>
            <a:p>
              <a:pPr lvl="0" algn="l" defTabSz="1066800" rtl="0">
                <a:lnSpc>
                  <a:spcPct val="90000"/>
                </a:lnSpc>
                <a:spcBef>
                  <a:spcPct val="0"/>
                </a:spcBef>
                <a:spcAft>
                  <a:spcPct val="35000"/>
                </a:spcAft>
              </a:pPr>
              <a:r>
                <a:rPr lang="en-US" sz="2400" kern="1200" dirty="0" smtClean="0">
                  <a:solidFill>
                    <a:schemeClr val="bg1"/>
                  </a:solidFill>
                </a:rPr>
                <a:t>Self Service User creates VMs and Services in </a:t>
              </a:r>
              <a:br>
                <a:rPr lang="en-US" sz="2400" kern="1200" dirty="0" smtClean="0">
                  <a:solidFill>
                    <a:schemeClr val="bg1"/>
                  </a:solidFill>
                </a:rPr>
              </a:br>
              <a:r>
                <a:rPr lang="en-US" sz="2400" kern="1200" dirty="0" smtClean="0">
                  <a:solidFill>
                    <a:schemeClr val="bg1"/>
                  </a:solidFill>
                </a:rPr>
                <a:t>the cloud</a:t>
              </a:r>
              <a:endParaRPr lang="en-US" sz="2400" kern="1200" dirty="0">
                <a:solidFill>
                  <a:schemeClr val="bg1"/>
                </a:solidFill>
              </a:endParaRPr>
            </a:p>
          </p:txBody>
        </p:sp>
        <p:sp>
          <p:nvSpPr>
            <p:cNvPr id="10" name="Freeform 9"/>
            <p:cNvSpPr/>
            <p:nvPr/>
          </p:nvSpPr>
          <p:spPr>
            <a:xfrm>
              <a:off x="8977627" y="2301639"/>
              <a:ext cx="724624" cy="724624"/>
            </a:xfrm>
            <a:custGeom>
              <a:avLst/>
              <a:gdLst>
                <a:gd name="connsiteX0" fmla="*/ 0 w 724624"/>
                <a:gd name="connsiteY0" fmla="*/ 398543 h 724624"/>
                <a:gd name="connsiteX1" fmla="*/ 163040 w 724624"/>
                <a:gd name="connsiteY1" fmla="*/ 398543 h 724624"/>
                <a:gd name="connsiteX2" fmla="*/ 163040 w 724624"/>
                <a:gd name="connsiteY2" fmla="*/ 0 h 724624"/>
                <a:gd name="connsiteX3" fmla="*/ 561584 w 724624"/>
                <a:gd name="connsiteY3" fmla="*/ 0 h 724624"/>
                <a:gd name="connsiteX4" fmla="*/ 561584 w 724624"/>
                <a:gd name="connsiteY4" fmla="*/ 398543 h 724624"/>
                <a:gd name="connsiteX5" fmla="*/ 724624 w 724624"/>
                <a:gd name="connsiteY5" fmla="*/ 398543 h 724624"/>
                <a:gd name="connsiteX6" fmla="*/ 362312 w 724624"/>
                <a:gd name="connsiteY6" fmla="*/ 724624 h 724624"/>
                <a:gd name="connsiteX7" fmla="*/ 0 w 724624"/>
                <a:gd name="connsiteY7" fmla="*/ 398543 h 72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4624" h="724624">
                  <a:moveTo>
                    <a:pt x="0" y="398543"/>
                  </a:moveTo>
                  <a:lnTo>
                    <a:pt x="163040" y="398543"/>
                  </a:lnTo>
                  <a:lnTo>
                    <a:pt x="163040" y="0"/>
                  </a:lnTo>
                  <a:lnTo>
                    <a:pt x="561584" y="0"/>
                  </a:lnTo>
                  <a:lnTo>
                    <a:pt x="561584" y="398543"/>
                  </a:lnTo>
                  <a:lnTo>
                    <a:pt x="724624" y="398543"/>
                  </a:lnTo>
                  <a:lnTo>
                    <a:pt x="362312" y="724624"/>
                  </a:lnTo>
                  <a:lnTo>
                    <a:pt x="0" y="398543"/>
                  </a:lnTo>
                  <a:close/>
                </a:path>
              </a:pathLst>
            </a:custGeom>
          </p:spPr>
          <p:style>
            <a:lnRef idx="1">
              <a:schemeClr val="accent4"/>
            </a:lnRef>
            <a:fillRef idx="3">
              <a:schemeClr val="accent4"/>
            </a:fillRef>
            <a:effectRef idx="2">
              <a:schemeClr val="accent4"/>
            </a:effectRef>
            <a:fontRef idx="minor">
              <a:schemeClr val="lt1"/>
            </a:fontRef>
          </p:style>
          <p:txBody>
            <a:bodyPr spcFirstLastPara="0" vert="horz" wrap="square" lIns="198600" tIns="35560" rIns="198600" bIns="214904" numCol="1" spcCol="1270" anchor="ctr" anchorCtr="0">
              <a:noAutofit/>
            </a:bodyPr>
            <a:lstStyle/>
            <a:p>
              <a:pPr lvl="0" algn="ctr" defTabSz="1244600">
                <a:lnSpc>
                  <a:spcPct val="90000"/>
                </a:lnSpc>
                <a:spcBef>
                  <a:spcPct val="0"/>
                </a:spcBef>
                <a:spcAft>
                  <a:spcPct val="35000"/>
                </a:spcAft>
              </a:pPr>
              <a:endParaRPr lang="en-US" sz="2800" kern="1200"/>
            </a:p>
          </p:txBody>
        </p:sp>
        <p:sp>
          <p:nvSpPr>
            <p:cNvPr id="11" name="Freeform 10"/>
            <p:cNvSpPr/>
            <p:nvPr/>
          </p:nvSpPr>
          <p:spPr>
            <a:xfrm>
              <a:off x="9746715" y="3619137"/>
              <a:ext cx="724624" cy="724624"/>
            </a:xfrm>
            <a:custGeom>
              <a:avLst/>
              <a:gdLst>
                <a:gd name="connsiteX0" fmla="*/ 0 w 724624"/>
                <a:gd name="connsiteY0" fmla="*/ 398543 h 724624"/>
                <a:gd name="connsiteX1" fmla="*/ 163040 w 724624"/>
                <a:gd name="connsiteY1" fmla="*/ 398543 h 724624"/>
                <a:gd name="connsiteX2" fmla="*/ 163040 w 724624"/>
                <a:gd name="connsiteY2" fmla="*/ 0 h 724624"/>
                <a:gd name="connsiteX3" fmla="*/ 561584 w 724624"/>
                <a:gd name="connsiteY3" fmla="*/ 0 h 724624"/>
                <a:gd name="connsiteX4" fmla="*/ 561584 w 724624"/>
                <a:gd name="connsiteY4" fmla="*/ 398543 h 724624"/>
                <a:gd name="connsiteX5" fmla="*/ 724624 w 724624"/>
                <a:gd name="connsiteY5" fmla="*/ 398543 h 724624"/>
                <a:gd name="connsiteX6" fmla="*/ 362312 w 724624"/>
                <a:gd name="connsiteY6" fmla="*/ 724624 h 724624"/>
                <a:gd name="connsiteX7" fmla="*/ 0 w 724624"/>
                <a:gd name="connsiteY7" fmla="*/ 398543 h 72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4624" h="724624">
                  <a:moveTo>
                    <a:pt x="0" y="398543"/>
                  </a:moveTo>
                  <a:lnTo>
                    <a:pt x="163040" y="398543"/>
                  </a:lnTo>
                  <a:lnTo>
                    <a:pt x="163040" y="0"/>
                  </a:lnTo>
                  <a:lnTo>
                    <a:pt x="561584" y="0"/>
                  </a:lnTo>
                  <a:lnTo>
                    <a:pt x="561584" y="398543"/>
                  </a:lnTo>
                  <a:lnTo>
                    <a:pt x="724624" y="398543"/>
                  </a:lnTo>
                  <a:lnTo>
                    <a:pt x="362312" y="724624"/>
                  </a:lnTo>
                  <a:lnTo>
                    <a:pt x="0" y="398543"/>
                  </a:lnTo>
                  <a:close/>
                </a:path>
              </a:pathLst>
            </a:custGeom>
          </p:spPr>
          <p:style>
            <a:lnRef idx="1">
              <a:schemeClr val="accent4"/>
            </a:lnRef>
            <a:fillRef idx="3">
              <a:schemeClr val="accent4"/>
            </a:fillRef>
            <a:effectRef idx="2">
              <a:schemeClr val="accent4"/>
            </a:effectRef>
            <a:fontRef idx="minor">
              <a:schemeClr val="lt1"/>
            </a:fontRef>
          </p:style>
          <p:txBody>
            <a:bodyPr spcFirstLastPara="0" vert="horz" wrap="square" lIns="198600" tIns="35560" rIns="198600" bIns="214904" numCol="1" spcCol="1270" anchor="ctr" anchorCtr="0">
              <a:noAutofit/>
            </a:bodyPr>
            <a:lstStyle/>
            <a:p>
              <a:pPr lvl="0" algn="ctr" defTabSz="1244600">
                <a:lnSpc>
                  <a:spcPct val="90000"/>
                </a:lnSpc>
                <a:spcBef>
                  <a:spcPct val="0"/>
                </a:spcBef>
                <a:spcAft>
                  <a:spcPct val="35000"/>
                </a:spcAft>
              </a:pPr>
              <a:endParaRPr lang="en-US" sz="2800" kern="1200"/>
            </a:p>
          </p:txBody>
        </p:sp>
        <p:sp>
          <p:nvSpPr>
            <p:cNvPr id="12" name="Freeform 11"/>
            <p:cNvSpPr/>
            <p:nvPr/>
          </p:nvSpPr>
          <p:spPr>
            <a:xfrm>
              <a:off x="10504324" y="4936635"/>
              <a:ext cx="724624" cy="724624"/>
            </a:xfrm>
            <a:custGeom>
              <a:avLst/>
              <a:gdLst>
                <a:gd name="connsiteX0" fmla="*/ 0 w 724624"/>
                <a:gd name="connsiteY0" fmla="*/ 398543 h 724624"/>
                <a:gd name="connsiteX1" fmla="*/ 163040 w 724624"/>
                <a:gd name="connsiteY1" fmla="*/ 398543 h 724624"/>
                <a:gd name="connsiteX2" fmla="*/ 163040 w 724624"/>
                <a:gd name="connsiteY2" fmla="*/ 0 h 724624"/>
                <a:gd name="connsiteX3" fmla="*/ 561584 w 724624"/>
                <a:gd name="connsiteY3" fmla="*/ 0 h 724624"/>
                <a:gd name="connsiteX4" fmla="*/ 561584 w 724624"/>
                <a:gd name="connsiteY4" fmla="*/ 398543 h 724624"/>
                <a:gd name="connsiteX5" fmla="*/ 724624 w 724624"/>
                <a:gd name="connsiteY5" fmla="*/ 398543 h 724624"/>
                <a:gd name="connsiteX6" fmla="*/ 362312 w 724624"/>
                <a:gd name="connsiteY6" fmla="*/ 724624 h 724624"/>
                <a:gd name="connsiteX7" fmla="*/ 0 w 724624"/>
                <a:gd name="connsiteY7" fmla="*/ 398543 h 72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4624" h="724624">
                  <a:moveTo>
                    <a:pt x="0" y="398543"/>
                  </a:moveTo>
                  <a:lnTo>
                    <a:pt x="163040" y="398543"/>
                  </a:lnTo>
                  <a:lnTo>
                    <a:pt x="163040" y="0"/>
                  </a:lnTo>
                  <a:lnTo>
                    <a:pt x="561584" y="0"/>
                  </a:lnTo>
                  <a:lnTo>
                    <a:pt x="561584" y="398543"/>
                  </a:lnTo>
                  <a:lnTo>
                    <a:pt x="724624" y="398543"/>
                  </a:lnTo>
                  <a:lnTo>
                    <a:pt x="362312" y="724624"/>
                  </a:lnTo>
                  <a:lnTo>
                    <a:pt x="0" y="398543"/>
                  </a:lnTo>
                  <a:close/>
                </a:path>
              </a:pathLst>
            </a:custGeom>
          </p:spPr>
          <p:style>
            <a:lnRef idx="1">
              <a:schemeClr val="accent4"/>
            </a:lnRef>
            <a:fillRef idx="3">
              <a:schemeClr val="accent4"/>
            </a:fillRef>
            <a:effectRef idx="2">
              <a:schemeClr val="accent4"/>
            </a:effectRef>
            <a:fontRef idx="minor">
              <a:schemeClr val="lt1"/>
            </a:fontRef>
          </p:style>
          <p:txBody>
            <a:bodyPr spcFirstLastPara="0" vert="horz" wrap="square" lIns="198600" tIns="35560" rIns="198600" bIns="214904" numCol="1" spcCol="1270" anchor="ctr" anchorCtr="0">
              <a:noAutofit/>
            </a:bodyPr>
            <a:lstStyle/>
            <a:p>
              <a:pPr lvl="0" algn="ctr" defTabSz="1244600">
                <a:lnSpc>
                  <a:spcPct val="90000"/>
                </a:lnSpc>
                <a:spcBef>
                  <a:spcPct val="0"/>
                </a:spcBef>
                <a:spcAft>
                  <a:spcPct val="35000"/>
                </a:spcAft>
              </a:pPr>
              <a:endParaRPr lang="en-US" sz="2800" kern="1200"/>
            </a:p>
          </p:txBody>
        </p:sp>
      </p:grpSp>
    </p:spTree>
    <p:extLst>
      <p:ext uri="{BB962C8B-B14F-4D97-AF65-F5344CB8AC3E}">
        <p14:creationId xmlns:p14="http://schemas.microsoft.com/office/powerpoint/2010/main" val="358904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Private Clouds</a:t>
            </a:r>
            <a:endParaRPr lang="en-US" dirty="0"/>
          </a:p>
        </p:txBody>
      </p:sp>
      <p:sp>
        <p:nvSpPr>
          <p:cNvPr id="6" name="Cloud 5"/>
          <p:cNvSpPr/>
          <p:nvPr/>
        </p:nvSpPr>
        <p:spPr bwMode="auto">
          <a:xfrm>
            <a:off x="240030" y="492092"/>
            <a:ext cx="11761470" cy="6115050"/>
          </a:xfrm>
          <a:prstGeom prst="cloud">
            <a:avLst/>
          </a:prstGeom>
          <a:solidFill>
            <a:schemeClr val="bg2">
              <a:lumMod val="20000"/>
              <a:lumOff val="80000"/>
            </a:schemeClr>
          </a:solidFill>
          <a:ln w="25400">
            <a:solidFill>
              <a:schemeClr val="accent1">
                <a:lumMod val="40000"/>
                <a:lumOff val="60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latin typeface="Segoe Light" pitchFamily="34" charset="0"/>
            </a:endParaRPr>
          </a:p>
        </p:txBody>
      </p:sp>
      <p:sp>
        <p:nvSpPr>
          <p:cNvPr id="4" name="Oval 3"/>
          <p:cNvSpPr/>
          <p:nvPr/>
        </p:nvSpPr>
        <p:spPr bwMode="auto">
          <a:xfrm>
            <a:off x="2455545" y="7598006"/>
            <a:ext cx="6858000" cy="3891324"/>
          </a:xfrm>
          <a:prstGeom prst="ellipse">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latin typeface="Segoe Light" pitchFamily="34" charset="0"/>
            </a:endParaRPr>
          </a:p>
        </p:txBody>
      </p:sp>
      <p:sp>
        <p:nvSpPr>
          <p:cNvPr id="13" name="Rounded Rectangle 12"/>
          <p:cNvSpPr/>
          <p:nvPr/>
        </p:nvSpPr>
        <p:spPr bwMode="auto">
          <a:xfrm>
            <a:off x="1685925" y="1438275"/>
            <a:ext cx="9096375" cy="2169596"/>
          </a:xfrm>
          <a:prstGeom prst="roundRect">
            <a:avLst/>
          </a:prstGeom>
          <a:solidFill>
            <a:schemeClr val="accent2"/>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36" tIns="45718" rIns="91436" bIns="45718" numCol="1" rtlCol="0" anchor="ctr" anchorCtr="0" compatLnSpc="1">
            <a:prstTxWarp prst="textNoShape">
              <a:avLst/>
            </a:prstTxWarp>
            <a:sp3d extrusionH="57150">
              <a:bevelT w="38100" h="38100" prst="relaxedInset"/>
            </a:sp3d>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latin typeface="Segoe Light" pitchFamily="34" charset="0"/>
            </a:endParaRPr>
          </a:p>
        </p:txBody>
      </p:sp>
      <p:sp>
        <p:nvSpPr>
          <p:cNvPr id="14" name="TextBox 13"/>
          <p:cNvSpPr txBox="1"/>
          <p:nvPr/>
        </p:nvSpPr>
        <p:spPr>
          <a:xfrm>
            <a:off x="4608195" y="1674450"/>
            <a:ext cx="2627322" cy="338554"/>
          </a:xfrm>
          <a:prstGeom prst="rect">
            <a:avLst/>
          </a:prstGeom>
          <a:noFill/>
        </p:spPr>
        <p:txBody>
          <a:bodyPr wrap="none" lIns="0" tIns="0" rIns="0" bIns="0" rtlCol="0">
            <a:spAutoFit/>
          </a:bodyPr>
          <a:lstStyle/>
          <a:p>
            <a:r>
              <a:rPr lang="en-US" sz="2200" b="1" u="sng" dirty="0" smtClean="0">
                <a:solidFill>
                  <a:schemeClr val="bg1"/>
                </a:solidFill>
                <a:latin typeface="Segoe Light" pitchFamily="34" charset="0"/>
              </a:rPr>
              <a:t>Cloud Consumer View</a:t>
            </a:r>
          </a:p>
        </p:txBody>
      </p:sp>
      <p:sp>
        <p:nvSpPr>
          <p:cNvPr id="8" name="TextBox 7"/>
          <p:cNvSpPr txBox="1"/>
          <p:nvPr/>
        </p:nvSpPr>
        <p:spPr>
          <a:xfrm>
            <a:off x="1931669" y="2422931"/>
            <a:ext cx="2497456" cy="2369880"/>
          </a:xfrm>
          <a:prstGeom prst="rect">
            <a:avLst/>
          </a:prstGeom>
          <a:noFill/>
          <a:ln>
            <a:solidFill>
              <a:schemeClr val="bg2"/>
            </a:solidFill>
          </a:ln>
        </p:spPr>
        <p:txBody>
          <a:bodyPr wrap="square" lIns="0" tIns="0" rIns="0" bIns="0" rtlCol="0">
            <a:spAutoFit/>
            <a:scene3d>
              <a:camera prst="orthographicFront"/>
              <a:lightRig rig="balanced" dir="t">
                <a:rot lat="0" lon="0" rev="2100000"/>
              </a:lightRig>
            </a:scene3d>
            <a:sp3d prstMaterial="metal">
              <a:contourClr>
                <a:schemeClr val="bg2"/>
              </a:contourClr>
            </a:sp3d>
          </a:bodyPr>
          <a:lstStyle/>
          <a:p>
            <a:r>
              <a:rPr lang="en-US" sz="2200" b="1" dirty="0" smtClean="0">
                <a:ln w="50800"/>
                <a:solidFill>
                  <a:schemeClr val="bg1"/>
                </a:solidFill>
                <a:latin typeface="Segoe Light" pitchFamily="34" charset="0"/>
              </a:rPr>
              <a:t> Capacity</a:t>
            </a:r>
          </a:p>
          <a:p>
            <a:r>
              <a:rPr lang="en-US" sz="2200" b="1" dirty="0" smtClean="0">
                <a:ln w="50800"/>
                <a:solidFill>
                  <a:schemeClr val="bg1"/>
                </a:solidFill>
                <a:latin typeface="Segoe Light" pitchFamily="34" charset="0"/>
              </a:rPr>
              <a:t> Capabilities</a:t>
            </a:r>
          </a:p>
          <a:p>
            <a:r>
              <a:rPr lang="en-US" sz="2200" b="1" dirty="0" smtClean="0">
                <a:ln w="50800"/>
                <a:solidFill>
                  <a:schemeClr val="bg1"/>
                </a:solidFill>
                <a:latin typeface="Segoe Light" pitchFamily="34" charset="0"/>
              </a:rPr>
              <a:t> Libraries</a:t>
            </a:r>
          </a:p>
          <a:p>
            <a:endParaRPr lang="en-US" sz="2200" b="1" dirty="0">
              <a:ln w="50800"/>
              <a:solidFill>
                <a:schemeClr val="bg1"/>
              </a:solidFill>
              <a:latin typeface="Segoe Light" pitchFamily="34" charset="0"/>
            </a:endParaRPr>
          </a:p>
          <a:p>
            <a:r>
              <a:rPr lang="en-US" sz="2200" b="1" dirty="0" smtClean="0">
                <a:ln w="50800"/>
                <a:solidFill>
                  <a:schemeClr val="bg1"/>
                </a:solidFill>
                <a:latin typeface="Segoe Light" pitchFamily="34" charset="0"/>
              </a:rPr>
              <a:t> Hosts</a:t>
            </a:r>
          </a:p>
          <a:p>
            <a:r>
              <a:rPr lang="en-US" sz="2200" b="1" dirty="0" smtClean="0">
                <a:ln w="50800"/>
                <a:solidFill>
                  <a:schemeClr val="bg1"/>
                </a:solidFill>
                <a:latin typeface="Segoe Light" pitchFamily="34" charset="0"/>
              </a:rPr>
              <a:t> Clusters</a:t>
            </a:r>
          </a:p>
          <a:p>
            <a:r>
              <a:rPr lang="en-US" sz="2200" b="1" dirty="0" smtClean="0">
                <a:ln w="50800"/>
                <a:solidFill>
                  <a:schemeClr val="bg1"/>
                </a:solidFill>
                <a:latin typeface="Segoe Light" pitchFamily="34" charset="0"/>
              </a:rPr>
              <a:t> Library Servers</a:t>
            </a:r>
          </a:p>
        </p:txBody>
      </p:sp>
      <p:sp>
        <p:nvSpPr>
          <p:cNvPr id="15" name="TextBox 14"/>
          <p:cNvSpPr txBox="1"/>
          <p:nvPr/>
        </p:nvSpPr>
        <p:spPr>
          <a:xfrm>
            <a:off x="4621530" y="2422931"/>
            <a:ext cx="2722245" cy="2031325"/>
          </a:xfrm>
          <a:prstGeom prst="rect">
            <a:avLst/>
          </a:prstGeom>
          <a:noFill/>
          <a:ln>
            <a:solidFill>
              <a:schemeClr val="bg2"/>
            </a:solidFill>
          </a:ln>
        </p:spPr>
        <p:txBody>
          <a:bodyPr wrap="square" lIns="0" tIns="0" rIns="0" bIns="0" rtlCol="0">
            <a:spAutoFit/>
            <a:scene3d>
              <a:camera prst="orthographicFront"/>
              <a:lightRig rig="balanced" dir="t">
                <a:rot lat="0" lon="0" rev="2100000"/>
              </a:lightRig>
            </a:scene3d>
            <a:sp3d prstMaterial="metal">
              <a:contourClr>
                <a:schemeClr val="bg2"/>
              </a:contourClr>
            </a:sp3d>
          </a:bodyPr>
          <a:lstStyle/>
          <a:p>
            <a:r>
              <a:rPr lang="en-US" sz="2200" dirty="0" smtClean="0">
                <a:ln w="50800"/>
                <a:solidFill>
                  <a:schemeClr val="bg1"/>
                </a:solidFill>
                <a:latin typeface="Segoe Light" pitchFamily="34" charset="0"/>
              </a:rPr>
              <a:t> Logical </a:t>
            </a:r>
            <a:r>
              <a:rPr lang="en-US" sz="2200" dirty="0">
                <a:ln w="50800"/>
                <a:solidFill>
                  <a:schemeClr val="bg1"/>
                </a:solidFill>
                <a:latin typeface="Segoe Light" pitchFamily="34" charset="0"/>
              </a:rPr>
              <a:t>Networks</a:t>
            </a:r>
          </a:p>
          <a:p>
            <a:r>
              <a:rPr lang="en-US" sz="2200" dirty="0" smtClean="0">
                <a:ln w="50800"/>
                <a:solidFill>
                  <a:schemeClr val="bg1"/>
                </a:solidFill>
                <a:latin typeface="Segoe Light" pitchFamily="34" charset="0"/>
              </a:rPr>
              <a:t> Load Balancers</a:t>
            </a:r>
          </a:p>
          <a:p>
            <a:endParaRPr lang="en-US" sz="2200" dirty="0">
              <a:ln w="50800"/>
              <a:solidFill>
                <a:schemeClr val="bg1"/>
              </a:solidFill>
              <a:latin typeface="Segoe Light" pitchFamily="34" charset="0"/>
            </a:endParaRPr>
          </a:p>
          <a:p>
            <a:endParaRPr lang="en-US" sz="2200" dirty="0" smtClean="0">
              <a:ln w="50800"/>
              <a:solidFill>
                <a:schemeClr val="bg1"/>
              </a:solidFill>
              <a:latin typeface="Segoe Light" pitchFamily="34" charset="0"/>
            </a:endParaRPr>
          </a:p>
          <a:p>
            <a:r>
              <a:rPr lang="en-US" sz="2200" dirty="0" smtClean="0">
                <a:ln w="50800"/>
                <a:solidFill>
                  <a:schemeClr val="bg1"/>
                </a:solidFill>
                <a:latin typeface="Segoe Light" pitchFamily="34" charset="0"/>
              </a:rPr>
              <a:t> IP Address Pools</a:t>
            </a:r>
          </a:p>
          <a:p>
            <a:r>
              <a:rPr lang="en-US" sz="2200" dirty="0" smtClean="0">
                <a:ln w="50800"/>
                <a:solidFill>
                  <a:schemeClr val="bg1"/>
                </a:solidFill>
                <a:latin typeface="Segoe Light" pitchFamily="34" charset="0"/>
              </a:rPr>
              <a:t> MAC Address Pools</a:t>
            </a:r>
          </a:p>
        </p:txBody>
      </p:sp>
      <p:sp>
        <p:nvSpPr>
          <p:cNvPr id="16" name="TextBox 15"/>
          <p:cNvSpPr txBox="1"/>
          <p:nvPr/>
        </p:nvSpPr>
        <p:spPr>
          <a:xfrm>
            <a:off x="7636190" y="2422931"/>
            <a:ext cx="3012760" cy="2369880"/>
          </a:xfrm>
          <a:prstGeom prst="rect">
            <a:avLst/>
          </a:prstGeom>
          <a:noFill/>
          <a:ln>
            <a:solidFill>
              <a:schemeClr val="bg2"/>
            </a:solidFill>
          </a:ln>
        </p:spPr>
        <p:txBody>
          <a:bodyPr wrap="square" lIns="0" tIns="0" rIns="0" bIns="0" rtlCol="0">
            <a:spAutoFit/>
            <a:scene3d>
              <a:camera prst="orthographicFront"/>
              <a:lightRig rig="balanced" dir="t">
                <a:rot lat="0" lon="0" rev="2100000"/>
              </a:lightRig>
            </a:scene3d>
            <a:sp3d prstMaterial="metal">
              <a:contourClr>
                <a:schemeClr val="bg2"/>
              </a:contourClr>
            </a:sp3d>
          </a:bodyPr>
          <a:lstStyle/>
          <a:p>
            <a:r>
              <a:rPr lang="en-US" sz="2200" dirty="0" smtClean="0">
                <a:ln w="50800"/>
                <a:solidFill>
                  <a:schemeClr val="bg1"/>
                </a:solidFill>
                <a:latin typeface="Segoe Light" pitchFamily="34" charset="0"/>
              </a:rPr>
              <a:t> Storage Classifications</a:t>
            </a:r>
            <a:br>
              <a:rPr lang="en-US" sz="2200" dirty="0" smtClean="0">
                <a:ln w="50800"/>
                <a:solidFill>
                  <a:schemeClr val="bg1"/>
                </a:solidFill>
                <a:latin typeface="Segoe Light" pitchFamily="34" charset="0"/>
              </a:rPr>
            </a:br>
            <a:r>
              <a:rPr lang="en-US" sz="2200" dirty="0" smtClean="0">
                <a:ln w="50800"/>
                <a:solidFill>
                  <a:schemeClr val="bg1"/>
                </a:solidFill>
                <a:latin typeface="Segoe Light" pitchFamily="34" charset="0"/>
              </a:rPr>
              <a:t> Storage Capacity</a:t>
            </a:r>
          </a:p>
          <a:p>
            <a:endParaRPr lang="en-US" sz="2200" dirty="0" smtClean="0">
              <a:ln w="50800"/>
              <a:solidFill>
                <a:schemeClr val="bg1"/>
              </a:solidFill>
              <a:latin typeface="Segoe Light" pitchFamily="34" charset="0"/>
            </a:endParaRPr>
          </a:p>
          <a:p>
            <a:endParaRPr lang="en-US" sz="2200" dirty="0" smtClean="0">
              <a:ln w="50800"/>
              <a:solidFill>
                <a:schemeClr val="bg1"/>
              </a:solidFill>
              <a:latin typeface="Segoe Light" pitchFamily="34" charset="0"/>
            </a:endParaRPr>
          </a:p>
          <a:p>
            <a:r>
              <a:rPr lang="en-US" sz="2200" dirty="0" smtClean="0">
                <a:ln w="50800"/>
                <a:solidFill>
                  <a:schemeClr val="bg1"/>
                </a:solidFill>
                <a:latin typeface="Segoe Light" pitchFamily="34" charset="0"/>
              </a:rPr>
              <a:t> Storage Pools</a:t>
            </a:r>
          </a:p>
          <a:p>
            <a:r>
              <a:rPr lang="en-US" sz="2200" dirty="0" smtClean="0">
                <a:ln w="50800"/>
                <a:solidFill>
                  <a:schemeClr val="bg1"/>
                </a:solidFill>
                <a:latin typeface="Segoe Light" pitchFamily="34" charset="0"/>
              </a:rPr>
              <a:t> Storage </a:t>
            </a:r>
            <a:r>
              <a:rPr lang="en-US" sz="2200" dirty="0">
                <a:ln w="50800"/>
                <a:solidFill>
                  <a:schemeClr val="bg1"/>
                </a:solidFill>
                <a:latin typeface="Segoe Light" pitchFamily="34" charset="0"/>
              </a:rPr>
              <a:t>Providers</a:t>
            </a:r>
          </a:p>
          <a:p>
            <a:r>
              <a:rPr lang="en-US" sz="2200" dirty="0" smtClean="0">
                <a:ln w="50800"/>
                <a:solidFill>
                  <a:schemeClr val="bg1"/>
                </a:solidFill>
                <a:latin typeface="Segoe Light" pitchFamily="34" charset="0"/>
              </a:rPr>
              <a:t> Storage Arrays</a:t>
            </a:r>
          </a:p>
        </p:txBody>
      </p:sp>
    </p:spTree>
    <p:extLst>
      <p:ext uri="{BB962C8B-B14F-4D97-AF65-F5344CB8AC3E}">
        <p14:creationId xmlns:p14="http://schemas.microsoft.com/office/powerpoint/2010/main" val="2066741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1000"/>
                                        <p:tgtEl>
                                          <p:spTgt spid="8">
                                            <p:txEl>
                                              <p:pRg st="4" end="4"/>
                                            </p:txEl>
                                          </p:spTgt>
                                        </p:tgtEl>
                                      </p:cBhvr>
                                    </p:animEffect>
                                    <p:anim calcmode="lin" valueType="num">
                                      <p:cBhvr>
                                        <p:cTn id="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5" end="5"/>
                                            </p:txEl>
                                          </p:spTgt>
                                        </p:tgtEl>
                                        <p:attrNameLst>
                                          <p:attrName>style.visibility</p:attrName>
                                        </p:attrNameLst>
                                      </p:cBhvr>
                                      <p:to>
                                        <p:strVal val="visible"/>
                                      </p:to>
                                    </p:set>
                                    <p:animEffect transition="in" filter="fade">
                                      <p:cBhvr>
                                        <p:cTn id="12" dur="1000"/>
                                        <p:tgtEl>
                                          <p:spTgt spid="8">
                                            <p:txEl>
                                              <p:pRg st="5" end="5"/>
                                            </p:txEl>
                                          </p:spTgt>
                                        </p:tgtEl>
                                      </p:cBhvr>
                                    </p:animEffect>
                                    <p:anim calcmode="lin" valueType="num">
                                      <p:cBhvr>
                                        <p:cTn id="1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fade">
                                      <p:cBhvr>
                                        <p:cTn id="17" dur="1000"/>
                                        <p:tgtEl>
                                          <p:spTgt spid="8">
                                            <p:txEl>
                                              <p:pRg st="6" end="6"/>
                                            </p:txEl>
                                          </p:spTgt>
                                        </p:tgtEl>
                                      </p:cBhvr>
                                    </p:animEffect>
                                    <p:anim calcmode="lin" valueType="num">
                                      <p:cBhvr>
                                        <p:cTn id="18"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4" end="4"/>
                                            </p:txEl>
                                          </p:spTgt>
                                        </p:tgtEl>
                                        <p:attrNameLst>
                                          <p:attrName>style.visibility</p:attrName>
                                        </p:attrNameLst>
                                      </p:cBhvr>
                                      <p:to>
                                        <p:strVal val="visible"/>
                                      </p:to>
                                    </p:set>
                                    <p:animEffect transition="in" filter="fade">
                                      <p:cBhvr>
                                        <p:cTn id="22" dur="1000"/>
                                        <p:tgtEl>
                                          <p:spTgt spid="15">
                                            <p:txEl>
                                              <p:pRg st="4" end="4"/>
                                            </p:txEl>
                                          </p:spTgt>
                                        </p:tgtEl>
                                      </p:cBhvr>
                                    </p:animEffect>
                                    <p:anim calcmode="lin" valueType="num">
                                      <p:cBhvr>
                                        <p:cTn id="23"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animEffect transition="in" filter="fade">
                                      <p:cBhvr>
                                        <p:cTn id="27" dur="1000"/>
                                        <p:tgtEl>
                                          <p:spTgt spid="15">
                                            <p:txEl>
                                              <p:pRg st="5" end="5"/>
                                            </p:txEl>
                                          </p:spTgt>
                                        </p:tgtEl>
                                      </p:cBhvr>
                                    </p:animEffect>
                                    <p:anim calcmode="lin" valueType="num">
                                      <p:cBhvr>
                                        <p:cTn id="28"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15">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xEl>
                                              <p:pRg st="3" end="3"/>
                                            </p:txEl>
                                          </p:spTgt>
                                        </p:tgtEl>
                                        <p:attrNameLst>
                                          <p:attrName>style.visibility</p:attrName>
                                        </p:attrNameLst>
                                      </p:cBhvr>
                                      <p:to>
                                        <p:strVal val="visible"/>
                                      </p:to>
                                    </p:set>
                                    <p:animEffect transition="in" filter="fade">
                                      <p:cBhvr>
                                        <p:cTn id="32" dur="1000"/>
                                        <p:tgtEl>
                                          <p:spTgt spid="16">
                                            <p:txEl>
                                              <p:pRg st="3" end="3"/>
                                            </p:txEl>
                                          </p:spTgt>
                                        </p:tgtEl>
                                      </p:cBhvr>
                                    </p:animEffect>
                                    <p:anim calcmode="lin" valueType="num">
                                      <p:cBhvr>
                                        <p:cTn id="33"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16">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xEl>
                                              <p:pRg st="4" end="4"/>
                                            </p:txEl>
                                          </p:spTgt>
                                        </p:tgtEl>
                                        <p:attrNameLst>
                                          <p:attrName>style.visibility</p:attrName>
                                        </p:attrNameLst>
                                      </p:cBhvr>
                                      <p:to>
                                        <p:strVal val="visible"/>
                                      </p:to>
                                    </p:set>
                                    <p:animEffect transition="in" filter="fade">
                                      <p:cBhvr>
                                        <p:cTn id="37" dur="1000"/>
                                        <p:tgtEl>
                                          <p:spTgt spid="16">
                                            <p:txEl>
                                              <p:pRg st="4" end="4"/>
                                            </p:txEl>
                                          </p:spTgt>
                                        </p:tgtEl>
                                      </p:cBhvr>
                                    </p:animEffect>
                                    <p:anim calcmode="lin" valueType="num">
                                      <p:cBhvr>
                                        <p:cTn id="38"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16">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6">
                                            <p:txEl>
                                              <p:pRg st="5" end="5"/>
                                            </p:txEl>
                                          </p:spTgt>
                                        </p:tgtEl>
                                        <p:attrNameLst>
                                          <p:attrName>style.visibility</p:attrName>
                                        </p:attrNameLst>
                                      </p:cBhvr>
                                      <p:to>
                                        <p:strVal val="visible"/>
                                      </p:to>
                                    </p:set>
                                    <p:animEffect transition="in" filter="fade">
                                      <p:cBhvr>
                                        <p:cTn id="42" dur="1000"/>
                                        <p:tgtEl>
                                          <p:spTgt spid="16">
                                            <p:txEl>
                                              <p:pRg st="5" end="5"/>
                                            </p:txEl>
                                          </p:spTgt>
                                        </p:tgtEl>
                                      </p:cBhvr>
                                    </p:animEffect>
                                    <p:anim calcmode="lin" valueType="num">
                                      <p:cBhvr>
                                        <p:cTn id="43" dur="10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8">
                                            <p:txEl>
                                              <p:pRg st="0" end="0"/>
                                            </p:txEl>
                                          </p:spTgt>
                                        </p:tgtEl>
                                        <p:attrNameLst>
                                          <p:attrName>style.visibility</p:attrName>
                                        </p:attrNameLst>
                                      </p:cBhvr>
                                      <p:to>
                                        <p:strVal val="visible"/>
                                      </p:to>
                                    </p:set>
                                    <p:animEffect transition="in" filter="fade">
                                      <p:cBhvr>
                                        <p:cTn id="61" dur="1000"/>
                                        <p:tgtEl>
                                          <p:spTgt spid="8">
                                            <p:txEl>
                                              <p:pRg st="0" end="0"/>
                                            </p:txEl>
                                          </p:spTgt>
                                        </p:tgtEl>
                                      </p:cBhvr>
                                    </p:animEffect>
                                    <p:anim calcmode="lin" valueType="num">
                                      <p:cBhvr>
                                        <p:cTn id="6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63" dur="1000" fill="hold"/>
                                        <p:tgtEl>
                                          <p:spTgt spid="8">
                                            <p:txEl>
                                              <p:pRg st="0" end="0"/>
                                            </p:txEl>
                                          </p:spTgt>
                                        </p:tgtEl>
                                        <p:attrNameLst>
                                          <p:attrName>ppt_y</p:attrName>
                                        </p:attrNameLst>
                                      </p:cBhvr>
                                      <p:tavLst>
                                        <p:tav tm="0">
                                          <p:val>
                                            <p:strVal val="#ppt_y-.1"/>
                                          </p:val>
                                        </p:tav>
                                        <p:tav tm="100000">
                                          <p:val>
                                            <p:strVal val="#ppt_y"/>
                                          </p:val>
                                        </p:tav>
                                      </p:tavLst>
                                    </p:anim>
                                  </p:childTnLst>
                                </p:cTn>
                              </p:par>
                              <p:par>
                                <p:cTn id="64" presetID="47" presetClass="entr" presetSubtype="0" fill="hold" nodeType="withEffect">
                                  <p:stCondLst>
                                    <p:cond delay="0"/>
                                  </p:stCondLst>
                                  <p:childTnLst>
                                    <p:set>
                                      <p:cBhvr>
                                        <p:cTn id="65" dur="1" fill="hold">
                                          <p:stCondLst>
                                            <p:cond delay="0"/>
                                          </p:stCondLst>
                                        </p:cTn>
                                        <p:tgtEl>
                                          <p:spTgt spid="8">
                                            <p:txEl>
                                              <p:pRg st="1" end="1"/>
                                            </p:txEl>
                                          </p:spTgt>
                                        </p:tgtEl>
                                        <p:attrNameLst>
                                          <p:attrName>style.visibility</p:attrName>
                                        </p:attrNameLst>
                                      </p:cBhvr>
                                      <p:to>
                                        <p:strVal val="visible"/>
                                      </p:to>
                                    </p:set>
                                    <p:animEffect transition="in" filter="fade">
                                      <p:cBhvr>
                                        <p:cTn id="66" dur="1000"/>
                                        <p:tgtEl>
                                          <p:spTgt spid="8">
                                            <p:txEl>
                                              <p:pRg st="1" end="1"/>
                                            </p:txEl>
                                          </p:spTgt>
                                        </p:tgtEl>
                                      </p:cBhvr>
                                    </p:animEffect>
                                    <p:anim calcmode="lin" valueType="num">
                                      <p:cBhvr>
                                        <p:cTn id="67"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68" dur="1000" fill="hold"/>
                                        <p:tgtEl>
                                          <p:spTgt spid="8">
                                            <p:txEl>
                                              <p:pRg st="1" end="1"/>
                                            </p:txEl>
                                          </p:spTgt>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8">
                                            <p:txEl>
                                              <p:pRg st="2" end="2"/>
                                            </p:txEl>
                                          </p:spTgt>
                                        </p:tgtEl>
                                        <p:attrNameLst>
                                          <p:attrName>style.visibility</p:attrName>
                                        </p:attrNameLst>
                                      </p:cBhvr>
                                      <p:to>
                                        <p:strVal val="visible"/>
                                      </p:to>
                                    </p:set>
                                    <p:animEffect transition="in" filter="fade">
                                      <p:cBhvr>
                                        <p:cTn id="71" dur="1000"/>
                                        <p:tgtEl>
                                          <p:spTgt spid="8">
                                            <p:txEl>
                                              <p:pRg st="2" end="2"/>
                                            </p:txEl>
                                          </p:spTgt>
                                        </p:tgtEl>
                                      </p:cBhvr>
                                    </p:animEffect>
                                    <p:anim calcmode="lin" valueType="num">
                                      <p:cBhvr>
                                        <p:cTn id="7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73" dur="1000" fill="hold"/>
                                        <p:tgtEl>
                                          <p:spTgt spid="8">
                                            <p:txEl>
                                              <p:pRg st="2" end="2"/>
                                            </p:txEl>
                                          </p:spTgt>
                                        </p:tgtEl>
                                        <p:attrNameLst>
                                          <p:attrName>ppt_y</p:attrName>
                                        </p:attrNameLst>
                                      </p:cBhvr>
                                      <p:tavLst>
                                        <p:tav tm="0">
                                          <p:val>
                                            <p:strVal val="#ppt_y-.1"/>
                                          </p:val>
                                        </p:tav>
                                        <p:tav tm="100000">
                                          <p:val>
                                            <p:strVal val="#ppt_y"/>
                                          </p:val>
                                        </p:tav>
                                      </p:tavLst>
                                    </p:anim>
                                  </p:childTnLst>
                                </p:cTn>
                              </p:par>
                              <p:par>
                                <p:cTn id="74" presetID="47" presetClass="entr" presetSubtype="0" fill="hold" nodeType="withEffect">
                                  <p:stCondLst>
                                    <p:cond delay="0"/>
                                  </p:stCondLst>
                                  <p:childTnLst>
                                    <p:set>
                                      <p:cBhvr>
                                        <p:cTn id="75" dur="1" fill="hold">
                                          <p:stCondLst>
                                            <p:cond delay="0"/>
                                          </p:stCondLst>
                                        </p:cTn>
                                        <p:tgtEl>
                                          <p:spTgt spid="15">
                                            <p:txEl>
                                              <p:pRg st="0" end="0"/>
                                            </p:txEl>
                                          </p:spTgt>
                                        </p:tgtEl>
                                        <p:attrNameLst>
                                          <p:attrName>style.visibility</p:attrName>
                                        </p:attrNameLst>
                                      </p:cBhvr>
                                      <p:to>
                                        <p:strVal val="visible"/>
                                      </p:to>
                                    </p:set>
                                    <p:animEffect transition="in" filter="fade">
                                      <p:cBhvr>
                                        <p:cTn id="76" dur="1000"/>
                                        <p:tgtEl>
                                          <p:spTgt spid="15">
                                            <p:txEl>
                                              <p:pRg st="0" end="0"/>
                                            </p:txEl>
                                          </p:spTgt>
                                        </p:tgtEl>
                                      </p:cBhvr>
                                    </p:animEffect>
                                    <p:anim calcmode="lin" valueType="num">
                                      <p:cBhvr>
                                        <p:cTn id="77"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78"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79" presetID="47" presetClass="entr" presetSubtype="0" fill="hold" nodeType="withEffect">
                                  <p:stCondLst>
                                    <p:cond delay="0"/>
                                  </p:stCondLst>
                                  <p:childTnLst>
                                    <p:set>
                                      <p:cBhvr>
                                        <p:cTn id="80" dur="1" fill="hold">
                                          <p:stCondLst>
                                            <p:cond delay="0"/>
                                          </p:stCondLst>
                                        </p:cTn>
                                        <p:tgtEl>
                                          <p:spTgt spid="15">
                                            <p:txEl>
                                              <p:pRg st="1" end="1"/>
                                            </p:txEl>
                                          </p:spTgt>
                                        </p:tgtEl>
                                        <p:attrNameLst>
                                          <p:attrName>style.visibility</p:attrName>
                                        </p:attrNameLst>
                                      </p:cBhvr>
                                      <p:to>
                                        <p:strVal val="visible"/>
                                      </p:to>
                                    </p:set>
                                    <p:animEffect transition="in" filter="fade">
                                      <p:cBhvr>
                                        <p:cTn id="81" dur="1000"/>
                                        <p:tgtEl>
                                          <p:spTgt spid="15">
                                            <p:txEl>
                                              <p:pRg st="1" end="1"/>
                                            </p:txEl>
                                          </p:spTgt>
                                        </p:tgtEl>
                                      </p:cBhvr>
                                    </p:animEffect>
                                    <p:anim calcmode="lin" valueType="num">
                                      <p:cBhvr>
                                        <p:cTn id="82"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83"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84" presetID="47" presetClass="entr" presetSubtype="0" fill="hold" nodeType="withEffect">
                                  <p:stCondLst>
                                    <p:cond delay="0"/>
                                  </p:stCondLst>
                                  <p:childTnLst>
                                    <p:set>
                                      <p:cBhvr>
                                        <p:cTn id="85" dur="1" fill="hold">
                                          <p:stCondLst>
                                            <p:cond delay="0"/>
                                          </p:stCondLst>
                                        </p:cTn>
                                        <p:tgtEl>
                                          <p:spTgt spid="16">
                                            <p:txEl>
                                              <p:pRg st="0" end="0"/>
                                            </p:txEl>
                                          </p:spTgt>
                                        </p:tgtEl>
                                        <p:attrNameLst>
                                          <p:attrName>style.visibility</p:attrName>
                                        </p:attrNameLst>
                                      </p:cBhvr>
                                      <p:to>
                                        <p:strVal val="visible"/>
                                      </p:to>
                                    </p:set>
                                    <p:animEffect transition="in" filter="fade">
                                      <p:cBhvr>
                                        <p:cTn id="86" dur="1000"/>
                                        <p:tgtEl>
                                          <p:spTgt spid="16">
                                            <p:txEl>
                                              <p:pRg st="0" end="0"/>
                                            </p:txEl>
                                          </p:spTgt>
                                        </p:tgtEl>
                                      </p:cBhvr>
                                    </p:animEffect>
                                    <p:anim calcmode="lin" valueType="num">
                                      <p:cBhvr>
                                        <p:cTn id="87"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88"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Private Clouds</a:t>
            </a:r>
            <a:endParaRPr lang="en-US" dirty="0"/>
          </a:p>
        </p:txBody>
      </p:sp>
      <p:sp>
        <p:nvSpPr>
          <p:cNvPr id="3" name="Content Placeholder 2"/>
          <p:cNvSpPr>
            <a:spLocks noGrp="1"/>
          </p:cNvSpPr>
          <p:nvPr>
            <p:ph type="body" sz="quarter" idx="10"/>
          </p:nvPr>
        </p:nvSpPr>
        <p:spPr>
          <a:xfrm>
            <a:off x="519112" y="1447799"/>
            <a:ext cx="11149013" cy="5059847"/>
          </a:xfrm>
        </p:spPr>
        <p:txBody>
          <a:bodyPr/>
          <a:lstStyle/>
          <a:p>
            <a:pPr marL="457200" indent="0">
              <a:buNone/>
            </a:pPr>
            <a:r>
              <a:rPr lang="en-US" dirty="0" smtClean="0"/>
              <a:t>Private Cloud</a:t>
            </a:r>
          </a:p>
          <a:p>
            <a:pPr lvl="1"/>
            <a:r>
              <a:rPr lang="en-US" dirty="0" smtClean="0"/>
              <a:t>Abstraction that enables opaque usage model for service and VM management</a:t>
            </a:r>
          </a:p>
          <a:p>
            <a:pPr marL="457200" indent="0">
              <a:buNone/>
            </a:pPr>
            <a:r>
              <a:rPr lang="en-US" dirty="0" smtClean="0"/>
              <a:t>Fabric</a:t>
            </a:r>
            <a:endParaRPr lang="en-US" dirty="0"/>
          </a:p>
          <a:p>
            <a:pPr lvl="1"/>
            <a:r>
              <a:rPr lang="en-US" dirty="0" smtClean="0"/>
              <a:t>Compute: Logical grouping of hosts or clusters in host groups</a:t>
            </a:r>
          </a:p>
          <a:p>
            <a:pPr lvl="1"/>
            <a:r>
              <a:rPr lang="en-US" dirty="0" smtClean="0"/>
              <a:t>Storage: Storage Classifications, Pools, Providers and Arrays</a:t>
            </a:r>
          </a:p>
          <a:p>
            <a:pPr lvl="1"/>
            <a:r>
              <a:rPr lang="en-US" dirty="0" smtClean="0"/>
              <a:t>Network: Logical Networks, IP/MAC Address Pools, Load Balancers, VIP Templates</a:t>
            </a:r>
          </a:p>
          <a:p>
            <a:pPr marL="457200" lvl="0" indent="0">
              <a:buNone/>
            </a:pPr>
            <a:r>
              <a:rPr lang="en-US" dirty="0"/>
              <a:t>Delegation - User Role</a:t>
            </a:r>
          </a:p>
          <a:p>
            <a:pPr lvl="1"/>
            <a:r>
              <a:rPr lang="en-US" dirty="0" smtClean="0"/>
              <a:t>Quota: Defines per-user limits on compute, memory, storage, number of VMs </a:t>
            </a:r>
            <a:endParaRPr lang="en-US" dirty="0"/>
          </a:p>
        </p:txBody>
      </p:sp>
      <p:pic>
        <p:nvPicPr>
          <p:cNvPr id="1026" name="Picture 2" descr="\\cstor01\data\PM Team\Icons\UserGroup_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90" y="5127171"/>
            <a:ext cx="411480" cy="4114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3" descr="\\cstor01\data\PM Team\Icons\FabricResources_3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710" y="2895600"/>
            <a:ext cx="411480" cy="4114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2" descr="\\cstor01\data\PM Team\Cloud images\Cloud_3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90" y="1447800"/>
            <a:ext cx="457200" cy="457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38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fade">
                                      <p:cBhvr>
                                        <p:cTn id="24" dur="500"/>
                                        <p:tgtEl>
                                          <p:spTgt spid="1027"/>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fade">
                                      <p:cBhvr>
                                        <p:cTn id="38" dur="500"/>
                                        <p:tgtEl>
                                          <p:spTgt spid="1026"/>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Cloud Capacity</a:t>
            </a:r>
            <a:endParaRPr lang="en-US" dirty="0"/>
          </a:p>
        </p:txBody>
      </p:sp>
      <p:sp>
        <p:nvSpPr>
          <p:cNvPr id="3" name="Text Placeholder 2"/>
          <p:cNvSpPr>
            <a:spLocks noGrp="1"/>
          </p:cNvSpPr>
          <p:nvPr>
            <p:ph type="body" sz="quarter" idx="10"/>
          </p:nvPr>
        </p:nvSpPr>
        <p:spPr>
          <a:xfrm>
            <a:off x="519112" y="1447799"/>
            <a:ext cx="11149013" cy="4690515"/>
          </a:xfrm>
        </p:spPr>
        <p:txBody>
          <a:bodyPr/>
          <a:lstStyle/>
          <a:p>
            <a:pPr marL="457200" indent="0">
              <a:buNone/>
            </a:pPr>
            <a:r>
              <a:rPr lang="en-US" dirty="0" smtClean="0"/>
              <a:t>Cloud can expose</a:t>
            </a:r>
          </a:p>
          <a:p>
            <a:pPr lvl="1"/>
            <a:r>
              <a:rPr lang="en-US" dirty="0" smtClean="0"/>
              <a:t>Aggregate capacity of underlying resources </a:t>
            </a:r>
            <a:br>
              <a:rPr lang="en-US" dirty="0" smtClean="0"/>
            </a:br>
            <a:r>
              <a:rPr lang="en-US" dirty="0" smtClean="0"/>
              <a:t>(</a:t>
            </a:r>
            <a:r>
              <a:rPr lang="en-US" dirty="0" err="1" smtClean="0"/>
              <a:t>vCPU</a:t>
            </a:r>
            <a:r>
              <a:rPr lang="en-US" dirty="0" smtClean="0"/>
              <a:t>, Memory, Storage)</a:t>
            </a:r>
          </a:p>
          <a:p>
            <a:pPr lvl="1"/>
            <a:r>
              <a:rPr lang="en-US" dirty="0" smtClean="0"/>
              <a:t>Oversubscription is allowed</a:t>
            </a:r>
          </a:p>
          <a:p>
            <a:pPr marL="457200" indent="0">
              <a:buNone/>
            </a:pPr>
            <a:r>
              <a:rPr lang="en-US" dirty="0" smtClean="0"/>
              <a:t>Dimensions of Capacity</a:t>
            </a:r>
          </a:p>
          <a:p>
            <a:pPr lvl="1"/>
            <a:r>
              <a:rPr lang="en-US" dirty="0" err="1" smtClean="0"/>
              <a:t>vCPUs</a:t>
            </a:r>
            <a:endParaRPr lang="en-US" dirty="0" smtClean="0"/>
          </a:p>
          <a:p>
            <a:pPr lvl="1"/>
            <a:r>
              <a:rPr lang="en-US" dirty="0" smtClean="0"/>
              <a:t>Memory</a:t>
            </a:r>
          </a:p>
          <a:p>
            <a:pPr lvl="1"/>
            <a:r>
              <a:rPr lang="en-US" dirty="0" smtClean="0"/>
              <a:t>Storage</a:t>
            </a:r>
          </a:p>
          <a:p>
            <a:pPr lvl="1"/>
            <a:r>
              <a:rPr lang="en-US" dirty="0" smtClean="0"/>
              <a:t>Number of deployed VMs (VMs in Library are not counted)</a:t>
            </a:r>
          </a:p>
          <a:p>
            <a:pPr lvl="1"/>
            <a:r>
              <a:rPr lang="en-US" dirty="0" smtClean="0"/>
              <a:t>Custom Quota (to support quota points from VMM 2008 R2)</a:t>
            </a:r>
            <a:endParaRPr lang="en-US" dirty="0"/>
          </a:p>
        </p:txBody>
      </p:sp>
      <p:pic>
        <p:nvPicPr>
          <p:cNvPr id="6" name="Picture 3" descr="\\cstor01\data\PM Team\Icons\FabricResources_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2" y="3320142"/>
            <a:ext cx="457200" cy="457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2" descr="\\cstor01\data\PM Team\Cloud images\Cloud_3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90" y="1447800"/>
            <a:ext cx="457200" cy="457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Cloud Capabilities</a:t>
            </a:r>
            <a:endParaRPr lang="en-US" dirty="0"/>
          </a:p>
        </p:txBody>
      </p:sp>
      <p:sp>
        <p:nvSpPr>
          <p:cNvPr id="3" name="Text Placeholder 2"/>
          <p:cNvSpPr>
            <a:spLocks noGrp="1"/>
          </p:cNvSpPr>
          <p:nvPr>
            <p:ph type="body" sz="quarter" idx="10"/>
          </p:nvPr>
        </p:nvSpPr>
        <p:spPr>
          <a:xfrm>
            <a:off x="519112" y="1447799"/>
            <a:ext cx="11149013" cy="4179606"/>
          </a:xfrm>
        </p:spPr>
        <p:txBody>
          <a:bodyPr/>
          <a:lstStyle/>
          <a:p>
            <a:pPr marL="457200" indent="0">
              <a:buNone/>
            </a:pPr>
            <a:r>
              <a:rPr lang="en-US" sz="2800" dirty="0" smtClean="0"/>
              <a:t>Cloud can</a:t>
            </a:r>
          </a:p>
          <a:p>
            <a:pPr lvl="1"/>
            <a:r>
              <a:rPr lang="en-US" sz="2400" dirty="0" smtClean="0"/>
              <a:t>Host highly available VMs</a:t>
            </a:r>
          </a:p>
          <a:p>
            <a:pPr lvl="1"/>
            <a:r>
              <a:rPr lang="en-US" sz="2400" dirty="0" smtClean="0"/>
              <a:t>Allow VMs to use dynamic disks or differencing disks</a:t>
            </a:r>
          </a:p>
          <a:p>
            <a:pPr lvl="1"/>
            <a:r>
              <a:rPr lang="en-US" sz="2400" dirty="0" smtClean="0"/>
              <a:t>Enable network optimizations</a:t>
            </a:r>
          </a:p>
          <a:p>
            <a:pPr marL="457200" indent="0">
              <a:buNone/>
            </a:pPr>
            <a:r>
              <a:rPr lang="en-US" sz="2800" dirty="0"/>
              <a:t>VM “shape” limits</a:t>
            </a:r>
          </a:p>
          <a:p>
            <a:pPr lvl="1"/>
            <a:r>
              <a:rPr lang="en-US" sz="2400" dirty="0" smtClean="0"/>
              <a:t>Processor Range (i.e. 1 - 4)</a:t>
            </a:r>
          </a:p>
          <a:p>
            <a:pPr lvl="1"/>
            <a:r>
              <a:rPr lang="en-US" sz="2400" dirty="0" smtClean="0"/>
              <a:t>Memory Range (i.e. 16MB – 32 GB)</a:t>
            </a:r>
          </a:p>
          <a:p>
            <a:pPr lvl="1"/>
            <a:r>
              <a:rPr lang="en-US" sz="2400" dirty="0" smtClean="0"/>
              <a:t>Number of disks (0 – 7)</a:t>
            </a:r>
          </a:p>
          <a:p>
            <a:pPr lvl="1"/>
            <a:r>
              <a:rPr lang="en-US" sz="2400" dirty="0" smtClean="0"/>
              <a:t>Number of NICs (0 – 7)</a:t>
            </a:r>
          </a:p>
          <a:p>
            <a:pPr marL="457200" indent="0">
              <a:buNone/>
            </a:pPr>
            <a:r>
              <a:rPr lang="en-US" sz="2800" dirty="0" smtClean="0"/>
              <a:t>Built-in </a:t>
            </a:r>
            <a:r>
              <a:rPr lang="en-US" sz="2800" dirty="0"/>
              <a:t>set representing underlying limits for Hyper-V, </a:t>
            </a:r>
            <a:r>
              <a:rPr lang="en-US" sz="2800" dirty="0" err="1"/>
              <a:t>Xen</a:t>
            </a:r>
            <a:r>
              <a:rPr lang="en-US" sz="2800" dirty="0"/>
              <a:t>, VMware</a:t>
            </a:r>
          </a:p>
        </p:txBody>
      </p:sp>
      <p:pic>
        <p:nvPicPr>
          <p:cNvPr id="1026" name="Picture 2" descr="\\cstor01\data\PM Team\Icons\VMTemplate_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87" y="3069772"/>
            <a:ext cx="411480" cy="4082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stor01\data\PM Team\Icons\HostProfile_3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268" y="5562600"/>
            <a:ext cx="411480" cy="4082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stor01\data\PM Team\Cloud images\Cloud_3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534" y="1393370"/>
            <a:ext cx="457200" cy="457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71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500"/>
                                        <p:tgtEl>
                                          <p:spTgt spid="1026"/>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027"/>
                                        </p:tgtEl>
                                        <p:attrNameLst>
                                          <p:attrName>style.visibility</p:attrName>
                                        </p:attrNameLst>
                                      </p:cBhvr>
                                      <p:to>
                                        <p:strVal val="visible"/>
                                      </p:to>
                                    </p:set>
                                    <p:animEffect transition="in" filter="fade">
                                      <p:cBhvr>
                                        <p:cTn id="4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20624" y="1052512"/>
            <a:ext cx="11909451" cy="5505450"/>
          </a:xfrm>
          <a:prstGeom prst="roundRect">
            <a:avLst>
              <a:gd name="adj" fmla="val 9500"/>
            </a:avLst>
          </a:prstGeom>
          <a:noFill/>
          <a:ln>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7" name="Rounded Rectangle 6"/>
          <p:cNvSpPr/>
          <p:nvPr/>
        </p:nvSpPr>
        <p:spPr>
          <a:xfrm>
            <a:off x="2651761" y="1593273"/>
            <a:ext cx="9251394" cy="4853247"/>
          </a:xfrm>
          <a:prstGeom prst="roundRect">
            <a:avLst>
              <a:gd name="adj" fmla="val 10204"/>
            </a:avLst>
          </a:prstGeom>
          <a:noFill/>
          <a:ln>
            <a:solidFill>
              <a:srgbClr val="00B0F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User Roles and Scope</a:t>
            </a:r>
            <a:endParaRPr lang="en-US" dirty="0"/>
          </a:p>
        </p:txBody>
      </p:sp>
      <p:sp>
        <p:nvSpPr>
          <p:cNvPr id="35" name="Rounded Rectangle 34"/>
          <p:cNvSpPr/>
          <p:nvPr/>
        </p:nvSpPr>
        <p:spPr>
          <a:xfrm>
            <a:off x="4706702" y="2713197"/>
            <a:ext cx="6814738" cy="3459003"/>
          </a:xfrm>
          <a:prstGeom prst="roundRect">
            <a:avLst>
              <a:gd name="adj" fmla="val 10204"/>
            </a:avLst>
          </a:prstGeom>
          <a:solidFill>
            <a:schemeClr val="tx2">
              <a:lumMod val="20000"/>
              <a:lumOff val="80000"/>
              <a:alpha val="5000"/>
            </a:schemeClr>
          </a:solidFill>
          <a:ln>
            <a:solidFill>
              <a:schemeClr val="tx2">
                <a:lumMod val="75000"/>
              </a:schemeClr>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nvGrpSpPr>
          <p:cNvPr id="8" name="Group 7"/>
          <p:cNvGrpSpPr/>
          <p:nvPr/>
        </p:nvGrpSpPr>
        <p:grpSpPr>
          <a:xfrm>
            <a:off x="639837" y="4894557"/>
            <a:ext cx="1712326" cy="1174152"/>
            <a:chOff x="3194222" y="3428999"/>
            <a:chExt cx="1827989" cy="1670848"/>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222" y="3428999"/>
              <a:ext cx="1377778" cy="1511111"/>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590" y="3962400"/>
              <a:ext cx="831211" cy="1137447"/>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3962400"/>
              <a:ext cx="831211" cy="1137447"/>
            </a:xfrm>
            <a:prstGeom prst="rect">
              <a:avLst/>
            </a:prstGeom>
          </p:spPr>
        </p:pic>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369" y="1260362"/>
            <a:ext cx="952502" cy="121307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5284" y="3250599"/>
            <a:ext cx="3914116" cy="2830142"/>
          </a:xfrm>
          <a:prstGeom prst="rect">
            <a:avLst/>
          </a:prstGeom>
        </p:spPr>
      </p:pic>
      <p:grpSp>
        <p:nvGrpSpPr>
          <p:cNvPr id="16" name="Group 15"/>
          <p:cNvGrpSpPr/>
          <p:nvPr/>
        </p:nvGrpSpPr>
        <p:grpSpPr>
          <a:xfrm>
            <a:off x="2952492" y="4939715"/>
            <a:ext cx="1712326" cy="1174152"/>
            <a:chOff x="3194222" y="3428999"/>
            <a:chExt cx="1827989" cy="1670848"/>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222" y="3428999"/>
              <a:ext cx="1377778" cy="1511111"/>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590" y="3962400"/>
              <a:ext cx="831211" cy="1137447"/>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3962400"/>
              <a:ext cx="831211" cy="1137447"/>
            </a:xfrm>
            <a:prstGeom prst="rect">
              <a:avLst/>
            </a:prstGeom>
          </p:spPr>
        </p:pic>
      </p:grpSp>
      <p:grpSp>
        <p:nvGrpSpPr>
          <p:cNvPr id="17" name="Group 16"/>
          <p:cNvGrpSpPr/>
          <p:nvPr/>
        </p:nvGrpSpPr>
        <p:grpSpPr>
          <a:xfrm>
            <a:off x="5216495" y="4894557"/>
            <a:ext cx="1712326" cy="1174152"/>
            <a:chOff x="3194222" y="3428999"/>
            <a:chExt cx="1827989" cy="1670848"/>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222" y="3428999"/>
              <a:ext cx="1377778" cy="1511111"/>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590" y="3962400"/>
              <a:ext cx="831211" cy="1137447"/>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3962400"/>
              <a:ext cx="831211" cy="1137447"/>
            </a:xfrm>
            <a:prstGeom prst="rect">
              <a:avLst/>
            </a:prstGeom>
          </p:spPr>
        </p:pic>
      </p:grpSp>
      <p:sp>
        <p:nvSpPr>
          <p:cNvPr id="19" name="TextBox 18"/>
          <p:cNvSpPr txBox="1"/>
          <p:nvPr/>
        </p:nvSpPr>
        <p:spPr>
          <a:xfrm>
            <a:off x="779137" y="2466976"/>
            <a:ext cx="1203919" cy="307777"/>
          </a:xfrm>
          <a:prstGeom prst="rect">
            <a:avLst/>
          </a:prstGeom>
          <a:noFill/>
        </p:spPr>
        <p:txBody>
          <a:bodyPr wrap="none" rtlCol="0">
            <a:spAutoFit/>
          </a:bodyPr>
          <a:lstStyle/>
          <a:p>
            <a:pPr algn="ctr"/>
            <a:r>
              <a:rPr lang="en-US" sz="1400" b="1" dirty="0">
                <a:cs typeface="Segoe UI" pitchFamily="34" charset="0"/>
              </a:rPr>
              <a:t>VMM</a:t>
            </a:r>
            <a:r>
              <a:rPr lang="en-US" sz="1400" b="1" dirty="0" smtClean="0">
                <a:cs typeface="Segoe UI" pitchFamily="34" charset="0"/>
              </a:rPr>
              <a:t> </a:t>
            </a:r>
            <a:r>
              <a:rPr lang="en-US" sz="1400" b="1" dirty="0">
                <a:cs typeface="Segoe UI" pitchFamily="34" charset="0"/>
              </a:rPr>
              <a:t>Admin</a:t>
            </a:r>
          </a:p>
        </p:txBody>
      </p:sp>
      <p:grpSp>
        <p:nvGrpSpPr>
          <p:cNvPr id="3" name="Group 2"/>
          <p:cNvGrpSpPr/>
          <p:nvPr/>
        </p:nvGrpSpPr>
        <p:grpSpPr>
          <a:xfrm>
            <a:off x="2764760" y="2020592"/>
            <a:ext cx="1666064" cy="1432221"/>
            <a:chOff x="4256379" y="1518343"/>
            <a:chExt cx="1666064" cy="1432221"/>
          </a:xfrm>
        </p:grpSpPr>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91050" y="1518343"/>
              <a:ext cx="865347" cy="1062932"/>
            </a:xfrm>
            <a:prstGeom prst="rect">
              <a:avLst/>
            </a:prstGeom>
          </p:spPr>
        </p:pic>
        <p:sp>
          <p:nvSpPr>
            <p:cNvPr id="20" name="TextBox 19"/>
            <p:cNvSpPr txBox="1"/>
            <p:nvPr/>
          </p:nvSpPr>
          <p:spPr>
            <a:xfrm>
              <a:off x="4256379" y="2642787"/>
              <a:ext cx="1666064" cy="307777"/>
            </a:xfrm>
            <a:prstGeom prst="rect">
              <a:avLst/>
            </a:prstGeom>
            <a:noFill/>
          </p:spPr>
          <p:txBody>
            <a:bodyPr wrap="square" rtlCol="0">
              <a:spAutoFit/>
            </a:bodyPr>
            <a:lstStyle/>
            <a:p>
              <a:r>
                <a:rPr lang="en-US" sz="1400" b="1" dirty="0" smtClean="0">
                  <a:cs typeface="Segoe UI" pitchFamily="34" charset="0"/>
                </a:rPr>
                <a:t>Delegated Admin</a:t>
              </a:r>
            </a:p>
          </p:txBody>
        </p:sp>
      </p:grpSp>
      <p:grpSp>
        <p:nvGrpSpPr>
          <p:cNvPr id="36" name="Group 35"/>
          <p:cNvGrpSpPr/>
          <p:nvPr/>
        </p:nvGrpSpPr>
        <p:grpSpPr>
          <a:xfrm>
            <a:off x="4988683" y="3141850"/>
            <a:ext cx="1651735" cy="1251698"/>
            <a:chOff x="4649104" y="1866979"/>
            <a:chExt cx="2450140" cy="1876251"/>
          </a:xfrm>
        </p:grpSpPr>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7138" y="1866979"/>
              <a:ext cx="1151878" cy="1371599"/>
            </a:xfrm>
            <a:prstGeom prst="rect">
              <a:avLst/>
            </a:prstGeom>
          </p:spPr>
        </p:pic>
        <p:sp>
          <p:nvSpPr>
            <p:cNvPr id="39" name="TextBox 38"/>
            <p:cNvSpPr txBox="1"/>
            <p:nvPr/>
          </p:nvSpPr>
          <p:spPr>
            <a:xfrm>
              <a:off x="4649104" y="3281883"/>
              <a:ext cx="2450140" cy="461347"/>
            </a:xfrm>
            <a:prstGeom prst="rect">
              <a:avLst/>
            </a:prstGeom>
            <a:noFill/>
          </p:spPr>
          <p:txBody>
            <a:bodyPr wrap="none" rtlCol="0">
              <a:spAutoFit/>
            </a:bodyPr>
            <a:lstStyle/>
            <a:p>
              <a:pPr algn="ctr"/>
              <a:r>
                <a:rPr lang="en-US" sz="1400" b="1" dirty="0" smtClean="0">
                  <a:cs typeface="Segoe UI" pitchFamily="34" charset="0"/>
                </a:rPr>
                <a:t>Read-only Admin</a:t>
              </a:r>
            </a:p>
          </p:txBody>
        </p:sp>
      </p:grpSp>
      <p:grpSp>
        <p:nvGrpSpPr>
          <p:cNvPr id="41" name="Group 40"/>
          <p:cNvGrpSpPr/>
          <p:nvPr/>
        </p:nvGrpSpPr>
        <p:grpSpPr>
          <a:xfrm>
            <a:off x="8664305" y="3846371"/>
            <a:ext cx="1579279" cy="1246244"/>
            <a:chOff x="6676903" y="1709921"/>
            <a:chExt cx="2130226" cy="1868079"/>
          </a:xfrm>
        </p:grpSpPr>
        <p:sp>
          <p:nvSpPr>
            <p:cNvPr id="43" name="TextBox 42"/>
            <p:cNvSpPr txBox="1"/>
            <p:nvPr/>
          </p:nvSpPr>
          <p:spPr>
            <a:xfrm>
              <a:off x="6676903" y="3116652"/>
              <a:ext cx="2130226" cy="461348"/>
            </a:xfrm>
            <a:prstGeom prst="rect">
              <a:avLst/>
            </a:prstGeom>
            <a:noFill/>
          </p:spPr>
          <p:txBody>
            <a:bodyPr wrap="none" rtlCol="0">
              <a:spAutoFit/>
            </a:bodyPr>
            <a:lstStyle/>
            <a:p>
              <a:pPr algn="ctr"/>
              <a:r>
                <a:rPr lang="en-US" sz="1400" dirty="0" smtClean="0">
                  <a:solidFill>
                    <a:schemeClr val="bg1"/>
                  </a:solidFill>
                  <a:cs typeface="Segoe UI" pitchFamily="34" charset="0"/>
                </a:rPr>
                <a:t>Self-Service User</a:t>
              </a:r>
            </a:p>
          </p:txBody>
        </p:sp>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75342" y="1709921"/>
              <a:ext cx="984738" cy="1371602"/>
            </a:xfrm>
            <a:prstGeom prst="rect">
              <a:avLst/>
            </a:prstGeom>
          </p:spPr>
        </p:pic>
      </p:grpSp>
      <p:pic>
        <p:nvPicPr>
          <p:cNvPr id="1026" name="Picture 2" descr="\\cstor01\data\PM Team\Icons\VirtualMachine_3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51027" y="5080078"/>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stor01\data\PM Team\Icons\VirtualMachine_3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92309" y="5534761"/>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stor01\data\PM Team\Icons\VirtualMachine_3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23652" y="578056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stor01\data\PM Team\Icons\VirtualMachine_3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7088" y="5790214"/>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stor01\data\PM Team\Icons\VirtualMachine_3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18942" y="5839561"/>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stor01\data\PM Team\Icons\VirtualMachine_3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2378" y="5849215"/>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stor01\data\PM Team\Icons\VirtualMachine_3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4900" y="5754255"/>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stor01\data\PM Team\Icons\VirtualMachine_3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8336" y="5763909"/>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stor01\data\PM Team\Icons\VirtualMachine_3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30078" y="5080078"/>
            <a:ext cx="304800" cy="3048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a:stCxn id="1026" idx="3"/>
            <a:endCxn id="12" idx="1"/>
          </p:cNvCxnSpPr>
          <p:nvPr/>
        </p:nvCxnSpPr>
        <p:spPr>
          <a:xfrm>
            <a:off x="9055827" y="5232478"/>
            <a:ext cx="317300" cy="0"/>
          </a:xfrm>
          <a:prstGeom prst="line">
            <a:avLst/>
          </a:prstGeom>
          <a:ln>
            <a:solidFill>
              <a:srgbClr val="97FFFF"/>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12" idx="5"/>
            <a:endCxn id="49" idx="1"/>
          </p:cNvCxnSpPr>
          <p:nvPr/>
        </p:nvCxnSpPr>
        <p:spPr>
          <a:xfrm>
            <a:off x="9534763" y="5232478"/>
            <a:ext cx="295315" cy="0"/>
          </a:xfrm>
          <a:prstGeom prst="line">
            <a:avLst/>
          </a:prstGeom>
          <a:ln>
            <a:solidFill>
              <a:srgbClr val="97FFFF"/>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12" idx="3"/>
            <a:endCxn id="37" idx="0"/>
          </p:cNvCxnSpPr>
          <p:nvPr/>
        </p:nvCxnSpPr>
        <p:spPr>
          <a:xfrm flipH="1">
            <a:off x="9444709" y="5367561"/>
            <a:ext cx="9236" cy="167200"/>
          </a:xfrm>
          <a:prstGeom prst="line">
            <a:avLst/>
          </a:prstGeom>
          <a:ln>
            <a:solidFill>
              <a:srgbClr val="97FFFF"/>
            </a:solidFill>
          </a:ln>
        </p:spPr>
        <p:style>
          <a:lnRef idx="2">
            <a:schemeClr val="accent1"/>
          </a:lnRef>
          <a:fillRef idx="0">
            <a:schemeClr val="accent1"/>
          </a:fillRef>
          <a:effectRef idx="1">
            <a:schemeClr val="accent1"/>
          </a:effectRef>
          <a:fontRef idx="minor">
            <a:schemeClr val="tx1"/>
          </a:fontRef>
        </p:style>
      </p:cxnSp>
      <p:sp>
        <p:nvSpPr>
          <p:cNvPr id="12" name="Isosceles Triangle 11"/>
          <p:cNvSpPr/>
          <p:nvPr/>
        </p:nvSpPr>
        <p:spPr bwMode="auto">
          <a:xfrm>
            <a:off x="9292309" y="5097395"/>
            <a:ext cx="323272" cy="270166"/>
          </a:xfrm>
          <a:prstGeom prst="triangle">
            <a:avLst/>
          </a:prstGeom>
          <a:noFill/>
          <a:ln>
            <a:solidFill>
              <a:srgbClr val="97FFFF"/>
            </a:solidFill>
            <a:headEnd type="none" w="med" len="med"/>
            <a:tailEnd type="none" w="med" len="me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22280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Controlling Usage by Self-Service Users</a:t>
            </a:r>
            <a:endParaRPr lang="en-US" dirty="0"/>
          </a:p>
        </p:txBody>
      </p:sp>
      <p:sp>
        <p:nvSpPr>
          <p:cNvPr id="3" name="Text Placeholder 2"/>
          <p:cNvSpPr>
            <a:spLocks noGrp="1"/>
          </p:cNvSpPr>
          <p:nvPr>
            <p:ph type="body" sz="quarter" idx="10"/>
          </p:nvPr>
        </p:nvSpPr>
        <p:spPr>
          <a:xfrm>
            <a:off x="519112" y="1447799"/>
            <a:ext cx="11149013" cy="4653582"/>
          </a:xfrm>
        </p:spPr>
        <p:txBody>
          <a:bodyPr/>
          <a:lstStyle/>
          <a:p>
            <a:pPr marL="457200" indent="0">
              <a:buNone/>
            </a:pPr>
            <a:r>
              <a:rPr lang="en-US" sz="2800" dirty="0" smtClean="0"/>
              <a:t>Revocable actions – fine-grained action control</a:t>
            </a:r>
          </a:p>
          <a:p>
            <a:pPr lvl="1"/>
            <a:r>
              <a:rPr lang="en-US" sz="2400" dirty="0" smtClean="0"/>
              <a:t>Author, VM Control, Read-only</a:t>
            </a:r>
          </a:p>
          <a:p>
            <a:pPr marL="457200" indent="0">
              <a:buNone/>
            </a:pPr>
            <a:r>
              <a:rPr lang="en-US" sz="2800" dirty="0" smtClean="0"/>
              <a:t>Quota – 2 Types of Quota</a:t>
            </a:r>
          </a:p>
          <a:p>
            <a:pPr lvl="1"/>
            <a:r>
              <a:rPr lang="en-US" sz="2400" dirty="0" smtClean="0"/>
              <a:t>Shared – total usage of all members of the user role</a:t>
            </a:r>
          </a:p>
          <a:p>
            <a:pPr lvl="1"/>
            <a:r>
              <a:rPr lang="en-US" sz="2400" dirty="0" smtClean="0"/>
              <a:t>Per-user – usage of each member of the user role</a:t>
            </a:r>
          </a:p>
          <a:p>
            <a:pPr marL="457200" indent="0">
              <a:buNone/>
            </a:pPr>
            <a:r>
              <a:rPr lang="en-US" sz="2800" dirty="0" smtClean="0"/>
              <a:t>Dimensions of Quota</a:t>
            </a:r>
          </a:p>
          <a:p>
            <a:pPr lvl="1"/>
            <a:r>
              <a:rPr lang="en-US" sz="2400" dirty="0" err="1" smtClean="0"/>
              <a:t>vCPUs</a:t>
            </a:r>
            <a:endParaRPr lang="en-US" sz="2400" dirty="0" smtClean="0"/>
          </a:p>
          <a:p>
            <a:pPr lvl="1"/>
            <a:r>
              <a:rPr lang="en-US" sz="2400" dirty="0" smtClean="0"/>
              <a:t>Memory</a:t>
            </a:r>
          </a:p>
          <a:p>
            <a:pPr lvl="1"/>
            <a:r>
              <a:rPr lang="en-US" sz="2400" dirty="0" smtClean="0"/>
              <a:t>Storage</a:t>
            </a:r>
          </a:p>
          <a:p>
            <a:pPr lvl="1"/>
            <a:r>
              <a:rPr lang="en-US" sz="2400" dirty="0" smtClean="0"/>
              <a:t>Number of deployed VMs (VMs in Library are not counted)</a:t>
            </a:r>
          </a:p>
          <a:p>
            <a:pPr lvl="1"/>
            <a:r>
              <a:rPr lang="en-US" sz="2400" dirty="0" smtClean="0"/>
              <a:t>Custom Quota (to support quota points from VMM 2008 R2)</a:t>
            </a:r>
            <a:endParaRPr lang="en-US" sz="2400" dirty="0"/>
          </a:p>
        </p:txBody>
      </p:sp>
      <p:pic>
        <p:nvPicPr>
          <p:cNvPr id="2050" name="Picture 2" descr="C:\Users\ewinner\Documents\001 VMM vNext 2011\Icons\Jobs_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96" y="1348740"/>
            <a:ext cx="411480" cy="41148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ewinner\Documents\001 VMM vNext 2011\Icons\VMM cloud update\CapabilityProfileEditable_3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329" y="2312099"/>
            <a:ext cx="411480" cy="4114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stor01\data\PM Team\Icons\FabricResources_3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609" y="3593975"/>
            <a:ext cx="457200" cy="457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01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051"/>
                                        </p:tgtEl>
                                        <p:attrNameLst>
                                          <p:attrName>style.visibility</p:attrName>
                                        </p:attrNameLst>
                                      </p:cBhvr>
                                      <p:to>
                                        <p:strVal val="visible"/>
                                      </p:to>
                                    </p:set>
                                    <p:animEffect transition="in" filter="fade">
                                      <p:cBhvr>
                                        <p:cTn id="27" dur="500"/>
                                        <p:tgtEl>
                                          <p:spTgt spid="20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667503"/>
            <a:ext cx="10242549" cy="1523497"/>
          </a:xfrm>
        </p:spPr>
        <p:txBody>
          <a:bodyPr/>
          <a:lstStyle/>
          <a:p>
            <a:r>
              <a:rPr lang="en-US" sz="4000" dirty="0"/>
              <a:t>Microsoft System Center Virtual Machine Manager </a:t>
            </a:r>
            <a:r>
              <a:rPr lang="en-US" sz="4000" dirty="0" smtClean="0"/>
              <a:t>2012</a:t>
            </a:r>
            <a:br>
              <a:rPr lang="en-US" sz="4000" dirty="0" smtClean="0"/>
            </a:br>
            <a:r>
              <a:rPr lang="en-US" sz="3200" i="1" dirty="0" smtClean="0"/>
              <a:t>What’s </a:t>
            </a:r>
            <a:r>
              <a:rPr lang="en-US" sz="3200" i="1" dirty="0"/>
              <a:t>in It, and How It Enables the Building of Private Clouds and Federation to the Public Cloud</a:t>
            </a:r>
            <a:endParaRPr lang="en-US" sz="3200" i="1" dirty="0"/>
          </a:p>
        </p:txBody>
      </p:sp>
      <p:sp>
        <p:nvSpPr>
          <p:cNvPr id="3" name="Subtitle 2"/>
          <p:cNvSpPr>
            <a:spLocks noGrp="1"/>
          </p:cNvSpPr>
          <p:nvPr>
            <p:ph type="subTitle" idx="1"/>
          </p:nvPr>
        </p:nvSpPr>
        <p:spPr/>
        <p:txBody>
          <a:bodyPr/>
          <a:lstStyle/>
          <a:p>
            <a:r>
              <a:rPr lang="en-US" dirty="0" smtClean="0"/>
              <a:t>Kenon Owens</a:t>
            </a:r>
          </a:p>
          <a:p>
            <a:r>
              <a:rPr lang="en-US" dirty="0" smtClean="0"/>
              <a:t>Technical Product Manager</a:t>
            </a:r>
          </a:p>
          <a:p>
            <a:r>
              <a:rPr lang="en-US" dirty="0" smtClean="0"/>
              <a:t>Microsoft Corporation</a:t>
            </a:r>
            <a:endParaRPr lang="en-US" dirty="0"/>
          </a:p>
        </p:txBody>
      </p:sp>
      <p:sp>
        <p:nvSpPr>
          <p:cNvPr id="4" name="Text Placeholder 3"/>
          <p:cNvSpPr>
            <a:spLocks noGrp="1"/>
          </p:cNvSpPr>
          <p:nvPr>
            <p:ph type="body" sz="quarter" idx="10"/>
          </p:nvPr>
        </p:nvSpPr>
        <p:spPr/>
        <p:txBody>
          <a:bodyPr/>
          <a:lstStyle/>
          <a:p>
            <a:r>
              <a:rPr lang="en-US" dirty="0" smtClean="0"/>
              <a:t>SIM211</a:t>
            </a:r>
            <a:endParaRPr lang="en-US" dirty="0"/>
          </a:p>
        </p:txBody>
      </p:sp>
    </p:spTree>
    <p:extLst>
      <p:ext uri="{BB962C8B-B14F-4D97-AF65-F5344CB8AC3E}">
        <p14:creationId xmlns:p14="http://schemas.microsoft.com/office/powerpoint/2010/main" val="205055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Service Lifecycle Management</a:t>
            </a:r>
            <a:endParaRPr lang="en-US" dirty="0"/>
          </a:p>
        </p:txBody>
      </p:sp>
      <p:sp>
        <p:nvSpPr>
          <p:cNvPr id="3" name="Text Placeholder 2"/>
          <p:cNvSpPr>
            <a:spLocks noGrp="1"/>
          </p:cNvSpPr>
          <p:nvPr>
            <p:ph type="body" sz="quarter" idx="10"/>
          </p:nvPr>
        </p:nvSpPr>
        <p:spPr>
          <a:xfrm>
            <a:off x="519112" y="1447799"/>
            <a:ext cx="11149013" cy="5601533"/>
          </a:xfrm>
        </p:spPr>
        <p:txBody>
          <a:bodyPr/>
          <a:lstStyle/>
          <a:p>
            <a:pPr marL="457200" indent="0">
              <a:buNone/>
            </a:pPr>
            <a:r>
              <a:rPr lang="en-US" sz="2800" dirty="0" smtClean="0"/>
              <a:t>Service Templates</a:t>
            </a:r>
          </a:p>
          <a:p>
            <a:pPr lvl="1"/>
            <a:r>
              <a:rPr lang="en-US" sz="2400" dirty="0" smtClean="0"/>
              <a:t>Used to model a multi-tier application</a:t>
            </a:r>
          </a:p>
          <a:p>
            <a:pPr lvl="1"/>
            <a:r>
              <a:rPr lang="en-US" sz="2400" dirty="0" smtClean="0"/>
              <a:t>Source of truth for deployed service configuration</a:t>
            </a:r>
          </a:p>
          <a:p>
            <a:pPr marL="457200" indent="0">
              <a:buNone/>
            </a:pPr>
            <a:r>
              <a:rPr lang="en-US" sz="2800" dirty="0"/>
              <a:t>Applications</a:t>
            </a:r>
          </a:p>
          <a:p>
            <a:pPr lvl="1"/>
            <a:r>
              <a:rPr lang="en-US" sz="2400" dirty="0" smtClean="0"/>
              <a:t>Built-in support for Web deploy, Server App-V, SQL DAC</a:t>
            </a:r>
          </a:p>
          <a:p>
            <a:pPr lvl="1"/>
            <a:r>
              <a:rPr lang="en-US" sz="2400" dirty="0" smtClean="0"/>
              <a:t>Custom command execution for other application packages</a:t>
            </a:r>
          </a:p>
          <a:p>
            <a:pPr marL="457200" indent="0">
              <a:buNone/>
            </a:pPr>
            <a:r>
              <a:rPr lang="en-US" sz="2800" dirty="0" smtClean="0"/>
              <a:t>Image-based</a:t>
            </a:r>
          </a:p>
          <a:p>
            <a:pPr lvl="1"/>
            <a:r>
              <a:rPr lang="en-US" sz="2400" dirty="0" smtClean="0"/>
              <a:t>OS separated from apps</a:t>
            </a:r>
          </a:p>
          <a:p>
            <a:pPr lvl="1"/>
            <a:r>
              <a:rPr lang="en-US" sz="2400" dirty="0" smtClean="0"/>
              <a:t>Composed during deployment</a:t>
            </a:r>
          </a:p>
          <a:p>
            <a:pPr marL="457200" indent="0">
              <a:buNone/>
            </a:pPr>
            <a:r>
              <a:rPr lang="en-US" sz="2800" dirty="0" smtClean="0"/>
              <a:t>Servicing</a:t>
            </a:r>
          </a:p>
          <a:p>
            <a:pPr lvl="1"/>
            <a:r>
              <a:rPr lang="en-US" sz="2400" dirty="0" smtClean="0"/>
              <a:t>Change the template and then apply that change to deployed instances</a:t>
            </a:r>
          </a:p>
          <a:p>
            <a:pPr lvl="1"/>
            <a:r>
              <a:rPr lang="en-US" sz="2400" dirty="0" smtClean="0"/>
              <a:t>Upgrade domains ensures application availability during servicing</a:t>
            </a:r>
            <a:r>
              <a:rPr lang="en-US" sz="2800" dirty="0" smtClean="0"/>
              <a:t>	</a:t>
            </a:r>
          </a:p>
          <a:p>
            <a:endParaRPr lang="en-US" sz="2800" dirty="0"/>
          </a:p>
        </p:txBody>
      </p:sp>
      <p:pic>
        <p:nvPicPr>
          <p:cNvPr id="2050" name="Picture 2" descr="\\cstor01\data\PM Team\Icons\ServiceTemplate_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156" y="1366922"/>
            <a:ext cx="457200" cy="4618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stor01\data\PM Team\Icons\VHD_3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56" y="3969188"/>
            <a:ext cx="457200" cy="4618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stor01\data\PM Team\Icons\ServiceTemplate_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67" y="5188693"/>
            <a:ext cx="423179" cy="43178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a:grpSpLocks noChangeAspect="1"/>
          </p:cNvGrpSpPr>
          <p:nvPr/>
        </p:nvGrpSpPr>
        <p:grpSpPr>
          <a:xfrm>
            <a:off x="364905" y="2673788"/>
            <a:ext cx="483703" cy="461878"/>
            <a:chOff x="1117886" y="2619174"/>
            <a:chExt cx="485525" cy="413973"/>
          </a:xfrm>
        </p:grpSpPr>
        <p:pic>
          <p:nvPicPr>
            <p:cNvPr id="21" name="Picture 3" descr="\\cstor01\data\PM Team\Icons\VirtualizedApplicationPackage_3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886" y="2788052"/>
              <a:ext cx="245095" cy="2450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stor01\data\PM Team\Icons\DataTierApplicationPackage_3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8316" y="2765999"/>
              <a:ext cx="245095" cy="24509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stor01\data\PM Team\Icons\WebDeployPackage_3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6945" y="2619174"/>
              <a:ext cx="245095" cy="245096"/>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9" descr="\\cstor01\data\PM Team\Icons\Update_1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736" y="5495242"/>
            <a:ext cx="253907" cy="259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67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054"/>
                                        </p:tgtEl>
                                        <p:attrNameLst>
                                          <p:attrName>style.visibility</p:attrName>
                                        </p:attrNameLst>
                                      </p:cBhvr>
                                      <p:to>
                                        <p:strVal val="visible"/>
                                      </p:to>
                                    </p:set>
                                    <p:animEffect transition="in" filter="fade">
                                      <p:cBhvr>
                                        <p:cTn id="44" dur="500"/>
                                        <p:tgtEl>
                                          <p:spTgt spid="205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500"/>
                                        <p:tgtEl>
                                          <p:spTgt spid="3">
                                            <p:txEl>
                                              <p:pRg st="9" end="9"/>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fade">
                                      <p:cBhvr>
                                        <p:cTn id="55" dur="500"/>
                                        <p:tgtEl>
                                          <p:spTgt spid="3">
                                            <p:txEl>
                                              <p:pRg st="11" end="11"/>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0" presetClass="entr" presetSubtype="0" fill="hold" nodeType="with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Sharing Among Application Owners</a:t>
            </a:r>
            <a:endParaRPr lang="en-US" dirty="0"/>
          </a:p>
        </p:txBody>
      </p:sp>
      <p:sp>
        <p:nvSpPr>
          <p:cNvPr id="3" name="Text Placeholder 2"/>
          <p:cNvSpPr>
            <a:spLocks noGrp="1"/>
          </p:cNvSpPr>
          <p:nvPr>
            <p:ph type="body" sz="quarter" idx="10"/>
          </p:nvPr>
        </p:nvSpPr>
        <p:spPr>
          <a:xfrm>
            <a:off x="519112" y="1447799"/>
            <a:ext cx="11149013" cy="4795159"/>
          </a:xfrm>
        </p:spPr>
        <p:txBody>
          <a:bodyPr/>
          <a:lstStyle/>
          <a:p>
            <a:pPr marL="0" indent="0">
              <a:buNone/>
            </a:pPr>
            <a:r>
              <a:rPr lang="en-US" dirty="0" smtClean="0"/>
              <a:t>An application owner authors the service template and then shares that template with his team to deploy the application</a:t>
            </a:r>
          </a:p>
          <a:p>
            <a:endParaRPr lang="en-US" dirty="0" smtClean="0"/>
          </a:p>
          <a:p>
            <a:pPr marL="0" indent="0">
              <a:buNone/>
            </a:pPr>
            <a:r>
              <a:rPr lang="en-US" dirty="0" smtClean="0"/>
              <a:t>Shareable Objects</a:t>
            </a:r>
          </a:p>
          <a:p>
            <a:pPr marL="403225" indent="-403225"/>
            <a:r>
              <a:rPr lang="en-US" sz="2800" dirty="0" smtClean="0"/>
              <a:t>Resource group – group of on-disk library objects which user </a:t>
            </a:r>
            <a:br>
              <a:rPr lang="en-US" sz="2800" dirty="0" smtClean="0"/>
            </a:br>
            <a:r>
              <a:rPr lang="en-US" sz="2800" dirty="0" smtClean="0"/>
              <a:t>considers interchangeable</a:t>
            </a:r>
          </a:p>
          <a:p>
            <a:pPr marL="403225" indent="-403225"/>
            <a:r>
              <a:rPr lang="en-US" sz="2800" dirty="0" smtClean="0"/>
              <a:t>Profiles (Hardware, Guest OS, Application, SQL)</a:t>
            </a:r>
          </a:p>
          <a:p>
            <a:pPr marL="403225" indent="-403225"/>
            <a:r>
              <a:rPr lang="en-US" sz="2800" dirty="0" smtClean="0"/>
              <a:t>Templates (VM, Service)</a:t>
            </a:r>
          </a:p>
          <a:p>
            <a:pPr marL="403225" indent="-403225"/>
            <a:r>
              <a:rPr lang="en-US" sz="2800" dirty="0" smtClean="0"/>
              <a:t>Virtual machine </a:t>
            </a:r>
          </a:p>
          <a:p>
            <a:pPr marL="403225" indent="-403225"/>
            <a:r>
              <a:rPr lang="en-US" sz="2800" dirty="0" smtClean="0"/>
              <a:t>Service</a:t>
            </a:r>
            <a:endParaRPr lang="en-US" sz="2800" dirty="0"/>
          </a:p>
        </p:txBody>
      </p:sp>
    </p:spTree>
    <p:extLst>
      <p:ext uri="{BB962C8B-B14F-4D97-AF65-F5344CB8AC3E}">
        <p14:creationId xmlns:p14="http://schemas.microsoft.com/office/powerpoint/2010/main" val="134719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Building and Delegating Clouds</a:t>
            </a:r>
            <a:endParaRPr lang="en-US" dirty="0"/>
          </a:p>
        </p:txBody>
      </p:sp>
      <p:sp>
        <p:nvSpPr>
          <p:cNvPr id="8" name="Subtitle 7"/>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r>
              <a:rPr lang="en-US" smtClean="0"/>
              <a:t>demo </a:t>
            </a:r>
            <a:endParaRPr lang="en-US" dirty="0"/>
          </a:p>
        </p:txBody>
      </p:sp>
    </p:spTree>
    <p:extLst>
      <p:ext uri="{BB962C8B-B14F-4D97-AF65-F5344CB8AC3E}">
        <p14:creationId xmlns:p14="http://schemas.microsoft.com/office/powerpoint/2010/main" val="23532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0"/>
            <a:ext cx="10935787" cy="685800"/>
          </a:xfrm>
        </p:spPr>
        <p:txBody>
          <a:bodyPr>
            <a:normAutofit/>
          </a:bodyPr>
          <a:lstStyle/>
          <a:p>
            <a:r>
              <a:rPr lang="en-US" dirty="0" smtClean="0"/>
              <a:t>Federation to Public Clouds Using “</a:t>
            </a:r>
            <a:r>
              <a:rPr lang="en-US" dirty="0" err="1" smtClean="0"/>
              <a:t>Concero</a:t>
            </a:r>
            <a:r>
              <a:rPr lang="en-US" dirty="0" smtClean="0"/>
              <a:t>”</a:t>
            </a:r>
            <a:endParaRPr lang="en-US" dirty="0"/>
          </a:p>
        </p:txBody>
      </p:sp>
      <p:sp>
        <p:nvSpPr>
          <p:cNvPr id="85" name="Content Placeholder 2"/>
          <p:cNvSpPr>
            <a:spLocks noGrp="1"/>
          </p:cNvSpPr>
          <p:nvPr>
            <p:ph idx="1"/>
          </p:nvPr>
        </p:nvSpPr>
        <p:spPr>
          <a:xfrm>
            <a:off x="531812" y="5151754"/>
            <a:ext cx="5810007" cy="1246495"/>
          </a:xfrm>
        </p:spPr>
        <p:txBody>
          <a:bodyPr/>
          <a:lstStyle/>
          <a:p>
            <a:pPr marL="0" indent="0">
              <a:buNone/>
            </a:pPr>
            <a:r>
              <a:rPr lang="en-US" sz="2400" smtClean="0"/>
              <a:t>VMM – IaaS Private Clouds</a:t>
            </a:r>
          </a:p>
          <a:p>
            <a:r>
              <a:rPr lang="en-US" sz="1800" smtClean="0"/>
              <a:t>Manage services across multiple VMM servers</a:t>
            </a:r>
          </a:p>
          <a:p>
            <a:r>
              <a:rPr lang="en-US" sz="1800" smtClean="0"/>
              <a:t>Web based – self service experience</a:t>
            </a:r>
          </a:p>
          <a:p>
            <a:endParaRPr lang="en-US" sz="1800" dirty="0"/>
          </a:p>
        </p:txBody>
      </p:sp>
      <p:sp>
        <p:nvSpPr>
          <p:cNvPr id="86" name="Content Placeholder 3"/>
          <p:cNvSpPr txBox="1">
            <a:spLocks/>
          </p:cNvSpPr>
          <p:nvPr/>
        </p:nvSpPr>
        <p:spPr>
          <a:xfrm>
            <a:off x="6110468" y="5014277"/>
            <a:ext cx="5067531" cy="146272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t>Azure – </a:t>
            </a:r>
            <a:r>
              <a:rPr lang="en-US" sz="2400" dirty="0" err="1" smtClean="0"/>
              <a:t>PaaS</a:t>
            </a:r>
            <a:r>
              <a:rPr lang="en-US" sz="2400" dirty="0" smtClean="0"/>
              <a:t> Public Cloud</a:t>
            </a:r>
          </a:p>
          <a:p>
            <a:pPr marL="460375" indent="-460375" defTabSz="914363">
              <a:lnSpc>
                <a:spcPct val="90000"/>
              </a:lnSpc>
              <a:buSzPct val="90000"/>
              <a:buBlip>
                <a:blip r:embed="rId3"/>
              </a:buBlip>
            </a:pPr>
            <a:r>
              <a:rPr lang="en-US" sz="1800" dirty="0">
                <a:gradFill>
                  <a:gsLst>
                    <a:gs pos="0">
                      <a:schemeClr val="tx1"/>
                    </a:gs>
                    <a:gs pos="86000">
                      <a:schemeClr val="tx1"/>
                    </a:gs>
                  </a:gsLst>
                  <a:lin ang="5400000" scaled="0"/>
                </a:gradFill>
              </a:rPr>
              <a:t>IT Pro experience for Azure</a:t>
            </a:r>
          </a:p>
          <a:p>
            <a:pPr marL="460375" indent="-460375" defTabSz="914363">
              <a:lnSpc>
                <a:spcPct val="90000"/>
              </a:lnSpc>
              <a:buSzPct val="90000"/>
              <a:buBlip>
                <a:blip r:embed="rId3"/>
              </a:buBlip>
            </a:pPr>
            <a:r>
              <a:rPr lang="en-US" sz="1800" dirty="0">
                <a:gradFill>
                  <a:gsLst>
                    <a:gs pos="0">
                      <a:schemeClr val="tx1"/>
                    </a:gs>
                    <a:gs pos="86000">
                      <a:schemeClr val="tx1"/>
                    </a:gs>
                  </a:gsLst>
                  <a:lin ang="5400000" scaled="0"/>
                </a:gradFill>
              </a:rPr>
              <a:t>RBAC using on-premise domain credentials</a:t>
            </a:r>
          </a:p>
          <a:p>
            <a:pPr marL="460375" indent="-460375" defTabSz="914363">
              <a:lnSpc>
                <a:spcPct val="90000"/>
              </a:lnSpc>
              <a:buSzPct val="90000"/>
              <a:buBlip>
                <a:blip r:embed="rId3"/>
              </a:buBlip>
            </a:pPr>
            <a:r>
              <a:rPr lang="en-US" sz="1800" dirty="0">
                <a:gradFill>
                  <a:gsLst>
                    <a:gs pos="0">
                      <a:schemeClr val="tx1"/>
                    </a:gs>
                    <a:gs pos="86000">
                      <a:schemeClr val="tx1"/>
                    </a:gs>
                  </a:gsLst>
                  <a:lin ang="5400000" scaled="0"/>
                </a:gradFill>
              </a:rPr>
              <a:t>Single view for multiple Azure subscriptions</a:t>
            </a:r>
          </a:p>
        </p:txBody>
      </p:sp>
      <p:grpSp>
        <p:nvGrpSpPr>
          <p:cNvPr id="4" name="Group 3"/>
          <p:cNvGrpSpPr/>
          <p:nvPr/>
        </p:nvGrpSpPr>
        <p:grpSpPr>
          <a:xfrm>
            <a:off x="3503612" y="1524000"/>
            <a:ext cx="5257800" cy="3533237"/>
            <a:chOff x="2132012" y="1524000"/>
            <a:chExt cx="5257800" cy="3533237"/>
          </a:xfrm>
        </p:grpSpPr>
        <p:grpSp>
          <p:nvGrpSpPr>
            <p:cNvPr id="3" name="Group 2"/>
            <p:cNvGrpSpPr/>
            <p:nvPr/>
          </p:nvGrpSpPr>
          <p:grpSpPr>
            <a:xfrm>
              <a:off x="2978613" y="4459090"/>
              <a:ext cx="3649667" cy="598147"/>
              <a:chOff x="3035763" y="3569987"/>
              <a:chExt cx="3649667" cy="509944"/>
            </a:xfrm>
          </p:grpSpPr>
          <p:sp>
            <p:nvSpPr>
              <p:cNvPr id="8" name="Right Brace 7"/>
              <p:cNvSpPr/>
              <p:nvPr/>
            </p:nvSpPr>
            <p:spPr>
              <a:xfrm rot="5400000">
                <a:off x="4736430" y="1869320"/>
                <a:ext cx="248334" cy="3649667"/>
              </a:xfrm>
              <a:prstGeom prst="rightBrace">
                <a:avLst>
                  <a:gd name="adj1" fmla="val 77222"/>
                  <a:gd name="adj2" fmla="val 49793"/>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3819350" y="3818321"/>
                <a:ext cx="2207729" cy="261610"/>
              </a:xfrm>
              <a:prstGeom prst="rect">
                <a:avLst/>
              </a:prstGeom>
              <a:noFill/>
            </p:spPr>
            <p:txBody>
              <a:bodyPr wrap="square" rtlCol="0">
                <a:spAutoFit/>
              </a:bodyPr>
              <a:lstStyle/>
              <a:p>
                <a:pPr algn="ctr"/>
                <a:r>
                  <a:rPr lang="en-US" sz="1100" b="1" dirty="0" smtClean="0">
                    <a:solidFill>
                      <a:srgbClr val="FF0000"/>
                    </a:solidFill>
                  </a:rPr>
                  <a:t>Concero 1.0</a:t>
                </a:r>
                <a:endParaRPr lang="en-US" sz="1100" b="1" dirty="0">
                  <a:solidFill>
                    <a:srgbClr val="FF0000"/>
                  </a:solidFill>
                </a:endParaRPr>
              </a:p>
            </p:txBody>
          </p:sp>
        </p:grpSp>
        <p:sp>
          <p:nvSpPr>
            <p:cNvPr id="88" name="Rounded Rectangle 87"/>
            <p:cNvSpPr/>
            <p:nvPr/>
          </p:nvSpPr>
          <p:spPr>
            <a:xfrm>
              <a:off x="2817812" y="1589368"/>
              <a:ext cx="2292460" cy="2772350"/>
            </a:xfrm>
            <a:prstGeom prst="roundRect">
              <a:avLst/>
            </a:prstGeom>
            <a:noFill/>
            <a:ln w="25400">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 Single Corner Rectangle 88"/>
            <p:cNvSpPr/>
            <p:nvPr/>
          </p:nvSpPr>
          <p:spPr bwMode="auto">
            <a:xfrm>
              <a:off x="2978613" y="2020908"/>
              <a:ext cx="3649668" cy="646093"/>
            </a:xfrm>
            <a:prstGeom prst="round1Rect">
              <a:avLst>
                <a:gd name="adj" fmla="val 6329"/>
              </a:avLst>
            </a:prstGeom>
            <a:solidFill>
              <a:schemeClr val="accent1"/>
            </a:solidFill>
            <a:ln>
              <a:solidFill>
                <a:schemeClr val="tx2">
                  <a:lumMod val="75000"/>
                </a:schemeClr>
              </a:solidFill>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chilly" dir="t"/>
            </a:scene3d>
            <a:sp3d prstMaterial="metal">
              <a:bevelT/>
            </a:sp3d>
          </p:spPr>
          <p:txBody>
            <a:bodyPr vert="vert270" wrap="square" lIns="91436" tIns="45718" rIns="91436" bIns="45718" numCol="1" rtlCol="0" anchor="t"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pPr>
              <a:endParaRPr lang="en-US" altLang="zh-CN" sz="500" kern="0" dirty="0">
                <a:solidFill>
                  <a:srgbClr val="FFFFFF"/>
                </a:solidFill>
                <a:effectLst>
                  <a:outerShdw blurRad="38100" dist="38100" dir="2700000" algn="tl">
                    <a:srgbClr val="000000">
                      <a:alpha val="43137"/>
                    </a:srgbClr>
                  </a:outerShdw>
                </a:effectLst>
                <a:latin typeface="Segoe Semibold" pitchFamily="34" charset="0"/>
              </a:endParaRPr>
            </a:p>
          </p:txBody>
        </p:sp>
        <p:pic>
          <p:nvPicPr>
            <p:cNvPr id="95" name="Picture 2" descr="W:\TRANSFER\MBupload\SERVER-new\Logo\SystemCenter\SystemCenter\SysCnt_h_rgb_r.png"/>
            <p:cNvPicPr>
              <a:picLocks noChangeAspect="1" noChangeArrowheads="1"/>
            </p:cNvPicPr>
            <p:nvPr/>
          </p:nvPicPr>
          <p:blipFill>
            <a:blip r:embed="rId4"/>
            <a:srcRect/>
            <a:stretch>
              <a:fillRect/>
            </a:stretch>
          </p:blipFill>
          <p:spPr bwMode="auto">
            <a:xfrm>
              <a:off x="3434713" y="2106818"/>
              <a:ext cx="1920844" cy="467267"/>
            </a:xfrm>
            <a:prstGeom prst="rect">
              <a:avLst/>
            </a:prstGeom>
            <a:noFill/>
            <a:ln w="9525">
              <a:noFill/>
              <a:miter lim="800000"/>
              <a:headEnd/>
              <a:tailEnd/>
            </a:ln>
          </p:spPr>
        </p:pic>
        <p:sp>
          <p:nvSpPr>
            <p:cNvPr id="96" name="TextBox 95"/>
            <p:cNvSpPr txBox="1"/>
            <p:nvPr/>
          </p:nvSpPr>
          <p:spPr>
            <a:xfrm>
              <a:off x="5269360" y="2189376"/>
              <a:ext cx="2120452" cy="368619"/>
            </a:xfrm>
            <a:prstGeom prst="rect">
              <a:avLst/>
            </a:prstGeom>
            <a:noFill/>
          </p:spPr>
          <p:txBody>
            <a:bodyPr wrap="square" rtlCol="0">
              <a:spAutoFit/>
            </a:bodyPr>
            <a:lstStyle/>
            <a:p>
              <a:r>
                <a:rPr lang="en-US" sz="1600" dirty="0" smtClean="0">
                  <a:solidFill>
                    <a:schemeClr val="bg1"/>
                  </a:solidFill>
                </a:rPr>
                <a:t>“Concero”</a:t>
              </a:r>
              <a:endParaRPr lang="en-US" sz="1600" dirty="0">
                <a:solidFill>
                  <a:schemeClr val="bg1"/>
                </a:solidFill>
              </a:endParaRPr>
            </a:p>
          </p:txBody>
        </p:sp>
        <p:grpSp>
          <p:nvGrpSpPr>
            <p:cNvPr id="98" name="Group 97"/>
            <p:cNvGrpSpPr/>
            <p:nvPr/>
          </p:nvGrpSpPr>
          <p:grpSpPr>
            <a:xfrm>
              <a:off x="2132012" y="2724297"/>
              <a:ext cx="451983" cy="1460383"/>
              <a:chOff x="418405" y="3042466"/>
              <a:chExt cx="381685" cy="1131938"/>
            </a:xfrm>
          </p:grpSpPr>
          <p:sp>
            <p:nvSpPr>
              <p:cNvPr id="99" name="Down Arrow 98"/>
              <p:cNvSpPr/>
              <p:nvPr/>
            </p:nvSpPr>
            <p:spPr>
              <a:xfrm rot="10800000">
                <a:off x="418408" y="3052839"/>
                <a:ext cx="381682" cy="695947"/>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solidFill>
                </a:endParaRPr>
              </a:p>
            </p:txBody>
          </p:sp>
          <p:grpSp>
            <p:nvGrpSpPr>
              <p:cNvPr id="100" name="Group 99"/>
              <p:cNvGrpSpPr/>
              <p:nvPr/>
            </p:nvGrpSpPr>
            <p:grpSpPr>
              <a:xfrm>
                <a:off x="418405" y="3042466"/>
                <a:ext cx="381682" cy="1131938"/>
                <a:chOff x="418405" y="3225516"/>
                <a:chExt cx="381682" cy="1131938"/>
              </a:xfrm>
            </p:grpSpPr>
            <p:sp>
              <p:nvSpPr>
                <p:cNvPr id="101" name="Down Arrow 100"/>
                <p:cNvSpPr/>
                <p:nvPr/>
              </p:nvSpPr>
              <p:spPr>
                <a:xfrm>
                  <a:off x="418405" y="3661507"/>
                  <a:ext cx="381682" cy="695947"/>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solidFill>
                  </a:endParaRPr>
                </a:p>
              </p:txBody>
            </p:sp>
            <p:sp>
              <p:nvSpPr>
                <p:cNvPr id="102" name="TextBox 101"/>
                <p:cNvSpPr txBox="1"/>
                <p:nvPr/>
              </p:nvSpPr>
              <p:spPr>
                <a:xfrm rot="16200000">
                  <a:off x="22446" y="3684922"/>
                  <a:ext cx="1126737" cy="207926"/>
                </a:xfrm>
                <a:prstGeom prst="rect">
                  <a:avLst/>
                </a:prstGeom>
                <a:noFill/>
              </p:spPr>
              <p:txBody>
                <a:bodyPr wrap="square" rtlCol="0">
                  <a:spAutoFit/>
                </a:bodyPr>
                <a:lstStyle/>
                <a:p>
                  <a:pPr algn="ctr"/>
                  <a:r>
                    <a:rPr lang="en-US" sz="1000" dirty="0" smtClean="0">
                      <a:solidFill>
                        <a:schemeClr val="bg2"/>
                      </a:solidFill>
                    </a:rPr>
                    <a:t>Fabric</a:t>
                  </a:r>
                  <a:endParaRPr lang="en-US" sz="1000" dirty="0">
                    <a:solidFill>
                      <a:schemeClr val="bg2"/>
                    </a:solidFill>
                  </a:endParaRPr>
                </a:p>
              </p:txBody>
            </p:sp>
          </p:grpSp>
        </p:grpSp>
        <p:grpSp>
          <p:nvGrpSpPr>
            <p:cNvPr id="103" name="Group 102"/>
            <p:cNvGrpSpPr/>
            <p:nvPr/>
          </p:nvGrpSpPr>
          <p:grpSpPr>
            <a:xfrm>
              <a:off x="2978614" y="2765096"/>
              <a:ext cx="2299108" cy="1354064"/>
              <a:chOff x="1270223" y="2955332"/>
              <a:chExt cx="1885779" cy="935199"/>
            </a:xfrm>
          </p:grpSpPr>
          <p:grpSp>
            <p:nvGrpSpPr>
              <p:cNvPr id="104" name="Group 103"/>
              <p:cNvGrpSpPr/>
              <p:nvPr/>
            </p:nvGrpSpPr>
            <p:grpSpPr>
              <a:xfrm>
                <a:off x="1483862" y="2955332"/>
                <a:ext cx="1672140" cy="702268"/>
                <a:chOff x="1270223" y="3188263"/>
                <a:chExt cx="1672140" cy="702268"/>
              </a:xfrm>
            </p:grpSpPr>
            <p:sp>
              <p:nvSpPr>
                <p:cNvPr id="117" name="Round Single Corner Rectangle 116"/>
                <p:cNvSpPr/>
                <p:nvPr/>
              </p:nvSpPr>
              <p:spPr bwMode="auto">
                <a:xfrm>
                  <a:off x="1270223" y="3188263"/>
                  <a:ext cx="1442535" cy="702268"/>
                </a:xfrm>
                <a:prstGeom prst="round1Rect">
                  <a:avLst>
                    <a:gd name="adj" fmla="val 10174"/>
                  </a:avLst>
                </a:prstGeom>
                <a:solidFill>
                  <a:schemeClr val="tx2">
                    <a:lumMod val="75000"/>
                  </a:schemeClr>
                </a:solidFill>
                <a:ln>
                  <a:noFill/>
                  <a:headEnd type="none" w="med" len="med"/>
                  <a:tailEnd type="none" w="med" len="med"/>
                </a:ln>
                <a:effectLst/>
                <a:scene3d>
                  <a:camera prst="orthographicFront">
                    <a:rot lat="0" lon="0" rev="0"/>
                  </a:camera>
                  <a:lightRig rig="threePt" dir="t">
                    <a:rot lat="0" lon="0" rev="1200000"/>
                  </a:lightRig>
                </a:scene3d>
                <a:sp3d/>
              </p:spPr>
              <p:txBody>
                <a:bodyPr vert="vert270" wrap="square" lIns="91436" tIns="45718" rIns="91436" bIns="45718" numCol="1" rtlCol="0" anchor="t"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500" kern="0" dirty="0" smtClean="0">
                    <a:solidFill>
                      <a:srgbClr val="FFFFFF"/>
                    </a:solidFill>
                    <a:effectLst>
                      <a:outerShdw blurRad="38100" dist="38100" dir="2700000" algn="tl">
                        <a:srgbClr val="000000">
                          <a:alpha val="43137"/>
                        </a:srgbClr>
                      </a:outerShdw>
                    </a:effectLst>
                    <a:latin typeface="Segoe Semibold" pitchFamily="34" charset="0"/>
                  </a:endParaRPr>
                </a:p>
              </p:txBody>
            </p:sp>
            <p:sp>
              <p:nvSpPr>
                <p:cNvPr id="118" name="Round Single Corner Rectangle 117"/>
                <p:cNvSpPr/>
                <p:nvPr/>
              </p:nvSpPr>
              <p:spPr bwMode="auto">
                <a:xfrm>
                  <a:off x="1309402" y="3254350"/>
                  <a:ext cx="1358989" cy="250482"/>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400" kern="0" dirty="0" smtClean="0">
                    <a:solidFill>
                      <a:schemeClr val="bg1"/>
                    </a:solidFill>
                    <a:latin typeface="Segoe Semibold" pitchFamily="34" charset="0"/>
                  </a:endParaRPr>
                </a:p>
              </p:txBody>
            </p:sp>
            <p:sp>
              <p:nvSpPr>
                <p:cNvPr id="119" name="Round Single Corner Rectangle 118"/>
                <p:cNvSpPr/>
                <p:nvPr/>
              </p:nvSpPr>
              <p:spPr>
                <a:xfrm>
                  <a:off x="1303526" y="3601043"/>
                  <a:ext cx="1364864" cy="197984"/>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r>
                    <a:rPr lang="en-US" altLang="zh-CN" sz="700" kern="0" dirty="0" smtClean="0">
                      <a:solidFill>
                        <a:srgbClr val="FFFFFF"/>
                      </a:solidFill>
                      <a:latin typeface="Segoe Semibold" pitchFamily="34" charset="0"/>
                    </a:rPr>
                    <a:t>Hyper-V, VMware, </a:t>
                  </a:r>
                  <a:r>
                    <a:rPr lang="en-US" altLang="zh-CN" sz="700" kern="0" dirty="0" err="1" smtClean="0">
                      <a:solidFill>
                        <a:srgbClr val="FFFFFF"/>
                      </a:solidFill>
                      <a:latin typeface="Segoe Semibold" pitchFamily="34" charset="0"/>
                    </a:rPr>
                    <a:t>Xen</a:t>
                  </a:r>
                  <a:endParaRPr lang="en-US" altLang="zh-CN" sz="700" kern="0" dirty="0" smtClean="0">
                    <a:solidFill>
                      <a:srgbClr val="FFFFFF"/>
                    </a:solidFill>
                    <a:latin typeface="Segoe Semibold" pitchFamily="34" charset="0"/>
                  </a:endParaRPr>
                </a:p>
              </p:txBody>
            </p:sp>
            <p:pic>
              <p:nvPicPr>
                <p:cNvPr id="120" name="Picture 2" descr="W:\TRANSFER\MBupload\SERVER-new\Logo\SystemCenter\SystemCenter\SysCnt_h_rgb_r.png"/>
                <p:cNvPicPr>
                  <a:picLocks noChangeAspect="1" noChangeArrowheads="1"/>
                </p:cNvPicPr>
                <p:nvPr/>
              </p:nvPicPr>
              <p:blipFill>
                <a:blip r:embed="rId4"/>
                <a:srcRect/>
                <a:stretch>
                  <a:fillRect/>
                </a:stretch>
              </p:blipFill>
              <p:spPr bwMode="auto">
                <a:xfrm>
                  <a:off x="1358693" y="3279241"/>
                  <a:ext cx="681211" cy="200700"/>
                </a:xfrm>
                <a:prstGeom prst="rect">
                  <a:avLst/>
                </a:prstGeom>
                <a:noFill/>
                <a:ln w="9525">
                  <a:noFill/>
                  <a:miter lim="800000"/>
                  <a:headEnd/>
                  <a:tailEnd/>
                </a:ln>
              </p:spPr>
            </p:pic>
            <p:sp>
              <p:nvSpPr>
                <p:cNvPr id="121" name="TextBox 120"/>
                <p:cNvSpPr txBox="1"/>
                <p:nvPr/>
              </p:nvSpPr>
              <p:spPr>
                <a:xfrm>
                  <a:off x="1981557" y="3322048"/>
                  <a:ext cx="960806" cy="138868"/>
                </a:xfrm>
                <a:prstGeom prst="rect">
                  <a:avLst/>
                </a:prstGeom>
                <a:noFill/>
              </p:spPr>
              <p:txBody>
                <a:bodyPr wrap="square" rtlCol="0">
                  <a:spAutoFit/>
                </a:bodyPr>
                <a:lstStyle/>
                <a:p>
                  <a:r>
                    <a:rPr lang="en-US" sz="600" dirty="0" smtClean="0">
                      <a:solidFill>
                        <a:schemeClr val="bg1"/>
                      </a:solidFill>
                    </a:rPr>
                    <a:t>VMM 2012</a:t>
                  </a:r>
                  <a:endParaRPr lang="en-US" sz="600" dirty="0">
                    <a:solidFill>
                      <a:schemeClr val="bg1"/>
                    </a:solidFill>
                  </a:endParaRPr>
                </a:p>
              </p:txBody>
            </p:sp>
          </p:grpSp>
          <p:grpSp>
            <p:nvGrpSpPr>
              <p:cNvPr id="105" name="Group 104"/>
              <p:cNvGrpSpPr/>
              <p:nvPr/>
            </p:nvGrpSpPr>
            <p:grpSpPr>
              <a:xfrm>
                <a:off x="1392417" y="3080302"/>
                <a:ext cx="1672140" cy="702268"/>
                <a:chOff x="1270223" y="3188263"/>
                <a:chExt cx="1672140" cy="702268"/>
              </a:xfrm>
            </p:grpSpPr>
            <p:sp>
              <p:nvSpPr>
                <p:cNvPr id="112" name="Round Single Corner Rectangle 111"/>
                <p:cNvSpPr/>
                <p:nvPr/>
              </p:nvSpPr>
              <p:spPr bwMode="auto">
                <a:xfrm>
                  <a:off x="1270223" y="3188263"/>
                  <a:ext cx="1442535" cy="702268"/>
                </a:xfrm>
                <a:prstGeom prst="round1Rect">
                  <a:avLst>
                    <a:gd name="adj" fmla="val 10174"/>
                  </a:avLst>
                </a:prstGeom>
                <a:solidFill>
                  <a:schemeClr val="tx2">
                    <a:lumMod val="75000"/>
                  </a:schemeClr>
                </a:solidFill>
                <a:ln>
                  <a:noFill/>
                  <a:headEnd type="none" w="med" len="med"/>
                  <a:tailEnd type="none" w="med" len="med"/>
                </a:ln>
                <a:effectLst/>
                <a:scene3d>
                  <a:camera prst="orthographicFront">
                    <a:rot lat="0" lon="0" rev="0"/>
                  </a:camera>
                  <a:lightRig rig="threePt" dir="t">
                    <a:rot lat="0" lon="0" rev="1200000"/>
                  </a:lightRig>
                </a:scene3d>
                <a:sp3d/>
              </p:spPr>
              <p:txBody>
                <a:bodyPr vert="vert270" wrap="square" lIns="91436" tIns="45718" rIns="91436" bIns="45718" numCol="1" rtlCol="0" anchor="t"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500" kern="0" dirty="0" smtClean="0">
                    <a:solidFill>
                      <a:srgbClr val="FFFFFF"/>
                    </a:solidFill>
                    <a:effectLst>
                      <a:outerShdw blurRad="38100" dist="38100" dir="2700000" algn="tl">
                        <a:srgbClr val="000000">
                          <a:alpha val="43137"/>
                        </a:srgbClr>
                      </a:outerShdw>
                    </a:effectLst>
                    <a:latin typeface="Segoe Semibold" pitchFamily="34" charset="0"/>
                  </a:endParaRPr>
                </a:p>
              </p:txBody>
            </p:sp>
            <p:sp>
              <p:nvSpPr>
                <p:cNvPr id="113" name="Round Single Corner Rectangle 112"/>
                <p:cNvSpPr/>
                <p:nvPr/>
              </p:nvSpPr>
              <p:spPr bwMode="auto">
                <a:xfrm>
                  <a:off x="1309402" y="3254350"/>
                  <a:ext cx="1358989" cy="250482"/>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400" kern="0" dirty="0" smtClean="0">
                    <a:solidFill>
                      <a:schemeClr val="bg1"/>
                    </a:solidFill>
                    <a:latin typeface="Segoe Semibold" pitchFamily="34" charset="0"/>
                  </a:endParaRPr>
                </a:p>
              </p:txBody>
            </p:sp>
            <p:sp>
              <p:nvSpPr>
                <p:cNvPr id="114" name="Round Single Corner Rectangle 113"/>
                <p:cNvSpPr/>
                <p:nvPr/>
              </p:nvSpPr>
              <p:spPr>
                <a:xfrm>
                  <a:off x="1303526" y="3601043"/>
                  <a:ext cx="1364864" cy="197984"/>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r>
                    <a:rPr lang="en-US" altLang="zh-CN" sz="700" kern="0" dirty="0" smtClean="0">
                      <a:solidFill>
                        <a:srgbClr val="FFFFFF"/>
                      </a:solidFill>
                      <a:latin typeface="Segoe Semibold" pitchFamily="34" charset="0"/>
                    </a:rPr>
                    <a:t>Hyper-V, VMware, </a:t>
                  </a:r>
                  <a:r>
                    <a:rPr lang="en-US" altLang="zh-CN" sz="700" kern="0" dirty="0" err="1" smtClean="0">
                      <a:solidFill>
                        <a:srgbClr val="FFFFFF"/>
                      </a:solidFill>
                      <a:latin typeface="Segoe Semibold" pitchFamily="34" charset="0"/>
                    </a:rPr>
                    <a:t>Xen</a:t>
                  </a:r>
                  <a:endParaRPr lang="en-US" altLang="zh-CN" sz="700" kern="0" dirty="0" smtClean="0">
                    <a:solidFill>
                      <a:srgbClr val="FFFFFF"/>
                    </a:solidFill>
                    <a:latin typeface="Segoe Semibold" pitchFamily="34" charset="0"/>
                  </a:endParaRPr>
                </a:p>
              </p:txBody>
            </p:sp>
            <p:pic>
              <p:nvPicPr>
                <p:cNvPr id="115" name="Picture 2" descr="W:\TRANSFER\MBupload\SERVER-new\Logo\SystemCenter\SystemCenter\SysCnt_h_rgb_r.png"/>
                <p:cNvPicPr>
                  <a:picLocks noChangeAspect="1" noChangeArrowheads="1"/>
                </p:cNvPicPr>
                <p:nvPr/>
              </p:nvPicPr>
              <p:blipFill>
                <a:blip r:embed="rId4"/>
                <a:srcRect/>
                <a:stretch>
                  <a:fillRect/>
                </a:stretch>
              </p:blipFill>
              <p:spPr bwMode="auto">
                <a:xfrm>
                  <a:off x="1358693" y="3279241"/>
                  <a:ext cx="681211" cy="200700"/>
                </a:xfrm>
                <a:prstGeom prst="rect">
                  <a:avLst/>
                </a:prstGeom>
                <a:noFill/>
                <a:ln w="9525">
                  <a:noFill/>
                  <a:miter lim="800000"/>
                  <a:headEnd/>
                  <a:tailEnd/>
                </a:ln>
              </p:spPr>
            </p:pic>
            <p:sp>
              <p:nvSpPr>
                <p:cNvPr id="116" name="TextBox 115"/>
                <p:cNvSpPr txBox="1"/>
                <p:nvPr/>
              </p:nvSpPr>
              <p:spPr>
                <a:xfrm>
                  <a:off x="1981557" y="3322048"/>
                  <a:ext cx="960806" cy="138868"/>
                </a:xfrm>
                <a:prstGeom prst="rect">
                  <a:avLst/>
                </a:prstGeom>
                <a:noFill/>
              </p:spPr>
              <p:txBody>
                <a:bodyPr wrap="square" rtlCol="0">
                  <a:spAutoFit/>
                </a:bodyPr>
                <a:lstStyle/>
                <a:p>
                  <a:r>
                    <a:rPr lang="en-US" sz="600" dirty="0" smtClean="0">
                      <a:solidFill>
                        <a:schemeClr val="bg1"/>
                      </a:solidFill>
                    </a:rPr>
                    <a:t>VMM 2012</a:t>
                  </a:r>
                  <a:endParaRPr lang="en-US" sz="600" dirty="0">
                    <a:solidFill>
                      <a:schemeClr val="bg1"/>
                    </a:solidFill>
                  </a:endParaRPr>
                </a:p>
              </p:txBody>
            </p:sp>
          </p:grpSp>
          <p:grpSp>
            <p:nvGrpSpPr>
              <p:cNvPr id="106" name="Group 105"/>
              <p:cNvGrpSpPr/>
              <p:nvPr/>
            </p:nvGrpSpPr>
            <p:grpSpPr>
              <a:xfrm>
                <a:off x="1270223" y="3188263"/>
                <a:ext cx="1442535" cy="702268"/>
                <a:chOff x="1270223" y="3188263"/>
                <a:chExt cx="1442535" cy="702268"/>
              </a:xfrm>
            </p:grpSpPr>
            <p:sp>
              <p:nvSpPr>
                <p:cNvPr id="107" name="Round Single Corner Rectangle 106"/>
                <p:cNvSpPr/>
                <p:nvPr/>
              </p:nvSpPr>
              <p:spPr bwMode="auto">
                <a:xfrm>
                  <a:off x="1270223" y="3188263"/>
                  <a:ext cx="1442535" cy="702268"/>
                </a:xfrm>
                <a:prstGeom prst="round1Rect">
                  <a:avLst>
                    <a:gd name="adj" fmla="val 10174"/>
                  </a:avLst>
                </a:prstGeom>
                <a:solidFill>
                  <a:schemeClr val="tx2">
                    <a:lumMod val="75000"/>
                  </a:schemeClr>
                </a:solidFill>
                <a:ln>
                  <a:noFill/>
                  <a:headEnd type="none" w="med" len="med"/>
                  <a:tailEnd type="none" w="med" len="med"/>
                </a:ln>
                <a:effectLst/>
                <a:scene3d>
                  <a:camera prst="orthographicFront">
                    <a:rot lat="0" lon="0" rev="0"/>
                  </a:camera>
                  <a:lightRig rig="threePt" dir="t">
                    <a:rot lat="0" lon="0" rev="1200000"/>
                  </a:lightRig>
                </a:scene3d>
                <a:sp3d/>
              </p:spPr>
              <p:txBody>
                <a:bodyPr vert="vert270" wrap="square" lIns="91436" tIns="45718" rIns="91436" bIns="45718" numCol="1" rtlCol="0" anchor="t"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500" kern="0" dirty="0" smtClean="0">
                    <a:solidFill>
                      <a:srgbClr val="FFFFFF"/>
                    </a:solidFill>
                    <a:effectLst>
                      <a:outerShdw blurRad="38100" dist="38100" dir="2700000" algn="tl">
                        <a:srgbClr val="000000">
                          <a:alpha val="43137"/>
                        </a:srgbClr>
                      </a:outerShdw>
                    </a:effectLst>
                    <a:latin typeface="Segoe Semibold" pitchFamily="34" charset="0"/>
                  </a:endParaRPr>
                </a:p>
              </p:txBody>
            </p:sp>
            <p:sp>
              <p:nvSpPr>
                <p:cNvPr id="108" name="Round Single Corner Rectangle 107"/>
                <p:cNvSpPr/>
                <p:nvPr/>
              </p:nvSpPr>
              <p:spPr bwMode="auto">
                <a:xfrm>
                  <a:off x="1309402" y="3254350"/>
                  <a:ext cx="1358989" cy="250482"/>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400" kern="0" dirty="0" smtClean="0">
                    <a:solidFill>
                      <a:schemeClr val="bg1"/>
                    </a:solidFill>
                    <a:latin typeface="Segoe Semibold" pitchFamily="34" charset="0"/>
                  </a:endParaRPr>
                </a:p>
              </p:txBody>
            </p:sp>
            <p:sp>
              <p:nvSpPr>
                <p:cNvPr id="109" name="Round Single Corner Rectangle 108"/>
                <p:cNvSpPr/>
                <p:nvPr/>
              </p:nvSpPr>
              <p:spPr>
                <a:xfrm>
                  <a:off x="1303526" y="3601043"/>
                  <a:ext cx="1364864" cy="197984"/>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r>
                    <a:rPr lang="en-US" altLang="zh-CN" sz="1000" kern="0" dirty="0" smtClean="0">
                      <a:solidFill>
                        <a:srgbClr val="FFFFFF"/>
                      </a:solidFill>
                      <a:latin typeface="Segoe Semibold" pitchFamily="34" charset="0"/>
                    </a:rPr>
                    <a:t>Hyper-V, VMware, </a:t>
                  </a:r>
                  <a:r>
                    <a:rPr lang="en-US" altLang="zh-CN" sz="1000" kern="0" dirty="0" err="1" smtClean="0">
                      <a:solidFill>
                        <a:srgbClr val="FFFFFF"/>
                      </a:solidFill>
                      <a:latin typeface="Segoe Semibold" pitchFamily="34" charset="0"/>
                    </a:rPr>
                    <a:t>Xen</a:t>
                  </a:r>
                  <a:endParaRPr lang="en-US" altLang="zh-CN" sz="1000" kern="0" dirty="0" smtClean="0">
                    <a:solidFill>
                      <a:srgbClr val="FFFFFF"/>
                    </a:solidFill>
                    <a:latin typeface="Segoe Semibold" pitchFamily="34" charset="0"/>
                  </a:endParaRPr>
                </a:p>
              </p:txBody>
            </p:sp>
            <p:pic>
              <p:nvPicPr>
                <p:cNvPr id="110" name="Picture 2" descr="W:\TRANSFER\MBupload\SERVER-new\Logo\SystemCenter\SystemCenter\SysCnt_h_rgb_r.png"/>
                <p:cNvPicPr>
                  <a:picLocks noChangeAspect="1" noChangeArrowheads="1"/>
                </p:cNvPicPr>
                <p:nvPr/>
              </p:nvPicPr>
              <p:blipFill>
                <a:blip r:embed="rId4"/>
                <a:srcRect/>
                <a:stretch>
                  <a:fillRect/>
                </a:stretch>
              </p:blipFill>
              <p:spPr bwMode="auto">
                <a:xfrm>
                  <a:off x="1358693" y="3279241"/>
                  <a:ext cx="681211" cy="200700"/>
                </a:xfrm>
                <a:prstGeom prst="rect">
                  <a:avLst/>
                </a:prstGeom>
                <a:noFill/>
                <a:ln w="9525">
                  <a:noFill/>
                  <a:miter lim="800000"/>
                  <a:headEnd/>
                  <a:tailEnd/>
                </a:ln>
              </p:spPr>
            </p:pic>
          </p:grpSp>
        </p:grpSp>
        <p:sp>
          <p:nvSpPr>
            <p:cNvPr id="122" name="TextBox 121"/>
            <p:cNvSpPr txBox="1"/>
            <p:nvPr/>
          </p:nvSpPr>
          <p:spPr>
            <a:xfrm>
              <a:off x="3030200" y="1531704"/>
              <a:ext cx="1997412" cy="335110"/>
            </a:xfrm>
            <a:prstGeom prst="rect">
              <a:avLst/>
            </a:prstGeom>
            <a:noFill/>
          </p:spPr>
          <p:txBody>
            <a:bodyPr wrap="square" rtlCol="0">
              <a:spAutoFit/>
            </a:bodyPr>
            <a:lstStyle/>
            <a:p>
              <a:pPr algn="ctr"/>
              <a:r>
                <a:rPr lang="en-US" sz="1400" dirty="0" smtClean="0"/>
                <a:t>Customer</a:t>
              </a:r>
              <a:endParaRPr lang="en-US" sz="1400" dirty="0"/>
            </a:p>
          </p:txBody>
        </p:sp>
        <p:grpSp>
          <p:nvGrpSpPr>
            <p:cNvPr id="123" name="Group 122"/>
            <p:cNvGrpSpPr/>
            <p:nvPr/>
          </p:nvGrpSpPr>
          <p:grpSpPr>
            <a:xfrm>
              <a:off x="4917508" y="1524000"/>
              <a:ext cx="1997411" cy="2837719"/>
              <a:chOff x="3879562" y="2601093"/>
              <a:chExt cx="1561118" cy="2153787"/>
            </a:xfrm>
          </p:grpSpPr>
          <p:sp>
            <p:nvSpPr>
              <p:cNvPr id="124" name="Rounded Rectangle 123"/>
              <p:cNvSpPr/>
              <p:nvPr/>
            </p:nvSpPr>
            <p:spPr>
              <a:xfrm>
                <a:off x="4073469" y="2650707"/>
                <a:ext cx="1173303" cy="2104173"/>
              </a:xfrm>
              <a:prstGeom prst="roundRect">
                <a:avLst/>
              </a:prstGeom>
              <a:noFill/>
              <a:ln w="25400">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 Single Corner Rectangle 124"/>
              <p:cNvSpPr/>
              <p:nvPr/>
            </p:nvSpPr>
            <p:spPr bwMode="auto">
              <a:xfrm>
                <a:off x="4134437" y="3534954"/>
                <a:ext cx="1082215" cy="1047424"/>
              </a:xfrm>
              <a:prstGeom prst="round1Rect">
                <a:avLst>
                  <a:gd name="adj" fmla="val 10174"/>
                </a:avLst>
              </a:prstGeom>
              <a:gradFill>
                <a:gsLst>
                  <a:gs pos="0">
                    <a:schemeClr val="accent5">
                      <a:lumMod val="40000"/>
                      <a:lumOff val="60000"/>
                    </a:schemeClr>
                  </a:gs>
                  <a:gs pos="50000">
                    <a:schemeClr val="tx2">
                      <a:lumMod val="40000"/>
                      <a:lumOff val="60000"/>
                    </a:schemeClr>
                  </a:gs>
                  <a:gs pos="100000">
                    <a:srgbClr val="00B0F0"/>
                  </a:gs>
                </a:gsLst>
                <a:lin ang="13500000" scaled="1"/>
              </a:gradFill>
              <a:ln>
                <a:noFill/>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r>
                  <a:rPr lang="en-US" altLang="zh-CN" sz="1200" kern="0" dirty="0" smtClean="0">
                    <a:solidFill>
                      <a:schemeClr val="bg2"/>
                    </a:solidFill>
                    <a:latin typeface="Segoe Semibold" pitchFamily="34" charset="0"/>
                  </a:rPr>
                  <a:t>Windows Azure</a:t>
                </a:r>
              </a:p>
            </p:txBody>
          </p:sp>
          <p:pic>
            <p:nvPicPr>
              <p:cNvPr id="126" name="Picture 125" descr="Microsoft Azu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1717" y="3560753"/>
                <a:ext cx="367614" cy="393784"/>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p:cNvSpPr txBox="1"/>
              <p:nvPr/>
            </p:nvSpPr>
            <p:spPr>
              <a:xfrm>
                <a:off x="3879562" y="2601093"/>
                <a:ext cx="1561118" cy="254343"/>
              </a:xfrm>
              <a:prstGeom prst="rect">
                <a:avLst/>
              </a:prstGeom>
              <a:noFill/>
            </p:spPr>
            <p:txBody>
              <a:bodyPr wrap="square" rtlCol="0">
                <a:spAutoFit/>
              </a:bodyPr>
              <a:lstStyle/>
              <a:p>
                <a:pPr algn="ctr"/>
                <a:r>
                  <a:rPr lang="en-US" sz="1400" dirty="0" smtClean="0"/>
                  <a:t>Microsoft</a:t>
                </a:r>
                <a:endParaRPr lang="en-US" sz="1400" dirty="0"/>
              </a:p>
            </p:txBody>
          </p:sp>
        </p:grpSp>
        <p:sp>
          <p:nvSpPr>
            <p:cNvPr id="130" name="Up-Down Arrow 129"/>
            <p:cNvSpPr/>
            <p:nvPr/>
          </p:nvSpPr>
          <p:spPr>
            <a:xfrm>
              <a:off x="2175944" y="1917685"/>
              <a:ext cx="377297" cy="761645"/>
            </a:xfrm>
            <a:prstGeom prst="up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1" name="TextBox 130"/>
            <p:cNvSpPr txBox="1"/>
            <p:nvPr/>
          </p:nvSpPr>
          <p:spPr>
            <a:xfrm rot="16200000">
              <a:off x="1626481" y="2193093"/>
              <a:ext cx="1453673" cy="246221"/>
            </a:xfrm>
            <a:prstGeom prst="rect">
              <a:avLst/>
            </a:prstGeom>
            <a:noFill/>
          </p:spPr>
          <p:txBody>
            <a:bodyPr wrap="square" rtlCol="0">
              <a:spAutoFit/>
            </a:bodyPr>
            <a:lstStyle/>
            <a:p>
              <a:pPr algn="ctr"/>
              <a:r>
                <a:rPr lang="en-US" sz="1000" dirty="0" smtClean="0">
                  <a:solidFill>
                    <a:schemeClr val="bg2"/>
                  </a:solidFill>
                </a:rPr>
                <a:t>Services</a:t>
              </a:r>
              <a:endParaRPr lang="en-US" sz="1000" dirty="0">
                <a:solidFill>
                  <a:schemeClr val="bg2"/>
                </a:solidFill>
              </a:endParaRPr>
            </a:p>
          </p:txBody>
        </p:sp>
        <p:sp>
          <p:nvSpPr>
            <p:cNvPr id="75" name="TextBox 74"/>
            <p:cNvSpPr txBox="1"/>
            <p:nvPr/>
          </p:nvSpPr>
          <p:spPr>
            <a:xfrm>
              <a:off x="3877653" y="3143440"/>
              <a:ext cx="1171398" cy="400110"/>
            </a:xfrm>
            <a:prstGeom prst="rect">
              <a:avLst/>
            </a:prstGeom>
            <a:noFill/>
          </p:spPr>
          <p:txBody>
            <a:bodyPr wrap="square" rtlCol="0">
              <a:spAutoFit/>
            </a:bodyPr>
            <a:lstStyle/>
            <a:p>
              <a:r>
                <a:rPr lang="en-US" sz="1000" dirty="0" smtClean="0"/>
                <a:t>VMM 2012</a:t>
              </a:r>
            </a:p>
            <a:p>
              <a:endParaRPr lang="en-US" sz="1000" dirty="0"/>
            </a:p>
          </p:txBody>
        </p:sp>
      </p:grpSp>
      <p:grpSp>
        <p:nvGrpSpPr>
          <p:cNvPr id="206" name="Group 205"/>
          <p:cNvGrpSpPr/>
          <p:nvPr/>
        </p:nvGrpSpPr>
        <p:grpSpPr>
          <a:xfrm>
            <a:off x="1072696" y="1524000"/>
            <a:ext cx="9358245" cy="3533237"/>
            <a:chOff x="1072696" y="1524000"/>
            <a:chExt cx="9358245" cy="3533237"/>
          </a:xfrm>
        </p:grpSpPr>
        <p:grpSp>
          <p:nvGrpSpPr>
            <p:cNvPr id="207" name="Group 206"/>
            <p:cNvGrpSpPr/>
            <p:nvPr/>
          </p:nvGrpSpPr>
          <p:grpSpPr>
            <a:xfrm>
              <a:off x="1072696" y="1524000"/>
              <a:ext cx="9358245" cy="3533237"/>
              <a:chOff x="1129846" y="1067709"/>
              <a:chExt cx="9358245" cy="3012222"/>
            </a:xfrm>
          </p:grpSpPr>
          <p:grpSp>
            <p:nvGrpSpPr>
              <p:cNvPr id="209" name="Group 208"/>
              <p:cNvGrpSpPr/>
              <p:nvPr/>
            </p:nvGrpSpPr>
            <p:grpSpPr>
              <a:xfrm>
                <a:off x="3035763" y="3569987"/>
                <a:ext cx="3649667" cy="509944"/>
                <a:chOff x="3035763" y="3569987"/>
                <a:chExt cx="3649667" cy="509944"/>
              </a:xfrm>
            </p:grpSpPr>
            <p:sp>
              <p:nvSpPr>
                <p:cNvPr id="272" name="Right Brace 271"/>
                <p:cNvSpPr/>
                <p:nvPr/>
              </p:nvSpPr>
              <p:spPr>
                <a:xfrm rot="5400000">
                  <a:off x="4736430" y="1869320"/>
                  <a:ext cx="248334" cy="3649667"/>
                </a:xfrm>
                <a:prstGeom prst="rightBrace">
                  <a:avLst>
                    <a:gd name="adj1" fmla="val 77222"/>
                    <a:gd name="adj2" fmla="val 49793"/>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3" name="TextBox 272"/>
                <p:cNvSpPr txBox="1"/>
                <p:nvPr/>
              </p:nvSpPr>
              <p:spPr>
                <a:xfrm>
                  <a:off x="3819350" y="3818321"/>
                  <a:ext cx="2207729" cy="261610"/>
                </a:xfrm>
                <a:prstGeom prst="rect">
                  <a:avLst/>
                </a:prstGeom>
                <a:noFill/>
              </p:spPr>
              <p:txBody>
                <a:bodyPr wrap="square" rtlCol="0">
                  <a:spAutoFit/>
                </a:bodyPr>
                <a:lstStyle/>
                <a:p>
                  <a:pPr algn="ctr"/>
                  <a:r>
                    <a:rPr lang="en-US" sz="1100" b="1" dirty="0" smtClean="0">
                      <a:solidFill>
                        <a:srgbClr val="FF0000"/>
                      </a:solidFill>
                    </a:rPr>
                    <a:t>Concero 1.0</a:t>
                  </a:r>
                  <a:endParaRPr lang="en-US" sz="1100" b="1" dirty="0">
                    <a:solidFill>
                      <a:srgbClr val="FF0000"/>
                    </a:solidFill>
                  </a:endParaRPr>
                </a:p>
              </p:txBody>
            </p:sp>
          </p:grpSp>
          <p:sp>
            <p:nvSpPr>
              <p:cNvPr id="210" name="Rounded Rectangle 209"/>
              <p:cNvSpPr/>
              <p:nvPr/>
            </p:nvSpPr>
            <p:spPr>
              <a:xfrm>
                <a:off x="1581831" y="1123438"/>
                <a:ext cx="3585591" cy="2363536"/>
              </a:xfrm>
              <a:prstGeom prst="roundRect">
                <a:avLst/>
              </a:prstGeom>
              <a:noFill/>
              <a:ln w="25400">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 Single Corner Rectangle 210"/>
              <p:cNvSpPr/>
              <p:nvPr/>
            </p:nvSpPr>
            <p:spPr bwMode="auto">
              <a:xfrm>
                <a:off x="1781828" y="1491342"/>
                <a:ext cx="8536273" cy="550819"/>
              </a:xfrm>
              <a:prstGeom prst="round1Rect">
                <a:avLst>
                  <a:gd name="adj" fmla="val 6329"/>
                </a:avLst>
              </a:prstGeom>
              <a:solidFill>
                <a:schemeClr val="accent1"/>
              </a:solidFill>
              <a:ln>
                <a:solidFill>
                  <a:schemeClr val="tx2">
                    <a:lumMod val="75000"/>
                  </a:schemeClr>
                </a:solidFill>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chilly" dir="t"/>
              </a:scene3d>
              <a:sp3d prstMaterial="metal">
                <a:bevelT/>
              </a:sp3d>
            </p:spPr>
            <p:txBody>
              <a:bodyPr vert="vert270" wrap="square" lIns="91436" tIns="45718" rIns="91436" bIns="45718" numCol="1" rtlCol="0" anchor="t"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pPr>
                <a:endParaRPr lang="en-US" altLang="zh-CN" sz="500" kern="0" dirty="0">
                  <a:solidFill>
                    <a:srgbClr val="FFFFFF"/>
                  </a:solidFill>
                  <a:effectLst>
                    <a:outerShdw blurRad="38100" dist="38100" dir="2700000" algn="tl">
                      <a:srgbClr val="000000">
                        <a:alpha val="43137"/>
                      </a:srgbClr>
                    </a:outerShdw>
                  </a:effectLst>
                  <a:latin typeface="Segoe Semibold" pitchFamily="34" charset="0"/>
                </a:endParaRPr>
              </a:p>
            </p:txBody>
          </p:sp>
          <p:grpSp>
            <p:nvGrpSpPr>
              <p:cNvPr id="212" name="Group 211"/>
              <p:cNvGrpSpPr/>
              <p:nvPr/>
            </p:nvGrpSpPr>
            <p:grpSpPr>
              <a:xfrm>
                <a:off x="1783956" y="2097460"/>
                <a:ext cx="1109968" cy="1189580"/>
                <a:chOff x="2286001" y="2405795"/>
                <a:chExt cx="838200" cy="910746"/>
              </a:xfrm>
            </p:grpSpPr>
            <p:sp>
              <p:nvSpPr>
                <p:cNvPr id="270" name="Round Single Corner Rectangle 269"/>
                <p:cNvSpPr/>
                <p:nvPr/>
              </p:nvSpPr>
              <p:spPr bwMode="auto">
                <a:xfrm>
                  <a:off x="2286001" y="2405795"/>
                  <a:ext cx="838200" cy="910746"/>
                </a:xfrm>
                <a:prstGeom prst="round1Rect">
                  <a:avLst>
                    <a:gd name="adj" fmla="val 10174"/>
                  </a:avLst>
                </a:prstGeom>
                <a:gradFill>
                  <a:gsLst>
                    <a:gs pos="0">
                      <a:schemeClr val="bg2"/>
                    </a:gs>
                    <a:gs pos="6000">
                      <a:schemeClr val="tx2">
                        <a:lumMod val="20000"/>
                        <a:lumOff val="80000"/>
                      </a:schemeClr>
                    </a:gs>
                    <a:gs pos="72000">
                      <a:schemeClr val="accent1">
                        <a:lumMod val="75000"/>
                      </a:schemeClr>
                    </a:gs>
                  </a:gsLst>
                  <a:lin ang="13500000" scaled="1"/>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r>
                    <a:rPr lang="en-US" altLang="zh-CN" sz="1050" kern="0" dirty="0" smtClean="0">
                      <a:solidFill>
                        <a:srgbClr val="FFFFFF"/>
                      </a:solidFill>
                      <a:effectLst>
                        <a:outerShdw blurRad="38100" dist="38100" dir="2700000" algn="tl">
                          <a:srgbClr val="000000">
                            <a:alpha val="43137"/>
                          </a:srgbClr>
                        </a:outerShdw>
                      </a:effectLst>
                      <a:latin typeface="Segoe Semibold" pitchFamily="34" charset="0"/>
                    </a:rPr>
                    <a:t>Windows Azure Platform Appliance</a:t>
                  </a:r>
                </a:p>
              </p:txBody>
            </p:sp>
            <p:pic>
              <p:nvPicPr>
                <p:cNvPr id="271" name="Picture 270" descr="Microsoft Azu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9884" y="2450520"/>
                  <a:ext cx="197082" cy="192412"/>
                </a:xfrm>
                <a:prstGeom prst="rect">
                  <a:avLst/>
                </a:prstGeom>
                <a:noFill/>
                <a:extLst>
                  <a:ext uri="{909E8E84-426E-40DD-AFC4-6F175D3DCCD1}">
                    <a14:hiddenFill xmlns:a14="http://schemas.microsoft.com/office/drawing/2010/main">
                      <a:solidFill>
                        <a:srgbClr val="FFFFFF"/>
                      </a:solidFill>
                    </a14:hiddenFill>
                  </a:ext>
                </a:extLst>
              </p:spPr>
            </p:pic>
          </p:grpSp>
          <p:pic>
            <p:nvPicPr>
              <p:cNvPr id="213" name="Picture 2" descr="W:\TRANSFER\MBupload\SERVER-new\Logo\SystemCenter\SystemCenter\SysCnt_h_rgb_r.png"/>
              <p:cNvPicPr>
                <a:picLocks noChangeAspect="1" noChangeArrowheads="1"/>
              </p:cNvPicPr>
              <p:nvPr/>
            </p:nvPicPr>
            <p:blipFill>
              <a:blip r:embed="rId4"/>
              <a:srcRect/>
              <a:stretch>
                <a:fillRect/>
              </a:stretch>
            </p:blipFill>
            <p:spPr bwMode="auto">
              <a:xfrm>
                <a:off x="1807431" y="1564584"/>
                <a:ext cx="1920844" cy="398363"/>
              </a:xfrm>
              <a:prstGeom prst="rect">
                <a:avLst/>
              </a:prstGeom>
              <a:noFill/>
              <a:ln w="9525">
                <a:noFill/>
                <a:miter lim="800000"/>
                <a:headEnd/>
                <a:tailEnd/>
              </a:ln>
            </p:spPr>
          </p:pic>
          <p:sp>
            <p:nvSpPr>
              <p:cNvPr id="214" name="TextBox 213"/>
              <p:cNvSpPr txBox="1"/>
              <p:nvPr/>
            </p:nvSpPr>
            <p:spPr>
              <a:xfrm>
                <a:off x="3642078" y="1634968"/>
                <a:ext cx="2120452" cy="314262"/>
              </a:xfrm>
              <a:prstGeom prst="rect">
                <a:avLst/>
              </a:prstGeom>
              <a:noFill/>
            </p:spPr>
            <p:txBody>
              <a:bodyPr wrap="square" rtlCol="0">
                <a:spAutoFit/>
              </a:bodyPr>
              <a:lstStyle/>
              <a:p>
                <a:r>
                  <a:rPr lang="en-US" sz="1600" dirty="0" smtClean="0">
                    <a:solidFill>
                      <a:schemeClr val="bg1"/>
                    </a:solidFill>
                  </a:rPr>
                  <a:t>“Concero”</a:t>
                </a:r>
                <a:endParaRPr lang="en-US" sz="1600" dirty="0">
                  <a:solidFill>
                    <a:schemeClr val="bg1"/>
                  </a:solidFill>
                </a:endParaRPr>
              </a:p>
            </p:txBody>
          </p:sp>
          <p:grpSp>
            <p:nvGrpSpPr>
              <p:cNvPr id="215" name="Group 214"/>
              <p:cNvGrpSpPr/>
              <p:nvPr/>
            </p:nvGrpSpPr>
            <p:grpSpPr>
              <a:xfrm>
                <a:off x="1129846" y="2091009"/>
                <a:ext cx="451983" cy="1245033"/>
                <a:chOff x="418405" y="3042466"/>
                <a:chExt cx="381685" cy="1131938"/>
              </a:xfrm>
            </p:grpSpPr>
            <p:sp>
              <p:nvSpPr>
                <p:cNvPr id="266" name="Down Arrow 265"/>
                <p:cNvSpPr/>
                <p:nvPr/>
              </p:nvSpPr>
              <p:spPr>
                <a:xfrm rot="10800000">
                  <a:off x="418408" y="3052839"/>
                  <a:ext cx="381682" cy="695947"/>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solidFill>
                  </a:endParaRPr>
                </a:p>
              </p:txBody>
            </p:sp>
            <p:grpSp>
              <p:nvGrpSpPr>
                <p:cNvPr id="267" name="Group 266"/>
                <p:cNvGrpSpPr/>
                <p:nvPr/>
              </p:nvGrpSpPr>
              <p:grpSpPr>
                <a:xfrm>
                  <a:off x="418405" y="3042466"/>
                  <a:ext cx="381682" cy="1131938"/>
                  <a:chOff x="418405" y="3225516"/>
                  <a:chExt cx="381682" cy="1131938"/>
                </a:xfrm>
              </p:grpSpPr>
              <p:sp>
                <p:nvSpPr>
                  <p:cNvPr id="268" name="Down Arrow 267"/>
                  <p:cNvSpPr/>
                  <p:nvPr/>
                </p:nvSpPr>
                <p:spPr>
                  <a:xfrm>
                    <a:off x="418405" y="3661507"/>
                    <a:ext cx="381682" cy="695947"/>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solidFill>
                    </a:endParaRPr>
                  </a:p>
                </p:txBody>
              </p:sp>
              <p:sp>
                <p:nvSpPr>
                  <p:cNvPr id="269" name="TextBox 268"/>
                  <p:cNvSpPr txBox="1"/>
                  <p:nvPr/>
                </p:nvSpPr>
                <p:spPr>
                  <a:xfrm rot="16200000">
                    <a:off x="22446" y="3684922"/>
                    <a:ext cx="1126737" cy="207926"/>
                  </a:xfrm>
                  <a:prstGeom prst="rect">
                    <a:avLst/>
                  </a:prstGeom>
                  <a:noFill/>
                </p:spPr>
                <p:txBody>
                  <a:bodyPr wrap="square" rtlCol="0">
                    <a:spAutoFit/>
                  </a:bodyPr>
                  <a:lstStyle/>
                  <a:p>
                    <a:pPr algn="ctr"/>
                    <a:r>
                      <a:rPr lang="en-US" sz="1000" dirty="0" smtClean="0">
                        <a:solidFill>
                          <a:schemeClr val="bg2"/>
                        </a:solidFill>
                      </a:rPr>
                      <a:t>Fabric</a:t>
                    </a:r>
                    <a:endParaRPr lang="en-US" sz="1000" dirty="0">
                      <a:solidFill>
                        <a:schemeClr val="bg2"/>
                      </a:solidFill>
                    </a:endParaRPr>
                  </a:p>
                </p:txBody>
              </p:sp>
            </p:grpSp>
          </p:grpSp>
          <p:grpSp>
            <p:nvGrpSpPr>
              <p:cNvPr id="216" name="Group 215"/>
              <p:cNvGrpSpPr/>
              <p:nvPr/>
            </p:nvGrpSpPr>
            <p:grpSpPr>
              <a:xfrm>
                <a:off x="3035764" y="2125792"/>
                <a:ext cx="2299108" cy="1154392"/>
                <a:chOff x="1270223" y="2955332"/>
                <a:chExt cx="1885779" cy="935199"/>
              </a:xfrm>
            </p:grpSpPr>
            <p:grpSp>
              <p:nvGrpSpPr>
                <p:cNvPr id="249" name="Group 248"/>
                <p:cNvGrpSpPr/>
                <p:nvPr/>
              </p:nvGrpSpPr>
              <p:grpSpPr>
                <a:xfrm>
                  <a:off x="1483862" y="2955332"/>
                  <a:ext cx="1672140" cy="702268"/>
                  <a:chOff x="1270223" y="3188263"/>
                  <a:chExt cx="1672140" cy="702268"/>
                </a:xfrm>
              </p:grpSpPr>
              <p:sp>
                <p:nvSpPr>
                  <p:cNvPr id="261" name="Round Single Corner Rectangle 260"/>
                  <p:cNvSpPr/>
                  <p:nvPr/>
                </p:nvSpPr>
                <p:spPr bwMode="auto">
                  <a:xfrm>
                    <a:off x="1270223" y="3188263"/>
                    <a:ext cx="1442535" cy="702268"/>
                  </a:xfrm>
                  <a:prstGeom prst="round1Rect">
                    <a:avLst>
                      <a:gd name="adj" fmla="val 10174"/>
                    </a:avLst>
                  </a:prstGeom>
                  <a:solidFill>
                    <a:schemeClr val="tx2">
                      <a:lumMod val="75000"/>
                    </a:schemeClr>
                  </a:solidFill>
                  <a:ln>
                    <a:noFill/>
                    <a:headEnd type="none" w="med" len="med"/>
                    <a:tailEnd type="none" w="med" len="med"/>
                  </a:ln>
                  <a:effectLst/>
                  <a:scene3d>
                    <a:camera prst="orthographicFront">
                      <a:rot lat="0" lon="0" rev="0"/>
                    </a:camera>
                    <a:lightRig rig="threePt" dir="t">
                      <a:rot lat="0" lon="0" rev="1200000"/>
                    </a:lightRig>
                  </a:scene3d>
                  <a:sp3d/>
                </p:spPr>
                <p:txBody>
                  <a:bodyPr vert="vert270" wrap="square" lIns="91436" tIns="45718" rIns="91436" bIns="45718" numCol="1" rtlCol="0" anchor="t"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500" kern="0" dirty="0" smtClean="0">
                      <a:solidFill>
                        <a:srgbClr val="FFFFFF"/>
                      </a:solidFill>
                      <a:effectLst>
                        <a:outerShdw blurRad="38100" dist="38100" dir="2700000" algn="tl">
                          <a:srgbClr val="000000">
                            <a:alpha val="43137"/>
                          </a:srgbClr>
                        </a:outerShdw>
                      </a:effectLst>
                      <a:latin typeface="Segoe Semibold" pitchFamily="34" charset="0"/>
                    </a:endParaRPr>
                  </a:p>
                </p:txBody>
              </p:sp>
              <p:sp>
                <p:nvSpPr>
                  <p:cNvPr id="262" name="Round Single Corner Rectangle 261"/>
                  <p:cNvSpPr/>
                  <p:nvPr/>
                </p:nvSpPr>
                <p:spPr bwMode="auto">
                  <a:xfrm>
                    <a:off x="1309402" y="3254350"/>
                    <a:ext cx="1358989" cy="250482"/>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400" kern="0" dirty="0" smtClean="0">
                      <a:solidFill>
                        <a:schemeClr val="bg1"/>
                      </a:solidFill>
                      <a:latin typeface="Segoe Semibold" pitchFamily="34" charset="0"/>
                    </a:endParaRPr>
                  </a:p>
                </p:txBody>
              </p:sp>
              <p:sp>
                <p:nvSpPr>
                  <p:cNvPr id="263" name="Round Single Corner Rectangle 262"/>
                  <p:cNvSpPr/>
                  <p:nvPr/>
                </p:nvSpPr>
                <p:spPr>
                  <a:xfrm>
                    <a:off x="1303526" y="3601043"/>
                    <a:ext cx="1364864" cy="197984"/>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r>
                      <a:rPr lang="en-US" altLang="zh-CN" sz="700" kern="0" dirty="0" smtClean="0">
                        <a:solidFill>
                          <a:srgbClr val="FFFFFF"/>
                        </a:solidFill>
                        <a:latin typeface="Segoe Semibold" pitchFamily="34" charset="0"/>
                      </a:rPr>
                      <a:t>Hyper-V, VMware, </a:t>
                    </a:r>
                    <a:r>
                      <a:rPr lang="en-US" altLang="zh-CN" sz="700" kern="0" dirty="0" err="1" smtClean="0">
                        <a:solidFill>
                          <a:srgbClr val="FFFFFF"/>
                        </a:solidFill>
                        <a:latin typeface="Segoe Semibold" pitchFamily="34" charset="0"/>
                      </a:rPr>
                      <a:t>Xen</a:t>
                    </a:r>
                    <a:endParaRPr lang="en-US" altLang="zh-CN" sz="700" kern="0" dirty="0" smtClean="0">
                      <a:solidFill>
                        <a:srgbClr val="FFFFFF"/>
                      </a:solidFill>
                      <a:latin typeface="Segoe Semibold" pitchFamily="34" charset="0"/>
                    </a:endParaRPr>
                  </a:p>
                </p:txBody>
              </p:sp>
              <p:pic>
                <p:nvPicPr>
                  <p:cNvPr id="264" name="Picture 2" descr="W:\TRANSFER\MBupload\SERVER-new\Logo\SystemCenter\SystemCenter\SysCnt_h_rgb_r.png"/>
                  <p:cNvPicPr>
                    <a:picLocks noChangeAspect="1" noChangeArrowheads="1"/>
                  </p:cNvPicPr>
                  <p:nvPr/>
                </p:nvPicPr>
                <p:blipFill>
                  <a:blip r:embed="rId4"/>
                  <a:srcRect/>
                  <a:stretch>
                    <a:fillRect/>
                  </a:stretch>
                </p:blipFill>
                <p:spPr bwMode="auto">
                  <a:xfrm>
                    <a:off x="1358693" y="3279241"/>
                    <a:ext cx="681211" cy="200700"/>
                  </a:xfrm>
                  <a:prstGeom prst="rect">
                    <a:avLst/>
                  </a:prstGeom>
                  <a:noFill/>
                  <a:ln w="9525">
                    <a:noFill/>
                    <a:miter lim="800000"/>
                    <a:headEnd/>
                    <a:tailEnd/>
                  </a:ln>
                </p:spPr>
              </p:pic>
              <p:sp>
                <p:nvSpPr>
                  <p:cNvPr id="265" name="TextBox 264"/>
                  <p:cNvSpPr txBox="1"/>
                  <p:nvPr/>
                </p:nvSpPr>
                <p:spPr>
                  <a:xfrm>
                    <a:off x="1981557" y="3322048"/>
                    <a:ext cx="960806" cy="138868"/>
                  </a:xfrm>
                  <a:prstGeom prst="rect">
                    <a:avLst/>
                  </a:prstGeom>
                  <a:noFill/>
                </p:spPr>
                <p:txBody>
                  <a:bodyPr wrap="square" rtlCol="0">
                    <a:spAutoFit/>
                  </a:bodyPr>
                  <a:lstStyle/>
                  <a:p>
                    <a:r>
                      <a:rPr lang="en-US" sz="600" dirty="0" smtClean="0">
                        <a:solidFill>
                          <a:schemeClr val="bg1"/>
                        </a:solidFill>
                      </a:rPr>
                      <a:t>VMM 2012</a:t>
                    </a:r>
                    <a:endParaRPr lang="en-US" sz="600" dirty="0">
                      <a:solidFill>
                        <a:schemeClr val="bg1"/>
                      </a:solidFill>
                    </a:endParaRPr>
                  </a:p>
                </p:txBody>
              </p:sp>
            </p:grpSp>
            <p:grpSp>
              <p:nvGrpSpPr>
                <p:cNvPr id="250" name="Group 249"/>
                <p:cNvGrpSpPr/>
                <p:nvPr/>
              </p:nvGrpSpPr>
              <p:grpSpPr>
                <a:xfrm>
                  <a:off x="1392417" y="3080302"/>
                  <a:ext cx="1672140" cy="702268"/>
                  <a:chOff x="1270223" y="3188263"/>
                  <a:chExt cx="1672140" cy="702268"/>
                </a:xfrm>
              </p:grpSpPr>
              <p:sp>
                <p:nvSpPr>
                  <p:cNvPr id="256" name="Round Single Corner Rectangle 255"/>
                  <p:cNvSpPr/>
                  <p:nvPr/>
                </p:nvSpPr>
                <p:spPr bwMode="auto">
                  <a:xfrm>
                    <a:off x="1270223" y="3188263"/>
                    <a:ext cx="1442535" cy="702268"/>
                  </a:xfrm>
                  <a:prstGeom prst="round1Rect">
                    <a:avLst>
                      <a:gd name="adj" fmla="val 10174"/>
                    </a:avLst>
                  </a:prstGeom>
                  <a:solidFill>
                    <a:schemeClr val="tx2">
                      <a:lumMod val="75000"/>
                    </a:schemeClr>
                  </a:solidFill>
                  <a:ln>
                    <a:noFill/>
                    <a:headEnd type="none" w="med" len="med"/>
                    <a:tailEnd type="none" w="med" len="med"/>
                  </a:ln>
                  <a:effectLst/>
                  <a:scene3d>
                    <a:camera prst="orthographicFront">
                      <a:rot lat="0" lon="0" rev="0"/>
                    </a:camera>
                    <a:lightRig rig="threePt" dir="t">
                      <a:rot lat="0" lon="0" rev="1200000"/>
                    </a:lightRig>
                  </a:scene3d>
                  <a:sp3d/>
                </p:spPr>
                <p:txBody>
                  <a:bodyPr vert="vert270" wrap="square" lIns="91436" tIns="45718" rIns="91436" bIns="45718" numCol="1" rtlCol="0" anchor="t"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500" kern="0" dirty="0" smtClean="0">
                      <a:solidFill>
                        <a:srgbClr val="FFFFFF"/>
                      </a:solidFill>
                      <a:effectLst>
                        <a:outerShdw blurRad="38100" dist="38100" dir="2700000" algn="tl">
                          <a:srgbClr val="000000">
                            <a:alpha val="43137"/>
                          </a:srgbClr>
                        </a:outerShdw>
                      </a:effectLst>
                      <a:latin typeface="Segoe Semibold" pitchFamily="34" charset="0"/>
                    </a:endParaRPr>
                  </a:p>
                </p:txBody>
              </p:sp>
              <p:sp>
                <p:nvSpPr>
                  <p:cNvPr id="257" name="Round Single Corner Rectangle 256"/>
                  <p:cNvSpPr/>
                  <p:nvPr/>
                </p:nvSpPr>
                <p:spPr bwMode="auto">
                  <a:xfrm>
                    <a:off x="1309402" y="3254350"/>
                    <a:ext cx="1358989" cy="250482"/>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400" kern="0" dirty="0" smtClean="0">
                      <a:solidFill>
                        <a:schemeClr val="bg1"/>
                      </a:solidFill>
                      <a:latin typeface="Segoe Semibold" pitchFamily="34" charset="0"/>
                    </a:endParaRPr>
                  </a:p>
                </p:txBody>
              </p:sp>
              <p:sp>
                <p:nvSpPr>
                  <p:cNvPr id="258" name="Round Single Corner Rectangle 257"/>
                  <p:cNvSpPr/>
                  <p:nvPr/>
                </p:nvSpPr>
                <p:spPr>
                  <a:xfrm>
                    <a:off x="1303526" y="3601043"/>
                    <a:ext cx="1364864" cy="197984"/>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r>
                      <a:rPr lang="en-US" altLang="zh-CN" sz="700" kern="0" dirty="0" smtClean="0">
                        <a:solidFill>
                          <a:srgbClr val="FFFFFF"/>
                        </a:solidFill>
                        <a:latin typeface="Segoe Semibold" pitchFamily="34" charset="0"/>
                      </a:rPr>
                      <a:t>Hyper-V, VMware, </a:t>
                    </a:r>
                    <a:r>
                      <a:rPr lang="en-US" altLang="zh-CN" sz="700" kern="0" dirty="0" err="1" smtClean="0">
                        <a:solidFill>
                          <a:srgbClr val="FFFFFF"/>
                        </a:solidFill>
                        <a:latin typeface="Segoe Semibold" pitchFamily="34" charset="0"/>
                      </a:rPr>
                      <a:t>Xen</a:t>
                    </a:r>
                    <a:endParaRPr lang="en-US" altLang="zh-CN" sz="700" kern="0" dirty="0" smtClean="0">
                      <a:solidFill>
                        <a:srgbClr val="FFFFFF"/>
                      </a:solidFill>
                      <a:latin typeface="Segoe Semibold" pitchFamily="34" charset="0"/>
                    </a:endParaRPr>
                  </a:p>
                </p:txBody>
              </p:sp>
              <p:pic>
                <p:nvPicPr>
                  <p:cNvPr id="259" name="Picture 2" descr="W:\TRANSFER\MBupload\SERVER-new\Logo\SystemCenter\SystemCenter\SysCnt_h_rgb_r.png"/>
                  <p:cNvPicPr>
                    <a:picLocks noChangeAspect="1" noChangeArrowheads="1"/>
                  </p:cNvPicPr>
                  <p:nvPr/>
                </p:nvPicPr>
                <p:blipFill>
                  <a:blip r:embed="rId4"/>
                  <a:srcRect/>
                  <a:stretch>
                    <a:fillRect/>
                  </a:stretch>
                </p:blipFill>
                <p:spPr bwMode="auto">
                  <a:xfrm>
                    <a:off x="1358693" y="3279241"/>
                    <a:ext cx="681211" cy="200700"/>
                  </a:xfrm>
                  <a:prstGeom prst="rect">
                    <a:avLst/>
                  </a:prstGeom>
                  <a:noFill/>
                  <a:ln w="9525">
                    <a:noFill/>
                    <a:miter lim="800000"/>
                    <a:headEnd/>
                    <a:tailEnd/>
                  </a:ln>
                </p:spPr>
              </p:pic>
              <p:sp>
                <p:nvSpPr>
                  <p:cNvPr id="260" name="TextBox 259"/>
                  <p:cNvSpPr txBox="1"/>
                  <p:nvPr/>
                </p:nvSpPr>
                <p:spPr>
                  <a:xfrm>
                    <a:off x="1981557" y="3322048"/>
                    <a:ext cx="960806" cy="138868"/>
                  </a:xfrm>
                  <a:prstGeom prst="rect">
                    <a:avLst/>
                  </a:prstGeom>
                  <a:noFill/>
                </p:spPr>
                <p:txBody>
                  <a:bodyPr wrap="square" rtlCol="0">
                    <a:spAutoFit/>
                  </a:bodyPr>
                  <a:lstStyle/>
                  <a:p>
                    <a:r>
                      <a:rPr lang="en-US" sz="600" dirty="0" smtClean="0">
                        <a:solidFill>
                          <a:schemeClr val="bg1"/>
                        </a:solidFill>
                      </a:rPr>
                      <a:t>VMM 2012</a:t>
                    </a:r>
                    <a:endParaRPr lang="en-US" sz="600" dirty="0">
                      <a:solidFill>
                        <a:schemeClr val="bg1"/>
                      </a:solidFill>
                    </a:endParaRPr>
                  </a:p>
                </p:txBody>
              </p:sp>
            </p:grpSp>
            <p:grpSp>
              <p:nvGrpSpPr>
                <p:cNvPr id="251" name="Group 250"/>
                <p:cNvGrpSpPr/>
                <p:nvPr/>
              </p:nvGrpSpPr>
              <p:grpSpPr>
                <a:xfrm>
                  <a:off x="1270223" y="3188263"/>
                  <a:ext cx="1442535" cy="702268"/>
                  <a:chOff x="1270223" y="3188263"/>
                  <a:chExt cx="1442535" cy="702268"/>
                </a:xfrm>
              </p:grpSpPr>
              <p:sp>
                <p:nvSpPr>
                  <p:cNvPr id="252" name="Round Single Corner Rectangle 251"/>
                  <p:cNvSpPr/>
                  <p:nvPr/>
                </p:nvSpPr>
                <p:spPr bwMode="auto">
                  <a:xfrm>
                    <a:off x="1270223" y="3188263"/>
                    <a:ext cx="1442535" cy="702268"/>
                  </a:xfrm>
                  <a:prstGeom prst="round1Rect">
                    <a:avLst>
                      <a:gd name="adj" fmla="val 10174"/>
                    </a:avLst>
                  </a:prstGeom>
                  <a:solidFill>
                    <a:schemeClr val="tx2">
                      <a:lumMod val="75000"/>
                    </a:schemeClr>
                  </a:solidFill>
                  <a:ln>
                    <a:noFill/>
                    <a:headEnd type="none" w="med" len="med"/>
                    <a:tailEnd type="none" w="med" len="med"/>
                  </a:ln>
                  <a:effectLst/>
                  <a:scene3d>
                    <a:camera prst="orthographicFront">
                      <a:rot lat="0" lon="0" rev="0"/>
                    </a:camera>
                    <a:lightRig rig="threePt" dir="t">
                      <a:rot lat="0" lon="0" rev="1200000"/>
                    </a:lightRig>
                  </a:scene3d>
                  <a:sp3d/>
                </p:spPr>
                <p:txBody>
                  <a:bodyPr vert="vert270" wrap="square" lIns="91436" tIns="45718" rIns="91436" bIns="45718" numCol="1" rtlCol="0" anchor="t"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500" kern="0" dirty="0" smtClean="0">
                      <a:solidFill>
                        <a:srgbClr val="FFFFFF"/>
                      </a:solidFill>
                      <a:effectLst>
                        <a:outerShdw blurRad="38100" dist="38100" dir="2700000" algn="tl">
                          <a:srgbClr val="000000">
                            <a:alpha val="43137"/>
                          </a:srgbClr>
                        </a:outerShdw>
                      </a:effectLst>
                      <a:latin typeface="Segoe Semibold" pitchFamily="34" charset="0"/>
                    </a:endParaRPr>
                  </a:p>
                </p:txBody>
              </p:sp>
              <p:sp>
                <p:nvSpPr>
                  <p:cNvPr id="253" name="Round Single Corner Rectangle 252"/>
                  <p:cNvSpPr/>
                  <p:nvPr/>
                </p:nvSpPr>
                <p:spPr bwMode="auto">
                  <a:xfrm>
                    <a:off x="1309402" y="3254350"/>
                    <a:ext cx="1358989" cy="250482"/>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400" kern="0" dirty="0" smtClean="0">
                      <a:solidFill>
                        <a:schemeClr val="bg1"/>
                      </a:solidFill>
                      <a:latin typeface="Segoe Semibold" pitchFamily="34" charset="0"/>
                    </a:endParaRPr>
                  </a:p>
                </p:txBody>
              </p:sp>
              <p:sp>
                <p:nvSpPr>
                  <p:cNvPr id="254" name="Round Single Corner Rectangle 253"/>
                  <p:cNvSpPr/>
                  <p:nvPr/>
                </p:nvSpPr>
                <p:spPr>
                  <a:xfrm>
                    <a:off x="1303526" y="3601043"/>
                    <a:ext cx="1364864" cy="197984"/>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r>
                      <a:rPr lang="en-US" altLang="zh-CN" sz="1000" kern="0" dirty="0" smtClean="0">
                        <a:solidFill>
                          <a:srgbClr val="FFFFFF"/>
                        </a:solidFill>
                        <a:latin typeface="Segoe Semibold" pitchFamily="34" charset="0"/>
                      </a:rPr>
                      <a:t>Hyper-V, VMware, </a:t>
                    </a:r>
                    <a:r>
                      <a:rPr lang="en-US" altLang="zh-CN" sz="1000" kern="0" dirty="0" err="1" smtClean="0">
                        <a:solidFill>
                          <a:srgbClr val="FFFFFF"/>
                        </a:solidFill>
                        <a:latin typeface="Segoe Semibold" pitchFamily="34" charset="0"/>
                      </a:rPr>
                      <a:t>Xen</a:t>
                    </a:r>
                    <a:endParaRPr lang="en-US" altLang="zh-CN" sz="1000" kern="0" dirty="0" smtClean="0">
                      <a:solidFill>
                        <a:srgbClr val="FFFFFF"/>
                      </a:solidFill>
                      <a:latin typeface="Segoe Semibold" pitchFamily="34" charset="0"/>
                    </a:endParaRPr>
                  </a:p>
                </p:txBody>
              </p:sp>
              <p:pic>
                <p:nvPicPr>
                  <p:cNvPr id="255" name="Picture 2" descr="W:\TRANSFER\MBupload\SERVER-new\Logo\SystemCenter\SystemCenter\SysCnt_h_rgb_r.png"/>
                  <p:cNvPicPr>
                    <a:picLocks noChangeAspect="1" noChangeArrowheads="1"/>
                  </p:cNvPicPr>
                  <p:nvPr/>
                </p:nvPicPr>
                <p:blipFill>
                  <a:blip r:embed="rId4"/>
                  <a:srcRect/>
                  <a:stretch>
                    <a:fillRect/>
                  </a:stretch>
                </p:blipFill>
                <p:spPr bwMode="auto">
                  <a:xfrm>
                    <a:off x="1358693" y="3279241"/>
                    <a:ext cx="681211" cy="200700"/>
                  </a:xfrm>
                  <a:prstGeom prst="rect">
                    <a:avLst/>
                  </a:prstGeom>
                  <a:noFill/>
                  <a:ln w="9525">
                    <a:noFill/>
                    <a:miter lim="800000"/>
                    <a:headEnd/>
                    <a:tailEnd/>
                  </a:ln>
                </p:spPr>
              </p:pic>
            </p:grpSp>
          </p:grpSp>
          <p:sp>
            <p:nvSpPr>
              <p:cNvPr id="217" name="TextBox 216"/>
              <p:cNvSpPr txBox="1"/>
              <p:nvPr/>
            </p:nvSpPr>
            <p:spPr>
              <a:xfrm>
                <a:off x="2411428" y="1074277"/>
                <a:ext cx="1997412" cy="285694"/>
              </a:xfrm>
              <a:prstGeom prst="rect">
                <a:avLst/>
              </a:prstGeom>
              <a:noFill/>
            </p:spPr>
            <p:txBody>
              <a:bodyPr wrap="square" rtlCol="0">
                <a:spAutoFit/>
              </a:bodyPr>
              <a:lstStyle/>
              <a:p>
                <a:pPr algn="ctr"/>
                <a:r>
                  <a:rPr lang="en-US" sz="1400" dirty="0" smtClean="0"/>
                  <a:t>Customer</a:t>
                </a:r>
                <a:endParaRPr lang="en-US" sz="1400" dirty="0"/>
              </a:p>
            </p:txBody>
          </p:sp>
          <p:grpSp>
            <p:nvGrpSpPr>
              <p:cNvPr id="218" name="Group 217"/>
              <p:cNvGrpSpPr/>
              <p:nvPr/>
            </p:nvGrpSpPr>
            <p:grpSpPr>
              <a:xfrm>
                <a:off x="4974658" y="1067709"/>
                <a:ext cx="1997411" cy="2419266"/>
                <a:chOff x="3879562" y="2601093"/>
                <a:chExt cx="1561118" cy="2153787"/>
              </a:xfrm>
            </p:grpSpPr>
            <p:sp>
              <p:nvSpPr>
                <p:cNvPr id="245" name="Rounded Rectangle 244"/>
                <p:cNvSpPr/>
                <p:nvPr/>
              </p:nvSpPr>
              <p:spPr>
                <a:xfrm>
                  <a:off x="4073469" y="2650707"/>
                  <a:ext cx="1173303" cy="2104173"/>
                </a:xfrm>
                <a:prstGeom prst="roundRect">
                  <a:avLst/>
                </a:prstGeom>
                <a:noFill/>
                <a:ln w="25400">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ound Single Corner Rectangle 245"/>
                <p:cNvSpPr/>
                <p:nvPr/>
              </p:nvSpPr>
              <p:spPr bwMode="auto">
                <a:xfrm>
                  <a:off x="4134437" y="3534954"/>
                  <a:ext cx="1082215" cy="1047424"/>
                </a:xfrm>
                <a:prstGeom prst="round1Rect">
                  <a:avLst>
                    <a:gd name="adj" fmla="val 10174"/>
                  </a:avLst>
                </a:prstGeom>
                <a:gradFill>
                  <a:gsLst>
                    <a:gs pos="0">
                      <a:schemeClr val="accent5">
                        <a:lumMod val="40000"/>
                        <a:lumOff val="60000"/>
                      </a:schemeClr>
                    </a:gs>
                    <a:gs pos="50000">
                      <a:schemeClr val="tx2">
                        <a:lumMod val="40000"/>
                        <a:lumOff val="60000"/>
                      </a:schemeClr>
                    </a:gs>
                    <a:gs pos="100000">
                      <a:srgbClr val="00B0F0"/>
                    </a:gs>
                  </a:gsLst>
                  <a:lin ang="13500000" scaled="1"/>
                </a:gradFill>
                <a:ln>
                  <a:noFill/>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r>
                    <a:rPr lang="en-US" altLang="zh-CN" sz="1200" kern="0" dirty="0" smtClean="0">
                      <a:solidFill>
                        <a:schemeClr val="bg2"/>
                      </a:solidFill>
                      <a:latin typeface="Segoe Semibold" pitchFamily="34" charset="0"/>
                    </a:rPr>
                    <a:t>Windows Azure</a:t>
                  </a:r>
                </a:p>
              </p:txBody>
            </p:sp>
            <p:pic>
              <p:nvPicPr>
                <p:cNvPr id="247" name="Picture 246" descr="Microsoft Azu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1717" y="3560753"/>
                  <a:ext cx="367614" cy="393784"/>
                </a:xfrm>
                <a:prstGeom prst="rect">
                  <a:avLst/>
                </a:prstGeom>
                <a:noFill/>
                <a:extLst>
                  <a:ext uri="{909E8E84-426E-40DD-AFC4-6F175D3DCCD1}">
                    <a14:hiddenFill xmlns:a14="http://schemas.microsoft.com/office/drawing/2010/main">
                      <a:solidFill>
                        <a:srgbClr val="FFFFFF"/>
                      </a:solidFill>
                    </a14:hiddenFill>
                  </a:ext>
                </a:extLst>
              </p:spPr>
            </p:pic>
            <p:sp>
              <p:nvSpPr>
                <p:cNvPr id="248" name="TextBox 247"/>
                <p:cNvSpPr txBox="1"/>
                <p:nvPr/>
              </p:nvSpPr>
              <p:spPr>
                <a:xfrm>
                  <a:off x="3879562" y="2601093"/>
                  <a:ext cx="1561118" cy="254343"/>
                </a:xfrm>
                <a:prstGeom prst="rect">
                  <a:avLst/>
                </a:prstGeom>
                <a:noFill/>
              </p:spPr>
              <p:txBody>
                <a:bodyPr wrap="square" rtlCol="0">
                  <a:spAutoFit/>
                </a:bodyPr>
                <a:lstStyle/>
                <a:p>
                  <a:pPr algn="ctr"/>
                  <a:r>
                    <a:rPr lang="en-US" sz="1400" dirty="0" smtClean="0"/>
                    <a:t>Microsoft</a:t>
                  </a:r>
                  <a:endParaRPr lang="en-US" sz="1400" dirty="0"/>
                </a:p>
              </p:txBody>
            </p:sp>
          </p:grpSp>
          <p:sp>
            <p:nvSpPr>
              <p:cNvPr id="219" name="Up-Down Arrow 218"/>
              <p:cNvSpPr/>
              <p:nvPr/>
            </p:nvSpPr>
            <p:spPr>
              <a:xfrm>
                <a:off x="1173778" y="1403341"/>
                <a:ext cx="377297" cy="649332"/>
              </a:xfrm>
              <a:prstGeom prst="up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20" name="TextBox 219"/>
              <p:cNvSpPr txBox="1"/>
              <p:nvPr/>
            </p:nvSpPr>
            <p:spPr>
              <a:xfrm rot="16200000">
                <a:off x="731495" y="1619983"/>
                <a:ext cx="1239313" cy="246221"/>
              </a:xfrm>
              <a:prstGeom prst="rect">
                <a:avLst/>
              </a:prstGeom>
              <a:noFill/>
            </p:spPr>
            <p:txBody>
              <a:bodyPr wrap="square" rtlCol="0">
                <a:spAutoFit/>
              </a:bodyPr>
              <a:lstStyle/>
              <a:p>
                <a:pPr algn="ctr"/>
                <a:r>
                  <a:rPr lang="en-US" sz="1000" dirty="0" smtClean="0">
                    <a:solidFill>
                      <a:schemeClr val="bg2"/>
                    </a:solidFill>
                  </a:rPr>
                  <a:t>Services</a:t>
                </a:r>
                <a:endParaRPr lang="en-US" sz="1000" dirty="0">
                  <a:solidFill>
                    <a:schemeClr val="bg2"/>
                  </a:solidFill>
                </a:endParaRPr>
              </a:p>
            </p:txBody>
          </p:sp>
          <p:sp>
            <p:nvSpPr>
              <p:cNvPr id="221" name="Rounded Rectangle 220"/>
              <p:cNvSpPr/>
              <p:nvPr/>
            </p:nvSpPr>
            <p:spPr>
              <a:xfrm>
                <a:off x="6773789" y="1123438"/>
                <a:ext cx="3714302" cy="2363537"/>
              </a:xfrm>
              <a:prstGeom prst="roundRect">
                <a:avLst/>
              </a:prstGeom>
              <a:noFill/>
              <a:ln w="25400">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2" name="Group 221"/>
              <p:cNvGrpSpPr/>
              <p:nvPr/>
            </p:nvGrpSpPr>
            <p:grpSpPr>
              <a:xfrm>
                <a:off x="6944369" y="2118695"/>
                <a:ext cx="1109968" cy="1189580"/>
                <a:chOff x="653838" y="2410854"/>
                <a:chExt cx="838200" cy="910746"/>
              </a:xfrm>
            </p:grpSpPr>
            <p:sp>
              <p:nvSpPr>
                <p:cNvPr id="243" name="Round Single Corner Rectangle 242"/>
                <p:cNvSpPr/>
                <p:nvPr/>
              </p:nvSpPr>
              <p:spPr bwMode="auto">
                <a:xfrm>
                  <a:off x="653838" y="2410854"/>
                  <a:ext cx="838200" cy="910746"/>
                </a:xfrm>
                <a:prstGeom prst="round1Rect">
                  <a:avLst>
                    <a:gd name="adj" fmla="val 10174"/>
                  </a:avLst>
                </a:prstGeom>
                <a:gradFill>
                  <a:gsLst>
                    <a:gs pos="0">
                      <a:schemeClr val="bg2"/>
                    </a:gs>
                    <a:gs pos="6000">
                      <a:schemeClr val="tx2">
                        <a:lumMod val="20000"/>
                        <a:lumOff val="80000"/>
                      </a:schemeClr>
                    </a:gs>
                    <a:gs pos="72000">
                      <a:schemeClr val="accent1">
                        <a:lumMod val="75000"/>
                      </a:schemeClr>
                    </a:gs>
                  </a:gsLst>
                  <a:lin ang="13500000" scaled="1"/>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r>
                    <a:rPr lang="en-US" altLang="zh-CN" sz="1050" kern="0" dirty="0" smtClean="0">
                      <a:solidFill>
                        <a:srgbClr val="FFFFFF"/>
                      </a:solidFill>
                      <a:effectLst>
                        <a:outerShdw blurRad="38100" dist="38100" dir="2700000" algn="tl">
                          <a:srgbClr val="000000">
                            <a:alpha val="43137"/>
                          </a:srgbClr>
                        </a:outerShdw>
                      </a:effectLst>
                      <a:latin typeface="Segoe Semibold" pitchFamily="34" charset="0"/>
                    </a:rPr>
                    <a:t>Windows Azure Platform Appliance</a:t>
                  </a:r>
                </a:p>
              </p:txBody>
            </p:sp>
            <p:pic>
              <p:nvPicPr>
                <p:cNvPr id="244" name="Picture 243" descr="Microsoft Azu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8441" y="2468411"/>
                  <a:ext cx="197082" cy="192412"/>
                </a:xfrm>
                <a:prstGeom prst="rect">
                  <a:avLst/>
                </a:prstGeom>
                <a:noFill/>
                <a:extLst>
                  <a:ext uri="{909E8E84-426E-40DD-AFC4-6F175D3DCCD1}">
                    <a14:hiddenFill xmlns:a14="http://schemas.microsoft.com/office/drawing/2010/main">
                      <a:solidFill>
                        <a:srgbClr val="FFFFFF"/>
                      </a:solidFill>
                    </a14:hiddenFill>
                  </a:ext>
                </a:extLst>
              </p:spPr>
            </p:pic>
          </p:grpSp>
          <p:sp>
            <p:nvSpPr>
              <p:cNvPr id="223" name="TextBox 222"/>
              <p:cNvSpPr txBox="1"/>
              <p:nvPr/>
            </p:nvSpPr>
            <p:spPr>
              <a:xfrm>
                <a:off x="7512569" y="1074277"/>
                <a:ext cx="1997412" cy="285694"/>
              </a:xfrm>
              <a:prstGeom prst="rect">
                <a:avLst/>
              </a:prstGeom>
              <a:noFill/>
            </p:spPr>
            <p:txBody>
              <a:bodyPr wrap="square" rtlCol="0">
                <a:spAutoFit/>
              </a:bodyPr>
              <a:lstStyle/>
              <a:p>
                <a:pPr algn="ctr"/>
                <a:r>
                  <a:rPr lang="en-US" sz="1400" dirty="0" smtClean="0"/>
                  <a:t>Partner</a:t>
                </a:r>
                <a:endParaRPr lang="en-US" sz="1400" dirty="0"/>
              </a:p>
            </p:txBody>
          </p:sp>
          <p:grpSp>
            <p:nvGrpSpPr>
              <p:cNvPr id="224" name="Group 223"/>
              <p:cNvGrpSpPr/>
              <p:nvPr/>
            </p:nvGrpSpPr>
            <p:grpSpPr>
              <a:xfrm>
                <a:off x="8160408" y="2158763"/>
                <a:ext cx="2299108" cy="1154392"/>
                <a:chOff x="1270223" y="2955332"/>
                <a:chExt cx="1885779" cy="935199"/>
              </a:xfrm>
            </p:grpSpPr>
            <p:grpSp>
              <p:nvGrpSpPr>
                <p:cNvPr id="225" name="Group 224"/>
                <p:cNvGrpSpPr/>
                <p:nvPr/>
              </p:nvGrpSpPr>
              <p:grpSpPr>
                <a:xfrm>
                  <a:off x="1483862" y="2955332"/>
                  <a:ext cx="1672140" cy="702268"/>
                  <a:chOff x="1270223" y="3188263"/>
                  <a:chExt cx="1672140" cy="702268"/>
                </a:xfrm>
              </p:grpSpPr>
              <p:sp>
                <p:nvSpPr>
                  <p:cNvPr id="238" name="Round Single Corner Rectangle 237"/>
                  <p:cNvSpPr/>
                  <p:nvPr/>
                </p:nvSpPr>
                <p:spPr bwMode="auto">
                  <a:xfrm>
                    <a:off x="1270223" y="3188263"/>
                    <a:ext cx="1442535" cy="702268"/>
                  </a:xfrm>
                  <a:prstGeom prst="round1Rect">
                    <a:avLst>
                      <a:gd name="adj" fmla="val 10174"/>
                    </a:avLst>
                  </a:prstGeom>
                  <a:solidFill>
                    <a:schemeClr val="tx2">
                      <a:lumMod val="75000"/>
                    </a:schemeClr>
                  </a:solidFill>
                  <a:ln>
                    <a:noFill/>
                    <a:headEnd type="none" w="med" len="med"/>
                    <a:tailEnd type="none" w="med" len="med"/>
                  </a:ln>
                  <a:effectLst/>
                  <a:scene3d>
                    <a:camera prst="orthographicFront">
                      <a:rot lat="0" lon="0" rev="0"/>
                    </a:camera>
                    <a:lightRig rig="threePt" dir="t">
                      <a:rot lat="0" lon="0" rev="1200000"/>
                    </a:lightRig>
                  </a:scene3d>
                  <a:sp3d/>
                </p:spPr>
                <p:txBody>
                  <a:bodyPr vert="vert270" wrap="square" lIns="91436" tIns="45718" rIns="91436" bIns="45718" numCol="1" rtlCol="0" anchor="t"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500" kern="0" dirty="0" smtClean="0">
                      <a:solidFill>
                        <a:srgbClr val="FFFFFF"/>
                      </a:solidFill>
                      <a:effectLst>
                        <a:outerShdw blurRad="38100" dist="38100" dir="2700000" algn="tl">
                          <a:srgbClr val="000000">
                            <a:alpha val="43137"/>
                          </a:srgbClr>
                        </a:outerShdw>
                      </a:effectLst>
                      <a:latin typeface="Segoe Semibold" pitchFamily="34" charset="0"/>
                    </a:endParaRPr>
                  </a:p>
                </p:txBody>
              </p:sp>
              <p:sp>
                <p:nvSpPr>
                  <p:cNvPr id="239" name="Round Single Corner Rectangle 238"/>
                  <p:cNvSpPr/>
                  <p:nvPr/>
                </p:nvSpPr>
                <p:spPr bwMode="auto">
                  <a:xfrm>
                    <a:off x="1309402" y="3254350"/>
                    <a:ext cx="1358989" cy="250482"/>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400" kern="0" dirty="0" smtClean="0">
                      <a:solidFill>
                        <a:schemeClr val="bg1"/>
                      </a:solidFill>
                      <a:latin typeface="Segoe Semibold" pitchFamily="34" charset="0"/>
                    </a:endParaRPr>
                  </a:p>
                </p:txBody>
              </p:sp>
              <p:sp>
                <p:nvSpPr>
                  <p:cNvPr id="240" name="Round Single Corner Rectangle 239"/>
                  <p:cNvSpPr/>
                  <p:nvPr/>
                </p:nvSpPr>
                <p:spPr>
                  <a:xfrm>
                    <a:off x="1303526" y="3601043"/>
                    <a:ext cx="1364864" cy="197984"/>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r>
                      <a:rPr lang="en-US" altLang="zh-CN" sz="700" kern="0" dirty="0" smtClean="0">
                        <a:solidFill>
                          <a:srgbClr val="FFFFFF"/>
                        </a:solidFill>
                        <a:latin typeface="Segoe Semibold" pitchFamily="34" charset="0"/>
                      </a:rPr>
                      <a:t>Hyper-V, VMware, </a:t>
                    </a:r>
                    <a:r>
                      <a:rPr lang="en-US" altLang="zh-CN" sz="700" kern="0" dirty="0" err="1" smtClean="0">
                        <a:solidFill>
                          <a:srgbClr val="FFFFFF"/>
                        </a:solidFill>
                        <a:latin typeface="Segoe Semibold" pitchFamily="34" charset="0"/>
                      </a:rPr>
                      <a:t>Xen</a:t>
                    </a:r>
                    <a:endParaRPr lang="en-US" altLang="zh-CN" sz="700" kern="0" dirty="0" smtClean="0">
                      <a:solidFill>
                        <a:srgbClr val="FFFFFF"/>
                      </a:solidFill>
                      <a:latin typeface="Segoe Semibold" pitchFamily="34" charset="0"/>
                    </a:endParaRPr>
                  </a:p>
                </p:txBody>
              </p:sp>
              <p:pic>
                <p:nvPicPr>
                  <p:cNvPr id="241" name="Picture 2" descr="W:\TRANSFER\MBupload\SERVER-new\Logo\SystemCenter\SystemCenter\SysCnt_h_rgb_r.png"/>
                  <p:cNvPicPr>
                    <a:picLocks noChangeAspect="1" noChangeArrowheads="1"/>
                  </p:cNvPicPr>
                  <p:nvPr/>
                </p:nvPicPr>
                <p:blipFill>
                  <a:blip r:embed="rId4"/>
                  <a:srcRect/>
                  <a:stretch>
                    <a:fillRect/>
                  </a:stretch>
                </p:blipFill>
                <p:spPr bwMode="auto">
                  <a:xfrm>
                    <a:off x="1358693" y="3279241"/>
                    <a:ext cx="681211" cy="200700"/>
                  </a:xfrm>
                  <a:prstGeom prst="rect">
                    <a:avLst/>
                  </a:prstGeom>
                  <a:noFill/>
                  <a:ln w="9525">
                    <a:noFill/>
                    <a:miter lim="800000"/>
                    <a:headEnd/>
                    <a:tailEnd/>
                  </a:ln>
                </p:spPr>
              </p:pic>
              <p:sp>
                <p:nvSpPr>
                  <p:cNvPr id="242" name="TextBox 241"/>
                  <p:cNvSpPr txBox="1"/>
                  <p:nvPr/>
                </p:nvSpPr>
                <p:spPr>
                  <a:xfrm>
                    <a:off x="1981557" y="3322048"/>
                    <a:ext cx="960806" cy="138868"/>
                  </a:xfrm>
                  <a:prstGeom prst="rect">
                    <a:avLst/>
                  </a:prstGeom>
                  <a:noFill/>
                </p:spPr>
                <p:txBody>
                  <a:bodyPr wrap="square" rtlCol="0">
                    <a:spAutoFit/>
                  </a:bodyPr>
                  <a:lstStyle/>
                  <a:p>
                    <a:r>
                      <a:rPr lang="en-US" sz="600" dirty="0" smtClean="0">
                        <a:solidFill>
                          <a:schemeClr val="bg1"/>
                        </a:solidFill>
                      </a:rPr>
                      <a:t>VMM 2012</a:t>
                    </a:r>
                    <a:endParaRPr lang="en-US" sz="600" dirty="0">
                      <a:solidFill>
                        <a:schemeClr val="bg1"/>
                      </a:solidFill>
                    </a:endParaRPr>
                  </a:p>
                </p:txBody>
              </p:sp>
            </p:grpSp>
            <p:grpSp>
              <p:nvGrpSpPr>
                <p:cNvPr id="226" name="Group 225"/>
                <p:cNvGrpSpPr/>
                <p:nvPr/>
              </p:nvGrpSpPr>
              <p:grpSpPr>
                <a:xfrm>
                  <a:off x="1392417" y="3080302"/>
                  <a:ext cx="1672140" cy="702268"/>
                  <a:chOff x="1270223" y="3188263"/>
                  <a:chExt cx="1672140" cy="702268"/>
                </a:xfrm>
              </p:grpSpPr>
              <p:sp>
                <p:nvSpPr>
                  <p:cNvPr id="233" name="Round Single Corner Rectangle 232"/>
                  <p:cNvSpPr/>
                  <p:nvPr/>
                </p:nvSpPr>
                <p:spPr bwMode="auto">
                  <a:xfrm>
                    <a:off x="1270223" y="3188263"/>
                    <a:ext cx="1442535" cy="702268"/>
                  </a:xfrm>
                  <a:prstGeom prst="round1Rect">
                    <a:avLst>
                      <a:gd name="adj" fmla="val 10174"/>
                    </a:avLst>
                  </a:prstGeom>
                  <a:solidFill>
                    <a:schemeClr val="tx2">
                      <a:lumMod val="75000"/>
                    </a:schemeClr>
                  </a:solidFill>
                  <a:ln>
                    <a:noFill/>
                    <a:headEnd type="none" w="med" len="med"/>
                    <a:tailEnd type="none" w="med" len="med"/>
                  </a:ln>
                  <a:effectLst/>
                  <a:scene3d>
                    <a:camera prst="orthographicFront">
                      <a:rot lat="0" lon="0" rev="0"/>
                    </a:camera>
                    <a:lightRig rig="threePt" dir="t">
                      <a:rot lat="0" lon="0" rev="1200000"/>
                    </a:lightRig>
                  </a:scene3d>
                  <a:sp3d/>
                </p:spPr>
                <p:txBody>
                  <a:bodyPr vert="vert270" wrap="square" lIns="91436" tIns="45718" rIns="91436" bIns="45718" numCol="1" rtlCol="0" anchor="t"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500" kern="0" dirty="0" smtClean="0">
                      <a:solidFill>
                        <a:srgbClr val="FFFFFF"/>
                      </a:solidFill>
                      <a:effectLst>
                        <a:outerShdw blurRad="38100" dist="38100" dir="2700000" algn="tl">
                          <a:srgbClr val="000000">
                            <a:alpha val="43137"/>
                          </a:srgbClr>
                        </a:outerShdw>
                      </a:effectLst>
                      <a:latin typeface="Segoe Semibold" pitchFamily="34" charset="0"/>
                    </a:endParaRPr>
                  </a:p>
                </p:txBody>
              </p:sp>
              <p:sp>
                <p:nvSpPr>
                  <p:cNvPr id="234" name="Round Single Corner Rectangle 233"/>
                  <p:cNvSpPr/>
                  <p:nvPr/>
                </p:nvSpPr>
                <p:spPr bwMode="auto">
                  <a:xfrm>
                    <a:off x="1309402" y="3254350"/>
                    <a:ext cx="1358989" cy="250482"/>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400" kern="0" dirty="0" smtClean="0">
                      <a:solidFill>
                        <a:schemeClr val="bg1"/>
                      </a:solidFill>
                      <a:latin typeface="Segoe Semibold" pitchFamily="34" charset="0"/>
                    </a:endParaRPr>
                  </a:p>
                </p:txBody>
              </p:sp>
              <p:sp>
                <p:nvSpPr>
                  <p:cNvPr id="235" name="Round Single Corner Rectangle 234"/>
                  <p:cNvSpPr/>
                  <p:nvPr/>
                </p:nvSpPr>
                <p:spPr>
                  <a:xfrm>
                    <a:off x="1303526" y="3601043"/>
                    <a:ext cx="1364864" cy="197984"/>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r>
                      <a:rPr lang="en-US" altLang="zh-CN" sz="700" kern="0" dirty="0" smtClean="0">
                        <a:solidFill>
                          <a:srgbClr val="FFFFFF"/>
                        </a:solidFill>
                        <a:latin typeface="Segoe Semibold" pitchFamily="34" charset="0"/>
                      </a:rPr>
                      <a:t>Hyper-V, VMware, </a:t>
                    </a:r>
                    <a:r>
                      <a:rPr lang="en-US" altLang="zh-CN" sz="700" kern="0" dirty="0" err="1" smtClean="0">
                        <a:solidFill>
                          <a:srgbClr val="FFFFFF"/>
                        </a:solidFill>
                        <a:latin typeface="Segoe Semibold" pitchFamily="34" charset="0"/>
                      </a:rPr>
                      <a:t>Xen</a:t>
                    </a:r>
                    <a:endParaRPr lang="en-US" altLang="zh-CN" sz="700" kern="0" dirty="0" smtClean="0">
                      <a:solidFill>
                        <a:srgbClr val="FFFFFF"/>
                      </a:solidFill>
                      <a:latin typeface="Segoe Semibold" pitchFamily="34" charset="0"/>
                    </a:endParaRPr>
                  </a:p>
                </p:txBody>
              </p:sp>
              <p:pic>
                <p:nvPicPr>
                  <p:cNvPr id="236" name="Picture 2" descr="W:\TRANSFER\MBupload\SERVER-new\Logo\SystemCenter\SystemCenter\SysCnt_h_rgb_r.png"/>
                  <p:cNvPicPr>
                    <a:picLocks noChangeAspect="1" noChangeArrowheads="1"/>
                  </p:cNvPicPr>
                  <p:nvPr/>
                </p:nvPicPr>
                <p:blipFill>
                  <a:blip r:embed="rId4"/>
                  <a:srcRect/>
                  <a:stretch>
                    <a:fillRect/>
                  </a:stretch>
                </p:blipFill>
                <p:spPr bwMode="auto">
                  <a:xfrm>
                    <a:off x="1358693" y="3279241"/>
                    <a:ext cx="681211" cy="200700"/>
                  </a:xfrm>
                  <a:prstGeom prst="rect">
                    <a:avLst/>
                  </a:prstGeom>
                  <a:noFill/>
                  <a:ln w="9525">
                    <a:noFill/>
                    <a:miter lim="800000"/>
                    <a:headEnd/>
                    <a:tailEnd/>
                  </a:ln>
                </p:spPr>
              </p:pic>
              <p:sp>
                <p:nvSpPr>
                  <p:cNvPr id="237" name="TextBox 236"/>
                  <p:cNvSpPr txBox="1"/>
                  <p:nvPr/>
                </p:nvSpPr>
                <p:spPr>
                  <a:xfrm>
                    <a:off x="1981557" y="3322048"/>
                    <a:ext cx="960806" cy="138868"/>
                  </a:xfrm>
                  <a:prstGeom prst="rect">
                    <a:avLst/>
                  </a:prstGeom>
                  <a:noFill/>
                </p:spPr>
                <p:txBody>
                  <a:bodyPr wrap="square" rtlCol="0">
                    <a:spAutoFit/>
                  </a:bodyPr>
                  <a:lstStyle/>
                  <a:p>
                    <a:r>
                      <a:rPr lang="en-US" sz="600" dirty="0" smtClean="0">
                        <a:solidFill>
                          <a:schemeClr val="bg1"/>
                        </a:solidFill>
                      </a:rPr>
                      <a:t>VMM 2012</a:t>
                    </a:r>
                    <a:endParaRPr lang="en-US" sz="600" dirty="0">
                      <a:solidFill>
                        <a:schemeClr val="bg1"/>
                      </a:solidFill>
                    </a:endParaRPr>
                  </a:p>
                </p:txBody>
              </p:sp>
            </p:grpSp>
            <p:grpSp>
              <p:nvGrpSpPr>
                <p:cNvPr id="227" name="Group 226"/>
                <p:cNvGrpSpPr/>
                <p:nvPr/>
              </p:nvGrpSpPr>
              <p:grpSpPr>
                <a:xfrm>
                  <a:off x="1270223" y="3188263"/>
                  <a:ext cx="1679479" cy="702268"/>
                  <a:chOff x="1270223" y="3188263"/>
                  <a:chExt cx="1679479" cy="702268"/>
                </a:xfrm>
              </p:grpSpPr>
              <p:sp>
                <p:nvSpPr>
                  <p:cNvPr id="228" name="Round Single Corner Rectangle 227"/>
                  <p:cNvSpPr/>
                  <p:nvPr/>
                </p:nvSpPr>
                <p:spPr bwMode="auto">
                  <a:xfrm>
                    <a:off x="1270223" y="3188263"/>
                    <a:ext cx="1442535" cy="702268"/>
                  </a:xfrm>
                  <a:prstGeom prst="round1Rect">
                    <a:avLst>
                      <a:gd name="adj" fmla="val 10174"/>
                    </a:avLst>
                  </a:prstGeom>
                  <a:solidFill>
                    <a:schemeClr val="tx2">
                      <a:lumMod val="75000"/>
                    </a:schemeClr>
                  </a:solidFill>
                  <a:ln>
                    <a:noFill/>
                    <a:headEnd type="none" w="med" len="med"/>
                    <a:tailEnd type="none" w="med" len="med"/>
                  </a:ln>
                  <a:effectLst/>
                  <a:scene3d>
                    <a:camera prst="orthographicFront">
                      <a:rot lat="0" lon="0" rev="0"/>
                    </a:camera>
                    <a:lightRig rig="threePt" dir="t">
                      <a:rot lat="0" lon="0" rev="1200000"/>
                    </a:lightRig>
                  </a:scene3d>
                  <a:sp3d/>
                </p:spPr>
                <p:txBody>
                  <a:bodyPr vert="vert270" wrap="square" lIns="91436" tIns="45718" rIns="91436" bIns="45718" numCol="1" rtlCol="0" anchor="t"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500" kern="0" dirty="0" smtClean="0">
                      <a:solidFill>
                        <a:srgbClr val="FFFFFF"/>
                      </a:solidFill>
                      <a:effectLst>
                        <a:outerShdw blurRad="38100" dist="38100" dir="2700000" algn="tl">
                          <a:srgbClr val="000000">
                            <a:alpha val="43137"/>
                          </a:srgbClr>
                        </a:outerShdw>
                      </a:effectLst>
                      <a:latin typeface="Segoe Semibold" pitchFamily="34" charset="0"/>
                    </a:endParaRPr>
                  </a:p>
                </p:txBody>
              </p:sp>
              <p:sp>
                <p:nvSpPr>
                  <p:cNvPr id="229" name="Round Single Corner Rectangle 228"/>
                  <p:cNvSpPr/>
                  <p:nvPr/>
                </p:nvSpPr>
                <p:spPr bwMode="auto">
                  <a:xfrm>
                    <a:off x="1309402" y="3254350"/>
                    <a:ext cx="1358989" cy="250482"/>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400" kern="0" dirty="0" smtClean="0">
                      <a:solidFill>
                        <a:schemeClr val="bg1"/>
                      </a:solidFill>
                      <a:latin typeface="Segoe Semibold" pitchFamily="34" charset="0"/>
                    </a:endParaRPr>
                  </a:p>
                </p:txBody>
              </p:sp>
              <p:sp>
                <p:nvSpPr>
                  <p:cNvPr id="230" name="Round Single Corner Rectangle 229"/>
                  <p:cNvSpPr/>
                  <p:nvPr/>
                </p:nvSpPr>
                <p:spPr>
                  <a:xfrm>
                    <a:off x="1303526" y="3601043"/>
                    <a:ext cx="1364864" cy="197984"/>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r>
                      <a:rPr lang="en-US" altLang="zh-CN" sz="1000" kern="0" dirty="0" smtClean="0">
                        <a:solidFill>
                          <a:srgbClr val="FFFFFF"/>
                        </a:solidFill>
                        <a:latin typeface="Segoe Semibold" pitchFamily="34" charset="0"/>
                      </a:rPr>
                      <a:t>Hyper-V, VMware, </a:t>
                    </a:r>
                    <a:r>
                      <a:rPr lang="en-US" altLang="zh-CN" sz="1000" kern="0" dirty="0" err="1" smtClean="0">
                        <a:solidFill>
                          <a:srgbClr val="FFFFFF"/>
                        </a:solidFill>
                        <a:latin typeface="Segoe Semibold" pitchFamily="34" charset="0"/>
                      </a:rPr>
                      <a:t>Xen</a:t>
                    </a:r>
                    <a:endParaRPr lang="en-US" altLang="zh-CN" sz="1000" kern="0" dirty="0" smtClean="0">
                      <a:solidFill>
                        <a:srgbClr val="FFFFFF"/>
                      </a:solidFill>
                      <a:latin typeface="Segoe Semibold" pitchFamily="34" charset="0"/>
                    </a:endParaRPr>
                  </a:p>
                </p:txBody>
              </p:sp>
              <p:pic>
                <p:nvPicPr>
                  <p:cNvPr id="231" name="Picture 2" descr="W:\TRANSFER\MBupload\SERVER-new\Logo\SystemCenter\SystemCenter\SysCnt_h_rgb_r.png"/>
                  <p:cNvPicPr>
                    <a:picLocks noChangeAspect="1" noChangeArrowheads="1"/>
                  </p:cNvPicPr>
                  <p:nvPr/>
                </p:nvPicPr>
                <p:blipFill>
                  <a:blip r:embed="rId4"/>
                  <a:srcRect/>
                  <a:stretch>
                    <a:fillRect/>
                  </a:stretch>
                </p:blipFill>
                <p:spPr bwMode="auto">
                  <a:xfrm>
                    <a:off x="1358693" y="3279241"/>
                    <a:ext cx="681211" cy="200700"/>
                  </a:xfrm>
                  <a:prstGeom prst="rect">
                    <a:avLst/>
                  </a:prstGeom>
                  <a:noFill/>
                  <a:ln w="9525">
                    <a:noFill/>
                    <a:miter lim="800000"/>
                    <a:headEnd/>
                    <a:tailEnd/>
                  </a:ln>
                </p:spPr>
              </p:pic>
              <p:sp>
                <p:nvSpPr>
                  <p:cNvPr id="232" name="TextBox 231"/>
                  <p:cNvSpPr txBox="1"/>
                  <p:nvPr/>
                </p:nvSpPr>
                <p:spPr>
                  <a:xfrm>
                    <a:off x="1988896" y="3315427"/>
                    <a:ext cx="960806" cy="324138"/>
                  </a:xfrm>
                  <a:prstGeom prst="rect">
                    <a:avLst/>
                  </a:prstGeom>
                  <a:noFill/>
                </p:spPr>
                <p:txBody>
                  <a:bodyPr wrap="square" rtlCol="0">
                    <a:spAutoFit/>
                  </a:bodyPr>
                  <a:lstStyle/>
                  <a:p>
                    <a:r>
                      <a:rPr lang="en-US" sz="1000" dirty="0" smtClean="0"/>
                      <a:t>VMM Future</a:t>
                    </a:r>
                  </a:p>
                  <a:p>
                    <a:endParaRPr lang="en-US" sz="1000" dirty="0"/>
                  </a:p>
                </p:txBody>
              </p:sp>
            </p:grpSp>
          </p:grpSp>
        </p:grpSp>
        <p:sp>
          <p:nvSpPr>
            <p:cNvPr id="208" name="TextBox 207"/>
            <p:cNvSpPr txBox="1"/>
            <p:nvPr/>
          </p:nvSpPr>
          <p:spPr>
            <a:xfrm>
              <a:off x="3877653" y="3143440"/>
              <a:ext cx="1171398" cy="400110"/>
            </a:xfrm>
            <a:prstGeom prst="rect">
              <a:avLst/>
            </a:prstGeom>
            <a:noFill/>
          </p:spPr>
          <p:txBody>
            <a:bodyPr wrap="square" rtlCol="0">
              <a:spAutoFit/>
            </a:bodyPr>
            <a:lstStyle/>
            <a:p>
              <a:r>
                <a:rPr lang="en-US" sz="1000" dirty="0" smtClean="0"/>
                <a:t>VMM 2012</a:t>
              </a:r>
            </a:p>
            <a:p>
              <a:endParaRPr lang="en-US" sz="1000" dirty="0"/>
            </a:p>
          </p:txBody>
        </p:sp>
      </p:grpSp>
    </p:spTree>
    <p:extLst>
      <p:ext uri="{BB962C8B-B14F-4D97-AF65-F5344CB8AC3E}">
        <p14:creationId xmlns:p14="http://schemas.microsoft.com/office/powerpoint/2010/main" val="2518007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6"/>
                                        </p:tgtEl>
                                        <p:attrNameLst>
                                          <p:attrName>style.visibility</p:attrName>
                                        </p:attrNameLst>
                                      </p:cBhvr>
                                      <p:to>
                                        <p:strVal val="visible"/>
                                      </p:to>
                                    </p:set>
                                    <p:animEffect transition="in" filter="fade">
                                      <p:cBhvr>
                                        <p:cTn id="10"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VMM 2012 Community Evaluation Program</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866463861"/>
              </p:ext>
            </p:extLst>
          </p:nvPr>
        </p:nvGraphicFramePr>
        <p:xfrm>
          <a:off x="5561012" y="1447800"/>
          <a:ext cx="6107113" cy="4403620"/>
        </p:xfrm>
        <a:graphic>
          <a:graphicData uri="http://schemas.openxmlformats.org/drawingml/2006/table">
            <a:tbl>
              <a:tblPr firstRow="1" bandRow="1">
                <a:tableStyleId>{37CE84F3-28C3-443E-9E96-99CF82512B78}</a:tableStyleId>
              </a:tblPr>
              <a:tblGrid>
                <a:gridCol w="4328343"/>
                <a:gridCol w="1778770"/>
              </a:tblGrid>
              <a:tr h="314046">
                <a:tc>
                  <a:txBody>
                    <a:bodyPr/>
                    <a:lstStyle/>
                    <a:p>
                      <a:pPr algn="ctr" fontAlgn="ctr"/>
                      <a:r>
                        <a:rPr lang="en-US" sz="1200" u="none" strike="noStrike" dirty="0" smtClean="0">
                          <a:effectLst/>
                        </a:rPr>
                        <a:t>Session *</a:t>
                      </a:r>
                      <a:endParaRPr lang="en-US" sz="1200" b="1" i="0" u="none" strike="noStrike" dirty="0">
                        <a:solidFill>
                          <a:srgbClr val="000000"/>
                        </a:solidFill>
                        <a:effectLst/>
                        <a:latin typeface="Calibri"/>
                      </a:endParaRPr>
                    </a:p>
                  </a:txBody>
                  <a:tcPr marL="3090" marR="3090" marT="3090" marB="0" anchor="ctr"/>
                </a:tc>
                <a:tc>
                  <a:txBody>
                    <a:bodyPr/>
                    <a:lstStyle/>
                    <a:p>
                      <a:pPr algn="ctr" fontAlgn="ctr"/>
                      <a:r>
                        <a:rPr lang="en-US" sz="1200" u="none" strike="noStrike" dirty="0">
                          <a:effectLst/>
                        </a:rPr>
                        <a:t>Session Date</a:t>
                      </a:r>
                      <a:endParaRPr lang="en-US" sz="1200" b="1" i="0" u="none" strike="noStrike" dirty="0">
                        <a:solidFill>
                          <a:srgbClr val="000000"/>
                        </a:solidFill>
                        <a:effectLst/>
                        <a:latin typeface="Calibri"/>
                      </a:endParaRPr>
                    </a:p>
                  </a:txBody>
                  <a:tcPr marL="3090" marR="3090" marT="3090" marB="0" anchor="ctr"/>
                </a:tc>
              </a:tr>
              <a:tr h="265766">
                <a:tc>
                  <a:txBody>
                    <a:bodyPr/>
                    <a:lstStyle/>
                    <a:p>
                      <a:pPr algn="l" fontAlgn="ctr"/>
                      <a:r>
                        <a:rPr lang="en-US" sz="1200" u="none" strike="noStrike">
                          <a:effectLst/>
                        </a:rPr>
                        <a:t>Overview SCVMM 2012 Overview (Demo Installing Demo Evaluation VHD)</a:t>
                      </a:r>
                      <a:endParaRPr lang="en-US" sz="1200" b="0" i="0" u="none" strike="noStrike">
                        <a:solidFill>
                          <a:srgbClr val="000000"/>
                        </a:solidFill>
                        <a:effectLst/>
                        <a:latin typeface="Calibri"/>
                      </a:endParaRPr>
                    </a:p>
                  </a:txBody>
                  <a:tcPr marL="3090" marR="3090" marT="3090" marB="0" anchor="ctr"/>
                </a:tc>
                <a:tc>
                  <a:txBody>
                    <a:bodyPr/>
                    <a:lstStyle/>
                    <a:p>
                      <a:pPr algn="ctr" fontAlgn="ctr"/>
                      <a:r>
                        <a:rPr lang="en-US" sz="1200" u="none" strike="noStrike" dirty="0">
                          <a:effectLst/>
                        </a:rPr>
                        <a:t>26-May</a:t>
                      </a:r>
                      <a:endParaRPr lang="en-US" sz="1200" b="0" i="0" u="none" strike="noStrike" dirty="0">
                        <a:solidFill>
                          <a:srgbClr val="000000"/>
                        </a:solidFill>
                        <a:effectLst/>
                        <a:latin typeface="Calibri"/>
                      </a:endParaRPr>
                    </a:p>
                  </a:txBody>
                  <a:tcPr marL="3090" marR="3090" marT="3090" marB="0" anchor="ctr"/>
                </a:tc>
              </a:tr>
              <a:tr h="265766">
                <a:tc>
                  <a:txBody>
                    <a:bodyPr/>
                    <a:lstStyle/>
                    <a:p>
                      <a:pPr algn="l" fontAlgn="ctr"/>
                      <a:r>
                        <a:rPr lang="en-US" sz="1200" u="none" strike="noStrike" dirty="0">
                          <a:effectLst/>
                        </a:rPr>
                        <a:t>Adding </a:t>
                      </a:r>
                      <a:r>
                        <a:rPr lang="en-US" sz="1200" u="none" strike="noStrike" dirty="0" err="1">
                          <a:effectLst/>
                        </a:rPr>
                        <a:t>Hyper-V</a:t>
                      </a:r>
                      <a:r>
                        <a:rPr lang="en-US" sz="1200" u="none" strike="noStrike" dirty="0">
                          <a:effectLst/>
                        </a:rPr>
                        <a:t> Host, Deploying Bare Metal </a:t>
                      </a:r>
                      <a:r>
                        <a:rPr lang="en-US" sz="1200" u="none" strike="noStrike" dirty="0" err="1">
                          <a:effectLst/>
                        </a:rPr>
                        <a:t>Hyper-V</a:t>
                      </a:r>
                      <a:r>
                        <a:rPr lang="en-US" sz="1200" u="none" strike="noStrike" dirty="0">
                          <a:effectLst/>
                        </a:rPr>
                        <a:t> hosts</a:t>
                      </a:r>
                      <a:endParaRPr lang="en-US" sz="1200" b="0" i="0" u="none" strike="noStrike" dirty="0">
                        <a:solidFill>
                          <a:srgbClr val="000000"/>
                        </a:solidFill>
                        <a:effectLst/>
                        <a:latin typeface="Calibri"/>
                      </a:endParaRPr>
                    </a:p>
                  </a:txBody>
                  <a:tcPr marL="3090" marR="3090" marT="3090" marB="0" anchor="ctr"/>
                </a:tc>
                <a:tc>
                  <a:txBody>
                    <a:bodyPr/>
                    <a:lstStyle/>
                    <a:p>
                      <a:pPr algn="ctr" fontAlgn="ctr"/>
                      <a:r>
                        <a:rPr lang="en-US" sz="1200" u="none" strike="noStrike" dirty="0">
                          <a:effectLst/>
                        </a:rPr>
                        <a:t>9-Jun</a:t>
                      </a:r>
                      <a:endParaRPr lang="en-US" sz="1200" b="0" i="0" u="none" strike="noStrike" dirty="0">
                        <a:solidFill>
                          <a:srgbClr val="000000"/>
                        </a:solidFill>
                        <a:effectLst/>
                        <a:latin typeface="Calibri"/>
                      </a:endParaRPr>
                    </a:p>
                  </a:txBody>
                  <a:tcPr marL="3090" marR="3090" marT="3090" marB="0" anchor="ctr"/>
                </a:tc>
              </a:tr>
              <a:tr h="265766">
                <a:tc>
                  <a:txBody>
                    <a:bodyPr/>
                    <a:lstStyle/>
                    <a:p>
                      <a:pPr algn="l" fontAlgn="ctr"/>
                      <a:r>
                        <a:rPr lang="en-US" sz="1200" u="none" strike="noStrike" dirty="0">
                          <a:effectLst/>
                        </a:rPr>
                        <a:t>DPM - Disaster Recovery in a </a:t>
                      </a:r>
                      <a:r>
                        <a:rPr lang="en-US" sz="1200" u="none" strike="noStrike" dirty="0" err="1">
                          <a:effectLst/>
                        </a:rPr>
                        <a:t>Hyper-V</a:t>
                      </a:r>
                      <a:r>
                        <a:rPr lang="en-US" sz="1200" u="none" strike="noStrike" dirty="0">
                          <a:effectLst/>
                        </a:rPr>
                        <a:t> Environment</a:t>
                      </a:r>
                      <a:endParaRPr lang="en-US" sz="1200" b="0" i="0" u="none" strike="noStrike" dirty="0">
                        <a:solidFill>
                          <a:srgbClr val="000000"/>
                        </a:solidFill>
                        <a:effectLst/>
                        <a:latin typeface="Calibri"/>
                      </a:endParaRPr>
                    </a:p>
                  </a:txBody>
                  <a:tcPr marL="3090" marR="3090" marT="3090" marB="0" anchor="ctr"/>
                </a:tc>
                <a:tc>
                  <a:txBody>
                    <a:bodyPr/>
                    <a:lstStyle/>
                    <a:p>
                      <a:pPr algn="ctr" fontAlgn="ctr"/>
                      <a:r>
                        <a:rPr lang="en-US" sz="1200" u="none" strike="noStrike" dirty="0">
                          <a:effectLst/>
                        </a:rPr>
                        <a:t>23-Jun</a:t>
                      </a:r>
                      <a:endParaRPr lang="en-US" sz="1200" b="0" i="0" u="none" strike="noStrike" dirty="0">
                        <a:solidFill>
                          <a:srgbClr val="000000"/>
                        </a:solidFill>
                        <a:effectLst/>
                        <a:latin typeface="Calibri"/>
                      </a:endParaRPr>
                    </a:p>
                  </a:txBody>
                  <a:tcPr marL="3090" marR="3090" marT="3090" marB="0" anchor="ctr"/>
                </a:tc>
              </a:tr>
              <a:tr h="265766">
                <a:tc>
                  <a:txBody>
                    <a:bodyPr/>
                    <a:lstStyle/>
                    <a:p>
                      <a:pPr algn="l" fontAlgn="ctr"/>
                      <a:r>
                        <a:rPr lang="en-US" sz="1200" u="none" strike="noStrike">
                          <a:effectLst/>
                        </a:rPr>
                        <a:t>Overview of Networking</a:t>
                      </a:r>
                      <a:endParaRPr lang="en-US" sz="1200" b="0" i="0" u="none" strike="noStrike">
                        <a:solidFill>
                          <a:srgbClr val="000000"/>
                        </a:solidFill>
                        <a:effectLst/>
                        <a:latin typeface="Calibri"/>
                      </a:endParaRPr>
                    </a:p>
                  </a:txBody>
                  <a:tcPr marL="3090" marR="3090" marT="3090" marB="0" anchor="ctr"/>
                </a:tc>
                <a:tc>
                  <a:txBody>
                    <a:bodyPr/>
                    <a:lstStyle/>
                    <a:p>
                      <a:pPr algn="ctr" fontAlgn="ctr"/>
                      <a:r>
                        <a:rPr lang="en-US" sz="1200" u="none" strike="noStrike" dirty="0">
                          <a:effectLst/>
                        </a:rPr>
                        <a:t>7-Jul</a:t>
                      </a:r>
                      <a:endParaRPr lang="en-US" sz="1200" b="0" i="0" u="none" strike="noStrike" dirty="0">
                        <a:solidFill>
                          <a:srgbClr val="000000"/>
                        </a:solidFill>
                        <a:effectLst/>
                        <a:latin typeface="Calibri"/>
                      </a:endParaRPr>
                    </a:p>
                  </a:txBody>
                  <a:tcPr marL="3090" marR="3090" marT="3090" marB="0" anchor="ctr"/>
                </a:tc>
              </a:tr>
              <a:tr h="265766">
                <a:tc>
                  <a:txBody>
                    <a:bodyPr/>
                    <a:lstStyle/>
                    <a:p>
                      <a:pPr algn="l" fontAlgn="ctr"/>
                      <a:r>
                        <a:rPr lang="en-US" sz="1200" u="none" strike="noStrike">
                          <a:effectLst/>
                        </a:rPr>
                        <a:t>Overview of  Storage</a:t>
                      </a:r>
                      <a:endParaRPr lang="en-US" sz="1200" b="0" i="0" u="none" strike="noStrike">
                        <a:solidFill>
                          <a:srgbClr val="000000"/>
                        </a:solidFill>
                        <a:effectLst/>
                        <a:latin typeface="Calibri"/>
                      </a:endParaRPr>
                    </a:p>
                  </a:txBody>
                  <a:tcPr marL="3090" marR="3090" marT="3090" marB="0" anchor="ctr"/>
                </a:tc>
                <a:tc>
                  <a:txBody>
                    <a:bodyPr/>
                    <a:lstStyle/>
                    <a:p>
                      <a:pPr algn="ctr" fontAlgn="ctr"/>
                      <a:r>
                        <a:rPr lang="en-US" sz="1200" u="none" strike="noStrike" dirty="0">
                          <a:effectLst/>
                        </a:rPr>
                        <a:t>21-Jul</a:t>
                      </a:r>
                      <a:endParaRPr lang="en-US" sz="1200" b="0" i="0" u="none" strike="noStrike" dirty="0">
                        <a:solidFill>
                          <a:srgbClr val="000000"/>
                        </a:solidFill>
                        <a:effectLst/>
                        <a:latin typeface="Calibri"/>
                      </a:endParaRPr>
                    </a:p>
                  </a:txBody>
                  <a:tcPr marL="3090" marR="3090" marT="3090" marB="0" anchor="ctr"/>
                </a:tc>
              </a:tr>
              <a:tr h="265766">
                <a:tc>
                  <a:txBody>
                    <a:bodyPr/>
                    <a:lstStyle/>
                    <a:p>
                      <a:pPr algn="l" fontAlgn="ctr"/>
                      <a:r>
                        <a:rPr lang="en-US" sz="1200" u="none" strike="noStrike">
                          <a:effectLst/>
                        </a:rPr>
                        <a:t>Cluster Creation, Update Management, Dynamic Optimatization</a:t>
                      </a:r>
                      <a:endParaRPr lang="en-US" sz="1200" b="0" i="0" u="none" strike="noStrike">
                        <a:solidFill>
                          <a:srgbClr val="000000"/>
                        </a:solidFill>
                        <a:effectLst/>
                        <a:latin typeface="Calibri"/>
                      </a:endParaRPr>
                    </a:p>
                  </a:txBody>
                  <a:tcPr marL="3090" marR="3090" marT="3090" marB="0" anchor="ctr"/>
                </a:tc>
                <a:tc>
                  <a:txBody>
                    <a:bodyPr/>
                    <a:lstStyle/>
                    <a:p>
                      <a:pPr algn="ctr" fontAlgn="ctr"/>
                      <a:r>
                        <a:rPr lang="en-US" sz="1200" u="none" strike="noStrike" dirty="0">
                          <a:effectLst/>
                        </a:rPr>
                        <a:t>4-Aug</a:t>
                      </a:r>
                      <a:endParaRPr lang="en-US" sz="1200" b="0" i="0" u="none" strike="noStrike" dirty="0">
                        <a:solidFill>
                          <a:srgbClr val="000000"/>
                        </a:solidFill>
                        <a:effectLst/>
                        <a:latin typeface="Calibri"/>
                      </a:endParaRPr>
                    </a:p>
                  </a:txBody>
                  <a:tcPr marL="3090" marR="3090" marT="3090" marB="0" anchor="ctr"/>
                </a:tc>
              </a:tr>
              <a:tr h="265766">
                <a:tc>
                  <a:txBody>
                    <a:bodyPr/>
                    <a:lstStyle/>
                    <a:p>
                      <a:pPr algn="l" fontAlgn="ctr"/>
                      <a:r>
                        <a:rPr lang="en-US" sz="1200" u="none" strike="noStrike">
                          <a:effectLst/>
                        </a:rPr>
                        <a:t>Overview of Clouds (creation, SSU delegation)</a:t>
                      </a:r>
                      <a:endParaRPr lang="en-US" sz="1200" b="0" i="0" u="none" strike="noStrike">
                        <a:solidFill>
                          <a:srgbClr val="000000"/>
                        </a:solidFill>
                        <a:effectLst/>
                        <a:latin typeface="Calibri"/>
                      </a:endParaRPr>
                    </a:p>
                  </a:txBody>
                  <a:tcPr marL="3090" marR="3090" marT="3090" marB="0" anchor="ctr"/>
                </a:tc>
                <a:tc>
                  <a:txBody>
                    <a:bodyPr/>
                    <a:lstStyle/>
                    <a:p>
                      <a:pPr algn="ctr" fontAlgn="ctr"/>
                      <a:r>
                        <a:rPr lang="en-US" sz="1200" u="none" strike="noStrike" dirty="0">
                          <a:effectLst/>
                        </a:rPr>
                        <a:t>18-Aug</a:t>
                      </a:r>
                      <a:endParaRPr lang="en-US" sz="1200" b="0" i="0" u="none" strike="noStrike" dirty="0">
                        <a:solidFill>
                          <a:srgbClr val="000000"/>
                        </a:solidFill>
                        <a:effectLst/>
                        <a:latin typeface="Calibri"/>
                      </a:endParaRPr>
                    </a:p>
                  </a:txBody>
                  <a:tcPr marL="3090" marR="3090" marT="3090" marB="0" anchor="ctr"/>
                </a:tc>
              </a:tr>
              <a:tr h="265766">
                <a:tc>
                  <a:txBody>
                    <a:bodyPr/>
                    <a:lstStyle/>
                    <a:p>
                      <a:pPr algn="l" fontAlgn="ctr"/>
                      <a:r>
                        <a:rPr lang="en-US" sz="1200" u="none" strike="noStrike">
                          <a:effectLst/>
                        </a:rPr>
                        <a:t>Overview of Server App-V in VMM</a:t>
                      </a:r>
                      <a:endParaRPr lang="en-US" sz="1200" b="0" i="0" u="none" strike="noStrike">
                        <a:solidFill>
                          <a:srgbClr val="000000"/>
                        </a:solidFill>
                        <a:effectLst/>
                        <a:latin typeface="Calibri"/>
                      </a:endParaRPr>
                    </a:p>
                  </a:txBody>
                  <a:tcPr marL="3090" marR="3090" marT="3090" marB="0" anchor="ctr"/>
                </a:tc>
                <a:tc>
                  <a:txBody>
                    <a:bodyPr/>
                    <a:lstStyle/>
                    <a:p>
                      <a:pPr algn="ctr" fontAlgn="ctr"/>
                      <a:r>
                        <a:rPr lang="en-US" sz="1200" u="none" strike="noStrike" dirty="0">
                          <a:effectLst/>
                        </a:rPr>
                        <a:t>1-Sep</a:t>
                      </a:r>
                      <a:endParaRPr lang="en-US" sz="1200" b="0" i="0" u="none" strike="noStrike" dirty="0">
                        <a:solidFill>
                          <a:srgbClr val="000000"/>
                        </a:solidFill>
                        <a:effectLst/>
                        <a:latin typeface="Calibri"/>
                      </a:endParaRPr>
                    </a:p>
                  </a:txBody>
                  <a:tcPr marL="3090" marR="3090" marT="3090" marB="0" anchor="ctr"/>
                </a:tc>
              </a:tr>
              <a:tr h="265766">
                <a:tc>
                  <a:txBody>
                    <a:bodyPr/>
                    <a:lstStyle/>
                    <a:p>
                      <a:pPr algn="l" fontAlgn="ctr"/>
                      <a:r>
                        <a:rPr lang="en-US" sz="1200" u="none" strike="noStrike">
                          <a:effectLst/>
                        </a:rPr>
                        <a:t>Overview of Service Creation</a:t>
                      </a:r>
                      <a:endParaRPr lang="en-US" sz="1200" b="0" i="0" u="none" strike="noStrike">
                        <a:solidFill>
                          <a:srgbClr val="000000"/>
                        </a:solidFill>
                        <a:effectLst/>
                        <a:latin typeface="Calibri"/>
                      </a:endParaRPr>
                    </a:p>
                  </a:txBody>
                  <a:tcPr marL="3090" marR="3090" marT="3090" marB="0" anchor="ctr"/>
                </a:tc>
                <a:tc>
                  <a:txBody>
                    <a:bodyPr/>
                    <a:lstStyle/>
                    <a:p>
                      <a:pPr algn="ctr" fontAlgn="ctr"/>
                      <a:r>
                        <a:rPr lang="en-US" sz="1200" u="none" strike="noStrike" dirty="0">
                          <a:effectLst/>
                        </a:rPr>
                        <a:t>15-Sep</a:t>
                      </a:r>
                      <a:endParaRPr lang="en-US" sz="1200" b="0" i="0" u="none" strike="noStrike" dirty="0">
                        <a:solidFill>
                          <a:srgbClr val="000000"/>
                        </a:solidFill>
                        <a:effectLst/>
                        <a:latin typeface="Calibri"/>
                      </a:endParaRPr>
                    </a:p>
                  </a:txBody>
                  <a:tcPr marL="3090" marR="3090" marT="3090" marB="0" anchor="ctr"/>
                </a:tc>
              </a:tr>
              <a:tr h="265766">
                <a:tc>
                  <a:txBody>
                    <a:bodyPr/>
                    <a:lstStyle/>
                    <a:p>
                      <a:pPr algn="l" fontAlgn="ctr"/>
                      <a:r>
                        <a:rPr lang="en-US" sz="1200" u="none" strike="noStrike">
                          <a:effectLst/>
                        </a:rPr>
                        <a:t>Modeling virtualized services in VMM (creation and deployment)</a:t>
                      </a:r>
                      <a:endParaRPr lang="en-US" sz="1200" b="0" i="0" u="none" strike="noStrike">
                        <a:solidFill>
                          <a:srgbClr val="000000"/>
                        </a:solidFill>
                        <a:effectLst/>
                        <a:latin typeface="Calibri"/>
                      </a:endParaRPr>
                    </a:p>
                  </a:txBody>
                  <a:tcPr marL="3090" marR="3090" marT="3090" marB="0" anchor="ctr"/>
                </a:tc>
                <a:tc>
                  <a:txBody>
                    <a:bodyPr/>
                    <a:lstStyle/>
                    <a:p>
                      <a:pPr algn="ctr" fontAlgn="ctr"/>
                      <a:r>
                        <a:rPr lang="en-US" sz="1200" u="none" strike="noStrike" dirty="0">
                          <a:effectLst/>
                        </a:rPr>
                        <a:t>29-Sep</a:t>
                      </a:r>
                      <a:endParaRPr lang="en-US" sz="1200" b="0" i="0" u="none" strike="noStrike" dirty="0">
                        <a:solidFill>
                          <a:srgbClr val="000000"/>
                        </a:solidFill>
                        <a:effectLst/>
                        <a:latin typeface="Calibri"/>
                      </a:endParaRPr>
                    </a:p>
                  </a:txBody>
                  <a:tcPr marL="3090" marR="3090" marT="3090" marB="0" anchor="ctr"/>
                </a:tc>
              </a:tr>
              <a:tr h="265766">
                <a:tc>
                  <a:txBody>
                    <a:bodyPr/>
                    <a:lstStyle/>
                    <a:p>
                      <a:pPr algn="l" fontAlgn="ctr"/>
                      <a:r>
                        <a:rPr lang="en-US" sz="1200" u="none" strike="noStrike">
                          <a:effectLst/>
                        </a:rPr>
                        <a:t>Maintaining virtualized services</a:t>
                      </a:r>
                      <a:endParaRPr lang="en-US" sz="1200" b="0" i="0" u="none" strike="noStrike">
                        <a:solidFill>
                          <a:srgbClr val="000000"/>
                        </a:solidFill>
                        <a:effectLst/>
                        <a:latin typeface="Calibri"/>
                      </a:endParaRPr>
                    </a:p>
                  </a:txBody>
                  <a:tcPr marL="3090" marR="3090" marT="3090" marB="0" anchor="ctr"/>
                </a:tc>
                <a:tc>
                  <a:txBody>
                    <a:bodyPr/>
                    <a:lstStyle/>
                    <a:p>
                      <a:pPr algn="ctr" fontAlgn="ctr"/>
                      <a:r>
                        <a:rPr lang="en-US" sz="1200" u="none" strike="noStrike" dirty="0">
                          <a:effectLst/>
                        </a:rPr>
                        <a:t>13-Oct</a:t>
                      </a:r>
                      <a:endParaRPr lang="en-US" sz="1200" b="0" i="0" u="none" strike="noStrike" dirty="0">
                        <a:solidFill>
                          <a:srgbClr val="000000"/>
                        </a:solidFill>
                        <a:effectLst/>
                        <a:latin typeface="Calibri"/>
                      </a:endParaRPr>
                    </a:p>
                  </a:txBody>
                  <a:tcPr marL="3090" marR="3090" marT="3090" marB="0" anchor="ctr"/>
                </a:tc>
              </a:tr>
              <a:tr h="265766">
                <a:tc>
                  <a:txBody>
                    <a:bodyPr/>
                    <a:lstStyle/>
                    <a:p>
                      <a:pPr algn="l" fontAlgn="ctr"/>
                      <a:r>
                        <a:rPr lang="en-US" sz="1200" u="none" strike="noStrike">
                          <a:effectLst/>
                        </a:rPr>
                        <a:t>Importing/Exporting Service Templates</a:t>
                      </a:r>
                      <a:endParaRPr lang="en-US" sz="1200" b="0" i="0" u="none" strike="noStrike">
                        <a:solidFill>
                          <a:srgbClr val="000000"/>
                        </a:solidFill>
                        <a:effectLst/>
                        <a:latin typeface="Calibri"/>
                      </a:endParaRPr>
                    </a:p>
                  </a:txBody>
                  <a:tcPr marL="3090" marR="3090" marT="3090" marB="0" anchor="ctr"/>
                </a:tc>
                <a:tc>
                  <a:txBody>
                    <a:bodyPr/>
                    <a:lstStyle/>
                    <a:p>
                      <a:pPr algn="ctr" fontAlgn="ctr"/>
                      <a:r>
                        <a:rPr lang="en-US" sz="1200" u="none" strike="noStrike" dirty="0">
                          <a:effectLst/>
                        </a:rPr>
                        <a:t>27-Oct</a:t>
                      </a:r>
                      <a:endParaRPr lang="en-US" sz="1200" b="0" i="0" u="none" strike="noStrike" dirty="0">
                        <a:solidFill>
                          <a:srgbClr val="000000"/>
                        </a:solidFill>
                        <a:effectLst/>
                        <a:latin typeface="Calibri"/>
                      </a:endParaRPr>
                    </a:p>
                  </a:txBody>
                  <a:tcPr marL="3090" marR="3090" marT="3090" marB="0" anchor="ctr"/>
                </a:tc>
              </a:tr>
              <a:tr h="265766">
                <a:tc>
                  <a:txBody>
                    <a:bodyPr/>
                    <a:lstStyle/>
                    <a:p>
                      <a:pPr algn="l" fontAlgn="ctr"/>
                      <a:r>
                        <a:rPr lang="en-US" sz="1200" u="none" strike="noStrike">
                          <a:effectLst/>
                        </a:rPr>
                        <a:t>Overview of Concero</a:t>
                      </a:r>
                      <a:endParaRPr lang="en-US" sz="1200" b="0" i="0" u="none" strike="noStrike">
                        <a:solidFill>
                          <a:srgbClr val="000000"/>
                        </a:solidFill>
                        <a:effectLst/>
                        <a:latin typeface="Calibri"/>
                      </a:endParaRPr>
                    </a:p>
                  </a:txBody>
                  <a:tcPr marL="3090" marR="3090" marT="3090" marB="0" anchor="ctr"/>
                </a:tc>
                <a:tc>
                  <a:txBody>
                    <a:bodyPr/>
                    <a:lstStyle/>
                    <a:p>
                      <a:pPr algn="ctr" fontAlgn="ctr"/>
                      <a:r>
                        <a:rPr lang="en-US" sz="1200" u="none" strike="noStrike" dirty="0">
                          <a:effectLst/>
                        </a:rPr>
                        <a:t>10-Nov</a:t>
                      </a:r>
                      <a:endParaRPr lang="en-US" sz="1200" b="0" i="0" u="none" strike="noStrike" dirty="0">
                        <a:solidFill>
                          <a:srgbClr val="000000"/>
                        </a:solidFill>
                        <a:effectLst/>
                        <a:latin typeface="Calibri"/>
                      </a:endParaRPr>
                    </a:p>
                  </a:txBody>
                  <a:tcPr marL="3090" marR="3090" marT="3090" marB="0" anchor="ctr"/>
                </a:tc>
              </a:tr>
              <a:tr h="265766">
                <a:tc>
                  <a:txBody>
                    <a:bodyPr/>
                    <a:lstStyle/>
                    <a:p>
                      <a:pPr algn="l" fontAlgn="ctr"/>
                      <a:r>
                        <a:rPr lang="en-US" sz="1200" u="none" strike="noStrike">
                          <a:effectLst/>
                        </a:rPr>
                        <a:t>Overview of Multi-Hypervisor Support (XenServer/Vmware)</a:t>
                      </a:r>
                      <a:endParaRPr lang="en-US" sz="1200" b="0" i="0" u="none" strike="noStrike">
                        <a:solidFill>
                          <a:srgbClr val="000000"/>
                        </a:solidFill>
                        <a:effectLst/>
                        <a:latin typeface="Calibri"/>
                      </a:endParaRPr>
                    </a:p>
                  </a:txBody>
                  <a:tcPr marL="3090" marR="3090" marT="3090" marB="0" anchor="ctr"/>
                </a:tc>
                <a:tc>
                  <a:txBody>
                    <a:bodyPr/>
                    <a:lstStyle/>
                    <a:p>
                      <a:pPr algn="ctr" fontAlgn="ctr"/>
                      <a:r>
                        <a:rPr lang="en-US" sz="1200" u="none" strike="noStrike" dirty="0">
                          <a:effectLst/>
                        </a:rPr>
                        <a:t>24-Nov</a:t>
                      </a:r>
                      <a:endParaRPr lang="en-US" sz="1200" b="0" i="0" u="none" strike="noStrike" dirty="0">
                        <a:solidFill>
                          <a:srgbClr val="000000"/>
                        </a:solidFill>
                        <a:effectLst/>
                        <a:latin typeface="Calibri"/>
                      </a:endParaRPr>
                    </a:p>
                  </a:txBody>
                  <a:tcPr marL="3090" marR="3090" marT="3090" marB="0" anchor="ctr"/>
                </a:tc>
              </a:tr>
              <a:tr h="265766">
                <a:tc>
                  <a:txBody>
                    <a:bodyPr/>
                    <a:lstStyle/>
                    <a:p>
                      <a:pPr algn="l" fontAlgn="ctr"/>
                      <a:r>
                        <a:rPr lang="en-US" sz="1200" u="none" strike="noStrike" dirty="0">
                          <a:effectLst/>
                        </a:rPr>
                        <a:t>Wrap - up Customer success stories</a:t>
                      </a:r>
                      <a:endParaRPr lang="en-US" sz="1200" b="0" i="0" u="none" strike="noStrike" dirty="0">
                        <a:solidFill>
                          <a:srgbClr val="000000"/>
                        </a:solidFill>
                        <a:effectLst/>
                        <a:latin typeface="Calibri"/>
                      </a:endParaRPr>
                    </a:p>
                  </a:txBody>
                  <a:tcPr marL="3090" marR="3090" marT="3090" marB="0" anchor="ctr"/>
                </a:tc>
                <a:tc>
                  <a:txBody>
                    <a:bodyPr/>
                    <a:lstStyle/>
                    <a:p>
                      <a:pPr algn="ctr" fontAlgn="ctr"/>
                      <a:r>
                        <a:rPr lang="en-US" sz="1200" u="none" strike="noStrike" dirty="0">
                          <a:effectLst/>
                        </a:rPr>
                        <a:t>8-Dec</a:t>
                      </a:r>
                      <a:endParaRPr lang="en-US" sz="1200" b="0" i="0" u="none" strike="noStrike" dirty="0">
                        <a:solidFill>
                          <a:srgbClr val="000000"/>
                        </a:solidFill>
                        <a:effectLst/>
                        <a:latin typeface="Calibri"/>
                      </a:endParaRPr>
                    </a:p>
                  </a:txBody>
                  <a:tcPr marL="3090" marR="3090" marT="3090" marB="0" anchor="ctr"/>
                </a:tc>
              </a:tr>
            </a:tbl>
          </a:graphicData>
        </a:graphic>
      </p:graphicFrame>
      <p:sp>
        <p:nvSpPr>
          <p:cNvPr id="4" name="Rectangle 3"/>
          <p:cNvSpPr/>
          <p:nvPr/>
        </p:nvSpPr>
        <p:spPr>
          <a:xfrm>
            <a:off x="505540" y="1767535"/>
            <a:ext cx="5257799" cy="3970318"/>
          </a:xfrm>
          <a:prstGeom prst="rect">
            <a:avLst/>
          </a:prstGeom>
        </p:spPr>
        <p:txBody>
          <a:bodyPr wrap="square">
            <a:spAutoFit/>
          </a:bodyPr>
          <a:lstStyle/>
          <a:p>
            <a:r>
              <a:rPr lang="en-US" dirty="0">
                <a:gradFill>
                  <a:gsLst>
                    <a:gs pos="0">
                      <a:schemeClr val="tx1"/>
                    </a:gs>
                    <a:gs pos="100000">
                      <a:schemeClr val="tx1"/>
                    </a:gs>
                  </a:gsLst>
                  <a:lin ang="5400000" scaled="0"/>
                </a:gradFill>
              </a:rPr>
              <a:t>Guided evaluation of Management &amp; Security Products</a:t>
            </a:r>
          </a:p>
          <a:p>
            <a:pPr lvl="1"/>
            <a:r>
              <a:rPr lang="en-US" dirty="0"/>
              <a:t>Access to evaluation bits and VHDs</a:t>
            </a:r>
          </a:p>
          <a:p>
            <a:pPr lvl="1"/>
            <a:r>
              <a:rPr lang="en-US" dirty="0"/>
              <a:t>Access to product group at Virtual Chalk Talks</a:t>
            </a:r>
          </a:p>
          <a:p>
            <a:pPr marL="460375" lvl="1" indent="0">
              <a:buNone/>
            </a:pPr>
            <a:endParaRPr lang="en-US" dirty="0"/>
          </a:p>
          <a:p>
            <a:r>
              <a:rPr lang="en-US" dirty="0">
                <a:gradFill>
                  <a:gsLst>
                    <a:gs pos="0">
                      <a:schemeClr val="tx1"/>
                    </a:gs>
                    <a:gs pos="100000">
                      <a:schemeClr val="tx1"/>
                    </a:gs>
                  </a:gsLst>
                  <a:lin ang="5400000" scaled="0"/>
                </a:gradFill>
              </a:rPr>
              <a:t>Community of Participants </a:t>
            </a:r>
          </a:p>
          <a:p>
            <a:pPr lvl="1"/>
            <a:r>
              <a:rPr lang="en-US" dirty="0"/>
              <a:t>Share feedback on product and documentation</a:t>
            </a:r>
          </a:p>
          <a:p>
            <a:pPr lvl="1"/>
            <a:r>
              <a:rPr lang="en-US" dirty="0"/>
              <a:t>Share best practices and experiences</a:t>
            </a:r>
            <a:endParaRPr lang="en-US" dirty="0">
              <a:gradFill>
                <a:gsLst>
                  <a:gs pos="0">
                    <a:schemeClr val="tx1"/>
                  </a:gs>
                  <a:gs pos="100000">
                    <a:schemeClr val="tx1"/>
                  </a:gs>
                </a:gsLst>
                <a:lin ang="5400000" scaled="0"/>
              </a:gradFill>
            </a:endParaRPr>
          </a:p>
          <a:p>
            <a:endParaRPr lang="en-US" dirty="0">
              <a:gradFill>
                <a:gsLst>
                  <a:gs pos="0">
                    <a:schemeClr val="tx1"/>
                  </a:gs>
                  <a:gs pos="100000">
                    <a:schemeClr val="tx1"/>
                  </a:gs>
                </a:gsLst>
                <a:lin ang="5400000" scaled="0"/>
              </a:gradFill>
            </a:endParaRPr>
          </a:p>
          <a:p>
            <a:r>
              <a:rPr lang="en-US" dirty="0">
                <a:gradFill>
                  <a:gsLst>
                    <a:gs pos="0">
                      <a:schemeClr val="tx1"/>
                    </a:gs>
                    <a:gs pos="100000">
                      <a:schemeClr val="tx1"/>
                    </a:gs>
                  </a:gsLst>
                  <a:lin ang="5400000" scaled="0"/>
                </a:gradFill>
              </a:rPr>
              <a:t>Learn more about programs at</a:t>
            </a:r>
          </a:p>
          <a:p>
            <a:pPr lvl="1"/>
            <a:r>
              <a:rPr lang="en-US" u="sng" dirty="0">
                <a:hlinkClick r:id="rId2"/>
              </a:rPr>
              <a:t>https://connect.microsoft.com/site1211</a:t>
            </a:r>
            <a:endParaRPr lang="en-US" u="sng" dirty="0"/>
          </a:p>
          <a:p>
            <a:pPr lvl="1"/>
            <a:r>
              <a:rPr lang="en-US" dirty="0">
                <a:gradFill>
                  <a:gsLst>
                    <a:gs pos="0">
                      <a:srgbClr val="FFFFFF"/>
                    </a:gs>
                    <a:gs pos="100000">
                      <a:srgbClr val="FFFFFF"/>
                    </a:gs>
                  </a:gsLst>
                  <a:lin ang="5400000" scaled="0"/>
                </a:gradFill>
              </a:rPr>
              <a:t>Or email </a:t>
            </a:r>
            <a:r>
              <a:rPr lang="en-US" dirty="0">
                <a:gradFill>
                  <a:gsLst>
                    <a:gs pos="0">
                      <a:srgbClr val="FFFFFF"/>
                    </a:gs>
                    <a:gs pos="100000">
                      <a:srgbClr val="FFFFFF"/>
                    </a:gs>
                  </a:gsLst>
                  <a:lin ang="5400000" scaled="0"/>
                </a:gradFill>
                <a:hlinkClick r:id="rId3"/>
              </a:rPr>
              <a:t>mscep@microsoft.com</a:t>
            </a:r>
            <a:r>
              <a:rPr lang="en-US" dirty="0">
                <a:gradFill>
                  <a:gsLst>
                    <a:gs pos="0">
                      <a:srgbClr val="FFFFFF"/>
                    </a:gs>
                    <a:gs pos="100000">
                      <a:srgbClr val="FFFFFF"/>
                    </a:gs>
                  </a:gsLst>
                  <a:lin ang="5400000" scaled="0"/>
                </a:gradFill>
              </a:rPr>
              <a:t> with your interest</a:t>
            </a:r>
            <a:r>
              <a:rPr lang="en-US" dirty="0">
                <a:gradFill>
                  <a:gsLst>
                    <a:gs pos="0">
                      <a:srgbClr val="FFFFFF"/>
                    </a:gs>
                    <a:gs pos="86000">
                      <a:srgbClr val="FFFFFF"/>
                    </a:gs>
                  </a:gsLst>
                  <a:lin ang="5400000" scaled="0"/>
                </a:gradFill>
              </a:rPr>
              <a:t> </a:t>
            </a:r>
          </a:p>
        </p:txBody>
      </p:sp>
      <p:sp>
        <p:nvSpPr>
          <p:cNvPr id="5" name="TextBox 4"/>
          <p:cNvSpPr txBox="1"/>
          <p:nvPr/>
        </p:nvSpPr>
        <p:spPr>
          <a:xfrm>
            <a:off x="6094413" y="6383179"/>
            <a:ext cx="5040675" cy="215444"/>
          </a:xfrm>
          <a:prstGeom prst="rect">
            <a:avLst/>
          </a:prstGeom>
          <a:noFill/>
        </p:spPr>
        <p:txBody>
          <a:bodyPr wrap="none" lIns="0" tIns="0" rIns="0" bIns="0" rtlCol="0">
            <a:spAutoFit/>
          </a:bodyPr>
          <a:lstStyle/>
          <a:p>
            <a:r>
              <a:rPr lang="en-US" sz="1400" dirty="0"/>
              <a:t>* Proposed Sessions, dates and Session details subject to change</a:t>
            </a:r>
          </a:p>
        </p:txBody>
      </p:sp>
    </p:spTree>
    <p:extLst>
      <p:ext uri="{BB962C8B-B14F-4D97-AF65-F5344CB8AC3E}">
        <p14:creationId xmlns:p14="http://schemas.microsoft.com/office/powerpoint/2010/main" val="2938552836"/>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9598027" y="1219200"/>
            <a:ext cx="1727199" cy="5410200"/>
          </a:xfrm>
          <a:prstGeom prst="rect">
            <a:avLst/>
          </a:prstGeom>
          <a:solidFill>
            <a:schemeClr val="accent1">
              <a:alpha val="59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0" name="Rectangle 59"/>
          <p:cNvSpPr/>
          <p:nvPr/>
        </p:nvSpPr>
        <p:spPr>
          <a:xfrm>
            <a:off x="3722688" y="1219200"/>
            <a:ext cx="1720850" cy="5410200"/>
          </a:xfrm>
          <a:prstGeom prst="rect">
            <a:avLst/>
          </a:prstGeom>
          <a:solidFill>
            <a:schemeClr val="accent1">
              <a:alpha val="59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1" name="Rectangle 60"/>
          <p:cNvSpPr/>
          <p:nvPr/>
        </p:nvSpPr>
        <p:spPr>
          <a:xfrm>
            <a:off x="5689827" y="1219200"/>
            <a:ext cx="1725612" cy="5410200"/>
          </a:xfrm>
          <a:prstGeom prst="rect">
            <a:avLst/>
          </a:prstGeom>
          <a:solidFill>
            <a:schemeClr val="accent1">
              <a:alpha val="59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3" name="Rectangle 62"/>
          <p:cNvSpPr/>
          <p:nvPr/>
        </p:nvSpPr>
        <p:spPr>
          <a:xfrm>
            <a:off x="7642228" y="1219200"/>
            <a:ext cx="1727199" cy="5410200"/>
          </a:xfrm>
          <a:prstGeom prst="rect">
            <a:avLst/>
          </a:prstGeom>
          <a:solidFill>
            <a:schemeClr val="accent1">
              <a:alpha val="59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nvGrpSpPr>
          <p:cNvPr id="6" name="Group 5"/>
          <p:cNvGrpSpPr/>
          <p:nvPr/>
        </p:nvGrpSpPr>
        <p:grpSpPr>
          <a:xfrm>
            <a:off x="507869" y="1204168"/>
            <a:ext cx="10783888" cy="527378"/>
            <a:chOff x="402537" y="1447800"/>
            <a:chExt cx="8090023" cy="527378"/>
          </a:xfrm>
        </p:grpSpPr>
        <p:sp>
          <p:nvSpPr>
            <p:cNvPr id="88" name="Rounded Rectangle 87"/>
            <p:cNvSpPr/>
            <p:nvPr/>
          </p:nvSpPr>
          <p:spPr bwMode="auto">
            <a:xfrm>
              <a:off x="402537" y="1447800"/>
              <a:ext cx="8090023" cy="527378"/>
            </a:xfrm>
            <a:prstGeom prst="roundRect">
              <a:avLst/>
            </a:prstGeom>
            <a:solidFill>
              <a:schemeClr val="accent5">
                <a:alpha val="15000"/>
              </a:schemeClr>
            </a:solidFill>
            <a:ln>
              <a:solidFill>
                <a:schemeClr val="accent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b="1" dirty="0">
                <a:solidFill>
                  <a:srgbClr val="FFFFFF"/>
                </a:solidFill>
              </a:endParaRPr>
            </a:p>
          </p:txBody>
        </p:sp>
        <p:pic>
          <p:nvPicPr>
            <p:cNvPr id="102416" name="Picture 5" descr="C:\Users\Public\Pictures\DVD_ART35\Logos\System Center Virtual Machine Manager 2008\system center virtual machine manager 2008 grid rev h.png"/>
            <p:cNvPicPr>
              <a:picLocks noChangeAspect="1" noChangeArrowheads="1"/>
            </p:cNvPicPr>
            <p:nvPr/>
          </p:nvPicPr>
          <p:blipFill>
            <a:blip r:embed="rId3"/>
            <a:srcRect l="6998" t="-2" r="18150" b="4443"/>
            <a:stretch>
              <a:fillRect/>
            </a:stretch>
          </p:blipFill>
          <p:spPr bwMode="auto">
            <a:xfrm>
              <a:off x="660907" y="1476260"/>
              <a:ext cx="1366676" cy="498917"/>
            </a:xfrm>
            <a:prstGeom prst="rect">
              <a:avLst/>
            </a:prstGeom>
            <a:noFill/>
            <a:ln w="9525">
              <a:noFill/>
              <a:miter lim="800000"/>
              <a:headEnd/>
              <a:tailEnd/>
            </a:ln>
          </p:spPr>
        </p:pic>
        <p:sp>
          <p:nvSpPr>
            <p:cNvPr id="42" name="RTM"/>
            <p:cNvSpPr/>
            <p:nvPr/>
          </p:nvSpPr>
          <p:spPr bwMode="auto">
            <a:xfrm>
              <a:off x="7282488" y="1607201"/>
              <a:ext cx="1130907" cy="22159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RTM</a:t>
              </a:r>
            </a:p>
          </p:txBody>
        </p:sp>
        <p:sp>
          <p:nvSpPr>
            <p:cNvPr id="43" name="RTM"/>
            <p:cNvSpPr/>
            <p:nvPr/>
          </p:nvSpPr>
          <p:spPr bwMode="auto">
            <a:xfrm>
              <a:off x="5815638" y="1627900"/>
              <a:ext cx="1130907" cy="22159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Beta</a:t>
              </a:r>
              <a:endParaRPr lang="en-US" altLang="zh-CN" sz="1100" kern="0" dirty="0">
                <a:ln w="18415" cmpd="sng">
                  <a:noFill/>
                  <a:prstDash val="solid"/>
                </a:ln>
                <a:gradFill>
                  <a:gsLst>
                    <a:gs pos="0">
                      <a:srgbClr val="FFFFFF"/>
                    </a:gs>
                    <a:gs pos="94000">
                      <a:srgbClr val="FFFFFF"/>
                    </a:gs>
                  </a:gsLst>
                  <a:lin ang="5400000" scaled="1"/>
                </a:gradFill>
                <a:cs typeface="Segoe UI" pitchFamily="34" charset="0"/>
              </a:endParaRPr>
            </a:p>
          </p:txBody>
        </p:sp>
      </p:grpSp>
      <p:sp>
        <p:nvSpPr>
          <p:cNvPr id="59" name="TextBox 58"/>
          <p:cNvSpPr txBox="1"/>
          <p:nvPr/>
        </p:nvSpPr>
        <p:spPr>
          <a:xfrm>
            <a:off x="3719516" y="821976"/>
            <a:ext cx="1727199" cy="397225"/>
          </a:xfrm>
          <a:prstGeom prst="round2SameRect">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marL="0" lvl="1" algn="ctr" defTabSz="914363">
              <a:buClr>
                <a:srgbClr val="2D2D2D"/>
              </a:buClr>
              <a:buSzPct val="90000"/>
              <a:defRPr/>
            </a:pPr>
            <a:r>
              <a:rPr lang="en-US" dirty="0">
                <a:solidFill>
                  <a:schemeClr val="bg1">
                    <a:alpha val="99000"/>
                  </a:schemeClr>
                </a:solidFill>
              </a:rPr>
              <a:t>1H CY10</a:t>
            </a:r>
          </a:p>
        </p:txBody>
      </p:sp>
      <p:sp>
        <p:nvSpPr>
          <p:cNvPr id="62" name="TextBox 61"/>
          <p:cNvSpPr txBox="1"/>
          <p:nvPr/>
        </p:nvSpPr>
        <p:spPr>
          <a:xfrm>
            <a:off x="5688013" y="821976"/>
            <a:ext cx="1725612" cy="397225"/>
          </a:xfrm>
          <a:prstGeom prst="round2SameRect">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marL="0" lvl="1" algn="ctr" defTabSz="914363">
              <a:buClr>
                <a:srgbClr val="2D2D2D"/>
              </a:buClr>
              <a:buSzPct val="90000"/>
              <a:defRPr/>
            </a:pPr>
            <a:r>
              <a:rPr lang="en-US" dirty="0">
                <a:solidFill>
                  <a:schemeClr val="bg1">
                    <a:alpha val="99000"/>
                  </a:schemeClr>
                </a:solidFill>
              </a:rPr>
              <a:t>2H CY10</a:t>
            </a:r>
          </a:p>
        </p:txBody>
      </p:sp>
      <p:sp>
        <p:nvSpPr>
          <p:cNvPr id="64" name="TextBox 63"/>
          <p:cNvSpPr txBox="1"/>
          <p:nvPr/>
        </p:nvSpPr>
        <p:spPr>
          <a:xfrm>
            <a:off x="7654927" y="821976"/>
            <a:ext cx="1727199" cy="397225"/>
          </a:xfrm>
          <a:prstGeom prst="round2SameRect">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marL="0" lvl="1" algn="ctr" defTabSz="914363">
              <a:buClr>
                <a:srgbClr val="2D2D2D"/>
              </a:buClr>
              <a:buSzPct val="90000"/>
              <a:defRPr/>
            </a:pPr>
            <a:r>
              <a:rPr lang="en-US" dirty="0">
                <a:solidFill>
                  <a:schemeClr val="bg1">
                    <a:alpha val="99000"/>
                  </a:schemeClr>
                </a:solidFill>
              </a:rPr>
              <a:t>1H CY11</a:t>
            </a:r>
          </a:p>
        </p:txBody>
      </p:sp>
      <p:sp>
        <p:nvSpPr>
          <p:cNvPr id="66" name="TextBox 65"/>
          <p:cNvSpPr txBox="1"/>
          <p:nvPr/>
        </p:nvSpPr>
        <p:spPr>
          <a:xfrm>
            <a:off x="9610728" y="821976"/>
            <a:ext cx="1727199" cy="397225"/>
          </a:xfrm>
          <a:prstGeom prst="round2SameRect">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marL="0" lvl="1" algn="ctr" defTabSz="914363">
              <a:buClr>
                <a:srgbClr val="2D2D2D"/>
              </a:buClr>
              <a:buSzPct val="90000"/>
              <a:defRPr/>
            </a:pPr>
            <a:r>
              <a:rPr lang="en-US" dirty="0">
                <a:solidFill>
                  <a:schemeClr val="bg1">
                    <a:alpha val="99000"/>
                  </a:schemeClr>
                </a:solidFill>
              </a:rPr>
              <a:t>2H CY11</a:t>
            </a:r>
          </a:p>
        </p:txBody>
      </p:sp>
      <p:grpSp>
        <p:nvGrpSpPr>
          <p:cNvPr id="7" name="Group 6"/>
          <p:cNvGrpSpPr/>
          <p:nvPr/>
        </p:nvGrpSpPr>
        <p:grpSpPr>
          <a:xfrm>
            <a:off x="507869" y="1737568"/>
            <a:ext cx="10783888" cy="520519"/>
            <a:chOff x="402537" y="2057400"/>
            <a:chExt cx="8090023" cy="520519"/>
          </a:xfrm>
        </p:grpSpPr>
        <p:sp>
          <p:nvSpPr>
            <p:cNvPr id="81" name="Rounded Rectangle 80"/>
            <p:cNvSpPr/>
            <p:nvPr/>
          </p:nvSpPr>
          <p:spPr bwMode="auto">
            <a:xfrm>
              <a:off x="402537" y="2057400"/>
              <a:ext cx="8090023" cy="520519"/>
            </a:xfrm>
            <a:prstGeom prst="roundRect">
              <a:avLst/>
            </a:prstGeom>
            <a:solidFill>
              <a:schemeClr val="accent5">
                <a:alpha val="15000"/>
              </a:schemeClr>
            </a:solidFill>
            <a:ln>
              <a:solidFill>
                <a:schemeClr val="accent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b="1" dirty="0">
                <a:solidFill>
                  <a:srgbClr val="FFFFFF"/>
                </a:solidFill>
              </a:endParaRPr>
            </a:p>
          </p:txBody>
        </p:sp>
        <p:pic>
          <p:nvPicPr>
            <p:cNvPr id="102417" name="Picture 2" descr="\\server3\internalbin\Resource_DVD_Update_1\DVD_ART35_Update1_revMar09\Logos\System Center Configuration Manager\System Center Configuration Manager logo rev.png"/>
            <p:cNvPicPr>
              <a:picLocks noChangeAspect="1" noChangeArrowheads="1"/>
            </p:cNvPicPr>
            <p:nvPr/>
          </p:nvPicPr>
          <p:blipFill>
            <a:blip r:embed="rId4"/>
            <a:srcRect/>
            <a:stretch>
              <a:fillRect/>
            </a:stretch>
          </p:blipFill>
          <p:spPr bwMode="auto">
            <a:xfrm>
              <a:off x="697523" y="2111376"/>
              <a:ext cx="1217417" cy="437959"/>
            </a:xfrm>
            <a:prstGeom prst="rect">
              <a:avLst/>
            </a:prstGeom>
            <a:noFill/>
            <a:ln w="9525">
              <a:noFill/>
              <a:miter lim="800000"/>
              <a:headEnd/>
              <a:tailEnd/>
            </a:ln>
          </p:spPr>
        </p:pic>
        <p:sp>
          <p:nvSpPr>
            <p:cNvPr id="46" name="RTM"/>
            <p:cNvSpPr/>
            <p:nvPr/>
          </p:nvSpPr>
          <p:spPr bwMode="auto">
            <a:xfrm>
              <a:off x="7282488" y="2209800"/>
              <a:ext cx="1130907" cy="22159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RTM</a:t>
              </a:r>
            </a:p>
          </p:txBody>
        </p:sp>
        <p:sp>
          <p:nvSpPr>
            <p:cNvPr id="52" name="RTM"/>
            <p:cNvSpPr/>
            <p:nvPr/>
          </p:nvSpPr>
          <p:spPr bwMode="auto">
            <a:xfrm>
              <a:off x="5748011" y="2216801"/>
              <a:ext cx="1266156" cy="22159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Beta2</a:t>
              </a:r>
            </a:p>
          </p:txBody>
        </p:sp>
        <p:sp>
          <p:nvSpPr>
            <p:cNvPr id="51" name="RTM"/>
            <p:cNvSpPr/>
            <p:nvPr/>
          </p:nvSpPr>
          <p:spPr bwMode="auto">
            <a:xfrm>
              <a:off x="4348788" y="2209800"/>
              <a:ext cx="1130907" cy="22159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2007 R3</a:t>
              </a:r>
            </a:p>
          </p:txBody>
        </p:sp>
      </p:grpSp>
      <p:sp>
        <p:nvSpPr>
          <p:cNvPr id="48" name="Title 47"/>
          <p:cNvSpPr>
            <a:spLocks noGrp="1"/>
          </p:cNvSpPr>
          <p:nvPr>
            <p:ph type="title"/>
          </p:nvPr>
        </p:nvSpPr>
        <p:spPr>
          <a:xfrm>
            <a:off x="523046" y="229878"/>
            <a:ext cx="11149013" cy="553998"/>
          </a:xfrm>
        </p:spPr>
        <p:txBody>
          <a:bodyPr/>
          <a:lstStyle/>
          <a:p>
            <a:pPr defTabSz="914363" eaLnBrk="1" fontAlgn="auto" hangingPunct="1">
              <a:spcAft>
                <a:spcPts val="0"/>
              </a:spcAft>
              <a:defRPr/>
            </a:pPr>
            <a:r>
              <a:rPr sz="4000" dirty="0" smtClean="0"/>
              <a:t>System Center Roadmap</a:t>
            </a:r>
            <a:endParaRPr sz="4000" dirty="0"/>
          </a:p>
        </p:txBody>
      </p:sp>
      <p:grpSp>
        <p:nvGrpSpPr>
          <p:cNvPr id="5" name="Group 4"/>
          <p:cNvGrpSpPr/>
          <p:nvPr/>
        </p:nvGrpSpPr>
        <p:grpSpPr>
          <a:xfrm>
            <a:off x="490776" y="4434794"/>
            <a:ext cx="10783888" cy="518206"/>
            <a:chOff x="402537" y="864443"/>
            <a:chExt cx="8090023" cy="518206"/>
          </a:xfrm>
        </p:grpSpPr>
        <p:sp>
          <p:nvSpPr>
            <p:cNvPr id="90" name="Rounded Rectangle 89"/>
            <p:cNvSpPr/>
            <p:nvPr/>
          </p:nvSpPr>
          <p:spPr bwMode="auto">
            <a:xfrm>
              <a:off x="402537" y="864443"/>
              <a:ext cx="8090023" cy="518206"/>
            </a:xfrm>
            <a:prstGeom prst="roundRect">
              <a:avLst/>
            </a:prstGeom>
            <a:solidFill>
              <a:schemeClr val="accent5">
                <a:alpha val="15000"/>
              </a:schemeClr>
            </a:solidFill>
            <a:ln>
              <a:solidFill>
                <a:schemeClr val="accent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b="1" dirty="0">
                <a:solidFill>
                  <a:srgbClr val="FFFFFF"/>
                </a:solidFill>
              </a:endParaRPr>
            </a:p>
          </p:txBody>
        </p:sp>
        <p:sp>
          <p:nvSpPr>
            <p:cNvPr id="108" name="RTM"/>
            <p:cNvSpPr/>
            <p:nvPr/>
          </p:nvSpPr>
          <p:spPr bwMode="auto">
            <a:xfrm>
              <a:off x="7282488" y="1018300"/>
              <a:ext cx="1130907" cy="22159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RTM</a:t>
              </a:r>
            </a:p>
          </p:txBody>
        </p:sp>
        <p:pic>
          <p:nvPicPr>
            <p:cNvPr id="102414" name="Picture 6" descr="C:\Documents and Settings\Eva\My Documents\336\SysCnt-OprtnsMgr_h_rgb_r.png"/>
            <p:cNvPicPr>
              <a:picLocks noChangeAspect="1" noChangeArrowheads="1"/>
            </p:cNvPicPr>
            <p:nvPr/>
          </p:nvPicPr>
          <p:blipFill>
            <a:blip r:embed="rId5"/>
            <a:srcRect/>
            <a:stretch>
              <a:fillRect/>
            </a:stretch>
          </p:blipFill>
          <p:spPr bwMode="auto">
            <a:xfrm>
              <a:off x="677643" y="908065"/>
              <a:ext cx="1151157" cy="442532"/>
            </a:xfrm>
            <a:prstGeom prst="rect">
              <a:avLst/>
            </a:prstGeom>
            <a:noFill/>
            <a:ln w="9525">
              <a:noFill/>
              <a:miter lim="800000"/>
              <a:headEnd/>
              <a:tailEnd/>
            </a:ln>
          </p:spPr>
        </p:pic>
        <p:sp>
          <p:nvSpPr>
            <p:cNvPr id="39" name="RTM"/>
            <p:cNvSpPr/>
            <p:nvPr/>
          </p:nvSpPr>
          <p:spPr bwMode="auto">
            <a:xfrm>
              <a:off x="5748011" y="1018300"/>
              <a:ext cx="1266156" cy="22159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Beta</a:t>
              </a:r>
              <a:endParaRPr lang="en-US" altLang="zh-CN" sz="1100" kern="0" dirty="0">
                <a:ln w="18415" cmpd="sng">
                  <a:noFill/>
                  <a:prstDash val="solid"/>
                </a:ln>
                <a:gradFill>
                  <a:gsLst>
                    <a:gs pos="0">
                      <a:srgbClr val="FFFFFF"/>
                    </a:gs>
                    <a:gs pos="94000">
                      <a:srgbClr val="FFFFFF"/>
                    </a:gs>
                  </a:gsLst>
                  <a:lin ang="5400000" scaled="1"/>
                </a:gradFill>
                <a:cs typeface="Segoe UI" pitchFamily="34" charset="0"/>
              </a:endParaRPr>
            </a:p>
          </p:txBody>
        </p:sp>
      </p:grpSp>
      <p:grpSp>
        <p:nvGrpSpPr>
          <p:cNvPr id="10" name="Group 9"/>
          <p:cNvGrpSpPr/>
          <p:nvPr/>
        </p:nvGrpSpPr>
        <p:grpSpPr>
          <a:xfrm>
            <a:off x="507869" y="3377113"/>
            <a:ext cx="10783888" cy="509087"/>
            <a:chOff x="402537" y="3967430"/>
            <a:chExt cx="8090023" cy="509087"/>
          </a:xfrm>
        </p:grpSpPr>
        <p:sp>
          <p:nvSpPr>
            <p:cNvPr id="80" name="Rounded Rectangle 79"/>
            <p:cNvSpPr/>
            <p:nvPr/>
          </p:nvSpPr>
          <p:spPr bwMode="auto">
            <a:xfrm>
              <a:off x="402537" y="3967430"/>
              <a:ext cx="8090023" cy="509087"/>
            </a:xfrm>
            <a:prstGeom prst="roundRect">
              <a:avLst/>
            </a:prstGeom>
            <a:solidFill>
              <a:schemeClr val="accent5">
                <a:alpha val="15000"/>
              </a:schemeClr>
            </a:solidFill>
            <a:ln>
              <a:solidFill>
                <a:schemeClr val="accent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b="1" dirty="0">
                <a:solidFill>
                  <a:srgbClr val="FFFFFF"/>
                </a:solidFill>
              </a:endParaRPr>
            </a:p>
          </p:txBody>
        </p:sp>
        <p:pic>
          <p:nvPicPr>
            <p:cNvPr id="102415" name="Picture 7" descr="C:\Documents and Settings\Eva\My Documents\336\SysCnt-ServiceMgr_h_rgb_r.png"/>
            <p:cNvPicPr>
              <a:picLocks noChangeAspect="1" noChangeArrowheads="1"/>
            </p:cNvPicPr>
            <p:nvPr/>
          </p:nvPicPr>
          <p:blipFill>
            <a:blip r:embed="rId6"/>
            <a:srcRect/>
            <a:stretch>
              <a:fillRect/>
            </a:stretch>
          </p:blipFill>
          <p:spPr bwMode="auto">
            <a:xfrm>
              <a:off x="677642" y="4012625"/>
              <a:ext cx="1029029" cy="423359"/>
            </a:xfrm>
            <a:prstGeom prst="rect">
              <a:avLst/>
            </a:prstGeom>
            <a:noFill/>
            <a:ln w="9525">
              <a:noFill/>
              <a:miter lim="800000"/>
              <a:headEnd/>
              <a:tailEnd/>
            </a:ln>
          </p:spPr>
        </p:pic>
        <p:sp>
          <p:nvSpPr>
            <p:cNvPr id="41" name="RTM"/>
            <p:cNvSpPr/>
            <p:nvPr/>
          </p:nvSpPr>
          <p:spPr bwMode="auto">
            <a:xfrm>
              <a:off x="2792744" y="4012846"/>
              <a:ext cx="1293356" cy="443198"/>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2010</a:t>
              </a:r>
            </a:p>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IT GRC </a:t>
              </a:r>
            </a:p>
          </p:txBody>
        </p:sp>
        <p:sp>
          <p:nvSpPr>
            <p:cNvPr id="54" name="RTM"/>
            <p:cNvSpPr/>
            <p:nvPr/>
          </p:nvSpPr>
          <p:spPr bwMode="auto">
            <a:xfrm>
              <a:off x="7356635" y="4121801"/>
              <a:ext cx="982613" cy="22159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RTM</a:t>
              </a:r>
            </a:p>
          </p:txBody>
        </p:sp>
        <p:sp>
          <p:nvSpPr>
            <p:cNvPr id="53" name="RTM"/>
            <p:cNvSpPr/>
            <p:nvPr/>
          </p:nvSpPr>
          <p:spPr bwMode="auto">
            <a:xfrm>
              <a:off x="5825105" y="4114800"/>
              <a:ext cx="1130907" cy="22159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Beta </a:t>
              </a:r>
            </a:p>
          </p:txBody>
        </p:sp>
      </p:grpSp>
      <p:grpSp>
        <p:nvGrpSpPr>
          <p:cNvPr id="11" name="Group 10"/>
          <p:cNvGrpSpPr/>
          <p:nvPr/>
        </p:nvGrpSpPr>
        <p:grpSpPr>
          <a:xfrm>
            <a:off x="490776" y="4957018"/>
            <a:ext cx="10783888" cy="453182"/>
            <a:chOff x="402537" y="4572000"/>
            <a:chExt cx="8090023" cy="453182"/>
          </a:xfrm>
        </p:grpSpPr>
        <p:sp>
          <p:nvSpPr>
            <p:cNvPr id="40" name="Rounded Rectangle 39"/>
            <p:cNvSpPr/>
            <p:nvPr/>
          </p:nvSpPr>
          <p:spPr bwMode="auto">
            <a:xfrm>
              <a:off x="402537" y="4572000"/>
              <a:ext cx="8090023" cy="453182"/>
            </a:xfrm>
            <a:prstGeom prst="roundRect">
              <a:avLst/>
            </a:prstGeom>
            <a:solidFill>
              <a:schemeClr val="accent5">
                <a:alpha val="15000"/>
              </a:schemeClr>
            </a:solidFill>
            <a:ln>
              <a:solidFill>
                <a:schemeClr val="accent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b="1" dirty="0">
                <a:solidFill>
                  <a:srgbClr val="FFFFFF"/>
                </a:solidFill>
              </a:endParaRPr>
            </a:p>
          </p:txBody>
        </p:sp>
        <p:sp>
          <p:nvSpPr>
            <p:cNvPr id="47" name="RTM"/>
            <p:cNvSpPr/>
            <p:nvPr/>
          </p:nvSpPr>
          <p:spPr bwMode="auto">
            <a:xfrm>
              <a:off x="4348788" y="4682799"/>
              <a:ext cx="1130907" cy="22159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a:lnSpc>
                  <a:spcPct val="90000"/>
                </a:lnSpc>
                <a:buClr>
                  <a:srgbClr val="777777"/>
                </a:buClr>
                <a:buSzPct val="130000"/>
                <a:tabLst>
                  <a:tab pos="1371600" algn="l"/>
                </a:tabLst>
                <a:defRPr/>
              </a:pPr>
              <a:r>
                <a:rPr lang="en-US" altLang="zh-CN" sz="1600" kern="0" dirty="0" smtClean="0">
                  <a:ln w="18415" cmpd="sng">
                    <a:noFill/>
                    <a:prstDash val="solid"/>
                  </a:ln>
                  <a:gradFill>
                    <a:gsLst>
                      <a:gs pos="0">
                        <a:srgbClr val="FFFFFF"/>
                      </a:gs>
                      <a:gs pos="94000">
                        <a:srgbClr val="FFFFFF"/>
                      </a:gs>
                    </a:gsLst>
                    <a:lin ang="5400000" scaled="1"/>
                  </a:gradFill>
                  <a:cs typeface="Segoe UI" pitchFamily="34" charset="0"/>
                </a:rPr>
                <a:t>Acquired</a:t>
              </a:r>
              <a:endParaRPr lang="en-US" altLang="zh-CN" sz="1600" kern="0" dirty="0">
                <a:ln w="18415" cmpd="sng">
                  <a:noFill/>
                  <a:prstDash val="solid"/>
                </a:ln>
                <a:gradFill>
                  <a:gsLst>
                    <a:gs pos="0">
                      <a:srgbClr val="FFFFFF"/>
                    </a:gs>
                    <a:gs pos="94000">
                      <a:srgbClr val="FFFFFF"/>
                    </a:gs>
                  </a:gsLst>
                  <a:lin ang="5400000" scaled="1"/>
                </a:gradFill>
                <a:cs typeface="Segoe UI" pitchFamily="34" charset="0"/>
              </a:endParaRPr>
            </a:p>
          </p:txBody>
        </p:sp>
        <p:pic>
          <p:nvPicPr>
            <p:cNvPr id="102440" name="Picture 3" descr="C:\Users\adi\Desktop\_Work_in_Progress\_MS\1165\avi code logo - white.png"/>
            <p:cNvPicPr>
              <a:picLocks noChangeAspect="1" noChangeArrowheads="1"/>
            </p:cNvPicPr>
            <p:nvPr/>
          </p:nvPicPr>
          <p:blipFill>
            <a:blip r:embed="rId7"/>
            <a:srcRect/>
            <a:stretch>
              <a:fillRect/>
            </a:stretch>
          </p:blipFill>
          <p:spPr bwMode="auto">
            <a:xfrm>
              <a:off x="685800" y="4679802"/>
              <a:ext cx="863051" cy="216876"/>
            </a:xfrm>
            <a:prstGeom prst="rect">
              <a:avLst/>
            </a:prstGeom>
            <a:noFill/>
            <a:ln w="9525">
              <a:noFill/>
              <a:miter lim="800000"/>
              <a:headEnd/>
              <a:tailEnd/>
            </a:ln>
          </p:spPr>
        </p:pic>
      </p:grpSp>
      <p:grpSp>
        <p:nvGrpSpPr>
          <p:cNvPr id="8" name="Group 7"/>
          <p:cNvGrpSpPr/>
          <p:nvPr/>
        </p:nvGrpSpPr>
        <p:grpSpPr>
          <a:xfrm>
            <a:off x="507869" y="3904772"/>
            <a:ext cx="10783888" cy="514829"/>
            <a:chOff x="402537" y="2667000"/>
            <a:chExt cx="8090023" cy="514829"/>
          </a:xfrm>
        </p:grpSpPr>
        <p:sp>
          <p:nvSpPr>
            <p:cNvPr id="86" name="Rounded Rectangle 85"/>
            <p:cNvSpPr/>
            <p:nvPr/>
          </p:nvSpPr>
          <p:spPr bwMode="auto">
            <a:xfrm>
              <a:off x="402537" y="2667000"/>
              <a:ext cx="8090023" cy="514829"/>
            </a:xfrm>
            <a:prstGeom prst="roundRect">
              <a:avLst/>
            </a:prstGeom>
            <a:solidFill>
              <a:schemeClr val="accent5">
                <a:alpha val="15000"/>
              </a:schemeClr>
            </a:solidFill>
            <a:ln>
              <a:solidFill>
                <a:schemeClr val="accent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b="1" dirty="0">
                <a:solidFill>
                  <a:srgbClr val="FFFFFF"/>
                </a:solidFill>
              </a:endParaRPr>
            </a:p>
          </p:txBody>
        </p:sp>
        <p:pic>
          <p:nvPicPr>
            <p:cNvPr id="102413" name="Picture 4" descr="C:\Documents and Settings\Eva\My Documents\336\SysCnt-DPM_h_rgb_r.png"/>
            <p:cNvPicPr>
              <a:picLocks noChangeAspect="1" noChangeArrowheads="1"/>
            </p:cNvPicPr>
            <p:nvPr/>
          </p:nvPicPr>
          <p:blipFill>
            <a:blip r:embed="rId8"/>
            <a:srcRect/>
            <a:stretch>
              <a:fillRect/>
            </a:stretch>
          </p:blipFill>
          <p:spPr bwMode="auto">
            <a:xfrm>
              <a:off x="677645" y="2710392"/>
              <a:ext cx="1227356" cy="400265"/>
            </a:xfrm>
            <a:prstGeom prst="rect">
              <a:avLst/>
            </a:prstGeom>
            <a:noFill/>
            <a:ln w="9525">
              <a:noFill/>
              <a:miter lim="800000"/>
              <a:headEnd/>
              <a:tailEnd/>
            </a:ln>
          </p:spPr>
        </p:pic>
        <p:sp>
          <p:nvSpPr>
            <p:cNvPr id="44" name="RTM"/>
            <p:cNvSpPr/>
            <p:nvPr/>
          </p:nvSpPr>
          <p:spPr bwMode="auto">
            <a:xfrm>
              <a:off x="2928231" y="2781187"/>
              <a:ext cx="1000218" cy="343013"/>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none" lIns="0" tIns="0" rIns="0" bIns="0" anchor="ct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2010</a:t>
              </a:r>
            </a:p>
          </p:txBody>
        </p:sp>
        <p:sp>
          <p:nvSpPr>
            <p:cNvPr id="45" name="RTM"/>
            <p:cNvSpPr/>
            <p:nvPr/>
          </p:nvSpPr>
          <p:spPr bwMode="auto">
            <a:xfrm>
              <a:off x="7286434" y="2819400"/>
              <a:ext cx="1130907" cy="22159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RTM</a:t>
              </a:r>
            </a:p>
          </p:txBody>
        </p:sp>
        <p:sp>
          <p:nvSpPr>
            <p:cNvPr id="57" name="RTM"/>
            <p:cNvSpPr/>
            <p:nvPr/>
          </p:nvSpPr>
          <p:spPr bwMode="auto">
            <a:xfrm>
              <a:off x="5803815" y="2819400"/>
              <a:ext cx="1130907" cy="22159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Beta </a:t>
              </a:r>
            </a:p>
          </p:txBody>
        </p:sp>
      </p:grpSp>
      <p:sp>
        <p:nvSpPr>
          <p:cNvPr id="3" name="TextBox 2"/>
          <p:cNvSpPr txBox="1"/>
          <p:nvPr/>
        </p:nvSpPr>
        <p:spPr>
          <a:xfrm>
            <a:off x="531813" y="6498026"/>
            <a:ext cx="6440757" cy="153888"/>
          </a:xfrm>
          <a:prstGeom prst="rect">
            <a:avLst/>
          </a:prstGeom>
          <a:noFill/>
        </p:spPr>
        <p:txBody>
          <a:bodyPr wrap="square" lIns="0" tIns="0" rIns="0" bIns="0" rtlCol="0">
            <a:spAutoFit/>
          </a:bodyPr>
          <a:lstStyle/>
          <a:p>
            <a:pPr defTabSz="912813" fontAlgn="base">
              <a:spcBef>
                <a:spcPct val="0"/>
              </a:spcBef>
              <a:spcAft>
                <a:spcPct val="0"/>
              </a:spcAft>
            </a:pPr>
            <a:r>
              <a:rPr lang="en-US" sz="1000" dirty="0">
                <a:cs typeface="Arial" charset="0"/>
              </a:rPr>
              <a:t>Beta/RTM above refer to </a:t>
            </a:r>
            <a:r>
              <a:rPr lang="en-US" sz="1000" dirty="0" smtClean="0">
                <a:cs typeface="Arial" charset="0"/>
              </a:rPr>
              <a:t>System Center </a:t>
            </a:r>
            <a:r>
              <a:rPr lang="en-US" sz="1000" dirty="0">
                <a:cs typeface="Arial" charset="0"/>
              </a:rPr>
              <a:t>2012 releases</a:t>
            </a:r>
          </a:p>
        </p:txBody>
      </p:sp>
      <p:grpSp>
        <p:nvGrpSpPr>
          <p:cNvPr id="13" name="Group 12"/>
          <p:cNvGrpSpPr/>
          <p:nvPr/>
        </p:nvGrpSpPr>
        <p:grpSpPr>
          <a:xfrm>
            <a:off x="507867" y="5884538"/>
            <a:ext cx="10783888" cy="440062"/>
            <a:chOff x="416537" y="5715022"/>
            <a:chExt cx="8090023" cy="440062"/>
          </a:xfrm>
        </p:grpSpPr>
        <p:sp>
          <p:nvSpPr>
            <p:cNvPr id="58" name="Rounded Rectangle 57"/>
            <p:cNvSpPr/>
            <p:nvPr/>
          </p:nvSpPr>
          <p:spPr bwMode="auto">
            <a:xfrm>
              <a:off x="416537" y="5715022"/>
              <a:ext cx="8090023" cy="440062"/>
            </a:xfrm>
            <a:prstGeom prst="roundRect">
              <a:avLst/>
            </a:prstGeom>
            <a:solidFill>
              <a:schemeClr val="accent5">
                <a:alpha val="15000"/>
              </a:schemeClr>
            </a:solidFill>
            <a:ln>
              <a:solidFill>
                <a:schemeClr val="accent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455613" lvl="1" indent="1588">
                <a:defRPr/>
              </a:pPr>
              <a:r>
                <a:rPr lang="en-US" sz="2000" b="1" dirty="0">
                  <a:solidFill>
                    <a:srgbClr val="FFFFFF"/>
                  </a:solidFill>
                </a:rPr>
                <a:t> </a:t>
              </a:r>
            </a:p>
          </p:txBody>
        </p:sp>
        <p:sp>
          <p:nvSpPr>
            <p:cNvPr id="68" name="RTM"/>
            <p:cNvSpPr/>
            <p:nvPr/>
          </p:nvSpPr>
          <p:spPr bwMode="auto">
            <a:xfrm>
              <a:off x="7325254" y="5822584"/>
              <a:ext cx="1124854" cy="22159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Beta &amp; RTM</a:t>
              </a:r>
            </a:p>
          </p:txBody>
        </p:sp>
        <p:sp>
          <p:nvSpPr>
            <p:cNvPr id="71" name="TextBox 70"/>
            <p:cNvSpPr txBox="1"/>
            <p:nvPr/>
          </p:nvSpPr>
          <p:spPr>
            <a:xfrm>
              <a:off x="645138" y="5754014"/>
              <a:ext cx="1981200" cy="369332"/>
            </a:xfrm>
            <a:prstGeom prst="rect">
              <a:avLst/>
            </a:prstGeom>
            <a:noFill/>
          </p:spPr>
          <p:txBody>
            <a:bodyPr wrap="square" lIns="0" tIns="0" rIns="0" bIns="0" rtlCol="0">
              <a:spAutoFit/>
            </a:bodyPr>
            <a:lstStyle/>
            <a:p>
              <a:pPr defTabSz="912813" fontAlgn="base">
                <a:spcBef>
                  <a:spcPct val="0"/>
                </a:spcBef>
                <a:spcAft>
                  <a:spcPct val="0"/>
                </a:spcAft>
              </a:pPr>
              <a:r>
                <a:rPr lang="en-US" sz="1200" dirty="0" smtClean="0">
                  <a:gradFill>
                    <a:gsLst>
                      <a:gs pos="0">
                        <a:srgbClr val="FFFFFF"/>
                      </a:gs>
                      <a:gs pos="86000">
                        <a:srgbClr val="FFFFFF"/>
                      </a:gs>
                    </a:gsLst>
                    <a:lin ang="5400000" scaled="0"/>
                  </a:gradFill>
                  <a:cs typeface="Arial" charset="0"/>
                </a:rPr>
                <a:t>System Center Project Codename “Concero”</a:t>
              </a:r>
              <a:endParaRPr lang="en-US" sz="1400" dirty="0">
                <a:solidFill>
                  <a:srgbClr val="FFFFFF"/>
                </a:solidFill>
                <a:cs typeface="Arial" charset="0"/>
              </a:endParaRPr>
            </a:p>
          </p:txBody>
        </p:sp>
      </p:grpSp>
      <p:grpSp>
        <p:nvGrpSpPr>
          <p:cNvPr id="9" name="Group 8"/>
          <p:cNvGrpSpPr/>
          <p:nvPr/>
        </p:nvGrpSpPr>
        <p:grpSpPr>
          <a:xfrm>
            <a:off x="507869" y="2819400"/>
            <a:ext cx="10787063" cy="548432"/>
            <a:chOff x="381000" y="2362200"/>
            <a:chExt cx="8092405" cy="548432"/>
          </a:xfrm>
        </p:grpSpPr>
        <p:sp>
          <p:nvSpPr>
            <p:cNvPr id="34" name="Rounded Rectangle 33"/>
            <p:cNvSpPr/>
            <p:nvPr/>
          </p:nvSpPr>
          <p:spPr bwMode="auto">
            <a:xfrm>
              <a:off x="381000" y="2362200"/>
              <a:ext cx="8092405" cy="548432"/>
            </a:xfrm>
            <a:prstGeom prst="roundRect">
              <a:avLst/>
            </a:prstGeom>
            <a:solidFill>
              <a:schemeClr val="accent5">
                <a:alpha val="15000"/>
              </a:schemeClr>
            </a:solidFill>
            <a:ln>
              <a:solidFill>
                <a:schemeClr val="accent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b="1" dirty="0">
                <a:solidFill>
                  <a:srgbClr val="FFFFFF"/>
                </a:solidFill>
              </a:endParaRPr>
            </a:p>
          </p:txBody>
        </p:sp>
        <p:sp>
          <p:nvSpPr>
            <p:cNvPr id="55" name="RTM"/>
            <p:cNvSpPr/>
            <p:nvPr/>
          </p:nvSpPr>
          <p:spPr bwMode="auto">
            <a:xfrm>
              <a:off x="7260951" y="2531738"/>
              <a:ext cx="1130907" cy="22159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RTM</a:t>
              </a:r>
            </a:p>
          </p:txBody>
        </p:sp>
        <p:sp>
          <p:nvSpPr>
            <p:cNvPr id="56" name="RTM"/>
            <p:cNvSpPr/>
            <p:nvPr/>
          </p:nvSpPr>
          <p:spPr bwMode="auto">
            <a:xfrm>
              <a:off x="5794101" y="2531738"/>
              <a:ext cx="1130907" cy="22159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Beta </a:t>
              </a:r>
            </a:p>
          </p:txBody>
        </p:sp>
      </p:grpSp>
      <p:grpSp>
        <p:nvGrpSpPr>
          <p:cNvPr id="2" name="Group 1"/>
          <p:cNvGrpSpPr/>
          <p:nvPr/>
        </p:nvGrpSpPr>
        <p:grpSpPr>
          <a:xfrm>
            <a:off x="507869" y="5410200"/>
            <a:ext cx="10783888" cy="453182"/>
            <a:chOff x="381000" y="5486400"/>
            <a:chExt cx="8090023" cy="453182"/>
          </a:xfrm>
        </p:grpSpPr>
        <p:sp>
          <p:nvSpPr>
            <p:cNvPr id="73" name="Rounded Rectangle 72"/>
            <p:cNvSpPr/>
            <p:nvPr/>
          </p:nvSpPr>
          <p:spPr bwMode="auto">
            <a:xfrm>
              <a:off x="381000" y="5486400"/>
              <a:ext cx="8090023" cy="453182"/>
            </a:xfrm>
            <a:prstGeom prst="roundRect">
              <a:avLst/>
            </a:prstGeom>
            <a:solidFill>
              <a:schemeClr val="accent5">
                <a:alpha val="15000"/>
              </a:schemeClr>
            </a:solidFill>
            <a:ln>
              <a:solidFill>
                <a:schemeClr val="accent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b="1" dirty="0">
                <a:solidFill>
                  <a:srgbClr val="FFFFFF"/>
                </a:solidFill>
              </a:endParaRPr>
            </a:p>
          </p:txBody>
        </p:sp>
        <p:sp>
          <p:nvSpPr>
            <p:cNvPr id="74" name="RTM"/>
            <p:cNvSpPr/>
            <p:nvPr/>
          </p:nvSpPr>
          <p:spPr bwMode="auto">
            <a:xfrm>
              <a:off x="5803293" y="5618355"/>
              <a:ext cx="1130907" cy="22159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RC</a:t>
              </a:r>
            </a:p>
          </p:txBody>
        </p:sp>
        <p:sp>
          <p:nvSpPr>
            <p:cNvPr id="77" name="RTM"/>
            <p:cNvSpPr/>
            <p:nvPr/>
          </p:nvSpPr>
          <p:spPr bwMode="auto">
            <a:xfrm>
              <a:off x="7251093" y="5619494"/>
              <a:ext cx="1130907" cy="22159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RTW</a:t>
              </a:r>
            </a:p>
          </p:txBody>
        </p:sp>
        <p:pic>
          <p:nvPicPr>
            <p:cNvPr id="2052"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631" y="5586194"/>
              <a:ext cx="1033694" cy="29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507869" y="2270968"/>
            <a:ext cx="10787063" cy="548432"/>
            <a:chOff x="381000" y="2362200"/>
            <a:chExt cx="8092405" cy="548432"/>
          </a:xfrm>
        </p:grpSpPr>
        <p:sp>
          <p:nvSpPr>
            <p:cNvPr id="69" name="Rounded Rectangle 68"/>
            <p:cNvSpPr/>
            <p:nvPr/>
          </p:nvSpPr>
          <p:spPr bwMode="auto">
            <a:xfrm>
              <a:off x="381000" y="2362200"/>
              <a:ext cx="8092405" cy="548432"/>
            </a:xfrm>
            <a:prstGeom prst="roundRect">
              <a:avLst/>
            </a:prstGeom>
            <a:solidFill>
              <a:schemeClr val="accent5">
                <a:alpha val="15000"/>
              </a:schemeClr>
            </a:solidFill>
            <a:ln>
              <a:solidFill>
                <a:schemeClr val="accent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b="1" dirty="0">
                <a:solidFill>
                  <a:srgbClr val="FFFFFF"/>
                </a:solidFill>
              </a:endParaRPr>
            </a:p>
          </p:txBody>
        </p:sp>
        <p:sp>
          <p:nvSpPr>
            <p:cNvPr id="70" name="RTM"/>
            <p:cNvSpPr/>
            <p:nvPr/>
          </p:nvSpPr>
          <p:spPr bwMode="auto">
            <a:xfrm>
              <a:off x="2860442" y="2551616"/>
              <a:ext cx="1146682" cy="22159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Acquired</a:t>
              </a:r>
            </a:p>
          </p:txBody>
        </p:sp>
        <p:sp>
          <p:nvSpPr>
            <p:cNvPr id="72" name="RTM"/>
            <p:cNvSpPr/>
            <p:nvPr/>
          </p:nvSpPr>
          <p:spPr bwMode="auto">
            <a:xfrm>
              <a:off x="7260951" y="2531738"/>
              <a:ext cx="1130907" cy="22159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RTM</a:t>
              </a:r>
            </a:p>
          </p:txBody>
        </p:sp>
        <p:sp>
          <p:nvSpPr>
            <p:cNvPr id="75" name="RTM"/>
            <p:cNvSpPr/>
            <p:nvPr/>
          </p:nvSpPr>
          <p:spPr bwMode="auto">
            <a:xfrm>
              <a:off x="5794101" y="2531738"/>
              <a:ext cx="1130907" cy="22159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Beta </a:t>
              </a:r>
            </a:p>
          </p:txBody>
        </p:sp>
        <p:sp>
          <p:nvSpPr>
            <p:cNvPr id="76" name="RTM"/>
            <p:cNvSpPr/>
            <p:nvPr/>
          </p:nvSpPr>
          <p:spPr bwMode="auto">
            <a:xfrm>
              <a:off x="4327251" y="2531738"/>
              <a:ext cx="1130907" cy="22159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Opalis 6.3</a:t>
              </a:r>
            </a:p>
          </p:txBody>
        </p:sp>
        <p:pic>
          <p:nvPicPr>
            <p:cNvPr id="78"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6108" y="2480863"/>
              <a:ext cx="999334" cy="34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4583" y="2900576"/>
            <a:ext cx="1636049" cy="369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RTM"/>
          <p:cNvSpPr/>
          <p:nvPr/>
        </p:nvSpPr>
        <p:spPr bwMode="auto">
          <a:xfrm>
            <a:off x="5688119" y="5695949"/>
            <a:ext cx="1687768" cy="22159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a:lnSpc>
                <a:spcPct val="90000"/>
              </a:lnSpc>
              <a:buClr>
                <a:srgbClr val="777777"/>
              </a:buClr>
              <a:buSzPct val="130000"/>
              <a:tabLst>
                <a:tab pos="1371600" algn="l"/>
              </a:tabLst>
              <a:defRPr/>
            </a:pPr>
            <a:r>
              <a:rPr lang="en-US" altLang="zh-CN" sz="1600" kern="0" dirty="0">
                <a:ln w="18415" cmpd="sng">
                  <a:noFill/>
                  <a:prstDash val="solid"/>
                </a:ln>
                <a:gradFill>
                  <a:gsLst>
                    <a:gs pos="0">
                      <a:srgbClr val="FFFFFF"/>
                    </a:gs>
                    <a:gs pos="94000">
                      <a:srgbClr val="FFFFFF"/>
                    </a:gs>
                  </a:gsLst>
                  <a:lin ang="5400000" scaled="1"/>
                </a:gradFill>
                <a:cs typeface="Segoe UI" pitchFamily="34" charset="0"/>
              </a:rPr>
              <a:t>Beta</a:t>
            </a:r>
            <a:endParaRPr lang="en-US" altLang="zh-CN" sz="1100" kern="0" dirty="0">
              <a:ln w="18415" cmpd="sng">
                <a:noFill/>
                <a:prstDash val="solid"/>
              </a:ln>
              <a:gradFill>
                <a:gsLst>
                  <a:gs pos="0">
                    <a:srgbClr val="FFFFFF"/>
                  </a:gs>
                  <a:gs pos="94000">
                    <a:srgbClr val="FFFFFF"/>
                  </a:gs>
                </a:gsLst>
                <a:lin ang="5400000" scaled="1"/>
              </a:gradFill>
              <a:cs typeface="Segoe UI" pitchFamily="34" charset="0"/>
            </a:endParaRPr>
          </a:p>
        </p:txBody>
      </p:sp>
    </p:spTree>
    <p:extLst>
      <p:ext uri="{BB962C8B-B14F-4D97-AF65-F5344CB8AC3E}">
        <p14:creationId xmlns:p14="http://schemas.microsoft.com/office/powerpoint/2010/main" val="299635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Sessions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631040694"/>
              </p:ext>
            </p:extLst>
          </p:nvPr>
        </p:nvGraphicFramePr>
        <p:xfrm>
          <a:off x="303212" y="1447800"/>
          <a:ext cx="11582400" cy="3983458"/>
        </p:xfrm>
        <a:graphic>
          <a:graphicData uri="http://schemas.openxmlformats.org/drawingml/2006/table">
            <a:tbl>
              <a:tblPr firstRow="1" firstCol="1" bandRow="1">
                <a:tableStyleId>{2D5ABB26-0587-4C30-8999-92F81FD0307C}</a:tableStyleId>
              </a:tblPr>
              <a:tblGrid>
                <a:gridCol w="1676400"/>
                <a:gridCol w="9906000"/>
              </a:tblGrid>
              <a:tr h="417157">
                <a:tc>
                  <a:txBody>
                    <a:bodyPr/>
                    <a:lstStyle/>
                    <a:p>
                      <a:pPr marL="0" marR="0" lvl="0" indent="0" algn="ctr">
                        <a:lnSpc>
                          <a:spcPct val="115000"/>
                        </a:lnSpc>
                        <a:spcBef>
                          <a:spcPts val="0"/>
                        </a:spcBef>
                        <a:spcAft>
                          <a:spcPts val="0"/>
                        </a:spcAft>
                        <a:buFont typeface="Arial" pitchFamily="34" charset="0"/>
                        <a:buNone/>
                      </a:pPr>
                      <a:r>
                        <a:rPr lang="en-US" sz="2000" dirty="0" smtClean="0">
                          <a:solidFill>
                            <a:schemeClr val="bg1"/>
                          </a:solidFill>
                          <a:effectLst/>
                          <a:latin typeface="Arial" pitchFamily="34" charset="0"/>
                          <a:ea typeface="Calibri"/>
                          <a:cs typeface="Arial" pitchFamily="34" charset="0"/>
                        </a:rPr>
                        <a:t>VIR211</a:t>
                      </a:r>
                      <a:endParaRPr lang="en-US" sz="2000" dirty="0">
                        <a:solidFill>
                          <a:schemeClr val="bg1"/>
                        </a:solidFill>
                        <a:effectLst/>
                        <a:latin typeface="Arial" pitchFamily="34" charset="0"/>
                        <a:ea typeface="Calibri"/>
                        <a:cs typeface="Arial" pitchFamily="34" charset="0"/>
                      </a:endParaRPr>
                    </a:p>
                  </a:txBody>
                  <a:tcPr marL="50825" marR="508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a:lnSpc>
                          <a:spcPct val="115000"/>
                        </a:lnSpc>
                        <a:spcBef>
                          <a:spcPts val="0"/>
                        </a:spcBef>
                        <a:spcAft>
                          <a:spcPts val="0"/>
                        </a:spcAft>
                      </a:pPr>
                      <a:r>
                        <a:rPr lang="en-US" sz="2000" b="0" dirty="0" smtClean="0">
                          <a:effectLst/>
                          <a:latin typeface="Arial" pitchFamily="34" charset="0"/>
                          <a:ea typeface="Calibri"/>
                          <a:cs typeface="Arial" pitchFamily="34" charset="0"/>
                        </a:rPr>
                        <a:t>VMM 2012: What’s in it and How it enables the Private</a:t>
                      </a:r>
                      <a:r>
                        <a:rPr lang="en-US" sz="2000" b="0" baseline="0" dirty="0" smtClean="0">
                          <a:effectLst/>
                          <a:latin typeface="Arial" pitchFamily="34" charset="0"/>
                          <a:ea typeface="Calibri"/>
                          <a:cs typeface="Arial" pitchFamily="34" charset="0"/>
                        </a:rPr>
                        <a:t> Cloud</a:t>
                      </a:r>
                      <a:endParaRPr lang="en-US" sz="2000" b="0" dirty="0">
                        <a:effectLst/>
                        <a:latin typeface="Arial" pitchFamily="34" charset="0"/>
                        <a:ea typeface="Calibri"/>
                        <a:cs typeface="Arial" pitchFamily="34" charset="0"/>
                      </a:endParaRPr>
                    </a:p>
                  </a:txBody>
                  <a:tcPr marL="50825" marR="508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417157">
                <a:tc>
                  <a:txBody>
                    <a:bodyPr/>
                    <a:lstStyle/>
                    <a:p>
                      <a:pPr marL="0" marR="0" lvl="0" indent="0" algn="ctr">
                        <a:lnSpc>
                          <a:spcPct val="115000"/>
                        </a:lnSpc>
                        <a:spcBef>
                          <a:spcPts val="0"/>
                        </a:spcBef>
                        <a:spcAft>
                          <a:spcPts val="0"/>
                        </a:spcAft>
                        <a:buFont typeface="Arial" pitchFamily="34" charset="0"/>
                        <a:buNone/>
                      </a:pPr>
                      <a:r>
                        <a:rPr lang="en-US" sz="2000" dirty="0" smtClean="0">
                          <a:solidFill>
                            <a:schemeClr val="bg1"/>
                          </a:solidFill>
                          <a:effectLst/>
                        </a:rPr>
                        <a:t>VIR315</a:t>
                      </a:r>
                      <a:endParaRPr lang="en-US" sz="2000" dirty="0">
                        <a:solidFill>
                          <a:schemeClr val="bg1"/>
                        </a:solidFill>
                        <a:effectLst/>
                        <a:latin typeface="Arial" pitchFamily="34" charset="0"/>
                        <a:ea typeface="Calibri"/>
                        <a:cs typeface="Arial" pitchFamily="34" charset="0"/>
                      </a:endParaRPr>
                    </a:p>
                  </a:txBody>
                  <a:tcPr marL="50825" marR="508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a:lnSpc>
                          <a:spcPct val="115000"/>
                        </a:lnSpc>
                        <a:spcBef>
                          <a:spcPts val="0"/>
                        </a:spcBef>
                        <a:spcAft>
                          <a:spcPts val="0"/>
                        </a:spcAft>
                      </a:pPr>
                      <a:r>
                        <a:rPr lang="en-US" sz="2000" dirty="0">
                          <a:effectLst/>
                        </a:rPr>
                        <a:t>VMM </a:t>
                      </a:r>
                      <a:r>
                        <a:rPr lang="en-US" sz="2000" dirty="0" smtClean="0">
                          <a:effectLst/>
                        </a:rPr>
                        <a:t>2012: </a:t>
                      </a:r>
                      <a:r>
                        <a:rPr lang="en-US" sz="2000" dirty="0">
                          <a:effectLst/>
                        </a:rPr>
                        <a:t>Modeling and maintaining virtualized services in VMM 2012</a:t>
                      </a:r>
                      <a:endParaRPr lang="en-US" sz="2000" b="0" dirty="0">
                        <a:effectLst/>
                        <a:latin typeface="Arial" pitchFamily="34" charset="0"/>
                        <a:ea typeface="Calibri"/>
                        <a:cs typeface="Arial" pitchFamily="34" charset="0"/>
                      </a:endParaRPr>
                    </a:p>
                  </a:txBody>
                  <a:tcPr marL="50825" marR="508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417157">
                <a:tc>
                  <a:txBody>
                    <a:bodyPr/>
                    <a:lstStyle/>
                    <a:p>
                      <a:pPr marL="0" marR="0" lvl="0" indent="0" algn="ctr">
                        <a:lnSpc>
                          <a:spcPct val="115000"/>
                        </a:lnSpc>
                        <a:spcBef>
                          <a:spcPts val="0"/>
                        </a:spcBef>
                        <a:spcAft>
                          <a:spcPts val="0"/>
                        </a:spcAft>
                        <a:buFont typeface="Arial" pitchFamily="34" charset="0"/>
                        <a:buNone/>
                      </a:pPr>
                      <a:r>
                        <a:rPr lang="en-US" sz="2000" dirty="0" smtClean="0">
                          <a:solidFill>
                            <a:schemeClr val="bg1"/>
                          </a:solidFill>
                          <a:effectLst/>
                        </a:rPr>
                        <a:t>VIR316</a:t>
                      </a:r>
                      <a:endParaRPr lang="en-US" sz="2000" dirty="0">
                        <a:solidFill>
                          <a:schemeClr val="bg1"/>
                        </a:solidFill>
                        <a:effectLst/>
                        <a:latin typeface="Arial" pitchFamily="34" charset="0"/>
                        <a:ea typeface="Calibri"/>
                        <a:cs typeface="Arial" pitchFamily="34" charset="0"/>
                      </a:endParaRPr>
                    </a:p>
                  </a:txBody>
                  <a:tcPr marL="50825" marR="508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a:lnSpc>
                          <a:spcPct val="115000"/>
                        </a:lnSpc>
                        <a:spcBef>
                          <a:spcPts val="0"/>
                        </a:spcBef>
                        <a:spcAft>
                          <a:spcPts val="0"/>
                        </a:spcAft>
                      </a:pPr>
                      <a:r>
                        <a:rPr lang="en-US" sz="2000" dirty="0" smtClean="0">
                          <a:effectLst/>
                        </a:rPr>
                        <a:t>VMM 2012: Deployment, Planning, Upgrade</a:t>
                      </a:r>
                      <a:endParaRPr lang="en-US" sz="2000" dirty="0">
                        <a:effectLst/>
                        <a:latin typeface="Arial" pitchFamily="34" charset="0"/>
                        <a:ea typeface="Calibri"/>
                        <a:cs typeface="Arial" pitchFamily="34" charset="0"/>
                      </a:endParaRPr>
                    </a:p>
                  </a:txBody>
                  <a:tcPr marL="50825" marR="508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417157">
                <a:tc>
                  <a:txBody>
                    <a:bodyPr/>
                    <a:lstStyle/>
                    <a:p>
                      <a:pPr marL="0" marR="0" lvl="0" indent="0" algn="ctr">
                        <a:lnSpc>
                          <a:spcPct val="115000"/>
                        </a:lnSpc>
                        <a:spcBef>
                          <a:spcPts val="0"/>
                        </a:spcBef>
                        <a:spcAft>
                          <a:spcPts val="0"/>
                        </a:spcAft>
                        <a:buFont typeface="Arial" pitchFamily="34" charset="0"/>
                        <a:buNone/>
                      </a:pPr>
                      <a:r>
                        <a:rPr lang="en-US" sz="2000" dirty="0" smtClean="0">
                          <a:solidFill>
                            <a:schemeClr val="bg1"/>
                          </a:solidFill>
                          <a:effectLst/>
                        </a:rPr>
                        <a:t>SIM336</a:t>
                      </a:r>
                      <a:endParaRPr lang="en-US" sz="2000" dirty="0">
                        <a:solidFill>
                          <a:schemeClr val="bg1"/>
                        </a:solidFill>
                        <a:effectLst/>
                        <a:latin typeface="Arial" pitchFamily="34" charset="0"/>
                        <a:ea typeface="Calibri"/>
                        <a:cs typeface="Arial" pitchFamily="34" charset="0"/>
                      </a:endParaRPr>
                    </a:p>
                  </a:txBody>
                  <a:tcPr marL="50825" marR="508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a:lnSpc>
                          <a:spcPct val="115000"/>
                        </a:lnSpc>
                        <a:spcBef>
                          <a:spcPts val="0"/>
                        </a:spcBef>
                        <a:spcAft>
                          <a:spcPts val="0"/>
                        </a:spcAft>
                      </a:pPr>
                      <a:r>
                        <a:rPr lang="en-US" sz="2000" dirty="0">
                          <a:effectLst/>
                        </a:rPr>
                        <a:t>VMM 2012: 1 of 3 Server Fabric Lifecycle – Configuring Network and Storage</a:t>
                      </a:r>
                      <a:endParaRPr lang="en-US" sz="2000" dirty="0">
                        <a:effectLst/>
                        <a:latin typeface="Arial" pitchFamily="34" charset="0"/>
                        <a:ea typeface="Calibri"/>
                        <a:cs typeface="Arial" pitchFamily="34" charset="0"/>
                      </a:endParaRPr>
                    </a:p>
                  </a:txBody>
                  <a:tcPr marL="50825" marR="508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417157">
                <a:tc>
                  <a:txBody>
                    <a:bodyPr/>
                    <a:lstStyle/>
                    <a:p>
                      <a:pPr marL="0" marR="0" lvl="0" indent="0" algn="ctr">
                        <a:lnSpc>
                          <a:spcPct val="115000"/>
                        </a:lnSpc>
                        <a:spcBef>
                          <a:spcPts val="0"/>
                        </a:spcBef>
                        <a:spcAft>
                          <a:spcPts val="0"/>
                        </a:spcAft>
                        <a:buFont typeface="Arial" pitchFamily="34" charset="0"/>
                        <a:buNone/>
                      </a:pPr>
                      <a:r>
                        <a:rPr lang="en-US" sz="2000" dirty="0" smtClean="0">
                          <a:solidFill>
                            <a:schemeClr val="bg1"/>
                          </a:solidFill>
                          <a:effectLst/>
                        </a:rPr>
                        <a:t>SIM361</a:t>
                      </a:r>
                      <a:endParaRPr lang="en-US" sz="2000" dirty="0">
                        <a:solidFill>
                          <a:schemeClr val="bg1"/>
                        </a:solidFill>
                        <a:effectLst/>
                        <a:latin typeface="Arial" pitchFamily="34" charset="0"/>
                        <a:ea typeface="Calibri"/>
                        <a:cs typeface="Arial" pitchFamily="34" charset="0"/>
                      </a:endParaRPr>
                    </a:p>
                  </a:txBody>
                  <a:tcPr marL="50825" marR="508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a:lnSpc>
                          <a:spcPct val="115000"/>
                        </a:lnSpc>
                        <a:spcBef>
                          <a:spcPts val="0"/>
                        </a:spcBef>
                        <a:spcAft>
                          <a:spcPts val="0"/>
                        </a:spcAft>
                      </a:pPr>
                      <a:r>
                        <a:rPr lang="en-US" sz="2000" dirty="0">
                          <a:effectLst/>
                        </a:rPr>
                        <a:t>VMM 2012: 2 of 3 Server Fabric Lifecycle OSD, OOB, and Agent Management</a:t>
                      </a:r>
                      <a:endParaRPr lang="en-US" sz="2000" dirty="0">
                        <a:effectLst/>
                        <a:latin typeface="Arial" pitchFamily="34" charset="0"/>
                        <a:ea typeface="Calibri"/>
                        <a:cs typeface="Arial" pitchFamily="34" charset="0"/>
                      </a:endParaRPr>
                    </a:p>
                  </a:txBody>
                  <a:tcPr marL="50825" marR="508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541172">
                <a:tc>
                  <a:txBody>
                    <a:bodyPr/>
                    <a:lstStyle/>
                    <a:p>
                      <a:pPr marL="0" marR="0" lvl="0" indent="0" algn="ctr">
                        <a:lnSpc>
                          <a:spcPct val="115000"/>
                        </a:lnSpc>
                        <a:spcBef>
                          <a:spcPts val="0"/>
                        </a:spcBef>
                        <a:spcAft>
                          <a:spcPts val="0"/>
                        </a:spcAft>
                        <a:buFont typeface="Arial" pitchFamily="34" charset="0"/>
                        <a:buNone/>
                      </a:pPr>
                      <a:r>
                        <a:rPr lang="en-US" sz="2000" dirty="0" smtClean="0">
                          <a:solidFill>
                            <a:schemeClr val="bg1"/>
                          </a:solidFill>
                          <a:effectLst/>
                        </a:rPr>
                        <a:t>SIM357</a:t>
                      </a:r>
                      <a:endParaRPr lang="en-US" sz="2000" dirty="0">
                        <a:solidFill>
                          <a:schemeClr val="bg1"/>
                        </a:solidFill>
                        <a:effectLst/>
                        <a:latin typeface="Arial" pitchFamily="34" charset="0"/>
                        <a:ea typeface="Calibri"/>
                        <a:cs typeface="Arial" pitchFamily="34" charset="0"/>
                      </a:endParaRPr>
                    </a:p>
                  </a:txBody>
                  <a:tcPr marL="50825" marR="508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a:lnSpc>
                          <a:spcPct val="115000"/>
                        </a:lnSpc>
                        <a:spcBef>
                          <a:spcPts val="0"/>
                        </a:spcBef>
                        <a:spcAft>
                          <a:spcPts val="0"/>
                        </a:spcAft>
                      </a:pPr>
                      <a:r>
                        <a:rPr lang="en-US" sz="2000" dirty="0" smtClean="0">
                          <a:effectLst/>
                        </a:rPr>
                        <a:t>VMM 2012: 3 of 3 Server Fabric Lifecycle Cluster</a:t>
                      </a:r>
                      <a:r>
                        <a:rPr lang="en-US" sz="2000" baseline="0" dirty="0" smtClean="0">
                          <a:effectLst/>
                        </a:rPr>
                        <a:t> </a:t>
                      </a:r>
                      <a:r>
                        <a:rPr lang="en-US" sz="2000" dirty="0" err="1" smtClean="0">
                          <a:effectLst/>
                        </a:rPr>
                        <a:t>Creation,Update</a:t>
                      </a:r>
                      <a:r>
                        <a:rPr lang="en-US" sz="2000" dirty="0" smtClean="0">
                          <a:effectLst/>
                        </a:rPr>
                        <a:t> Management</a:t>
                      </a:r>
                      <a:endParaRPr lang="en-US" sz="2000" dirty="0">
                        <a:effectLst/>
                        <a:latin typeface="Arial" pitchFamily="34" charset="0"/>
                        <a:ea typeface="Calibri"/>
                        <a:cs typeface="Arial" pitchFamily="34" charset="0"/>
                      </a:endParaRPr>
                    </a:p>
                  </a:txBody>
                  <a:tcPr marL="50825" marR="508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457200">
                <a:tc>
                  <a:txBody>
                    <a:bodyPr/>
                    <a:lstStyle/>
                    <a:p>
                      <a:pPr marL="0" marR="0" lvl="0" indent="0" algn="ctr">
                        <a:lnSpc>
                          <a:spcPct val="115000"/>
                        </a:lnSpc>
                        <a:spcBef>
                          <a:spcPts val="0"/>
                        </a:spcBef>
                        <a:spcAft>
                          <a:spcPts val="0"/>
                        </a:spcAft>
                        <a:buFont typeface="Arial" pitchFamily="34" charset="0"/>
                        <a:buNone/>
                      </a:pPr>
                      <a:r>
                        <a:rPr lang="en-US" sz="2000" dirty="0" smtClean="0">
                          <a:solidFill>
                            <a:schemeClr val="bg1"/>
                          </a:solidFill>
                          <a:effectLst/>
                        </a:rPr>
                        <a:t>VIR373-INT</a:t>
                      </a:r>
                      <a:endParaRPr lang="en-US" sz="2000" dirty="0">
                        <a:solidFill>
                          <a:schemeClr val="bg1"/>
                        </a:solidFill>
                        <a:effectLst/>
                        <a:latin typeface="Arial" pitchFamily="34" charset="0"/>
                        <a:ea typeface="Calibri"/>
                        <a:cs typeface="Arial" pitchFamily="34" charset="0"/>
                      </a:endParaRPr>
                    </a:p>
                  </a:txBody>
                  <a:tcPr marL="50825" marR="508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a:lnSpc>
                          <a:spcPct val="115000"/>
                        </a:lnSpc>
                        <a:spcBef>
                          <a:spcPts val="0"/>
                        </a:spcBef>
                        <a:spcAft>
                          <a:spcPts val="0"/>
                        </a:spcAft>
                      </a:pPr>
                      <a:r>
                        <a:rPr lang="en-US" sz="2000" dirty="0">
                          <a:effectLst/>
                        </a:rPr>
                        <a:t>SCVMM 2008 R2 SP1 deep dive- Advanced </a:t>
                      </a:r>
                      <a:r>
                        <a:rPr lang="en-US" sz="2000" dirty="0" smtClean="0">
                          <a:effectLst/>
                        </a:rPr>
                        <a:t>Troubleshooting</a:t>
                      </a:r>
                      <a:endParaRPr lang="en-US" sz="2000" dirty="0">
                        <a:effectLst/>
                        <a:latin typeface="Arial" pitchFamily="34" charset="0"/>
                        <a:ea typeface="Calibri"/>
                        <a:cs typeface="Arial" pitchFamily="34" charset="0"/>
                      </a:endParaRPr>
                    </a:p>
                  </a:txBody>
                  <a:tcPr marL="50825" marR="508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482144">
                <a:tc>
                  <a:txBody>
                    <a:bodyPr/>
                    <a:lstStyle/>
                    <a:p>
                      <a:pPr marL="0" marR="0" lvl="0" indent="0" algn="ctr">
                        <a:lnSpc>
                          <a:spcPct val="115000"/>
                        </a:lnSpc>
                        <a:spcBef>
                          <a:spcPts val="0"/>
                        </a:spcBef>
                        <a:spcAft>
                          <a:spcPts val="0"/>
                        </a:spcAft>
                        <a:buFont typeface="Arial" pitchFamily="34" charset="0"/>
                        <a:buNone/>
                      </a:pPr>
                      <a:r>
                        <a:rPr lang="en-US" sz="2000" dirty="0" smtClean="0">
                          <a:solidFill>
                            <a:schemeClr val="bg1"/>
                          </a:solidFill>
                          <a:effectLst/>
                        </a:rPr>
                        <a:t>SIM212</a:t>
                      </a:r>
                      <a:endParaRPr lang="en-US" sz="2000" dirty="0">
                        <a:solidFill>
                          <a:schemeClr val="bg1"/>
                        </a:solidFill>
                        <a:effectLst/>
                        <a:latin typeface="Arial" pitchFamily="34" charset="0"/>
                        <a:ea typeface="Calibri"/>
                        <a:cs typeface="Arial" pitchFamily="34" charset="0"/>
                      </a:endParaRPr>
                    </a:p>
                  </a:txBody>
                  <a:tcPr marL="50825" marR="508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a:lnSpc>
                          <a:spcPct val="115000"/>
                        </a:lnSpc>
                        <a:spcBef>
                          <a:spcPts val="0"/>
                        </a:spcBef>
                        <a:spcAft>
                          <a:spcPts val="0"/>
                        </a:spcAft>
                      </a:pPr>
                      <a:r>
                        <a:rPr lang="en-US" sz="2000" dirty="0">
                          <a:effectLst/>
                        </a:rPr>
                        <a:t>Cloud Management with System </a:t>
                      </a:r>
                      <a:r>
                        <a:rPr lang="en-US" sz="2000" dirty="0" smtClean="0">
                          <a:effectLst/>
                        </a:rPr>
                        <a:t>Center “</a:t>
                      </a:r>
                      <a:r>
                        <a:rPr lang="en-US" sz="2000" dirty="0" err="1" smtClean="0">
                          <a:effectLst/>
                        </a:rPr>
                        <a:t>Concero</a:t>
                      </a:r>
                      <a:r>
                        <a:rPr lang="en-US" sz="2000" dirty="0" smtClean="0">
                          <a:effectLst/>
                        </a:rPr>
                        <a:t>”</a:t>
                      </a:r>
                      <a:endParaRPr lang="en-US" sz="2000" dirty="0">
                        <a:effectLst/>
                        <a:latin typeface="Arial" pitchFamily="34" charset="0"/>
                        <a:ea typeface="Calibri"/>
                        <a:cs typeface="Arial" pitchFamily="34" charset="0"/>
                      </a:endParaRPr>
                    </a:p>
                  </a:txBody>
                  <a:tcPr marL="50825" marR="508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417157">
                <a:tc>
                  <a:txBody>
                    <a:bodyPr/>
                    <a:lstStyle/>
                    <a:p>
                      <a:pPr marL="0" marR="0" lvl="0" indent="0" algn="ctr">
                        <a:lnSpc>
                          <a:spcPct val="115000"/>
                        </a:lnSpc>
                        <a:spcBef>
                          <a:spcPts val="0"/>
                        </a:spcBef>
                        <a:spcAft>
                          <a:spcPts val="0"/>
                        </a:spcAft>
                        <a:buFont typeface="Arial" pitchFamily="34" charset="0"/>
                        <a:buNone/>
                      </a:pPr>
                      <a:r>
                        <a:rPr lang="en-US" sz="2000" dirty="0" smtClean="0">
                          <a:solidFill>
                            <a:schemeClr val="bg1"/>
                          </a:solidFill>
                          <a:effectLst/>
                        </a:rPr>
                        <a:t>VIR314</a:t>
                      </a:r>
                      <a:endParaRPr lang="en-US" sz="2000" dirty="0">
                        <a:solidFill>
                          <a:schemeClr val="bg1"/>
                        </a:solidFill>
                        <a:effectLst/>
                        <a:latin typeface="Arial" pitchFamily="34" charset="0"/>
                        <a:ea typeface="Calibri"/>
                        <a:cs typeface="Arial" pitchFamily="34" charset="0"/>
                      </a:endParaRPr>
                    </a:p>
                  </a:txBody>
                  <a:tcPr marL="50825" marR="508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a:lnSpc>
                          <a:spcPct val="115000"/>
                        </a:lnSpc>
                        <a:spcBef>
                          <a:spcPts val="0"/>
                        </a:spcBef>
                        <a:spcAft>
                          <a:spcPts val="0"/>
                        </a:spcAft>
                      </a:pPr>
                      <a:r>
                        <a:rPr lang="en-US" sz="2000" dirty="0">
                          <a:effectLst/>
                        </a:rPr>
                        <a:t>Understanding Server App-V and </a:t>
                      </a:r>
                      <a:r>
                        <a:rPr lang="en-US" sz="2000" dirty="0" smtClean="0">
                          <a:effectLst/>
                        </a:rPr>
                        <a:t>Sequencing</a:t>
                      </a:r>
                      <a:r>
                        <a:rPr lang="en-US" sz="2000" baseline="0" dirty="0" smtClean="0">
                          <a:effectLst/>
                        </a:rPr>
                        <a:t> </a:t>
                      </a:r>
                      <a:r>
                        <a:rPr lang="en-US" sz="2000" dirty="0" smtClean="0">
                          <a:effectLst/>
                        </a:rPr>
                        <a:t>and Deploying Datacenter </a:t>
                      </a:r>
                      <a:r>
                        <a:rPr lang="en-US" sz="2000" dirty="0">
                          <a:effectLst/>
                        </a:rPr>
                        <a:t>Applications</a:t>
                      </a:r>
                      <a:endParaRPr lang="en-US" sz="2000" dirty="0">
                        <a:effectLst/>
                        <a:latin typeface="Arial" pitchFamily="34" charset="0"/>
                        <a:ea typeface="Calibri"/>
                        <a:cs typeface="Arial" pitchFamily="34" charset="0"/>
                      </a:endParaRPr>
                    </a:p>
                  </a:txBody>
                  <a:tcPr marL="50825" marR="508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6113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Track Resources</a:t>
            </a:r>
            <a:endParaRPr lang="en-US" dirty="0"/>
          </a:p>
        </p:txBody>
      </p:sp>
      <p:sp>
        <p:nvSpPr>
          <p:cNvPr id="13" name="Rectangle 12"/>
          <p:cNvSpPr/>
          <p:nvPr/>
        </p:nvSpPr>
        <p:spPr bwMode="auto">
          <a:xfrm>
            <a:off x="507868" y="1447800"/>
            <a:ext cx="11160257" cy="963341"/>
          </a:xfrm>
          <a:prstGeom prst="rect">
            <a:avLst/>
          </a:prstGeom>
          <a:noFill/>
          <a:ln w="38100">
            <a:no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t" anchorCtr="0" compatLnSpc="1">
            <a:prstTxWarp prst="textNoShape">
              <a:avLst/>
            </a:prstTxWarp>
            <a:spAutoFit/>
          </a:bodyPr>
          <a:lstStyle/>
          <a:p>
            <a:pPr>
              <a:lnSpc>
                <a:spcPct val="90000"/>
              </a:lnSpc>
              <a:spcAft>
                <a:spcPts val="600"/>
              </a:spcAft>
              <a:buSzPct val="100000"/>
            </a:pPr>
            <a:r>
              <a:rPr lang="en-US" sz="2000" spc="-30" dirty="0">
                <a:gradFill>
                  <a:gsLst>
                    <a:gs pos="0">
                      <a:srgbClr val="FFFFFF"/>
                    </a:gs>
                    <a:gs pos="86000">
                      <a:srgbClr val="FFFFFF"/>
                    </a:gs>
                  </a:gsLst>
                  <a:lin ang="0" scaled="0"/>
                </a:gradFill>
              </a:rPr>
              <a:t>Don’t forget to visit the </a:t>
            </a:r>
            <a:r>
              <a:rPr lang="en-US" sz="2000" spc="-30" dirty="0" smtClean="0">
                <a:gradFill>
                  <a:gsLst>
                    <a:gs pos="0">
                      <a:srgbClr val="FFFFFF"/>
                    </a:gs>
                    <a:gs pos="86000">
                      <a:srgbClr val="FFFFFF"/>
                    </a:gs>
                  </a:gsLst>
                  <a:lin ang="0" scaled="0"/>
                </a:gradFill>
              </a:rPr>
              <a:t>Cloud Power area within the TLC (</a:t>
            </a:r>
            <a:r>
              <a:rPr lang="en-US" sz="2000" spc="-30" dirty="0" smtClean="0">
                <a:solidFill>
                  <a:srgbClr val="005A84">
                    <a:lumMod val="60000"/>
                    <a:lumOff val="40000"/>
                  </a:srgbClr>
                </a:solidFill>
              </a:rPr>
              <a:t>Blue </a:t>
            </a:r>
            <a:r>
              <a:rPr lang="en-US" sz="2000" spc="-30" dirty="0">
                <a:solidFill>
                  <a:srgbClr val="005A84">
                    <a:lumMod val="60000"/>
                    <a:lumOff val="40000"/>
                  </a:srgbClr>
                </a:solidFill>
              </a:rPr>
              <a:t>Section</a:t>
            </a:r>
            <a:r>
              <a:rPr lang="en-US" sz="2000" spc="-30" dirty="0">
                <a:gradFill>
                  <a:gsLst>
                    <a:gs pos="0">
                      <a:srgbClr val="FFFFFF"/>
                    </a:gs>
                    <a:gs pos="86000">
                      <a:srgbClr val="FFFFFF"/>
                    </a:gs>
                  </a:gsLst>
                  <a:lin ang="0" scaled="0"/>
                </a:gradFill>
              </a:rPr>
              <a:t>) </a:t>
            </a:r>
            <a:r>
              <a:rPr lang="en-US" sz="2000" spc="-30" dirty="0" smtClean="0">
                <a:gradFill>
                  <a:gsLst>
                    <a:gs pos="0">
                      <a:srgbClr val="FFFFFF"/>
                    </a:gs>
                    <a:gs pos="86000">
                      <a:srgbClr val="FFFFFF"/>
                    </a:gs>
                  </a:gsLst>
                  <a:lin ang="0" scaled="0"/>
                </a:gradFill>
              </a:rPr>
              <a:t>to see product </a:t>
            </a:r>
            <a:r>
              <a:rPr lang="en-US" sz="2000" spc="-30" dirty="0">
                <a:gradFill>
                  <a:gsLst>
                    <a:gs pos="0">
                      <a:srgbClr val="FFFFFF"/>
                    </a:gs>
                    <a:gs pos="86000">
                      <a:srgbClr val="FFFFFF"/>
                    </a:gs>
                  </a:gsLst>
                  <a:lin ang="0" scaled="0"/>
                </a:gradFill>
              </a:rPr>
              <a:t>demos and speak with experts about the </a:t>
            </a:r>
            <a:r>
              <a:rPr lang="en-US" sz="2000" spc="-30" dirty="0" smtClean="0">
                <a:gradFill>
                  <a:gsLst>
                    <a:gs pos="0">
                      <a:srgbClr val="FFFFFF"/>
                    </a:gs>
                    <a:gs pos="86000">
                      <a:srgbClr val="FFFFFF"/>
                    </a:gs>
                  </a:gsLst>
                  <a:lin ang="0" scaled="0"/>
                </a:gradFill>
              </a:rPr>
              <a:t>Server &amp; Cloud Platform solutions that help drive your business forward.</a:t>
            </a:r>
            <a:endParaRPr lang="en-US" sz="2000" spc="-30" dirty="0">
              <a:gradFill>
                <a:gsLst>
                  <a:gs pos="0">
                    <a:srgbClr val="FFFFFF"/>
                  </a:gs>
                  <a:gs pos="86000">
                    <a:srgbClr val="FFFFFF"/>
                  </a:gs>
                </a:gsLst>
                <a:lin ang="0" scaled="0"/>
              </a:gradFill>
            </a:endParaRPr>
          </a:p>
          <a:p>
            <a:pPr>
              <a:lnSpc>
                <a:spcPct val="90000"/>
              </a:lnSpc>
              <a:buSzPct val="100000"/>
            </a:pPr>
            <a:r>
              <a:rPr lang="en-US" sz="2000" spc="-30" dirty="0" smtClean="0">
                <a:gradFill>
                  <a:gsLst>
                    <a:gs pos="0">
                      <a:srgbClr val="FFFFFF"/>
                    </a:gs>
                    <a:gs pos="86000">
                      <a:srgbClr val="FFFFFF"/>
                    </a:gs>
                  </a:gsLst>
                  <a:lin ang="0" scaled="0"/>
                </a:gradFill>
              </a:rPr>
              <a:t>You </a:t>
            </a:r>
            <a:r>
              <a:rPr lang="en-US" sz="2000" spc="-30" dirty="0">
                <a:gradFill>
                  <a:gsLst>
                    <a:gs pos="0">
                      <a:srgbClr val="FFFFFF"/>
                    </a:gs>
                    <a:gs pos="86000">
                      <a:srgbClr val="FFFFFF"/>
                    </a:gs>
                  </a:gsLst>
                  <a:lin ang="0" scaled="0"/>
                </a:gradFill>
              </a:rPr>
              <a:t>can also find the latest information about </a:t>
            </a:r>
            <a:r>
              <a:rPr lang="en-US" sz="2000" spc="-30" dirty="0" smtClean="0">
                <a:gradFill>
                  <a:gsLst>
                    <a:gs pos="0">
                      <a:srgbClr val="FFFFFF"/>
                    </a:gs>
                    <a:gs pos="86000">
                      <a:srgbClr val="FFFFFF"/>
                    </a:gs>
                  </a:gsLst>
                  <a:lin ang="0" scaled="0"/>
                </a:gradFill>
              </a:rPr>
              <a:t>our products </a:t>
            </a:r>
            <a:r>
              <a:rPr lang="en-US" sz="2000" spc="-30" dirty="0">
                <a:gradFill>
                  <a:gsLst>
                    <a:gs pos="0">
                      <a:srgbClr val="FFFFFF"/>
                    </a:gs>
                    <a:gs pos="86000">
                      <a:srgbClr val="FFFFFF"/>
                    </a:gs>
                  </a:gsLst>
                  <a:lin ang="0" scaled="0"/>
                </a:gradFill>
              </a:rPr>
              <a:t>at the following links:</a:t>
            </a:r>
            <a:r>
              <a:rPr lang="en-US" sz="2400" spc="-30" dirty="0">
                <a:gradFill>
                  <a:gsLst>
                    <a:gs pos="0">
                      <a:srgbClr val="FFFFFF"/>
                    </a:gs>
                    <a:gs pos="86000">
                      <a:srgbClr val="FFFFFF"/>
                    </a:gs>
                  </a:gsLst>
                  <a:lin ang="0" scaled="0"/>
                </a:gradFill>
              </a:rPr>
              <a:t> </a:t>
            </a:r>
          </a:p>
        </p:txBody>
      </p:sp>
      <p:sp>
        <p:nvSpPr>
          <p:cNvPr id="14" name="Rectangle 13"/>
          <p:cNvSpPr/>
          <p:nvPr/>
        </p:nvSpPr>
        <p:spPr bwMode="auto">
          <a:xfrm>
            <a:off x="504676" y="4639503"/>
            <a:ext cx="11163449"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Windows Azure - </a:t>
            </a:r>
            <a:r>
              <a:rPr lang="en-US" sz="2000" u="sng" dirty="0">
                <a:solidFill>
                  <a:srgbClr val="FFFFFF"/>
                </a:solidFill>
                <a:hlinkClick r:id="rId4"/>
              </a:rPr>
              <a:t>http://www.microsoft.com/windowsazure/</a:t>
            </a:r>
            <a:endParaRPr lang="en-US" sz="2000" dirty="0">
              <a:gradFill>
                <a:gsLst>
                  <a:gs pos="0">
                    <a:srgbClr val="FFFFFF"/>
                  </a:gs>
                  <a:gs pos="100000">
                    <a:srgbClr val="FFFFFF"/>
                  </a:gs>
                </a:gsLst>
                <a:lin ang="5400000" scaled="0"/>
              </a:gradFill>
            </a:endParaRPr>
          </a:p>
        </p:txBody>
      </p:sp>
      <p:sp>
        <p:nvSpPr>
          <p:cNvPr id="15" name="Rectangle 14"/>
          <p:cNvSpPr/>
          <p:nvPr/>
        </p:nvSpPr>
        <p:spPr bwMode="auto">
          <a:xfrm>
            <a:off x="501933" y="5316128"/>
            <a:ext cx="11173090"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Microsoft System Center - </a:t>
            </a:r>
            <a:r>
              <a:rPr lang="en-US" sz="2000" u="sng" dirty="0">
                <a:solidFill>
                  <a:srgbClr val="FFFFFF"/>
                </a:solidFill>
                <a:hlinkClick r:id="rId5"/>
              </a:rPr>
              <a:t>http://www.microsoft.com/systemcenter/</a:t>
            </a:r>
            <a:endParaRPr lang="en-US" sz="2000" dirty="0">
              <a:gradFill>
                <a:gsLst>
                  <a:gs pos="0">
                    <a:srgbClr val="FFFFFF"/>
                  </a:gs>
                  <a:gs pos="100000">
                    <a:srgbClr val="FFFFFF"/>
                  </a:gs>
                </a:gsLst>
                <a:lin ang="5400000" scaled="0"/>
              </a:gradFill>
            </a:endParaRPr>
          </a:p>
        </p:txBody>
      </p:sp>
      <p:sp>
        <p:nvSpPr>
          <p:cNvPr id="17" name="Rectangle 16"/>
          <p:cNvSpPr/>
          <p:nvPr/>
        </p:nvSpPr>
        <p:spPr bwMode="auto">
          <a:xfrm>
            <a:off x="508964" y="5992755"/>
            <a:ext cx="11173090"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Microsoft Forefront - </a:t>
            </a:r>
            <a:r>
              <a:rPr lang="en-US" sz="2000" u="sng" dirty="0">
                <a:solidFill>
                  <a:srgbClr val="FFFFFF"/>
                </a:solidFill>
                <a:hlinkClick r:id="rId6"/>
              </a:rPr>
              <a:t>http://www.microsoft.com/forefront/</a:t>
            </a:r>
            <a:endParaRPr lang="en-US" sz="2000" dirty="0">
              <a:gradFill>
                <a:gsLst>
                  <a:gs pos="0">
                    <a:srgbClr val="FFFFFF"/>
                  </a:gs>
                  <a:gs pos="100000">
                    <a:srgbClr val="FFFFFF"/>
                  </a:gs>
                </a:gsLst>
                <a:lin ang="5400000" scaled="0"/>
              </a:gradFill>
            </a:endParaRPr>
          </a:p>
        </p:txBody>
      </p:sp>
      <p:sp>
        <p:nvSpPr>
          <p:cNvPr id="9" name="Rectangle 8"/>
          <p:cNvSpPr/>
          <p:nvPr/>
        </p:nvSpPr>
        <p:spPr bwMode="auto">
          <a:xfrm>
            <a:off x="507868" y="3962878"/>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Windows Server - </a:t>
            </a:r>
            <a:r>
              <a:rPr lang="en-US" sz="2000" u="sng" dirty="0">
                <a:solidFill>
                  <a:srgbClr val="FFFFFF"/>
                </a:solidFill>
                <a:hlinkClick r:id="rId7"/>
              </a:rPr>
              <a:t>http://www.microsoft.com/windowsserver/</a:t>
            </a:r>
            <a:r>
              <a:rPr lang="en-US" sz="2000" dirty="0">
                <a:solidFill>
                  <a:srgbClr val="FFFFFF"/>
                </a:solidFill>
              </a:rPr>
              <a:t> </a:t>
            </a:r>
            <a:endParaRPr lang="en-US" sz="2000" dirty="0">
              <a:gradFill>
                <a:gsLst>
                  <a:gs pos="0">
                    <a:srgbClr val="FFFFFF"/>
                  </a:gs>
                  <a:gs pos="100000">
                    <a:srgbClr val="FFFFFF"/>
                  </a:gs>
                </a:gsLst>
                <a:lin ang="5400000" scaled="0"/>
              </a:gradFill>
            </a:endParaRPr>
          </a:p>
        </p:txBody>
      </p:sp>
      <p:sp>
        <p:nvSpPr>
          <p:cNvPr id="10" name="Rectangle 9"/>
          <p:cNvSpPr/>
          <p:nvPr/>
        </p:nvSpPr>
        <p:spPr bwMode="auto">
          <a:xfrm>
            <a:off x="507868" y="2609628"/>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Cloud Power - </a:t>
            </a:r>
            <a:r>
              <a:rPr lang="en-US" sz="2000" u="sng" dirty="0">
                <a:solidFill>
                  <a:srgbClr val="FFFFFF"/>
                </a:solidFill>
                <a:hlinkClick r:id="rId8"/>
              </a:rPr>
              <a:t>http://</a:t>
            </a:r>
            <a:r>
              <a:rPr lang="en-US" sz="2000" u="sng" dirty="0" smtClean="0">
                <a:solidFill>
                  <a:srgbClr val="FFFFFF"/>
                </a:solidFill>
                <a:hlinkClick r:id="rId8"/>
              </a:rPr>
              <a:t>www.microsoft.com/cloud/</a:t>
            </a:r>
            <a:r>
              <a:rPr lang="en-US" sz="2000" u="sng" dirty="0" smtClean="0">
                <a:solidFill>
                  <a:srgbClr val="FFFFFF"/>
                </a:solidFill>
              </a:rPr>
              <a:t>   </a:t>
            </a:r>
            <a:r>
              <a:rPr lang="en-US" sz="2000" dirty="0" smtClean="0">
                <a:solidFill>
                  <a:srgbClr val="FFFFFF"/>
                </a:solidFill>
              </a:rPr>
              <a:t> </a:t>
            </a:r>
            <a:endParaRPr lang="en-US" sz="2000" dirty="0">
              <a:gradFill>
                <a:gsLst>
                  <a:gs pos="0">
                    <a:srgbClr val="FFFFFF"/>
                  </a:gs>
                  <a:gs pos="100000">
                    <a:srgbClr val="FFFFFF"/>
                  </a:gs>
                </a:gsLst>
                <a:lin ang="5400000" scaled="0"/>
              </a:gradFill>
            </a:endParaRPr>
          </a:p>
        </p:txBody>
      </p:sp>
      <p:sp>
        <p:nvSpPr>
          <p:cNvPr id="11" name="Rectangle 10"/>
          <p:cNvSpPr/>
          <p:nvPr/>
        </p:nvSpPr>
        <p:spPr bwMode="auto">
          <a:xfrm>
            <a:off x="507868" y="3286253"/>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Private Cloud - </a:t>
            </a:r>
            <a:r>
              <a:rPr lang="en-US" sz="2000" u="sng" dirty="0">
                <a:solidFill>
                  <a:srgbClr val="FFFFFF"/>
                </a:solidFill>
                <a:hlinkClick r:id="rId7"/>
              </a:rPr>
              <a:t>http://</a:t>
            </a:r>
            <a:r>
              <a:rPr lang="en-US" sz="2000" u="sng" dirty="0" smtClean="0">
                <a:solidFill>
                  <a:srgbClr val="FFFFFF"/>
                </a:solidFill>
                <a:hlinkClick r:id="rId7"/>
              </a:rPr>
              <a:t>www.microsoft.com/privatecloud/</a:t>
            </a:r>
            <a:r>
              <a:rPr lang="en-US" sz="2000" dirty="0" smtClean="0">
                <a:solidFill>
                  <a:srgbClr val="FFFFFF"/>
                </a:solidFill>
              </a:rPr>
              <a:t> </a:t>
            </a: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92307578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a:t>
            </a:r>
            <a:endParaRPr lang="en-US" dirty="0"/>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solidFill>
                <a:srgbClr val="FFFFFF"/>
              </a:solidFill>
            </a:endParaRPr>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solidFill>
                <a:srgbClr val="FFFFFF"/>
              </a:solidFill>
            </a:endParaRPr>
          </a:p>
        </p:txBody>
      </p:sp>
      <p:sp>
        <p:nvSpPr>
          <p:cNvPr id="26" name="Rectangle 25"/>
          <p:cNvSpPr/>
          <p:nvPr/>
        </p:nvSpPr>
        <p:spPr bwMode="white">
          <a:xfrm>
            <a:off x="507867" y="6291910"/>
            <a:ext cx="5307218" cy="369332"/>
          </a:xfrm>
          <a:prstGeom prst="rect">
            <a:avLst/>
          </a:prstGeom>
        </p:spPr>
        <p:txBody>
          <a:bodyPr wrap="square">
            <a:spAutoFit/>
          </a:bodyPr>
          <a:lstStyle/>
          <a:p>
            <a:pPr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rgbClr val="FFFFFF"/>
                    </a:gs>
                    <a:gs pos="86000">
                      <a:srgbClr val="FFFFFF"/>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solidFill>
                  <a:srgbClr val="FFFFFF"/>
                </a:solidFill>
                <a:hlinkClick r:id="rId12"/>
              </a:rPr>
              <a:t>http://northamerica.msteched.com</a:t>
            </a:r>
            <a:endParaRPr lang="en-US" sz="1600" dirty="0">
              <a:solidFill>
                <a:srgbClr val="FFFFFF"/>
              </a:solidFill>
            </a:endParaRPr>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rgbClr val="000000">
                    <a:lumMod val="65000"/>
                    <a:lumOff val="35000"/>
                    <a:alpha val="99000"/>
                  </a:srgbClr>
                </a:solidFill>
              </a:rPr>
              <a:t>Connect. Share. Discuss.</a:t>
            </a:r>
            <a:endParaRPr lang="en-US" sz="1600" dirty="0" smtClean="0">
              <a:solidFill>
                <a:srgbClr val="000000">
                  <a:lumMod val="65000"/>
                  <a:lumOff val="35000"/>
                  <a:alpha val="99000"/>
                </a:srgb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1925335555"/>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rgbClr val="FFFFFF"/>
                    </a:gs>
                    <a:gs pos="86000">
                      <a:srgbClr val="FFFFFF"/>
                    </a:gs>
                  </a:gsLst>
                  <a:lin ang="5400000" scaled="0"/>
                </a:gradFill>
                <a:latin typeface="Segoe" pitchFamily="34" charset="0"/>
              </a:rPr>
              <a:t>Complete an evaluation on </a:t>
            </a:r>
            <a:r>
              <a:rPr lang="en-US" sz="3200" dirty="0" err="1" smtClean="0">
                <a:gradFill>
                  <a:gsLst>
                    <a:gs pos="0">
                      <a:srgbClr val="FFFFFF"/>
                    </a:gs>
                    <a:gs pos="86000">
                      <a:srgbClr val="FFFFFF"/>
                    </a:gs>
                  </a:gsLst>
                  <a:lin ang="5400000" scaled="0"/>
                </a:gradFill>
                <a:latin typeface="Segoe" pitchFamily="34" charset="0"/>
              </a:rPr>
              <a:t>CommNet</a:t>
            </a:r>
            <a:r>
              <a:rPr lang="en-US" sz="3200" dirty="0" smtClean="0">
                <a:gradFill>
                  <a:gsLst>
                    <a:gs pos="0">
                      <a:srgbClr val="FFFFFF"/>
                    </a:gs>
                    <a:gs pos="86000">
                      <a:srgbClr val="FFFFFF"/>
                    </a:gs>
                  </a:gsLst>
                  <a:lin ang="5400000" scaled="0"/>
                </a:gradFill>
                <a:latin typeface="Segoe" pitchFamily="34" charset="0"/>
              </a:rPr>
              <a:t> and </a:t>
            </a:r>
            <a:br>
              <a:rPr lang="en-US" sz="3200" dirty="0" smtClean="0">
                <a:gradFill>
                  <a:gsLst>
                    <a:gs pos="0">
                      <a:srgbClr val="FFFFFF"/>
                    </a:gs>
                    <a:gs pos="86000">
                      <a:srgbClr val="FFFFFF"/>
                    </a:gs>
                  </a:gsLst>
                  <a:lin ang="5400000" scaled="0"/>
                </a:gradFill>
                <a:latin typeface="Segoe" pitchFamily="34" charset="0"/>
              </a:rPr>
            </a:br>
            <a:r>
              <a:rPr lang="en-US" sz="3200" dirty="0" smtClean="0">
                <a:gradFill>
                  <a:gsLst>
                    <a:gs pos="0">
                      <a:srgbClr val="FFFFFF"/>
                    </a:gs>
                    <a:gs pos="86000">
                      <a:srgbClr val="FFFFFF"/>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32796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519113" y="228600"/>
            <a:ext cx="11149012" cy="1218795"/>
          </a:xfrm>
        </p:spPr>
        <p:txBody>
          <a:bodyPr/>
          <a:lstStyle/>
          <a:p>
            <a:pPr eaLnBrk="1" hangingPunct="1">
              <a:defRPr/>
            </a:pPr>
            <a:r>
              <a:rPr dirty="0" smtClean="0"/>
              <a:t>Cloud Computing Enables You to Deliver</a:t>
            </a:r>
            <a:br>
              <a:rPr dirty="0" smtClean="0"/>
            </a:br>
            <a:r>
              <a:rPr dirty="0" smtClean="0"/>
              <a:t>IT as a Service to Your Business </a:t>
            </a:r>
            <a:endParaRPr dirty="0"/>
          </a:p>
        </p:txBody>
      </p:sp>
      <p:sp>
        <p:nvSpPr>
          <p:cNvPr id="9" name="Freeform 320"/>
          <p:cNvSpPr>
            <a:spLocks/>
          </p:cNvSpPr>
          <p:nvPr/>
        </p:nvSpPr>
        <p:spPr bwMode="auto">
          <a:xfrm>
            <a:off x="2316163" y="2443163"/>
            <a:ext cx="7078662" cy="4070350"/>
          </a:xfrm>
          <a:custGeom>
            <a:avLst/>
            <a:gdLst>
              <a:gd name="T0" fmla="*/ 743 w 959"/>
              <a:gd name="T1" fmla="*/ 528 h 534"/>
              <a:gd name="T2" fmla="*/ 607 w 959"/>
              <a:gd name="T3" fmla="*/ 531 h 534"/>
              <a:gd name="T4" fmla="*/ 187 w 959"/>
              <a:gd name="T5" fmla="*/ 531 h 534"/>
              <a:gd name="T6" fmla="*/ 121 w 959"/>
              <a:gd name="T7" fmla="*/ 526 h 534"/>
              <a:gd name="T8" fmla="*/ 13 w 959"/>
              <a:gd name="T9" fmla="*/ 419 h 534"/>
              <a:gd name="T10" fmla="*/ 23 w 959"/>
              <a:gd name="T11" fmla="*/ 297 h 534"/>
              <a:gd name="T12" fmla="*/ 96 w 959"/>
              <a:gd name="T13" fmla="*/ 227 h 534"/>
              <a:gd name="T14" fmla="*/ 212 w 959"/>
              <a:gd name="T15" fmla="*/ 224 h 534"/>
              <a:gd name="T16" fmla="*/ 320 w 959"/>
              <a:gd name="T17" fmla="*/ 123 h 534"/>
              <a:gd name="T18" fmla="*/ 487 w 959"/>
              <a:gd name="T19" fmla="*/ 133 h 534"/>
              <a:gd name="T20" fmla="*/ 687 w 959"/>
              <a:gd name="T21" fmla="*/ 3 h 534"/>
              <a:gd name="T22" fmla="*/ 805 w 959"/>
              <a:gd name="T23" fmla="*/ 26 h 534"/>
              <a:gd name="T24" fmla="*/ 940 w 959"/>
              <a:gd name="T25" fmla="*/ 178 h 534"/>
              <a:gd name="T26" fmla="*/ 952 w 959"/>
              <a:gd name="T27" fmla="*/ 307 h 534"/>
              <a:gd name="T28" fmla="*/ 843 w 959"/>
              <a:gd name="T29" fmla="*/ 486 h 534"/>
              <a:gd name="T30" fmla="*/ 743 w 959"/>
              <a:gd name="T31" fmla="*/ 52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9" h="534">
                <a:moveTo>
                  <a:pt x="743" y="528"/>
                </a:moveTo>
                <a:cubicBezTo>
                  <a:pt x="703" y="534"/>
                  <a:pt x="657" y="531"/>
                  <a:pt x="607" y="531"/>
                </a:cubicBezTo>
                <a:cubicBezTo>
                  <a:pt x="468" y="531"/>
                  <a:pt x="327" y="531"/>
                  <a:pt x="187" y="531"/>
                </a:cubicBezTo>
                <a:cubicBezTo>
                  <a:pt x="162" y="531"/>
                  <a:pt x="140" y="531"/>
                  <a:pt x="121" y="526"/>
                </a:cubicBezTo>
                <a:cubicBezTo>
                  <a:pt x="68" y="513"/>
                  <a:pt x="29" y="473"/>
                  <a:pt x="13" y="419"/>
                </a:cubicBezTo>
                <a:cubicBezTo>
                  <a:pt x="0" y="377"/>
                  <a:pt x="7" y="330"/>
                  <a:pt x="23" y="297"/>
                </a:cubicBezTo>
                <a:cubicBezTo>
                  <a:pt x="38" y="268"/>
                  <a:pt x="64" y="241"/>
                  <a:pt x="96" y="227"/>
                </a:cubicBezTo>
                <a:cubicBezTo>
                  <a:pt x="126" y="213"/>
                  <a:pt x="174" y="207"/>
                  <a:pt x="212" y="224"/>
                </a:cubicBezTo>
                <a:cubicBezTo>
                  <a:pt x="236" y="179"/>
                  <a:pt x="271" y="143"/>
                  <a:pt x="320" y="123"/>
                </a:cubicBezTo>
                <a:cubicBezTo>
                  <a:pt x="371" y="101"/>
                  <a:pt x="445" y="105"/>
                  <a:pt x="487" y="133"/>
                </a:cubicBezTo>
                <a:cubicBezTo>
                  <a:pt x="528" y="66"/>
                  <a:pt x="590" y="10"/>
                  <a:pt x="687" y="3"/>
                </a:cubicBezTo>
                <a:cubicBezTo>
                  <a:pt x="734" y="0"/>
                  <a:pt x="772" y="10"/>
                  <a:pt x="805" y="26"/>
                </a:cubicBezTo>
                <a:cubicBezTo>
                  <a:pt x="868" y="55"/>
                  <a:pt x="917" y="106"/>
                  <a:pt x="940" y="178"/>
                </a:cubicBezTo>
                <a:cubicBezTo>
                  <a:pt x="952" y="213"/>
                  <a:pt x="959" y="259"/>
                  <a:pt x="952" y="307"/>
                </a:cubicBezTo>
                <a:cubicBezTo>
                  <a:pt x="941" y="389"/>
                  <a:pt x="897" y="448"/>
                  <a:pt x="843" y="486"/>
                </a:cubicBezTo>
                <a:cubicBezTo>
                  <a:pt x="815" y="505"/>
                  <a:pt x="782" y="521"/>
                  <a:pt x="743" y="528"/>
                </a:cubicBezTo>
                <a:close/>
              </a:path>
            </a:pathLst>
          </a:custGeom>
          <a:solidFill>
            <a:srgbClr val="000000">
              <a:alpha val="10980"/>
            </a:srgbClr>
          </a:solidFill>
          <a:ln w="19050">
            <a:solidFill>
              <a:schemeClr val="tx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1218585">
              <a:defRPr/>
            </a:pPr>
            <a:endParaRPr lang="en-US" sz="2900" dirty="0">
              <a:gradFill>
                <a:gsLst>
                  <a:gs pos="0">
                    <a:srgbClr val="FFFFFF"/>
                  </a:gs>
                  <a:gs pos="100000">
                    <a:srgbClr val="FFFFFF"/>
                  </a:gs>
                </a:gsLst>
                <a:lin ang="5400000" scaled="0"/>
              </a:gradFill>
            </a:endParaRPr>
          </a:p>
        </p:txBody>
      </p:sp>
      <p:sp>
        <p:nvSpPr>
          <p:cNvPr id="10" name="TextBox 9"/>
          <p:cNvSpPr txBox="1"/>
          <p:nvPr/>
        </p:nvSpPr>
        <p:spPr bwMode="auto">
          <a:xfrm>
            <a:off x="3540125" y="4167188"/>
            <a:ext cx="5578475" cy="492125"/>
          </a:xfrm>
          <a:prstGeom prst="rect">
            <a:avLst/>
          </a:prstGeom>
          <a:noFill/>
        </p:spPr>
        <p:txBody>
          <a:bodyPr lIns="0" tIns="0" rIns="0" bIns="0">
            <a:spAutoFit/>
          </a:bodyPr>
          <a:lstStyle/>
          <a:p>
            <a:pPr indent="-232767" defTabSz="1218851" eaLnBrk="0" hangingPunct="0">
              <a:spcBef>
                <a:spcPts val="1600"/>
              </a:spcBef>
              <a:defRPr/>
            </a:pPr>
            <a:r>
              <a:rPr lang="en-US" sz="3200" dirty="0">
                <a:ln w="3175">
                  <a:noFill/>
                </a:ln>
                <a:solidFill>
                  <a:schemeClr val="accent1">
                    <a:alpha val="99000"/>
                  </a:schemeClr>
                </a:solidFill>
                <a:latin typeface="Segoe UI Semibold" pitchFamily="34" charset="0"/>
              </a:rPr>
              <a:t>Accelerating</a:t>
            </a:r>
            <a:r>
              <a:rPr lang="en-US" sz="3200" dirty="0">
                <a:ln w="3175">
                  <a:noFill/>
                </a:ln>
                <a:solidFill>
                  <a:schemeClr val="tx1">
                    <a:alpha val="99000"/>
                  </a:schemeClr>
                </a:solidFill>
                <a:latin typeface="Segoe Light" pitchFamily="34" charset="0"/>
              </a:rPr>
              <a:t> </a:t>
            </a:r>
            <a:r>
              <a:rPr lang="en-US" sz="3200" dirty="0">
                <a:ln w="3175">
                  <a:noFill/>
                </a:ln>
                <a:solidFill>
                  <a:srgbClr val="FFFFFF">
                    <a:alpha val="99000"/>
                  </a:srgbClr>
                </a:solidFill>
                <a:latin typeface="+mn-lt"/>
              </a:rPr>
              <a:t>the </a:t>
            </a:r>
            <a:r>
              <a:rPr lang="en-US" sz="3200" dirty="0">
                <a:ln w="3175">
                  <a:noFill/>
                </a:ln>
                <a:solidFill>
                  <a:schemeClr val="accent1">
                    <a:alpha val="99000"/>
                  </a:schemeClr>
                </a:solidFill>
                <a:latin typeface="Segoe UI Semibold" pitchFamily="34" charset="0"/>
              </a:rPr>
              <a:t>Speed</a:t>
            </a:r>
            <a:endParaRPr lang="en-US" sz="3200" dirty="0">
              <a:ln w="3175">
                <a:noFill/>
              </a:ln>
              <a:solidFill>
                <a:schemeClr val="tx1">
                  <a:alpha val="99000"/>
                </a:schemeClr>
              </a:solidFill>
              <a:latin typeface="Segoe Light" pitchFamily="34" charset="0"/>
            </a:endParaRPr>
          </a:p>
        </p:txBody>
      </p:sp>
      <p:sp>
        <p:nvSpPr>
          <p:cNvPr id="37" name="Rectangle 36"/>
          <p:cNvSpPr/>
          <p:nvPr/>
        </p:nvSpPr>
        <p:spPr>
          <a:xfrm>
            <a:off x="2763838" y="5164138"/>
            <a:ext cx="6524625" cy="584200"/>
          </a:xfrm>
          <a:prstGeom prst="rect">
            <a:avLst/>
          </a:prstGeom>
        </p:spPr>
        <p:txBody>
          <a:bodyPr>
            <a:spAutoFit/>
          </a:bodyPr>
          <a:lstStyle/>
          <a:p>
            <a:pPr>
              <a:defRPr/>
            </a:pPr>
            <a:r>
              <a:rPr lang="en-US" sz="3200" dirty="0">
                <a:ln w="3175">
                  <a:noFill/>
                </a:ln>
                <a:solidFill>
                  <a:srgbClr val="FFFFFF">
                    <a:alpha val="99000"/>
                  </a:srgbClr>
                </a:solidFill>
                <a:latin typeface="+mn-lt"/>
              </a:rPr>
              <a:t>while delivering </a:t>
            </a:r>
            <a:r>
              <a:rPr lang="en-US" sz="3200" dirty="0">
                <a:ln w="3175">
                  <a:noFill/>
                </a:ln>
                <a:solidFill>
                  <a:srgbClr val="8CC63F">
                    <a:alpha val="99000"/>
                  </a:srgbClr>
                </a:solidFill>
                <a:latin typeface="Segoe UI Semibold" pitchFamily="34" charset="0"/>
              </a:rPr>
              <a:t>Reliable Services </a:t>
            </a:r>
            <a:endParaRPr lang="en-US" sz="2000" dirty="0">
              <a:latin typeface="+mn-lt"/>
            </a:endParaRPr>
          </a:p>
        </p:txBody>
      </p:sp>
      <p:sp>
        <p:nvSpPr>
          <p:cNvPr id="38" name="Rectangle 37"/>
          <p:cNvSpPr/>
          <p:nvPr/>
        </p:nvSpPr>
        <p:spPr>
          <a:xfrm>
            <a:off x="4157663" y="4629150"/>
            <a:ext cx="5154612" cy="585788"/>
          </a:xfrm>
          <a:prstGeom prst="rect">
            <a:avLst/>
          </a:prstGeom>
        </p:spPr>
        <p:txBody>
          <a:bodyPr wrap="none">
            <a:spAutoFit/>
          </a:bodyPr>
          <a:lstStyle/>
          <a:p>
            <a:pPr>
              <a:defRPr/>
            </a:pPr>
            <a:r>
              <a:rPr lang="en-US" sz="3200" dirty="0">
                <a:ln w="3175">
                  <a:noFill/>
                </a:ln>
                <a:solidFill>
                  <a:srgbClr val="FFFFFF">
                    <a:alpha val="99000"/>
                  </a:srgbClr>
                </a:solidFill>
                <a:latin typeface="+mn-lt"/>
              </a:rPr>
              <a:t>&amp; </a:t>
            </a:r>
            <a:r>
              <a:rPr lang="en-US" sz="3200" dirty="0">
                <a:ln w="3175">
                  <a:noFill/>
                </a:ln>
                <a:solidFill>
                  <a:srgbClr val="8CC63F">
                    <a:alpha val="99000"/>
                  </a:srgbClr>
                </a:solidFill>
                <a:latin typeface="Segoe UI Semibold" pitchFamily="34" charset="0"/>
              </a:rPr>
              <a:t>Lowering</a:t>
            </a:r>
            <a:r>
              <a:rPr lang="en-US" sz="3200" dirty="0">
                <a:ln w="3175">
                  <a:noFill/>
                </a:ln>
                <a:solidFill>
                  <a:srgbClr val="FFFFFF"/>
                </a:solidFill>
                <a:latin typeface="Segoe Light" pitchFamily="34" charset="0"/>
              </a:rPr>
              <a:t> </a:t>
            </a:r>
            <a:r>
              <a:rPr lang="en-US" sz="3200" dirty="0">
                <a:ln w="3175">
                  <a:noFill/>
                </a:ln>
                <a:solidFill>
                  <a:srgbClr val="FFFFFF">
                    <a:alpha val="99000"/>
                  </a:srgbClr>
                </a:solidFill>
                <a:latin typeface="+mn-lt"/>
              </a:rPr>
              <a:t>the </a:t>
            </a:r>
            <a:r>
              <a:rPr lang="en-US" sz="3200" dirty="0">
                <a:ln w="3175">
                  <a:noFill/>
                </a:ln>
                <a:solidFill>
                  <a:srgbClr val="8CC63F">
                    <a:alpha val="99000"/>
                  </a:srgbClr>
                </a:solidFill>
                <a:latin typeface="Segoe UI Semibold" pitchFamily="34" charset="0"/>
              </a:rPr>
              <a:t>Cost</a:t>
            </a:r>
            <a:r>
              <a:rPr lang="en-US" sz="3200" dirty="0">
                <a:ln w="3175">
                  <a:noFill/>
                </a:ln>
                <a:solidFill>
                  <a:srgbClr val="FFFFFF"/>
                </a:solidFill>
                <a:latin typeface="Segoe Light" pitchFamily="34" charset="0"/>
              </a:rPr>
              <a:t> </a:t>
            </a:r>
            <a:r>
              <a:rPr lang="en-US" sz="3200" dirty="0">
                <a:ln w="3175">
                  <a:noFill/>
                </a:ln>
                <a:solidFill>
                  <a:srgbClr val="FFFFFF">
                    <a:alpha val="99000"/>
                  </a:srgbClr>
                </a:solidFill>
                <a:latin typeface="+mn-lt"/>
              </a:rPr>
              <a:t>of IT…</a:t>
            </a:r>
          </a:p>
        </p:txBody>
      </p:sp>
      <p:grpSp>
        <p:nvGrpSpPr>
          <p:cNvPr id="24" name="Group 23"/>
          <p:cNvGrpSpPr/>
          <p:nvPr/>
        </p:nvGrpSpPr>
        <p:grpSpPr>
          <a:xfrm>
            <a:off x="1185863" y="3516313"/>
            <a:ext cx="1719262" cy="731837"/>
            <a:chOff x="1185863" y="3516313"/>
            <a:chExt cx="1719262" cy="731837"/>
          </a:xfrm>
        </p:grpSpPr>
        <p:sp>
          <p:nvSpPr>
            <p:cNvPr id="11" name="TextBox 10"/>
            <p:cNvSpPr txBox="1"/>
            <p:nvPr/>
          </p:nvSpPr>
          <p:spPr bwMode="auto">
            <a:xfrm>
              <a:off x="1185863" y="3516313"/>
              <a:ext cx="1368425" cy="471487"/>
            </a:xfrm>
            <a:prstGeom prst="rect">
              <a:avLst/>
            </a:prstGeom>
            <a:effectLst/>
          </p:spPr>
          <p:txBody>
            <a:bodyPr lIns="0" tIns="0" rIns="0" bIns="102952">
              <a:spAutoFit/>
            </a:bodyPr>
            <a:lstStyle>
              <a:lvl1pPr>
                <a:defRPr sz="3600" spc="-150">
                  <a:latin typeface="Segoe Light" pitchFamily="34" charset="0"/>
                </a:defRPr>
              </a:lvl1pPr>
            </a:lstStyle>
            <a:p>
              <a:pPr algn="ctr" defTabSz="914363" fontAlgn="auto">
                <a:spcBef>
                  <a:spcPts val="0"/>
                </a:spcBef>
                <a:spcAft>
                  <a:spcPts val="0"/>
                </a:spcAft>
                <a:defRPr/>
              </a:pPr>
              <a:r>
                <a:rPr lang="en-US" sz="2400" spc="0" dirty="0" smtClean="0">
                  <a:solidFill>
                    <a:schemeClr val="tx1">
                      <a:alpha val="99000"/>
                    </a:schemeClr>
                  </a:solidFill>
                  <a:latin typeface="+mn-lt"/>
                  <a:cs typeface="+mn-cs"/>
                </a:rPr>
                <a:t>Shared</a:t>
              </a:r>
              <a:endParaRPr lang="en-US" sz="2400" spc="0" dirty="0">
                <a:solidFill>
                  <a:schemeClr val="tx1">
                    <a:alpha val="99000"/>
                  </a:schemeClr>
                </a:solidFill>
                <a:latin typeface="+mn-lt"/>
                <a:cs typeface="+mn-cs"/>
              </a:endParaRPr>
            </a:p>
          </p:txBody>
        </p:sp>
        <p:grpSp>
          <p:nvGrpSpPr>
            <p:cNvPr id="6" name="Group 5"/>
            <p:cNvGrpSpPr/>
            <p:nvPr/>
          </p:nvGrpSpPr>
          <p:grpSpPr>
            <a:xfrm>
              <a:off x="1428750" y="3895725"/>
              <a:ext cx="1476375" cy="352425"/>
              <a:chOff x="1428750" y="3895725"/>
              <a:chExt cx="1476375" cy="352425"/>
            </a:xfrm>
          </p:grpSpPr>
          <p:cxnSp>
            <p:nvCxnSpPr>
              <p:cNvPr id="3" name="Straight Connector 2"/>
              <p:cNvCxnSpPr/>
              <p:nvPr/>
            </p:nvCxnSpPr>
            <p:spPr>
              <a:xfrm>
                <a:off x="1428750" y="3895725"/>
                <a:ext cx="10382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466975" y="3895725"/>
                <a:ext cx="438150" cy="3524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5" name="Group 24"/>
          <p:cNvGrpSpPr/>
          <p:nvPr/>
        </p:nvGrpSpPr>
        <p:grpSpPr>
          <a:xfrm>
            <a:off x="3275012" y="2573338"/>
            <a:ext cx="2820988" cy="627062"/>
            <a:chOff x="3275012" y="2573338"/>
            <a:chExt cx="2820988" cy="627062"/>
          </a:xfrm>
        </p:grpSpPr>
        <p:sp>
          <p:nvSpPr>
            <p:cNvPr id="12" name="TextBox 11"/>
            <p:cNvSpPr txBox="1"/>
            <p:nvPr/>
          </p:nvSpPr>
          <p:spPr bwMode="auto">
            <a:xfrm>
              <a:off x="3409950" y="2573338"/>
              <a:ext cx="2365375" cy="471487"/>
            </a:xfrm>
            <a:prstGeom prst="rect">
              <a:avLst/>
            </a:prstGeom>
            <a:effectLst/>
          </p:spPr>
          <p:txBody>
            <a:bodyPr wrap="none" lIns="0" tIns="0" rIns="0" bIns="102952">
              <a:spAutoFit/>
            </a:bodyPr>
            <a:lstStyle/>
            <a:p>
              <a:pPr algn="r" defTabSz="914363" fontAlgn="auto">
                <a:spcBef>
                  <a:spcPts val="0"/>
                </a:spcBef>
                <a:spcAft>
                  <a:spcPts val="0"/>
                </a:spcAft>
                <a:defRPr/>
              </a:pPr>
              <a:r>
                <a:rPr lang="en-US" sz="2400" dirty="0">
                  <a:solidFill>
                    <a:schemeClr val="tx1">
                      <a:alpha val="99000"/>
                    </a:schemeClr>
                  </a:solidFill>
                  <a:latin typeface="+mn-lt"/>
                  <a:cs typeface="+mn-cs"/>
                </a:rPr>
                <a:t>Scalable &amp; Elastic</a:t>
              </a:r>
            </a:p>
          </p:txBody>
        </p:sp>
        <p:grpSp>
          <p:nvGrpSpPr>
            <p:cNvPr id="35" name="Group 34"/>
            <p:cNvGrpSpPr/>
            <p:nvPr/>
          </p:nvGrpSpPr>
          <p:grpSpPr>
            <a:xfrm>
              <a:off x="3275012" y="2943225"/>
              <a:ext cx="2820988" cy="257175"/>
              <a:chOff x="1219199" y="3895725"/>
              <a:chExt cx="2820988" cy="257175"/>
            </a:xfrm>
          </p:grpSpPr>
          <p:cxnSp>
            <p:nvCxnSpPr>
              <p:cNvPr id="36" name="Straight Connector 35"/>
              <p:cNvCxnSpPr/>
              <p:nvPr/>
            </p:nvCxnSpPr>
            <p:spPr>
              <a:xfrm>
                <a:off x="1219199" y="3895725"/>
                <a:ext cx="2500313"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719512" y="3895725"/>
                <a:ext cx="320675" cy="2571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6" name="Group 25"/>
          <p:cNvGrpSpPr/>
          <p:nvPr/>
        </p:nvGrpSpPr>
        <p:grpSpPr>
          <a:xfrm>
            <a:off x="6329363" y="1803400"/>
            <a:ext cx="2079626" cy="913606"/>
            <a:chOff x="6823075" y="1803400"/>
            <a:chExt cx="1585913" cy="913606"/>
          </a:xfrm>
        </p:grpSpPr>
        <p:sp>
          <p:nvSpPr>
            <p:cNvPr id="7" name="TextBox 6"/>
            <p:cNvSpPr txBox="1"/>
            <p:nvPr/>
          </p:nvSpPr>
          <p:spPr bwMode="auto">
            <a:xfrm>
              <a:off x="6823075" y="1803400"/>
              <a:ext cx="1585913" cy="471488"/>
            </a:xfrm>
            <a:prstGeom prst="rect">
              <a:avLst/>
            </a:prstGeom>
            <a:effectLst/>
          </p:spPr>
          <p:txBody>
            <a:bodyPr lIns="0" tIns="0" rIns="0" bIns="102952">
              <a:spAutoFit/>
            </a:bodyPr>
            <a:lstStyle>
              <a:lvl1pPr>
                <a:defRPr sz="3600" spc="-150">
                  <a:latin typeface="Segoe Light" pitchFamily="34" charset="0"/>
                </a:defRPr>
              </a:lvl1pPr>
            </a:lstStyle>
            <a:p>
              <a:pPr algn="r" defTabSz="914363" fontAlgn="auto">
                <a:spcBef>
                  <a:spcPts val="0"/>
                </a:spcBef>
                <a:spcAft>
                  <a:spcPts val="0"/>
                </a:spcAft>
                <a:defRPr/>
              </a:pPr>
              <a:r>
                <a:rPr lang="en-US" sz="2400" spc="0" dirty="0" smtClean="0">
                  <a:solidFill>
                    <a:schemeClr val="tx1">
                      <a:alpha val="99000"/>
                    </a:schemeClr>
                  </a:solidFill>
                  <a:latin typeface="+mn-lt"/>
                  <a:cs typeface="+mn-cs"/>
                </a:rPr>
                <a:t>Self-Service</a:t>
              </a:r>
              <a:endParaRPr lang="en-US" sz="2400" spc="0" dirty="0">
                <a:solidFill>
                  <a:schemeClr val="tx1">
                    <a:alpha val="99000"/>
                  </a:schemeClr>
                </a:solidFill>
                <a:latin typeface="+mn-lt"/>
                <a:cs typeface="+mn-cs"/>
              </a:endParaRPr>
            </a:p>
          </p:txBody>
        </p:sp>
        <p:grpSp>
          <p:nvGrpSpPr>
            <p:cNvPr id="40" name="Group 39"/>
            <p:cNvGrpSpPr/>
            <p:nvPr/>
          </p:nvGrpSpPr>
          <p:grpSpPr>
            <a:xfrm>
              <a:off x="7132388" y="2189163"/>
              <a:ext cx="1276600" cy="527843"/>
              <a:chOff x="1664245" y="3895725"/>
              <a:chExt cx="1276600" cy="527843"/>
            </a:xfrm>
          </p:grpSpPr>
          <p:cxnSp>
            <p:nvCxnSpPr>
              <p:cNvPr id="41" name="Straight Connector 40"/>
              <p:cNvCxnSpPr/>
              <p:nvPr/>
            </p:nvCxnSpPr>
            <p:spPr>
              <a:xfrm>
                <a:off x="1664245" y="3895725"/>
                <a:ext cx="1276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940845" y="3895725"/>
                <a:ext cx="0" cy="527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6" name="Group 45"/>
          <p:cNvGrpSpPr/>
          <p:nvPr/>
        </p:nvGrpSpPr>
        <p:grpSpPr>
          <a:xfrm>
            <a:off x="9012238" y="2560638"/>
            <a:ext cx="2809875" cy="739775"/>
            <a:chOff x="9012238" y="2560638"/>
            <a:chExt cx="2809875" cy="739775"/>
          </a:xfrm>
        </p:grpSpPr>
        <p:sp>
          <p:nvSpPr>
            <p:cNvPr id="13" name="TextBox 12"/>
            <p:cNvSpPr txBox="1"/>
            <p:nvPr/>
          </p:nvSpPr>
          <p:spPr bwMode="auto">
            <a:xfrm>
              <a:off x="9215438" y="2560638"/>
              <a:ext cx="2606675" cy="473075"/>
            </a:xfrm>
            <a:prstGeom prst="rect">
              <a:avLst/>
            </a:prstGeom>
            <a:effectLst/>
          </p:spPr>
          <p:txBody>
            <a:bodyPr lIns="0" tIns="0" rIns="0" bIns="102952">
              <a:spAutoFit/>
            </a:bodyPr>
            <a:lstStyle>
              <a:lvl1pPr>
                <a:defRPr sz="3600" spc="-150">
                  <a:latin typeface="Segoe Light" pitchFamily="34" charset="0"/>
                </a:defRPr>
              </a:lvl1pPr>
            </a:lstStyle>
            <a:p>
              <a:pPr algn="ctr" defTabSz="914363" fontAlgn="auto">
                <a:spcBef>
                  <a:spcPts val="0"/>
                </a:spcBef>
                <a:spcAft>
                  <a:spcPts val="0"/>
                </a:spcAft>
                <a:defRPr/>
              </a:pPr>
              <a:r>
                <a:rPr lang="en-US" sz="2400" spc="0" dirty="0" smtClean="0">
                  <a:solidFill>
                    <a:schemeClr val="tx1">
                      <a:alpha val="99000"/>
                    </a:schemeClr>
                  </a:solidFill>
                  <a:latin typeface="+mn-lt"/>
                  <a:cs typeface="+mn-cs"/>
                </a:rPr>
                <a:t>Metered by Use</a:t>
              </a:r>
              <a:endParaRPr lang="en-US" sz="2400" spc="0" dirty="0">
                <a:solidFill>
                  <a:schemeClr val="tx1">
                    <a:alpha val="99000"/>
                  </a:schemeClr>
                </a:solidFill>
                <a:latin typeface="+mn-lt"/>
                <a:cs typeface="+mn-cs"/>
              </a:endParaRPr>
            </a:p>
          </p:txBody>
        </p:sp>
        <p:grpSp>
          <p:nvGrpSpPr>
            <p:cNvPr id="43" name="Group 42"/>
            <p:cNvGrpSpPr/>
            <p:nvPr/>
          </p:nvGrpSpPr>
          <p:grpSpPr>
            <a:xfrm flipH="1">
              <a:off x="9012238" y="2947988"/>
              <a:ext cx="2589212" cy="352425"/>
              <a:chOff x="315913" y="3895725"/>
              <a:chExt cx="2589212" cy="352425"/>
            </a:xfrm>
          </p:grpSpPr>
          <p:cxnSp>
            <p:nvCxnSpPr>
              <p:cNvPr id="44" name="Straight Connector 43"/>
              <p:cNvCxnSpPr/>
              <p:nvPr/>
            </p:nvCxnSpPr>
            <p:spPr>
              <a:xfrm>
                <a:off x="315913" y="3895725"/>
                <a:ext cx="215106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466975" y="3895725"/>
                <a:ext cx="438150" cy="3524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134289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1000"/>
                                        <p:tgtEl>
                                          <p:spTgt spid="38"/>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right)">
                                      <p:cBhvr>
                                        <p:cTn id="24" dur="75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right)">
                                      <p:cBhvr>
                                        <p:cTn id="29" dur="75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75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left)">
                                      <p:cBhvr>
                                        <p:cTn id="39" dur="7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7" grpId="0"/>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6051550" y="1941513"/>
            <a:ext cx="4114800" cy="4114800"/>
          </a:xfrm>
        </p:spPr>
      </p:pic>
    </p:spTree>
    <p:extLst>
      <p:ext uri="{BB962C8B-B14F-4D97-AF65-F5344CB8AC3E}">
        <p14:creationId xmlns:p14="http://schemas.microsoft.com/office/powerpoint/2010/main" val="262981097"/>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rgbClr val="FFFFFF"/>
                    </a:gs>
                    <a:gs pos="100000">
                      <a:srgbClr val="FFFFFF"/>
                    </a:gs>
                  </a:gsLst>
                  <a:lin ang="5400000" scaled="0"/>
                </a:gradFill>
                <a:latin typeface="Segoe UI" pitchFamily="34" charset="0"/>
                <a:cs typeface="Arial" charset="0"/>
              </a:rPr>
              <a:t>© </a:t>
            </a:r>
            <a:r>
              <a:rPr lang="en-US" sz="700" dirty="0" smtClean="0">
                <a:gradFill>
                  <a:gsLst>
                    <a:gs pos="0">
                      <a:srgbClr val="FFFFFF"/>
                    </a:gs>
                    <a:gs pos="100000">
                      <a:srgbClr val="FFFFFF"/>
                    </a:gs>
                  </a:gsLst>
                  <a:lin ang="5400000" scaled="0"/>
                </a:gradFill>
                <a:latin typeface="Segoe UI" pitchFamily="34" charset="0"/>
                <a:cs typeface="Arial" charset="0"/>
              </a:rPr>
              <a:t>2011 Microsoft </a:t>
            </a:r>
            <a:r>
              <a:rPr lang="en-US" sz="700" dirty="0">
                <a:gradFill>
                  <a:gsLst>
                    <a:gs pos="0">
                      <a:srgbClr val="FFFFFF"/>
                    </a:gs>
                    <a:gs pos="100000">
                      <a:srgbClr val="FFFFFF"/>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rgbClr val="FFFFFF"/>
                    </a:gs>
                    <a:gs pos="100000">
                      <a:srgbClr val="FFFFFF"/>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rgbClr val="FFFFFF"/>
                    </a:gs>
                    <a:gs pos="100000">
                      <a:srgbClr val="FFFFFF"/>
                    </a:gs>
                  </a:gsLst>
                  <a:lin ang="5400000" scaled="0"/>
                </a:gradFill>
                <a:latin typeface="Segoe UI" pitchFamily="34" charset="0"/>
                <a:cs typeface="Arial" charset="0"/>
              </a:rPr>
              <a:t/>
            </a:r>
            <a:br>
              <a:rPr lang="en-US" sz="700" dirty="0" smtClean="0">
                <a:gradFill>
                  <a:gsLst>
                    <a:gs pos="0">
                      <a:srgbClr val="FFFFFF"/>
                    </a:gs>
                    <a:gs pos="100000">
                      <a:srgbClr val="FFFFFF"/>
                    </a:gs>
                  </a:gsLst>
                  <a:lin ang="5400000" scaled="0"/>
                </a:gradFill>
                <a:latin typeface="Segoe UI" pitchFamily="34" charset="0"/>
                <a:cs typeface="Arial" charset="0"/>
              </a:rPr>
            </a:br>
            <a:r>
              <a:rPr lang="en-US" sz="700" dirty="0" smtClean="0">
                <a:gradFill>
                  <a:gsLst>
                    <a:gs pos="0">
                      <a:srgbClr val="FFFFFF"/>
                    </a:gs>
                    <a:gs pos="100000">
                      <a:srgbClr val="FFFFFF"/>
                    </a:gs>
                  </a:gsLst>
                  <a:lin ang="5400000" scaled="0"/>
                </a:gradFill>
                <a:latin typeface="Segoe UI" pitchFamily="34" charset="0"/>
                <a:cs typeface="Arial" charset="0"/>
              </a:rPr>
              <a:t>on </a:t>
            </a:r>
            <a:r>
              <a:rPr lang="en-US" sz="700" dirty="0">
                <a:gradFill>
                  <a:gsLst>
                    <a:gs pos="0">
                      <a:srgbClr val="FFFFFF"/>
                    </a:gs>
                    <a:gs pos="100000">
                      <a:srgbClr val="FFFFFF"/>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rgbClr val="FFFFFF"/>
                    </a:gs>
                    <a:gs pos="100000">
                      <a:srgbClr val="FFFFFF"/>
                    </a:gs>
                  </a:gsLst>
                  <a:lin ang="5400000" scaled="0"/>
                </a:gradFill>
                <a:latin typeface="Segoe UI" pitchFamily="34" charset="0"/>
                <a:cs typeface="Arial" charset="0"/>
              </a:rPr>
              <a:t>. MICROSOFT </a:t>
            </a:r>
            <a:r>
              <a:rPr lang="en-US" sz="700" dirty="0">
                <a:gradFill>
                  <a:gsLst>
                    <a:gs pos="0">
                      <a:srgbClr val="FFFFFF"/>
                    </a:gs>
                    <a:gs pos="100000">
                      <a:srgbClr val="FFFFFF"/>
                    </a:gs>
                  </a:gsLst>
                  <a:lin ang="5400000" scaled="0"/>
                </a:gradFill>
                <a:latin typeface="Segoe UI" pitchFamily="34" charset="0"/>
                <a:cs typeface="Arial" charset="0"/>
              </a:rPr>
              <a:t>MAKES NO WARRANTIES, EXPRESS, IMPLIED OR STATUTORY, AS TO THE INFORMATION IN THIS PRESENTATION.</a:t>
            </a:r>
          </a:p>
        </p:txBody>
      </p:sp>
    </p:spTree>
    <p:extLst>
      <p:ext uri="{BB962C8B-B14F-4D97-AF65-F5344CB8AC3E}">
        <p14:creationId xmlns:p14="http://schemas.microsoft.com/office/powerpoint/2010/main" val="43489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1"/>
          <p:cNvSpPr txBox="1">
            <a:spLocks/>
          </p:cNvSpPr>
          <p:nvPr/>
        </p:nvSpPr>
        <p:spPr>
          <a:xfrm>
            <a:off x="444977" y="308502"/>
            <a:ext cx="6277970" cy="609398"/>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indent="-171450" algn="ctr">
              <a:lnSpc>
                <a:spcPct val="80000"/>
              </a:lnSpc>
            </a:pPr>
            <a:r>
              <a:rPr lang="en-US" sz="2800" b="1" dirty="0" smtClean="0">
                <a:latin typeface="Segoe Condensed" pitchFamily="34" charset="0"/>
              </a:rPr>
              <a:t>DELIVERING THE PRIVATE CLOUD</a:t>
            </a:r>
          </a:p>
          <a:p>
            <a:pPr indent="-171450" algn="ctr">
              <a:lnSpc>
                <a:spcPct val="80000"/>
              </a:lnSpc>
            </a:pPr>
            <a:r>
              <a:rPr lang="en-US" sz="2800" dirty="0" smtClean="0">
                <a:gradFill flip="none" rotWithShape="1">
                  <a:gsLst>
                    <a:gs pos="0">
                      <a:schemeClr val="tx1">
                        <a:lumMod val="85000"/>
                      </a:schemeClr>
                    </a:gs>
                    <a:gs pos="86000">
                      <a:schemeClr val="tx1">
                        <a:lumMod val="85000"/>
                      </a:schemeClr>
                    </a:gs>
                  </a:gsLst>
                  <a:lin ang="5400000" scaled="0"/>
                  <a:tileRect/>
                </a:gradFill>
                <a:latin typeface="Segoe Condensed" pitchFamily="34" charset="0"/>
              </a:rPr>
              <a:t>Infrastructure</a:t>
            </a:r>
            <a:endParaRPr lang="en-US" sz="2800" dirty="0">
              <a:gradFill flip="none" rotWithShape="1">
                <a:gsLst>
                  <a:gs pos="0">
                    <a:schemeClr val="tx1">
                      <a:lumMod val="85000"/>
                    </a:schemeClr>
                  </a:gs>
                  <a:gs pos="86000">
                    <a:schemeClr val="tx1">
                      <a:lumMod val="85000"/>
                    </a:schemeClr>
                  </a:gs>
                </a:gsLst>
                <a:lin ang="5400000" scaled="0"/>
                <a:tileRect/>
              </a:gradFill>
              <a:latin typeface="Segoe Condensed" pitchFamily="34" charset="0"/>
            </a:endParaRPr>
          </a:p>
        </p:txBody>
      </p:sp>
      <p:sp>
        <p:nvSpPr>
          <p:cNvPr id="41" name="Rectangle 40"/>
          <p:cNvSpPr/>
          <p:nvPr/>
        </p:nvSpPr>
        <p:spPr bwMode="auto">
          <a:xfrm>
            <a:off x="7274257" y="4203511"/>
            <a:ext cx="4914568" cy="1024128"/>
          </a:xfrm>
          <a:prstGeom prst="rect">
            <a:avLst/>
          </a:prstGeom>
          <a:solidFill>
            <a:srgbClr val="004986"/>
          </a:solidFill>
          <a:ln>
            <a:noFill/>
          </a:ln>
        </p:spPr>
        <p:style>
          <a:lnRef idx="1">
            <a:schemeClr val="accent2"/>
          </a:lnRef>
          <a:fillRef idx="3">
            <a:schemeClr val="accent2"/>
          </a:fillRef>
          <a:effectRef idx="2">
            <a:schemeClr val="accent2"/>
          </a:effectRef>
          <a:fontRef idx="minor">
            <a:schemeClr val="lt1"/>
          </a:fontRef>
        </p:style>
        <p:txBody>
          <a:bodyPr lIns="182880" tIns="91440" bIns="91440" anchor="ctr"/>
          <a:lstStyle/>
          <a:p>
            <a:pPr>
              <a:lnSpc>
                <a:spcPct val="90000"/>
              </a:lnSpc>
            </a:pPr>
            <a:r>
              <a:rPr lang="en-US" sz="3200" dirty="0" smtClean="0">
                <a:gradFill>
                  <a:gsLst>
                    <a:gs pos="0">
                      <a:schemeClr val="tx1"/>
                    </a:gs>
                    <a:gs pos="100000">
                      <a:schemeClr val="tx1"/>
                    </a:gs>
                  </a:gsLst>
                  <a:lin ang="16200000" scaled="0"/>
                </a:gradFill>
                <a:latin typeface="Segoe Condensed" pitchFamily="34" charset="0"/>
              </a:rPr>
              <a:t>Diverse Infrastructure</a:t>
            </a:r>
          </a:p>
        </p:txBody>
      </p:sp>
      <p:sp>
        <p:nvSpPr>
          <p:cNvPr id="43" name="Rectangle 42"/>
          <p:cNvSpPr/>
          <p:nvPr/>
        </p:nvSpPr>
        <p:spPr bwMode="auto">
          <a:xfrm>
            <a:off x="7274257" y="2456595"/>
            <a:ext cx="4914568" cy="1024128"/>
          </a:xfrm>
          <a:prstGeom prst="rect">
            <a:avLst/>
          </a:prstGeom>
          <a:solidFill>
            <a:srgbClr val="004986"/>
          </a:solidFill>
          <a:ln>
            <a:noFill/>
          </a:ln>
        </p:spPr>
        <p:style>
          <a:lnRef idx="1">
            <a:schemeClr val="accent2"/>
          </a:lnRef>
          <a:fillRef idx="3">
            <a:schemeClr val="accent2"/>
          </a:fillRef>
          <a:effectRef idx="2">
            <a:schemeClr val="accent2"/>
          </a:effectRef>
          <a:fontRef idx="minor">
            <a:schemeClr val="lt1"/>
          </a:fontRef>
        </p:style>
        <p:txBody>
          <a:bodyPr lIns="182880" tIns="182880" bIns="91440" anchor="ctr"/>
          <a:lstStyle/>
          <a:p>
            <a:pPr>
              <a:lnSpc>
                <a:spcPct val="80000"/>
              </a:lnSpc>
            </a:pPr>
            <a:r>
              <a:rPr lang="en-US" sz="3200" dirty="0">
                <a:gradFill>
                  <a:gsLst>
                    <a:gs pos="0">
                      <a:schemeClr val="tx1"/>
                    </a:gs>
                    <a:gs pos="100000">
                      <a:schemeClr val="tx1"/>
                    </a:gs>
                  </a:gsLst>
                  <a:lin ang="16200000" scaled="0"/>
                </a:gradFill>
                <a:latin typeface="Segoe Condensed" pitchFamily="34" charset="0"/>
              </a:rPr>
              <a:t>Logical &amp; Standardized</a:t>
            </a:r>
          </a:p>
        </p:txBody>
      </p:sp>
      <p:grpSp>
        <p:nvGrpSpPr>
          <p:cNvPr id="64" name="Group 63"/>
          <p:cNvGrpSpPr/>
          <p:nvPr/>
        </p:nvGrpSpPr>
        <p:grpSpPr>
          <a:xfrm>
            <a:off x="1219200" y="3611361"/>
            <a:ext cx="4728485" cy="3064467"/>
            <a:chOff x="754736" y="4566705"/>
            <a:chExt cx="4728485" cy="3064467"/>
          </a:xfrm>
        </p:grpSpPr>
        <p:grpSp>
          <p:nvGrpSpPr>
            <p:cNvPr id="65" name="Group 64"/>
            <p:cNvGrpSpPr/>
            <p:nvPr/>
          </p:nvGrpSpPr>
          <p:grpSpPr>
            <a:xfrm>
              <a:off x="754736" y="4566705"/>
              <a:ext cx="4728485" cy="3064467"/>
              <a:chOff x="754736" y="4566705"/>
              <a:chExt cx="4728485" cy="3064467"/>
            </a:xfrm>
          </p:grpSpPr>
          <p:grpSp>
            <p:nvGrpSpPr>
              <p:cNvPr id="67" name="Group 66"/>
              <p:cNvGrpSpPr/>
              <p:nvPr/>
            </p:nvGrpSpPr>
            <p:grpSpPr>
              <a:xfrm>
                <a:off x="754736" y="4901211"/>
                <a:ext cx="4728485" cy="2729961"/>
                <a:chOff x="708085" y="4901211"/>
                <a:chExt cx="4728485" cy="2729961"/>
              </a:xfrm>
            </p:grpSpPr>
            <p:pic>
              <p:nvPicPr>
                <p:cNvPr id="95" name="Picture 11" descr="\\SFP\Work\White_Whale\2-xxxxx_Anderson_MMS\SFP_Art\Industry Trends\Tow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1361" y="4901211"/>
                  <a:ext cx="1375209" cy="1956789"/>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136710" y="5841687"/>
                  <a:ext cx="1147649" cy="167603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965510" y="6067049"/>
                  <a:ext cx="1657350" cy="156412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1"/>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08085" y="5228889"/>
                  <a:ext cx="1147649" cy="9013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Group 67"/>
              <p:cNvGrpSpPr/>
              <p:nvPr/>
            </p:nvGrpSpPr>
            <p:grpSpPr>
              <a:xfrm>
                <a:off x="1903589" y="4566705"/>
                <a:ext cx="2192551" cy="2683619"/>
                <a:chOff x="631453" y="4655127"/>
                <a:chExt cx="2056883" cy="2517567"/>
              </a:xfrm>
            </p:grpSpPr>
            <p:pic>
              <p:nvPicPr>
                <p:cNvPr id="69" name="Picture 10" descr="\\SFP\Work\White_Whale\2-xxxxx_Anderson_MMS\SFP_Art\Industry Trends\serve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453" y="4655127"/>
                  <a:ext cx="1825973" cy="2517567"/>
                </a:xfrm>
                <a:prstGeom prst="rect">
                  <a:avLst/>
                </a:prstGeom>
                <a:noFill/>
                <a:extLst>
                  <a:ext uri="{909E8E84-426E-40DD-AFC4-6F175D3DCCD1}">
                    <a14:hiddenFill xmlns:a14="http://schemas.microsoft.com/office/drawing/2010/main">
                      <a:solidFill>
                        <a:srgbClr val="FFFFFF"/>
                      </a:solidFill>
                    </a14:hiddenFill>
                  </a:ext>
                </a:extLst>
              </p:spPr>
            </p:pic>
            <p:grpSp>
              <p:nvGrpSpPr>
                <p:cNvPr id="71" name="Group 70"/>
                <p:cNvGrpSpPr/>
                <p:nvPr/>
              </p:nvGrpSpPr>
              <p:grpSpPr>
                <a:xfrm>
                  <a:off x="2134540" y="5361644"/>
                  <a:ext cx="553796" cy="679439"/>
                  <a:chOff x="5435519" y="2558596"/>
                  <a:chExt cx="1027403" cy="1260496"/>
                </a:xfrm>
              </p:grpSpPr>
              <p:sp>
                <p:nvSpPr>
                  <p:cNvPr id="74" name="Trapezoid 1038"/>
                  <p:cNvSpPr/>
                  <p:nvPr/>
                </p:nvSpPr>
                <p:spPr bwMode="auto">
                  <a:xfrm rot="11004433">
                    <a:off x="5447449" y="2840576"/>
                    <a:ext cx="966745" cy="814928"/>
                  </a:xfrm>
                  <a:custGeom>
                    <a:avLst/>
                    <a:gdLst/>
                    <a:ahLst/>
                    <a:cxnLst/>
                    <a:rect l="l" t="t" r="r" b="b"/>
                    <a:pathLst>
                      <a:path w="1000881" h="920456">
                        <a:moveTo>
                          <a:pt x="1000881" y="838858"/>
                        </a:moveTo>
                        <a:cubicBezTo>
                          <a:pt x="940221" y="744068"/>
                          <a:pt x="744463" y="675798"/>
                          <a:pt x="512664" y="675907"/>
                        </a:cubicBezTo>
                        <a:cubicBezTo>
                          <a:pt x="272620" y="676020"/>
                          <a:pt x="71296" y="749428"/>
                          <a:pt x="17890" y="848897"/>
                        </a:cubicBezTo>
                        <a:lnTo>
                          <a:pt x="230114" y="0"/>
                        </a:lnTo>
                        <a:lnTo>
                          <a:pt x="791167" y="0"/>
                        </a:lnTo>
                        <a:close/>
                        <a:moveTo>
                          <a:pt x="2679" y="920456"/>
                        </a:moveTo>
                        <a:lnTo>
                          <a:pt x="0" y="920456"/>
                        </a:lnTo>
                        <a:lnTo>
                          <a:pt x="3296" y="907271"/>
                        </a:lnTo>
                        <a:lnTo>
                          <a:pt x="5336" y="916208"/>
                        </a:lnTo>
                        <a:close/>
                      </a:path>
                    </a:pathLst>
                  </a:custGeom>
                  <a:solidFill>
                    <a:schemeClr val="tx1"/>
                  </a:solidFill>
                  <a:ln w="25400" cap="flat" cmpd="sng" algn="ctr">
                    <a:noFill/>
                    <a:prstDash val="solid"/>
                    <a:miter lim="800000"/>
                  </a:ln>
                  <a:effectLst>
                    <a:outerShdw blurRad="50800" dist="38100" dir="2700000" algn="tl" rotWithShape="0">
                      <a:prstClr val="black">
                        <a:alpha val="10000"/>
                      </a:prstClr>
                    </a:outerShdw>
                    <a:reflection blurRad="6350" stA="15000" endPos="70000" dir="5400000" sy="-100000" algn="bl" rotWithShape="0"/>
                  </a:effectLst>
                </p:spPr>
                <p:txBody>
                  <a:bodyPr anchor="ctr"/>
                  <a:lstStyle/>
                  <a:p>
                    <a:pPr algn="ctr" defTabSz="914400"/>
                    <a:endParaRPr lang="en-US" kern="0" dirty="0">
                      <a:solidFill>
                        <a:sysClr val="window" lastClr="FFFFFF"/>
                      </a:solidFill>
                    </a:endParaRPr>
                  </a:p>
                </p:txBody>
              </p:sp>
              <p:sp>
                <p:nvSpPr>
                  <p:cNvPr id="75" name="Trapezoid 1038"/>
                  <p:cNvSpPr/>
                  <p:nvPr/>
                </p:nvSpPr>
                <p:spPr bwMode="auto">
                  <a:xfrm rot="11004433">
                    <a:off x="5435519" y="2803180"/>
                    <a:ext cx="1000879" cy="920454"/>
                  </a:xfrm>
                  <a:custGeom>
                    <a:avLst/>
                    <a:gdLst/>
                    <a:ahLst/>
                    <a:cxnLst/>
                    <a:rect l="l" t="t" r="r" b="b"/>
                    <a:pathLst>
                      <a:path w="1000881" h="920456">
                        <a:moveTo>
                          <a:pt x="1000881" y="838858"/>
                        </a:moveTo>
                        <a:cubicBezTo>
                          <a:pt x="940221" y="744068"/>
                          <a:pt x="744463" y="675798"/>
                          <a:pt x="512664" y="675907"/>
                        </a:cubicBezTo>
                        <a:cubicBezTo>
                          <a:pt x="272620" y="676020"/>
                          <a:pt x="71296" y="749428"/>
                          <a:pt x="17890" y="848897"/>
                        </a:cubicBezTo>
                        <a:lnTo>
                          <a:pt x="230114" y="0"/>
                        </a:lnTo>
                        <a:lnTo>
                          <a:pt x="791167" y="0"/>
                        </a:lnTo>
                        <a:close/>
                        <a:moveTo>
                          <a:pt x="2679" y="920456"/>
                        </a:moveTo>
                        <a:lnTo>
                          <a:pt x="0" y="920456"/>
                        </a:lnTo>
                        <a:lnTo>
                          <a:pt x="3296" y="907271"/>
                        </a:lnTo>
                        <a:lnTo>
                          <a:pt x="5336" y="916208"/>
                        </a:lnTo>
                        <a:close/>
                      </a:path>
                    </a:pathLst>
                  </a:custGeom>
                  <a:solidFill>
                    <a:schemeClr val="tx1"/>
                  </a:solidFill>
                  <a:ln w="25400" cap="flat" cmpd="sng" algn="ctr">
                    <a:noFill/>
                    <a:prstDash val="solid"/>
                    <a:miter lim="800000"/>
                  </a:ln>
                  <a:effectLst>
                    <a:outerShdw blurRad="50800" dist="38100" dir="2700000" algn="tl" rotWithShape="0">
                      <a:prstClr val="black">
                        <a:alpha val="10000"/>
                      </a:prstClr>
                    </a:outerShdw>
                  </a:effectLst>
                </p:spPr>
                <p:txBody>
                  <a:bodyPr anchor="ctr"/>
                  <a:lstStyle/>
                  <a:p>
                    <a:pPr algn="ctr" defTabSz="914400"/>
                    <a:endParaRPr lang="en-US" kern="0" dirty="0">
                      <a:solidFill>
                        <a:sysClr val="window" lastClr="FFFFFF"/>
                      </a:solidFill>
                    </a:endParaRPr>
                  </a:p>
                </p:txBody>
              </p:sp>
              <p:sp>
                <p:nvSpPr>
                  <p:cNvPr id="90" name="Oval 89"/>
                  <p:cNvSpPr/>
                  <p:nvPr/>
                </p:nvSpPr>
                <p:spPr bwMode="auto">
                  <a:xfrm rot="269802">
                    <a:off x="5612639" y="3578831"/>
                    <a:ext cx="571468" cy="240261"/>
                  </a:xfrm>
                  <a:prstGeom prst="ellipse">
                    <a:avLst/>
                  </a:prstGeom>
                  <a:solidFill>
                    <a:schemeClr val="tx1"/>
                  </a:solidFill>
                  <a:ln w="25400" cap="flat" cmpd="sng" algn="ctr">
                    <a:noFill/>
                    <a:prstDash val="solid"/>
                    <a:miter lim="800000"/>
                  </a:ln>
                  <a:effectLst/>
                </p:spPr>
                <p:txBody>
                  <a:bodyPr anchor="ctr"/>
                  <a:lstStyle/>
                  <a:p>
                    <a:pPr algn="ctr" defTabSz="914400"/>
                    <a:endParaRPr lang="en-US" kern="0" dirty="0">
                      <a:solidFill>
                        <a:sysClr val="window" lastClr="FFFFFF"/>
                      </a:solidFill>
                    </a:endParaRPr>
                  </a:p>
                </p:txBody>
              </p:sp>
              <p:sp>
                <p:nvSpPr>
                  <p:cNvPr id="94" name="Oval 93"/>
                  <p:cNvSpPr/>
                  <p:nvPr/>
                </p:nvSpPr>
                <p:spPr bwMode="auto">
                  <a:xfrm rot="202812">
                    <a:off x="5447629" y="2558596"/>
                    <a:ext cx="1015293" cy="452042"/>
                  </a:xfrm>
                  <a:prstGeom prst="ellipse">
                    <a:avLst/>
                  </a:prstGeom>
                  <a:solidFill>
                    <a:schemeClr val="tx1"/>
                  </a:solidFill>
                  <a:ln w="25400" cap="flat" cmpd="sng" algn="ctr">
                    <a:noFill/>
                    <a:prstDash val="solid"/>
                    <a:miter lim="800000"/>
                  </a:ln>
                  <a:effectLst/>
                </p:spPr>
                <p:txBody>
                  <a:bodyPr anchor="ctr"/>
                  <a:lstStyle/>
                  <a:p>
                    <a:pPr algn="ctr" defTabSz="914400"/>
                    <a:endParaRPr lang="en-US" kern="0" dirty="0">
                      <a:solidFill>
                        <a:sysClr val="window" lastClr="FFFFFF"/>
                      </a:solidFill>
                    </a:endParaRPr>
                  </a:p>
                </p:txBody>
              </p:sp>
            </p:grpSp>
          </p:grpSp>
        </p:grpSp>
        <p:cxnSp>
          <p:nvCxnSpPr>
            <p:cNvPr id="66" name="Elbow Connector 65"/>
            <p:cNvCxnSpPr>
              <a:endCxn id="90" idx="4"/>
            </p:cNvCxnSpPr>
            <p:nvPr/>
          </p:nvCxnSpPr>
          <p:spPr>
            <a:xfrm flipV="1">
              <a:off x="3200400" y="6043864"/>
              <a:ext cx="565951" cy="133001"/>
            </a:xfrm>
            <a:prstGeom prst="bentConnector2">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1111524" y="2434484"/>
            <a:ext cx="4944876" cy="885865"/>
            <a:chOff x="707779" y="3389251"/>
            <a:chExt cx="4944876" cy="885865"/>
          </a:xfrm>
        </p:grpSpPr>
        <p:pic>
          <p:nvPicPr>
            <p:cNvPr id="98" name="Picture 11" descr="\\SFP\Work\White_Whale\2-xxxxx_Anderson_MMS\SFP_Art\Stack Slides\V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779"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1" descr="\\SFP\Work\White_Whale\2-xxxxx_Anderson_MMS\SFP_Art\Stack Slides\V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4034"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1" descr="\\SFP\Work\White_Whale\2-xxxxx_Anderson_MMS\SFP_Art\Stack Slides\V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0289"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1" descr="\\SFP\Work\White_Whale\2-xxxxx_Anderson_MMS\SFP_Art\Stack Slides\V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6544"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1" descr="\\SFP\Work\White_Whale\2-xxxxx_Anderson_MMS\SFP_Art\Stack Slides\V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2799"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1" descr="\\SFP\Work\White_Whale\2-xxxxx_Anderson_MMS\SFP_Art\Stack Slides\V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9054"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1" descr="\\SFP\Work\White_Whale\2-xxxxx_Anderson_MMS\SFP_Art\Stack Slides\V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5311" y="3389251"/>
              <a:ext cx="587344" cy="88586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8416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000" fill="hold"/>
                                        <p:tgtEl>
                                          <p:spTgt spid="60"/>
                                        </p:tgtEl>
                                        <p:attrNameLst>
                                          <p:attrName>ppt_x</p:attrName>
                                        </p:attrNameLst>
                                      </p:cBhvr>
                                      <p:tavLst>
                                        <p:tav tm="0">
                                          <p:val>
                                            <p:strVal val="#ppt_x"/>
                                          </p:val>
                                        </p:tav>
                                        <p:tav tm="100000">
                                          <p:val>
                                            <p:strVal val="#ppt_x"/>
                                          </p:val>
                                        </p:tav>
                                      </p:tavLst>
                                    </p:anim>
                                    <p:anim calcmode="lin" valueType="num">
                                      <p:cBhvr additive="base">
                                        <p:cTn id="8" dur="1000" fill="hold"/>
                                        <p:tgtEl>
                                          <p:spTgt spid="6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decel="100000" fill="hold" nodeType="after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additive="base">
                                        <p:cTn id="12" dur="1000" fill="hold"/>
                                        <p:tgtEl>
                                          <p:spTgt spid="64"/>
                                        </p:tgtEl>
                                        <p:attrNameLst>
                                          <p:attrName>ppt_x</p:attrName>
                                        </p:attrNameLst>
                                      </p:cBhvr>
                                      <p:tavLst>
                                        <p:tav tm="0">
                                          <p:val>
                                            <p:strVal val="0-#ppt_w/2"/>
                                          </p:val>
                                        </p:tav>
                                        <p:tav tm="100000">
                                          <p:val>
                                            <p:strVal val="#ppt_x"/>
                                          </p:val>
                                        </p:tav>
                                      </p:tavLst>
                                    </p:anim>
                                    <p:anim calcmode="lin" valueType="num">
                                      <p:cBhvr additive="base">
                                        <p:cTn id="13" dur="1000" fill="hold"/>
                                        <p:tgtEl>
                                          <p:spTgt spid="64"/>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1000" fill="hold"/>
                                        <p:tgtEl>
                                          <p:spTgt spid="41"/>
                                        </p:tgtEl>
                                        <p:attrNameLst>
                                          <p:attrName>ppt_x</p:attrName>
                                        </p:attrNameLst>
                                      </p:cBhvr>
                                      <p:tavLst>
                                        <p:tav tm="0">
                                          <p:val>
                                            <p:strVal val="1+#ppt_w/2"/>
                                          </p:val>
                                        </p:tav>
                                        <p:tav tm="100000">
                                          <p:val>
                                            <p:strVal val="#ppt_x"/>
                                          </p:val>
                                        </p:tav>
                                      </p:tavLst>
                                    </p:anim>
                                    <p:anim calcmode="lin" valueType="num">
                                      <p:cBhvr additive="base">
                                        <p:cTn id="17"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decel="100000" fill="hold" nodeType="clickEffect">
                                  <p:stCondLst>
                                    <p:cond delay="0"/>
                                  </p:stCondLst>
                                  <p:childTnLst>
                                    <p:set>
                                      <p:cBhvr>
                                        <p:cTn id="21" dur="1" fill="hold">
                                          <p:stCondLst>
                                            <p:cond delay="0"/>
                                          </p:stCondLst>
                                        </p:cTn>
                                        <p:tgtEl>
                                          <p:spTgt spid="97"/>
                                        </p:tgtEl>
                                        <p:attrNameLst>
                                          <p:attrName>style.visibility</p:attrName>
                                        </p:attrNameLst>
                                      </p:cBhvr>
                                      <p:to>
                                        <p:strVal val="visible"/>
                                      </p:to>
                                    </p:set>
                                    <p:anim calcmode="lin" valueType="num">
                                      <p:cBhvr additive="base">
                                        <p:cTn id="22" dur="1000" fill="hold"/>
                                        <p:tgtEl>
                                          <p:spTgt spid="97"/>
                                        </p:tgtEl>
                                        <p:attrNameLst>
                                          <p:attrName>ppt_x</p:attrName>
                                        </p:attrNameLst>
                                      </p:cBhvr>
                                      <p:tavLst>
                                        <p:tav tm="0">
                                          <p:val>
                                            <p:strVal val="0-#ppt_w/2"/>
                                          </p:val>
                                        </p:tav>
                                        <p:tav tm="100000">
                                          <p:val>
                                            <p:strVal val="#ppt_x"/>
                                          </p:val>
                                        </p:tav>
                                      </p:tavLst>
                                    </p:anim>
                                    <p:anim calcmode="lin" valueType="num">
                                      <p:cBhvr additive="base">
                                        <p:cTn id="23" dur="1000" fill="hold"/>
                                        <p:tgtEl>
                                          <p:spTgt spid="97"/>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1000" fill="hold"/>
                                        <p:tgtEl>
                                          <p:spTgt spid="43"/>
                                        </p:tgtEl>
                                        <p:attrNameLst>
                                          <p:attrName>ppt_x</p:attrName>
                                        </p:attrNameLst>
                                      </p:cBhvr>
                                      <p:tavLst>
                                        <p:tav tm="0">
                                          <p:val>
                                            <p:strVal val="1+#ppt_w/2"/>
                                          </p:val>
                                        </p:tav>
                                        <p:tav tm="100000">
                                          <p:val>
                                            <p:strVal val="#ppt_x"/>
                                          </p:val>
                                        </p:tav>
                                      </p:tavLst>
                                    </p:anim>
                                    <p:anim calcmode="lin" valueType="num">
                                      <p:cBhvr additive="base">
                                        <p:cTn id="27" dur="10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41" grpId="0" animBg="1"/>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INFRASTRUCTURE"/>
          <p:cNvSpPr txBox="1">
            <a:spLocks/>
          </p:cNvSpPr>
          <p:nvPr/>
        </p:nvSpPr>
        <p:spPr>
          <a:xfrm>
            <a:off x="444977" y="308502"/>
            <a:ext cx="6277970" cy="609398"/>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indent="-171450" algn="ctr">
              <a:lnSpc>
                <a:spcPct val="80000"/>
              </a:lnSpc>
            </a:pPr>
            <a:r>
              <a:rPr lang="en-US" sz="2800" b="1" dirty="0">
                <a:latin typeface="Segoe Condensed" pitchFamily="34" charset="0"/>
              </a:rPr>
              <a:t>DELIVERING THE PRIVATE CLOUD</a:t>
            </a:r>
          </a:p>
          <a:p>
            <a:pPr indent="-171450" algn="ctr">
              <a:lnSpc>
                <a:spcPct val="80000"/>
              </a:lnSpc>
            </a:pPr>
            <a:r>
              <a:rPr lang="en-US" sz="2800" dirty="0">
                <a:gradFill flip="none" rotWithShape="1">
                  <a:gsLst>
                    <a:gs pos="0">
                      <a:schemeClr val="tx1">
                        <a:lumMod val="85000"/>
                      </a:schemeClr>
                    </a:gs>
                    <a:gs pos="86000">
                      <a:schemeClr val="tx1">
                        <a:lumMod val="85000"/>
                      </a:schemeClr>
                    </a:gs>
                  </a:gsLst>
                  <a:lin ang="5400000" scaled="0"/>
                  <a:tileRect/>
                </a:gradFill>
                <a:latin typeface="Segoe Condensed" pitchFamily="34" charset="0"/>
              </a:rPr>
              <a:t>Infrastructure</a:t>
            </a:r>
          </a:p>
        </p:txBody>
      </p:sp>
      <p:sp>
        <p:nvSpPr>
          <p:cNvPr id="43" name="STANDARDIZATION / LOGICALIZATION"/>
          <p:cNvSpPr/>
          <p:nvPr/>
        </p:nvSpPr>
        <p:spPr bwMode="auto">
          <a:xfrm>
            <a:off x="7274257" y="2429700"/>
            <a:ext cx="4914568" cy="1024128"/>
          </a:xfrm>
          <a:prstGeom prst="rect">
            <a:avLst/>
          </a:prstGeom>
          <a:solidFill>
            <a:srgbClr val="004986"/>
          </a:solidFill>
          <a:ln>
            <a:noFill/>
          </a:ln>
        </p:spPr>
        <p:style>
          <a:lnRef idx="1">
            <a:schemeClr val="accent2"/>
          </a:lnRef>
          <a:fillRef idx="3">
            <a:schemeClr val="accent2"/>
          </a:fillRef>
          <a:effectRef idx="2">
            <a:schemeClr val="accent2"/>
          </a:effectRef>
          <a:fontRef idx="minor">
            <a:schemeClr val="lt1"/>
          </a:fontRef>
        </p:style>
        <p:txBody>
          <a:bodyPr lIns="182880" tIns="182880" bIns="91440" anchor="ctr"/>
          <a:lstStyle/>
          <a:p>
            <a:pPr>
              <a:lnSpc>
                <a:spcPct val="80000"/>
              </a:lnSpc>
            </a:pPr>
            <a:r>
              <a:rPr lang="en-US" sz="3200" dirty="0" smtClean="0">
                <a:gradFill>
                  <a:gsLst>
                    <a:gs pos="0">
                      <a:schemeClr val="tx1"/>
                    </a:gs>
                    <a:gs pos="100000">
                      <a:schemeClr val="tx1"/>
                    </a:gs>
                  </a:gsLst>
                  <a:lin ang="16200000" scaled="0"/>
                </a:gradFill>
                <a:latin typeface="Segoe Condensed" pitchFamily="34" charset="0"/>
              </a:rPr>
              <a:t>Logical &amp; Standardized</a:t>
            </a:r>
            <a:endParaRPr lang="en-US" sz="3200" dirty="0">
              <a:gradFill>
                <a:gsLst>
                  <a:gs pos="0">
                    <a:schemeClr val="tx1"/>
                  </a:gs>
                  <a:gs pos="100000">
                    <a:schemeClr val="tx1"/>
                  </a:gs>
                </a:gsLst>
                <a:lin ang="16200000" scaled="0"/>
              </a:gradFill>
              <a:latin typeface="Segoe Condensed" pitchFamily="34" charset="0"/>
            </a:endParaRPr>
          </a:p>
        </p:txBody>
      </p:sp>
      <p:sp>
        <p:nvSpPr>
          <p:cNvPr id="41" name="DIVERSE INFRASTRUCTURE"/>
          <p:cNvSpPr/>
          <p:nvPr/>
        </p:nvSpPr>
        <p:spPr bwMode="auto">
          <a:xfrm>
            <a:off x="7274257" y="4212476"/>
            <a:ext cx="4914568" cy="1024128"/>
          </a:xfrm>
          <a:prstGeom prst="rect">
            <a:avLst/>
          </a:prstGeom>
          <a:solidFill>
            <a:srgbClr val="004986"/>
          </a:solidFill>
          <a:ln>
            <a:noFill/>
          </a:ln>
        </p:spPr>
        <p:style>
          <a:lnRef idx="1">
            <a:schemeClr val="accent2"/>
          </a:lnRef>
          <a:fillRef idx="3">
            <a:schemeClr val="accent2"/>
          </a:fillRef>
          <a:effectRef idx="2">
            <a:schemeClr val="accent2"/>
          </a:effectRef>
          <a:fontRef idx="minor">
            <a:schemeClr val="lt1"/>
          </a:fontRef>
        </p:style>
        <p:txBody>
          <a:bodyPr lIns="182880" tIns="91440" bIns="91440" anchor="ctr"/>
          <a:lstStyle/>
          <a:p>
            <a:pPr>
              <a:lnSpc>
                <a:spcPct val="90000"/>
              </a:lnSpc>
            </a:pPr>
            <a:r>
              <a:rPr lang="en-US" sz="3200" dirty="0" smtClean="0">
                <a:gradFill>
                  <a:gsLst>
                    <a:gs pos="0">
                      <a:schemeClr val="tx1"/>
                    </a:gs>
                    <a:gs pos="100000">
                      <a:schemeClr val="tx1"/>
                    </a:gs>
                  </a:gsLst>
                  <a:lin ang="16200000" scaled="0"/>
                </a:gradFill>
                <a:latin typeface="Segoe Condensed" pitchFamily="34" charset="0"/>
              </a:rPr>
              <a:t>Diverse Infrastructure</a:t>
            </a:r>
          </a:p>
        </p:txBody>
      </p:sp>
      <p:grpSp>
        <p:nvGrpSpPr>
          <p:cNvPr id="161" name="Group 160"/>
          <p:cNvGrpSpPr/>
          <p:nvPr/>
        </p:nvGrpSpPr>
        <p:grpSpPr>
          <a:xfrm>
            <a:off x="861339" y="2800793"/>
            <a:ext cx="5445247" cy="760023"/>
            <a:chOff x="558140" y="2232554"/>
            <a:chExt cx="5445247" cy="760023"/>
          </a:xfrm>
        </p:grpSpPr>
        <p:grpSp>
          <p:nvGrpSpPr>
            <p:cNvPr id="162" name="Group 161"/>
            <p:cNvGrpSpPr/>
            <p:nvPr/>
          </p:nvGrpSpPr>
          <p:grpSpPr>
            <a:xfrm>
              <a:off x="4833256" y="2232554"/>
              <a:ext cx="1170131" cy="760023"/>
              <a:chOff x="4833256" y="2042554"/>
              <a:chExt cx="1170131" cy="760023"/>
            </a:xfrm>
          </p:grpSpPr>
          <p:sp>
            <p:nvSpPr>
              <p:cNvPr id="172" name="Freeform 171"/>
              <p:cNvSpPr>
                <a:spLocks/>
              </p:cNvSpPr>
              <p:nvPr/>
            </p:nvSpPr>
            <p:spPr bwMode="auto">
              <a:xfrm>
                <a:off x="4833256" y="2042554"/>
                <a:ext cx="1170131" cy="760023"/>
              </a:xfrm>
              <a:custGeom>
                <a:avLst/>
                <a:gdLst>
                  <a:gd name="T0" fmla="*/ 1910 w 2173"/>
                  <a:gd name="T1" fmla="*/ 531 h 1411"/>
                  <a:gd name="T2" fmla="*/ 1814 w 2173"/>
                  <a:gd name="T3" fmla="*/ 550 h 1411"/>
                  <a:gd name="T4" fmla="*/ 1816 w 2173"/>
                  <a:gd name="T5" fmla="*/ 507 h 1411"/>
                  <a:gd name="T6" fmla="*/ 1309 w 2173"/>
                  <a:gd name="T7" fmla="*/ 0 h 1411"/>
                  <a:gd name="T8" fmla="*/ 862 w 2173"/>
                  <a:gd name="T9" fmla="*/ 269 h 1411"/>
                  <a:gd name="T10" fmla="*/ 615 w 2173"/>
                  <a:gd name="T11" fmla="*/ 161 h 1411"/>
                  <a:gd name="T12" fmla="*/ 280 w 2173"/>
                  <a:gd name="T13" fmla="*/ 496 h 1411"/>
                  <a:gd name="T14" fmla="*/ 295 w 2173"/>
                  <a:gd name="T15" fmla="*/ 594 h 1411"/>
                  <a:gd name="T16" fmla="*/ 267 w 2173"/>
                  <a:gd name="T17" fmla="*/ 592 h 1411"/>
                  <a:gd name="T18" fmla="*/ 0 w 2173"/>
                  <a:gd name="T19" fmla="*/ 860 h 1411"/>
                  <a:gd name="T20" fmla="*/ 267 w 2173"/>
                  <a:gd name="T21" fmla="*/ 1127 h 1411"/>
                  <a:gd name="T22" fmla="*/ 394 w 2173"/>
                  <a:gd name="T23" fmla="*/ 1095 h 1411"/>
                  <a:gd name="T24" fmla="*/ 753 w 2173"/>
                  <a:gd name="T25" fmla="*/ 1411 h 1411"/>
                  <a:gd name="T26" fmla="*/ 1059 w 2173"/>
                  <a:gd name="T27" fmla="*/ 1242 h 1411"/>
                  <a:gd name="T28" fmla="*/ 1267 w 2173"/>
                  <a:gd name="T29" fmla="*/ 1366 h 1411"/>
                  <a:gd name="T30" fmla="*/ 1501 w 2173"/>
                  <a:gd name="T31" fmla="*/ 1165 h 1411"/>
                  <a:gd name="T32" fmla="*/ 1623 w 2173"/>
                  <a:gd name="T33" fmla="*/ 1204 h 1411"/>
                  <a:gd name="T34" fmla="*/ 1828 w 2173"/>
                  <a:gd name="T35" fmla="*/ 1043 h 1411"/>
                  <a:gd name="T36" fmla="*/ 1910 w 2173"/>
                  <a:gd name="T37" fmla="*/ 1056 h 1411"/>
                  <a:gd name="T38" fmla="*/ 2173 w 2173"/>
                  <a:gd name="T39" fmla="*/ 794 h 1411"/>
                  <a:gd name="T40" fmla="*/ 1910 w 2173"/>
                  <a:gd name="T41" fmla="*/ 531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3" h="1411">
                    <a:moveTo>
                      <a:pt x="1910" y="531"/>
                    </a:moveTo>
                    <a:cubicBezTo>
                      <a:pt x="1876" y="531"/>
                      <a:pt x="1844" y="538"/>
                      <a:pt x="1814" y="550"/>
                    </a:cubicBezTo>
                    <a:cubicBezTo>
                      <a:pt x="1815" y="536"/>
                      <a:pt x="1816" y="521"/>
                      <a:pt x="1816" y="507"/>
                    </a:cubicBezTo>
                    <a:cubicBezTo>
                      <a:pt x="1816" y="227"/>
                      <a:pt x="1589" y="0"/>
                      <a:pt x="1309" y="0"/>
                    </a:cubicBezTo>
                    <a:cubicBezTo>
                      <a:pt x="1115" y="0"/>
                      <a:pt x="947" y="109"/>
                      <a:pt x="862" y="269"/>
                    </a:cubicBezTo>
                    <a:cubicBezTo>
                      <a:pt x="801" y="203"/>
                      <a:pt x="713" y="161"/>
                      <a:pt x="615" y="161"/>
                    </a:cubicBezTo>
                    <a:cubicBezTo>
                      <a:pt x="430" y="161"/>
                      <a:pt x="280" y="311"/>
                      <a:pt x="280" y="496"/>
                    </a:cubicBezTo>
                    <a:cubicBezTo>
                      <a:pt x="280" y="530"/>
                      <a:pt x="285" y="563"/>
                      <a:pt x="295" y="594"/>
                    </a:cubicBezTo>
                    <a:cubicBezTo>
                      <a:pt x="286" y="593"/>
                      <a:pt x="276" y="592"/>
                      <a:pt x="267" y="592"/>
                    </a:cubicBezTo>
                    <a:cubicBezTo>
                      <a:pt x="119" y="592"/>
                      <a:pt x="0" y="712"/>
                      <a:pt x="0" y="860"/>
                    </a:cubicBezTo>
                    <a:cubicBezTo>
                      <a:pt x="0" y="1007"/>
                      <a:pt x="119" y="1127"/>
                      <a:pt x="267" y="1127"/>
                    </a:cubicBezTo>
                    <a:cubicBezTo>
                      <a:pt x="313" y="1127"/>
                      <a:pt x="356" y="1116"/>
                      <a:pt x="394" y="1095"/>
                    </a:cubicBezTo>
                    <a:cubicBezTo>
                      <a:pt x="417" y="1273"/>
                      <a:pt x="569" y="1411"/>
                      <a:pt x="753" y="1411"/>
                    </a:cubicBezTo>
                    <a:cubicBezTo>
                      <a:pt x="882" y="1411"/>
                      <a:pt x="995" y="1344"/>
                      <a:pt x="1059" y="1242"/>
                    </a:cubicBezTo>
                    <a:cubicBezTo>
                      <a:pt x="1099" y="1316"/>
                      <a:pt x="1177" y="1366"/>
                      <a:pt x="1267" y="1366"/>
                    </a:cubicBezTo>
                    <a:cubicBezTo>
                      <a:pt x="1386" y="1366"/>
                      <a:pt x="1484" y="1279"/>
                      <a:pt x="1501" y="1165"/>
                    </a:cubicBezTo>
                    <a:cubicBezTo>
                      <a:pt x="1535" y="1190"/>
                      <a:pt x="1578" y="1204"/>
                      <a:pt x="1623" y="1204"/>
                    </a:cubicBezTo>
                    <a:cubicBezTo>
                      <a:pt x="1723" y="1204"/>
                      <a:pt x="1806" y="1135"/>
                      <a:pt x="1828" y="1043"/>
                    </a:cubicBezTo>
                    <a:cubicBezTo>
                      <a:pt x="1854" y="1051"/>
                      <a:pt x="1882" y="1056"/>
                      <a:pt x="1910" y="1056"/>
                    </a:cubicBezTo>
                    <a:cubicBezTo>
                      <a:pt x="2055" y="1056"/>
                      <a:pt x="2173" y="939"/>
                      <a:pt x="2173" y="794"/>
                    </a:cubicBezTo>
                    <a:cubicBezTo>
                      <a:pt x="2173" y="649"/>
                      <a:pt x="2055" y="531"/>
                      <a:pt x="1910" y="531"/>
                    </a:cubicBezTo>
                    <a:close/>
                  </a:path>
                </a:pathLst>
              </a:custGeom>
              <a:noFill/>
              <a:ln w="38100" cap="flat" cmpd="sng" algn="ctr">
                <a:solidFill>
                  <a:srgbClr val="FFFFFF"/>
                </a:solidFill>
                <a:prstDash val="solid"/>
                <a:miter lim="800000"/>
              </a:ln>
              <a:effectLst>
                <a:outerShdw blurRad="50800" dist="38100" dir="2700000" algn="tl" rotWithShape="0">
                  <a:prstClr val="black">
                    <a:alpha val="10000"/>
                  </a:prstClr>
                </a:outerShdw>
              </a:effectLst>
            </p:spPr>
            <p:txBody>
              <a:bodyPr anchor="ctr"/>
              <a:lstStyle/>
              <a:p>
                <a:pPr algn="ctr" defTabSz="914400"/>
                <a:endParaRPr lang="en-US" sz="1600" kern="0" dirty="0">
                  <a:solidFill>
                    <a:sysClr val="window" lastClr="FFFFFF"/>
                  </a:solidFill>
                </a:endParaRPr>
              </a:p>
            </p:txBody>
          </p:sp>
          <p:sp>
            <p:nvSpPr>
              <p:cNvPr id="173" name="Freeform 44"/>
              <p:cNvSpPr>
                <a:spLocks/>
              </p:cNvSpPr>
              <p:nvPr/>
            </p:nvSpPr>
            <p:spPr bwMode="gray">
              <a:xfrm>
                <a:off x="4974064" y="2149542"/>
                <a:ext cx="879864" cy="588767"/>
              </a:xfrm>
              <a:custGeom>
                <a:avLst/>
                <a:gdLst>
                  <a:gd name="T0" fmla="*/ 954 w 964"/>
                  <a:gd name="T1" fmla="*/ 176 h 482"/>
                  <a:gd name="T2" fmla="*/ 914 w 964"/>
                  <a:gd name="T3" fmla="*/ 138 h 482"/>
                  <a:gd name="T4" fmla="*/ 828 w 964"/>
                  <a:gd name="T5" fmla="*/ 104 h 482"/>
                  <a:gd name="T6" fmla="*/ 718 w 964"/>
                  <a:gd name="T7" fmla="*/ 56 h 482"/>
                  <a:gd name="T8" fmla="*/ 636 w 964"/>
                  <a:gd name="T9" fmla="*/ 8 h 482"/>
                  <a:gd name="T10" fmla="*/ 526 w 964"/>
                  <a:gd name="T11" fmla="*/ 8 h 482"/>
                  <a:gd name="T12" fmla="*/ 420 w 964"/>
                  <a:gd name="T13" fmla="*/ 16 h 482"/>
                  <a:gd name="T14" fmla="*/ 328 w 964"/>
                  <a:gd name="T15" fmla="*/ 16 h 482"/>
                  <a:gd name="T16" fmla="*/ 248 w 964"/>
                  <a:gd name="T17" fmla="*/ 34 h 482"/>
                  <a:gd name="T18" fmla="*/ 184 w 964"/>
                  <a:gd name="T19" fmla="*/ 70 h 482"/>
                  <a:gd name="T20" fmla="*/ 118 w 964"/>
                  <a:gd name="T21" fmla="*/ 114 h 482"/>
                  <a:gd name="T22" fmla="*/ 24 w 964"/>
                  <a:gd name="T23" fmla="*/ 164 h 482"/>
                  <a:gd name="T24" fmla="*/ 0 w 964"/>
                  <a:gd name="T25" fmla="*/ 208 h 482"/>
                  <a:gd name="T26" fmla="*/ 8 w 964"/>
                  <a:gd name="T27" fmla="*/ 250 h 482"/>
                  <a:gd name="T28" fmla="*/ 78 w 964"/>
                  <a:gd name="T29" fmla="*/ 304 h 482"/>
                  <a:gd name="T30" fmla="*/ 146 w 964"/>
                  <a:gd name="T31" fmla="*/ 356 h 482"/>
                  <a:gd name="T32" fmla="*/ 194 w 964"/>
                  <a:gd name="T33" fmla="*/ 414 h 482"/>
                  <a:gd name="T34" fmla="*/ 266 w 964"/>
                  <a:gd name="T35" fmla="*/ 456 h 482"/>
                  <a:gd name="T36" fmla="*/ 358 w 964"/>
                  <a:gd name="T37" fmla="*/ 478 h 482"/>
                  <a:gd name="T38" fmla="*/ 454 w 964"/>
                  <a:gd name="T39" fmla="*/ 480 h 482"/>
                  <a:gd name="T40" fmla="*/ 538 w 964"/>
                  <a:gd name="T41" fmla="*/ 460 h 482"/>
                  <a:gd name="T42" fmla="*/ 634 w 964"/>
                  <a:gd name="T43" fmla="*/ 448 h 482"/>
                  <a:gd name="T44" fmla="*/ 738 w 964"/>
                  <a:gd name="T45" fmla="*/ 436 h 482"/>
                  <a:gd name="T46" fmla="*/ 824 w 964"/>
                  <a:gd name="T47" fmla="*/ 400 h 482"/>
                  <a:gd name="T48" fmla="*/ 886 w 964"/>
                  <a:gd name="T49" fmla="*/ 348 h 482"/>
                  <a:gd name="T50" fmla="*/ 916 w 964"/>
                  <a:gd name="T51" fmla="*/ 282 h 482"/>
                  <a:gd name="T52" fmla="*/ 956 w 964"/>
                  <a:gd name="T53" fmla="*/ 240 h 482"/>
                  <a:gd name="T54" fmla="*/ 724 w 964"/>
                  <a:gd name="T55" fmla="*/ 302 h 482"/>
                  <a:gd name="T56" fmla="*/ 850 w 964"/>
                  <a:gd name="T57" fmla="*/ 312 h 482"/>
                  <a:gd name="T58" fmla="*/ 862 w 964"/>
                  <a:gd name="T59" fmla="*/ 336 h 482"/>
                  <a:gd name="T60" fmla="*/ 812 w 964"/>
                  <a:gd name="T61" fmla="*/ 378 h 482"/>
                  <a:gd name="T62" fmla="*/ 722 w 964"/>
                  <a:gd name="T63" fmla="*/ 412 h 482"/>
                  <a:gd name="T64" fmla="*/ 608 w 964"/>
                  <a:gd name="T65" fmla="*/ 420 h 482"/>
                  <a:gd name="T66" fmla="*/ 512 w 964"/>
                  <a:gd name="T67" fmla="*/ 402 h 482"/>
                  <a:gd name="T68" fmla="*/ 436 w 964"/>
                  <a:gd name="T69" fmla="*/ 396 h 482"/>
                  <a:gd name="T70" fmla="*/ 530 w 964"/>
                  <a:gd name="T71" fmla="*/ 436 h 482"/>
                  <a:gd name="T72" fmla="*/ 410 w 964"/>
                  <a:gd name="T73" fmla="*/ 456 h 482"/>
                  <a:gd name="T74" fmla="*/ 324 w 964"/>
                  <a:gd name="T75" fmla="*/ 446 h 482"/>
                  <a:gd name="T76" fmla="*/ 252 w 964"/>
                  <a:gd name="T77" fmla="*/ 420 h 482"/>
                  <a:gd name="T78" fmla="*/ 196 w 964"/>
                  <a:gd name="T79" fmla="*/ 380 h 482"/>
                  <a:gd name="T80" fmla="*/ 162 w 964"/>
                  <a:gd name="T81" fmla="*/ 328 h 482"/>
                  <a:gd name="T82" fmla="*/ 194 w 964"/>
                  <a:gd name="T83" fmla="*/ 306 h 482"/>
                  <a:gd name="T84" fmla="*/ 60 w 964"/>
                  <a:gd name="T85" fmla="*/ 266 h 482"/>
                  <a:gd name="T86" fmla="*/ 30 w 964"/>
                  <a:gd name="T87" fmla="*/ 234 h 482"/>
                  <a:gd name="T88" fmla="*/ 30 w 964"/>
                  <a:gd name="T89" fmla="*/ 200 h 482"/>
                  <a:gd name="T90" fmla="*/ 60 w 964"/>
                  <a:gd name="T91" fmla="*/ 168 h 482"/>
                  <a:gd name="T92" fmla="*/ 194 w 964"/>
                  <a:gd name="T93" fmla="*/ 128 h 482"/>
                  <a:gd name="T94" fmla="*/ 188 w 964"/>
                  <a:gd name="T95" fmla="*/ 102 h 482"/>
                  <a:gd name="T96" fmla="*/ 262 w 964"/>
                  <a:gd name="T97" fmla="*/ 56 h 482"/>
                  <a:gd name="T98" fmla="*/ 400 w 964"/>
                  <a:gd name="T99" fmla="*/ 40 h 482"/>
                  <a:gd name="T100" fmla="*/ 512 w 964"/>
                  <a:gd name="T101" fmla="*/ 66 h 482"/>
                  <a:gd name="T102" fmla="*/ 596 w 964"/>
                  <a:gd name="T103" fmla="*/ 110 h 482"/>
                  <a:gd name="T104" fmla="*/ 578 w 964"/>
                  <a:gd name="T105" fmla="*/ 68 h 482"/>
                  <a:gd name="T106" fmla="*/ 548 w 964"/>
                  <a:gd name="T107" fmla="*/ 30 h 482"/>
                  <a:gd name="T108" fmla="*/ 634 w 964"/>
                  <a:gd name="T109" fmla="*/ 34 h 482"/>
                  <a:gd name="T110" fmla="*/ 706 w 964"/>
                  <a:gd name="T111" fmla="*/ 82 h 482"/>
                  <a:gd name="T112" fmla="*/ 716 w 964"/>
                  <a:gd name="T113" fmla="*/ 118 h 482"/>
                  <a:gd name="T114" fmla="*/ 742 w 964"/>
                  <a:gd name="T115" fmla="*/ 120 h 482"/>
                  <a:gd name="T116" fmla="*/ 884 w 964"/>
                  <a:gd name="T117" fmla="*/ 152 h 482"/>
                  <a:gd name="T118" fmla="*/ 930 w 964"/>
                  <a:gd name="T119" fmla="*/ 188 h 482"/>
                  <a:gd name="T120" fmla="*/ 936 w 964"/>
                  <a:gd name="T121" fmla="*/ 220 h 482"/>
                  <a:gd name="T122" fmla="*/ 914 w 964"/>
                  <a:gd name="T123" fmla="*/ 252 h 482"/>
                  <a:gd name="T124" fmla="*/ 810 w 964"/>
                  <a:gd name="T125" fmla="*/ 294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4" h="482">
                    <a:moveTo>
                      <a:pt x="964" y="210"/>
                    </a:moveTo>
                    <a:lnTo>
                      <a:pt x="962" y="200"/>
                    </a:lnTo>
                    <a:lnTo>
                      <a:pt x="958" y="188"/>
                    </a:lnTo>
                    <a:lnTo>
                      <a:pt x="954" y="176"/>
                    </a:lnTo>
                    <a:lnTo>
                      <a:pt x="946" y="166"/>
                    </a:lnTo>
                    <a:lnTo>
                      <a:pt x="936" y="156"/>
                    </a:lnTo>
                    <a:lnTo>
                      <a:pt x="926" y="146"/>
                    </a:lnTo>
                    <a:lnTo>
                      <a:pt x="914" y="138"/>
                    </a:lnTo>
                    <a:lnTo>
                      <a:pt x="898" y="130"/>
                    </a:lnTo>
                    <a:lnTo>
                      <a:pt x="882" y="122"/>
                    </a:lnTo>
                    <a:lnTo>
                      <a:pt x="866" y="116"/>
                    </a:lnTo>
                    <a:lnTo>
                      <a:pt x="828" y="104"/>
                    </a:lnTo>
                    <a:lnTo>
                      <a:pt x="784" y="96"/>
                    </a:lnTo>
                    <a:lnTo>
                      <a:pt x="738" y="94"/>
                    </a:lnTo>
                    <a:lnTo>
                      <a:pt x="730" y="74"/>
                    </a:lnTo>
                    <a:lnTo>
                      <a:pt x="718" y="56"/>
                    </a:lnTo>
                    <a:lnTo>
                      <a:pt x="702" y="40"/>
                    </a:lnTo>
                    <a:lnTo>
                      <a:pt x="684" y="28"/>
                    </a:lnTo>
                    <a:lnTo>
                      <a:pt x="660" y="16"/>
                    </a:lnTo>
                    <a:lnTo>
                      <a:pt x="636" y="8"/>
                    </a:lnTo>
                    <a:lnTo>
                      <a:pt x="610" y="2"/>
                    </a:lnTo>
                    <a:lnTo>
                      <a:pt x="582" y="0"/>
                    </a:lnTo>
                    <a:lnTo>
                      <a:pt x="554" y="2"/>
                    </a:lnTo>
                    <a:lnTo>
                      <a:pt x="526" y="8"/>
                    </a:lnTo>
                    <a:lnTo>
                      <a:pt x="502" y="16"/>
                    </a:lnTo>
                    <a:lnTo>
                      <a:pt x="478" y="28"/>
                    </a:lnTo>
                    <a:lnTo>
                      <a:pt x="444" y="20"/>
                    </a:lnTo>
                    <a:lnTo>
                      <a:pt x="420" y="16"/>
                    </a:lnTo>
                    <a:lnTo>
                      <a:pt x="396" y="14"/>
                    </a:lnTo>
                    <a:lnTo>
                      <a:pt x="372" y="14"/>
                    </a:lnTo>
                    <a:lnTo>
                      <a:pt x="350" y="14"/>
                    </a:lnTo>
                    <a:lnTo>
                      <a:pt x="328" y="16"/>
                    </a:lnTo>
                    <a:lnTo>
                      <a:pt x="306" y="18"/>
                    </a:lnTo>
                    <a:lnTo>
                      <a:pt x="286" y="22"/>
                    </a:lnTo>
                    <a:lnTo>
                      <a:pt x="266" y="28"/>
                    </a:lnTo>
                    <a:lnTo>
                      <a:pt x="248" y="34"/>
                    </a:lnTo>
                    <a:lnTo>
                      <a:pt x="230" y="40"/>
                    </a:lnTo>
                    <a:lnTo>
                      <a:pt x="212" y="50"/>
                    </a:lnTo>
                    <a:lnTo>
                      <a:pt x="198" y="58"/>
                    </a:lnTo>
                    <a:lnTo>
                      <a:pt x="184" y="70"/>
                    </a:lnTo>
                    <a:lnTo>
                      <a:pt x="170" y="80"/>
                    </a:lnTo>
                    <a:lnTo>
                      <a:pt x="160" y="94"/>
                    </a:lnTo>
                    <a:lnTo>
                      <a:pt x="150" y="106"/>
                    </a:lnTo>
                    <a:lnTo>
                      <a:pt x="118" y="114"/>
                    </a:lnTo>
                    <a:lnTo>
                      <a:pt x="90" y="124"/>
                    </a:lnTo>
                    <a:lnTo>
                      <a:pt x="64" y="136"/>
                    </a:lnTo>
                    <a:lnTo>
                      <a:pt x="42" y="150"/>
                    </a:lnTo>
                    <a:lnTo>
                      <a:pt x="24" y="164"/>
                    </a:lnTo>
                    <a:lnTo>
                      <a:pt x="10" y="180"/>
                    </a:lnTo>
                    <a:lnTo>
                      <a:pt x="6" y="190"/>
                    </a:lnTo>
                    <a:lnTo>
                      <a:pt x="2" y="198"/>
                    </a:lnTo>
                    <a:lnTo>
                      <a:pt x="0" y="208"/>
                    </a:lnTo>
                    <a:lnTo>
                      <a:pt x="0" y="216"/>
                    </a:lnTo>
                    <a:lnTo>
                      <a:pt x="0" y="226"/>
                    </a:lnTo>
                    <a:lnTo>
                      <a:pt x="2" y="234"/>
                    </a:lnTo>
                    <a:lnTo>
                      <a:pt x="8" y="250"/>
                    </a:lnTo>
                    <a:lnTo>
                      <a:pt x="20" y="266"/>
                    </a:lnTo>
                    <a:lnTo>
                      <a:pt x="36" y="280"/>
                    </a:lnTo>
                    <a:lnTo>
                      <a:pt x="56" y="294"/>
                    </a:lnTo>
                    <a:lnTo>
                      <a:pt x="78" y="304"/>
                    </a:lnTo>
                    <a:lnTo>
                      <a:pt x="104" y="314"/>
                    </a:lnTo>
                    <a:lnTo>
                      <a:pt x="132" y="322"/>
                    </a:lnTo>
                    <a:lnTo>
                      <a:pt x="138" y="340"/>
                    </a:lnTo>
                    <a:lnTo>
                      <a:pt x="146" y="356"/>
                    </a:lnTo>
                    <a:lnTo>
                      <a:pt x="154" y="372"/>
                    </a:lnTo>
                    <a:lnTo>
                      <a:pt x="166" y="388"/>
                    </a:lnTo>
                    <a:lnTo>
                      <a:pt x="178" y="402"/>
                    </a:lnTo>
                    <a:lnTo>
                      <a:pt x="194" y="414"/>
                    </a:lnTo>
                    <a:lnTo>
                      <a:pt x="210" y="426"/>
                    </a:lnTo>
                    <a:lnTo>
                      <a:pt x="228" y="438"/>
                    </a:lnTo>
                    <a:lnTo>
                      <a:pt x="246" y="448"/>
                    </a:lnTo>
                    <a:lnTo>
                      <a:pt x="266" y="456"/>
                    </a:lnTo>
                    <a:lnTo>
                      <a:pt x="288" y="464"/>
                    </a:lnTo>
                    <a:lnTo>
                      <a:pt x="310" y="470"/>
                    </a:lnTo>
                    <a:lnTo>
                      <a:pt x="334" y="474"/>
                    </a:lnTo>
                    <a:lnTo>
                      <a:pt x="358" y="478"/>
                    </a:lnTo>
                    <a:lnTo>
                      <a:pt x="384" y="480"/>
                    </a:lnTo>
                    <a:lnTo>
                      <a:pt x="410" y="482"/>
                    </a:lnTo>
                    <a:lnTo>
                      <a:pt x="432" y="480"/>
                    </a:lnTo>
                    <a:lnTo>
                      <a:pt x="454" y="480"/>
                    </a:lnTo>
                    <a:lnTo>
                      <a:pt x="476" y="476"/>
                    </a:lnTo>
                    <a:lnTo>
                      <a:pt x="498" y="472"/>
                    </a:lnTo>
                    <a:lnTo>
                      <a:pt x="518" y="466"/>
                    </a:lnTo>
                    <a:lnTo>
                      <a:pt x="538" y="460"/>
                    </a:lnTo>
                    <a:lnTo>
                      <a:pt x="558" y="452"/>
                    </a:lnTo>
                    <a:lnTo>
                      <a:pt x="576" y="444"/>
                    </a:lnTo>
                    <a:lnTo>
                      <a:pt x="604" y="446"/>
                    </a:lnTo>
                    <a:lnTo>
                      <a:pt x="634" y="448"/>
                    </a:lnTo>
                    <a:lnTo>
                      <a:pt x="662" y="448"/>
                    </a:lnTo>
                    <a:lnTo>
                      <a:pt x="688" y="444"/>
                    </a:lnTo>
                    <a:lnTo>
                      <a:pt x="714" y="440"/>
                    </a:lnTo>
                    <a:lnTo>
                      <a:pt x="738" y="436"/>
                    </a:lnTo>
                    <a:lnTo>
                      <a:pt x="762" y="428"/>
                    </a:lnTo>
                    <a:lnTo>
                      <a:pt x="784" y="420"/>
                    </a:lnTo>
                    <a:lnTo>
                      <a:pt x="806" y="410"/>
                    </a:lnTo>
                    <a:lnTo>
                      <a:pt x="824" y="400"/>
                    </a:lnTo>
                    <a:lnTo>
                      <a:pt x="844" y="388"/>
                    </a:lnTo>
                    <a:lnTo>
                      <a:pt x="860" y="376"/>
                    </a:lnTo>
                    <a:lnTo>
                      <a:pt x="874" y="362"/>
                    </a:lnTo>
                    <a:lnTo>
                      <a:pt x="886" y="348"/>
                    </a:lnTo>
                    <a:lnTo>
                      <a:pt x="898" y="332"/>
                    </a:lnTo>
                    <a:lnTo>
                      <a:pt x="906" y="316"/>
                    </a:lnTo>
                    <a:lnTo>
                      <a:pt x="912" y="300"/>
                    </a:lnTo>
                    <a:lnTo>
                      <a:pt x="916" y="282"/>
                    </a:lnTo>
                    <a:lnTo>
                      <a:pt x="936" y="266"/>
                    </a:lnTo>
                    <a:lnTo>
                      <a:pt x="944" y="258"/>
                    </a:lnTo>
                    <a:lnTo>
                      <a:pt x="950" y="250"/>
                    </a:lnTo>
                    <a:lnTo>
                      <a:pt x="956" y="240"/>
                    </a:lnTo>
                    <a:lnTo>
                      <a:pt x="960" y="230"/>
                    </a:lnTo>
                    <a:lnTo>
                      <a:pt x="962" y="220"/>
                    </a:lnTo>
                    <a:lnTo>
                      <a:pt x="964" y="210"/>
                    </a:lnTo>
                    <a:lnTo>
                      <a:pt x="724" y="302"/>
                    </a:lnTo>
                    <a:lnTo>
                      <a:pt x="724" y="328"/>
                    </a:lnTo>
                    <a:lnTo>
                      <a:pt x="770" y="326"/>
                    </a:lnTo>
                    <a:lnTo>
                      <a:pt x="812" y="320"/>
                    </a:lnTo>
                    <a:lnTo>
                      <a:pt x="850" y="312"/>
                    </a:lnTo>
                    <a:lnTo>
                      <a:pt x="884" y="298"/>
                    </a:lnTo>
                    <a:lnTo>
                      <a:pt x="878" y="312"/>
                    </a:lnTo>
                    <a:lnTo>
                      <a:pt x="872" y="324"/>
                    </a:lnTo>
                    <a:lnTo>
                      <a:pt x="862" y="336"/>
                    </a:lnTo>
                    <a:lnTo>
                      <a:pt x="852" y="348"/>
                    </a:lnTo>
                    <a:lnTo>
                      <a:pt x="840" y="358"/>
                    </a:lnTo>
                    <a:lnTo>
                      <a:pt x="826" y="368"/>
                    </a:lnTo>
                    <a:lnTo>
                      <a:pt x="812" y="378"/>
                    </a:lnTo>
                    <a:lnTo>
                      <a:pt x="796" y="386"/>
                    </a:lnTo>
                    <a:lnTo>
                      <a:pt x="778" y="394"/>
                    </a:lnTo>
                    <a:lnTo>
                      <a:pt x="760" y="402"/>
                    </a:lnTo>
                    <a:lnTo>
                      <a:pt x="722" y="412"/>
                    </a:lnTo>
                    <a:lnTo>
                      <a:pt x="678" y="420"/>
                    </a:lnTo>
                    <a:lnTo>
                      <a:pt x="656" y="420"/>
                    </a:lnTo>
                    <a:lnTo>
                      <a:pt x="634" y="422"/>
                    </a:lnTo>
                    <a:lnTo>
                      <a:pt x="608" y="420"/>
                    </a:lnTo>
                    <a:lnTo>
                      <a:pt x="582" y="418"/>
                    </a:lnTo>
                    <a:lnTo>
                      <a:pt x="558" y="414"/>
                    </a:lnTo>
                    <a:lnTo>
                      <a:pt x="534" y="410"/>
                    </a:lnTo>
                    <a:lnTo>
                      <a:pt x="512" y="402"/>
                    </a:lnTo>
                    <a:lnTo>
                      <a:pt x="490" y="394"/>
                    </a:lnTo>
                    <a:lnTo>
                      <a:pt x="470" y="384"/>
                    </a:lnTo>
                    <a:lnTo>
                      <a:pt x="450" y="374"/>
                    </a:lnTo>
                    <a:lnTo>
                      <a:pt x="436" y="396"/>
                    </a:lnTo>
                    <a:lnTo>
                      <a:pt x="458" y="408"/>
                    </a:lnTo>
                    <a:lnTo>
                      <a:pt x="480" y="418"/>
                    </a:lnTo>
                    <a:lnTo>
                      <a:pt x="504" y="428"/>
                    </a:lnTo>
                    <a:lnTo>
                      <a:pt x="530" y="436"/>
                    </a:lnTo>
                    <a:lnTo>
                      <a:pt x="502" y="444"/>
                    </a:lnTo>
                    <a:lnTo>
                      <a:pt x="472" y="450"/>
                    </a:lnTo>
                    <a:lnTo>
                      <a:pt x="442" y="454"/>
                    </a:lnTo>
                    <a:lnTo>
                      <a:pt x="410" y="456"/>
                    </a:lnTo>
                    <a:lnTo>
                      <a:pt x="388" y="454"/>
                    </a:lnTo>
                    <a:lnTo>
                      <a:pt x="366" y="452"/>
                    </a:lnTo>
                    <a:lnTo>
                      <a:pt x="344" y="450"/>
                    </a:lnTo>
                    <a:lnTo>
                      <a:pt x="324" y="446"/>
                    </a:lnTo>
                    <a:lnTo>
                      <a:pt x="304" y="440"/>
                    </a:lnTo>
                    <a:lnTo>
                      <a:pt x="286" y="434"/>
                    </a:lnTo>
                    <a:lnTo>
                      <a:pt x="268" y="428"/>
                    </a:lnTo>
                    <a:lnTo>
                      <a:pt x="252" y="420"/>
                    </a:lnTo>
                    <a:lnTo>
                      <a:pt x="236" y="410"/>
                    </a:lnTo>
                    <a:lnTo>
                      <a:pt x="220" y="402"/>
                    </a:lnTo>
                    <a:lnTo>
                      <a:pt x="208" y="390"/>
                    </a:lnTo>
                    <a:lnTo>
                      <a:pt x="196" y="380"/>
                    </a:lnTo>
                    <a:lnTo>
                      <a:pt x="184" y="368"/>
                    </a:lnTo>
                    <a:lnTo>
                      <a:pt x="176" y="356"/>
                    </a:lnTo>
                    <a:lnTo>
                      <a:pt x="168" y="342"/>
                    </a:lnTo>
                    <a:lnTo>
                      <a:pt x="162" y="328"/>
                    </a:lnTo>
                    <a:lnTo>
                      <a:pt x="200" y="332"/>
                    </a:lnTo>
                    <a:lnTo>
                      <a:pt x="240" y="334"/>
                    </a:lnTo>
                    <a:lnTo>
                      <a:pt x="240" y="308"/>
                    </a:lnTo>
                    <a:lnTo>
                      <a:pt x="194" y="306"/>
                    </a:lnTo>
                    <a:lnTo>
                      <a:pt x="152" y="300"/>
                    </a:lnTo>
                    <a:lnTo>
                      <a:pt x="116" y="290"/>
                    </a:lnTo>
                    <a:lnTo>
                      <a:pt x="84" y="278"/>
                    </a:lnTo>
                    <a:lnTo>
                      <a:pt x="60" y="266"/>
                    </a:lnTo>
                    <a:lnTo>
                      <a:pt x="50" y="258"/>
                    </a:lnTo>
                    <a:lnTo>
                      <a:pt x="40" y="250"/>
                    </a:lnTo>
                    <a:lnTo>
                      <a:pt x="34" y="242"/>
                    </a:lnTo>
                    <a:lnTo>
                      <a:pt x="30" y="234"/>
                    </a:lnTo>
                    <a:lnTo>
                      <a:pt x="26" y="224"/>
                    </a:lnTo>
                    <a:lnTo>
                      <a:pt x="26" y="216"/>
                    </a:lnTo>
                    <a:lnTo>
                      <a:pt x="26" y="208"/>
                    </a:lnTo>
                    <a:lnTo>
                      <a:pt x="30" y="200"/>
                    </a:lnTo>
                    <a:lnTo>
                      <a:pt x="34" y="192"/>
                    </a:lnTo>
                    <a:lnTo>
                      <a:pt x="40" y="184"/>
                    </a:lnTo>
                    <a:lnTo>
                      <a:pt x="50" y="176"/>
                    </a:lnTo>
                    <a:lnTo>
                      <a:pt x="60" y="168"/>
                    </a:lnTo>
                    <a:lnTo>
                      <a:pt x="84" y="154"/>
                    </a:lnTo>
                    <a:lnTo>
                      <a:pt x="116" y="142"/>
                    </a:lnTo>
                    <a:lnTo>
                      <a:pt x="152" y="134"/>
                    </a:lnTo>
                    <a:lnTo>
                      <a:pt x="194" y="128"/>
                    </a:lnTo>
                    <a:lnTo>
                      <a:pt x="240" y="126"/>
                    </a:lnTo>
                    <a:lnTo>
                      <a:pt x="240" y="98"/>
                    </a:lnTo>
                    <a:lnTo>
                      <a:pt x="214" y="100"/>
                    </a:lnTo>
                    <a:lnTo>
                      <a:pt x="188" y="102"/>
                    </a:lnTo>
                    <a:lnTo>
                      <a:pt x="198" y="92"/>
                    </a:lnTo>
                    <a:lnTo>
                      <a:pt x="208" y="84"/>
                    </a:lnTo>
                    <a:lnTo>
                      <a:pt x="234" y="68"/>
                    </a:lnTo>
                    <a:lnTo>
                      <a:pt x="262" y="56"/>
                    </a:lnTo>
                    <a:lnTo>
                      <a:pt x="292" y="48"/>
                    </a:lnTo>
                    <a:lnTo>
                      <a:pt x="326" y="42"/>
                    </a:lnTo>
                    <a:lnTo>
                      <a:pt x="362" y="40"/>
                    </a:lnTo>
                    <a:lnTo>
                      <a:pt x="400" y="40"/>
                    </a:lnTo>
                    <a:lnTo>
                      <a:pt x="440" y="46"/>
                    </a:lnTo>
                    <a:lnTo>
                      <a:pt x="464" y="50"/>
                    </a:lnTo>
                    <a:lnTo>
                      <a:pt x="488" y="58"/>
                    </a:lnTo>
                    <a:lnTo>
                      <a:pt x="512" y="66"/>
                    </a:lnTo>
                    <a:lnTo>
                      <a:pt x="536" y="74"/>
                    </a:lnTo>
                    <a:lnTo>
                      <a:pt x="556" y="86"/>
                    </a:lnTo>
                    <a:lnTo>
                      <a:pt x="576" y="98"/>
                    </a:lnTo>
                    <a:lnTo>
                      <a:pt x="596" y="110"/>
                    </a:lnTo>
                    <a:lnTo>
                      <a:pt x="612" y="124"/>
                    </a:lnTo>
                    <a:lnTo>
                      <a:pt x="630" y="104"/>
                    </a:lnTo>
                    <a:lnTo>
                      <a:pt x="606" y="84"/>
                    </a:lnTo>
                    <a:lnTo>
                      <a:pt x="578" y="68"/>
                    </a:lnTo>
                    <a:lnTo>
                      <a:pt x="548" y="52"/>
                    </a:lnTo>
                    <a:lnTo>
                      <a:pt x="516" y="38"/>
                    </a:lnTo>
                    <a:lnTo>
                      <a:pt x="530" y="34"/>
                    </a:lnTo>
                    <a:lnTo>
                      <a:pt x="548" y="30"/>
                    </a:lnTo>
                    <a:lnTo>
                      <a:pt x="564" y="28"/>
                    </a:lnTo>
                    <a:lnTo>
                      <a:pt x="582" y="28"/>
                    </a:lnTo>
                    <a:lnTo>
                      <a:pt x="608" y="28"/>
                    </a:lnTo>
                    <a:lnTo>
                      <a:pt x="634" y="34"/>
                    </a:lnTo>
                    <a:lnTo>
                      <a:pt x="656" y="42"/>
                    </a:lnTo>
                    <a:lnTo>
                      <a:pt x="676" y="54"/>
                    </a:lnTo>
                    <a:lnTo>
                      <a:pt x="692" y="68"/>
                    </a:lnTo>
                    <a:lnTo>
                      <a:pt x="706" y="82"/>
                    </a:lnTo>
                    <a:lnTo>
                      <a:pt x="710" y="90"/>
                    </a:lnTo>
                    <a:lnTo>
                      <a:pt x="714" y="100"/>
                    </a:lnTo>
                    <a:lnTo>
                      <a:pt x="716" y="108"/>
                    </a:lnTo>
                    <a:lnTo>
                      <a:pt x="716" y="118"/>
                    </a:lnTo>
                    <a:lnTo>
                      <a:pt x="714" y="134"/>
                    </a:lnTo>
                    <a:lnTo>
                      <a:pt x="740" y="140"/>
                    </a:lnTo>
                    <a:lnTo>
                      <a:pt x="742" y="130"/>
                    </a:lnTo>
                    <a:lnTo>
                      <a:pt x="742" y="120"/>
                    </a:lnTo>
                    <a:lnTo>
                      <a:pt x="784" y="124"/>
                    </a:lnTo>
                    <a:lnTo>
                      <a:pt x="822" y="130"/>
                    </a:lnTo>
                    <a:lnTo>
                      <a:pt x="856" y="140"/>
                    </a:lnTo>
                    <a:lnTo>
                      <a:pt x="884" y="152"/>
                    </a:lnTo>
                    <a:lnTo>
                      <a:pt x="906" y="164"/>
                    </a:lnTo>
                    <a:lnTo>
                      <a:pt x="916" y="172"/>
                    </a:lnTo>
                    <a:lnTo>
                      <a:pt x="922" y="180"/>
                    </a:lnTo>
                    <a:lnTo>
                      <a:pt x="930" y="188"/>
                    </a:lnTo>
                    <a:lnTo>
                      <a:pt x="934" y="196"/>
                    </a:lnTo>
                    <a:lnTo>
                      <a:pt x="936" y="202"/>
                    </a:lnTo>
                    <a:lnTo>
                      <a:pt x="936" y="210"/>
                    </a:lnTo>
                    <a:lnTo>
                      <a:pt x="936" y="220"/>
                    </a:lnTo>
                    <a:lnTo>
                      <a:pt x="932" y="228"/>
                    </a:lnTo>
                    <a:lnTo>
                      <a:pt x="928" y="236"/>
                    </a:lnTo>
                    <a:lnTo>
                      <a:pt x="922" y="244"/>
                    </a:lnTo>
                    <a:lnTo>
                      <a:pt x="914" y="252"/>
                    </a:lnTo>
                    <a:lnTo>
                      <a:pt x="904" y="260"/>
                    </a:lnTo>
                    <a:lnTo>
                      <a:pt x="878" y="274"/>
                    </a:lnTo>
                    <a:lnTo>
                      <a:pt x="848" y="286"/>
                    </a:lnTo>
                    <a:lnTo>
                      <a:pt x="810" y="294"/>
                    </a:lnTo>
                    <a:lnTo>
                      <a:pt x="770" y="300"/>
                    </a:lnTo>
                    <a:lnTo>
                      <a:pt x="724" y="302"/>
                    </a:lnTo>
                    <a:lnTo>
                      <a:pt x="964" y="210"/>
                    </a:lnTo>
                    <a:close/>
                  </a:path>
                </a:pathLst>
              </a:custGeom>
              <a:noFill/>
              <a:ln w="9525">
                <a:noFill/>
                <a:round/>
                <a:headEnd/>
                <a:tailEnd/>
              </a:ln>
            </p:spPr>
            <p:txBody>
              <a:bodyPr lIns="121899" tIns="60949" rIns="121899" bIns="60949" anchor="ctr"/>
              <a:lstStyle/>
              <a:p>
                <a:pPr algn="ctr"/>
                <a:r>
                  <a:rPr lang="en-US" sz="2000" b="1" dirty="0">
                    <a:gradFill>
                      <a:gsLst>
                        <a:gs pos="0">
                          <a:schemeClr val="tx1"/>
                        </a:gs>
                        <a:gs pos="100000">
                          <a:schemeClr val="tx1"/>
                        </a:gs>
                      </a:gsLst>
                      <a:lin ang="16200000" scaled="0"/>
                    </a:gradFill>
                    <a:latin typeface="Segoe Condensed" pitchFamily="34" charset="0"/>
                  </a:rPr>
                  <a:t>FIN</a:t>
                </a:r>
              </a:p>
            </p:txBody>
          </p:sp>
        </p:grpSp>
        <p:grpSp>
          <p:nvGrpSpPr>
            <p:cNvPr id="163" name="Group 162"/>
            <p:cNvGrpSpPr/>
            <p:nvPr/>
          </p:nvGrpSpPr>
          <p:grpSpPr>
            <a:xfrm>
              <a:off x="3408218" y="2232554"/>
              <a:ext cx="1170131" cy="760023"/>
              <a:chOff x="3443843" y="2042554"/>
              <a:chExt cx="1170131" cy="760023"/>
            </a:xfrm>
          </p:grpSpPr>
          <p:sp>
            <p:nvSpPr>
              <p:cNvPr id="170" name="Freeform 169"/>
              <p:cNvSpPr>
                <a:spLocks/>
              </p:cNvSpPr>
              <p:nvPr/>
            </p:nvSpPr>
            <p:spPr bwMode="auto">
              <a:xfrm>
                <a:off x="3443843" y="2042554"/>
                <a:ext cx="1170131" cy="760023"/>
              </a:xfrm>
              <a:custGeom>
                <a:avLst/>
                <a:gdLst>
                  <a:gd name="T0" fmla="*/ 1910 w 2173"/>
                  <a:gd name="T1" fmla="*/ 531 h 1411"/>
                  <a:gd name="T2" fmla="*/ 1814 w 2173"/>
                  <a:gd name="T3" fmla="*/ 550 h 1411"/>
                  <a:gd name="T4" fmla="*/ 1816 w 2173"/>
                  <a:gd name="T5" fmla="*/ 507 h 1411"/>
                  <a:gd name="T6" fmla="*/ 1309 w 2173"/>
                  <a:gd name="T7" fmla="*/ 0 h 1411"/>
                  <a:gd name="T8" fmla="*/ 862 w 2173"/>
                  <a:gd name="T9" fmla="*/ 269 h 1411"/>
                  <a:gd name="T10" fmla="*/ 615 w 2173"/>
                  <a:gd name="T11" fmla="*/ 161 h 1411"/>
                  <a:gd name="T12" fmla="*/ 280 w 2173"/>
                  <a:gd name="T13" fmla="*/ 496 h 1411"/>
                  <a:gd name="T14" fmla="*/ 295 w 2173"/>
                  <a:gd name="T15" fmla="*/ 594 h 1411"/>
                  <a:gd name="T16" fmla="*/ 267 w 2173"/>
                  <a:gd name="T17" fmla="*/ 592 h 1411"/>
                  <a:gd name="T18" fmla="*/ 0 w 2173"/>
                  <a:gd name="T19" fmla="*/ 860 h 1411"/>
                  <a:gd name="T20" fmla="*/ 267 w 2173"/>
                  <a:gd name="T21" fmla="*/ 1127 h 1411"/>
                  <a:gd name="T22" fmla="*/ 394 w 2173"/>
                  <a:gd name="T23" fmla="*/ 1095 h 1411"/>
                  <a:gd name="T24" fmla="*/ 753 w 2173"/>
                  <a:gd name="T25" fmla="*/ 1411 h 1411"/>
                  <a:gd name="T26" fmla="*/ 1059 w 2173"/>
                  <a:gd name="T27" fmla="*/ 1242 h 1411"/>
                  <a:gd name="T28" fmla="*/ 1267 w 2173"/>
                  <a:gd name="T29" fmla="*/ 1366 h 1411"/>
                  <a:gd name="T30" fmla="*/ 1501 w 2173"/>
                  <a:gd name="T31" fmla="*/ 1165 h 1411"/>
                  <a:gd name="T32" fmla="*/ 1623 w 2173"/>
                  <a:gd name="T33" fmla="*/ 1204 h 1411"/>
                  <a:gd name="T34" fmla="*/ 1828 w 2173"/>
                  <a:gd name="T35" fmla="*/ 1043 h 1411"/>
                  <a:gd name="T36" fmla="*/ 1910 w 2173"/>
                  <a:gd name="T37" fmla="*/ 1056 h 1411"/>
                  <a:gd name="T38" fmla="*/ 2173 w 2173"/>
                  <a:gd name="T39" fmla="*/ 794 h 1411"/>
                  <a:gd name="T40" fmla="*/ 1910 w 2173"/>
                  <a:gd name="T41" fmla="*/ 531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3" h="1411">
                    <a:moveTo>
                      <a:pt x="1910" y="531"/>
                    </a:moveTo>
                    <a:cubicBezTo>
                      <a:pt x="1876" y="531"/>
                      <a:pt x="1844" y="538"/>
                      <a:pt x="1814" y="550"/>
                    </a:cubicBezTo>
                    <a:cubicBezTo>
                      <a:pt x="1815" y="536"/>
                      <a:pt x="1816" y="521"/>
                      <a:pt x="1816" y="507"/>
                    </a:cubicBezTo>
                    <a:cubicBezTo>
                      <a:pt x="1816" y="227"/>
                      <a:pt x="1589" y="0"/>
                      <a:pt x="1309" y="0"/>
                    </a:cubicBezTo>
                    <a:cubicBezTo>
                      <a:pt x="1115" y="0"/>
                      <a:pt x="947" y="109"/>
                      <a:pt x="862" y="269"/>
                    </a:cubicBezTo>
                    <a:cubicBezTo>
                      <a:pt x="801" y="203"/>
                      <a:pt x="713" y="161"/>
                      <a:pt x="615" y="161"/>
                    </a:cubicBezTo>
                    <a:cubicBezTo>
                      <a:pt x="430" y="161"/>
                      <a:pt x="280" y="311"/>
                      <a:pt x="280" y="496"/>
                    </a:cubicBezTo>
                    <a:cubicBezTo>
                      <a:pt x="280" y="530"/>
                      <a:pt x="285" y="563"/>
                      <a:pt x="295" y="594"/>
                    </a:cubicBezTo>
                    <a:cubicBezTo>
                      <a:pt x="286" y="593"/>
                      <a:pt x="276" y="592"/>
                      <a:pt x="267" y="592"/>
                    </a:cubicBezTo>
                    <a:cubicBezTo>
                      <a:pt x="119" y="592"/>
                      <a:pt x="0" y="712"/>
                      <a:pt x="0" y="860"/>
                    </a:cubicBezTo>
                    <a:cubicBezTo>
                      <a:pt x="0" y="1007"/>
                      <a:pt x="119" y="1127"/>
                      <a:pt x="267" y="1127"/>
                    </a:cubicBezTo>
                    <a:cubicBezTo>
                      <a:pt x="313" y="1127"/>
                      <a:pt x="356" y="1116"/>
                      <a:pt x="394" y="1095"/>
                    </a:cubicBezTo>
                    <a:cubicBezTo>
                      <a:pt x="417" y="1273"/>
                      <a:pt x="569" y="1411"/>
                      <a:pt x="753" y="1411"/>
                    </a:cubicBezTo>
                    <a:cubicBezTo>
                      <a:pt x="882" y="1411"/>
                      <a:pt x="995" y="1344"/>
                      <a:pt x="1059" y="1242"/>
                    </a:cubicBezTo>
                    <a:cubicBezTo>
                      <a:pt x="1099" y="1316"/>
                      <a:pt x="1177" y="1366"/>
                      <a:pt x="1267" y="1366"/>
                    </a:cubicBezTo>
                    <a:cubicBezTo>
                      <a:pt x="1386" y="1366"/>
                      <a:pt x="1484" y="1279"/>
                      <a:pt x="1501" y="1165"/>
                    </a:cubicBezTo>
                    <a:cubicBezTo>
                      <a:pt x="1535" y="1190"/>
                      <a:pt x="1578" y="1204"/>
                      <a:pt x="1623" y="1204"/>
                    </a:cubicBezTo>
                    <a:cubicBezTo>
                      <a:pt x="1723" y="1204"/>
                      <a:pt x="1806" y="1135"/>
                      <a:pt x="1828" y="1043"/>
                    </a:cubicBezTo>
                    <a:cubicBezTo>
                      <a:pt x="1854" y="1051"/>
                      <a:pt x="1882" y="1056"/>
                      <a:pt x="1910" y="1056"/>
                    </a:cubicBezTo>
                    <a:cubicBezTo>
                      <a:pt x="2055" y="1056"/>
                      <a:pt x="2173" y="939"/>
                      <a:pt x="2173" y="794"/>
                    </a:cubicBezTo>
                    <a:cubicBezTo>
                      <a:pt x="2173" y="649"/>
                      <a:pt x="2055" y="531"/>
                      <a:pt x="1910" y="531"/>
                    </a:cubicBezTo>
                    <a:close/>
                  </a:path>
                </a:pathLst>
              </a:custGeom>
              <a:noFill/>
              <a:ln w="38100" cap="flat" cmpd="sng" algn="ctr">
                <a:solidFill>
                  <a:srgbClr val="FFFFFF"/>
                </a:solidFill>
                <a:prstDash val="solid"/>
                <a:miter lim="800000"/>
              </a:ln>
              <a:effectLst>
                <a:outerShdw blurRad="50800" dist="38100" dir="2700000" algn="tl" rotWithShape="0">
                  <a:prstClr val="black">
                    <a:alpha val="10000"/>
                  </a:prstClr>
                </a:outerShdw>
              </a:effectLst>
            </p:spPr>
            <p:txBody>
              <a:bodyPr anchor="ctr"/>
              <a:lstStyle/>
              <a:p>
                <a:pPr algn="ctr" defTabSz="914400"/>
                <a:endParaRPr lang="en-US" sz="1600" kern="0" dirty="0">
                  <a:solidFill>
                    <a:sysClr val="window" lastClr="FFFFFF"/>
                  </a:solidFill>
                </a:endParaRPr>
              </a:p>
            </p:txBody>
          </p:sp>
          <p:sp>
            <p:nvSpPr>
              <p:cNvPr id="171" name="Freeform 44"/>
              <p:cNvSpPr>
                <a:spLocks/>
              </p:cNvSpPr>
              <p:nvPr/>
            </p:nvSpPr>
            <p:spPr bwMode="gray">
              <a:xfrm>
                <a:off x="3506184" y="2149542"/>
                <a:ext cx="1077690" cy="588767"/>
              </a:xfrm>
              <a:custGeom>
                <a:avLst/>
                <a:gdLst>
                  <a:gd name="T0" fmla="*/ 954 w 964"/>
                  <a:gd name="T1" fmla="*/ 176 h 482"/>
                  <a:gd name="T2" fmla="*/ 914 w 964"/>
                  <a:gd name="T3" fmla="*/ 138 h 482"/>
                  <a:gd name="T4" fmla="*/ 828 w 964"/>
                  <a:gd name="T5" fmla="*/ 104 h 482"/>
                  <a:gd name="T6" fmla="*/ 718 w 964"/>
                  <a:gd name="T7" fmla="*/ 56 h 482"/>
                  <a:gd name="T8" fmla="*/ 636 w 964"/>
                  <a:gd name="T9" fmla="*/ 8 h 482"/>
                  <a:gd name="T10" fmla="*/ 526 w 964"/>
                  <a:gd name="T11" fmla="*/ 8 h 482"/>
                  <a:gd name="T12" fmla="*/ 420 w 964"/>
                  <a:gd name="T13" fmla="*/ 16 h 482"/>
                  <a:gd name="T14" fmla="*/ 328 w 964"/>
                  <a:gd name="T15" fmla="*/ 16 h 482"/>
                  <a:gd name="T16" fmla="*/ 248 w 964"/>
                  <a:gd name="T17" fmla="*/ 34 h 482"/>
                  <a:gd name="T18" fmla="*/ 184 w 964"/>
                  <a:gd name="T19" fmla="*/ 70 h 482"/>
                  <a:gd name="T20" fmla="*/ 118 w 964"/>
                  <a:gd name="T21" fmla="*/ 114 h 482"/>
                  <a:gd name="T22" fmla="*/ 24 w 964"/>
                  <a:gd name="T23" fmla="*/ 164 h 482"/>
                  <a:gd name="T24" fmla="*/ 0 w 964"/>
                  <a:gd name="T25" fmla="*/ 208 h 482"/>
                  <a:gd name="T26" fmla="*/ 8 w 964"/>
                  <a:gd name="T27" fmla="*/ 250 h 482"/>
                  <a:gd name="T28" fmla="*/ 78 w 964"/>
                  <a:gd name="T29" fmla="*/ 304 h 482"/>
                  <a:gd name="T30" fmla="*/ 146 w 964"/>
                  <a:gd name="T31" fmla="*/ 356 h 482"/>
                  <a:gd name="T32" fmla="*/ 194 w 964"/>
                  <a:gd name="T33" fmla="*/ 414 h 482"/>
                  <a:gd name="T34" fmla="*/ 266 w 964"/>
                  <a:gd name="T35" fmla="*/ 456 h 482"/>
                  <a:gd name="T36" fmla="*/ 358 w 964"/>
                  <a:gd name="T37" fmla="*/ 478 h 482"/>
                  <a:gd name="T38" fmla="*/ 454 w 964"/>
                  <a:gd name="T39" fmla="*/ 480 h 482"/>
                  <a:gd name="T40" fmla="*/ 538 w 964"/>
                  <a:gd name="T41" fmla="*/ 460 h 482"/>
                  <a:gd name="T42" fmla="*/ 634 w 964"/>
                  <a:gd name="T43" fmla="*/ 448 h 482"/>
                  <a:gd name="T44" fmla="*/ 738 w 964"/>
                  <a:gd name="T45" fmla="*/ 436 h 482"/>
                  <a:gd name="T46" fmla="*/ 824 w 964"/>
                  <a:gd name="T47" fmla="*/ 400 h 482"/>
                  <a:gd name="T48" fmla="*/ 886 w 964"/>
                  <a:gd name="T49" fmla="*/ 348 h 482"/>
                  <a:gd name="T50" fmla="*/ 916 w 964"/>
                  <a:gd name="T51" fmla="*/ 282 h 482"/>
                  <a:gd name="T52" fmla="*/ 956 w 964"/>
                  <a:gd name="T53" fmla="*/ 240 h 482"/>
                  <a:gd name="T54" fmla="*/ 724 w 964"/>
                  <a:gd name="T55" fmla="*/ 302 h 482"/>
                  <a:gd name="T56" fmla="*/ 850 w 964"/>
                  <a:gd name="T57" fmla="*/ 312 h 482"/>
                  <a:gd name="T58" fmla="*/ 862 w 964"/>
                  <a:gd name="T59" fmla="*/ 336 h 482"/>
                  <a:gd name="T60" fmla="*/ 812 w 964"/>
                  <a:gd name="T61" fmla="*/ 378 h 482"/>
                  <a:gd name="T62" fmla="*/ 722 w 964"/>
                  <a:gd name="T63" fmla="*/ 412 h 482"/>
                  <a:gd name="T64" fmla="*/ 608 w 964"/>
                  <a:gd name="T65" fmla="*/ 420 h 482"/>
                  <a:gd name="T66" fmla="*/ 512 w 964"/>
                  <a:gd name="T67" fmla="*/ 402 h 482"/>
                  <a:gd name="T68" fmla="*/ 436 w 964"/>
                  <a:gd name="T69" fmla="*/ 396 h 482"/>
                  <a:gd name="T70" fmla="*/ 530 w 964"/>
                  <a:gd name="T71" fmla="*/ 436 h 482"/>
                  <a:gd name="T72" fmla="*/ 410 w 964"/>
                  <a:gd name="T73" fmla="*/ 456 h 482"/>
                  <a:gd name="T74" fmla="*/ 324 w 964"/>
                  <a:gd name="T75" fmla="*/ 446 h 482"/>
                  <a:gd name="T76" fmla="*/ 252 w 964"/>
                  <a:gd name="T77" fmla="*/ 420 h 482"/>
                  <a:gd name="T78" fmla="*/ 196 w 964"/>
                  <a:gd name="T79" fmla="*/ 380 h 482"/>
                  <a:gd name="T80" fmla="*/ 162 w 964"/>
                  <a:gd name="T81" fmla="*/ 328 h 482"/>
                  <a:gd name="T82" fmla="*/ 194 w 964"/>
                  <a:gd name="T83" fmla="*/ 306 h 482"/>
                  <a:gd name="T84" fmla="*/ 60 w 964"/>
                  <a:gd name="T85" fmla="*/ 266 h 482"/>
                  <a:gd name="T86" fmla="*/ 30 w 964"/>
                  <a:gd name="T87" fmla="*/ 234 h 482"/>
                  <a:gd name="T88" fmla="*/ 30 w 964"/>
                  <a:gd name="T89" fmla="*/ 200 h 482"/>
                  <a:gd name="T90" fmla="*/ 60 w 964"/>
                  <a:gd name="T91" fmla="*/ 168 h 482"/>
                  <a:gd name="T92" fmla="*/ 194 w 964"/>
                  <a:gd name="T93" fmla="*/ 128 h 482"/>
                  <a:gd name="T94" fmla="*/ 188 w 964"/>
                  <a:gd name="T95" fmla="*/ 102 h 482"/>
                  <a:gd name="T96" fmla="*/ 262 w 964"/>
                  <a:gd name="T97" fmla="*/ 56 h 482"/>
                  <a:gd name="T98" fmla="*/ 400 w 964"/>
                  <a:gd name="T99" fmla="*/ 40 h 482"/>
                  <a:gd name="T100" fmla="*/ 512 w 964"/>
                  <a:gd name="T101" fmla="*/ 66 h 482"/>
                  <a:gd name="T102" fmla="*/ 596 w 964"/>
                  <a:gd name="T103" fmla="*/ 110 h 482"/>
                  <a:gd name="T104" fmla="*/ 578 w 964"/>
                  <a:gd name="T105" fmla="*/ 68 h 482"/>
                  <a:gd name="T106" fmla="*/ 548 w 964"/>
                  <a:gd name="T107" fmla="*/ 30 h 482"/>
                  <a:gd name="T108" fmla="*/ 634 w 964"/>
                  <a:gd name="T109" fmla="*/ 34 h 482"/>
                  <a:gd name="T110" fmla="*/ 706 w 964"/>
                  <a:gd name="T111" fmla="*/ 82 h 482"/>
                  <a:gd name="T112" fmla="*/ 716 w 964"/>
                  <a:gd name="T113" fmla="*/ 118 h 482"/>
                  <a:gd name="T114" fmla="*/ 742 w 964"/>
                  <a:gd name="T115" fmla="*/ 120 h 482"/>
                  <a:gd name="T116" fmla="*/ 884 w 964"/>
                  <a:gd name="T117" fmla="*/ 152 h 482"/>
                  <a:gd name="T118" fmla="*/ 930 w 964"/>
                  <a:gd name="T119" fmla="*/ 188 h 482"/>
                  <a:gd name="T120" fmla="*/ 936 w 964"/>
                  <a:gd name="T121" fmla="*/ 220 h 482"/>
                  <a:gd name="T122" fmla="*/ 914 w 964"/>
                  <a:gd name="T123" fmla="*/ 252 h 482"/>
                  <a:gd name="T124" fmla="*/ 810 w 964"/>
                  <a:gd name="T125" fmla="*/ 294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4" h="482">
                    <a:moveTo>
                      <a:pt x="964" y="210"/>
                    </a:moveTo>
                    <a:lnTo>
                      <a:pt x="962" y="200"/>
                    </a:lnTo>
                    <a:lnTo>
                      <a:pt x="958" y="188"/>
                    </a:lnTo>
                    <a:lnTo>
                      <a:pt x="954" y="176"/>
                    </a:lnTo>
                    <a:lnTo>
                      <a:pt x="946" y="166"/>
                    </a:lnTo>
                    <a:lnTo>
                      <a:pt x="936" y="156"/>
                    </a:lnTo>
                    <a:lnTo>
                      <a:pt x="926" y="146"/>
                    </a:lnTo>
                    <a:lnTo>
                      <a:pt x="914" y="138"/>
                    </a:lnTo>
                    <a:lnTo>
                      <a:pt x="898" y="130"/>
                    </a:lnTo>
                    <a:lnTo>
                      <a:pt x="882" y="122"/>
                    </a:lnTo>
                    <a:lnTo>
                      <a:pt x="866" y="116"/>
                    </a:lnTo>
                    <a:lnTo>
                      <a:pt x="828" y="104"/>
                    </a:lnTo>
                    <a:lnTo>
                      <a:pt x="784" y="96"/>
                    </a:lnTo>
                    <a:lnTo>
                      <a:pt x="738" y="94"/>
                    </a:lnTo>
                    <a:lnTo>
                      <a:pt x="730" y="74"/>
                    </a:lnTo>
                    <a:lnTo>
                      <a:pt x="718" y="56"/>
                    </a:lnTo>
                    <a:lnTo>
                      <a:pt x="702" y="40"/>
                    </a:lnTo>
                    <a:lnTo>
                      <a:pt x="684" y="28"/>
                    </a:lnTo>
                    <a:lnTo>
                      <a:pt x="660" y="16"/>
                    </a:lnTo>
                    <a:lnTo>
                      <a:pt x="636" y="8"/>
                    </a:lnTo>
                    <a:lnTo>
                      <a:pt x="610" y="2"/>
                    </a:lnTo>
                    <a:lnTo>
                      <a:pt x="582" y="0"/>
                    </a:lnTo>
                    <a:lnTo>
                      <a:pt x="554" y="2"/>
                    </a:lnTo>
                    <a:lnTo>
                      <a:pt x="526" y="8"/>
                    </a:lnTo>
                    <a:lnTo>
                      <a:pt x="502" y="16"/>
                    </a:lnTo>
                    <a:lnTo>
                      <a:pt x="478" y="28"/>
                    </a:lnTo>
                    <a:lnTo>
                      <a:pt x="444" y="20"/>
                    </a:lnTo>
                    <a:lnTo>
                      <a:pt x="420" y="16"/>
                    </a:lnTo>
                    <a:lnTo>
                      <a:pt x="396" y="14"/>
                    </a:lnTo>
                    <a:lnTo>
                      <a:pt x="372" y="14"/>
                    </a:lnTo>
                    <a:lnTo>
                      <a:pt x="350" y="14"/>
                    </a:lnTo>
                    <a:lnTo>
                      <a:pt x="328" y="16"/>
                    </a:lnTo>
                    <a:lnTo>
                      <a:pt x="306" y="18"/>
                    </a:lnTo>
                    <a:lnTo>
                      <a:pt x="286" y="22"/>
                    </a:lnTo>
                    <a:lnTo>
                      <a:pt x="266" y="28"/>
                    </a:lnTo>
                    <a:lnTo>
                      <a:pt x="248" y="34"/>
                    </a:lnTo>
                    <a:lnTo>
                      <a:pt x="230" y="40"/>
                    </a:lnTo>
                    <a:lnTo>
                      <a:pt x="212" y="50"/>
                    </a:lnTo>
                    <a:lnTo>
                      <a:pt x="198" y="58"/>
                    </a:lnTo>
                    <a:lnTo>
                      <a:pt x="184" y="70"/>
                    </a:lnTo>
                    <a:lnTo>
                      <a:pt x="170" y="80"/>
                    </a:lnTo>
                    <a:lnTo>
                      <a:pt x="160" y="94"/>
                    </a:lnTo>
                    <a:lnTo>
                      <a:pt x="150" y="106"/>
                    </a:lnTo>
                    <a:lnTo>
                      <a:pt x="118" y="114"/>
                    </a:lnTo>
                    <a:lnTo>
                      <a:pt x="90" y="124"/>
                    </a:lnTo>
                    <a:lnTo>
                      <a:pt x="64" y="136"/>
                    </a:lnTo>
                    <a:lnTo>
                      <a:pt x="42" y="150"/>
                    </a:lnTo>
                    <a:lnTo>
                      <a:pt x="24" y="164"/>
                    </a:lnTo>
                    <a:lnTo>
                      <a:pt x="10" y="180"/>
                    </a:lnTo>
                    <a:lnTo>
                      <a:pt x="6" y="190"/>
                    </a:lnTo>
                    <a:lnTo>
                      <a:pt x="2" y="198"/>
                    </a:lnTo>
                    <a:lnTo>
                      <a:pt x="0" y="208"/>
                    </a:lnTo>
                    <a:lnTo>
                      <a:pt x="0" y="216"/>
                    </a:lnTo>
                    <a:lnTo>
                      <a:pt x="0" y="226"/>
                    </a:lnTo>
                    <a:lnTo>
                      <a:pt x="2" y="234"/>
                    </a:lnTo>
                    <a:lnTo>
                      <a:pt x="8" y="250"/>
                    </a:lnTo>
                    <a:lnTo>
                      <a:pt x="20" y="266"/>
                    </a:lnTo>
                    <a:lnTo>
                      <a:pt x="36" y="280"/>
                    </a:lnTo>
                    <a:lnTo>
                      <a:pt x="56" y="294"/>
                    </a:lnTo>
                    <a:lnTo>
                      <a:pt x="78" y="304"/>
                    </a:lnTo>
                    <a:lnTo>
                      <a:pt x="104" y="314"/>
                    </a:lnTo>
                    <a:lnTo>
                      <a:pt x="132" y="322"/>
                    </a:lnTo>
                    <a:lnTo>
                      <a:pt x="138" y="340"/>
                    </a:lnTo>
                    <a:lnTo>
                      <a:pt x="146" y="356"/>
                    </a:lnTo>
                    <a:lnTo>
                      <a:pt x="154" y="372"/>
                    </a:lnTo>
                    <a:lnTo>
                      <a:pt x="166" y="388"/>
                    </a:lnTo>
                    <a:lnTo>
                      <a:pt x="178" y="402"/>
                    </a:lnTo>
                    <a:lnTo>
                      <a:pt x="194" y="414"/>
                    </a:lnTo>
                    <a:lnTo>
                      <a:pt x="210" y="426"/>
                    </a:lnTo>
                    <a:lnTo>
                      <a:pt x="228" y="438"/>
                    </a:lnTo>
                    <a:lnTo>
                      <a:pt x="246" y="448"/>
                    </a:lnTo>
                    <a:lnTo>
                      <a:pt x="266" y="456"/>
                    </a:lnTo>
                    <a:lnTo>
                      <a:pt x="288" y="464"/>
                    </a:lnTo>
                    <a:lnTo>
                      <a:pt x="310" y="470"/>
                    </a:lnTo>
                    <a:lnTo>
                      <a:pt x="334" y="474"/>
                    </a:lnTo>
                    <a:lnTo>
                      <a:pt x="358" y="478"/>
                    </a:lnTo>
                    <a:lnTo>
                      <a:pt x="384" y="480"/>
                    </a:lnTo>
                    <a:lnTo>
                      <a:pt x="410" y="482"/>
                    </a:lnTo>
                    <a:lnTo>
                      <a:pt x="432" y="480"/>
                    </a:lnTo>
                    <a:lnTo>
                      <a:pt x="454" y="480"/>
                    </a:lnTo>
                    <a:lnTo>
                      <a:pt x="476" y="476"/>
                    </a:lnTo>
                    <a:lnTo>
                      <a:pt x="498" y="472"/>
                    </a:lnTo>
                    <a:lnTo>
                      <a:pt x="518" y="466"/>
                    </a:lnTo>
                    <a:lnTo>
                      <a:pt x="538" y="460"/>
                    </a:lnTo>
                    <a:lnTo>
                      <a:pt x="558" y="452"/>
                    </a:lnTo>
                    <a:lnTo>
                      <a:pt x="576" y="444"/>
                    </a:lnTo>
                    <a:lnTo>
                      <a:pt x="604" y="446"/>
                    </a:lnTo>
                    <a:lnTo>
                      <a:pt x="634" y="448"/>
                    </a:lnTo>
                    <a:lnTo>
                      <a:pt x="662" y="448"/>
                    </a:lnTo>
                    <a:lnTo>
                      <a:pt x="688" y="444"/>
                    </a:lnTo>
                    <a:lnTo>
                      <a:pt x="714" y="440"/>
                    </a:lnTo>
                    <a:lnTo>
                      <a:pt x="738" y="436"/>
                    </a:lnTo>
                    <a:lnTo>
                      <a:pt x="762" y="428"/>
                    </a:lnTo>
                    <a:lnTo>
                      <a:pt x="784" y="420"/>
                    </a:lnTo>
                    <a:lnTo>
                      <a:pt x="806" y="410"/>
                    </a:lnTo>
                    <a:lnTo>
                      <a:pt x="824" y="400"/>
                    </a:lnTo>
                    <a:lnTo>
                      <a:pt x="844" y="388"/>
                    </a:lnTo>
                    <a:lnTo>
                      <a:pt x="860" y="376"/>
                    </a:lnTo>
                    <a:lnTo>
                      <a:pt x="874" y="362"/>
                    </a:lnTo>
                    <a:lnTo>
                      <a:pt x="886" y="348"/>
                    </a:lnTo>
                    <a:lnTo>
                      <a:pt x="898" y="332"/>
                    </a:lnTo>
                    <a:lnTo>
                      <a:pt x="906" y="316"/>
                    </a:lnTo>
                    <a:lnTo>
                      <a:pt x="912" y="300"/>
                    </a:lnTo>
                    <a:lnTo>
                      <a:pt x="916" y="282"/>
                    </a:lnTo>
                    <a:lnTo>
                      <a:pt x="936" y="266"/>
                    </a:lnTo>
                    <a:lnTo>
                      <a:pt x="944" y="258"/>
                    </a:lnTo>
                    <a:lnTo>
                      <a:pt x="950" y="250"/>
                    </a:lnTo>
                    <a:lnTo>
                      <a:pt x="956" y="240"/>
                    </a:lnTo>
                    <a:lnTo>
                      <a:pt x="960" y="230"/>
                    </a:lnTo>
                    <a:lnTo>
                      <a:pt x="962" y="220"/>
                    </a:lnTo>
                    <a:lnTo>
                      <a:pt x="964" y="210"/>
                    </a:lnTo>
                    <a:lnTo>
                      <a:pt x="724" y="302"/>
                    </a:lnTo>
                    <a:lnTo>
                      <a:pt x="724" y="328"/>
                    </a:lnTo>
                    <a:lnTo>
                      <a:pt x="770" y="326"/>
                    </a:lnTo>
                    <a:lnTo>
                      <a:pt x="812" y="320"/>
                    </a:lnTo>
                    <a:lnTo>
                      <a:pt x="850" y="312"/>
                    </a:lnTo>
                    <a:lnTo>
                      <a:pt x="884" y="298"/>
                    </a:lnTo>
                    <a:lnTo>
                      <a:pt x="878" y="312"/>
                    </a:lnTo>
                    <a:lnTo>
                      <a:pt x="872" y="324"/>
                    </a:lnTo>
                    <a:lnTo>
                      <a:pt x="862" y="336"/>
                    </a:lnTo>
                    <a:lnTo>
                      <a:pt x="852" y="348"/>
                    </a:lnTo>
                    <a:lnTo>
                      <a:pt x="840" y="358"/>
                    </a:lnTo>
                    <a:lnTo>
                      <a:pt x="826" y="368"/>
                    </a:lnTo>
                    <a:lnTo>
                      <a:pt x="812" y="378"/>
                    </a:lnTo>
                    <a:lnTo>
                      <a:pt x="796" y="386"/>
                    </a:lnTo>
                    <a:lnTo>
                      <a:pt x="778" y="394"/>
                    </a:lnTo>
                    <a:lnTo>
                      <a:pt x="760" y="402"/>
                    </a:lnTo>
                    <a:lnTo>
                      <a:pt x="722" y="412"/>
                    </a:lnTo>
                    <a:lnTo>
                      <a:pt x="678" y="420"/>
                    </a:lnTo>
                    <a:lnTo>
                      <a:pt x="656" y="420"/>
                    </a:lnTo>
                    <a:lnTo>
                      <a:pt x="634" y="422"/>
                    </a:lnTo>
                    <a:lnTo>
                      <a:pt x="608" y="420"/>
                    </a:lnTo>
                    <a:lnTo>
                      <a:pt x="582" y="418"/>
                    </a:lnTo>
                    <a:lnTo>
                      <a:pt x="558" y="414"/>
                    </a:lnTo>
                    <a:lnTo>
                      <a:pt x="534" y="410"/>
                    </a:lnTo>
                    <a:lnTo>
                      <a:pt x="512" y="402"/>
                    </a:lnTo>
                    <a:lnTo>
                      <a:pt x="490" y="394"/>
                    </a:lnTo>
                    <a:lnTo>
                      <a:pt x="470" y="384"/>
                    </a:lnTo>
                    <a:lnTo>
                      <a:pt x="450" y="374"/>
                    </a:lnTo>
                    <a:lnTo>
                      <a:pt x="436" y="396"/>
                    </a:lnTo>
                    <a:lnTo>
                      <a:pt x="458" y="408"/>
                    </a:lnTo>
                    <a:lnTo>
                      <a:pt x="480" y="418"/>
                    </a:lnTo>
                    <a:lnTo>
                      <a:pt x="504" y="428"/>
                    </a:lnTo>
                    <a:lnTo>
                      <a:pt x="530" y="436"/>
                    </a:lnTo>
                    <a:lnTo>
                      <a:pt x="502" y="444"/>
                    </a:lnTo>
                    <a:lnTo>
                      <a:pt x="472" y="450"/>
                    </a:lnTo>
                    <a:lnTo>
                      <a:pt x="442" y="454"/>
                    </a:lnTo>
                    <a:lnTo>
                      <a:pt x="410" y="456"/>
                    </a:lnTo>
                    <a:lnTo>
                      <a:pt x="388" y="454"/>
                    </a:lnTo>
                    <a:lnTo>
                      <a:pt x="366" y="452"/>
                    </a:lnTo>
                    <a:lnTo>
                      <a:pt x="344" y="450"/>
                    </a:lnTo>
                    <a:lnTo>
                      <a:pt x="324" y="446"/>
                    </a:lnTo>
                    <a:lnTo>
                      <a:pt x="304" y="440"/>
                    </a:lnTo>
                    <a:lnTo>
                      <a:pt x="286" y="434"/>
                    </a:lnTo>
                    <a:lnTo>
                      <a:pt x="268" y="428"/>
                    </a:lnTo>
                    <a:lnTo>
                      <a:pt x="252" y="420"/>
                    </a:lnTo>
                    <a:lnTo>
                      <a:pt x="236" y="410"/>
                    </a:lnTo>
                    <a:lnTo>
                      <a:pt x="220" y="402"/>
                    </a:lnTo>
                    <a:lnTo>
                      <a:pt x="208" y="390"/>
                    </a:lnTo>
                    <a:lnTo>
                      <a:pt x="196" y="380"/>
                    </a:lnTo>
                    <a:lnTo>
                      <a:pt x="184" y="368"/>
                    </a:lnTo>
                    <a:lnTo>
                      <a:pt x="176" y="356"/>
                    </a:lnTo>
                    <a:lnTo>
                      <a:pt x="168" y="342"/>
                    </a:lnTo>
                    <a:lnTo>
                      <a:pt x="162" y="328"/>
                    </a:lnTo>
                    <a:lnTo>
                      <a:pt x="200" y="332"/>
                    </a:lnTo>
                    <a:lnTo>
                      <a:pt x="240" y="334"/>
                    </a:lnTo>
                    <a:lnTo>
                      <a:pt x="240" y="308"/>
                    </a:lnTo>
                    <a:lnTo>
                      <a:pt x="194" y="306"/>
                    </a:lnTo>
                    <a:lnTo>
                      <a:pt x="152" y="300"/>
                    </a:lnTo>
                    <a:lnTo>
                      <a:pt x="116" y="290"/>
                    </a:lnTo>
                    <a:lnTo>
                      <a:pt x="84" y="278"/>
                    </a:lnTo>
                    <a:lnTo>
                      <a:pt x="60" y="266"/>
                    </a:lnTo>
                    <a:lnTo>
                      <a:pt x="50" y="258"/>
                    </a:lnTo>
                    <a:lnTo>
                      <a:pt x="40" y="250"/>
                    </a:lnTo>
                    <a:lnTo>
                      <a:pt x="34" y="242"/>
                    </a:lnTo>
                    <a:lnTo>
                      <a:pt x="30" y="234"/>
                    </a:lnTo>
                    <a:lnTo>
                      <a:pt x="26" y="224"/>
                    </a:lnTo>
                    <a:lnTo>
                      <a:pt x="26" y="216"/>
                    </a:lnTo>
                    <a:lnTo>
                      <a:pt x="26" y="208"/>
                    </a:lnTo>
                    <a:lnTo>
                      <a:pt x="30" y="200"/>
                    </a:lnTo>
                    <a:lnTo>
                      <a:pt x="34" y="192"/>
                    </a:lnTo>
                    <a:lnTo>
                      <a:pt x="40" y="184"/>
                    </a:lnTo>
                    <a:lnTo>
                      <a:pt x="50" y="176"/>
                    </a:lnTo>
                    <a:lnTo>
                      <a:pt x="60" y="168"/>
                    </a:lnTo>
                    <a:lnTo>
                      <a:pt x="84" y="154"/>
                    </a:lnTo>
                    <a:lnTo>
                      <a:pt x="116" y="142"/>
                    </a:lnTo>
                    <a:lnTo>
                      <a:pt x="152" y="134"/>
                    </a:lnTo>
                    <a:lnTo>
                      <a:pt x="194" y="128"/>
                    </a:lnTo>
                    <a:lnTo>
                      <a:pt x="240" y="126"/>
                    </a:lnTo>
                    <a:lnTo>
                      <a:pt x="240" y="98"/>
                    </a:lnTo>
                    <a:lnTo>
                      <a:pt x="214" y="100"/>
                    </a:lnTo>
                    <a:lnTo>
                      <a:pt x="188" y="102"/>
                    </a:lnTo>
                    <a:lnTo>
                      <a:pt x="198" y="92"/>
                    </a:lnTo>
                    <a:lnTo>
                      <a:pt x="208" y="84"/>
                    </a:lnTo>
                    <a:lnTo>
                      <a:pt x="234" y="68"/>
                    </a:lnTo>
                    <a:lnTo>
                      <a:pt x="262" y="56"/>
                    </a:lnTo>
                    <a:lnTo>
                      <a:pt x="292" y="48"/>
                    </a:lnTo>
                    <a:lnTo>
                      <a:pt x="326" y="42"/>
                    </a:lnTo>
                    <a:lnTo>
                      <a:pt x="362" y="40"/>
                    </a:lnTo>
                    <a:lnTo>
                      <a:pt x="400" y="40"/>
                    </a:lnTo>
                    <a:lnTo>
                      <a:pt x="440" y="46"/>
                    </a:lnTo>
                    <a:lnTo>
                      <a:pt x="464" y="50"/>
                    </a:lnTo>
                    <a:lnTo>
                      <a:pt x="488" y="58"/>
                    </a:lnTo>
                    <a:lnTo>
                      <a:pt x="512" y="66"/>
                    </a:lnTo>
                    <a:lnTo>
                      <a:pt x="536" y="74"/>
                    </a:lnTo>
                    <a:lnTo>
                      <a:pt x="556" y="86"/>
                    </a:lnTo>
                    <a:lnTo>
                      <a:pt x="576" y="98"/>
                    </a:lnTo>
                    <a:lnTo>
                      <a:pt x="596" y="110"/>
                    </a:lnTo>
                    <a:lnTo>
                      <a:pt x="612" y="124"/>
                    </a:lnTo>
                    <a:lnTo>
                      <a:pt x="630" y="104"/>
                    </a:lnTo>
                    <a:lnTo>
                      <a:pt x="606" y="84"/>
                    </a:lnTo>
                    <a:lnTo>
                      <a:pt x="578" y="68"/>
                    </a:lnTo>
                    <a:lnTo>
                      <a:pt x="548" y="52"/>
                    </a:lnTo>
                    <a:lnTo>
                      <a:pt x="516" y="38"/>
                    </a:lnTo>
                    <a:lnTo>
                      <a:pt x="530" y="34"/>
                    </a:lnTo>
                    <a:lnTo>
                      <a:pt x="548" y="30"/>
                    </a:lnTo>
                    <a:lnTo>
                      <a:pt x="564" y="28"/>
                    </a:lnTo>
                    <a:lnTo>
                      <a:pt x="582" y="28"/>
                    </a:lnTo>
                    <a:lnTo>
                      <a:pt x="608" y="28"/>
                    </a:lnTo>
                    <a:lnTo>
                      <a:pt x="634" y="34"/>
                    </a:lnTo>
                    <a:lnTo>
                      <a:pt x="656" y="42"/>
                    </a:lnTo>
                    <a:lnTo>
                      <a:pt x="676" y="54"/>
                    </a:lnTo>
                    <a:lnTo>
                      <a:pt x="692" y="68"/>
                    </a:lnTo>
                    <a:lnTo>
                      <a:pt x="706" y="82"/>
                    </a:lnTo>
                    <a:lnTo>
                      <a:pt x="710" y="90"/>
                    </a:lnTo>
                    <a:lnTo>
                      <a:pt x="714" y="100"/>
                    </a:lnTo>
                    <a:lnTo>
                      <a:pt x="716" y="108"/>
                    </a:lnTo>
                    <a:lnTo>
                      <a:pt x="716" y="118"/>
                    </a:lnTo>
                    <a:lnTo>
                      <a:pt x="714" y="134"/>
                    </a:lnTo>
                    <a:lnTo>
                      <a:pt x="740" y="140"/>
                    </a:lnTo>
                    <a:lnTo>
                      <a:pt x="742" y="130"/>
                    </a:lnTo>
                    <a:lnTo>
                      <a:pt x="742" y="120"/>
                    </a:lnTo>
                    <a:lnTo>
                      <a:pt x="784" y="124"/>
                    </a:lnTo>
                    <a:lnTo>
                      <a:pt x="822" y="130"/>
                    </a:lnTo>
                    <a:lnTo>
                      <a:pt x="856" y="140"/>
                    </a:lnTo>
                    <a:lnTo>
                      <a:pt x="884" y="152"/>
                    </a:lnTo>
                    <a:lnTo>
                      <a:pt x="906" y="164"/>
                    </a:lnTo>
                    <a:lnTo>
                      <a:pt x="916" y="172"/>
                    </a:lnTo>
                    <a:lnTo>
                      <a:pt x="922" y="180"/>
                    </a:lnTo>
                    <a:lnTo>
                      <a:pt x="930" y="188"/>
                    </a:lnTo>
                    <a:lnTo>
                      <a:pt x="934" y="196"/>
                    </a:lnTo>
                    <a:lnTo>
                      <a:pt x="936" y="202"/>
                    </a:lnTo>
                    <a:lnTo>
                      <a:pt x="936" y="210"/>
                    </a:lnTo>
                    <a:lnTo>
                      <a:pt x="936" y="220"/>
                    </a:lnTo>
                    <a:lnTo>
                      <a:pt x="932" y="228"/>
                    </a:lnTo>
                    <a:lnTo>
                      <a:pt x="928" y="236"/>
                    </a:lnTo>
                    <a:lnTo>
                      <a:pt x="922" y="244"/>
                    </a:lnTo>
                    <a:lnTo>
                      <a:pt x="914" y="252"/>
                    </a:lnTo>
                    <a:lnTo>
                      <a:pt x="904" y="260"/>
                    </a:lnTo>
                    <a:lnTo>
                      <a:pt x="878" y="274"/>
                    </a:lnTo>
                    <a:lnTo>
                      <a:pt x="848" y="286"/>
                    </a:lnTo>
                    <a:lnTo>
                      <a:pt x="810" y="294"/>
                    </a:lnTo>
                    <a:lnTo>
                      <a:pt x="770" y="300"/>
                    </a:lnTo>
                    <a:lnTo>
                      <a:pt x="724" y="302"/>
                    </a:lnTo>
                    <a:lnTo>
                      <a:pt x="964" y="210"/>
                    </a:lnTo>
                    <a:close/>
                  </a:path>
                </a:pathLst>
              </a:custGeom>
              <a:noFill/>
              <a:ln w="9525">
                <a:noFill/>
                <a:round/>
                <a:headEnd/>
                <a:tailEnd/>
              </a:ln>
            </p:spPr>
            <p:txBody>
              <a:bodyPr lIns="121899" tIns="60949" rIns="121899" bIns="60949" anchor="ctr"/>
              <a:lstStyle/>
              <a:p>
                <a:pPr algn="ctr"/>
                <a:r>
                  <a:rPr lang="en-US" sz="2000" b="1" dirty="0">
                    <a:gradFill>
                      <a:gsLst>
                        <a:gs pos="0">
                          <a:schemeClr val="tx1"/>
                        </a:gs>
                        <a:gs pos="100000">
                          <a:schemeClr val="tx1"/>
                        </a:gs>
                      </a:gsLst>
                      <a:lin ang="16200000" scaled="0"/>
                    </a:gradFill>
                    <a:latin typeface="Segoe Condensed" pitchFamily="34" charset="0"/>
                  </a:rPr>
                  <a:t>MKTG</a:t>
                </a:r>
              </a:p>
            </p:txBody>
          </p:sp>
        </p:grpSp>
        <p:grpSp>
          <p:nvGrpSpPr>
            <p:cNvPr id="164" name="Group 163"/>
            <p:cNvGrpSpPr/>
            <p:nvPr/>
          </p:nvGrpSpPr>
          <p:grpSpPr>
            <a:xfrm>
              <a:off x="558140" y="2232554"/>
              <a:ext cx="1170131" cy="760023"/>
              <a:chOff x="558140" y="2042554"/>
              <a:chExt cx="1170131" cy="760023"/>
            </a:xfrm>
          </p:grpSpPr>
          <p:sp>
            <p:nvSpPr>
              <p:cNvPr id="168" name="Freeform 167"/>
              <p:cNvSpPr>
                <a:spLocks/>
              </p:cNvSpPr>
              <p:nvPr/>
            </p:nvSpPr>
            <p:spPr bwMode="auto">
              <a:xfrm>
                <a:off x="558140" y="2042554"/>
                <a:ext cx="1170131" cy="760023"/>
              </a:xfrm>
              <a:custGeom>
                <a:avLst/>
                <a:gdLst>
                  <a:gd name="T0" fmla="*/ 1910 w 2173"/>
                  <a:gd name="T1" fmla="*/ 531 h 1411"/>
                  <a:gd name="T2" fmla="*/ 1814 w 2173"/>
                  <a:gd name="T3" fmla="*/ 550 h 1411"/>
                  <a:gd name="T4" fmla="*/ 1816 w 2173"/>
                  <a:gd name="T5" fmla="*/ 507 h 1411"/>
                  <a:gd name="T6" fmla="*/ 1309 w 2173"/>
                  <a:gd name="T7" fmla="*/ 0 h 1411"/>
                  <a:gd name="T8" fmla="*/ 862 w 2173"/>
                  <a:gd name="T9" fmla="*/ 269 h 1411"/>
                  <a:gd name="T10" fmla="*/ 615 w 2173"/>
                  <a:gd name="T11" fmla="*/ 161 h 1411"/>
                  <a:gd name="T12" fmla="*/ 280 w 2173"/>
                  <a:gd name="T13" fmla="*/ 496 h 1411"/>
                  <a:gd name="T14" fmla="*/ 295 w 2173"/>
                  <a:gd name="T15" fmla="*/ 594 h 1411"/>
                  <a:gd name="T16" fmla="*/ 267 w 2173"/>
                  <a:gd name="T17" fmla="*/ 592 h 1411"/>
                  <a:gd name="T18" fmla="*/ 0 w 2173"/>
                  <a:gd name="T19" fmla="*/ 860 h 1411"/>
                  <a:gd name="T20" fmla="*/ 267 w 2173"/>
                  <a:gd name="T21" fmla="*/ 1127 h 1411"/>
                  <a:gd name="T22" fmla="*/ 394 w 2173"/>
                  <a:gd name="T23" fmla="*/ 1095 h 1411"/>
                  <a:gd name="T24" fmla="*/ 753 w 2173"/>
                  <a:gd name="T25" fmla="*/ 1411 h 1411"/>
                  <a:gd name="T26" fmla="*/ 1059 w 2173"/>
                  <a:gd name="T27" fmla="*/ 1242 h 1411"/>
                  <a:gd name="T28" fmla="*/ 1267 w 2173"/>
                  <a:gd name="T29" fmla="*/ 1366 h 1411"/>
                  <a:gd name="T30" fmla="*/ 1501 w 2173"/>
                  <a:gd name="T31" fmla="*/ 1165 h 1411"/>
                  <a:gd name="T32" fmla="*/ 1623 w 2173"/>
                  <a:gd name="T33" fmla="*/ 1204 h 1411"/>
                  <a:gd name="T34" fmla="*/ 1828 w 2173"/>
                  <a:gd name="T35" fmla="*/ 1043 h 1411"/>
                  <a:gd name="T36" fmla="*/ 1910 w 2173"/>
                  <a:gd name="T37" fmla="*/ 1056 h 1411"/>
                  <a:gd name="T38" fmla="*/ 2173 w 2173"/>
                  <a:gd name="T39" fmla="*/ 794 h 1411"/>
                  <a:gd name="T40" fmla="*/ 1910 w 2173"/>
                  <a:gd name="T41" fmla="*/ 531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3" h="1411">
                    <a:moveTo>
                      <a:pt x="1910" y="531"/>
                    </a:moveTo>
                    <a:cubicBezTo>
                      <a:pt x="1876" y="531"/>
                      <a:pt x="1844" y="538"/>
                      <a:pt x="1814" y="550"/>
                    </a:cubicBezTo>
                    <a:cubicBezTo>
                      <a:pt x="1815" y="536"/>
                      <a:pt x="1816" y="521"/>
                      <a:pt x="1816" y="507"/>
                    </a:cubicBezTo>
                    <a:cubicBezTo>
                      <a:pt x="1816" y="227"/>
                      <a:pt x="1589" y="0"/>
                      <a:pt x="1309" y="0"/>
                    </a:cubicBezTo>
                    <a:cubicBezTo>
                      <a:pt x="1115" y="0"/>
                      <a:pt x="947" y="109"/>
                      <a:pt x="862" y="269"/>
                    </a:cubicBezTo>
                    <a:cubicBezTo>
                      <a:pt x="801" y="203"/>
                      <a:pt x="713" y="161"/>
                      <a:pt x="615" y="161"/>
                    </a:cubicBezTo>
                    <a:cubicBezTo>
                      <a:pt x="430" y="161"/>
                      <a:pt x="280" y="311"/>
                      <a:pt x="280" y="496"/>
                    </a:cubicBezTo>
                    <a:cubicBezTo>
                      <a:pt x="280" y="530"/>
                      <a:pt x="285" y="563"/>
                      <a:pt x="295" y="594"/>
                    </a:cubicBezTo>
                    <a:cubicBezTo>
                      <a:pt x="286" y="593"/>
                      <a:pt x="276" y="592"/>
                      <a:pt x="267" y="592"/>
                    </a:cubicBezTo>
                    <a:cubicBezTo>
                      <a:pt x="119" y="592"/>
                      <a:pt x="0" y="712"/>
                      <a:pt x="0" y="860"/>
                    </a:cubicBezTo>
                    <a:cubicBezTo>
                      <a:pt x="0" y="1007"/>
                      <a:pt x="119" y="1127"/>
                      <a:pt x="267" y="1127"/>
                    </a:cubicBezTo>
                    <a:cubicBezTo>
                      <a:pt x="313" y="1127"/>
                      <a:pt x="356" y="1116"/>
                      <a:pt x="394" y="1095"/>
                    </a:cubicBezTo>
                    <a:cubicBezTo>
                      <a:pt x="417" y="1273"/>
                      <a:pt x="569" y="1411"/>
                      <a:pt x="753" y="1411"/>
                    </a:cubicBezTo>
                    <a:cubicBezTo>
                      <a:pt x="882" y="1411"/>
                      <a:pt x="995" y="1344"/>
                      <a:pt x="1059" y="1242"/>
                    </a:cubicBezTo>
                    <a:cubicBezTo>
                      <a:pt x="1099" y="1316"/>
                      <a:pt x="1177" y="1366"/>
                      <a:pt x="1267" y="1366"/>
                    </a:cubicBezTo>
                    <a:cubicBezTo>
                      <a:pt x="1386" y="1366"/>
                      <a:pt x="1484" y="1279"/>
                      <a:pt x="1501" y="1165"/>
                    </a:cubicBezTo>
                    <a:cubicBezTo>
                      <a:pt x="1535" y="1190"/>
                      <a:pt x="1578" y="1204"/>
                      <a:pt x="1623" y="1204"/>
                    </a:cubicBezTo>
                    <a:cubicBezTo>
                      <a:pt x="1723" y="1204"/>
                      <a:pt x="1806" y="1135"/>
                      <a:pt x="1828" y="1043"/>
                    </a:cubicBezTo>
                    <a:cubicBezTo>
                      <a:pt x="1854" y="1051"/>
                      <a:pt x="1882" y="1056"/>
                      <a:pt x="1910" y="1056"/>
                    </a:cubicBezTo>
                    <a:cubicBezTo>
                      <a:pt x="2055" y="1056"/>
                      <a:pt x="2173" y="939"/>
                      <a:pt x="2173" y="794"/>
                    </a:cubicBezTo>
                    <a:cubicBezTo>
                      <a:pt x="2173" y="649"/>
                      <a:pt x="2055" y="531"/>
                      <a:pt x="1910" y="531"/>
                    </a:cubicBezTo>
                    <a:close/>
                  </a:path>
                </a:pathLst>
              </a:custGeom>
              <a:noFill/>
              <a:ln w="38100" cap="flat" cmpd="sng" algn="ctr">
                <a:solidFill>
                  <a:srgbClr val="FFFFFF"/>
                </a:solidFill>
                <a:prstDash val="solid"/>
                <a:miter lim="800000"/>
              </a:ln>
              <a:effectLst>
                <a:outerShdw blurRad="50800" dist="38100" dir="2700000" algn="tl" rotWithShape="0">
                  <a:prstClr val="black">
                    <a:alpha val="10000"/>
                  </a:prstClr>
                </a:outerShdw>
              </a:effectLst>
            </p:spPr>
            <p:txBody>
              <a:bodyPr anchor="ctr"/>
              <a:lstStyle/>
              <a:p>
                <a:pPr algn="ctr" defTabSz="914400"/>
                <a:endParaRPr lang="en-US" sz="1600" kern="0" dirty="0">
                  <a:solidFill>
                    <a:sysClr val="window" lastClr="FFFFFF"/>
                  </a:solidFill>
                </a:endParaRPr>
              </a:p>
            </p:txBody>
          </p:sp>
          <p:sp>
            <p:nvSpPr>
              <p:cNvPr id="169" name="Freeform 44"/>
              <p:cNvSpPr>
                <a:spLocks/>
              </p:cNvSpPr>
              <p:nvPr/>
            </p:nvSpPr>
            <p:spPr bwMode="gray">
              <a:xfrm>
                <a:off x="712923" y="2149542"/>
                <a:ext cx="879864" cy="588767"/>
              </a:xfrm>
              <a:custGeom>
                <a:avLst/>
                <a:gdLst>
                  <a:gd name="T0" fmla="*/ 954 w 964"/>
                  <a:gd name="T1" fmla="*/ 176 h 482"/>
                  <a:gd name="T2" fmla="*/ 914 w 964"/>
                  <a:gd name="T3" fmla="*/ 138 h 482"/>
                  <a:gd name="T4" fmla="*/ 828 w 964"/>
                  <a:gd name="T5" fmla="*/ 104 h 482"/>
                  <a:gd name="T6" fmla="*/ 718 w 964"/>
                  <a:gd name="T7" fmla="*/ 56 h 482"/>
                  <a:gd name="T8" fmla="*/ 636 w 964"/>
                  <a:gd name="T9" fmla="*/ 8 h 482"/>
                  <a:gd name="T10" fmla="*/ 526 w 964"/>
                  <a:gd name="T11" fmla="*/ 8 h 482"/>
                  <a:gd name="T12" fmla="*/ 420 w 964"/>
                  <a:gd name="T13" fmla="*/ 16 h 482"/>
                  <a:gd name="T14" fmla="*/ 328 w 964"/>
                  <a:gd name="T15" fmla="*/ 16 h 482"/>
                  <a:gd name="T16" fmla="*/ 248 w 964"/>
                  <a:gd name="T17" fmla="*/ 34 h 482"/>
                  <a:gd name="T18" fmla="*/ 184 w 964"/>
                  <a:gd name="T19" fmla="*/ 70 h 482"/>
                  <a:gd name="T20" fmla="*/ 118 w 964"/>
                  <a:gd name="T21" fmla="*/ 114 h 482"/>
                  <a:gd name="T22" fmla="*/ 24 w 964"/>
                  <a:gd name="T23" fmla="*/ 164 h 482"/>
                  <a:gd name="T24" fmla="*/ 0 w 964"/>
                  <a:gd name="T25" fmla="*/ 208 h 482"/>
                  <a:gd name="T26" fmla="*/ 8 w 964"/>
                  <a:gd name="T27" fmla="*/ 250 h 482"/>
                  <a:gd name="T28" fmla="*/ 78 w 964"/>
                  <a:gd name="T29" fmla="*/ 304 h 482"/>
                  <a:gd name="T30" fmla="*/ 146 w 964"/>
                  <a:gd name="T31" fmla="*/ 356 h 482"/>
                  <a:gd name="T32" fmla="*/ 194 w 964"/>
                  <a:gd name="T33" fmla="*/ 414 h 482"/>
                  <a:gd name="T34" fmla="*/ 266 w 964"/>
                  <a:gd name="T35" fmla="*/ 456 h 482"/>
                  <a:gd name="T36" fmla="*/ 358 w 964"/>
                  <a:gd name="T37" fmla="*/ 478 h 482"/>
                  <a:gd name="T38" fmla="*/ 454 w 964"/>
                  <a:gd name="T39" fmla="*/ 480 h 482"/>
                  <a:gd name="T40" fmla="*/ 538 w 964"/>
                  <a:gd name="T41" fmla="*/ 460 h 482"/>
                  <a:gd name="T42" fmla="*/ 634 w 964"/>
                  <a:gd name="T43" fmla="*/ 448 h 482"/>
                  <a:gd name="T44" fmla="*/ 738 w 964"/>
                  <a:gd name="T45" fmla="*/ 436 h 482"/>
                  <a:gd name="T46" fmla="*/ 824 w 964"/>
                  <a:gd name="T47" fmla="*/ 400 h 482"/>
                  <a:gd name="T48" fmla="*/ 886 w 964"/>
                  <a:gd name="T49" fmla="*/ 348 h 482"/>
                  <a:gd name="T50" fmla="*/ 916 w 964"/>
                  <a:gd name="T51" fmla="*/ 282 h 482"/>
                  <a:gd name="T52" fmla="*/ 956 w 964"/>
                  <a:gd name="T53" fmla="*/ 240 h 482"/>
                  <a:gd name="T54" fmla="*/ 724 w 964"/>
                  <a:gd name="T55" fmla="*/ 302 h 482"/>
                  <a:gd name="T56" fmla="*/ 850 w 964"/>
                  <a:gd name="T57" fmla="*/ 312 h 482"/>
                  <a:gd name="T58" fmla="*/ 862 w 964"/>
                  <a:gd name="T59" fmla="*/ 336 h 482"/>
                  <a:gd name="T60" fmla="*/ 812 w 964"/>
                  <a:gd name="T61" fmla="*/ 378 h 482"/>
                  <a:gd name="T62" fmla="*/ 722 w 964"/>
                  <a:gd name="T63" fmla="*/ 412 h 482"/>
                  <a:gd name="T64" fmla="*/ 608 w 964"/>
                  <a:gd name="T65" fmla="*/ 420 h 482"/>
                  <a:gd name="T66" fmla="*/ 512 w 964"/>
                  <a:gd name="T67" fmla="*/ 402 h 482"/>
                  <a:gd name="T68" fmla="*/ 436 w 964"/>
                  <a:gd name="T69" fmla="*/ 396 h 482"/>
                  <a:gd name="T70" fmla="*/ 530 w 964"/>
                  <a:gd name="T71" fmla="*/ 436 h 482"/>
                  <a:gd name="T72" fmla="*/ 410 w 964"/>
                  <a:gd name="T73" fmla="*/ 456 h 482"/>
                  <a:gd name="T74" fmla="*/ 324 w 964"/>
                  <a:gd name="T75" fmla="*/ 446 h 482"/>
                  <a:gd name="T76" fmla="*/ 252 w 964"/>
                  <a:gd name="T77" fmla="*/ 420 h 482"/>
                  <a:gd name="T78" fmla="*/ 196 w 964"/>
                  <a:gd name="T79" fmla="*/ 380 h 482"/>
                  <a:gd name="T80" fmla="*/ 162 w 964"/>
                  <a:gd name="T81" fmla="*/ 328 h 482"/>
                  <a:gd name="T82" fmla="*/ 194 w 964"/>
                  <a:gd name="T83" fmla="*/ 306 h 482"/>
                  <a:gd name="T84" fmla="*/ 60 w 964"/>
                  <a:gd name="T85" fmla="*/ 266 h 482"/>
                  <a:gd name="T86" fmla="*/ 30 w 964"/>
                  <a:gd name="T87" fmla="*/ 234 h 482"/>
                  <a:gd name="T88" fmla="*/ 30 w 964"/>
                  <a:gd name="T89" fmla="*/ 200 h 482"/>
                  <a:gd name="T90" fmla="*/ 60 w 964"/>
                  <a:gd name="T91" fmla="*/ 168 h 482"/>
                  <a:gd name="T92" fmla="*/ 194 w 964"/>
                  <a:gd name="T93" fmla="*/ 128 h 482"/>
                  <a:gd name="T94" fmla="*/ 188 w 964"/>
                  <a:gd name="T95" fmla="*/ 102 h 482"/>
                  <a:gd name="T96" fmla="*/ 262 w 964"/>
                  <a:gd name="T97" fmla="*/ 56 h 482"/>
                  <a:gd name="T98" fmla="*/ 400 w 964"/>
                  <a:gd name="T99" fmla="*/ 40 h 482"/>
                  <a:gd name="T100" fmla="*/ 512 w 964"/>
                  <a:gd name="T101" fmla="*/ 66 h 482"/>
                  <a:gd name="T102" fmla="*/ 596 w 964"/>
                  <a:gd name="T103" fmla="*/ 110 h 482"/>
                  <a:gd name="T104" fmla="*/ 578 w 964"/>
                  <a:gd name="T105" fmla="*/ 68 h 482"/>
                  <a:gd name="T106" fmla="*/ 548 w 964"/>
                  <a:gd name="T107" fmla="*/ 30 h 482"/>
                  <a:gd name="T108" fmla="*/ 634 w 964"/>
                  <a:gd name="T109" fmla="*/ 34 h 482"/>
                  <a:gd name="T110" fmla="*/ 706 w 964"/>
                  <a:gd name="T111" fmla="*/ 82 h 482"/>
                  <a:gd name="T112" fmla="*/ 716 w 964"/>
                  <a:gd name="T113" fmla="*/ 118 h 482"/>
                  <a:gd name="T114" fmla="*/ 742 w 964"/>
                  <a:gd name="T115" fmla="*/ 120 h 482"/>
                  <a:gd name="T116" fmla="*/ 884 w 964"/>
                  <a:gd name="T117" fmla="*/ 152 h 482"/>
                  <a:gd name="T118" fmla="*/ 930 w 964"/>
                  <a:gd name="T119" fmla="*/ 188 h 482"/>
                  <a:gd name="T120" fmla="*/ 936 w 964"/>
                  <a:gd name="T121" fmla="*/ 220 h 482"/>
                  <a:gd name="T122" fmla="*/ 914 w 964"/>
                  <a:gd name="T123" fmla="*/ 252 h 482"/>
                  <a:gd name="T124" fmla="*/ 810 w 964"/>
                  <a:gd name="T125" fmla="*/ 294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4" h="482">
                    <a:moveTo>
                      <a:pt x="964" y="210"/>
                    </a:moveTo>
                    <a:lnTo>
                      <a:pt x="962" y="200"/>
                    </a:lnTo>
                    <a:lnTo>
                      <a:pt x="958" y="188"/>
                    </a:lnTo>
                    <a:lnTo>
                      <a:pt x="954" y="176"/>
                    </a:lnTo>
                    <a:lnTo>
                      <a:pt x="946" y="166"/>
                    </a:lnTo>
                    <a:lnTo>
                      <a:pt x="936" y="156"/>
                    </a:lnTo>
                    <a:lnTo>
                      <a:pt x="926" y="146"/>
                    </a:lnTo>
                    <a:lnTo>
                      <a:pt x="914" y="138"/>
                    </a:lnTo>
                    <a:lnTo>
                      <a:pt x="898" y="130"/>
                    </a:lnTo>
                    <a:lnTo>
                      <a:pt x="882" y="122"/>
                    </a:lnTo>
                    <a:lnTo>
                      <a:pt x="866" y="116"/>
                    </a:lnTo>
                    <a:lnTo>
                      <a:pt x="828" y="104"/>
                    </a:lnTo>
                    <a:lnTo>
                      <a:pt x="784" y="96"/>
                    </a:lnTo>
                    <a:lnTo>
                      <a:pt x="738" y="94"/>
                    </a:lnTo>
                    <a:lnTo>
                      <a:pt x="730" y="74"/>
                    </a:lnTo>
                    <a:lnTo>
                      <a:pt x="718" y="56"/>
                    </a:lnTo>
                    <a:lnTo>
                      <a:pt x="702" y="40"/>
                    </a:lnTo>
                    <a:lnTo>
                      <a:pt x="684" y="28"/>
                    </a:lnTo>
                    <a:lnTo>
                      <a:pt x="660" y="16"/>
                    </a:lnTo>
                    <a:lnTo>
                      <a:pt x="636" y="8"/>
                    </a:lnTo>
                    <a:lnTo>
                      <a:pt x="610" y="2"/>
                    </a:lnTo>
                    <a:lnTo>
                      <a:pt x="582" y="0"/>
                    </a:lnTo>
                    <a:lnTo>
                      <a:pt x="554" y="2"/>
                    </a:lnTo>
                    <a:lnTo>
                      <a:pt x="526" y="8"/>
                    </a:lnTo>
                    <a:lnTo>
                      <a:pt x="502" y="16"/>
                    </a:lnTo>
                    <a:lnTo>
                      <a:pt x="478" y="28"/>
                    </a:lnTo>
                    <a:lnTo>
                      <a:pt x="444" y="20"/>
                    </a:lnTo>
                    <a:lnTo>
                      <a:pt x="420" y="16"/>
                    </a:lnTo>
                    <a:lnTo>
                      <a:pt x="396" y="14"/>
                    </a:lnTo>
                    <a:lnTo>
                      <a:pt x="372" y="14"/>
                    </a:lnTo>
                    <a:lnTo>
                      <a:pt x="350" y="14"/>
                    </a:lnTo>
                    <a:lnTo>
                      <a:pt x="328" y="16"/>
                    </a:lnTo>
                    <a:lnTo>
                      <a:pt x="306" y="18"/>
                    </a:lnTo>
                    <a:lnTo>
                      <a:pt x="286" y="22"/>
                    </a:lnTo>
                    <a:lnTo>
                      <a:pt x="266" y="28"/>
                    </a:lnTo>
                    <a:lnTo>
                      <a:pt x="248" y="34"/>
                    </a:lnTo>
                    <a:lnTo>
                      <a:pt x="230" y="40"/>
                    </a:lnTo>
                    <a:lnTo>
                      <a:pt x="212" y="50"/>
                    </a:lnTo>
                    <a:lnTo>
                      <a:pt x="198" y="58"/>
                    </a:lnTo>
                    <a:lnTo>
                      <a:pt x="184" y="70"/>
                    </a:lnTo>
                    <a:lnTo>
                      <a:pt x="170" y="80"/>
                    </a:lnTo>
                    <a:lnTo>
                      <a:pt x="160" y="94"/>
                    </a:lnTo>
                    <a:lnTo>
                      <a:pt x="150" y="106"/>
                    </a:lnTo>
                    <a:lnTo>
                      <a:pt x="118" y="114"/>
                    </a:lnTo>
                    <a:lnTo>
                      <a:pt x="90" y="124"/>
                    </a:lnTo>
                    <a:lnTo>
                      <a:pt x="64" y="136"/>
                    </a:lnTo>
                    <a:lnTo>
                      <a:pt x="42" y="150"/>
                    </a:lnTo>
                    <a:lnTo>
                      <a:pt x="24" y="164"/>
                    </a:lnTo>
                    <a:lnTo>
                      <a:pt x="10" y="180"/>
                    </a:lnTo>
                    <a:lnTo>
                      <a:pt x="6" y="190"/>
                    </a:lnTo>
                    <a:lnTo>
                      <a:pt x="2" y="198"/>
                    </a:lnTo>
                    <a:lnTo>
                      <a:pt x="0" y="208"/>
                    </a:lnTo>
                    <a:lnTo>
                      <a:pt x="0" y="216"/>
                    </a:lnTo>
                    <a:lnTo>
                      <a:pt x="0" y="226"/>
                    </a:lnTo>
                    <a:lnTo>
                      <a:pt x="2" y="234"/>
                    </a:lnTo>
                    <a:lnTo>
                      <a:pt x="8" y="250"/>
                    </a:lnTo>
                    <a:lnTo>
                      <a:pt x="20" y="266"/>
                    </a:lnTo>
                    <a:lnTo>
                      <a:pt x="36" y="280"/>
                    </a:lnTo>
                    <a:lnTo>
                      <a:pt x="56" y="294"/>
                    </a:lnTo>
                    <a:lnTo>
                      <a:pt x="78" y="304"/>
                    </a:lnTo>
                    <a:lnTo>
                      <a:pt x="104" y="314"/>
                    </a:lnTo>
                    <a:lnTo>
                      <a:pt x="132" y="322"/>
                    </a:lnTo>
                    <a:lnTo>
                      <a:pt x="138" y="340"/>
                    </a:lnTo>
                    <a:lnTo>
                      <a:pt x="146" y="356"/>
                    </a:lnTo>
                    <a:lnTo>
                      <a:pt x="154" y="372"/>
                    </a:lnTo>
                    <a:lnTo>
                      <a:pt x="166" y="388"/>
                    </a:lnTo>
                    <a:lnTo>
                      <a:pt x="178" y="402"/>
                    </a:lnTo>
                    <a:lnTo>
                      <a:pt x="194" y="414"/>
                    </a:lnTo>
                    <a:lnTo>
                      <a:pt x="210" y="426"/>
                    </a:lnTo>
                    <a:lnTo>
                      <a:pt x="228" y="438"/>
                    </a:lnTo>
                    <a:lnTo>
                      <a:pt x="246" y="448"/>
                    </a:lnTo>
                    <a:lnTo>
                      <a:pt x="266" y="456"/>
                    </a:lnTo>
                    <a:lnTo>
                      <a:pt x="288" y="464"/>
                    </a:lnTo>
                    <a:lnTo>
                      <a:pt x="310" y="470"/>
                    </a:lnTo>
                    <a:lnTo>
                      <a:pt x="334" y="474"/>
                    </a:lnTo>
                    <a:lnTo>
                      <a:pt x="358" y="478"/>
                    </a:lnTo>
                    <a:lnTo>
                      <a:pt x="384" y="480"/>
                    </a:lnTo>
                    <a:lnTo>
                      <a:pt x="410" y="482"/>
                    </a:lnTo>
                    <a:lnTo>
                      <a:pt x="432" y="480"/>
                    </a:lnTo>
                    <a:lnTo>
                      <a:pt x="454" y="480"/>
                    </a:lnTo>
                    <a:lnTo>
                      <a:pt x="476" y="476"/>
                    </a:lnTo>
                    <a:lnTo>
                      <a:pt x="498" y="472"/>
                    </a:lnTo>
                    <a:lnTo>
                      <a:pt x="518" y="466"/>
                    </a:lnTo>
                    <a:lnTo>
                      <a:pt x="538" y="460"/>
                    </a:lnTo>
                    <a:lnTo>
                      <a:pt x="558" y="452"/>
                    </a:lnTo>
                    <a:lnTo>
                      <a:pt x="576" y="444"/>
                    </a:lnTo>
                    <a:lnTo>
                      <a:pt x="604" y="446"/>
                    </a:lnTo>
                    <a:lnTo>
                      <a:pt x="634" y="448"/>
                    </a:lnTo>
                    <a:lnTo>
                      <a:pt x="662" y="448"/>
                    </a:lnTo>
                    <a:lnTo>
                      <a:pt x="688" y="444"/>
                    </a:lnTo>
                    <a:lnTo>
                      <a:pt x="714" y="440"/>
                    </a:lnTo>
                    <a:lnTo>
                      <a:pt x="738" y="436"/>
                    </a:lnTo>
                    <a:lnTo>
                      <a:pt x="762" y="428"/>
                    </a:lnTo>
                    <a:lnTo>
                      <a:pt x="784" y="420"/>
                    </a:lnTo>
                    <a:lnTo>
                      <a:pt x="806" y="410"/>
                    </a:lnTo>
                    <a:lnTo>
                      <a:pt x="824" y="400"/>
                    </a:lnTo>
                    <a:lnTo>
                      <a:pt x="844" y="388"/>
                    </a:lnTo>
                    <a:lnTo>
                      <a:pt x="860" y="376"/>
                    </a:lnTo>
                    <a:lnTo>
                      <a:pt x="874" y="362"/>
                    </a:lnTo>
                    <a:lnTo>
                      <a:pt x="886" y="348"/>
                    </a:lnTo>
                    <a:lnTo>
                      <a:pt x="898" y="332"/>
                    </a:lnTo>
                    <a:lnTo>
                      <a:pt x="906" y="316"/>
                    </a:lnTo>
                    <a:lnTo>
                      <a:pt x="912" y="300"/>
                    </a:lnTo>
                    <a:lnTo>
                      <a:pt x="916" y="282"/>
                    </a:lnTo>
                    <a:lnTo>
                      <a:pt x="936" y="266"/>
                    </a:lnTo>
                    <a:lnTo>
                      <a:pt x="944" y="258"/>
                    </a:lnTo>
                    <a:lnTo>
                      <a:pt x="950" y="250"/>
                    </a:lnTo>
                    <a:lnTo>
                      <a:pt x="956" y="240"/>
                    </a:lnTo>
                    <a:lnTo>
                      <a:pt x="960" y="230"/>
                    </a:lnTo>
                    <a:lnTo>
                      <a:pt x="962" y="220"/>
                    </a:lnTo>
                    <a:lnTo>
                      <a:pt x="964" y="210"/>
                    </a:lnTo>
                    <a:lnTo>
                      <a:pt x="724" y="302"/>
                    </a:lnTo>
                    <a:lnTo>
                      <a:pt x="724" y="328"/>
                    </a:lnTo>
                    <a:lnTo>
                      <a:pt x="770" y="326"/>
                    </a:lnTo>
                    <a:lnTo>
                      <a:pt x="812" y="320"/>
                    </a:lnTo>
                    <a:lnTo>
                      <a:pt x="850" y="312"/>
                    </a:lnTo>
                    <a:lnTo>
                      <a:pt x="884" y="298"/>
                    </a:lnTo>
                    <a:lnTo>
                      <a:pt x="878" y="312"/>
                    </a:lnTo>
                    <a:lnTo>
                      <a:pt x="872" y="324"/>
                    </a:lnTo>
                    <a:lnTo>
                      <a:pt x="862" y="336"/>
                    </a:lnTo>
                    <a:lnTo>
                      <a:pt x="852" y="348"/>
                    </a:lnTo>
                    <a:lnTo>
                      <a:pt x="840" y="358"/>
                    </a:lnTo>
                    <a:lnTo>
                      <a:pt x="826" y="368"/>
                    </a:lnTo>
                    <a:lnTo>
                      <a:pt x="812" y="378"/>
                    </a:lnTo>
                    <a:lnTo>
                      <a:pt x="796" y="386"/>
                    </a:lnTo>
                    <a:lnTo>
                      <a:pt x="778" y="394"/>
                    </a:lnTo>
                    <a:lnTo>
                      <a:pt x="760" y="402"/>
                    </a:lnTo>
                    <a:lnTo>
                      <a:pt x="722" y="412"/>
                    </a:lnTo>
                    <a:lnTo>
                      <a:pt x="678" y="420"/>
                    </a:lnTo>
                    <a:lnTo>
                      <a:pt x="656" y="420"/>
                    </a:lnTo>
                    <a:lnTo>
                      <a:pt x="634" y="422"/>
                    </a:lnTo>
                    <a:lnTo>
                      <a:pt x="608" y="420"/>
                    </a:lnTo>
                    <a:lnTo>
                      <a:pt x="582" y="418"/>
                    </a:lnTo>
                    <a:lnTo>
                      <a:pt x="558" y="414"/>
                    </a:lnTo>
                    <a:lnTo>
                      <a:pt x="534" y="410"/>
                    </a:lnTo>
                    <a:lnTo>
                      <a:pt x="512" y="402"/>
                    </a:lnTo>
                    <a:lnTo>
                      <a:pt x="490" y="394"/>
                    </a:lnTo>
                    <a:lnTo>
                      <a:pt x="470" y="384"/>
                    </a:lnTo>
                    <a:lnTo>
                      <a:pt x="450" y="374"/>
                    </a:lnTo>
                    <a:lnTo>
                      <a:pt x="436" y="396"/>
                    </a:lnTo>
                    <a:lnTo>
                      <a:pt x="458" y="408"/>
                    </a:lnTo>
                    <a:lnTo>
                      <a:pt x="480" y="418"/>
                    </a:lnTo>
                    <a:lnTo>
                      <a:pt x="504" y="428"/>
                    </a:lnTo>
                    <a:lnTo>
                      <a:pt x="530" y="436"/>
                    </a:lnTo>
                    <a:lnTo>
                      <a:pt x="502" y="444"/>
                    </a:lnTo>
                    <a:lnTo>
                      <a:pt x="472" y="450"/>
                    </a:lnTo>
                    <a:lnTo>
                      <a:pt x="442" y="454"/>
                    </a:lnTo>
                    <a:lnTo>
                      <a:pt x="410" y="456"/>
                    </a:lnTo>
                    <a:lnTo>
                      <a:pt x="388" y="454"/>
                    </a:lnTo>
                    <a:lnTo>
                      <a:pt x="366" y="452"/>
                    </a:lnTo>
                    <a:lnTo>
                      <a:pt x="344" y="450"/>
                    </a:lnTo>
                    <a:lnTo>
                      <a:pt x="324" y="446"/>
                    </a:lnTo>
                    <a:lnTo>
                      <a:pt x="304" y="440"/>
                    </a:lnTo>
                    <a:lnTo>
                      <a:pt x="286" y="434"/>
                    </a:lnTo>
                    <a:lnTo>
                      <a:pt x="268" y="428"/>
                    </a:lnTo>
                    <a:lnTo>
                      <a:pt x="252" y="420"/>
                    </a:lnTo>
                    <a:lnTo>
                      <a:pt x="236" y="410"/>
                    </a:lnTo>
                    <a:lnTo>
                      <a:pt x="220" y="402"/>
                    </a:lnTo>
                    <a:lnTo>
                      <a:pt x="208" y="390"/>
                    </a:lnTo>
                    <a:lnTo>
                      <a:pt x="196" y="380"/>
                    </a:lnTo>
                    <a:lnTo>
                      <a:pt x="184" y="368"/>
                    </a:lnTo>
                    <a:lnTo>
                      <a:pt x="176" y="356"/>
                    </a:lnTo>
                    <a:lnTo>
                      <a:pt x="168" y="342"/>
                    </a:lnTo>
                    <a:lnTo>
                      <a:pt x="162" y="328"/>
                    </a:lnTo>
                    <a:lnTo>
                      <a:pt x="200" y="332"/>
                    </a:lnTo>
                    <a:lnTo>
                      <a:pt x="240" y="334"/>
                    </a:lnTo>
                    <a:lnTo>
                      <a:pt x="240" y="308"/>
                    </a:lnTo>
                    <a:lnTo>
                      <a:pt x="194" y="306"/>
                    </a:lnTo>
                    <a:lnTo>
                      <a:pt x="152" y="300"/>
                    </a:lnTo>
                    <a:lnTo>
                      <a:pt x="116" y="290"/>
                    </a:lnTo>
                    <a:lnTo>
                      <a:pt x="84" y="278"/>
                    </a:lnTo>
                    <a:lnTo>
                      <a:pt x="60" y="266"/>
                    </a:lnTo>
                    <a:lnTo>
                      <a:pt x="50" y="258"/>
                    </a:lnTo>
                    <a:lnTo>
                      <a:pt x="40" y="250"/>
                    </a:lnTo>
                    <a:lnTo>
                      <a:pt x="34" y="242"/>
                    </a:lnTo>
                    <a:lnTo>
                      <a:pt x="30" y="234"/>
                    </a:lnTo>
                    <a:lnTo>
                      <a:pt x="26" y="224"/>
                    </a:lnTo>
                    <a:lnTo>
                      <a:pt x="26" y="216"/>
                    </a:lnTo>
                    <a:lnTo>
                      <a:pt x="26" y="208"/>
                    </a:lnTo>
                    <a:lnTo>
                      <a:pt x="30" y="200"/>
                    </a:lnTo>
                    <a:lnTo>
                      <a:pt x="34" y="192"/>
                    </a:lnTo>
                    <a:lnTo>
                      <a:pt x="40" y="184"/>
                    </a:lnTo>
                    <a:lnTo>
                      <a:pt x="50" y="176"/>
                    </a:lnTo>
                    <a:lnTo>
                      <a:pt x="60" y="168"/>
                    </a:lnTo>
                    <a:lnTo>
                      <a:pt x="84" y="154"/>
                    </a:lnTo>
                    <a:lnTo>
                      <a:pt x="116" y="142"/>
                    </a:lnTo>
                    <a:lnTo>
                      <a:pt x="152" y="134"/>
                    </a:lnTo>
                    <a:lnTo>
                      <a:pt x="194" y="128"/>
                    </a:lnTo>
                    <a:lnTo>
                      <a:pt x="240" y="126"/>
                    </a:lnTo>
                    <a:lnTo>
                      <a:pt x="240" y="98"/>
                    </a:lnTo>
                    <a:lnTo>
                      <a:pt x="214" y="100"/>
                    </a:lnTo>
                    <a:lnTo>
                      <a:pt x="188" y="102"/>
                    </a:lnTo>
                    <a:lnTo>
                      <a:pt x="198" y="92"/>
                    </a:lnTo>
                    <a:lnTo>
                      <a:pt x="208" y="84"/>
                    </a:lnTo>
                    <a:lnTo>
                      <a:pt x="234" y="68"/>
                    </a:lnTo>
                    <a:lnTo>
                      <a:pt x="262" y="56"/>
                    </a:lnTo>
                    <a:lnTo>
                      <a:pt x="292" y="48"/>
                    </a:lnTo>
                    <a:lnTo>
                      <a:pt x="326" y="42"/>
                    </a:lnTo>
                    <a:lnTo>
                      <a:pt x="362" y="40"/>
                    </a:lnTo>
                    <a:lnTo>
                      <a:pt x="400" y="40"/>
                    </a:lnTo>
                    <a:lnTo>
                      <a:pt x="440" y="46"/>
                    </a:lnTo>
                    <a:lnTo>
                      <a:pt x="464" y="50"/>
                    </a:lnTo>
                    <a:lnTo>
                      <a:pt x="488" y="58"/>
                    </a:lnTo>
                    <a:lnTo>
                      <a:pt x="512" y="66"/>
                    </a:lnTo>
                    <a:lnTo>
                      <a:pt x="536" y="74"/>
                    </a:lnTo>
                    <a:lnTo>
                      <a:pt x="556" y="86"/>
                    </a:lnTo>
                    <a:lnTo>
                      <a:pt x="576" y="98"/>
                    </a:lnTo>
                    <a:lnTo>
                      <a:pt x="596" y="110"/>
                    </a:lnTo>
                    <a:lnTo>
                      <a:pt x="612" y="124"/>
                    </a:lnTo>
                    <a:lnTo>
                      <a:pt x="630" y="104"/>
                    </a:lnTo>
                    <a:lnTo>
                      <a:pt x="606" y="84"/>
                    </a:lnTo>
                    <a:lnTo>
                      <a:pt x="578" y="68"/>
                    </a:lnTo>
                    <a:lnTo>
                      <a:pt x="548" y="52"/>
                    </a:lnTo>
                    <a:lnTo>
                      <a:pt x="516" y="38"/>
                    </a:lnTo>
                    <a:lnTo>
                      <a:pt x="530" y="34"/>
                    </a:lnTo>
                    <a:lnTo>
                      <a:pt x="548" y="30"/>
                    </a:lnTo>
                    <a:lnTo>
                      <a:pt x="564" y="28"/>
                    </a:lnTo>
                    <a:lnTo>
                      <a:pt x="582" y="28"/>
                    </a:lnTo>
                    <a:lnTo>
                      <a:pt x="608" y="28"/>
                    </a:lnTo>
                    <a:lnTo>
                      <a:pt x="634" y="34"/>
                    </a:lnTo>
                    <a:lnTo>
                      <a:pt x="656" y="42"/>
                    </a:lnTo>
                    <a:lnTo>
                      <a:pt x="676" y="54"/>
                    </a:lnTo>
                    <a:lnTo>
                      <a:pt x="692" y="68"/>
                    </a:lnTo>
                    <a:lnTo>
                      <a:pt x="706" y="82"/>
                    </a:lnTo>
                    <a:lnTo>
                      <a:pt x="710" y="90"/>
                    </a:lnTo>
                    <a:lnTo>
                      <a:pt x="714" y="100"/>
                    </a:lnTo>
                    <a:lnTo>
                      <a:pt x="716" y="108"/>
                    </a:lnTo>
                    <a:lnTo>
                      <a:pt x="716" y="118"/>
                    </a:lnTo>
                    <a:lnTo>
                      <a:pt x="714" y="134"/>
                    </a:lnTo>
                    <a:lnTo>
                      <a:pt x="740" y="140"/>
                    </a:lnTo>
                    <a:lnTo>
                      <a:pt x="742" y="130"/>
                    </a:lnTo>
                    <a:lnTo>
                      <a:pt x="742" y="120"/>
                    </a:lnTo>
                    <a:lnTo>
                      <a:pt x="784" y="124"/>
                    </a:lnTo>
                    <a:lnTo>
                      <a:pt x="822" y="130"/>
                    </a:lnTo>
                    <a:lnTo>
                      <a:pt x="856" y="140"/>
                    </a:lnTo>
                    <a:lnTo>
                      <a:pt x="884" y="152"/>
                    </a:lnTo>
                    <a:lnTo>
                      <a:pt x="906" y="164"/>
                    </a:lnTo>
                    <a:lnTo>
                      <a:pt x="916" y="172"/>
                    </a:lnTo>
                    <a:lnTo>
                      <a:pt x="922" y="180"/>
                    </a:lnTo>
                    <a:lnTo>
                      <a:pt x="930" y="188"/>
                    </a:lnTo>
                    <a:lnTo>
                      <a:pt x="934" y="196"/>
                    </a:lnTo>
                    <a:lnTo>
                      <a:pt x="936" y="202"/>
                    </a:lnTo>
                    <a:lnTo>
                      <a:pt x="936" y="210"/>
                    </a:lnTo>
                    <a:lnTo>
                      <a:pt x="936" y="220"/>
                    </a:lnTo>
                    <a:lnTo>
                      <a:pt x="932" y="228"/>
                    </a:lnTo>
                    <a:lnTo>
                      <a:pt x="928" y="236"/>
                    </a:lnTo>
                    <a:lnTo>
                      <a:pt x="922" y="244"/>
                    </a:lnTo>
                    <a:lnTo>
                      <a:pt x="914" y="252"/>
                    </a:lnTo>
                    <a:lnTo>
                      <a:pt x="904" y="260"/>
                    </a:lnTo>
                    <a:lnTo>
                      <a:pt x="878" y="274"/>
                    </a:lnTo>
                    <a:lnTo>
                      <a:pt x="848" y="286"/>
                    </a:lnTo>
                    <a:lnTo>
                      <a:pt x="810" y="294"/>
                    </a:lnTo>
                    <a:lnTo>
                      <a:pt x="770" y="300"/>
                    </a:lnTo>
                    <a:lnTo>
                      <a:pt x="724" y="302"/>
                    </a:lnTo>
                    <a:lnTo>
                      <a:pt x="964" y="210"/>
                    </a:lnTo>
                    <a:close/>
                  </a:path>
                </a:pathLst>
              </a:custGeom>
              <a:noFill/>
              <a:ln w="9525">
                <a:noFill/>
                <a:round/>
                <a:headEnd/>
                <a:tailEnd/>
              </a:ln>
            </p:spPr>
            <p:txBody>
              <a:bodyPr lIns="121899" tIns="60949" rIns="121899" bIns="60949" anchor="ctr"/>
              <a:lstStyle/>
              <a:p>
                <a:pPr algn="ctr"/>
                <a:r>
                  <a:rPr lang="en-US" sz="2000" b="1" dirty="0">
                    <a:gradFill>
                      <a:gsLst>
                        <a:gs pos="0">
                          <a:schemeClr val="tx1"/>
                        </a:gs>
                        <a:gs pos="100000">
                          <a:schemeClr val="tx1"/>
                        </a:gs>
                      </a:gsLst>
                      <a:lin ang="16200000" scaled="0"/>
                    </a:gradFill>
                    <a:latin typeface="Segoe Condensed" pitchFamily="34" charset="0"/>
                  </a:rPr>
                  <a:t>HR</a:t>
                </a:r>
              </a:p>
            </p:txBody>
          </p:sp>
        </p:grpSp>
        <p:grpSp>
          <p:nvGrpSpPr>
            <p:cNvPr id="165" name="Group 164"/>
            <p:cNvGrpSpPr/>
            <p:nvPr/>
          </p:nvGrpSpPr>
          <p:grpSpPr>
            <a:xfrm>
              <a:off x="1983179" y="2232554"/>
              <a:ext cx="1170131" cy="760023"/>
              <a:chOff x="2006929" y="2042554"/>
              <a:chExt cx="1170131" cy="760023"/>
            </a:xfrm>
          </p:grpSpPr>
          <p:sp>
            <p:nvSpPr>
              <p:cNvPr id="166" name="Freeform 165"/>
              <p:cNvSpPr>
                <a:spLocks/>
              </p:cNvSpPr>
              <p:nvPr/>
            </p:nvSpPr>
            <p:spPr bwMode="auto">
              <a:xfrm>
                <a:off x="2006929" y="2042554"/>
                <a:ext cx="1170131" cy="760023"/>
              </a:xfrm>
              <a:custGeom>
                <a:avLst/>
                <a:gdLst>
                  <a:gd name="T0" fmla="*/ 1910 w 2173"/>
                  <a:gd name="T1" fmla="*/ 531 h 1411"/>
                  <a:gd name="T2" fmla="*/ 1814 w 2173"/>
                  <a:gd name="T3" fmla="*/ 550 h 1411"/>
                  <a:gd name="T4" fmla="*/ 1816 w 2173"/>
                  <a:gd name="T5" fmla="*/ 507 h 1411"/>
                  <a:gd name="T6" fmla="*/ 1309 w 2173"/>
                  <a:gd name="T7" fmla="*/ 0 h 1411"/>
                  <a:gd name="T8" fmla="*/ 862 w 2173"/>
                  <a:gd name="T9" fmla="*/ 269 h 1411"/>
                  <a:gd name="T10" fmla="*/ 615 w 2173"/>
                  <a:gd name="T11" fmla="*/ 161 h 1411"/>
                  <a:gd name="T12" fmla="*/ 280 w 2173"/>
                  <a:gd name="T13" fmla="*/ 496 h 1411"/>
                  <a:gd name="T14" fmla="*/ 295 w 2173"/>
                  <a:gd name="T15" fmla="*/ 594 h 1411"/>
                  <a:gd name="T16" fmla="*/ 267 w 2173"/>
                  <a:gd name="T17" fmla="*/ 592 h 1411"/>
                  <a:gd name="T18" fmla="*/ 0 w 2173"/>
                  <a:gd name="T19" fmla="*/ 860 h 1411"/>
                  <a:gd name="T20" fmla="*/ 267 w 2173"/>
                  <a:gd name="T21" fmla="*/ 1127 h 1411"/>
                  <a:gd name="T22" fmla="*/ 394 w 2173"/>
                  <a:gd name="T23" fmla="*/ 1095 h 1411"/>
                  <a:gd name="T24" fmla="*/ 753 w 2173"/>
                  <a:gd name="T25" fmla="*/ 1411 h 1411"/>
                  <a:gd name="T26" fmla="*/ 1059 w 2173"/>
                  <a:gd name="T27" fmla="*/ 1242 h 1411"/>
                  <a:gd name="T28" fmla="*/ 1267 w 2173"/>
                  <a:gd name="T29" fmla="*/ 1366 h 1411"/>
                  <a:gd name="T30" fmla="*/ 1501 w 2173"/>
                  <a:gd name="T31" fmla="*/ 1165 h 1411"/>
                  <a:gd name="T32" fmla="*/ 1623 w 2173"/>
                  <a:gd name="T33" fmla="*/ 1204 h 1411"/>
                  <a:gd name="T34" fmla="*/ 1828 w 2173"/>
                  <a:gd name="T35" fmla="*/ 1043 h 1411"/>
                  <a:gd name="T36" fmla="*/ 1910 w 2173"/>
                  <a:gd name="T37" fmla="*/ 1056 h 1411"/>
                  <a:gd name="T38" fmla="*/ 2173 w 2173"/>
                  <a:gd name="T39" fmla="*/ 794 h 1411"/>
                  <a:gd name="T40" fmla="*/ 1910 w 2173"/>
                  <a:gd name="T41" fmla="*/ 531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3" h="1411">
                    <a:moveTo>
                      <a:pt x="1910" y="531"/>
                    </a:moveTo>
                    <a:cubicBezTo>
                      <a:pt x="1876" y="531"/>
                      <a:pt x="1844" y="538"/>
                      <a:pt x="1814" y="550"/>
                    </a:cubicBezTo>
                    <a:cubicBezTo>
                      <a:pt x="1815" y="536"/>
                      <a:pt x="1816" y="521"/>
                      <a:pt x="1816" y="507"/>
                    </a:cubicBezTo>
                    <a:cubicBezTo>
                      <a:pt x="1816" y="227"/>
                      <a:pt x="1589" y="0"/>
                      <a:pt x="1309" y="0"/>
                    </a:cubicBezTo>
                    <a:cubicBezTo>
                      <a:pt x="1115" y="0"/>
                      <a:pt x="947" y="109"/>
                      <a:pt x="862" y="269"/>
                    </a:cubicBezTo>
                    <a:cubicBezTo>
                      <a:pt x="801" y="203"/>
                      <a:pt x="713" y="161"/>
                      <a:pt x="615" y="161"/>
                    </a:cubicBezTo>
                    <a:cubicBezTo>
                      <a:pt x="430" y="161"/>
                      <a:pt x="280" y="311"/>
                      <a:pt x="280" y="496"/>
                    </a:cubicBezTo>
                    <a:cubicBezTo>
                      <a:pt x="280" y="530"/>
                      <a:pt x="285" y="563"/>
                      <a:pt x="295" y="594"/>
                    </a:cubicBezTo>
                    <a:cubicBezTo>
                      <a:pt x="286" y="593"/>
                      <a:pt x="276" y="592"/>
                      <a:pt x="267" y="592"/>
                    </a:cubicBezTo>
                    <a:cubicBezTo>
                      <a:pt x="119" y="592"/>
                      <a:pt x="0" y="712"/>
                      <a:pt x="0" y="860"/>
                    </a:cubicBezTo>
                    <a:cubicBezTo>
                      <a:pt x="0" y="1007"/>
                      <a:pt x="119" y="1127"/>
                      <a:pt x="267" y="1127"/>
                    </a:cubicBezTo>
                    <a:cubicBezTo>
                      <a:pt x="313" y="1127"/>
                      <a:pt x="356" y="1116"/>
                      <a:pt x="394" y="1095"/>
                    </a:cubicBezTo>
                    <a:cubicBezTo>
                      <a:pt x="417" y="1273"/>
                      <a:pt x="569" y="1411"/>
                      <a:pt x="753" y="1411"/>
                    </a:cubicBezTo>
                    <a:cubicBezTo>
                      <a:pt x="882" y="1411"/>
                      <a:pt x="995" y="1344"/>
                      <a:pt x="1059" y="1242"/>
                    </a:cubicBezTo>
                    <a:cubicBezTo>
                      <a:pt x="1099" y="1316"/>
                      <a:pt x="1177" y="1366"/>
                      <a:pt x="1267" y="1366"/>
                    </a:cubicBezTo>
                    <a:cubicBezTo>
                      <a:pt x="1386" y="1366"/>
                      <a:pt x="1484" y="1279"/>
                      <a:pt x="1501" y="1165"/>
                    </a:cubicBezTo>
                    <a:cubicBezTo>
                      <a:pt x="1535" y="1190"/>
                      <a:pt x="1578" y="1204"/>
                      <a:pt x="1623" y="1204"/>
                    </a:cubicBezTo>
                    <a:cubicBezTo>
                      <a:pt x="1723" y="1204"/>
                      <a:pt x="1806" y="1135"/>
                      <a:pt x="1828" y="1043"/>
                    </a:cubicBezTo>
                    <a:cubicBezTo>
                      <a:pt x="1854" y="1051"/>
                      <a:pt x="1882" y="1056"/>
                      <a:pt x="1910" y="1056"/>
                    </a:cubicBezTo>
                    <a:cubicBezTo>
                      <a:pt x="2055" y="1056"/>
                      <a:pt x="2173" y="939"/>
                      <a:pt x="2173" y="794"/>
                    </a:cubicBezTo>
                    <a:cubicBezTo>
                      <a:pt x="2173" y="649"/>
                      <a:pt x="2055" y="531"/>
                      <a:pt x="1910" y="531"/>
                    </a:cubicBezTo>
                    <a:close/>
                  </a:path>
                </a:pathLst>
              </a:custGeom>
              <a:noFill/>
              <a:ln w="38100" cap="flat" cmpd="sng" algn="ctr">
                <a:solidFill>
                  <a:srgbClr val="FFFFFF"/>
                </a:solidFill>
                <a:prstDash val="solid"/>
                <a:miter lim="800000"/>
              </a:ln>
              <a:effectLst>
                <a:outerShdw blurRad="50800" dist="38100" dir="2700000" algn="tl" rotWithShape="0">
                  <a:prstClr val="black">
                    <a:alpha val="10000"/>
                  </a:prstClr>
                </a:outerShdw>
              </a:effectLst>
            </p:spPr>
            <p:txBody>
              <a:bodyPr anchor="ctr"/>
              <a:lstStyle/>
              <a:p>
                <a:pPr algn="ctr" defTabSz="914400"/>
                <a:endParaRPr lang="en-US" sz="1600" kern="0" dirty="0">
                  <a:solidFill>
                    <a:sysClr val="window" lastClr="FFFFFF"/>
                  </a:solidFill>
                </a:endParaRPr>
              </a:p>
            </p:txBody>
          </p:sp>
          <p:sp>
            <p:nvSpPr>
              <p:cNvPr id="167" name="Freeform 44"/>
              <p:cNvSpPr>
                <a:spLocks/>
              </p:cNvSpPr>
              <p:nvPr/>
            </p:nvSpPr>
            <p:spPr bwMode="gray">
              <a:xfrm>
                <a:off x="2085802" y="2149542"/>
                <a:ext cx="1037407" cy="588767"/>
              </a:xfrm>
              <a:custGeom>
                <a:avLst/>
                <a:gdLst>
                  <a:gd name="T0" fmla="*/ 954 w 964"/>
                  <a:gd name="T1" fmla="*/ 176 h 482"/>
                  <a:gd name="T2" fmla="*/ 914 w 964"/>
                  <a:gd name="T3" fmla="*/ 138 h 482"/>
                  <a:gd name="T4" fmla="*/ 828 w 964"/>
                  <a:gd name="T5" fmla="*/ 104 h 482"/>
                  <a:gd name="T6" fmla="*/ 718 w 964"/>
                  <a:gd name="T7" fmla="*/ 56 h 482"/>
                  <a:gd name="T8" fmla="*/ 636 w 964"/>
                  <a:gd name="T9" fmla="*/ 8 h 482"/>
                  <a:gd name="T10" fmla="*/ 526 w 964"/>
                  <a:gd name="T11" fmla="*/ 8 h 482"/>
                  <a:gd name="T12" fmla="*/ 420 w 964"/>
                  <a:gd name="T13" fmla="*/ 16 h 482"/>
                  <a:gd name="T14" fmla="*/ 328 w 964"/>
                  <a:gd name="T15" fmla="*/ 16 h 482"/>
                  <a:gd name="T16" fmla="*/ 248 w 964"/>
                  <a:gd name="T17" fmla="*/ 34 h 482"/>
                  <a:gd name="T18" fmla="*/ 184 w 964"/>
                  <a:gd name="T19" fmla="*/ 70 h 482"/>
                  <a:gd name="T20" fmla="*/ 118 w 964"/>
                  <a:gd name="T21" fmla="*/ 114 h 482"/>
                  <a:gd name="T22" fmla="*/ 24 w 964"/>
                  <a:gd name="T23" fmla="*/ 164 h 482"/>
                  <a:gd name="T24" fmla="*/ 0 w 964"/>
                  <a:gd name="T25" fmla="*/ 208 h 482"/>
                  <a:gd name="T26" fmla="*/ 8 w 964"/>
                  <a:gd name="T27" fmla="*/ 250 h 482"/>
                  <a:gd name="T28" fmla="*/ 78 w 964"/>
                  <a:gd name="T29" fmla="*/ 304 h 482"/>
                  <a:gd name="T30" fmla="*/ 146 w 964"/>
                  <a:gd name="T31" fmla="*/ 356 h 482"/>
                  <a:gd name="T32" fmla="*/ 194 w 964"/>
                  <a:gd name="T33" fmla="*/ 414 h 482"/>
                  <a:gd name="T34" fmla="*/ 266 w 964"/>
                  <a:gd name="T35" fmla="*/ 456 h 482"/>
                  <a:gd name="T36" fmla="*/ 358 w 964"/>
                  <a:gd name="T37" fmla="*/ 478 h 482"/>
                  <a:gd name="T38" fmla="*/ 454 w 964"/>
                  <a:gd name="T39" fmla="*/ 480 h 482"/>
                  <a:gd name="T40" fmla="*/ 538 w 964"/>
                  <a:gd name="T41" fmla="*/ 460 h 482"/>
                  <a:gd name="T42" fmla="*/ 634 w 964"/>
                  <a:gd name="T43" fmla="*/ 448 h 482"/>
                  <a:gd name="T44" fmla="*/ 738 w 964"/>
                  <a:gd name="T45" fmla="*/ 436 h 482"/>
                  <a:gd name="T46" fmla="*/ 824 w 964"/>
                  <a:gd name="T47" fmla="*/ 400 h 482"/>
                  <a:gd name="T48" fmla="*/ 886 w 964"/>
                  <a:gd name="T49" fmla="*/ 348 h 482"/>
                  <a:gd name="T50" fmla="*/ 916 w 964"/>
                  <a:gd name="T51" fmla="*/ 282 h 482"/>
                  <a:gd name="T52" fmla="*/ 956 w 964"/>
                  <a:gd name="T53" fmla="*/ 240 h 482"/>
                  <a:gd name="T54" fmla="*/ 724 w 964"/>
                  <a:gd name="T55" fmla="*/ 302 h 482"/>
                  <a:gd name="T56" fmla="*/ 850 w 964"/>
                  <a:gd name="T57" fmla="*/ 312 h 482"/>
                  <a:gd name="T58" fmla="*/ 862 w 964"/>
                  <a:gd name="T59" fmla="*/ 336 h 482"/>
                  <a:gd name="T60" fmla="*/ 812 w 964"/>
                  <a:gd name="T61" fmla="*/ 378 h 482"/>
                  <a:gd name="T62" fmla="*/ 722 w 964"/>
                  <a:gd name="T63" fmla="*/ 412 h 482"/>
                  <a:gd name="T64" fmla="*/ 608 w 964"/>
                  <a:gd name="T65" fmla="*/ 420 h 482"/>
                  <a:gd name="T66" fmla="*/ 512 w 964"/>
                  <a:gd name="T67" fmla="*/ 402 h 482"/>
                  <a:gd name="T68" fmla="*/ 436 w 964"/>
                  <a:gd name="T69" fmla="*/ 396 h 482"/>
                  <a:gd name="T70" fmla="*/ 530 w 964"/>
                  <a:gd name="T71" fmla="*/ 436 h 482"/>
                  <a:gd name="T72" fmla="*/ 410 w 964"/>
                  <a:gd name="T73" fmla="*/ 456 h 482"/>
                  <a:gd name="T74" fmla="*/ 324 w 964"/>
                  <a:gd name="T75" fmla="*/ 446 h 482"/>
                  <a:gd name="T76" fmla="*/ 252 w 964"/>
                  <a:gd name="T77" fmla="*/ 420 h 482"/>
                  <a:gd name="T78" fmla="*/ 196 w 964"/>
                  <a:gd name="T79" fmla="*/ 380 h 482"/>
                  <a:gd name="T80" fmla="*/ 162 w 964"/>
                  <a:gd name="T81" fmla="*/ 328 h 482"/>
                  <a:gd name="T82" fmla="*/ 194 w 964"/>
                  <a:gd name="T83" fmla="*/ 306 h 482"/>
                  <a:gd name="T84" fmla="*/ 60 w 964"/>
                  <a:gd name="T85" fmla="*/ 266 h 482"/>
                  <a:gd name="T86" fmla="*/ 30 w 964"/>
                  <a:gd name="T87" fmla="*/ 234 h 482"/>
                  <a:gd name="T88" fmla="*/ 30 w 964"/>
                  <a:gd name="T89" fmla="*/ 200 h 482"/>
                  <a:gd name="T90" fmla="*/ 60 w 964"/>
                  <a:gd name="T91" fmla="*/ 168 h 482"/>
                  <a:gd name="T92" fmla="*/ 194 w 964"/>
                  <a:gd name="T93" fmla="*/ 128 h 482"/>
                  <a:gd name="T94" fmla="*/ 188 w 964"/>
                  <a:gd name="T95" fmla="*/ 102 h 482"/>
                  <a:gd name="T96" fmla="*/ 262 w 964"/>
                  <a:gd name="T97" fmla="*/ 56 h 482"/>
                  <a:gd name="T98" fmla="*/ 400 w 964"/>
                  <a:gd name="T99" fmla="*/ 40 h 482"/>
                  <a:gd name="T100" fmla="*/ 512 w 964"/>
                  <a:gd name="T101" fmla="*/ 66 h 482"/>
                  <a:gd name="T102" fmla="*/ 596 w 964"/>
                  <a:gd name="T103" fmla="*/ 110 h 482"/>
                  <a:gd name="T104" fmla="*/ 578 w 964"/>
                  <a:gd name="T105" fmla="*/ 68 h 482"/>
                  <a:gd name="T106" fmla="*/ 548 w 964"/>
                  <a:gd name="T107" fmla="*/ 30 h 482"/>
                  <a:gd name="T108" fmla="*/ 634 w 964"/>
                  <a:gd name="T109" fmla="*/ 34 h 482"/>
                  <a:gd name="T110" fmla="*/ 706 w 964"/>
                  <a:gd name="T111" fmla="*/ 82 h 482"/>
                  <a:gd name="T112" fmla="*/ 716 w 964"/>
                  <a:gd name="T113" fmla="*/ 118 h 482"/>
                  <a:gd name="T114" fmla="*/ 742 w 964"/>
                  <a:gd name="T115" fmla="*/ 120 h 482"/>
                  <a:gd name="T116" fmla="*/ 884 w 964"/>
                  <a:gd name="T117" fmla="*/ 152 h 482"/>
                  <a:gd name="T118" fmla="*/ 930 w 964"/>
                  <a:gd name="T119" fmla="*/ 188 h 482"/>
                  <a:gd name="T120" fmla="*/ 936 w 964"/>
                  <a:gd name="T121" fmla="*/ 220 h 482"/>
                  <a:gd name="T122" fmla="*/ 914 w 964"/>
                  <a:gd name="T123" fmla="*/ 252 h 482"/>
                  <a:gd name="T124" fmla="*/ 810 w 964"/>
                  <a:gd name="T125" fmla="*/ 294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4" h="482">
                    <a:moveTo>
                      <a:pt x="964" y="210"/>
                    </a:moveTo>
                    <a:lnTo>
                      <a:pt x="962" y="200"/>
                    </a:lnTo>
                    <a:lnTo>
                      <a:pt x="958" y="188"/>
                    </a:lnTo>
                    <a:lnTo>
                      <a:pt x="954" y="176"/>
                    </a:lnTo>
                    <a:lnTo>
                      <a:pt x="946" y="166"/>
                    </a:lnTo>
                    <a:lnTo>
                      <a:pt x="936" y="156"/>
                    </a:lnTo>
                    <a:lnTo>
                      <a:pt x="926" y="146"/>
                    </a:lnTo>
                    <a:lnTo>
                      <a:pt x="914" y="138"/>
                    </a:lnTo>
                    <a:lnTo>
                      <a:pt x="898" y="130"/>
                    </a:lnTo>
                    <a:lnTo>
                      <a:pt x="882" y="122"/>
                    </a:lnTo>
                    <a:lnTo>
                      <a:pt x="866" y="116"/>
                    </a:lnTo>
                    <a:lnTo>
                      <a:pt x="828" y="104"/>
                    </a:lnTo>
                    <a:lnTo>
                      <a:pt x="784" y="96"/>
                    </a:lnTo>
                    <a:lnTo>
                      <a:pt x="738" y="94"/>
                    </a:lnTo>
                    <a:lnTo>
                      <a:pt x="730" y="74"/>
                    </a:lnTo>
                    <a:lnTo>
                      <a:pt x="718" y="56"/>
                    </a:lnTo>
                    <a:lnTo>
                      <a:pt x="702" y="40"/>
                    </a:lnTo>
                    <a:lnTo>
                      <a:pt x="684" y="28"/>
                    </a:lnTo>
                    <a:lnTo>
                      <a:pt x="660" y="16"/>
                    </a:lnTo>
                    <a:lnTo>
                      <a:pt x="636" y="8"/>
                    </a:lnTo>
                    <a:lnTo>
                      <a:pt x="610" y="2"/>
                    </a:lnTo>
                    <a:lnTo>
                      <a:pt x="582" y="0"/>
                    </a:lnTo>
                    <a:lnTo>
                      <a:pt x="554" y="2"/>
                    </a:lnTo>
                    <a:lnTo>
                      <a:pt x="526" y="8"/>
                    </a:lnTo>
                    <a:lnTo>
                      <a:pt x="502" y="16"/>
                    </a:lnTo>
                    <a:lnTo>
                      <a:pt x="478" y="28"/>
                    </a:lnTo>
                    <a:lnTo>
                      <a:pt x="444" y="20"/>
                    </a:lnTo>
                    <a:lnTo>
                      <a:pt x="420" y="16"/>
                    </a:lnTo>
                    <a:lnTo>
                      <a:pt x="396" y="14"/>
                    </a:lnTo>
                    <a:lnTo>
                      <a:pt x="372" y="14"/>
                    </a:lnTo>
                    <a:lnTo>
                      <a:pt x="350" y="14"/>
                    </a:lnTo>
                    <a:lnTo>
                      <a:pt x="328" y="16"/>
                    </a:lnTo>
                    <a:lnTo>
                      <a:pt x="306" y="18"/>
                    </a:lnTo>
                    <a:lnTo>
                      <a:pt x="286" y="22"/>
                    </a:lnTo>
                    <a:lnTo>
                      <a:pt x="266" y="28"/>
                    </a:lnTo>
                    <a:lnTo>
                      <a:pt x="248" y="34"/>
                    </a:lnTo>
                    <a:lnTo>
                      <a:pt x="230" y="40"/>
                    </a:lnTo>
                    <a:lnTo>
                      <a:pt x="212" y="50"/>
                    </a:lnTo>
                    <a:lnTo>
                      <a:pt x="198" y="58"/>
                    </a:lnTo>
                    <a:lnTo>
                      <a:pt x="184" y="70"/>
                    </a:lnTo>
                    <a:lnTo>
                      <a:pt x="170" y="80"/>
                    </a:lnTo>
                    <a:lnTo>
                      <a:pt x="160" y="94"/>
                    </a:lnTo>
                    <a:lnTo>
                      <a:pt x="150" y="106"/>
                    </a:lnTo>
                    <a:lnTo>
                      <a:pt x="118" y="114"/>
                    </a:lnTo>
                    <a:lnTo>
                      <a:pt x="90" y="124"/>
                    </a:lnTo>
                    <a:lnTo>
                      <a:pt x="64" y="136"/>
                    </a:lnTo>
                    <a:lnTo>
                      <a:pt x="42" y="150"/>
                    </a:lnTo>
                    <a:lnTo>
                      <a:pt x="24" y="164"/>
                    </a:lnTo>
                    <a:lnTo>
                      <a:pt x="10" y="180"/>
                    </a:lnTo>
                    <a:lnTo>
                      <a:pt x="6" y="190"/>
                    </a:lnTo>
                    <a:lnTo>
                      <a:pt x="2" y="198"/>
                    </a:lnTo>
                    <a:lnTo>
                      <a:pt x="0" y="208"/>
                    </a:lnTo>
                    <a:lnTo>
                      <a:pt x="0" y="216"/>
                    </a:lnTo>
                    <a:lnTo>
                      <a:pt x="0" y="226"/>
                    </a:lnTo>
                    <a:lnTo>
                      <a:pt x="2" y="234"/>
                    </a:lnTo>
                    <a:lnTo>
                      <a:pt x="8" y="250"/>
                    </a:lnTo>
                    <a:lnTo>
                      <a:pt x="20" y="266"/>
                    </a:lnTo>
                    <a:lnTo>
                      <a:pt x="36" y="280"/>
                    </a:lnTo>
                    <a:lnTo>
                      <a:pt x="56" y="294"/>
                    </a:lnTo>
                    <a:lnTo>
                      <a:pt x="78" y="304"/>
                    </a:lnTo>
                    <a:lnTo>
                      <a:pt x="104" y="314"/>
                    </a:lnTo>
                    <a:lnTo>
                      <a:pt x="132" y="322"/>
                    </a:lnTo>
                    <a:lnTo>
                      <a:pt x="138" y="340"/>
                    </a:lnTo>
                    <a:lnTo>
                      <a:pt x="146" y="356"/>
                    </a:lnTo>
                    <a:lnTo>
                      <a:pt x="154" y="372"/>
                    </a:lnTo>
                    <a:lnTo>
                      <a:pt x="166" y="388"/>
                    </a:lnTo>
                    <a:lnTo>
                      <a:pt x="178" y="402"/>
                    </a:lnTo>
                    <a:lnTo>
                      <a:pt x="194" y="414"/>
                    </a:lnTo>
                    <a:lnTo>
                      <a:pt x="210" y="426"/>
                    </a:lnTo>
                    <a:lnTo>
                      <a:pt x="228" y="438"/>
                    </a:lnTo>
                    <a:lnTo>
                      <a:pt x="246" y="448"/>
                    </a:lnTo>
                    <a:lnTo>
                      <a:pt x="266" y="456"/>
                    </a:lnTo>
                    <a:lnTo>
                      <a:pt x="288" y="464"/>
                    </a:lnTo>
                    <a:lnTo>
                      <a:pt x="310" y="470"/>
                    </a:lnTo>
                    <a:lnTo>
                      <a:pt x="334" y="474"/>
                    </a:lnTo>
                    <a:lnTo>
                      <a:pt x="358" y="478"/>
                    </a:lnTo>
                    <a:lnTo>
                      <a:pt x="384" y="480"/>
                    </a:lnTo>
                    <a:lnTo>
                      <a:pt x="410" y="482"/>
                    </a:lnTo>
                    <a:lnTo>
                      <a:pt x="432" y="480"/>
                    </a:lnTo>
                    <a:lnTo>
                      <a:pt x="454" y="480"/>
                    </a:lnTo>
                    <a:lnTo>
                      <a:pt x="476" y="476"/>
                    </a:lnTo>
                    <a:lnTo>
                      <a:pt x="498" y="472"/>
                    </a:lnTo>
                    <a:lnTo>
                      <a:pt x="518" y="466"/>
                    </a:lnTo>
                    <a:lnTo>
                      <a:pt x="538" y="460"/>
                    </a:lnTo>
                    <a:lnTo>
                      <a:pt x="558" y="452"/>
                    </a:lnTo>
                    <a:lnTo>
                      <a:pt x="576" y="444"/>
                    </a:lnTo>
                    <a:lnTo>
                      <a:pt x="604" y="446"/>
                    </a:lnTo>
                    <a:lnTo>
                      <a:pt x="634" y="448"/>
                    </a:lnTo>
                    <a:lnTo>
                      <a:pt x="662" y="448"/>
                    </a:lnTo>
                    <a:lnTo>
                      <a:pt x="688" y="444"/>
                    </a:lnTo>
                    <a:lnTo>
                      <a:pt x="714" y="440"/>
                    </a:lnTo>
                    <a:lnTo>
                      <a:pt x="738" y="436"/>
                    </a:lnTo>
                    <a:lnTo>
                      <a:pt x="762" y="428"/>
                    </a:lnTo>
                    <a:lnTo>
                      <a:pt x="784" y="420"/>
                    </a:lnTo>
                    <a:lnTo>
                      <a:pt x="806" y="410"/>
                    </a:lnTo>
                    <a:lnTo>
                      <a:pt x="824" y="400"/>
                    </a:lnTo>
                    <a:lnTo>
                      <a:pt x="844" y="388"/>
                    </a:lnTo>
                    <a:lnTo>
                      <a:pt x="860" y="376"/>
                    </a:lnTo>
                    <a:lnTo>
                      <a:pt x="874" y="362"/>
                    </a:lnTo>
                    <a:lnTo>
                      <a:pt x="886" y="348"/>
                    </a:lnTo>
                    <a:lnTo>
                      <a:pt x="898" y="332"/>
                    </a:lnTo>
                    <a:lnTo>
                      <a:pt x="906" y="316"/>
                    </a:lnTo>
                    <a:lnTo>
                      <a:pt x="912" y="300"/>
                    </a:lnTo>
                    <a:lnTo>
                      <a:pt x="916" y="282"/>
                    </a:lnTo>
                    <a:lnTo>
                      <a:pt x="936" y="266"/>
                    </a:lnTo>
                    <a:lnTo>
                      <a:pt x="944" y="258"/>
                    </a:lnTo>
                    <a:lnTo>
                      <a:pt x="950" y="250"/>
                    </a:lnTo>
                    <a:lnTo>
                      <a:pt x="956" y="240"/>
                    </a:lnTo>
                    <a:lnTo>
                      <a:pt x="960" y="230"/>
                    </a:lnTo>
                    <a:lnTo>
                      <a:pt x="962" y="220"/>
                    </a:lnTo>
                    <a:lnTo>
                      <a:pt x="964" y="210"/>
                    </a:lnTo>
                    <a:lnTo>
                      <a:pt x="724" y="302"/>
                    </a:lnTo>
                    <a:lnTo>
                      <a:pt x="724" y="328"/>
                    </a:lnTo>
                    <a:lnTo>
                      <a:pt x="770" y="326"/>
                    </a:lnTo>
                    <a:lnTo>
                      <a:pt x="812" y="320"/>
                    </a:lnTo>
                    <a:lnTo>
                      <a:pt x="850" y="312"/>
                    </a:lnTo>
                    <a:lnTo>
                      <a:pt x="884" y="298"/>
                    </a:lnTo>
                    <a:lnTo>
                      <a:pt x="878" y="312"/>
                    </a:lnTo>
                    <a:lnTo>
                      <a:pt x="872" y="324"/>
                    </a:lnTo>
                    <a:lnTo>
                      <a:pt x="862" y="336"/>
                    </a:lnTo>
                    <a:lnTo>
                      <a:pt x="852" y="348"/>
                    </a:lnTo>
                    <a:lnTo>
                      <a:pt x="840" y="358"/>
                    </a:lnTo>
                    <a:lnTo>
                      <a:pt x="826" y="368"/>
                    </a:lnTo>
                    <a:lnTo>
                      <a:pt x="812" y="378"/>
                    </a:lnTo>
                    <a:lnTo>
                      <a:pt x="796" y="386"/>
                    </a:lnTo>
                    <a:lnTo>
                      <a:pt x="778" y="394"/>
                    </a:lnTo>
                    <a:lnTo>
                      <a:pt x="760" y="402"/>
                    </a:lnTo>
                    <a:lnTo>
                      <a:pt x="722" y="412"/>
                    </a:lnTo>
                    <a:lnTo>
                      <a:pt x="678" y="420"/>
                    </a:lnTo>
                    <a:lnTo>
                      <a:pt x="656" y="420"/>
                    </a:lnTo>
                    <a:lnTo>
                      <a:pt x="634" y="422"/>
                    </a:lnTo>
                    <a:lnTo>
                      <a:pt x="608" y="420"/>
                    </a:lnTo>
                    <a:lnTo>
                      <a:pt x="582" y="418"/>
                    </a:lnTo>
                    <a:lnTo>
                      <a:pt x="558" y="414"/>
                    </a:lnTo>
                    <a:lnTo>
                      <a:pt x="534" y="410"/>
                    </a:lnTo>
                    <a:lnTo>
                      <a:pt x="512" y="402"/>
                    </a:lnTo>
                    <a:lnTo>
                      <a:pt x="490" y="394"/>
                    </a:lnTo>
                    <a:lnTo>
                      <a:pt x="470" y="384"/>
                    </a:lnTo>
                    <a:lnTo>
                      <a:pt x="450" y="374"/>
                    </a:lnTo>
                    <a:lnTo>
                      <a:pt x="436" y="396"/>
                    </a:lnTo>
                    <a:lnTo>
                      <a:pt x="458" y="408"/>
                    </a:lnTo>
                    <a:lnTo>
                      <a:pt x="480" y="418"/>
                    </a:lnTo>
                    <a:lnTo>
                      <a:pt x="504" y="428"/>
                    </a:lnTo>
                    <a:lnTo>
                      <a:pt x="530" y="436"/>
                    </a:lnTo>
                    <a:lnTo>
                      <a:pt x="502" y="444"/>
                    </a:lnTo>
                    <a:lnTo>
                      <a:pt x="472" y="450"/>
                    </a:lnTo>
                    <a:lnTo>
                      <a:pt x="442" y="454"/>
                    </a:lnTo>
                    <a:lnTo>
                      <a:pt x="410" y="456"/>
                    </a:lnTo>
                    <a:lnTo>
                      <a:pt x="388" y="454"/>
                    </a:lnTo>
                    <a:lnTo>
                      <a:pt x="366" y="452"/>
                    </a:lnTo>
                    <a:lnTo>
                      <a:pt x="344" y="450"/>
                    </a:lnTo>
                    <a:lnTo>
                      <a:pt x="324" y="446"/>
                    </a:lnTo>
                    <a:lnTo>
                      <a:pt x="304" y="440"/>
                    </a:lnTo>
                    <a:lnTo>
                      <a:pt x="286" y="434"/>
                    </a:lnTo>
                    <a:lnTo>
                      <a:pt x="268" y="428"/>
                    </a:lnTo>
                    <a:lnTo>
                      <a:pt x="252" y="420"/>
                    </a:lnTo>
                    <a:lnTo>
                      <a:pt x="236" y="410"/>
                    </a:lnTo>
                    <a:lnTo>
                      <a:pt x="220" y="402"/>
                    </a:lnTo>
                    <a:lnTo>
                      <a:pt x="208" y="390"/>
                    </a:lnTo>
                    <a:lnTo>
                      <a:pt x="196" y="380"/>
                    </a:lnTo>
                    <a:lnTo>
                      <a:pt x="184" y="368"/>
                    </a:lnTo>
                    <a:lnTo>
                      <a:pt x="176" y="356"/>
                    </a:lnTo>
                    <a:lnTo>
                      <a:pt x="168" y="342"/>
                    </a:lnTo>
                    <a:lnTo>
                      <a:pt x="162" y="328"/>
                    </a:lnTo>
                    <a:lnTo>
                      <a:pt x="200" y="332"/>
                    </a:lnTo>
                    <a:lnTo>
                      <a:pt x="240" y="334"/>
                    </a:lnTo>
                    <a:lnTo>
                      <a:pt x="240" y="308"/>
                    </a:lnTo>
                    <a:lnTo>
                      <a:pt x="194" y="306"/>
                    </a:lnTo>
                    <a:lnTo>
                      <a:pt x="152" y="300"/>
                    </a:lnTo>
                    <a:lnTo>
                      <a:pt x="116" y="290"/>
                    </a:lnTo>
                    <a:lnTo>
                      <a:pt x="84" y="278"/>
                    </a:lnTo>
                    <a:lnTo>
                      <a:pt x="60" y="266"/>
                    </a:lnTo>
                    <a:lnTo>
                      <a:pt x="50" y="258"/>
                    </a:lnTo>
                    <a:lnTo>
                      <a:pt x="40" y="250"/>
                    </a:lnTo>
                    <a:lnTo>
                      <a:pt x="34" y="242"/>
                    </a:lnTo>
                    <a:lnTo>
                      <a:pt x="30" y="234"/>
                    </a:lnTo>
                    <a:lnTo>
                      <a:pt x="26" y="224"/>
                    </a:lnTo>
                    <a:lnTo>
                      <a:pt x="26" y="216"/>
                    </a:lnTo>
                    <a:lnTo>
                      <a:pt x="26" y="208"/>
                    </a:lnTo>
                    <a:lnTo>
                      <a:pt x="30" y="200"/>
                    </a:lnTo>
                    <a:lnTo>
                      <a:pt x="34" y="192"/>
                    </a:lnTo>
                    <a:lnTo>
                      <a:pt x="40" y="184"/>
                    </a:lnTo>
                    <a:lnTo>
                      <a:pt x="50" y="176"/>
                    </a:lnTo>
                    <a:lnTo>
                      <a:pt x="60" y="168"/>
                    </a:lnTo>
                    <a:lnTo>
                      <a:pt x="84" y="154"/>
                    </a:lnTo>
                    <a:lnTo>
                      <a:pt x="116" y="142"/>
                    </a:lnTo>
                    <a:lnTo>
                      <a:pt x="152" y="134"/>
                    </a:lnTo>
                    <a:lnTo>
                      <a:pt x="194" y="128"/>
                    </a:lnTo>
                    <a:lnTo>
                      <a:pt x="240" y="126"/>
                    </a:lnTo>
                    <a:lnTo>
                      <a:pt x="240" y="98"/>
                    </a:lnTo>
                    <a:lnTo>
                      <a:pt x="214" y="100"/>
                    </a:lnTo>
                    <a:lnTo>
                      <a:pt x="188" y="102"/>
                    </a:lnTo>
                    <a:lnTo>
                      <a:pt x="198" y="92"/>
                    </a:lnTo>
                    <a:lnTo>
                      <a:pt x="208" y="84"/>
                    </a:lnTo>
                    <a:lnTo>
                      <a:pt x="234" y="68"/>
                    </a:lnTo>
                    <a:lnTo>
                      <a:pt x="262" y="56"/>
                    </a:lnTo>
                    <a:lnTo>
                      <a:pt x="292" y="48"/>
                    </a:lnTo>
                    <a:lnTo>
                      <a:pt x="326" y="42"/>
                    </a:lnTo>
                    <a:lnTo>
                      <a:pt x="362" y="40"/>
                    </a:lnTo>
                    <a:lnTo>
                      <a:pt x="400" y="40"/>
                    </a:lnTo>
                    <a:lnTo>
                      <a:pt x="440" y="46"/>
                    </a:lnTo>
                    <a:lnTo>
                      <a:pt x="464" y="50"/>
                    </a:lnTo>
                    <a:lnTo>
                      <a:pt x="488" y="58"/>
                    </a:lnTo>
                    <a:lnTo>
                      <a:pt x="512" y="66"/>
                    </a:lnTo>
                    <a:lnTo>
                      <a:pt x="536" y="74"/>
                    </a:lnTo>
                    <a:lnTo>
                      <a:pt x="556" y="86"/>
                    </a:lnTo>
                    <a:lnTo>
                      <a:pt x="576" y="98"/>
                    </a:lnTo>
                    <a:lnTo>
                      <a:pt x="596" y="110"/>
                    </a:lnTo>
                    <a:lnTo>
                      <a:pt x="612" y="124"/>
                    </a:lnTo>
                    <a:lnTo>
                      <a:pt x="630" y="104"/>
                    </a:lnTo>
                    <a:lnTo>
                      <a:pt x="606" y="84"/>
                    </a:lnTo>
                    <a:lnTo>
                      <a:pt x="578" y="68"/>
                    </a:lnTo>
                    <a:lnTo>
                      <a:pt x="548" y="52"/>
                    </a:lnTo>
                    <a:lnTo>
                      <a:pt x="516" y="38"/>
                    </a:lnTo>
                    <a:lnTo>
                      <a:pt x="530" y="34"/>
                    </a:lnTo>
                    <a:lnTo>
                      <a:pt x="548" y="30"/>
                    </a:lnTo>
                    <a:lnTo>
                      <a:pt x="564" y="28"/>
                    </a:lnTo>
                    <a:lnTo>
                      <a:pt x="582" y="28"/>
                    </a:lnTo>
                    <a:lnTo>
                      <a:pt x="608" y="28"/>
                    </a:lnTo>
                    <a:lnTo>
                      <a:pt x="634" y="34"/>
                    </a:lnTo>
                    <a:lnTo>
                      <a:pt x="656" y="42"/>
                    </a:lnTo>
                    <a:lnTo>
                      <a:pt x="676" y="54"/>
                    </a:lnTo>
                    <a:lnTo>
                      <a:pt x="692" y="68"/>
                    </a:lnTo>
                    <a:lnTo>
                      <a:pt x="706" y="82"/>
                    </a:lnTo>
                    <a:lnTo>
                      <a:pt x="710" y="90"/>
                    </a:lnTo>
                    <a:lnTo>
                      <a:pt x="714" y="100"/>
                    </a:lnTo>
                    <a:lnTo>
                      <a:pt x="716" y="108"/>
                    </a:lnTo>
                    <a:lnTo>
                      <a:pt x="716" y="118"/>
                    </a:lnTo>
                    <a:lnTo>
                      <a:pt x="714" y="134"/>
                    </a:lnTo>
                    <a:lnTo>
                      <a:pt x="740" y="140"/>
                    </a:lnTo>
                    <a:lnTo>
                      <a:pt x="742" y="130"/>
                    </a:lnTo>
                    <a:lnTo>
                      <a:pt x="742" y="120"/>
                    </a:lnTo>
                    <a:lnTo>
                      <a:pt x="784" y="124"/>
                    </a:lnTo>
                    <a:lnTo>
                      <a:pt x="822" y="130"/>
                    </a:lnTo>
                    <a:lnTo>
                      <a:pt x="856" y="140"/>
                    </a:lnTo>
                    <a:lnTo>
                      <a:pt x="884" y="152"/>
                    </a:lnTo>
                    <a:lnTo>
                      <a:pt x="906" y="164"/>
                    </a:lnTo>
                    <a:lnTo>
                      <a:pt x="916" y="172"/>
                    </a:lnTo>
                    <a:lnTo>
                      <a:pt x="922" y="180"/>
                    </a:lnTo>
                    <a:lnTo>
                      <a:pt x="930" y="188"/>
                    </a:lnTo>
                    <a:lnTo>
                      <a:pt x="934" y="196"/>
                    </a:lnTo>
                    <a:lnTo>
                      <a:pt x="936" y="202"/>
                    </a:lnTo>
                    <a:lnTo>
                      <a:pt x="936" y="210"/>
                    </a:lnTo>
                    <a:lnTo>
                      <a:pt x="936" y="220"/>
                    </a:lnTo>
                    <a:lnTo>
                      <a:pt x="932" y="228"/>
                    </a:lnTo>
                    <a:lnTo>
                      <a:pt x="928" y="236"/>
                    </a:lnTo>
                    <a:lnTo>
                      <a:pt x="922" y="244"/>
                    </a:lnTo>
                    <a:lnTo>
                      <a:pt x="914" y="252"/>
                    </a:lnTo>
                    <a:lnTo>
                      <a:pt x="904" y="260"/>
                    </a:lnTo>
                    <a:lnTo>
                      <a:pt x="878" y="274"/>
                    </a:lnTo>
                    <a:lnTo>
                      <a:pt x="848" y="286"/>
                    </a:lnTo>
                    <a:lnTo>
                      <a:pt x="810" y="294"/>
                    </a:lnTo>
                    <a:lnTo>
                      <a:pt x="770" y="300"/>
                    </a:lnTo>
                    <a:lnTo>
                      <a:pt x="724" y="302"/>
                    </a:lnTo>
                    <a:lnTo>
                      <a:pt x="964" y="210"/>
                    </a:lnTo>
                    <a:close/>
                  </a:path>
                </a:pathLst>
              </a:custGeom>
              <a:noFill/>
              <a:ln w="9525">
                <a:noFill/>
                <a:round/>
                <a:headEnd/>
                <a:tailEnd/>
              </a:ln>
            </p:spPr>
            <p:txBody>
              <a:bodyPr lIns="121899" tIns="60949" rIns="121899" bIns="60949" anchor="ctr"/>
              <a:lstStyle/>
              <a:p>
                <a:pPr algn="ctr"/>
                <a:r>
                  <a:rPr lang="en-US" b="1" dirty="0">
                    <a:gradFill>
                      <a:gsLst>
                        <a:gs pos="0">
                          <a:schemeClr val="tx1"/>
                        </a:gs>
                        <a:gs pos="100000">
                          <a:schemeClr val="tx1"/>
                        </a:gs>
                      </a:gsLst>
                      <a:lin ang="16200000" scaled="0"/>
                    </a:gradFill>
                    <a:latin typeface="Segoe Condensed" pitchFamily="34" charset="0"/>
                  </a:rPr>
                  <a:t>SALES</a:t>
                </a:r>
              </a:p>
            </p:txBody>
          </p:sp>
        </p:grpSp>
      </p:grpSp>
      <p:sp>
        <p:nvSpPr>
          <p:cNvPr id="175" name="Rectangle 174"/>
          <p:cNvSpPr/>
          <p:nvPr/>
        </p:nvSpPr>
        <p:spPr bwMode="auto">
          <a:xfrm>
            <a:off x="7274257" y="2927656"/>
            <a:ext cx="4914568" cy="1024128"/>
          </a:xfrm>
          <a:prstGeom prst="rect">
            <a:avLst/>
          </a:prstGeom>
          <a:solidFill>
            <a:srgbClr val="004986"/>
          </a:solidFill>
          <a:ln>
            <a:noFill/>
          </a:ln>
        </p:spPr>
        <p:style>
          <a:lnRef idx="1">
            <a:schemeClr val="accent2"/>
          </a:lnRef>
          <a:fillRef idx="3">
            <a:schemeClr val="accent2"/>
          </a:fillRef>
          <a:effectRef idx="2">
            <a:schemeClr val="accent2"/>
          </a:effectRef>
          <a:fontRef idx="minor">
            <a:schemeClr val="lt1"/>
          </a:fontRef>
        </p:style>
        <p:txBody>
          <a:bodyPr lIns="182880" tIns="91440" bIns="91440" anchor="ctr"/>
          <a:lstStyle/>
          <a:p>
            <a:r>
              <a:rPr lang="en-US" sz="3200" dirty="0" smtClean="0">
                <a:gradFill>
                  <a:gsLst>
                    <a:gs pos="0">
                      <a:schemeClr val="tx1"/>
                    </a:gs>
                    <a:gs pos="100000">
                      <a:schemeClr val="tx1"/>
                    </a:gs>
                  </a:gsLst>
                  <a:lin ang="16200000" scaled="0"/>
                </a:gradFill>
                <a:latin typeface="Segoe Condensed" pitchFamily="34" charset="0"/>
              </a:rPr>
              <a:t>Delegated Clouds</a:t>
            </a:r>
            <a:endParaRPr lang="en-US" sz="3200" dirty="0">
              <a:gradFill>
                <a:gsLst>
                  <a:gs pos="0">
                    <a:schemeClr val="tx1"/>
                  </a:gs>
                  <a:gs pos="100000">
                    <a:schemeClr val="tx1"/>
                  </a:gs>
                </a:gsLst>
                <a:lin ang="16200000" scaled="0"/>
              </a:gradFill>
              <a:latin typeface="Segoe Condensed" pitchFamily="34" charset="0"/>
            </a:endParaRPr>
          </a:p>
        </p:txBody>
      </p:sp>
      <p:grpSp>
        <p:nvGrpSpPr>
          <p:cNvPr id="3" name="Group 2"/>
          <p:cNvGrpSpPr/>
          <p:nvPr/>
        </p:nvGrpSpPr>
        <p:grpSpPr>
          <a:xfrm>
            <a:off x="991654" y="2434484"/>
            <a:ext cx="4944876" cy="4241344"/>
            <a:chOff x="1111524" y="2434484"/>
            <a:chExt cx="4944876" cy="4241344"/>
          </a:xfrm>
        </p:grpSpPr>
        <p:grpSp>
          <p:nvGrpSpPr>
            <p:cNvPr id="69" name="Group 68"/>
            <p:cNvGrpSpPr/>
            <p:nvPr/>
          </p:nvGrpSpPr>
          <p:grpSpPr>
            <a:xfrm>
              <a:off x="1219200" y="3611361"/>
              <a:ext cx="4728485" cy="3064467"/>
              <a:chOff x="754736" y="4566705"/>
              <a:chExt cx="4728485" cy="3064467"/>
            </a:xfrm>
          </p:grpSpPr>
          <p:grpSp>
            <p:nvGrpSpPr>
              <p:cNvPr id="70" name="Group 69"/>
              <p:cNvGrpSpPr/>
              <p:nvPr/>
            </p:nvGrpSpPr>
            <p:grpSpPr>
              <a:xfrm>
                <a:off x="754736" y="4566705"/>
                <a:ext cx="4728485" cy="3064467"/>
                <a:chOff x="754736" y="4566705"/>
                <a:chExt cx="4728485" cy="3064467"/>
              </a:xfrm>
            </p:grpSpPr>
            <p:grpSp>
              <p:nvGrpSpPr>
                <p:cNvPr id="72" name="Group 71"/>
                <p:cNvGrpSpPr/>
                <p:nvPr/>
              </p:nvGrpSpPr>
              <p:grpSpPr>
                <a:xfrm>
                  <a:off x="754736" y="4901211"/>
                  <a:ext cx="4728485" cy="2729961"/>
                  <a:chOff x="708085" y="4901211"/>
                  <a:chExt cx="4728485" cy="2729961"/>
                </a:xfrm>
              </p:grpSpPr>
              <p:pic>
                <p:nvPicPr>
                  <p:cNvPr id="88" name="Picture 11" descr="\\SFP\Work\White_Whale\2-xxxxx_Anderson_MMS\SFP_Art\Industry Trends\Tow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1361" y="4901211"/>
                    <a:ext cx="1375209" cy="1956789"/>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136710" y="5841687"/>
                    <a:ext cx="1147649" cy="167603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965510" y="6067049"/>
                    <a:ext cx="1657350" cy="156412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1"/>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08085" y="5228889"/>
                    <a:ext cx="1147649" cy="9013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p:cNvGrpSpPr/>
                <p:nvPr/>
              </p:nvGrpSpPr>
              <p:grpSpPr>
                <a:xfrm>
                  <a:off x="1903589" y="4566705"/>
                  <a:ext cx="2192551" cy="2683619"/>
                  <a:chOff x="631453" y="4655127"/>
                  <a:chExt cx="2056883" cy="2517567"/>
                </a:xfrm>
              </p:grpSpPr>
              <p:pic>
                <p:nvPicPr>
                  <p:cNvPr id="74" name="Picture 10" descr="\\SFP\Work\White_Whale\2-xxxxx_Anderson_MMS\SFP_Art\Industry Trends\serve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453" y="4655127"/>
                    <a:ext cx="1825973" cy="2517567"/>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p:cNvGrpSpPr/>
                  <p:nvPr/>
                </p:nvGrpSpPr>
                <p:grpSpPr>
                  <a:xfrm>
                    <a:off x="2134540" y="5361644"/>
                    <a:ext cx="553796" cy="679439"/>
                    <a:chOff x="5435519" y="2558596"/>
                    <a:chExt cx="1027403" cy="1260496"/>
                  </a:xfrm>
                </p:grpSpPr>
                <p:sp>
                  <p:nvSpPr>
                    <p:cNvPr id="84" name="Trapezoid 1038"/>
                    <p:cNvSpPr/>
                    <p:nvPr/>
                  </p:nvSpPr>
                  <p:spPr bwMode="auto">
                    <a:xfrm rot="11004433">
                      <a:off x="5447449" y="2840576"/>
                      <a:ext cx="966745" cy="814928"/>
                    </a:xfrm>
                    <a:custGeom>
                      <a:avLst/>
                      <a:gdLst/>
                      <a:ahLst/>
                      <a:cxnLst/>
                      <a:rect l="l" t="t" r="r" b="b"/>
                      <a:pathLst>
                        <a:path w="1000881" h="920456">
                          <a:moveTo>
                            <a:pt x="1000881" y="838858"/>
                          </a:moveTo>
                          <a:cubicBezTo>
                            <a:pt x="940221" y="744068"/>
                            <a:pt x="744463" y="675798"/>
                            <a:pt x="512664" y="675907"/>
                          </a:cubicBezTo>
                          <a:cubicBezTo>
                            <a:pt x="272620" y="676020"/>
                            <a:pt x="71296" y="749428"/>
                            <a:pt x="17890" y="848897"/>
                          </a:cubicBezTo>
                          <a:lnTo>
                            <a:pt x="230114" y="0"/>
                          </a:lnTo>
                          <a:lnTo>
                            <a:pt x="791167" y="0"/>
                          </a:lnTo>
                          <a:close/>
                          <a:moveTo>
                            <a:pt x="2679" y="920456"/>
                          </a:moveTo>
                          <a:lnTo>
                            <a:pt x="0" y="920456"/>
                          </a:lnTo>
                          <a:lnTo>
                            <a:pt x="3296" y="907271"/>
                          </a:lnTo>
                          <a:lnTo>
                            <a:pt x="5336" y="916208"/>
                          </a:lnTo>
                          <a:close/>
                        </a:path>
                      </a:pathLst>
                    </a:custGeom>
                    <a:solidFill>
                      <a:schemeClr val="tx1"/>
                    </a:solidFill>
                    <a:ln w="25400" cap="flat" cmpd="sng" algn="ctr">
                      <a:noFill/>
                      <a:prstDash val="solid"/>
                      <a:miter lim="800000"/>
                    </a:ln>
                    <a:effectLst>
                      <a:outerShdw blurRad="50800" dist="38100" dir="2700000" algn="tl" rotWithShape="0">
                        <a:prstClr val="black">
                          <a:alpha val="10000"/>
                        </a:prstClr>
                      </a:outerShdw>
                      <a:reflection blurRad="6350" stA="15000" endPos="70000" dir="5400000" sy="-100000" algn="bl" rotWithShape="0"/>
                    </a:effectLst>
                  </p:spPr>
                  <p:txBody>
                    <a:bodyPr anchor="ctr"/>
                    <a:lstStyle/>
                    <a:p>
                      <a:pPr algn="ctr" defTabSz="914400"/>
                      <a:endParaRPr lang="en-US" kern="0" dirty="0">
                        <a:solidFill>
                          <a:sysClr val="window" lastClr="FFFFFF"/>
                        </a:solidFill>
                      </a:endParaRPr>
                    </a:p>
                  </p:txBody>
                </p:sp>
                <p:sp>
                  <p:nvSpPr>
                    <p:cNvPr id="85" name="Trapezoid 1038"/>
                    <p:cNvSpPr/>
                    <p:nvPr/>
                  </p:nvSpPr>
                  <p:spPr bwMode="auto">
                    <a:xfrm rot="11004433">
                      <a:off x="5435519" y="2803180"/>
                      <a:ext cx="1000879" cy="920454"/>
                    </a:xfrm>
                    <a:custGeom>
                      <a:avLst/>
                      <a:gdLst/>
                      <a:ahLst/>
                      <a:cxnLst/>
                      <a:rect l="l" t="t" r="r" b="b"/>
                      <a:pathLst>
                        <a:path w="1000881" h="920456">
                          <a:moveTo>
                            <a:pt x="1000881" y="838858"/>
                          </a:moveTo>
                          <a:cubicBezTo>
                            <a:pt x="940221" y="744068"/>
                            <a:pt x="744463" y="675798"/>
                            <a:pt x="512664" y="675907"/>
                          </a:cubicBezTo>
                          <a:cubicBezTo>
                            <a:pt x="272620" y="676020"/>
                            <a:pt x="71296" y="749428"/>
                            <a:pt x="17890" y="848897"/>
                          </a:cubicBezTo>
                          <a:lnTo>
                            <a:pt x="230114" y="0"/>
                          </a:lnTo>
                          <a:lnTo>
                            <a:pt x="791167" y="0"/>
                          </a:lnTo>
                          <a:close/>
                          <a:moveTo>
                            <a:pt x="2679" y="920456"/>
                          </a:moveTo>
                          <a:lnTo>
                            <a:pt x="0" y="920456"/>
                          </a:lnTo>
                          <a:lnTo>
                            <a:pt x="3296" y="907271"/>
                          </a:lnTo>
                          <a:lnTo>
                            <a:pt x="5336" y="916208"/>
                          </a:lnTo>
                          <a:close/>
                        </a:path>
                      </a:pathLst>
                    </a:custGeom>
                    <a:solidFill>
                      <a:schemeClr val="tx1"/>
                    </a:solidFill>
                    <a:ln w="25400" cap="flat" cmpd="sng" algn="ctr">
                      <a:noFill/>
                      <a:prstDash val="solid"/>
                      <a:miter lim="800000"/>
                    </a:ln>
                    <a:effectLst>
                      <a:outerShdw blurRad="50800" dist="38100" dir="2700000" algn="tl" rotWithShape="0">
                        <a:prstClr val="black">
                          <a:alpha val="10000"/>
                        </a:prstClr>
                      </a:outerShdw>
                    </a:effectLst>
                  </p:spPr>
                  <p:txBody>
                    <a:bodyPr anchor="ctr"/>
                    <a:lstStyle/>
                    <a:p>
                      <a:pPr algn="ctr" defTabSz="914400"/>
                      <a:endParaRPr lang="en-US" kern="0" dirty="0">
                        <a:solidFill>
                          <a:sysClr val="window" lastClr="FFFFFF"/>
                        </a:solidFill>
                      </a:endParaRPr>
                    </a:p>
                  </p:txBody>
                </p:sp>
                <p:sp>
                  <p:nvSpPr>
                    <p:cNvPr id="86" name="Oval 85"/>
                    <p:cNvSpPr/>
                    <p:nvPr/>
                  </p:nvSpPr>
                  <p:spPr bwMode="auto">
                    <a:xfrm rot="269802">
                      <a:off x="5612639" y="3578831"/>
                      <a:ext cx="571468" cy="240261"/>
                    </a:xfrm>
                    <a:prstGeom prst="ellipse">
                      <a:avLst/>
                    </a:prstGeom>
                    <a:solidFill>
                      <a:schemeClr val="tx1"/>
                    </a:solidFill>
                    <a:ln w="25400" cap="flat" cmpd="sng" algn="ctr">
                      <a:noFill/>
                      <a:prstDash val="solid"/>
                      <a:miter lim="800000"/>
                    </a:ln>
                    <a:effectLst/>
                  </p:spPr>
                  <p:txBody>
                    <a:bodyPr anchor="ctr"/>
                    <a:lstStyle/>
                    <a:p>
                      <a:pPr algn="ctr" defTabSz="914400"/>
                      <a:endParaRPr lang="en-US" kern="0" dirty="0">
                        <a:solidFill>
                          <a:sysClr val="window" lastClr="FFFFFF"/>
                        </a:solidFill>
                      </a:endParaRPr>
                    </a:p>
                  </p:txBody>
                </p:sp>
                <p:sp>
                  <p:nvSpPr>
                    <p:cNvPr id="87" name="Oval 86"/>
                    <p:cNvSpPr/>
                    <p:nvPr/>
                  </p:nvSpPr>
                  <p:spPr bwMode="auto">
                    <a:xfrm rot="202812">
                      <a:off x="5447629" y="2558596"/>
                      <a:ext cx="1015293" cy="452042"/>
                    </a:xfrm>
                    <a:prstGeom prst="ellipse">
                      <a:avLst/>
                    </a:prstGeom>
                    <a:solidFill>
                      <a:schemeClr val="tx1"/>
                    </a:solidFill>
                    <a:ln w="25400" cap="flat" cmpd="sng" algn="ctr">
                      <a:noFill/>
                      <a:prstDash val="solid"/>
                      <a:miter lim="800000"/>
                    </a:ln>
                    <a:effectLst/>
                  </p:spPr>
                  <p:txBody>
                    <a:bodyPr anchor="ctr"/>
                    <a:lstStyle/>
                    <a:p>
                      <a:pPr algn="ctr" defTabSz="914400"/>
                      <a:endParaRPr lang="en-US" kern="0" dirty="0">
                        <a:solidFill>
                          <a:sysClr val="window" lastClr="FFFFFF"/>
                        </a:solidFill>
                      </a:endParaRPr>
                    </a:p>
                  </p:txBody>
                </p:sp>
              </p:grpSp>
            </p:grpSp>
          </p:grpSp>
          <p:cxnSp>
            <p:nvCxnSpPr>
              <p:cNvPr id="71" name="Elbow Connector 70"/>
              <p:cNvCxnSpPr>
                <a:endCxn id="86" idx="4"/>
              </p:cNvCxnSpPr>
              <p:nvPr/>
            </p:nvCxnSpPr>
            <p:spPr>
              <a:xfrm flipV="1">
                <a:off x="3200400" y="6043864"/>
                <a:ext cx="565951" cy="133001"/>
              </a:xfrm>
              <a:prstGeom prst="bentConnector2">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1111524" y="2434484"/>
              <a:ext cx="4944876" cy="885865"/>
              <a:chOff x="707779" y="3389251"/>
              <a:chExt cx="4944876" cy="885865"/>
            </a:xfrm>
          </p:grpSpPr>
          <p:pic>
            <p:nvPicPr>
              <p:cNvPr id="93" name="Picture 11" descr="\\SFP\Work\White_Whale\2-xxxxx_Anderson_MMS\SFP_Art\Stack Slides\V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779"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1" descr="\\SFP\Work\White_Whale\2-xxxxx_Anderson_MMS\SFP_Art\Stack Slides\V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4034"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1" descr="\\SFP\Work\White_Whale\2-xxxxx_Anderson_MMS\SFP_Art\Stack Slides\V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0289"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1" descr="\\SFP\Work\White_Whale\2-xxxxx_Anderson_MMS\SFP_Art\Stack Slides\V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6544"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11" descr="\\SFP\Work\White_Whale\2-xxxxx_Anderson_MMS\SFP_Art\Stack Slides\V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2799"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11" descr="\\SFP\Work\White_Whale\2-xxxxx_Anderson_MMS\SFP_Art\Stack Slides\V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9054"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1" descr="\\SFP\Work\White_Whale\2-xxxxx_Anderson_MMS\SFP_Art\Stack Slides\V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5311" y="3389251"/>
                <a:ext cx="587344" cy="88586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680187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9316E-6 -0.00277 L 2.9316E-6 0.17322 " pathEditMode="relative" rAng="0" ptsTypes="AA">
                                      <p:cBhvr>
                                        <p:cTn id="6" dur="1000" fill="hold"/>
                                        <p:tgtEl>
                                          <p:spTgt spid="41"/>
                                        </p:tgtEl>
                                        <p:attrNameLst>
                                          <p:attrName>ppt_x</p:attrName>
                                          <p:attrName>ppt_y</p:attrName>
                                        </p:attrNameLst>
                                      </p:cBhvr>
                                      <p:rCtr x="0" y="8788"/>
                                    </p:animMotion>
                                  </p:childTnLst>
                                </p:cTn>
                              </p:par>
                              <p:par>
                                <p:cTn id="7" presetID="42" presetClass="path" presetSubtype="0" accel="50000" decel="50000" fill="hold" grpId="0" nodeType="withEffect">
                                  <p:stCondLst>
                                    <p:cond delay="0"/>
                                  </p:stCondLst>
                                  <p:childTnLst>
                                    <p:animMotion origin="layout" path="M 0.00065 -0.00602 L 2.91667E-6 0.25324 " pathEditMode="relative" rAng="0" ptsTypes="AA">
                                      <p:cBhvr>
                                        <p:cTn id="8" dur="1000" fill="hold"/>
                                        <p:tgtEl>
                                          <p:spTgt spid="43"/>
                                        </p:tgtEl>
                                        <p:attrNameLst>
                                          <p:attrName>ppt_x</p:attrName>
                                          <p:attrName>ppt_y</p:attrName>
                                        </p:attrNameLst>
                                      </p:cBhvr>
                                      <p:rCtr x="-39" y="12963"/>
                                    </p:animMotion>
                                  </p:childTnLst>
                                </p:cTn>
                              </p:par>
                              <p:par>
                                <p:cTn id="9" presetID="42" presetClass="path" presetSubtype="0" accel="50000" decel="50000" fill="hold" nodeType="withEffect">
                                  <p:stCondLst>
                                    <p:cond delay="0"/>
                                  </p:stCondLst>
                                  <p:childTnLst>
                                    <p:animMotion origin="layout" path="M -2.08333E-7 -2.60116E-6 L -0.00026 0.12463 " pathEditMode="relative" rAng="0" ptsTypes="AA">
                                      <p:cBhvr>
                                        <p:cTn id="10" dur="1000" fill="hold"/>
                                        <p:tgtEl>
                                          <p:spTgt spid="3"/>
                                        </p:tgtEl>
                                        <p:attrNameLst>
                                          <p:attrName>ppt_x</p:attrName>
                                          <p:attrName>ppt_y</p:attrName>
                                        </p:attrNameLst>
                                      </p:cBhvr>
                                      <p:rCtr x="-13" y="6220"/>
                                    </p:animMotion>
                                  </p:childTnLst>
                                </p:cTn>
                              </p:par>
                              <p:par>
                                <p:cTn id="11" presetID="6" presetClass="emph" presetSubtype="0" fill="hold" nodeType="withEffect">
                                  <p:stCondLst>
                                    <p:cond delay="0"/>
                                  </p:stCondLst>
                                  <p:childTnLst>
                                    <p:animScale>
                                      <p:cBhvr>
                                        <p:cTn id="12" dur="1000" fill="hold"/>
                                        <p:tgtEl>
                                          <p:spTgt spid="3"/>
                                        </p:tgtEl>
                                      </p:cBhvr>
                                      <p:by x="70000" y="70000"/>
                                    </p:animScale>
                                  </p:childTnLst>
                                </p:cTn>
                              </p:par>
                            </p:childTnLst>
                          </p:cTn>
                        </p:par>
                        <p:par>
                          <p:cTn id="13" fill="hold">
                            <p:stCondLst>
                              <p:cond delay="1000"/>
                            </p:stCondLst>
                            <p:childTnLst>
                              <p:par>
                                <p:cTn id="14" presetID="2" presetClass="entr" presetSubtype="2" decel="100000" fill="hold" grpId="0" nodeType="afterEffect">
                                  <p:stCondLst>
                                    <p:cond delay="0"/>
                                  </p:stCondLst>
                                  <p:childTnLst>
                                    <p:set>
                                      <p:cBhvr>
                                        <p:cTn id="15" dur="1" fill="hold">
                                          <p:stCondLst>
                                            <p:cond delay="0"/>
                                          </p:stCondLst>
                                        </p:cTn>
                                        <p:tgtEl>
                                          <p:spTgt spid="175"/>
                                        </p:tgtEl>
                                        <p:attrNameLst>
                                          <p:attrName>style.visibility</p:attrName>
                                        </p:attrNameLst>
                                      </p:cBhvr>
                                      <p:to>
                                        <p:strVal val="visible"/>
                                      </p:to>
                                    </p:set>
                                    <p:anim calcmode="lin" valueType="num">
                                      <p:cBhvr additive="base">
                                        <p:cTn id="16" dur="1000" fill="hold"/>
                                        <p:tgtEl>
                                          <p:spTgt spid="175"/>
                                        </p:tgtEl>
                                        <p:attrNameLst>
                                          <p:attrName>ppt_x</p:attrName>
                                        </p:attrNameLst>
                                      </p:cBhvr>
                                      <p:tavLst>
                                        <p:tav tm="0">
                                          <p:val>
                                            <p:strVal val="1+#ppt_w/2"/>
                                          </p:val>
                                        </p:tav>
                                        <p:tav tm="100000">
                                          <p:val>
                                            <p:strVal val="#ppt_x"/>
                                          </p:val>
                                        </p:tav>
                                      </p:tavLst>
                                    </p:anim>
                                    <p:anim calcmode="lin" valueType="num">
                                      <p:cBhvr additive="base">
                                        <p:cTn id="17" dur="1000" fill="hold"/>
                                        <p:tgtEl>
                                          <p:spTgt spid="175"/>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0"/>
                                  </p:stCondLst>
                                  <p:childTnLst>
                                    <p:set>
                                      <p:cBhvr>
                                        <p:cTn id="19" dur="1" fill="hold">
                                          <p:stCondLst>
                                            <p:cond delay="0"/>
                                          </p:stCondLst>
                                        </p:cTn>
                                        <p:tgtEl>
                                          <p:spTgt spid="161"/>
                                        </p:tgtEl>
                                        <p:attrNameLst>
                                          <p:attrName>style.visibility</p:attrName>
                                        </p:attrNameLst>
                                      </p:cBhvr>
                                      <p:to>
                                        <p:strVal val="visible"/>
                                      </p:to>
                                    </p:set>
                                    <p:anim calcmode="lin" valueType="num">
                                      <p:cBhvr additive="base">
                                        <p:cTn id="20" dur="1000" fill="hold"/>
                                        <p:tgtEl>
                                          <p:spTgt spid="161"/>
                                        </p:tgtEl>
                                        <p:attrNameLst>
                                          <p:attrName>ppt_x</p:attrName>
                                        </p:attrNameLst>
                                      </p:cBhvr>
                                      <p:tavLst>
                                        <p:tav tm="0">
                                          <p:val>
                                            <p:strVal val="0-#ppt_w/2"/>
                                          </p:val>
                                        </p:tav>
                                        <p:tav tm="100000">
                                          <p:val>
                                            <p:strVal val="#ppt_x"/>
                                          </p:val>
                                        </p:tav>
                                      </p:tavLst>
                                    </p:anim>
                                    <p:anim calcmode="lin" valueType="num">
                                      <p:cBhvr additive="base">
                                        <p:cTn id="21" dur="10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1" grpId="0" animBg="1"/>
      <p:bldP spid="17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INFRASTRUCTURE"/>
          <p:cNvSpPr txBox="1">
            <a:spLocks/>
          </p:cNvSpPr>
          <p:nvPr/>
        </p:nvSpPr>
        <p:spPr>
          <a:xfrm>
            <a:off x="444977" y="308502"/>
            <a:ext cx="6277970" cy="609398"/>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indent="-171450" algn="ctr">
              <a:lnSpc>
                <a:spcPct val="80000"/>
              </a:lnSpc>
            </a:pPr>
            <a:r>
              <a:rPr lang="en-US" sz="2800" b="1" dirty="0">
                <a:latin typeface="Segoe Condensed" pitchFamily="34" charset="0"/>
              </a:rPr>
              <a:t>DELIVERING THE PRIVATE </a:t>
            </a:r>
            <a:r>
              <a:rPr lang="en-US" sz="2800" b="1" dirty="0" smtClean="0">
                <a:latin typeface="Segoe Condensed" pitchFamily="34" charset="0"/>
              </a:rPr>
              <a:t>CLOUD</a:t>
            </a:r>
            <a:endParaRPr lang="en-US" sz="2000" dirty="0">
              <a:gradFill flip="none" rotWithShape="1">
                <a:gsLst>
                  <a:gs pos="0">
                    <a:schemeClr val="tx1">
                      <a:lumMod val="85000"/>
                    </a:schemeClr>
                  </a:gs>
                  <a:gs pos="86000">
                    <a:schemeClr val="tx1">
                      <a:lumMod val="85000"/>
                    </a:schemeClr>
                  </a:gs>
                </a:gsLst>
                <a:lin ang="5400000" scaled="0"/>
                <a:tileRect/>
              </a:gradFill>
              <a:latin typeface="Segoe Condensed" pitchFamily="34" charset="0"/>
            </a:endParaRPr>
          </a:p>
        </p:txBody>
      </p:sp>
      <p:grpSp>
        <p:nvGrpSpPr>
          <p:cNvPr id="76" name="Group 75"/>
          <p:cNvGrpSpPr/>
          <p:nvPr/>
        </p:nvGrpSpPr>
        <p:grpSpPr>
          <a:xfrm>
            <a:off x="861339" y="3065779"/>
            <a:ext cx="5445247" cy="760023"/>
            <a:chOff x="558140" y="2232554"/>
            <a:chExt cx="5445247" cy="760023"/>
          </a:xfrm>
        </p:grpSpPr>
        <p:grpSp>
          <p:nvGrpSpPr>
            <p:cNvPr id="77" name="Group 76"/>
            <p:cNvGrpSpPr/>
            <p:nvPr/>
          </p:nvGrpSpPr>
          <p:grpSpPr>
            <a:xfrm>
              <a:off x="4833256" y="2232554"/>
              <a:ext cx="1170131" cy="760023"/>
              <a:chOff x="4833256" y="2042554"/>
              <a:chExt cx="1170131" cy="760023"/>
            </a:xfrm>
          </p:grpSpPr>
          <p:sp>
            <p:nvSpPr>
              <p:cNvPr id="87" name="Freeform 86"/>
              <p:cNvSpPr>
                <a:spLocks/>
              </p:cNvSpPr>
              <p:nvPr/>
            </p:nvSpPr>
            <p:spPr bwMode="auto">
              <a:xfrm>
                <a:off x="4833256" y="2042554"/>
                <a:ext cx="1170131" cy="760023"/>
              </a:xfrm>
              <a:custGeom>
                <a:avLst/>
                <a:gdLst>
                  <a:gd name="T0" fmla="*/ 1910 w 2173"/>
                  <a:gd name="T1" fmla="*/ 531 h 1411"/>
                  <a:gd name="T2" fmla="*/ 1814 w 2173"/>
                  <a:gd name="T3" fmla="*/ 550 h 1411"/>
                  <a:gd name="T4" fmla="*/ 1816 w 2173"/>
                  <a:gd name="T5" fmla="*/ 507 h 1411"/>
                  <a:gd name="T6" fmla="*/ 1309 w 2173"/>
                  <a:gd name="T7" fmla="*/ 0 h 1411"/>
                  <a:gd name="T8" fmla="*/ 862 w 2173"/>
                  <a:gd name="T9" fmla="*/ 269 h 1411"/>
                  <a:gd name="T10" fmla="*/ 615 w 2173"/>
                  <a:gd name="T11" fmla="*/ 161 h 1411"/>
                  <a:gd name="T12" fmla="*/ 280 w 2173"/>
                  <a:gd name="T13" fmla="*/ 496 h 1411"/>
                  <a:gd name="T14" fmla="*/ 295 w 2173"/>
                  <a:gd name="T15" fmla="*/ 594 h 1411"/>
                  <a:gd name="T16" fmla="*/ 267 w 2173"/>
                  <a:gd name="T17" fmla="*/ 592 h 1411"/>
                  <a:gd name="T18" fmla="*/ 0 w 2173"/>
                  <a:gd name="T19" fmla="*/ 860 h 1411"/>
                  <a:gd name="T20" fmla="*/ 267 w 2173"/>
                  <a:gd name="T21" fmla="*/ 1127 h 1411"/>
                  <a:gd name="T22" fmla="*/ 394 w 2173"/>
                  <a:gd name="T23" fmla="*/ 1095 h 1411"/>
                  <a:gd name="T24" fmla="*/ 753 w 2173"/>
                  <a:gd name="T25" fmla="*/ 1411 h 1411"/>
                  <a:gd name="T26" fmla="*/ 1059 w 2173"/>
                  <a:gd name="T27" fmla="*/ 1242 h 1411"/>
                  <a:gd name="T28" fmla="*/ 1267 w 2173"/>
                  <a:gd name="T29" fmla="*/ 1366 h 1411"/>
                  <a:gd name="T30" fmla="*/ 1501 w 2173"/>
                  <a:gd name="T31" fmla="*/ 1165 h 1411"/>
                  <a:gd name="T32" fmla="*/ 1623 w 2173"/>
                  <a:gd name="T33" fmla="*/ 1204 h 1411"/>
                  <a:gd name="T34" fmla="*/ 1828 w 2173"/>
                  <a:gd name="T35" fmla="*/ 1043 h 1411"/>
                  <a:gd name="T36" fmla="*/ 1910 w 2173"/>
                  <a:gd name="T37" fmla="*/ 1056 h 1411"/>
                  <a:gd name="T38" fmla="*/ 2173 w 2173"/>
                  <a:gd name="T39" fmla="*/ 794 h 1411"/>
                  <a:gd name="T40" fmla="*/ 1910 w 2173"/>
                  <a:gd name="T41" fmla="*/ 531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3" h="1411">
                    <a:moveTo>
                      <a:pt x="1910" y="531"/>
                    </a:moveTo>
                    <a:cubicBezTo>
                      <a:pt x="1876" y="531"/>
                      <a:pt x="1844" y="538"/>
                      <a:pt x="1814" y="550"/>
                    </a:cubicBezTo>
                    <a:cubicBezTo>
                      <a:pt x="1815" y="536"/>
                      <a:pt x="1816" y="521"/>
                      <a:pt x="1816" y="507"/>
                    </a:cubicBezTo>
                    <a:cubicBezTo>
                      <a:pt x="1816" y="227"/>
                      <a:pt x="1589" y="0"/>
                      <a:pt x="1309" y="0"/>
                    </a:cubicBezTo>
                    <a:cubicBezTo>
                      <a:pt x="1115" y="0"/>
                      <a:pt x="947" y="109"/>
                      <a:pt x="862" y="269"/>
                    </a:cubicBezTo>
                    <a:cubicBezTo>
                      <a:pt x="801" y="203"/>
                      <a:pt x="713" y="161"/>
                      <a:pt x="615" y="161"/>
                    </a:cubicBezTo>
                    <a:cubicBezTo>
                      <a:pt x="430" y="161"/>
                      <a:pt x="280" y="311"/>
                      <a:pt x="280" y="496"/>
                    </a:cubicBezTo>
                    <a:cubicBezTo>
                      <a:pt x="280" y="530"/>
                      <a:pt x="285" y="563"/>
                      <a:pt x="295" y="594"/>
                    </a:cubicBezTo>
                    <a:cubicBezTo>
                      <a:pt x="286" y="593"/>
                      <a:pt x="276" y="592"/>
                      <a:pt x="267" y="592"/>
                    </a:cubicBezTo>
                    <a:cubicBezTo>
                      <a:pt x="119" y="592"/>
                      <a:pt x="0" y="712"/>
                      <a:pt x="0" y="860"/>
                    </a:cubicBezTo>
                    <a:cubicBezTo>
                      <a:pt x="0" y="1007"/>
                      <a:pt x="119" y="1127"/>
                      <a:pt x="267" y="1127"/>
                    </a:cubicBezTo>
                    <a:cubicBezTo>
                      <a:pt x="313" y="1127"/>
                      <a:pt x="356" y="1116"/>
                      <a:pt x="394" y="1095"/>
                    </a:cubicBezTo>
                    <a:cubicBezTo>
                      <a:pt x="417" y="1273"/>
                      <a:pt x="569" y="1411"/>
                      <a:pt x="753" y="1411"/>
                    </a:cubicBezTo>
                    <a:cubicBezTo>
                      <a:pt x="882" y="1411"/>
                      <a:pt x="995" y="1344"/>
                      <a:pt x="1059" y="1242"/>
                    </a:cubicBezTo>
                    <a:cubicBezTo>
                      <a:pt x="1099" y="1316"/>
                      <a:pt x="1177" y="1366"/>
                      <a:pt x="1267" y="1366"/>
                    </a:cubicBezTo>
                    <a:cubicBezTo>
                      <a:pt x="1386" y="1366"/>
                      <a:pt x="1484" y="1279"/>
                      <a:pt x="1501" y="1165"/>
                    </a:cubicBezTo>
                    <a:cubicBezTo>
                      <a:pt x="1535" y="1190"/>
                      <a:pt x="1578" y="1204"/>
                      <a:pt x="1623" y="1204"/>
                    </a:cubicBezTo>
                    <a:cubicBezTo>
                      <a:pt x="1723" y="1204"/>
                      <a:pt x="1806" y="1135"/>
                      <a:pt x="1828" y="1043"/>
                    </a:cubicBezTo>
                    <a:cubicBezTo>
                      <a:pt x="1854" y="1051"/>
                      <a:pt x="1882" y="1056"/>
                      <a:pt x="1910" y="1056"/>
                    </a:cubicBezTo>
                    <a:cubicBezTo>
                      <a:pt x="2055" y="1056"/>
                      <a:pt x="2173" y="939"/>
                      <a:pt x="2173" y="794"/>
                    </a:cubicBezTo>
                    <a:cubicBezTo>
                      <a:pt x="2173" y="649"/>
                      <a:pt x="2055" y="531"/>
                      <a:pt x="1910" y="531"/>
                    </a:cubicBezTo>
                    <a:close/>
                  </a:path>
                </a:pathLst>
              </a:custGeom>
              <a:noFill/>
              <a:ln w="38100" cap="flat" cmpd="sng" algn="ctr">
                <a:solidFill>
                  <a:srgbClr val="FFFFFF"/>
                </a:solidFill>
                <a:prstDash val="solid"/>
                <a:miter lim="800000"/>
              </a:ln>
              <a:effectLst>
                <a:outerShdw blurRad="50800" dist="38100" dir="2700000" algn="tl" rotWithShape="0">
                  <a:prstClr val="black">
                    <a:alpha val="10000"/>
                  </a:prstClr>
                </a:outerShdw>
              </a:effectLst>
            </p:spPr>
            <p:txBody>
              <a:bodyPr anchor="ctr"/>
              <a:lstStyle/>
              <a:p>
                <a:pPr algn="ctr" defTabSz="914400"/>
                <a:endParaRPr lang="en-US" sz="1600" kern="0" dirty="0">
                  <a:solidFill>
                    <a:sysClr val="window" lastClr="FFFFFF"/>
                  </a:solidFill>
                </a:endParaRPr>
              </a:p>
            </p:txBody>
          </p:sp>
          <p:sp>
            <p:nvSpPr>
              <p:cNvPr id="88" name="Freeform 44"/>
              <p:cNvSpPr>
                <a:spLocks/>
              </p:cNvSpPr>
              <p:nvPr/>
            </p:nvSpPr>
            <p:spPr bwMode="gray">
              <a:xfrm>
                <a:off x="4974064" y="2149542"/>
                <a:ext cx="879864" cy="588767"/>
              </a:xfrm>
              <a:custGeom>
                <a:avLst/>
                <a:gdLst>
                  <a:gd name="T0" fmla="*/ 954 w 964"/>
                  <a:gd name="T1" fmla="*/ 176 h 482"/>
                  <a:gd name="T2" fmla="*/ 914 w 964"/>
                  <a:gd name="T3" fmla="*/ 138 h 482"/>
                  <a:gd name="T4" fmla="*/ 828 w 964"/>
                  <a:gd name="T5" fmla="*/ 104 h 482"/>
                  <a:gd name="T6" fmla="*/ 718 w 964"/>
                  <a:gd name="T7" fmla="*/ 56 h 482"/>
                  <a:gd name="T8" fmla="*/ 636 w 964"/>
                  <a:gd name="T9" fmla="*/ 8 h 482"/>
                  <a:gd name="T10" fmla="*/ 526 w 964"/>
                  <a:gd name="T11" fmla="*/ 8 h 482"/>
                  <a:gd name="T12" fmla="*/ 420 w 964"/>
                  <a:gd name="T13" fmla="*/ 16 h 482"/>
                  <a:gd name="T14" fmla="*/ 328 w 964"/>
                  <a:gd name="T15" fmla="*/ 16 h 482"/>
                  <a:gd name="T16" fmla="*/ 248 w 964"/>
                  <a:gd name="T17" fmla="*/ 34 h 482"/>
                  <a:gd name="T18" fmla="*/ 184 w 964"/>
                  <a:gd name="T19" fmla="*/ 70 h 482"/>
                  <a:gd name="T20" fmla="*/ 118 w 964"/>
                  <a:gd name="T21" fmla="*/ 114 h 482"/>
                  <a:gd name="T22" fmla="*/ 24 w 964"/>
                  <a:gd name="T23" fmla="*/ 164 h 482"/>
                  <a:gd name="T24" fmla="*/ 0 w 964"/>
                  <a:gd name="T25" fmla="*/ 208 h 482"/>
                  <a:gd name="T26" fmla="*/ 8 w 964"/>
                  <a:gd name="T27" fmla="*/ 250 h 482"/>
                  <a:gd name="T28" fmla="*/ 78 w 964"/>
                  <a:gd name="T29" fmla="*/ 304 h 482"/>
                  <a:gd name="T30" fmla="*/ 146 w 964"/>
                  <a:gd name="T31" fmla="*/ 356 h 482"/>
                  <a:gd name="T32" fmla="*/ 194 w 964"/>
                  <a:gd name="T33" fmla="*/ 414 h 482"/>
                  <a:gd name="T34" fmla="*/ 266 w 964"/>
                  <a:gd name="T35" fmla="*/ 456 h 482"/>
                  <a:gd name="T36" fmla="*/ 358 w 964"/>
                  <a:gd name="T37" fmla="*/ 478 h 482"/>
                  <a:gd name="T38" fmla="*/ 454 w 964"/>
                  <a:gd name="T39" fmla="*/ 480 h 482"/>
                  <a:gd name="T40" fmla="*/ 538 w 964"/>
                  <a:gd name="T41" fmla="*/ 460 h 482"/>
                  <a:gd name="T42" fmla="*/ 634 w 964"/>
                  <a:gd name="T43" fmla="*/ 448 h 482"/>
                  <a:gd name="T44" fmla="*/ 738 w 964"/>
                  <a:gd name="T45" fmla="*/ 436 h 482"/>
                  <a:gd name="T46" fmla="*/ 824 w 964"/>
                  <a:gd name="T47" fmla="*/ 400 h 482"/>
                  <a:gd name="T48" fmla="*/ 886 w 964"/>
                  <a:gd name="T49" fmla="*/ 348 h 482"/>
                  <a:gd name="T50" fmla="*/ 916 w 964"/>
                  <a:gd name="T51" fmla="*/ 282 h 482"/>
                  <a:gd name="T52" fmla="*/ 956 w 964"/>
                  <a:gd name="T53" fmla="*/ 240 h 482"/>
                  <a:gd name="T54" fmla="*/ 724 w 964"/>
                  <a:gd name="T55" fmla="*/ 302 h 482"/>
                  <a:gd name="T56" fmla="*/ 850 w 964"/>
                  <a:gd name="T57" fmla="*/ 312 h 482"/>
                  <a:gd name="T58" fmla="*/ 862 w 964"/>
                  <a:gd name="T59" fmla="*/ 336 h 482"/>
                  <a:gd name="T60" fmla="*/ 812 w 964"/>
                  <a:gd name="T61" fmla="*/ 378 h 482"/>
                  <a:gd name="T62" fmla="*/ 722 w 964"/>
                  <a:gd name="T63" fmla="*/ 412 h 482"/>
                  <a:gd name="T64" fmla="*/ 608 w 964"/>
                  <a:gd name="T65" fmla="*/ 420 h 482"/>
                  <a:gd name="T66" fmla="*/ 512 w 964"/>
                  <a:gd name="T67" fmla="*/ 402 h 482"/>
                  <a:gd name="T68" fmla="*/ 436 w 964"/>
                  <a:gd name="T69" fmla="*/ 396 h 482"/>
                  <a:gd name="T70" fmla="*/ 530 w 964"/>
                  <a:gd name="T71" fmla="*/ 436 h 482"/>
                  <a:gd name="T72" fmla="*/ 410 w 964"/>
                  <a:gd name="T73" fmla="*/ 456 h 482"/>
                  <a:gd name="T74" fmla="*/ 324 w 964"/>
                  <a:gd name="T75" fmla="*/ 446 h 482"/>
                  <a:gd name="T76" fmla="*/ 252 w 964"/>
                  <a:gd name="T77" fmla="*/ 420 h 482"/>
                  <a:gd name="T78" fmla="*/ 196 w 964"/>
                  <a:gd name="T79" fmla="*/ 380 h 482"/>
                  <a:gd name="T80" fmla="*/ 162 w 964"/>
                  <a:gd name="T81" fmla="*/ 328 h 482"/>
                  <a:gd name="T82" fmla="*/ 194 w 964"/>
                  <a:gd name="T83" fmla="*/ 306 h 482"/>
                  <a:gd name="T84" fmla="*/ 60 w 964"/>
                  <a:gd name="T85" fmla="*/ 266 h 482"/>
                  <a:gd name="T86" fmla="*/ 30 w 964"/>
                  <a:gd name="T87" fmla="*/ 234 h 482"/>
                  <a:gd name="T88" fmla="*/ 30 w 964"/>
                  <a:gd name="T89" fmla="*/ 200 h 482"/>
                  <a:gd name="T90" fmla="*/ 60 w 964"/>
                  <a:gd name="T91" fmla="*/ 168 h 482"/>
                  <a:gd name="T92" fmla="*/ 194 w 964"/>
                  <a:gd name="T93" fmla="*/ 128 h 482"/>
                  <a:gd name="T94" fmla="*/ 188 w 964"/>
                  <a:gd name="T95" fmla="*/ 102 h 482"/>
                  <a:gd name="T96" fmla="*/ 262 w 964"/>
                  <a:gd name="T97" fmla="*/ 56 h 482"/>
                  <a:gd name="T98" fmla="*/ 400 w 964"/>
                  <a:gd name="T99" fmla="*/ 40 h 482"/>
                  <a:gd name="T100" fmla="*/ 512 w 964"/>
                  <a:gd name="T101" fmla="*/ 66 h 482"/>
                  <a:gd name="T102" fmla="*/ 596 w 964"/>
                  <a:gd name="T103" fmla="*/ 110 h 482"/>
                  <a:gd name="T104" fmla="*/ 578 w 964"/>
                  <a:gd name="T105" fmla="*/ 68 h 482"/>
                  <a:gd name="T106" fmla="*/ 548 w 964"/>
                  <a:gd name="T107" fmla="*/ 30 h 482"/>
                  <a:gd name="T108" fmla="*/ 634 w 964"/>
                  <a:gd name="T109" fmla="*/ 34 h 482"/>
                  <a:gd name="T110" fmla="*/ 706 w 964"/>
                  <a:gd name="T111" fmla="*/ 82 h 482"/>
                  <a:gd name="T112" fmla="*/ 716 w 964"/>
                  <a:gd name="T113" fmla="*/ 118 h 482"/>
                  <a:gd name="T114" fmla="*/ 742 w 964"/>
                  <a:gd name="T115" fmla="*/ 120 h 482"/>
                  <a:gd name="T116" fmla="*/ 884 w 964"/>
                  <a:gd name="T117" fmla="*/ 152 h 482"/>
                  <a:gd name="T118" fmla="*/ 930 w 964"/>
                  <a:gd name="T119" fmla="*/ 188 h 482"/>
                  <a:gd name="T120" fmla="*/ 936 w 964"/>
                  <a:gd name="T121" fmla="*/ 220 h 482"/>
                  <a:gd name="T122" fmla="*/ 914 w 964"/>
                  <a:gd name="T123" fmla="*/ 252 h 482"/>
                  <a:gd name="T124" fmla="*/ 810 w 964"/>
                  <a:gd name="T125" fmla="*/ 294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4" h="482">
                    <a:moveTo>
                      <a:pt x="964" y="210"/>
                    </a:moveTo>
                    <a:lnTo>
                      <a:pt x="962" y="200"/>
                    </a:lnTo>
                    <a:lnTo>
                      <a:pt x="958" y="188"/>
                    </a:lnTo>
                    <a:lnTo>
                      <a:pt x="954" y="176"/>
                    </a:lnTo>
                    <a:lnTo>
                      <a:pt x="946" y="166"/>
                    </a:lnTo>
                    <a:lnTo>
                      <a:pt x="936" y="156"/>
                    </a:lnTo>
                    <a:lnTo>
                      <a:pt x="926" y="146"/>
                    </a:lnTo>
                    <a:lnTo>
                      <a:pt x="914" y="138"/>
                    </a:lnTo>
                    <a:lnTo>
                      <a:pt x="898" y="130"/>
                    </a:lnTo>
                    <a:lnTo>
                      <a:pt x="882" y="122"/>
                    </a:lnTo>
                    <a:lnTo>
                      <a:pt x="866" y="116"/>
                    </a:lnTo>
                    <a:lnTo>
                      <a:pt x="828" y="104"/>
                    </a:lnTo>
                    <a:lnTo>
                      <a:pt x="784" y="96"/>
                    </a:lnTo>
                    <a:lnTo>
                      <a:pt x="738" y="94"/>
                    </a:lnTo>
                    <a:lnTo>
                      <a:pt x="730" y="74"/>
                    </a:lnTo>
                    <a:lnTo>
                      <a:pt x="718" y="56"/>
                    </a:lnTo>
                    <a:lnTo>
                      <a:pt x="702" y="40"/>
                    </a:lnTo>
                    <a:lnTo>
                      <a:pt x="684" y="28"/>
                    </a:lnTo>
                    <a:lnTo>
                      <a:pt x="660" y="16"/>
                    </a:lnTo>
                    <a:lnTo>
                      <a:pt x="636" y="8"/>
                    </a:lnTo>
                    <a:lnTo>
                      <a:pt x="610" y="2"/>
                    </a:lnTo>
                    <a:lnTo>
                      <a:pt x="582" y="0"/>
                    </a:lnTo>
                    <a:lnTo>
                      <a:pt x="554" y="2"/>
                    </a:lnTo>
                    <a:lnTo>
                      <a:pt x="526" y="8"/>
                    </a:lnTo>
                    <a:lnTo>
                      <a:pt x="502" y="16"/>
                    </a:lnTo>
                    <a:lnTo>
                      <a:pt x="478" y="28"/>
                    </a:lnTo>
                    <a:lnTo>
                      <a:pt x="444" y="20"/>
                    </a:lnTo>
                    <a:lnTo>
                      <a:pt x="420" y="16"/>
                    </a:lnTo>
                    <a:lnTo>
                      <a:pt x="396" y="14"/>
                    </a:lnTo>
                    <a:lnTo>
                      <a:pt x="372" y="14"/>
                    </a:lnTo>
                    <a:lnTo>
                      <a:pt x="350" y="14"/>
                    </a:lnTo>
                    <a:lnTo>
                      <a:pt x="328" y="16"/>
                    </a:lnTo>
                    <a:lnTo>
                      <a:pt x="306" y="18"/>
                    </a:lnTo>
                    <a:lnTo>
                      <a:pt x="286" y="22"/>
                    </a:lnTo>
                    <a:lnTo>
                      <a:pt x="266" y="28"/>
                    </a:lnTo>
                    <a:lnTo>
                      <a:pt x="248" y="34"/>
                    </a:lnTo>
                    <a:lnTo>
                      <a:pt x="230" y="40"/>
                    </a:lnTo>
                    <a:lnTo>
                      <a:pt x="212" y="50"/>
                    </a:lnTo>
                    <a:lnTo>
                      <a:pt x="198" y="58"/>
                    </a:lnTo>
                    <a:lnTo>
                      <a:pt x="184" y="70"/>
                    </a:lnTo>
                    <a:lnTo>
                      <a:pt x="170" y="80"/>
                    </a:lnTo>
                    <a:lnTo>
                      <a:pt x="160" y="94"/>
                    </a:lnTo>
                    <a:lnTo>
                      <a:pt x="150" y="106"/>
                    </a:lnTo>
                    <a:lnTo>
                      <a:pt x="118" y="114"/>
                    </a:lnTo>
                    <a:lnTo>
                      <a:pt x="90" y="124"/>
                    </a:lnTo>
                    <a:lnTo>
                      <a:pt x="64" y="136"/>
                    </a:lnTo>
                    <a:lnTo>
                      <a:pt x="42" y="150"/>
                    </a:lnTo>
                    <a:lnTo>
                      <a:pt x="24" y="164"/>
                    </a:lnTo>
                    <a:lnTo>
                      <a:pt x="10" y="180"/>
                    </a:lnTo>
                    <a:lnTo>
                      <a:pt x="6" y="190"/>
                    </a:lnTo>
                    <a:lnTo>
                      <a:pt x="2" y="198"/>
                    </a:lnTo>
                    <a:lnTo>
                      <a:pt x="0" y="208"/>
                    </a:lnTo>
                    <a:lnTo>
                      <a:pt x="0" y="216"/>
                    </a:lnTo>
                    <a:lnTo>
                      <a:pt x="0" y="226"/>
                    </a:lnTo>
                    <a:lnTo>
                      <a:pt x="2" y="234"/>
                    </a:lnTo>
                    <a:lnTo>
                      <a:pt x="8" y="250"/>
                    </a:lnTo>
                    <a:lnTo>
                      <a:pt x="20" y="266"/>
                    </a:lnTo>
                    <a:lnTo>
                      <a:pt x="36" y="280"/>
                    </a:lnTo>
                    <a:lnTo>
                      <a:pt x="56" y="294"/>
                    </a:lnTo>
                    <a:lnTo>
                      <a:pt x="78" y="304"/>
                    </a:lnTo>
                    <a:lnTo>
                      <a:pt x="104" y="314"/>
                    </a:lnTo>
                    <a:lnTo>
                      <a:pt x="132" y="322"/>
                    </a:lnTo>
                    <a:lnTo>
                      <a:pt x="138" y="340"/>
                    </a:lnTo>
                    <a:lnTo>
                      <a:pt x="146" y="356"/>
                    </a:lnTo>
                    <a:lnTo>
                      <a:pt x="154" y="372"/>
                    </a:lnTo>
                    <a:lnTo>
                      <a:pt x="166" y="388"/>
                    </a:lnTo>
                    <a:lnTo>
                      <a:pt x="178" y="402"/>
                    </a:lnTo>
                    <a:lnTo>
                      <a:pt x="194" y="414"/>
                    </a:lnTo>
                    <a:lnTo>
                      <a:pt x="210" y="426"/>
                    </a:lnTo>
                    <a:lnTo>
                      <a:pt x="228" y="438"/>
                    </a:lnTo>
                    <a:lnTo>
                      <a:pt x="246" y="448"/>
                    </a:lnTo>
                    <a:lnTo>
                      <a:pt x="266" y="456"/>
                    </a:lnTo>
                    <a:lnTo>
                      <a:pt x="288" y="464"/>
                    </a:lnTo>
                    <a:lnTo>
                      <a:pt x="310" y="470"/>
                    </a:lnTo>
                    <a:lnTo>
                      <a:pt x="334" y="474"/>
                    </a:lnTo>
                    <a:lnTo>
                      <a:pt x="358" y="478"/>
                    </a:lnTo>
                    <a:lnTo>
                      <a:pt x="384" y="480"/>
                    </a:lnTo>
                    <a:lnTo>
                      <a:pt x="410" y="482"/>
                    </a:lnTo>
                    <a:lnTo>
                      <a:pt x="432" y="480"/>
                    </a:lnTo>
                    <a:lnTo>
                      <a:pt x="454" y="480"/>
                    </a:lnTo>
                    <a:lnTo>
                      <a:pt x="476" y="476"/>
                    </a:lnTo>
                    <a:lnTo>
                      <a:pt x="498" y="472"/>
                    </a:lnTo>
                    <a:lnTo>
                      <a:pt x="518" y="466"/>
                    </a:lnTo>
                    <a:lnTo>
                      <a:pt x="538" y="460"/>
                    </a:lnTo>
                    <a:lnTo>
                      <a:pt x="558" y="452"/>
                    </a:lnTo>
                    <a:lnTo>
                      <a:pt x="576" y="444"/>
                    </a:lnTo>
                    <a:lnTo>
                      <a:pt x="604" y="446"/>
                    </a:lnTo>
                    <a:lnTo>
                      <a:pt x="634" y="448"/>
                    </a:lnTo>
                    <a:lnTo>
                      <a:pt x="662" y="448"/>
                    </a:lnTo>
                    <a:lnTo>
                      <a:pt x="688" y="444"/>
                    </a:lnTo>
                    <a:lnTo>
                      <a:pt x="714" y="440"/>
                    </a:lnTo>
                    <a:lnTo>
                      <a:pt x="738" y="436"/>
                    </a:lnTo>
                    <a:lnTo>
                      <a:pt x="762" y="428"/>
                    </a:lnTo>
                    <a:lnTo>
                      <a:pt x="784" y="420"/>
                    </a:lnTo>
                    <a:lnTo>
                      <a:pt x="806" y="410"/>
                    </a:lnTo>
                    <a:lnTo>
                      <a:pt x="824" y="400"/>
                    </a:lnTo>
                    <a:lnTo>
                      <a:pt x="844" y="388"/>
                    </a:lnTo>
                    <a:lnTo>
                      <a:pt x="860" y="376"/>
                    </a:lnTo>
                    <a:lnTo>
                      <a:pt x="874" y="362"/>
                    </a:lnTo>
                    <a:lnTo>
                      <a:pt x="886" y="348"/>
                    </a:lnTo>
                    <a:lnTo>
                      <a:pt x="898" y="332"/>
                    </a:lnTo>
                    <a:lnTo>
                      <a:pt x="906" y="316"/>
                    </a:lnTo>
                    <a:lnTo>
                      <a:pt x="912" y="300"/>
                    </a:lnTo>
                    <a:lnTo>
                      <a:pt x="916" y="282"/>
                    </a:lnTo>
                    <a:lnTo>
                      <a:pt x="936" y="266"/>
                    </a:lnTo>
                    <a:lnTo>
                      <a:pt x="944" y="258"/>
                    </a:lnTo>
                    <a:lnTo>
                      <a:pt x="950" y="250"/>
                    </a:lnTo>
                    <a:lnTo>
                      <a:pt x="956" y="240"/>
                    </a:lnTo>
                    <a:lnTo>
                      <a:pt x="960" y="230"/>
                    </a:lnTo>
                    <a:lnTo>
                      <a:pt x="962" y="220"/>
                    </a:lnTo>
                    <a:lnTo>
                      <a:pt x="964" y="210"/>
                    </a:lnTo>
                    <a:lnTo>
                      <a:pt x="724" y="302"/>
                    </a:lnTo>
                    <a:lnTo>
                      <a:pt x="724" y="328"/>
                    </a:lnTo>
                    <a:lnTo>
                      <a:pt x="770" y="326"/>
                    </a:lnTo>
                    <a:lnTo>
                      <a:pt x="812" y="320"/>
                    </a:lnTo>
                    <a:lnTo>
                      <a:pt x="850" y="312"/>
                    </a:lnTo>
                    <a:lnTo>
                      <a:pt x="884" y="298"/>
                    </a:lnTo>
                    <a:lnTo>
                      <a:pt x="878" y="312"/>
                    </a:lnTo>
                    <a:lnTo>
                      <a:pt x="872" y="324"/>
                    </a:lnTo>
                    <a:lnTo>
                      <a:pt x="862" y="336"/>
                    </a:lnTo>
                    <a:lnTo>
                      <a:pt x="852" y="348"/>
                    </a:lnTo>
                    <a:lnTo>
                      <a:pt x="840" y="358"/>
                    </a:lnTo>
                    <a:lnTo>
                      <a:pt x="826" y="368"/>
                    </a:lnTo>
                    <a:lnTo>
                      <a:pt x="812" y="378"/>
                    </a:lnTo>
                    <a:lnTo>
                      <a:pt x="796" y="386"/>
                    </a:lnTo>
                    <a:lnTo>
                      <a:pt x="778" y="394"/>
                    </a:lnTo>
                    <a:lnTo>
                      <a:pt x="760" y="402"/>
                    </a:lnTo>
                    <a:lnTo>
                      <a:pt x="722" y="412"/>
                    </a:lnTo>
                    <a:lnTo>
                      <a:pt x="678" y="420"/>
                    </a:lnTo>
                    <a:lnTo>
                      <a:pt x="656" y="420"/>
                    </a:lnTo>
                    <a:lnTo>
                      <a:pt x="634" y="422"/>
                    </a:lnTo>
                    <a:lnTo>
                      <a:pt x="608" y="420"/>
                    </a:lnTo>
                    <a:lnTo>
                      <a:pt x="582" y="418"/>
                    </a:lnTo>
                    <a:lnTo>
                      <a:pt x="558" y="414"/>
                    </a:lnTo>
                    <a:lnTo>
                      <a:pt x="534" y="410"/>
                    </a:lnTo>
                    <a:lnTo>
                      <a:pt x="512" y="402"/>
                    </a:lnTo>
                    <a:lnTo>
                      <a:pt x="490" y="394"/>
                    </a:lnTo>
                    <a:lnTo>
                      <a:pt x="470" y="384"/>
                    </a:lnTo>
                    <a:lnTo>
                      <a:pt x="450" y="374"/>
                    </a:lnTo>
                    <a:lnTo>
                      <a:pt x="436" y="396"/>
                    </a:lnTo>
                    <a:lnTo>
                      <a:pt x="458" y="408"/>
                    </a:lnTo>
                    <a:lnTo>
                      <a:pt x="480" y="418"/>
                    </a:lnTo>
                    <a:lnTo>
                      <a:pt x="504" y="428"/>
                    </a:lnTo>
                    <a:lnTo>
                      <a:pt x="530" y="436"/>
                    </a:lnTo>
                    <a:lnTo>
                      <a:pt x="502" y="444"/>
                    </a:lnTo>
                    <a:lnTo>
                      <a:pt x="472" y="450"/>
                    </a:lnTo>
                    <a:lnTo>
                      <a:pt x="442" y="454"/>
                    </a:lnTo>
                    <a:lnTo>
                      <a:pt x="410" y="456"/>
                    </a:lnTo>
                    <a:lnTo>
                      <a:pt x="388" y="454"/>
                    </a:lnTo>
                    <a:lnTo>
                      <a:pt x="366" y="452"/>
                    </a:lnTo>
                    <a:lnTo>
                      <a:pt x="344" y="450"/>
                    </a:lnTo>
                    <a:lnTo>
                      <a:pt x="324" y="446"/>
                    </a:lnTo>
                    <a:lnTo>
                      <a:pt x="304" y="440"/>
                    </a:lnTo>
                    <a:lnTo>
                      <a:pt x="286" y="434"/>
                    </a:lnTo>
                    <a:lnTo>
                      <a:pt x="268" y="428"/>
                    </a:lnTo>
                    <a:lnTo>
                      <a:pt x="252" y="420"/>
                    </a:lnTo>
                    <a:lnTo>
                      <a:pt x="236" y="410"/>
                    </a:lnTo>
                    <a:lnTo>
                      <a:pt x="220" y="402"/>
                    </a:lnTo>
                    <a:lnTo>
                      <a:pt x="208" y="390"/>
                    </a:lnTo>
                    <a:lnTo>
                      <a:pt x="196" y="380"/>
                    </a:lnTo>
                    <a:lnTo>
                      <a:pt x="184" y="368"/>
                    </a:lnTo>
                    <a:lnTo>
                      <a:pt x="176" y="356"/>
                    </a:lnTo>
                    <a:lnTo>
                      <a:pt x="168" y="342"/>
                    </a:lnTo>
                    <a:lnTo>
                      <a:pt x="162" y="328"/>
                    </a:lnTo>
                    <a:lnTo>
                      <a:pt x="200" y="332"/>
                    </a:lnTo>
                    <a:lnTo>
                      <a:pt x="240" y="334"/>
                    </a:lnTo>
                    <a:lnTo>
                      <a:pt x="240" y="308"/>
                    </a:lnTo>
                    <a:lnTo>
                      <a:pt x="194" y="306"/>
                    </a:lnTo>
                    <a:lnTo>
                      <a:pt x="152" y="300"/>
                    </a:lnTo>
                    <a:lnTo>
                      <a:pt x="116" y="290"/>
                    </a:lnTo>
                    <a:lnTo>
                      <a:pt x="84" y="278"/>
                    </a:lnTo>
                    <a:lnTo>
                      <a:pt x="60" y="266"/>
                    </a:lnTo>
                    <a:lnTo>
                      <a:pt x="50" y="258"/>
                    </a:lnTo>
                    <a:lnTo>
                      <a:pt x="40" y="250"/>
                    </a:lnTo>
                    <a:lnTo>
                      <a:pt x="34" y="242"/>
                    </a:lnTo>
                    <a:lnTo>
                      <a:pt x="30" y="234"/>
                    </a:lnTo>
                    <a:lnTo>
                      <a:pt x="26" y="224"/>
                    </a:lnTo>
                    <a:lnTo>
                      <a:pt x="26" y="216"/>
                    </a:lnTo>
                    <a:lnTo>
                      <a:pt x="26" y="208"/>
                    </a:lnTo>
                    <a:lnTo>
                      <a:pt x="30" y="200"/>
                    </a:lnTo>
                    <a:lnTo>
                      <a:pt x="34" y="192"/>
                    </a:lnTo>
                    <a:lnTo>
                      <a:pt x="40" y="184"/>
                    </a:lnTo>
                    <a:lnTo>
                      <a:pt x="50" y="176"/>
                    </a:lnTo>
                    <a:lnTo>
                      <a:pt x="60" y="168"/>
                    </a:lnTo>
                    <a:lnTo>
                      <a:pt x="84" y="154"/>
                    </a:lnTo>
                    <a:lnTo>
                      <a:pt x="116" y="142"/>
                    </a:lnTo>
                    <a:lnTo>
                      <a:pt x="152" y="134"/>
                    </a:lnTo>
                    <a:lnTo>
                      <a:pt x="194" y="128"/>
                    </a:lnTo>
                    <a:lnTo>
                      <a:pt x="240" y="126"/>
                    </a:lnTo>
                    <a:lnTo>
                      <a:pt x="240" y="98"/>
                    </a:lnTo>
                    <a:lnTo>
                      <a:pt x="214" y="100"/>
                    </a:lnTo>
                    <a:lnTo>
                      <a:pt x="188" y="102"/>
                    </a:lnTo>
                    <a:lnTo>
                      <a:pt x="198" y="92"/>
                    </a:lnTo>
                    <a:lnTo>
                      <a:pt x="208" y="84"/>
                    </a:lnTo>
                    <a:lnTo>
                      <a:pt x="234" y="68"/>
                    </a:lnTo>
                    <a:lnTo>
                      <a:pt x="262" y="56"/>
                    </a:lnTo>
                    <a:lnTo>
                      <a:pt x="292" y="48"/>
                    </a:lnTo>
                    <a:lnTo>
                      <a:pt x="326" y="42"/>
                    </a:lnTo>
                    <a:lnTo>
                      <a:pt x="362" y="40"/>
                    </a:lnTo>
                    <a:lnTo>
                      <a:pt x="400" y="40"/>
                    </a:lnTo>
                    <a:lnTo>
                      <a:pt x="440" y="46"/>
                    </a:lnTo>
                    <a:lnTo>
                      <a:pt x="464" y="50"/>
                    </a:lnTo>
                    <a:lnTo>
                      <a:pt x="488" y="58"/>
                    </a:lnTo>
                    <a:lnTo>
                      <a:pt x="512" y="66"/>
                    </a:lnTo>
                    <a:lnTo>
                      <a:pt x="536" y="74"/>
                    </a:lnTo>
                    <a:lnTo>
                      <a:pt x="556" y="86"/>
                    </a:lnTo>
                    <a:lnTo>
                      <a:pt x="576" y="98"/>
                    </a:lnTo>
                    <a:lnTo>
                      <a:pt x="596" y="110"/>
                    </a:lnTo>
                    <a:lnTo>
                      <a:pt x="612" y="124"/>
                    </a:lnTo>
                    <a:lnTo>
                      <a:pt x="630" y="104"/>
                    </a:lnTo>
                    <a:lnTo>
                      <a:pt x="606" y="84"/>
                    </a:lnTo>
                    <a:lnTo>
                      <a:pt x="578" y="68"/>
                    </a:lnTo>
                    <a:lnTo>
                      <a:pt x="548" y="52"/>
                    </a:lnTo>
                    <a:lnTo>
                      <a:pt x="516" y="38"/>
                    </a:lnTo>
                    <a:lnTo>
                      <a:pt x="530" y="34"/>
                    </a:lnTo>
                    <a:lnTo>
                      <a:pt x="548" y="30"/>
                    </a:lnTo>
                    <a:lnTo>
                      <a:pt x="564" y="28"/>
                    </a:lnTo>
                    <a:lnTo>
                      <a:pt x="582" y="28"/>
                    </a:lnTo>
                    <a:lnTo>
                      <a:pt x="608" y="28"/>
                    </a:lnTo>
                    <a:lnTo>
                      <a:pt x="634" y="34"/>
                    </a:lnTo>
                    <a:lnTo>
                      <a:pt x="656" y="42"/>
                    </a:lnTo>
                    <a:lnTo>
                      <a:pt x="676" y="54"/>
                    </a:lnTo>
                    <a:lnTo>
                      <a:pt x="692" y="68"/>
                    </a:lnTo>
                    <a:lnTo>
                      <a:pt x="706" y="82"/>
                    </a:lnTo>
                    <a:lnTo>
                      <a:pt x="710" y="90"/>
                    </a:lnTo>
                    <a:lnTo>
                      <a:pt x="714" y="100"/>
                    </a:lnTo>
                    <a:lnTo>
                      <a:pt x="716" y="108"/>
                    </a:lnTo>
                    <a:lnTo>
                      <a:pt x="716" y="118"/>
                    </a:lnTo>
                    <a:lnTo>
                      <a:pt x="714" y="134"/>
                    </a:lnTo>
                    <a:lnTo>
                      <a:pt x="740" y="140"/>
                    </a:lnTo>
                    <a:lnTo>
                      <a:pt x="742" y="130"/>
                    </a:lnTo>
                    <a:lnTo>
                      <a:pt x="742" y="120"/>
                    </a:lnTo>
                    <a:lnTo>
                      <a:pt x="784" y="124"/>
                    </a:lnTo>
                    <a:lnTo>
                      <a:pt x="822" y="130"/>
                    </a:lnTo>
                    <a:lnTo>
                      <a:pt x="856" y="140"/>
                    </a:lnTo>
                    <a:lnTo>
                      <a:pt x="884" y="152"/>
                    </a:lnTo>
                    <a:lnTo>
                      <a:pt x="906" y="164"/>
                    </a:lnTo>
                    <a:lnTo>
                      <a:pt x="916" y="172"/>
                    </a:lnTo>
                    <a:lnTo>
                      <a:pt x="922" y="180"/>
                    </a:lnTo>
                    <a:lnTo>
                      <a:pt x="930" y="188"/>
                    </a:lnTo>
                    <a:lnTo>
                      <a:pt x="934" y="196"/>
                    </a:lnTo>
                    <a:lnTo>
                      <a:pt x="936" y="202"/>
                    </a:lnTo>
                    <a:lnTo>
                      <a:pt x="936" y="210"/>
                    </a:lnTo>
                    <a:lnTo>
                      <a:pt x="936" y="220"/>
                    </a:lnTo>
                    <a:lnTo>
                      <a:pt x="932" y="228"/>
                    </a:lnTo>
                    <a:lnTo>
                      <a:pt x="928" y="236"/>
                    </a:lnTo>
                    <a:lnTo>
                      <a:pt x="922" y="244"/>
                    </a:lnTo>
                    <a:lnTo>
                      <a:pt x="914" y="252"/>
                    </a:lnTo>
                    <a:lnTo>
                      <a:pt x="904" y="260"/>
                    </a:lnTo>
                    <a:lnTo>
                      <a:pt x="878" y="274"/>
                    </a:lnTo>
                    <a:lnTo>
                      <a:pt x="848" y="286"/>
                    </a:lnTo>
                    <a:lnTo>
                      <a:pt x="810" y="294"/>
                    </a:lnTo>
                    <a:lnTo>
                      <a:pt x="770" y="300"/>
                    </a:lnTo>
                    <a:lnTo>
                      <a:pt x="724" y="302"/>
                    </a:lnTo>
                    <a:lnTo>
                      <a:pt x="964" y="210"/>
                    </a:lnTo>
                    <a:close/>
                  </a:path>
                </a:pathLst>
              </a:custGeom>
              <a:noFill/>
              <a:ln w="9525">
                <a:noFill/>
                <a:round/>
                <a:headEnd/>
                <a:tailEnd/>
              </a:ln>
            </p:spPr>
            <p:txBody>
              <a:bodyPr lIns="121899" tIns="60949" rIns="121899" bIns="60949" anchor="ctr"/>
              <a:lstStyle/>
              <a:p>
                <a:pPr algn="ctr"/>
                <a:r>
                  <a:rPr lang="en-US" sz="2000" b="1" dirty="0">
                    <a:gradFill>
                      <a:gsLst>
                        <a:gs pos="0">
                          <a:schemeClr val="tx1"/>
                        </a:gs>
                        <a:gs pos="100000">
                          <a:schemeClr val="tx1"/>
                        </a:gs>
                      </a:gsLst>
                      <a:lin ang="16200000" scaled="0"/>
                    </a:gradFill>
                    <a:latin typeface="Segoe Condensed" pitchFamily="34" charset="0"/>
                  </a:rPr>
                  <a:t>FIN</a:t>
                </a:r>
              </a:p>
            </p:txBody>
          </p:sp>
        </p:grpSp>
        <p:grpSp>
          <p:nvGrpSpPr>
            <p:cNvPr id="78" name="Group 77"/>
            <p:cNvGrpSpPr/>
            <p:nvPr/>
          </p:nvGrpSpPr>
          <p:grpSpPr>
            <a:xfrm>
              <a:off x="3408218" y="2232554"/>
              <a:ext cx="1170131" cy="760023"/>
              <a:chOff x="3443843" y="2042554"/>
              <a:chExt cx="1170131" cy="760023"/>
            </a:xfrm>
          </p:grpSpPr>
          <p:sp>
            <p:nvSpPr>
              <p:cNvPr id="85" name="Freeform 84"/>
              <p:cNvSpPr>
                <a:spLocks/>
              </p:cNvSpPr>
              <p:nvPr/>
            </p:nvSpPr>
            <p:spPr bwMode="auto">
              <a:xfrm>
                <a:off x="3443843" y="2042554"/>
                <a:ext cx="1170131" cy="760023"/>
              </a:xfrm>
              <a:custGeom>
                <a:avLst/>
                <a:gdLst>
                  <a:gd name="T0" fmla="*/ 1910 w 2173"/>
                  <a:gd name="T1" fmla="*/ 531 h 1411"/>
                  <a:gd name="T2" fmla="*/ 1814 w 2173"/>
                  <a:gd name="T3" fmla="*/ 550 h 1411"/>
                  <a:gd name="T4" fmla="*/ 1816 w 2173"/>
                  <a:gd name="T5" fmla="*/ 507 h 1411"/>
                  <a:gd name="T6" fmla="*/ 1309 w 2173"/>
                  <a:gd name="T7" fmla="*/ 0 h 1411"/>
                  <a:gd name="T8" fmla="*/ 862 w 2173"/>
                  <a:gd name="T9" fmla="*/ 269 h 1411"/>
                  <a:gd name="T10" fmla="*/ 615 w 2173"/>
                  <a:gd name="T11" fmla="*/ 161 h 1411"/>
                  <a:gd name="T12" fmla="*/ 280 w 2173"/>
                  <a:gd name="T13" fmla="*/ 496 h 1411"/>
                  <a:gd name="T14" fmla="*/ 295 w 2173"/>
                  <a:gd name="T15" fmla="*/ 594 h 1411"/>
                  <a:gd name="T16" fmla="*/ 267 w 2173"/>
                  <a:gd name="T17" fmla="*/ 592 h 1411"/>
                  <a:gd name="T18" fmla="*/ 0 w 2173"/>
                  <a:gd name="T19" fmla="*/ 860 h 1411"/>
                  <a:gd name="T20" fmla="*/ 267 w 2173"/>
                  <a:gd name="T21" fmla="*/ 1127 h 1411"/>
                  <a:gd name="T22" fmla="*/ 394 w 2173"/>
                  <a:gd name="T23" fmla="*/ 1095 h 1411"/>
                  <a:gd name="T24" fmla="*/ 753 w 2173"/>
                  <a:gd name="T25" fmla="*/ 1411 h 1411"/>
                  <a:gd name="T26" fmla="*/ 1059 w 2173"/>
                  <a:gd name="T27" fmla="*/ 1242 h 1411"/>
                  <a:gd name="T28" fmla="*/ 1267 w 2173"/>
                  <a:gd name="T29" fmla="*/ 1366 h 1411"/>
                  <a:gd name="T30" fmla="*/ 1501 w 2173"/>
                  <a:gd name="T31" fmla="*/ 1165 h 1411"/>
                  <a:gd name="T32" fmla="*/ 1623 w 2173"/>
                  <a:gd name="T33" fmla="*/ 1204 h 1411"/>
                  <a:gd name="T34" fmla="*/ 1828 w 2173"/>
                  <a:gd name="T35" fmla="*/ 1043 h 1411"/>
                  <a:gd name="T36" fmla="*/ 1910 w 2173"/>
                  <a:gd name="T37" fmla="*/ 1056 h 1411"/>
                  <a:gd name="T38" fmla="*/ 2173 w 2173"/>
                  <a:gd name="T39" fmla="*/ 794 h 1411"/>
                  <a:gd name="T40" fmla="*/ 1910 w 2173"/>
                  <a:gd name="T41" fmla="*/ 531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3" h="1411">
                    <a:moveTo>
                      <a:pt x="1910" y="531"/>
                    </a:moveTo>
                    <a:cubicBezTo>
                      <a:pt x="1876" y="531"/>
                      <a:pt x="1844" y="538"/>
                      <a:pt x="1814" y="550"/>
                    </a:cubicBezTo>
                    <a:cubicBezTo>
                      <a:pt x="1815" y="536"/>
                      <a:pt x="1816" y="521"/>
                      <a:pt x="1816" y="507"/>
                    </a:cubicBezTo>
                    <a:cubicBezTo>
                      <a:pt x="1816" y="227"/>
                      <a:pt x="1589" y="0"/>
                      <a:pt x="1309" y="0"/>
                    </a:cubicBezTo>
                    <a:cubicBezTo>
                      <a:pt x="1115" y="0"/>
                      <a:pt x="947" y="109"/>
                      <a:pt x="862" y="269"/>
                    </a:cubicBezTo>
                    <a:cubicBezTo>
                      <a:pt x="801" y="203"/>
                      <a:pt x="713" y="161"/>
                      <a:pt x="615" y="161"/>
                    </a:cubicBezTo>
                    <a:cubicBezTo>
                      <a:pt x="430" y="161"/>
                      <a:pt x="280" y="311"/>
                      <a:pt x="280" y="496"/>
                    </a:cubicBezTo>
                    <a:cubicBezTo>
                      <a:pt x="280" y="530"/>
                      <a:pt x="285" y="563"/>
                      <a:pt x="295" y="594"/>
                    </a:cubicBezTo>
                    <a:cubicBezTo>
                      <a:pt x="286" y="593"/>
                      <a:pt x="276" y="592"/>
                      <a:pt x="267" y="592"/>
                    </a:cubicBezTo>
                    <a:cubicBezTo>
                      <a:pt x="119" y="592"/>
                      <a:pt x="0" y="712"/>
                      <a:pt x="0" y="860"/>
                    </a:cubicBezTo>
                    <a:cubicBezTo>
                      <a:pt x="0" y="1007"/>
                      <a:pt x="119" y="1127"/>
                      <a:pt x="267" y="1127"/>
                    </a:cubicBezTo>
                    <a:cubicBezTo>
                      <a:pt x="313" y="1127"/>
                      <a:pt x="356" y="1116"/>
                      <a:pt x="394" y="1095"/>
                    </a:cubicBezTo>
                    <a:cubicBezTo>
                      <a:pt x="417" y="1273"/>
                      <a:pt x="569" y="1411"/>
                      <a:pt x="753" y="1411"/>
                    </a:cubicBezTo>
                    <a:cubicBezTo>
                      <a:pt x="882" y="1411"/>
                      <a:pt x="995" y="1344"/>
                      <a:pt x="1059" y="1242"/>
                    </a:cubicBezTo>
                    <a:cubicBezTo>
                      <a:pt x="1099" y="1316"/>
                      <a:pt x="1177" y="1366"/>
                      <a:pt x="1267" y="1366"/>
                    </a:cubicBezTo>
                    <a:cubicBezTo>
                      <a:pt x="1386" y="1366"/>
                      <a:pt x="1484" y="1279"/>
                      <a:pt x="1501" y="1165"/>
                    </a:cubicBezTo>
                    <a:cubicBezTo>
                      <a:pt x="1535" y="1190"/>
                      <a:pt x="1578" y="1204"/>
                      <a:pt x="1623" y="1204"/>
                    </a:cubicBezTo>
                    <a:cubicBezTo>
                      <a:pt x="1723" y="1204"/>
                      <a:pt x="1806" y="1135"/>
                      <a:pt x="1828" y="1043"/>
                    </a:cubicBezTo>
                    <a:cubicBezTo>
                      <a:pt x="1854" y="1051"/>
                      <a:pt x="1882" y="1056"/>
                      <a:pt x="1910" y="1056"/>
                    </a:cubicBezTo>
                    <a:cubicBezTo>
                      <a:pt x="2055" y="1056"/>
                      <a:pt x="2173" y="939"/>
                      <a:pt x="2173" y="794"/>
                    </a:cubicBezTo>
                    <a:cubicBezTo>
                      <a:pt x="2173" y="649"/>
                      <a:pt x="2055" y="531"/>
                      <a:pt x="1910" y="531"/>
                    </a:cubicBezTo>
                    <a:close/>
                  </a:path>
                </a:pathLst>
              </a:custGeom>
              <a:noFill/>
              <a:ln w="38100" cap="flat" cmpd="sng" algn="ctr">
                <a:solidFill>
                  <a:srgbClr val="FFFFFF"/>
                </a:solidFill>
                <a:prstDash val="solid"/>
                <a:miter lim="800000"/>
              </a:ln>
              <a:effectLst>
                <a:outerShdw blurRad="50800" dist="38100" dir="2700000" algn="tl" rotWithShape="0">
                  <a:prstClr val="black">
                    <a:alpha val="10000"/>
                  </a:prstClr>
                </a:outerShdw>
              </a:effectLst>
            </p:spPr>
            <p:txBody>
              <a:bodyPr anchor="ctr"/>
              <a:lstStyle/>
              <a:p>
                <a:pPr algn="ctr" defTabSz="914400"/>
                <a:endParaRPr lang="en-US" sz="1600" kern="0" dirty="0">
                  <a:solidFill>
                    <a:sysClr val="window" lastClr="FFFFFF"/>
                  </a:solidFill>
                </a:endParaRPr>
              </a:p>
            </p:txBody>
          </p:sp>
          <p:sp>
            <p:nvSpPr>
              <p:cNvPr id="86" name="Freeform 44"/>
              <p:cNvSpPr>
                <a:spLocks/>
              </p:cNvSpPr>
              <p:nvPr/>
            </p:nvSpPr>
            <p:spPr bwMode="gray">
              <a:xfrm>
                <a:off x="3506184" y="2149542"/>
                <a:ext cx="1077690" cy="588767"/>
              </a:xfrm>
              <a:custGeom>
                <a:avLst/>
                <a:gdLst>
                  <a:gd name="T0" fmla="*/ 954 w 964"/>
                  <a:gd name="T1" fmla="*/ 176 h 482"/>
                  <a:gd name="T2" fmla="*/ 914 w 964"/>
                  <a:gd name="T3" fmla="*/ 138 h 482"/>
                  <a:gd name="T4" fmla="*/ 828 w 964"/>
                  <a:gd name="T5" fmla="*/ 104 h 482"/>
                  <a:gd name="T6" fmla="*/ 718 w 964"/>
                  <a:gd name="T7" fmla="*/ 56 h 482"/>
                  <a:gd name="T8" fmla="*/ 636 w 964"/>
                  <a:gd name="T9" fmla="*/ 8 h 482"/>
                  <a:gd name="T10" fmla="*/ 526 w 964"/>
                  <a:gd name="T11" fmla="*/ 8 h 482"/>
                  <a:gd name="T12" fmla="*/ 420 w 964"/>
                  <a:gd name="T13" fmla="*/ 16 h 482"/>
                  <a:gd name="T14" fmla="*/ 328 w 964"/>
                  <a:gd name="T15" fmla="*/ 16 h 482"/>
                  <a:gd name="T16" fmla="*/ 248 w 964"/>
                  <a:gd name="T17" fmla="*/ 34 h 482"/>
                  <a:gd name="T18" fmla="*/ 184 w 964"/>
                  <a:gd name="T19" fmla="*/ 70 h 482"/>
                  <a:gd name="T20" fmla="*/ 118 w 964"/>
                  <a:gd name="T21" fmla="*/ 114 h 482"/>
                  <a:gd name="T22" fmla="*/ 24 w 964"/>
                  <a:gd name="T23" fmla="*/ 164 h 482"/>
                  <a:gd name="T24" fmla="*/ 0 w 964"/>
                  <a:gd name="T25" fmla="*/ 208 h 482"/>
                  <a:gd name="T26" fmla="*/ 8 w 964"/>
                  <a:gd name="T27" fmla="*/ 250 h 482"/>
                  <a:gd name="T28" fmla="*/ 78 w 964"/>
                  <a:gd name="T29" fmla="*/ 304 h 482"/>
                  <a:gd name="T30" fmla="*/ 146 w 964"/>
                  <a:gd name="T31" fmla="*/ 356 h 482"/>
                  <a:gd name="T32" fmla="*/ 194 w 964"/>
                  <a:gd name="T33" fmla="*/ 414 h 482"/>
                  <a:gd name="T34" fmla="*/ 266 w 964"/>
                  <a:gd name="T35" fmla="*/ 456 h 482"/>
                  <a:gd name="T36" fmla="*/ 358 w 964"/>
                  <a:gd name="T37" fmla="*/ 478 h 482"/>
                  <a:gd name="T38" fmla="*/ 454 w 964"/>
                  <a:gd name="T39" fmla="*/ 480 h 482"/>
                  <a:gd name="T40" fmla="*/ 538 w 964"/>
                  <a:gd name="T41" fmla="*/ 460 h 482"/>
                  <a:gd name="T42" fmla="*/ 634 w 964"/>
                  <a:gd name="T43" fmla="*/ 448 h 482"/>
                  <a:gd name="T44" fmla="*/ 738 w 964"/>
                  <a:gd name="T45" fmla="*/ 436 h 482"/>
                  <a:gd name="T46" fmla="*/ 824 w 964"/>
                  <a:gd name="T47" fmla="*/ 400 h 482"/>
                  <a:gd name="T48" fmla="*/ 886 w 964"/>
                  <a:gd name="T49" fmla="*/ 348 h 482"/>
                  <a:gd name="T50" fmla="*/ 916 w 964"/>
                  <a:gd name="T51" fmla="*/ 282 h 482"/>
                  <a:gd name="T52" fmla="*/ 956 w 964"/>
                  <a:gd name="T53" fmla="*/ 240 h 482"/>
                  <a:gd name="T54" fmla="*/ 724 w 964"/>
                  <a:gd name="T55" fmla="*/ 302 h 482"/>
                  <a:gd name="T56" fmla="*/ 850 w 964"/>
                  <a:gd name="T57" fmla="*/ 312 h 482"/>
                  <a:gd name="T58" fmla="*/ 862 w 964"/>
                  <a:gd name="T59" fmla="*/ 336 h 482"/>
                  <a:gd name="T60" fmla="*/ 812 w 964"/>
                  <a:gd name="T61" fmla="*/ 378 h 482"/>
                  <a:gd name="T62" fmla="*/ 722 w 964"/>
                  <a:gd name="T63" fmla="*/ 412 h 482"/>
                  <a:gd name="T64" fmla="*/ 608 w 964"/>
                  <a:gd name="T65" fmla="*/ 420 h 482"/>
                  <a:gd name="T66" fmla="*/ 512 w 964"/>
                  <a:gd name="T67" fmla="*/ 402 h 482"/>
                  <a:gd name="T68" fmla="*/ 436 w 964"/>
                  <a:gd name="T69" fmla="*/ 396 h 482"/>
                  <a:gd name="T70" fmla="*/ 530 w 964"/>
                  <a:gd name="T71" fmla="*/ 436 h 482"/>
                  <a:gd name="T72" fmla="*/ 410 w 964"/>
                  <a:gd name="T73" fmla="*/ 456 h 482"/>
                  <a:gd name="T74" fmla="*/ 324 w 964"/>
                  <a:gd name="T75" fmla="*/ 446 h 482"/>
                  <a:gd name="T76" fmla="*/ 252 w 964"/>
                  <a:gd name="T77" fmla="*/ 420 h 482"/>
                  <a:gd name="T78" fmla="*/ 196 w 964"/>
                  <a:gd name="T79" fmla="*/ 380 h 482"/>
                  <a:gd name="T80" fmla="*/ 162 w 964"/>
                  <a:gd name="T81" fmla="*/ 328 h 482"/>
                  <a:gd name="T82" fmla="*/ 194 w 964"/>
                  <a:gd name="T83" fmla="*/ 306 h 482"/>
                  <a:gd name="T84" fmla="*/ 60 w 964"/>
                  <a:gd name="T85" fmla="*/ 266 h 482"/>
                  <a:gd name="T86" fmla="*/ 30 w 964"/>
                  <a:gd name="T87" fmla="*/ 234 h 482"/>
                  <a:gd name="T88" fmla="*/ 30 w 964"/>
                  <a:gd name="T89" fmla="*/ 200 h 482"/>
                  <a:gd name="T90" fmla="*/ 60 w 964"/>
                  <a:gd name="T91" fmla="*/ 168 h 482"/>
                  <a:gd name="T92" fmla="*/ 194 w 964"/>
                  <a:gd name="T93" fmla="*/ 128 h 482"/>
                  <a:gd name="T94" fmla="*/ 188 w 964"/>
                  <a:gd name="T95" fmla="*/ 102 h 482"/>
                  <a:gd name="T96" fmla="*/ 262 w 964"/>
                  <a:gd name="T97" fmla="*/ 56 h 482"/>
                  <a:gd name="T98" fmla="*/ 400 w 964"/>
                  <a:gd name="T99" fmla="*/ 40 h 482"/>
                  <a:gd name="T100" fmla="*/ 512 w 964"/>
                  <a:gd name="T101" fmla="*/ 66 h 482"/>
                  <a:gd name="T102" fmla="*/ 596 w 964"/>
                  <a:gd name="T103" fmla="*/ 110 h 482"/>
                  <a:gd name="T104" fmla="*/ 578 w 964"/>
                  <a:gd name="T105" fmla="*/ 68 h 482"/>
                  <a:gd name="T106" fmla="*/ 548 w 964"/>
                  <a:gd name="T107" fmla="*/ 30 h 482"/>
                  <a:gd name="T108" fmla="*/ 634 w 964"/>
                  <a:gd name="T109" fmla="*/ 34 h 482"/>
                  <a:gd name="T110" fmla="*/ 706 w 964"/>
                  <a:gd name="T111" fmla="*/ 82 h 482"/>
                  <a:gd name="T112" fmla="*/ 716 w 964"/>
                  <a:gd name="T113" fmla="*/ 118 h 482"/>
                  <a:gd name="T114" fmla="*/ 742 w 964"/>
                  <a:gd name="T115" fmla="*/ 120 h 482"/>
                  <a:gd name="T116" fmla="*/ 884 w 964"/>
                  <a:gd name="T117" fmla="*/ 152 h 482"/>
                  <a:gd name="T118" fmla="*/ 930 w 964"/>
                  <a:gd name="T119" fmla="*/ 188 h 482"/>
                  <a:gd name="T120" fmla="*/ 936 w 964"/>
                  <a:gd name="T121" fmla="*/ 220 h 482"/>
                  <a:gd name="T122" fmla="*/ 914 w 964"/>
                  <a:gd name="T123" fmla="*/ 252 h 482"/>
                  <a:gd name="T124" fmla="*/ 810 w 964"/>
                  <a:gd name="T125" fmla="*/ 294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4" h="482">
                    <a:moveTo>
                      <a:pt x="964" y="210"/>
                    </a:moveTo>
                    <a:lnTo>
                      <a:pt x="962" y="200"/>
                    </a:lnTo>
                    <a:lnTo>
                      <a:pt x="958" y="188"/>
                    </a:lnTo>
                    <a:lnTo>
                      <a:pt x="954" y="176"/>
                    </a:lnTo>
                    <a:lnTo>
                      <a:pt x="946" y="166"/>
                    </a:lnTo>
                    <a:lnTo>
                      <a:pt x="936" y="156"/>
                    </a:lnTo>
                    <a:lnTo>
                      <a:pt x="926" y="146"/>
                    </a:lnTo>
                    <a:lnTo>
                      <a:pt x="914" y="138"/>
                    </a:lnTo>
                    <a:lnTo>
                      <a:pt x="898" y="130"/>
                    </a:lnTo>
                    <a:lnTo>
                      <a:pt x="882" y="122"/>
                    </a:lnTo>
                    <a:lnTo>
                      <a:pt x="866" y="116"/>
                    </a:lnTo>
                    <a:lnTo>
                      <a:pt x="828" y="104"/>
                    </a:lnTo>
                    <a:lnTo>
                      <a:pt x="784" y="96"/>
                    </a:lnTo>
                    <a:lnTo>
                      <a:pt x="738" y="94"/>
                    </a:lnTo>
                    <a:lnTo>
                      <a:pt x="730" y="74"/>
                    </a:lnTo>
                    <a:lnTo>
                      <a:pt x="718" y="56"/>
                    </a:lnTo>
                    <a:lnTo>
                      <a:pt x="702" y="40"/>
                    </a:lnTo>
                    <a:lnTo>
                      <a:pt x="684" y="28"/>
                    </a:lnTo>
                    <a:lnTo>
                      <a:pt x="660" y="16"/>
                    </a:lnTo>
                    <a:lnTo>
                      <a:pt x="636" y="8"/>
                    </a:lnTo>
                    <a:lnTo>
                      <a:pt x="610" y="2"/>
                    </a:lnTo>
                    <a:lnTo>
                      <a:pt x="582" y="0"/>
                    </a:lnTo>
                    <a:lnTo>
                      <a:pt x="554" y="2"/>
                    </a:lnTo>
                    <a:lnTo>
                      <a:pt x="526" y="8"/>
                    </a:lnTo>
                    <a:lnTo>
                      <a:pt x="502" y="16"/>
                    </a:lnTo>
                    <a:lnTo>
                      <a:pt x="478" y="28"/>
                    </a:lnTo>
                    <a:lnTo>
                      <a:pt x="444" y="20"/>
                    </a:lnTo>
                    <a:lnTo>
                      <a:pt x="420" y="16"/>
                    </a:lnTo>
                    <a:lnTo>
                      <a:pt x="396" y="14"/>
                    </a:lnTo>
                    <a:lnTo>
                      <a:pt x="372" y="14"/>
                    </a:lnTo>
                    <a:lnTo>
                      <a:pt x="350" y="14"/>
                    </a:lnTo>
                    <a:lnTo>
                      <a:pt x="328" y="16"/>
                    </a:lnTo>
                    <a:lnTo>
                      <a:pt x="306" y="18"/>
                    </a:lnTo>
                    <a:lnTo>
                      <a:pt x="286" y="22"/>
                    </a:lnTo>
                    <a:lnTo>
                      <a:pt x="266" y="28"/>
                    </a:lnTo>
                    <a:lnTo>
                      <a:pt x="248" y="34"/>
                    </a:lnTo>
                    <a:lnTo>
                      <a:pt x="230" y="40"/>
                    </a:lnTo>
                    <a:lnTo>
                      <a:pt x="212" y="50"/>
                    </a:lnTo>
                    <a:lnTo>
                      <a:pt x="198" y="58"/>
                    </a:lnTo>
                    <a:lnTo>
                      <a:pt x="184" y="70"/>
                    </a:lnTo>
                    <a:lnTo>
                      <a:pt x="170" y="80"/>
                    </a:lnTo>
                    <a:lnTo>
                      <a:pt x="160" y="94"/>
                    </a:lnTo>
                    <a:lnTo>
                      <a:pt x="150" y="106"/>
                    </a:lnTo>
                    <a:lnTo>
                      <a:pt x="118" y="114"/>
                    </a:lnTo>
                    <a:lnTo>
                      <a:pt x="90" y="124"/>
                    </a:lnTo>
                    <a:lnTo>
                      <a:pt x="64" y="136"/>
                    </a:lnTo>
                    <a:lnTo>
                      <a:pt x="42" y="150"/>
                    </a:lnTo>
                    <a:lnTo>
                      <a:pt x="24" y="164"/>
                    </a:lnTo>
                    <a:lnTo>
                      <a:pt x="10" y="180"/>
                    </a:lnTo>
                    <a:lnTo>
                      <a:pt x="6" y="190"/>
                    </a:lnTo>
                    <a:lnTo>
                      <a:pt x="2" y="198"/>
                    </a:lnTo>
                    <a:lnTo>
                      <a:pt x="0" y="208"/>
                    </a:lnTo>
                    <a:lnTo>
                      <a:pt x="0" y="216"/>
                    </a:lnTo>
                    <a:lnTo>
                      <a:pt x="0" y="226"/>
                    </a:lnTo>
                    <a:lnTo>
                      <a:pt x="2" y="234"/>
                    </a:lnTo>
                    <a:lnTo>
                      <a:pt x="8" y="250"/>
                    </a:lnTo>
                    <a:lnTo>
                      <a:pt x="20" y="266"/>
                    </a:lnTo>
                    <a:lnTo>
                      <a:pt x="36" y="280"/>
                    </a:lnTo>
                    <a:lnTo>
                      <a:pt x="56" y="294"/>
                    </a:lnTo>
                    <a:lnTo>
                      <a:pt x="78" y="304"/>
                    </a:lnTo>
                    <a:lnTo>
                      <a:pt x="104" y="314"/>
                    </a:lnTo>
                    <a:lnTo>
                      <a:pt x="132" y="322"/>
                    </a:lnTo>
                    <a:lnTo>
                      <a:pt x="138" y="340"/>
                    </a:lnTo>
                    <a:lnTo>
                      <a:pt x="146" y="356"/>
                    </a:lnTo>
                    <a:lnTo>
                      <a:pt x="154" y="372"/>
                    </a:lnTo>
                    <a:lnTo>
                      <a:pt x="166" y="388"/>
                    </a:lnTo>
                    <a:lnTo>
                      <a:pt x="178" y="402"/>
                    </a:lnTo>
                    <a:lnTo>
                      <a:pt x="194" y="414"/>
                    </a:lnTo>
                    <a:lnTo>
                      <a:pt x="210" y="426"/>
                    </a:lnTo>
                    <a:lnTo>
                      <a:pt x="228" y="438"/>
                    </a:lnTo>
                    <a:lnTo>
                      <a:pt x="246" y="448"/>
                    </a:lnTo>
                    <a:lnTo>
                      <a:pt x="266" y="456"/>
                    </a:lnTo>
                    <a:lnTo>
                      <a:pt x="288" y="464"/>
                    </a:lnTo>
                    <a:lnTo>
                      <a:pt x="310" y="470"/>
                    </a:lnTo>
                    <a:lnTo>
                      <a:pt x="334" y="474"/>
                    </a:lnTo>
                    <a:lnTo>
                      <a:pt x="358" y="478"/>
                    </a:lnTo>
                    <a:lnTo>
                      <a:pt x="384" y="480"/>
                    </a:lnTo>
                    <a:lnTo>
                      <a:pt x="410" y="482"/>
                    </a:lnTo>
                    <a:lnTo>
                      <a:pt x="432" y="480"/>
                    </a:lnTo>
                    <a:lnTo>
                      <a:pt x="454" y="480"/>
                    </a:lnTo>
                    <a:lnTo>
                      <a:pt x="476" y="476"/>
                    </a:lnTo>
                    <a:lnTo>
                      <a:pt x="498" y="472"/>
                    </a:lnTo>
                    <a:lnTo>
                      <a:pt x="518" y="466"/>
                    </a:lnTo>
                    <a:lnTo>
                      <a:pt x="538" y="460"/>
                    </a:lnTo>
                    <a:lnTo>
                      <a:pt x="558" y="452"/>
                    </a:lnTo>
                    <a:lnTo>
                      <a:pt x="576" y="444"/>
                    </a:lnTo>
                    <a:lnTo>
                      <a:pt x="604" y="446"/>
                    </a:lnTo>
                    <a:lnTo>
                      <a:pt x="634" y="448"/>
                    </a:lnTo>
                    <a:lnTo>
                      <a:pt x="662" y="448"/>
                    </a:lnTo>
                    <a:lnTo>
                      <a:pt x="688" y="444"/>
                    </a:lnTo>
                    <a:lnTo>
                      <a:pt x="714" y="440"/>
                    </a:lnTo>
                    <a:lnTo>
                      <a:pt x="738" y="436"/>
                    </a:lnTo>
                    <a:lnTo>
                      <a:pt x="762" y="428"/>
                    </a:lnTo>
                    <a:lnTo>
                      <a:pt x="784" y="420"/>
                    </a:lnTo>
                    <a:lnTo>
                      <a:pt x="806" y="410"/>
                    </a:lnTo>
                    <a:lnTo>
                      <a:pt x="824" y="400"/>
                    </a:lnTo>
                    <a:lnTo>
                      <a:pt x="844" y="388"/>
                    </a:lnTo>
                    <a:lnTo>
                      <a:pt x="860" y="376"/>
                    </a:lnTo>
                    <a:lnTo>
                      <a:pt x="874" y="362"/>
                    </a:lnTo>
                    <a:lnTo>
                      <a:pt x="886" y="348"/>
                    </a:lnTo>
                    <a:lnTo>
                      <a:pt x="898" y="332"/>
                    </a:lnTo>
                    <a:lnTo>
                      <a:pt x="906" y="316"/>
                    </a:lnTo>
                    <a:lnTo>
                      <a:pt x="912" y="300"/>
                    </a:lnTo>
                    <a:lnTo>
                      <a:pt x="916" y="282"/>
                    </a:lnTo>
                    <a:lnTo>
                      <a:pt x="936" y="266"/>
                    </a:lnTo>
                    <a:lnTo>
                      <a:pt x="944" y="258"/>
                    </a:lnTo>
                    <a:lnTo>
                      <a:pt x="950" y="250"/>
                    </a:lnTo>
                    <a:lnTo>
                      <a:pt x="956" y="240"/>
                    </a:lnTo>
                    <a:lnTo>
                      <a:pt x="960" y="230"/>
                    </a:lnTo>
                    <a:lnTo>
                      <a:pt x="962" y="220"/>
                    </a:lnTo>
                    <a:lnTo>
                      <a:pt x="964" y="210"/>
                    </a:lnTo>
                    <a:lnTo>
                      <a:pt x="724" y="302"/>
                    </a:lnTo>
                    <a:lnTo>
                      <a:pt x="724" y="328"/>
                    </a:lnTo>
                    <a:lnTo>
                      <a:pt x="770" y="326"/>
                    </a:lnTo>
                    <a:lnTo>
                      <a:pt x="812" y="320"/>
                    </a:lnTo>
                    <a:lnTo>
                      <a:pt x="850" y="312"/>
                    </a:lnTo>
                    <a:lnTo>
                      <a:pt x="884" y="298"/>
                    </a:lnTo>
                    <a:lnTo>
                      <a:pt x="878" y="312"/>
                    </a:lnTo>
                    <a:lnTo>
                      <a:pt x="872" y="324"/>
                    </a:lnTo>
                    <a:lnTo>
                      <a:pt x="862" y="336"/>
                    </a:lnTo>
                    <a:lnTo>
                      <a:pt x="852" y="348"/>
                    </a:lnTo>
                    <a:lnTo>
                      <a:pt x="840" y="358"/>
                    </a:lnTo>
                    <a:lnTo>
                      <a:pt x="826" y="368"/>
                    </a:lnTo>
                    <a:lnTo>
                      <a:pt x="812" y="378"/>
                    </a:lnTo>
                    <a:lnTo>
                      <a:pt x="796" y="386"/>
                    </a:lnTo>
                    <a:lnTo>
                      <a:pt x="778" y="394"/>
                    </a:lnTo>
                    <a:lnTo>
                      <a:pt x="760" y="402"/>
                    </a:lnTo>
                    <a:lnTo>
                      <a:pt x="722" y="412"/>
                    </a:lnTo>
                    <a:lnTo>
                      <a:pt x="678" y="420"/>
                    </a:lnTo>
                    <a:lnTo>
                      <a:pt x="656" y="420"/>
                    </a:lnTo>
                    <a:lnTo>
                      <a:pt x="634" y="422"/>
                    </a:lnTo>
                    <a:lnTo>
                      <a:pt x="608" y="420"/>
                    </a:lnTo>
                    <a:lnTo>
                      <a:pt x="582" y="418"/>
                    </a:lnTo>
                    <a:lnTo>
                      <a:pt x="558" y="414"/>
                    </a:lnTo>
                    <a:lnTo>
                      <a:pt x="534" y="410"/>
                    </a:lnTo>
                    <a:lnTo>
                      <a:pt x="512" y="402"/>
                    </a:lnTo>
                    <a:lnTo>
                      <a:pt x="490" y="394"/>
                    </a:lnTo>
                    <a:lnTo>
                      <a:pt x="470" y="384"/>
                    </a:lnTo>
                    <a:lnTo>
                      <a:pt x="450" y="374"/>
                    </a:lnTo>
                    <a:lnTo>
                      <a:pt x="436" y="396"/>
                    </a:lnTo>
                    <a:lnTo>
                      <a:pt x="458" y="408"/>
                    </a:lnTo>
                    <a:lnTo>
                      <a:pt x="480" y="418"/>
                    </a:lnTo>
                    <a:lnTo>
                      <a:pt x="504" y="428"/>
                    </a:lnTo>
                    <a:lnTo>
                      <a:pt x="530" y="436"/>
                    </a:lnTo>
                    <a:lnTo>
                      <a:pt x="502" y="444"/>
                    </a:lnTo>
                    <a:lnTo>
                      <a:pt x="472" y="450"/>
                    </a:lnTo>
                    <a:lnTo>
                      <a:pt x="442" y="454"/>
                    </a:lnTo>
                    <a:lnTo>
                      <a:pt x="410" y="456"/>
                    </a:lnTo>
                    <a:lnTo>
                      <a:pt x="388" y="454"/>
                    </a:lnTo>
                    <a:lnTo>
                      <a:pt x="366" y="452"/>
                    </a:lnTo>
                    <a:lnTo>
                      <a:pt x="344" y="450"/>
                    </a:lnTo>
                    <a:lnTo>
                      <a:pt x="324" y="446"/>
                    </a:lnTo>
                    <a:lnTo>
                      <a:pt x="304" y="440"/>
                    </a:lnTo>
                    <a:lnTo>
                      <a:pt x="286" y="434"/>
                    </a:lnTo>
                    <a:lnTo>
                      <a:pt x="268" y="428"/>
                    </a:lnTo>
                    <a:lnTo>
                      <a:pt x="252" y="420"/>
                    </a:lnTo>
                    <a:lnTo>
                      <a:pt x="236" y="410"/>
                    </a:lnTo>
                    <a:lnTo>
                      <a:pt x="220" y="402"/>
                    </a:lnTo>
                    <a:lnTo>
                      <a:pt x="208" y="390"/>
                    </a:lnTo>
                    <a:lnTo>
                      <a:pt x="196" y="380"/>
                    </a:lnTo>
                    <a:lnTo>
                      <a:pt x="184" y="368"/>
                    </a:lnTo>
                    <a:lnTo>
                      <a:pt x="176" y="356"/>
                    </a:lnTo>
                    <a:lnTo>
                      <a:pt x="168" y="342"/>
                    </a:lnTo>
                    <a:lnTo>
                      <a:pt x="162" y="328"/>
                    </a:lnTo>
                    <a:lnTo>
                      <a:pt x="200" y="332"/>
                    </a:lnTo>
                    <a:lnTo>
                      <a:pt x="240" y="334"/>
                    </a:lnTo>
                    <a:lnTo>
                      <a:pt x="240" y="308"/>
                    </a:lnTo>
                    <a:lnTo>
                      <a:pt x="194" y="306"/>
                    </a:lnTo>
                    <a:lnTo>
                      <a:pt x="152" y="300"/>
                    </a:lnTo>
                    <a:lnTo>
                      <a:pt x="116" y="290"/>
                    </a:lnTo>
                    <a:lnTo>
                      <a:pt x="84" y="278"/>
                    </a:lnTo>
                    <a:lnTo>
                      <a:pt x="60" y="266"/>
                    </a:lnTo>
                    <a:lnTo>
                      <a:pt x="50" y="258"/>
                    </a:lnTo>
                    <a:lnTo>
                      <a:pt x="40" y="250"/>
                    </a:lnTo>
                    <a:lnTo>
                      <a:pt x="34" y="242"/>
                    </a:lnTo>
                    <a:lnTo>
                      <a:pt x="30" y="234"/>
                    </a:lnTo>
                    <a:lnTo>
                      <a:pt x="26" y="224"/>
                    </a:lnTo>
                    <a:lnTo>
                      <a:pt x="26" y="216"/>
                    </a:lnTo>
                    <a:lnTo>
                      <a:pt x="26" y="208"/>
                    </a:lnTo>
                    <a:lnTo>
                      <a:pt x="30" y="200"/>
                    </a:lnTo>
                    <a:lnTo>
                      <a:pt x="34" y="192"/>
                    </a:lnTo>
                    <a:lnTo>
                      <a:pt x="40" y="184"/>
                    </a:lnTo>
                    <a:lnTo>
                      <a:pt x="50" y="176"/>
                    </a:lnTo>
                    <a:lnTo>
                      <a:pt x="60" y="168"/>
                    </a:lnTo>
                    <a:lnTo>
                      <a:pt x="84" y="154"/>
                    </a:lnTo>
                    <a:lnTo>
                      <a:pt x="116" y="142"/>
                    </a:lnTo>
                    <a:lnTo>
                      <a:pt x="152" y="134"/>
                    </a:lnTo>
                    <a:lnTo>
                      <a:pt x="194" y="128"/>
                    </a:lnTo>
                    <a:lnTo>
                      <a:pt x="240" y="126"/>
                    </a:lnTo>
                    <a:lnTo>
                      <a:pt x="240" y="98"/>
                    </a:lnTo>
                    <a:lnTo>
                      <a:pt x="214" y="100"/>
                    </a:lnTo>
                    <a:lnTo>
                      <a:pt x="188" y="102"/>
                    </a:lnTo>
                    <a:lnTo>
                      <a:pt x="198" y="92"/>
                    </a:lnTo>
                    <a:lnTo>
                      <a:pt x="208" y="84"/>
                    </a:lnTo>
                    <a:lnTo>
                      <a:pt x="234" y="68"/>
                    </a:lnTo>
                    <a:lnTo>
                      <a:pt x="262" y="56"/>
                    </a:lnTo>
                    <a:lnTo>
                      <a:pt x="292" y="48"/>
                    </a:lnTo>
                    <a:lnTo>
                      <a:pt x="326" y="42"/>
                    </a:lnTo>
                    <a:lnTo>
                      <a:pt x="362" y="40"/>
                    </a:lnTo>
                    <a:lnTo>
                      <a:pt x="400" y="40"/>
                    </a:lnTo>
                    <a:lnTo>
                      <a:pt x="440" y="46"/>
                    </a:lnTo>
                    <a:lnTo>
                      <a:pt x="464" y="50"/>
                    </a:lnTo>
                    <a:lnTo>
                      <a:pt x="488" y="58"/>
                    </a:lnTo>
                    <a:lnTo>
                      <a:pt x="512" y="66"/>
                    </a:lnTo>
                    <a:lnTo>
                      <a:pt x="536" y="74"/>
                    </a:lnTo>
                    <a:lnTo>
                      <a:pt x="556" y="86"/>
                    </a:lnTo>
                    <a:lnTo>
                      <a:pt x="576" y="98"/>
                    </a:lnTo>
                    <a:lnTo>
                      <a:pt x="596" y="110"/>
                    </a:lnTo>
                    <a:lnTo>
                      <a:pt x="612" y="124"/>
                    </a:lnTo>
                    <a:lnTo>
                      <a:pt x="630" y="104"/>
                    </a:lnTo>
                    <a:lnTo>
                      <a:pt x="606" y="84"/>
                    </a:lnTo>
                    <a:lnTo>
                      <a:pt x="578" y="68"/>
                    </a:lnTo>
                    <a:lnTo>
                      <a:pt x="548" y="52"/>
                    </a:lnTo>
                    <a:lnTo>
                      <a:pt x="516" y="38"/>
                    </a:lnTo>
                    <a:lnTo>
                      <a:pt x="530" y="34"/>
                    </a:lnTo>
                    <a:lnTo>
                      <a:pt x="548" y="30"/>
                    </a:lnTo>
                    <a:lnTo>
                      <a:pt x="564" y="28"/>
                    </a:lnTo>
                    <a:lnTo>
                      <a:pt x="582" y="28"/>
                    </a:lnTo>
                    <a:lnTo>
                      <a:pt x="608" y="28"/>
                    </a:lnTo>
                    <a:lnTo>
                      <a:pt x="634" y="34"/>
                    </a:lnTo>
                    <a:lnTo>
                      <a:pt x="656" y="42"/>
                    </a:lnTo>
                    <a:lnTo>
                      <a:pt x="676" y="54"/>
                    </a:lnTo>
                    <a:lnTo>
                      <a:pt x="692" y="68"/>
                    </a:lnTo>
                    <a:lnTo>
                      <a:pt x="706" y="82"/>
                    </a:lnTo>
                    <a:lnTo>
                      <a:pt x="710" y="90"/>
                    </a:lnTo>
                    <a:lnTo>
                      <a:pt x="714" y="100"/>
                    </a:lnTo>
                    <a:lnTo>
                      <a:pt x="716" y="108"/>
                    </a:lnTo>
                    <a:lnTo>
                      <a:pt x="716" y="118"/>
                    </a:lnTo>
                    <a:lnTo>
                      <a:pt x="714" y="134"/>
                    </a:lnTo>
                    <a:lnTo>
                      <a:pt x="740" y="140"/>
                    </a:lnTo>
                    <a:lnTo>
                      <a:pt x="742" y="130"/>
                    </a:lnTo>
                    <a:lnTo>
                      <a:pt x="742" y="120"/>
                    </a:lnTo>
                    <a:lnTo>
                      <a:pt x="784" y="124"/>
                    </a:lnTo>
                    <a:lnTo>
                      <a:pt x="822" y="130"/>
                    </a:lnTo>
                    <a:lnTo>
                      <a:pt x="856" y="140"/>
                    </a:lnTo>
                    <a:lnTo>
                      <a:pt x="884" y="152"/>
                    </a:lnTo>
                    <a:lnTo>
                      <a:pt x="906" y="164"/>
                    </a:lnTo>
                    <a:lnTo>
                      <a:pt x="916" y="172"/>
                    </a:lnTo>
                    <a:lnTo>
                      <a:pt x="922" y="180"/>
                    </a:lnTo>
                    <a:lnTo>
                      <a:pt x="930" y="188"/>
                    </a:lnTo>
                    <a:lnTo>
                      <a:pt x="934" y="196"/>
                    </a:lnTo>
                    <a:lnTo>
                      <a:pt x="936" y="202"/>
                    </a:lnTo>
                    <a:lnTo>
                      <a:pt x="936" y="210"/>
                    </a:lnTo>
                    <a:lnTo>
                      <a:pt x="936" y="220"/>
                    </a:lnTo>
                    <a:lnTo>
                      <a:pt x="932" y="228"/>
                    </a:lnTo>
                    <a:lnTo>
                      <a:pt x="928" y="236"/>
                    </a:lnTo>
                    <a:lnTo>
                      <a:pt x="922" y="244"/>
                    </a:lnTo>
                    <a:lnTo>
                      <a:pt x="914" y="252"/>
                    </a:lnTo>
                    <a:lnTo>
                      <a:pt x="904" y="260"/>
                    </a:lnTo>
                    <a:lnTo>
                      <a:pt x="878" y="274"/>
                    </a:lnTo>
                    <a:lnTo>
                      <a:pt x="848" y="286"/>
                    </a:lnTo>
                    <a:lnTo>
                      <a:pt x="810" y="294"/>
                    </a:lnTo>
                    <a:lnTo>
                      <a:pt x="770" y="300"/>
                    </a:lnTo>
                    <a:lnTo>
                      <a:pt x="724" y="302"/>
                    </a:lnTo>
                    <a:lnTo>
                      <a:pt x="964" y="210"/>
                    </a:lnTo>
                    <a:close/>
                  </a:path>
                </a:pathLst>
              </a:custGeom>
              <a:noFill/>
              <a:ln w="9525">
                <a:noFill/>
                <a:round/>
                <a:headEnd/>
                <a:tailEnd/>
              </a:ln>
            </p:spPr>
            <p:txBody>
              <a:bodyPr lIns="121899" tIns="60949" rIns="121899" bIns="60949" anchor="ctr"/>
              <a:lstStyle/>
              <a:p>
                <a:pPr algn="ctr"/>
                <a:r>
                  <a:rPr lang="en-US" sz="2000" b="1" dirty="0">
                    <a:gradFill>
                      <a:gsLst>
                        <a:gs pos="0">
                          <a:schemeClr val="tx1"/>
                        </a:gs>
                        <a:gs pos="100000">
                          <a:schemeClr val="tx1"/>
                        </a:gs>
                      </a:gsLst>
                      <a:lin ang="16200000" scaled="0"/>
                    </a:gradFill>
                    <a:latin typeface="Segoe Condensed" pitchFamily="34" charset="0"/>
                  </a:rPr>
                  <a:t>MKTG</a:t>
                </a:r>
              </a:p>
            </p:txBody>
          </p:sp>
        </p:grpSp>
        <p:grpSp>
          <p:nvGrpSpPr>
            <p:cNvPr id="79" name="Group 78"/>
            <p:cNvGrpSpPr/>
            <p:nvPr/>
          </p:nvGrpSpPr>
          <p:grpSpPr>
            <a:xfrm>
              <a:off x="558140" y="2232554"/>
              <a:ext cx="1170131" cy="760023"/>
              <a:chOff x="558140" y="2042554"/>
              <a:chExt cx="1170131" cy="760023"/>
            </a:xfrm>
          </p:grpSpPr>
          <p:sp>
            <p:nvSpPr>
              <p:cNvPr id="83" name="Freeform 82"/>
              <p:cNvSpPr>
                <a:spLocks/>
              </p:cNvSpPr>
              <p:nvPr/>
            </p:nvSpPr>
            <p:spPr bwMode="auto">
              <a:xfrm>
                <a:off x="558140" y="2042554"/>
                <a:ext cx="1170131" cy="760023"/>
              </a:xfrm>
              <a:custGeom>
                <a:avLst/>
                <a:gdLst>
                  <a:gd name="T0" fmla="*/ 1910 w 2173"/>
                  <a:gd name="T1" fmla="*/ 531 h 1411"/>
                  <a:gd name="T2" fmla="*/ 1814 w 2173"/>
                  <a:gd name="T3" fmla="*/ 550 h 1411"/>
                  <a:gd name="T4" fmla="*/ 1816 w 2173"/>
                  <a:gd name="T5" fmla="*/ 507 h 1411"/>
                  <a:gd name="T6" fmla="*/ 1309 w 2173"/>
                  <a:gd name="T7" fmla="*/ 0 h 1411"/>
                  <a:gd name="T8" fmla="*/ 862 w 2173"/>
                  <a:gd name="T9" fmla="*/ 269 h 1411"/>
                  <a:gd name="T10" fmla="*/ 615 w 2173"/>
                  <a:gd name="T11" fmla="*/ 161 h 1411"/>
                  <a:gd name="T12" fmla="*/ 280 w 2173"/>
                  <a:gd name="T13" fmla="*/ 496 h 1411"/>
                  <a:gd name="T14" fmla="*/ 295 w 2173"/>
                  <a:gd name="T15" fmla="*/ 594 h 1411"/>
                  <a:gd name="T16" fmla="*/ 267 w 2173"/>
                  <a:gd name="T17" fmla="*/ 592 h 1411"/>
                  <a:gd name="T18" fmla="*/ 0 w 2173"/>
                  <a:gd name="T19" fmla="*/ 860 h 1411"/>
                  <a:gd name="T20" fmla="*/ 267 w 2173"/>
                  <a:gd name="T21" fmla="*/ 1127 h 1411"/>
                  <a:gd name="T22" fmla="*/ 394 w 2173"/>
                  <a:gd name="T23" fmla="*/ 1095 h 1411"/>
                  <a:gd name="T24" fmla="*/ 753 w 2173"/>
                  <a:gd name="T25" fmla="*/ 1411 h 1411"/>
                  <a:gd name="T26" fmla="*/ 1059 w 2173"/>
                  <a:gd name="T27" fmla="*/ 1242 h 1411"/>
                  <a:gd name="T28" fmla="*/ 1267 w 2173"/>
                  <a:gd name="T29" fmla="*/ 1366 h 1411"/>
                  <a:gd name="T30" fmla="*/ 1501 w 2173"/>
                  <a:gd name="T31" fmla="*/ 1165 h 1411"/>
                  <a:gd name="T32" fmla="*/ 1623 w 2173"/>
                  <a:gd name="T33" fmla="*/ 1204 h 1411"/>
                  <a:gd name="T34" fmla="*/ 1828 w 2173"/>
                  <a:gd name="T35" fmla="*/ 1043 h 1411"/>
                  <a:gd name="T36" fmla="*/ 1910 w 2173"/>
                  <a:gd name="T37" fmla="*/ 1056 h 1411"/>
                  <a:gd name="T38" fmla="*/ 2173 w 2173"/>
                  <a:gd name="T39" fmla="*/ 794 h 1411"/>
                  <a:gd name="T40" fmla="*/ 1910 w 2173"/>
                  <a:gd name="T41" fmla="*/ 531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3" h="1411">
                    <a:moveTo>
                      <a:pt x="1910" y="531"/>
                    </a:moveTo>
                    <a:cubicBezTo>
                      <a:pt x="1876" y="531"/>
                      <a:pt x="1844" y="538"/>
                      <a:pt x="1814" y="550"/>
                    </a:cubicBezTo>
                    <a:cubicBezTo>
                      <a:pt x="1815" y="536"/>
                      <a:pt x="1816" y="521"/>
                      <a:pt x="1816" y="507"/>
                    </a:cubicBezTo>
                    <a:cubicBezTo>
                      <a:pt x="1816" y="227"/>
                      <a:pt x="1589" y="0"/>
                      <a:pt x="1309" y="0"/>
                    </a:cubicBezTo>
                    <a:cubicBezTo>
                      <a:pt x="1115" y="0"/>
                      <a:pt x="947" y="109"/>
                      <a:pt x="862" y="269"/>
                    </a:cubicBezTo>
                    <a:cubicBezTo>
                      <a:pt x="801" y="203"/>
                      <a:pt x="713" y="161"/>
                      <a:pt x="615" y="161"/>
                    </a:cubicBezTo>
                    <a:cubicBezTo>
                      <a:pt x="430" y="161"/>
                      <a:pt x="280" y="311"/>
                      <a:pt x="280" y="496"/>
                    </a:cubicBezTo>
                    <a:cubicBezTo>
                      <a:pt x="280" y="530"/>
                      <a:pt x="285" y="563"/>
                      <a:pt x="295" y="594"/>
                    </a:cubicBezTo>
                    <a:cubicBezTo>
                      <a:pt x="286" y="593"/>
                      <a:pt x="276" y="592"/>
                      <a:pt x="267" y="592"/>
                    </a:cubicBezTo>
                    <a:cubicBezTo>
                      <a:pt x="119" y="592"/>
                      <a:pt x="0" y="712"/>
                      <a:pt x="0" y="860"/>
                    </a:cubicBezTo>
                    <a:cubicBezTo>
                      <a:pt x="0" y="1007"/>
                      <a:pt x="119" y="1127"/>
                      <a:pt x="267" y="1127"/>
                    </a:cubicBezTo>
                    <a:cubicBezTo>
                      <a:pt x="313" y="1127"/>
                      <a:pt x="356" y="1116"/>
                      <a:pt x="394" y="1095"/>
                    </a:cubicBezTo>
                    <a:cubicBezTo>
                      <a:pt x="417" y="1273"/>
                      <a:pt x="569" y="1411"/>
                      <a:pt x="753" y="1411"/>
                    </a:cubicBezTo>
                    <a:cubicBezTo>
                      <a:pt x="882" y="1411"/>
                      <a:pt x="995" y="1344"/>
                      <a:pt x="1059" y="1242"/>
                    </a:cubicBezTo>
                    <a:cubicBezTo>
                      <a:pt x="1099" y="1316"/>
                      <a:pt x="1177" y="1366"/>
                      <a:pt x="1267" y="1366"/>
                    </a:cubicBezTo>
                    <a:cubicBezTo>
                      <a:pt x="1386" y="1366"/>
                      <a:pt x="1484" y="1279"/>
                      <a:pt x="1501" y="1165"/>
                    </a:cubicBezTo>
                    <a:cubicBezTo>
                      <a:pt x="1535" y="1190"/>
                      <a:pt x="1578" y="1204"/>
                      <a:pt x="1623" y="1204"/>
                    </a:cubicBezTo>
                    <a:cubicBezTo>
                      <a:pt x="1723" y="1204"/>
                      <a:pt x="1806" y="1135"/>
                      <a:pt x="1828" y="1043"/>
                    </a:cubicBezTo>
                    <a:cubicBezTo>
                      <a:pt x="1854" y="1051"/>
                      <a:pt x="1882" y="1056"/>
                      <a:pt x="1910" y="1056"/>
                    </a:cubicBezTo>
                    <a:cubicBezTo>
                      <a:pt x="2055" y="1056"/>
                      <a:pt x="2173" y="939"/>
                      <a:pt x="2173" y="794"/>
                    </a:cubicBezTo>
                    <a:cubicBezTo>
                      <a:pt x="2173" y="649"/>
                      <a:pt x="2055" y="531"/>
                      <a:pt x="1910" y="531"/>
                    </a:cubicBezTo>
                    <a:close/>
                  </a:path>
                </a:pathLst>
              </a:custGeom>
              <a:noFill/>
              <a:ln w="38100" cap="flat" cmpd="sng" algn="ctr">
                <a:solidFill>
                  <a:srgbClr val="FFFFFF"/>
                </a:solidFill>
                <a:prstDash val="solid"/>
                <a:miter lim="800000"/>
              </a:ln>
              <a:effectLst>
                <a:outerShdw blurRad="50800" dist="38100" dir="2700000" algn="tl" rotWithShape="0">
                  <a:prstClr val="black">
                    <a:alpha val="10000"/>
                  </a:prstClr>
                </a:outerShdw>
              </a:effectLst>
            </p:spPr>
            <p:txBody>
              <a:bodyPr anchor="ctr"/>
              <a:lstStyle/>
              <a:p>
                <a:pPr algn="ctr" defTabSz="914400"/>
                <a:endParaRPr lang="en-US" sz="1600" kern="0" dirty="0">
                  <a:solidFill>
                    <a:sysClr val="window" lastClr="FFFFFF"/>
                  </a:solidFill>
                </a:endParaRPr>
              </a:p>
            </p:txBody>
          </p:sp>
          <p:sp>
            <p:nvSpPr>
              <p:cNvPr id="84" name="Freeform 44"/>
              <p:cNvSpPr>
                <a:spLocks/>
              </p:cNvSpPr>
              <p:nvPr/>
            </p:nvSpPr>
            <p:spPr bwMode="gray">
              <a:xfrm>
                <a:off x="712923" y="2149542"/>
                <a:ext cx="879864" cy="588767"/>
              </a:xfrm>
              <a:custGeom>
                <a:avLst/>
                <a:gdLst>
                  <a:gd name="T0" fmla="*/ 954 w 964"/>
                  <a:gd name="T1" fmla="*/ 176 h 482"/>
                  <a:gd name="T2" fmla="*/ 914 w 964"/>
                  <a:gd name="T3" fmla="*/ 138 h 482"/>
                  <a:gd name="T4" fmla="*/ 828 w 964"/>
                  <a:gd name="T5" fmla="*/ 104 h 482"/>
                  <a:gd name="T6" fmla="*/ 718 w 964"/>
                  <a:gd name="T7" fmla="*/ 56 h 482"/>
                  <a:gd name="T8" fmla="*/ 636 w 964"/>
                  <a:gd name="T9" fmla="*/ 8 h 482"/>
                  <a:gd name="T10" fmla="*/ 526 w 964"/>
                  <a:gd name="T11" fmla="*/ 8 h 482"/>
                  <a:gd name="T12" fmla="*/ 420 w 964"/>
                  <a:gd name="T13" fmla="*/ 16 h 482"/>
                  <a:gd name="T14" fmla="*/ 328 w 964"/>
                  <a:gd name="T15" fmla="*/ 16 h 482"/>
                  <a:gd name="T16" fmla="*/ 248 w 964"/>
                  <a:gd name="T17" fmla="*/ 34 h 482"/>
                  <a:gd name="T18" fmla="*/ 184 w 964"/>
                  <a:gd name="T19" fmla="*/ 70 h 482"/>
                  <a:gd name="T20" fmla="*/ 118 w 964"/>
                  <a:gd name="T21" fmla="*/ 114 h 482"/>
                  <a:gd name="T22" fmla="*/ 24 w 964"/>
                  <a:gd name="T23" fmla="*/ 164 h 482"/>
                  <a:gd name="T24" fmla="*/ 0 w 964"/>
                  <a:gd name="T25" fmla="*/ 208 h 482"/>
                  <a:gd name="T26" fmla="*/ 8 w 964"/>
                  <a:gd name="T27" fmla="*/ 250 h 482"/>
                  <a:gd name="T28" fmla="*/ 78 w 964"/>
                  <a:gd name="T29" fmla="*/ 304 h 482"/>
                  <a:gd name="T30" fmla="*/ 146 w 964"/>
                  <a:gd name="T31" fmla="*/ 356 h 482"/>
                  <a:gd name="T32" fmla="*/ 194 w 964"/>
                  <a:gd name="T33" fmla="*/ 414 h 482"/>
                  <a:gd name="T34" fmla="*/ 266 w 964"/>
                  <a:gd name="T35" fmla="*/ 456 h 482"/>
                  <a:gd name="T36" fmla="*/ 358 w 964"/>
                  <a:gd name="T37" fmla="*/ 478 h 482"/>
                  <a:gd name="T38" fmla="*/ 454 w 964"/>
                  <a:gd name="T39" fmla="*/ 480 h 482"/>
                  <a:gd name="T40" fmla="*/ 538 w 964"/>
                  <a:gd name="T41" fmla="*/ 460 h 482"/>
                  <a:gd name="T42" fmla="*/ 634 w 964"/>
                  <a:gd name="T43" fmla="*/ 448 h 482"/>
                  <a:gd name="T44" fmla="*/ 738 w 964"/>
                  <a:gd name="T45" fmla="*/ 436 h 482"/>
                  <a:gd name="T46" fmla="*/ 824 w 964"/>
                  <a:gd name="T47" fmla="*/ 400 h 482"/>
                  <a:gd name="T48" fmla="*/ 886 w 964"/>
                  <a:gd name="T49" fmla="*/ 348 h 482"/>
                  <a:gd name="T50" fmla="*/ 916 w 964"/>
                  <a:gd name="T51" fmla="*/ 282 h 482"/>
                  <a:gd name="T52" fmla="*/ 956 w 964"/>
                  <a:gd name="T53" fmla="*/ 240 h 482"/>
                  <a:gd name="T54" fmla="*/ 724 w 964"/>
                  <a:gd name="T55" fmla="*/ 302 h 482"/>
                  <a:gd name="T56" fmla="*/ 850 w 964"/>
                  <a:gd name="T57" fmla="*/ 312 h 482"/>
                  <a:gd name="T58" fmla="*/ 862 w 964"/>
                  <a:gd name="T59" fmla="*/ 336 h 482"/>
                  <a:gd name="T60" fmla="*/ 812 w 964"/>
                  <a:gd name="T61" fmla="*/ 378 h 482"/>
                  <a:gd name="T62" fmla="*/ 722 w 964"/>
                  <a:gd name="T63" fmla="*/ 412 h 482"/>
                  <a:gd name="T64" fmla="*/ 608 w 964"/>
                  <a:gd name="T65" fmla="*/ 420 h 482"/>
                  <a:gd name="T66" fmla="*/ 512 w 964"/>
                  <a:gd name="T67" fmla="*/ 402 h 482"/>
                  <a:gd name="T68" fmla="*/ 436 w 964"/>
                  <a:gd name="T69" fmla="*/ 396 h 482"/>
                  <a:gd name="T70" fmla="*/ 530 w 964"/>
                  <a:gd name="T71" fmla="*/ 436 h 482"/>
                  <a:gd name="T72" fmla="*/ 410 w 964"/>
                  <a:gd name="T73" fmla="*/ 456 h 482"/>
                  <a:gd name="T74" fmla="*/ 324 w 964"/>
                  <a:gd name="T75" fmla="*/ 446 h 482"/>
                  <a:gd name="T76" fmla="*/ 252 w 964"/>
                  <a:gd name="T77" fmla="*/ 420 h 482"/>
                  <a:gd name="T78" fmla="*/ 196 w 964"/>
                  <a:gd name="T79" fmla="*/ 380 h 482"/>
                  <a:gd name="T80" fmla="*/ 162 w 964"/>
                  <a:gd name="T81" fmla="*/ 328 h 482"/>
                  <a:gd name="T82" fmla="*/ 194 w 964"/>
                  <a:gd name="T83" fmla="*/ 306 h 482"/>
                  <a:gd name="T84" fmla="*/ 60 w 964"/>
                  <a:gd name="T85" fmla="*/ 266 h 482"/>
                  <a:gd name="T86" fmla="*/ 30 w 964"/>
                  <a:gd name="T87" fmla="*/ 234 h 482"/>
                  <a:gd name="T88" fmla="*/ 30 w 964"/>
                  <a:gd name="T89" fmla="*/ 200 h 482"/>
                  <a:gd name="T90" fmla="*/ 60 w 964"/>
                  <a:gd name="T91" fmla="*/ 168 h 482"/>
                  <a:gd name="T92" fmla="*/ 194 w 964"/>
                  <a:gd name="T93" fmla="*/ 128 h 482"/>
                  <a:gd name="T94" fmla="*/ 188 w 964"/>
                  <a:gd name="T95" fmla="*/ 102 h 482"/>
                  <a:gd name="T96" fmla="*/ 262 w 964"/>
                  <a:gd name="T97" fmla="*/ 56 h 482"/>
                  <a:gd name="T98" fmla="*/ 400 w 964"/>
                  <a:gd name="T99" fmla="*/ 40 h 482"/>
                  <a:gd name="T100" fmla="*/ 512 w 964"/>
                  <a:gd name="T101" fmla="*/ 66 h 482"/>
                  <a:gd name="T102" fmla="*/ 596 w 964"/>
                  <a:gd name="T103" fmla="*/ 110 h 482"/>
                  <a:gd name="T104" fmla="*/ 578 w 964"/>
                  <a:gd name="T105" fmla="*/ 68 h 482"/>
                  <a:gd name="T106" fmla="*/ 548 w 964"/>
                  <a:gd name="T107" fmla="*/ 30 h 482"/>
                  <a:gd name="T108" fmla="*/ 634 w 964"/>
                  <a:gd name="T109" fmla="*/ 34 h 482"/>
                  <a:gd name="T110" fmla="*/ 706 w 964"/>
                  <a:gd name="T111" fmla="*/ 82 h 482"/>
                  <a:gd name="T112" fmla="*/ 716 w 964"/>
                  <a:gd name="T113" fmla="*/ 118 h 482"/>
                  <a:gd name="T114" fmla="*/ 742 w 964"/>
                  <a:gd name="T115" fmla="*/ 120 h 482"/>
                  <a:gd name="T116" fmla="*/ 884 w 964"/>
                  <a:gd name="T117" fmla="*/ 152 h 482"/>
                  <a:gd name="T118" fmla="*/ 930 w 964"/>
                  <a:gd name="T119" fmla="*/ 188 h 482"/>
                  <a:gd name="T120" fmla="*/ 936 w 964"/>
                  <a:gd name="T121" fmla="*/ 220 h 482"/>
                  <a:gd name="T122" fmla="*/ 914 w 964"/>
                  <a:gd name="T123" fmla="*/ 252 h 482"/>
                  <a:gd name="T124" fmla="*/ 810 w 964"/>
                  <a:gd name="T125" fmla="*/ 294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4" h="482">
                    <a:moveTo>
                      <a:pt x="964" y="210"/>
                    </a:moveTo>
                    <a:lnTo>
                      <a:pt x="962" y="200"/>
                    </a:lnTo>
                    <a:lnTo>
                      <a:pt x="958" y="188"/>
                    </a:lnTo>
                    <a:lnTo>
                      <a:pt x="954" y="176"/>
                    </a:lnTo>
                    <a:lnTo>
                      <a:pt x="946" y="166"/>
                    </a:lnTo>
                    <a:lnTo>
                      <a:pt x="936" y="156"/>
                    </a:lnTo>
                    <a:lnTo>
                      <a:pt x="926" y="146"/>
                    </a:lnTo>
                    <a:lnTo>
                      <a:pt x="914" y="138"/>
                    </a:lnTo>
                    <a:lnTo>
                      <a:pt x="898" y="130"/>
                    </a:lnTo>
                    <a:lnTo>
                      <a:pt x="882" y="122"/>
                    </a:lnTo>
                    <a:lnTo>
                      <a:pt x="866" y="116"/>
                    </a:lnTo>
                    <a:lnTo>
                      <a:pt x="828" y="104"/>
                    </a:lnTo>
                    <a:lnTo>
                      <a:pt x="784" y="96"/>
                    </a:lnTo>
                    <a:lnTo>
                      <a:pt x="738" y="94"/>
                    </a:lnTo>
                    <a:lnTo>
                      <a:pt x="730" y="74"/>
                    </a:lnTo>
                    <a:lnTo>
                      <a:pt x="718" y="56"/>
                    </a:lnTo>
                    <a:lnTo>
                      <a:pt x="702" y="40"/>
                    </a:lnTo>
                    <a:lnTo>
                      <a:pt x="684" y="28"/>
                    </a:lnTo>
                    <a:lnTo>
                      <a:pt x="660" y="16"/>
                    </a:lnTo>
                    <a:lnTo>
                      <a:pt x="636" y="8"/>
                    </a:lnTo>
                    <a:lnTo>
                      <a:pt x="610" y="2"/>
                    </a:lnTo>
                    <a:lnTo>
                      <a:pt x="582" y="0"/>
                    </a:lnTo>
                    <a:lnTo>
                      <a:pt x="554" y="2"/>
                    </a:lnTo>
                    <a:lnTo>
                      <a:pt x="526" y="8"/>
                    </a:lnTo>
                    <a:lnTo>
                      <a:pt x="502" y="16"/>
                    </a:lnTo>
                    <a:lnTo>
                      <a:pt x="478" y="28"/>
                    </a:lnTo>
                    <a:lnTo>
                      <a:pt x="444" y="20"/>
                    </a:lnTo>
                    <a:lnTo>
                      <a:pt x="420" y="16"/>
                    </a:lnTo>
                    <a:lnTo>
                      <a:pt x="396" y="14"/>
                    </a:lnTo>
                    <a:lnTo>
                      <a:pt x="372" y="14"/>
                    </a:lnTo>
                    <a:lnTo>
                      <a:pt x="350" y="14"/>
                    </a:lnTo>
                    <a:lnTo>
                      <a:pt x="328" y="16"/>
                    </a:lnTo>
                    <a:lnTo>
                      <a:pt x="306" y="18"/>
                    </a:lnTo>
                    <a:lnTo>
                      <a:pt x="286" y="22"/>
                    </a:lnTo>
                    <a:lnTo>
                      <a:pt x="266" y="28"/>
                    </a:lnTo>
                    <a:lnTo>
                      <a:pt x="248" y="34"/>
                    </a:lnTo>
                    <a:lnTo>
                      <a:pt x="230" y="40"/>
                    </a:lnTo>
                    <a:lnTo>
                      <a:pt x="212" y="50"/>
                    </a:lnTo>
                    <a:lnTo>
                      <a:pt x="198" y="58"/>
                    </a:lnTo>
                    <a:lnTo>
                      <a:pt x="184" y="70"/>
                    </a:lnTo>
                    <a:lnTo>
                      <a:pt x="170" y="80"/>
                    </a:lnTo>
                    <a:lnTo>
                      <a:pt x="160" y="94"/>
                    </a:lnTo>
                    <a:lnTo>
                      <a:pt x="150" y="106"/>
                    </a:lnTo>
                    <a:lnTo>
                      <a:pt x="118" y="114"/>
                    </a:lnTo>
                    <a:lnTo>
                      <a:pt x="90" y="124"/>
                    </a:lnTo>
                    <a:lnTo>
                      <a:pt x="64" y="136"/>
                    </a:lnTo>
                    <a:lnTo>
                      <a:pt x="42" y="150"/>
                    </a:lnTo>
                    <a:lnTo>
                      <a:pt x="24" y="164"/>
                    </a:lnTo>
                    <a:lnTo>
                      <a:pt x="10" y="180"/>
                    </a:lnTo>
                    <a:lnTo>
                      <a:pt x="6" y="190"/>
                    </a:lnTo>
                    <a:lnTo>
                      <a:pt x="2" y="198"/>
                    </a:lnTo>
                    <a:lnTo>
                      <a:pt x="0" y="208"/>
                    </a:lnTo>
                    <a:lnTo>
                      <a:pt x="0" y="216"/>
                    </a:lnTo>
                    <a:lnTo>
                      <a:pt x="0" y="226"/>
                    </a:lnTo>
                    <a:lnTo>
                      <a:pt x="2" y="234"/>
                    </a:lnTo>
                    <a:lnTo>
                      <a:pt x="8" y="250"/>
                    </a:lnTo>
                    <a:lnTo>
                      <a:pt x="20" y="266"/>
                    </a:lnTo>
                    <a:lnTo>
                      <a:pt x="36" y="280"/>
                    </a:lnTo>
                    <a:lnTo>
                      <a:pt x="56" y="294"/>
                    </a:lnTo>
                    <a:lnTo>
                      <a:pt x="78" y="304"/>
                    </a:lnTo>
                    <a:lnTo>
                      <a:pt x="104" y="314"/>
                    </a:lnTo>
                    <a:lnTo>
                      <a:pt x="132" y="322"/>
                    </a:lnTo>
                    <a:lnTo>
                      <a:pt x="138" y="340"/>
                    </a:lnTo>
                    <a:lnTo>
                      <a:pt x="146" y="356"/>
                    </a:lnTo>
                    <a:lnTo>
                      <a:pt x="154" y="372"/>
                    </a:lnTo>
                    <a:lnTo>
                      <a:pt x="166" y="388"/>
                    </a:lnTo>
                    <a:lnTo>
                      <a:pt x="178" y="402"/>
                    </a:lnTo>
                    <a:lnTo>
                      <a:pt x="194" y="414"/>
                    </a:lnTo>
                    <a:lnTo>
                      <a:pt x="210" y="426"/>
                    </a:lnTo>
                    <a:lnTo>
                      <a:pt x="228" y="438"/>
                    </a:lnTo>
                    <a:lnTo>
                      <a:pt x="246" y="448"/>
                    </a:lnTo>
                    <a:lnTo>
                      <a:pt x="266" y="456"/>
                    </a:lnTo>
                    <a:lnTo>
                      <a:pt x="288" y="464"/>
                    </a:lnTo>
                    <a:lnTo>
                      <a:pt x="310" y="470"/>
                    </a:lnTo>
                    <a:lnTo>
                      <a:pt x="334" y="474"/>
                    </a:lnTo>
                    <a:lnTo>
                      <a:pt x="358" y="478"/>
                    </a:lnTo>
                    <a:lnTo>
                      <a:pt x="384" y="480"/>
                    </a:lnTo>
                    <a:lnTo>
                      <a:pt x="410" y="482"/>
                    </a:lnTo>
                    <a:lnTo>
                      <a:pt x="432" y="480"/>
                    </a:lnTo>
                    <a:lnTo>
                      <a:pt x="454" y="480"/>
                    </a:lnTo>
                    <a:lnTo>
                      <a:pt x="476" y="476"/>
                    </a:lnTo>
                    <a:lnTo>
                      <a:pt x="498" y="472"/>
                    </a:lnTo>
                    <a:lnTo>
                      <a:pt x="518" y="466"/>
                    </a:lnTo>
                    <a:lnTo>
                      <a:pt x="538" y="460"/>
                    </a:lnTo>
                    <a:lnTo>
                      <a:pt x="558" y="452"/>
                    </a:lnTo>
                    <a:lnTo>
                      <a:pt x="576" y="444"/>
                    </a:lnTo>
                    <a:lnTo>
                      <a:pt x="604" y="446"/>
                    </a:lnTo>
                    <a:lnTo>
                      <a:pt x="634" y="448"/>
                    </a:lnTo>
                    <a:lnTo>
                      <a:pt x="662" y="448"/>
                    </a:lnTo>
                    <a:lnTo>
                      <a:pt x="688" y="444"/>
                    </a:lnTo>
                    <a:lnTo>
                      <a:pt x="714" y="440"/>
                    </a:lnTo>
                    <a:lnTo>
                      <a:pt x="738" y="436"/>
                    </a:lnTo>
                    <a:lnTo>
                      <a:pt x="762" y="428"/>
                    </a:lnTo>
                    <a:lnTo>
                      <a:pt x="784" y="420"/>
                    </a:lnTo>
                    <a:lnTo>
                      <a:pt x="806" y="410"/>
                    </a:lnTo>
                    <a:lnTo>
                      <a:pt x="824" y="400"/>
                    </a:lnTo>
                    <a:lnTo>
                      <a:pt x="844" y="388"/>
                    </a:lnTo>
                    <a:lnTo>
                      <a:pt x="860" y="376"/>
                    </a:lnTo>
                    <a:lnTo>
                      <a:pt x="874" y="362"/>
                    </a:lnTo>
                    <a:lnTo>
                      <a:pt x="886" y="348"/>
                    </a:lnTo>
                    <a:lnTo>
                      <a:pt x="898" y="332"/>
                    </a:lnTo>
                    <a:lnTo>
                      <a:pt x="906" y="316"/>
                    </a:lnTo>
                    <a:lnTo>
                      <a:pt x="912" y="300"/>
                    </a:lnTo>
                    <a:lnTo>
                      <a:pt x="916" y="282"/>
                    </a:lnTo>
                    <a:lnTo>
                      <a:pt x="936" y="266"/>
                    </a:lnTo>
                    <a:lnTo>
                      <a:pt x="944" y="258"/>
                    </a:lnTo>
                    <a:lnTo>
                      <a:pt x="950" y="250"/>
                    </a:lnTo>
                    <a:lnTo>
                      <a:pt x="956" y="240"/>
                    </a:lnTo>
                    <a:lnTo>
                      <a:pt x="960" y="230"/>
                    </a:lnTo>
                    <a:lnTo>
                      <a:pt x="962" y="220"/>
                    </a:lnTo>
                    <a:lnTo>
                      <a:pt x="964" y="210"/>
                    </a:lnTo>
                    <a:lnTo>
                      <a:pt x="724" y="302"/>
                    </a:lnTo>
                    <a:lnTo>
                      <a:pt x="724" y="328"/>
                    </a:lnTo>
                    <a:lnTo>
                      <a:pt x="770" y="326"/>
                    </a:lnTo>
                    <a:lnTo>
                      <a:pt x="812" y="320"/>
                    </a:lnTo>
                    <a:lnTo>
                      <a:pt x="850" y="312"/>
                    </a:lnTo>
                    <a:lnTo>
                      <a:pt x="884" y="298"/>
                    </a:lnTo>
                    <a:lnTo>
                      <a:pt x="878" y="312"/>
                    </a:lnTo>
                    <a:lnTo>
                      <a:pt x="872" y="324"/>
                    </a:lnTo>
                    <a:lnTo>
                      <a:pt x="862" y="336"/>
                    </a:lnTo>
                    <a:lnTo>
                      <a:pt x="852" y="348"/>
                    </a:lnTo>
                    <a:lnTo>
                      <a:pt x="840" y="358"/>
                    </a:lnTo>
                    <a:lnTo>
                      <a:pt x="826" y="368"/>
                    </a:lnTo>
                    <a:lnTo>
                      <a:pt x="812" y="378"/>
                    </a:lnTo>
                    <a:lnTo>
                      <a:pt x="796" y="386"/>
                    </a:lnTo>
                    <a:lnTo>
                      <a:pt x="778" y="394"/>
                    </a:lnTo>
                    <a:lnTo>
                      <a:pt x="760" y="402"/>
                    </a:lnTo>
                    <a:lnTo>
                      <a:pt x="722" y="412"/>
                    </a:lnTo>
                    <a:lnTo>
                      <a:pt x="678" y="420"/>
                    </a:lnTo>
                    <a:lnTo>
                      <a:pt x="656" y="420"/>
                    </a:lnTo>
                    <a:lnTo>
                      <a:pt x="634" y="422"/>
                    </a:lnTo>
                    <a:lnTo>
                      <a:pt x="608" y="420"/>
                    </a:lnTo>
                    <a:lnTo>
                      <a:pt x="582" y="418"/>
                    </a:lnTo>
                    <a:lnTo>
                      <a:pt x="558" y="414"/>
                    </a:lnTo>
                    <a:lnTo>
                      <a:pt x="534" y="410"/>
                    </a:lnTo>
                    <a:lnTo>
                      <a:pt x="512" y="402"/>
                    </a:lnTo>
                    <a:lnTo>
                      <a:pt x="490" y="394"/>
                    </a:lnTo>
                    <a:lnTo>
                      <a:pt x="470" y="384"/>
                    </a:lnTo>
                    <a:lnTo>
                      <a:pt x="450" y="374"/>
                    </a:lnTo>
                    <a:lnTo>
                      <a:pt x="436" y="396"/>
                    </a:lnTo>
                    <a:lnTo>
                      <a:pt x="458" y="408"/>
                    </a:lnTo>
                    <a:lnTo>
                      <a:pt x="480" y="418"/>
                    </a:lnTo>
                    <a:lnTo>
                      <a:pt x="504" y="428"/>
                    </a:lnTo>
                    <a:lnTo>
                      <a:pt x="530" y="436"/>
                    </a:lnTo>
                    <a:lnTo>
                      <a:pt x="502" y="444"/>
                    </a:lnTo>
                    <a:lnTo>
                      <a:pt x="472" y="450"/>
                    </a:lnTo>
                    <a:lnTo>
                      <a:pt x="442" y="454"/>
                    </a:lnTo>
                    <a:lnTo>
                      <a:pt x="410" y="456"/>
                    </a:lnTo>
                    <a:lnTo>
                      <a:pt x="388" y="454"/>
                    </a:lnTo>
                    <a:lnTo>
                      <a:pt x="366" y="452"/>
                    </a:lnTo>
                    <a:lnTo>
                      <a:pt x="344" y="450"/>
                    </a:lnTo>
                    <a:lnTo>
                      <a:pt x="324" y="446"/>
                    </a:lnTo>
                    <a:lnTo>
                      <a:pt x="304" y="440"/>
                    </a:lnTo>
                    <a:lnTo>
                      <a:pt x="286" y="434"/>
                    </a:lnTo>
                    <a:lnTo>
                      <a:pt x="268" y="428"/>
                    </a:lnTo>
                    <a:lnTo>
                      <a:pt x="252" y="420"/>
                    </a:lnTo>
                    <a:lnTo>
                      <a:pt x="236" y="410"/>
                    </a:lnTo>
                    <a:lnTo>
                      <a:pt x="220" y="402"/>
                    </a:lnTo>
                    <a:lnTo>
                      <a:pt x="208" y="390"/>
                    </a:lnTo>
                    <a:lnTo>
                      <a:pt x="196" y="380"/>
                    </a:lnTo>
                    <a:lnTo>
                      <a:pt x="184" y="368"/>
                    </a:lnTo>
                    <a:lnTo>
                      <a:pt x="176" y="356"/>
                    </a:lnTo>
                    <a:lnTo>
                      <a:pt x="168" y="342"/>
                    </a:lnTo>
                    <a:lnTo>
                      <a:pt x="162" y="328"/>
                    </a:lnTo>
                    <a:lnTo>
                      <a:pt x="200" y="332"/>
                    </a:lnTo>
                    <a:lnTo>
                      <a:pt x="240" y="334"/>
                    </a:lnTo>
                    <a:lnTo>
                      <a:pt x="240" y="308"/>
                    </a:lnTo>
                    <a:lnTo>
                      <a:pt x="194" y="306"/>
                    </a:lnTo>
                    <a:lnTo>
                      <a:pt x="152" y="300"/>
                    </a:lnTo>
                    <a:lnTo>
                      <a:pt x="116" y="290"/>
                    </a:lnTo>
                    <a:lnTo>
                      <a:pt x="84" y="278"/>
                    </a:lnTo>
                    <a:lnTo>
                      <a:pt x="60" y="266"/>
                    </a:lnTo>
                    <a:lnTo>
                      <a:pt x="50" y="258"/>
                    </a:lnTo>
                    <a:lnTo>
                      <a:pt x="40" y="250"/>
                    </a:lnTo>
                    <a:lnTo>
                      <a:pt x="34" y="242"/>
                    </a:lnTo>
                    <a:lnTo>
                      <a:pt x="30" y="234"/>
                    </a:lnTo>
                    <a:lnTo>
                      <a:pt x="26" y="224"/>
                    </a:lnTo>
                    <a:lnTo>
                      <a:pt x="26" y="216"/>
                    </a:lnTo>
                    <a:lnTo>
                      <a:pt x="26" y="208"/>
                    </a:lnTo>
                    <a:lnTo>
                      <a:pt x="30" y="200"/>
                    </a:lnTo>
                    <a:lnTo>
                      <a:pt x="34" y="192"/>
                    </a:lnTo>
                    <a:lnTo>
                      <a:pt x="40" y="184"/>
                    </a:lnTo>
                    <a:lnTo>
                      <a:pt x="50" y="176"/>
                    </a:lnTo>
                    <a:lnTo>
                      <a:pt x="60" y="168"/>
                    </a:lnTo>
                    <a:lnTo>
                      <a:pt x="84" y="154"/>
                    </a:lnTo>
                    <a:lnTo>
                      <a:pt x="116" y="142"/>
                    </a:lnTo>
                    <a:lnTo>
                      <a:pt x="152" y="134"/>
                    </a:lnTo>
                    <a:lnTo>
                      <a:pt x="194" y="128"/>
                    </a:lnTo>
                    <a:lnTo>
                      <a:pt x="240" y="126"/>
                    </a:lnTo>
                    <a:lnTo>
                      <a:pt x="240" y="98"/>
                    </a:lnTo>
                    <a:lnTo>
                      <a:pt x="214" y="100"/>
                    </a:lnTo>
                    <a:lnTo>
                      <a:pt x="188" y="102"/>
                    </a:lnTo>
                    <a:lnTo>
                      <a:pt x="198" y="92"/>
                    </a:lnTo>
                    <a:lnTo>
                      <a:pt x="208" y="84"/>
                    </a:lnTo>
                    <a:lnTo>
                      <a:pt x="234" y="68"/>
                    </a:lnTo>
                    <a:lnTo>
                      <a:pt x="262" y="56"/>
                    </a:lnTo>
                    <a:lnTo>
                      <a:pt x="292" y="48"/>
                    </a:lnTo>
                    <a:lnTo>
                      <a:pt x="326" y="42"/>
                    </a:lnTo>
                    <a:lnTo>
                      <a:pt x="362" y="40"/>
                    </a:lnTo>
                    <a:lnTo>
                      <a:pt x="400" y="40"/>
                    </a:lnTo>
                    <a:lnTo>
                      <a:pt x="440" y="46"/>
                    </a:lnTo>
                    <a:lnTo>
                      <a:pt x="464" y="50"/>
                    </a:lnTo>
                    <a:lnTo>
                      <a:pt x="488" y="58"/>
                    </a:lnTo>
                    <a:lnTo>
                      <a:pt x="512" y="66"/>
                    </a:lnTo>
                    <a:lnTo>
                      <a:pt x="536" y="74"/>
                    </a:lnTo>
                    <a:lnTo>
                      <a:pt x="556" y="86"/>
                    </a:lnTo>
                    <a:lnTo>
                      <a:pt x="576" y="98"/>
                    </a:lnTo>
                    <a:lnTo>
                      <a:pt x="596" y="110"/>
                    </a:lnTo>
                    <a:lnTo>
                      <a:pt x="612" y="124"/>
                    </a:lnTo>
                    <a:lnTo>
                      <a:pt x="630" y="104"/>
                    </a:lnTo>
                    <a:lnTo>
                      <a:pt x="606" y="84"/>
                    </a:lnTo>
                    <a:lnTo>
                      <a:pt x="578" y="68"/>
                    </a:lnTo>
                    <a:lnTo>
                      <a:pt x="548" y="52"/>
                    </a:lnTo>
                    <a:lnTo>
                      <a:pt x="516" y="38"/>
                    </a:lnTo>
                    <a:lnTo>
                      <a:pt x="530" y="34"/>
                    </a:lnTo>
                    <a:lnTo>
                      <a:pt x="548" y="30"/>
                    </a:lnTo>
                    <a:lnTo>
                      <a:pt x="564" y="28"/>
                    </a:lnTo>
                    <a:lnTo>
                      <a:pt x="582" y="28"/>
                    </a:lnTo>
                    <a:lnTo>
                      <a:pt x="608" y="28"/>
                    </a:lnTo>
                    <a:lnTo>
                      <a:pt x="634" y="34"/>
                    </a:lnTo>
                    <a:lnTo>
                      <a:pt x="656" y="42"/>
                    </a:lnTo>
                    <a:lnTo>
                      <a:pt x="676" y="54"/>
                    </a:lnTo>
                    <a:lnTo>
                      <a:pt x="692" y="68"/>
                    </a:lnTo>
                    <a:lnTo>
                      <a:pt x="706" y="82"/>
                    </a:lnTo>
                    <a:lnTo>
                      <a:pt x="710" y="90"/>
                    </a:lnTo>
                    <a:lnTo>
                      <a:pt x="714" y="100"/>
                    </a:lnTo>
                    <a:lnTo>
                      <a:pt x="716" y="108"/>
                    </a:lnTo>
                    <a:lnTo>
                      <a:pt x="716" y="118"/>
                    </a:lnTo>
                    <a:lnTo>
                      <a:pt x="714" y="134"/>
                    </a:lnTo>
                    <a:lnTo>
                      <a:pt x="740" y="140"/>
                    </a:lnTo>
                    <a:lnTo>
                      <a:pt x="742" y="130"/>
                    </a:lnTo>
                    <a:lnTo>
                      <a:pt x="742" y="120"/>
                    </a:lnTo>
                    <a:lnTo>
                      <a:pt x="784" y="124"/>
                    </a:lnTo>
                    <a:lnTo>
                      <a:pt x="822" y="130"/>
                    </a:lnTo>
                    <a:lnTo>
                      <a:pt x="856" y="140"/>
                    </a:lnTo>
                    <a:lnTo>
                      <a:pt x="884" y="152"/>
                    </a:lnTo>
                    <a:lnTo>
                      <a:pt x="906" y="164"/>
                    </a:lnTo>
                    <a:lnTo>
                      <a:pt x="916" y="172"/>
                    </a:lnTo>
                    <a:lnTo>
                      <a:pt x="922" y="180"/>
                    </a:lnTo>
                    <a:lnTo>
                      <a:pt x="930" y="188"/>
                    </a:lnTo>
                    <a:lnTo>
                      <a:pt x="934" y="196"/>
                    </a:lnTo>
                    <a:lnTo>
                      <a:pt x="936" y="202"/>
                    </a:lnTo>
                    <a:lnTo>
                      <a:pt x="936" y="210"/>
                    </a:lnTo>
                    <a:lnTo>
                      <a:pt x="936" y="220"/>
                    </a:lnTo>
                    <a:lnTo>
                      <a:pt x="932" y="228"/>
                    </a:lnTo>
                    <a:lnTo>
                      <a:pt x="928" y="236"/>
                    </a:lnTo>
                    <a:lnTo>
                      <a:pt x="922" y="244"/>
                    </a:lnTo>
                    <a:lnTo>
                      <a:pt x="914" y="252"/>
                    </a:lnTo>
                    <a:lnTo>
                      <a:pt x="904" y="260"/>
                    </a:lnTo>
                    <a:lnTo>
                      <a:pt x="878" y="274"/>
                    </a:lnTo>
                    <a:lnTo>
                      <a:pt x="848" y="286"/>
                    </a:lnTo>
                    <a:lnTo>
                      <a:pt x="810" y="294"/>
                    </a:lnTo>
                    <a:lnTo>
                      <a:pt x="770" y="300"/>
                    </a:lnTo>
                    <a:lnTo>
                      <a:pt x="724" y="302"/>
                    </a:lnTo>
                    <a:lnTo>
                      <a:pt x="964" y="210"/>
                    </a:lnTo>
                    <a:close/>
                  </a:path>
                </a:pathLst>
              </a:custGeom>
              <a:noFill/>
              <a:ln w="9525">
                <a:noFill/>
                <a:round/>
                <a:headEnd/>
                <a:tailEnd/>
              </a:ln>
            </p:spPr>
            <p:txBody>
              <a:bodyPr lIns="121899" tIns="60949" rIns="121899" bIns="60949" anchor="ctr"/>
              <a:lstStyle/>
              <a:p>
                <a:pPr algn="ctr"/>
                <a:r>
                  <a:rPr lang="en-US" sz="2000" b="1" dirty="0">
                    <a:gradFill>
                      <a:gsLst>
                        <a:gs pos="0">
                          <a:schemeClr val="tx1"/>
                        </a:gs>
                        <a:gs pos="100000">
                          <a:schemeClr val="tx1"/>
                        </a:gs>
                      </a:gsLst>
                      <a:lin ang="16200000" scaled="0"/>
                    </a:gradFill>
                    <a:latin typeface="Segoe Condensed" pitchFamily="34" charset="0"/>
                  </a:rPr>
                  <a:t>HR</a:t>
                </a:r>
              </a:p>
            </p:txBody>
          </p:sp>
        </p:grpSp>
        <p:grpSp>
          <p:nvGrpSpPr>
            <p:cNvPr id="80" name="Group 79"/>
            <p:cNvGrpSpPr/>
            <p:nvPr/>
          </p:nvGrpSpPr>
          <p:grpSpPr>
            <a:xfrm>
              <a:off x="1983179" y="2232554"/>
              <a:ext cx="1170131" cy="760023"/>
              <a:chOff x="2006929" y="2042554"/>
              <a:chExt cx="1170131" cy="760023"/>
            </a:xfrm>
          </p:grpSpPr>
          <p:sp>
            <p:nvSpPr>
              <p:cNvPr id="81" name="Freeform 80"/>
              <p:cNvSpPr>
                <a:spLocks/>
              </p:cNvSpPr>
              <p:nvPr/>
            </p:nvSpPr>
            <p:spPr bwMode="auto">
              <a:xfrm>
                <a:off x="2006929" y="2042554"/>
                <a:ext cx="1170131" cy="760023"/>
              </a:xfrm>
              <a:custGeom>
                <a:avLst/>
                <a:gdLst>
                  <a:gd name="T0" fmla="*/ 1910 w 2173"/>
                  <a:gd name="T1" fmla="*/ 531 h 1411"/>
                  <a:gd name="T2" fmla="*/ 1814 w 2173"/>
                  <a:gd name="T3" fmla="*/ 550 h 1411"/>
                  <a:gd name="T4" fmla="*/ 1816 w 2173"/>
                  <a:gd name="T5" fmla="*/ 507 h 1411"/>
                  <a:gd name="T6" fmla="*/ 1309 w 2173"/>
                  <a:gd name="T7" fmla="*/ 0 h 1411"/>
                  <a:gd name="T8" fmla="*/ 862 w 2173"/>
                  <a:gd name="T9" fmla="*/ 269 h 1411"/>
                  <a:gd name="T10" fmla="*/ 615 w 2173"/>
                  <a:gd name="T11" fmla="*/ 161 h 1411"/>
                  <a:gd name="T12" fmla="*/ 280 w 2173"/>
                  <a:gd name="T13" fmla="*/ 496 h 1411"/>
                  <a:gd name="T14" fmla="*/ 295 w 2173"/>
                  <a:gd name="T15" fmla="*/ 594 h 1411"/>
                  <a:gd name="T16" fmla="*/ 267 w 2173"/>
                  <a:gd name="T17" fmla="*/ 592 h 1411"/>
                  <a:gd name="T18" fmla="*/ 0 w 2173"/>
                  <a:gd name="T19" fmla="*/ 860 h 1411"/>
                  <a:gd name="T20" fmla="*/ 267 w 2173"/>
                  <a:gd name="T21" fmla="*/ 1127 h 1411"/>
                  <a:gd name="T22" fmla="*/ 394 w 2173"/>
                  <a:gd name="T23" fmla="*/ 1095 h 1411"/>
                  <a:gd name="T24" fmla="*/ 753 w 2173"/>
                  <a:gd name="T25" fmla="*/ 1411 h 1411"/>
                  <a:gd name="T26" fmla="*/ 1059 w 2173"/>
                  <a:gd name="T27" fmla="*/ 1242 h 1411"/>
                  <a:gd name="T28" fmla="*/ 1267 w 2173"/>
                  <a:gd name="T29" fmla="*/ 1366 h 1411"/>
                  <a:gd name="T30" fmla="*/ 1501 w 2173"/>
                  <a:gd name="T31" fmla="*/ 1165 h 1411"/>
                  <a:gd name="T32" fmla="*/ 1623 w 2173"/>
                  <a:gd name="T33" fmla="*/ 1204 h 1411"/>
                  <a:gd name="T34" fmla="*/ 1828 w 2173"/>
                  <a:gd name="T35" fmla="*/ 1043 h 1411"/>
                  <a:gd name="T36" fmla="*/ 1910 w 2173"/>
                  <a:gd name="T37" fmla="*/ 1056 h 1411"/>
                  <a:gd name="T38" fmla="*/ 2173 w 2173"/>
                  <a:gd name="T39" fmla="*/ 794 h 1411"/>
                  <a:gd name="T40" fmla="*/ 1910 w 2173"/>
                  <a:gd name="T41" fmla="*/ 531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3" h="1411">
                    <a:moveTo>
                      <a:pt x="1910" y="531"/>
                    </a:moveTo>
                    <a:cubicBezTo>
                      <a:pt x="1876" y="531"/>
                      <a:pt x="1844" y="538"/>
                      <a:pt x="1814" y="550"/>
                    </a:cubicBezTo>
                    <a:cubicBezTo>
                      <a:pt x="1815" y="536"/>
                      <a:pt x="1816" y="521"/>
                      <a:pt x="1816" y="507"/>
                    </a:cubicBezTo>
                    <a:cubicBezTo>
                      <a:pt x="1816" y="227"/>
                      <a:pt x="1589" y="0"/>
                      <a:pt x="1309" y="0"/>
                    </a:cubicBezTo>
                    <a:cubicBezTo>
                      <a:pt x="1115" y="0"/>
                      <a:pt x="947" y="109"/>
                      <a:pt x="862" y="269"/>
                    </a:cubicBezTo>
                    <a:cubicBezTo>
                      <a:pt x="801" y="203"/>
                      <a:pt x="713" y="161"/>
                      <a:pt x="615" y="161"/>
                    </a:cubicBezTo>
                    <a:cubicBezTo>
                      <a:pt x="430" y="161"/>
                      <a:pt x="280" y="311"/>
                      <a:pt x="280" y="496"/>
                    </a:cubicBezTo>
                    <a:cubicBezTo>
                      <a:pt x="280" y="530"/>
                      <a:pt x="285" y="563"/>
                      <a:pt x="295" y="594"/>
                    </a:cubicBezTo>
                    <a:cubicBezTo>
                      <a:pt x="286" y="593"/>
                      <a:pt x="276" y="592"/>
                      <a:pt x="267" y="592"/>
                    </a:cubicBezTo>
                    <a:cubicBezTo>
                      <a:pt x="119" y="592"/>
                      <a:pt x="0" y="712"/>
                      <a:pt x="0" y="860"/>
                    </a:cubicBezTo>
                    <a:cubicBezTo>
                      <a:pt x="0" y="1007"/>
                      <a:pt x="119" y="1127"/>
                      <a:pt x="267" y="1127"/>
                    </a:cubicBezTo>
                    <a:cubicBezTo>
                      <a:pt x="313" y="1127"/>
                      <a:pt x="356" y="1116"/>
                      <a:pt x="394" y="1095"/>
                    </a:cubicBezTo>
                    <a:cubicBezTo>
                      <a:pt x="417" y="1273"/>
                      <a:pt x="569" y="1411"/>
                      <a:pt x="753" y="1411"/>
                    </a:cubicBezTo>
                    <a:cubicBezTo>
                      <a:pt x="882" y="1411"/>
                      <a:pt x="995" y="1344"/>
                      <a:pt x="1059" y="1242"/>
                    </a:cubicBezTo>
                    <a:cubicBezTo>
                      <a:pt x="1099" y="1316"/>
                      <a:pt x="1177" y="1366"/>
                      <a:pt x="1267" y="1366"/>
                    </a:cubicBezTo>
                    <a:cubicBezTo>
                      <a:pt x="1386" y="1366"/>
                      <a:pt x="1484" y="1279"/>
                      <a:pt x="1501" y="1165"/>
                    </a:cubicBezTo>
                    <a:cubicBezTo>
                      <a:pt x="1535" y="1190"/>
                      <a:pt x="1578" y="1204"/>
                      <a:pt x="1623" y="1204"/>
                    </a:cubicBezTo>
                    <a:cubicBezTo>
                      <a:pt x="1723" y="1204"/>
                      <a:pt x="1806" y="1135"/>
                      <a:pt x="1828" y="1043"/>
                    </a:cubicBezTo>
                    <a:cubicBezTo>
                      <a:pt x="1854" y="1051"/>
                      <a:pt x="1882" y="1056"/>
                      <a:pt x="1910" y="1056"/>
                    </a:cubicBezTo>
                    <a:cubicBezTo>
                      <a:pt x="2055" y="1056"/>
                      <a:pt x="2173" y="939"/>
                      <a:pt x="2173" y="794"/>
                    </a:cubicBezTo>
                    <a:cubicBezTo>
                      <a:pt x="2173" y="649"/>
                      <a:pt x="2055" y="531"/>
                      <a:pt x="1910" y="531"/>
                    </a:cubicBezTo>
                    <a:close/>
                  </a:path>
                </a:pathLst>
              </a:custGeom>
              <a:noFill/>
              <a:ln w="38100" cap="flat" cmpd="sng" algn="ctr">
                <a:solidFill>
                  <a:srgbClr val="FFFFFF"/>
                </a:solidFill>
                <a:prstDash val="solid"/>
                <a:miter lim="800000"/>
              </a:ln>
              <a:effectLst>
                <a:outerShdw blurRad="50800" dist="38100" dir="2700000" algn="tl" rotWithShape="0">
                  <a:prstClr val="black">
                    <a:alpha val="10000"/>
                  </a:prstClr>
                </a:outerShdw>
              </a:effectLst>
            </p:spPr>
            <p:txBody>
              <a:bodyPr anchor="ctr"/>
              <a:lstStyle/>
              <a:p>
                <a:pPr algn="ctr" defTabSz="914400"/>
                <a:endParaRPr lang="en-US" sz="1600" kern="0" dirty="0">
                  <a:solidFill>
                    <a:sysClr val="window" lastClr="FFFFFF"/>
                  </a:solidFill>
                </a:endParaRPr>
              </a:p>
            </p:txBody>
          </p:sp>
          <p:sp>
            <p:nvSpPr>
              <p:cNvPr id="82" name="Freeform 44"/>
              <p:cNvSpPr>
                <a:spLocks/>
              </p:cNvSpPr>
              <p:nvPr/>
            </p:nvSpPr>
            <p:spPr bwMode="gray">
              <a:xfrm>
                <a:off x="2085802" y="2149542"/>
                <a:ext cx="1037407" cy="588767"/>
              </a:xfrm>
              <a:custGeom>
                <a:avLst/>
                <a:gdLst>
                  <a:gd name="T0" fmla="*/ 954 w 964"/>
                  <a:gd name="T1" fmla="*/ 176 h 482"/>
                  <a:gd name="T2" fmla="*/ 914 w 964"/>
                  <a:gd name="T3" fmla="*/ 138 h 482"/>
                  <a:gd name="T4" fmla="*/ 828 w 964"/>
                  <a:gd name="T5" fmla="*/ 104 h 482"/>
                  <a:gd name="T6" fmla="*/ 718 w 964"/>
                  <a:gd name="T7" fmla="*/ 56 h 482"/>
                  <a:gd name="T8" fmla="*/ 636 w 964"/>
                  <a:gd name="T9" fmla="*/ 8 h 482"/>
                  <a:gd name="T10" fmla="*/ 526 w 964"/>
                  <a:gd name="T11" fmla="*/ 8 h 482"/>
                  <a:gd name="T12" fmla="*/ 420 w 964"/>
                  <a:gd name="T13" fmla="*/ 16 h 482"/>
                  <a:gd name="T14" fmla="*/ 328 w 964"/>
                  <a:gd name="T15" fmla="*/ 16 h 482"/>
                  <a:gd name="T16" fmla="*/ 248 w 964"/>
                  <a:gd name="T17" fmla="*/ 34 h 482"/>
                  <a:gd name="T18" fmla="*/ 184 w 964"/>
                  <a:gd name="T19" fmla="*/ 70 h 482"/>
                  <a:gd name="T20" fmla="*/ 118 w 964"/>
                  <a:gd name="T21" fmla="*/ 114 h 482"/>
                  <a:gd name="T22" fmla="*/ 24 w 964"/>
                  <a:gd name="T23" fmla="*/ 164 h 482"/>
                  <a:gd name="T24" fmla="*/ 0 w 964"/>
                  <a:gd name="T25" fmla="*/ 208 h 482"/>
                  <a:gd name="T26" fmla="*/ 8 w 964"/>
                  <a:gd name="T27" fmla="*/ 250 h 482"/>
                  <a:gd name="T28" fmla="*/ 78 w 964"/>
                  <a:gd name="T29" fmla="*/ 304 h 482"/>
                  <a:gd name="T30" fmla="*/ 146 w 964"/>
                  <a:gd name="T31" fmla="*/ 356 h 482"/>
                  <a:gd name="T32" fmla="*/ 194 w 964"/>
                  <a:gd name="T33" fmla="*/ 414 h 482"/>
                  <a:gd name="T34" fmla="*/ 266 w 964"/>
                  <a:gd name="T35" fmla="*/ 456 h 482"/>
                  <a:gd name="T36" fmla="*/ 358 w 964"/>
                  <a:gd name="T37" fmla="*/ 478 h 482"/>
                  <a:gd name="T38" fmla="*/ 454 w 964"/>
                  <a:gd name="T39" fmla="*/ 480 h 482"/>
                  <a:gd name="T40" fmla="*/ 538 w 964"/>
                  <a:gd name="T41" fmla="*/ 460 h 482"/>
                  <a:gd name="T42" fmla="*/ 634 w 964"/>
                  <a:gd name="T43" fmla="*/ 448 h 482"/>
                  <a:gd name="T44" fmla="*/ 738 w 964"/>
                  <a:gd name="T45" fmla="*/ 436 h 482"/>
                  <a:gd name="T46" fmla="*/ 824 w 964"/>
                  <a:gd name="T47" fmla="*/ 400 h 482"/>
                  <a:gd name="T48" fmla="*/ 886 w 964"/>
                  <a:gd name="T49" fmla="*/ 348 h 482"/>
                  <a:gd name="T50" fmla="*/ 916 w 964"/>
                  <a:gd name="T51" fmla="*/ 282 h 482"/>
                  <a:gd name="T52" fmla="*/ 956 w 964"/>
                  <a:gd name="T53" fmla="*/ 240 h 482"/>
                  <a:gd name="T54" fmla="*/ 724 w 964"/>
                  <a:gd name="T55" fmla="*/ 302 h 482"/>
                  <a:gd name="T56" fmla="*/ 850 w 964"/>
                  <a:gd name="T57" fmla="*/ 312 h 482"/>
                  <a:gd name="T58" fmla="*/ 862 w 964"/>
                  <a:gd name="T59" fmla="*/ 336 h 482"/>
                  <a:gd name="T60" fmla="*/ 812 w 964"/>
                  <a:gd name="T61" fmla="*/ 378 h 482"/>
                  <a:gd name="T62" fmla="*/ 722 w 964"/>
                  <a:gd name="T63" fmla="*/ 412 h 482"/>
                  <a:gd name="T64" fmla="*/ 608 w 964"/>
                  <a:gd name="T65" fmla="*/ 420 h 482"/>
                  <a:gd name="T66" fmla="*/ 512 w 964"/>
                  <a:gd name="T67" fmla="*/ 402 h 482"/>
                  <a:gd name="T68" fmla="*/ 436 w 964"/>
                  <a:gd name="T69" fmla="*/ 396 h 482"/>
                  <a:gd name="T70" fmla="*/ 530 w 964"/>
                  <a:gd name="T71" fmla="*/ 436 h 482"/>
                  <a:gd name="T72" fmla="*/ 410 w 964"/>
                  <a:gd name="T73" fmla="*/ 456 h 482"/>
                  <a:gd name="T74" fmla="*/ 324 w 964"/>
                  <a:gd name="T75" fmla="*/ 446 h 482"/>
                  <a:gd name="T76" fmla="*/ 252 w 964"/>
                  <a:gd name="T77" fmla="*/ 420 h 482"/>
                  <a:gd name="T78" fmla="*/ 196 w 964"/>
                  <a:gd name="T79" fmla="*/ 380 h 482"/>
                  <a:gd name="T80" fmla="*/ 162 w 964"/>
                  <a:gd name="T81" fmla="*/ 328 h 482"/>
                  <a:gd name="T82" fmla="*/ 194 w 964"/>
                  <a:gd name="T83" fmla="*/ 306 h 482"/>
                  <a:gd name="T84" fmla="*/ 60 w 964"/>
                  <a:gd name="T85" fmla="*/ 266 h 482"/>
                  <a:gd name="T86" fmla="*/ 30 w 964"/>
                  <a:gd name="T87" fmla="*/ 234 h 482"/>
                  <a:gd name="T88" fmla="*/ 30 w 964"/>
                  <a:gd name="T89" fmla="*/ 200 h 482"/>
                  <a:gd name="T90" fmla="*/ 60 w 964"/>
                  <a:gd name="T91" fmla="*/ 168 h 482"/>
                  <a:gd name="T92" fmla="*/ 194 w 964"/>
                  <a:gd name="T93" fmla="*/ 128 h 482"/>
                  <a:gd name="T94" fmla="*/ 188 w 964"/>
                  <a:gd name="T95" fmla="*/ 102 h 482"/>
                  <a:gd name="T96" fmla="*/ 262 w 964"/>
                  <a:gd name="T97" fmla="*/ 56 h 482"/>
                  <a:gd name="T98" fmla="*/ 400 w 964"/>
                  <a:gd name="T99" fmla="*/ 40 h 482"/>
                  <a:gd name="T100" fmla="*/ 512 w 964"/>
                  <a:gd name="T101" fmla="*/ 66 h 482"/>
                  <a:gd name="T102" fmla="*/ 596 w 964"/>
                  <a:gd name="T103" fmla="*/ 110 h 482"/>
                  <a:gd name="T104" fmla="*/ 578 w 964"/>
                  <a:gd name="T105" fmla="*/ 68 h 482"/>
                  <a:gd name="T106" fmla="*/ 548 w 964"/>
                  <a:gd name="T107" fmla="*/ 30 h 482"/>
                  <a:gd name="T108" fmla="*/ 634 w 964"/>
                  <a:gd name="T109" fmla="*/ 34 h 482"/>
                  <a:gd name="T110" fmla="*/ 706 w 964"/>
                  <a:gd name="T111" fmla="*/ 82 h 482"/>
                  <a:gd name="T112" fmla="*/ 716 w 964"/>
                  <a:gd name="T113" fmla="*/ 118 h 482"/>
                  <a:gd name="T114" fmla="*/ 742 w 964"/>
                  <a:gd name="T115" fmla="*/ 120 h 482"/>
                  <a:gd name="T116" fmla="*/ 884 w 964"/>
                  <a:gd name="T117" fmla="*/ 152 h 482"/>
                  <a:gd name="T118" fmla="*/ 930 w 964"/>
                  <a:gd name="T119" fmla="*/ 188 h 482"/>
                  <a:gd name="T120" fmla="*/ 936 w 964"/>
                  <a:gd name="T121" fmla="*/ 220 h 482"/>
                  <a:gd name="T122" fmla="*/ 914 w 964"/>
                  <a:gd name="T123" fmla="*/ 252 h 482"/>
                  <a:gd name="T124" fmla="*/ 810 w 964"/>
                  <a:gd name="T125" fmla="*/ 294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4" h="482">
                    <a:moveTo>
                      <a:pt x="964" y="210"/>
                    </a:moveTo>
                    <a:lnTo>
                      <a:pt x="962" y="200"/>
                    </a:lnTo>
                    <a:lnTo>
                      <a:pt x="958" y="188"/>
                    </a:lnTo>
                    <a:lnTo>
                      <a:pt x="954" y="176"/>
                    </a:lnTo>
                    <a:lnTo>
                      <a:pt x="946" y="166"/>
                    </a:lnTo>
                    <a:lnTo>
                      <a:pt x="936" y="156"/>
                    </a:lnTo>
                    <a:lnTo>
                      <a:pt x="926" y="146"/>
                    </a:lnTo>
                    <a:lnTo>
                      <a:pt x="914" y="138"/>
                    </a:lnTo>
                    <a:lnTo>
                      <a:pt x="898" y="130"/>
                    </a:lnTo>
                    <a:lnTo>
                      <a:pt x="882" y="122"/>
                    </a:lnTo>
                    <a:lnTo>
                      <a:pt x="866" y="116"/>
                    </a:lnTo>
                    <a:lnTo>
                      <a:pt x="828" y="104"/>
                    </a:lnTo>
                    <a:lnTo>
                      <a:pt x="784" y="96"/>
                    </a:lnTo>
                    <a:lnTo>
                      <a:pt x="738" y="94"/>
                    </a:lnTo>
                    <a:lnTo>
                      <a:pt x="730" y="74"/>
                    </a:lnTo>
                    <a:lnTo>
                      <a:pt x="718" y="56"/>
                    </a:lnTo>
                    <a:lnTo>
                      <a:pt x="702" y="40"/>
                    </a:lnTo>
                    <a:lnTo>
                      <a:pt x="684" y="28"/>
                    </a:lnTo>
                    <a:lnTo>
                      <a:pt x="660" y="16"/>
                    </a:lnTo>
                    <a:lnTo>
                      <a:pt x="636" y="8"/>
                    </a:lnTo>
                    <a:lnTo>
                      <a:pt x="610" y="2"/>
                    </a:lnTo>
                    <a:lnTo>
                      <a:pt x="582" y="0"/>
                    </a:lnTo>
                    <a:lnTo>
                      <a:pt x="554" y="2"/>
                    </a:lnTo>
                    <a:lnTo>
                      <a:pt x="526" y="8"/>
                    </a:lnTo>
                    <a:lnTo>
                      <a:pt x="502" y="16"/>
                    </a:lnTo>
                    <a:lnTo>
                      <a:pt x="478" y="28"/>
                    </a:lnTo>
                    <a:lnTo>
                      <a:pt x="444" y="20"/>
                    </a:lnTo>
                    <a:lnTo>
                      <a:pt x="420" y="16"/>
                    </a:lnTo>
                    <a:lnTo>
                      <a:pt x="396" y="14"/>
                    </a:lnTo>
                    <a:lnTo>
                      <a:pt x="372" y="14"/>
                    </a:lnTo>
                    <a:lnTo>
                      <a:pt x="350" y="14"/>
                    </a:lnTo>
                    <a:lnTo>
                      <a:pt x="328" y="16"/>
                    </a:lnTo>
                    <a:lnTo>
                      <a:pt x="306" y="18"/>
                    </a:lnTo>
                    <a:lnTo>
                      <a:pt x="286" y="22"/>
                    </a:lnTo>
                    <a:lnTo>
                      <a:pt x="266" y="28"/>
                    </a:lnTo>
                    <a:lnTo>
                      <a:pt x="248" y="34"/>
                    </a:lnTo>
                    <a:lnTo>
                      <a:pt x="230" y="40"/>
                    </a:lnTo>
                    <a:lnTo>
                      <a:pt x="212" y="50"/>
                    </a:lnTo>
                    <a:lnTo>
                      <a:pt x="198" y="58"/>
                    </a:lnTo>
                    <a:lnTo>
                      <a:pt x="184" y="70"/>
                    </a:lnTo>
                    <a:lnTo>
                      <a:pt x="170" y="80"/>
                    </a:lnTo>
                    <a:lnTo>
                      <a:pt x="160" y="94"/>
                    </a:lnTo>
                    <a:lnTo>
                      <a:pt x="150" y="106"/>
                    </a:lnTo>
                    <a:lnTo>
                      <a:pt x="118" y="114"/>
                    </a:lnTo>
                    <a:lnTo>
                      <a:pt x="90" y="124"/>
                    </a:lnTo>
                    <a:lnTo>
                      <a:pt x="64" y="136"/>
                    </a:lnTo>
                    <a:lnTo>
                      <a:pt x="42" y="150"/>
                    </a:lnTo>
                    <a:lnTo>
                      <a:pt x="24" y="164"/>
                    </a:lnTo>
                    <a:lnTo>
                      <a:pt x="10" y="180"/>
                    </a:lnTo>
                    <a:lnTo>
                      <a:pt x="6" y="190"/>
                    </a:lnTo>
                    <a:lnTo>
                      <a:pt x="2" y="198"/>
                    </a:lnTo>
                    <a:lnTo>
                      <a:pt x="0" y="208"/>
                    </a:lnTo>
                    <a:lnTo>
                      <a:pt x="0" y="216"/>
                    </a:lnTo>
                    <a:lnTo>
                      <a:pt x="0" y="226"/>
                    </a:lnTo>
                    <a:lnTo>
                      <a:pt x="2" y="234"/>
                    </a:lnTo>
                    <a:lnTo>
                      <a:pt x="8" y="250"/>
                    </a:lnTo>
                    <a:lnTo>
                      <a:pt x="20" y="266"/>
                    </a:lnTo>
                    <a:lnTo>
                      <a:pt x="36" y="280"/>
                    </a:lnTo>
                    <a:lnTo>
                      <a:pt x="56" y="294"/>
                    </a:lnTo>
                    <a:lnTo>
                      <a:pt x="78" y="304"/>
                    </a:lnTo>
                    <a:lnTo>
                      <a:pt x="104" y="314"/>
                    </a:lnTo>
                    <a:lnTo>
                      <a:pt x="132" y="322"/>
                    </a:lnTo>
                    <a:lnTo>
                      <a:pt x="138" y="340"/>
                    </a:lnTo>
                    <a:lnTo>
                      <a:pt x="146" y="356"/>
                    </a:lnTo>
                    <a:lnTo>
                      <a:pt x="154" y="372"/>
                    </a:lnTo>
                    <a:lnTo>
                      <a:pt x="166" y="388"/>
                    </a:lnTo>
                    <a:lnTo>
                      <a:pt x="178" y="402"/>
                    </a:lnTo>
                    <a:lnTo>
                      <a:pt x="194" y="414"/>
                    </a:lnTo>
                    <a:lnTo>
                      <a:pt x="210" y="426"/>
                    </a:lnTo>
                    <a:lnTo>
                      <a:pt x="228" y="438"/>
                    </a:lnTo>
                    <a:lnTo>
                      <a:pt x="246" y="448"/>
                    </a:lnTo>
                    <a:lnTo>
                      <a:pt x="266" y="456"/>
                    </a:lnTo>
                    <a:lnTo>
                      <a:pt x="288" y="464"/>
                    </a:lnTo>
                    <a:lnTo>
                      <a:pt x="310" y="470"/>
                    </a:lnTo>
                    <a:lnTo>
                      <a:pt x="334" y="474"/>
                    </a:lnTo>
                    <a:lnTo>
                      <a:pt x="358" y="478"/>
                    </a:lnTo>
                    <a:lnTo>
                      <a:pt x="384" y="480"/>
                    </a:lnTo>
                    <a:lnTo>
                      <a:pt x="410" y="482"/>
                    </a:lnTo>
                    <a:lnTo>
                      <a:pt x="432" y="480"/>
                    </a:lnTo>
                    <a:lnTo>
                      <a:pt x="454" y="480"/>
                    </a:lnTo>
                    <a:lnTo>
                      <a:pt x="476" y="476"/>
                    </a:lnTo>
                    <a:lnTo>
                      <a:pt x="498" y="472"/>
                    </a:lnTo>
                    <a:lnTo>
                      <a:pt x="518" y="466"/>
                    </a:lnTo>
                    <a:lnTo>
                      <a:pt x="538" y="460"/>
                    </a:lnTo>
                    <a:lnTo>
                      <a:pt x="558" y="452"/>
                    </a:lnTo>
                    <a:lnTo>
                      <a:pt x="576" y="444"/>
                    </a:lnTo>
                    <a:lnTo>
                      <a:pt x="604" y="446"/>
                    </a:lnTo>
                    <a:lnTo>
                      <a:pt x="634" y="448"/>
                    </a:lnTo>
                    <a:lnTo>
                      <a:pt x="662" y="448"/>
                    </a:lnTo>
                    <a:lnTo>
                      <a:pt x="688" y="444"/>
                    </a:lnTo>
                    <a:lnTo>
                      <a:pt x="714" y="440"/>
                    </a:lnTo>
                    <a:lnTo>
                      <a:pt x="738" y="436"/>
                    </a:lnTo>
                    <a:lnTo>
                      <a:pt x="762" y="428"/>
                    </a:lnTo>
                    <a:lnTo>
                      <a:pt x="784" y="420"/>
                    </a:lnTo>
                    <a:lnTo>
                      <a:pt x="806" y="410"/>
                    </a:lnTo>
                    <a:lnTo>
                      <a:pt x="824" y="400"/>
                    </a:lnTo>
                    <a:lnTo>
                      <a:pt x="844" y="388"/>
                    </a:lnTo>
                    <a:lnTo>
                      <a:pt x="860" y="376"/>
                    </a:lnTo>
                    <a:lnTo>
                      <a:pt x="874" y="362"/>
                    </a:lnTo>
                    <a:lnTo>
                      <a:pt x="886" y="348"/>
                    </a:lnTo>
                    <a:lnTo>
                      <a:pt x="898" y="332"/>
                    </a:lnTo>
                    <a:lnTo>
                      <a:pt x="906" y="316"/>
                    </a:lnTo>
                    <a:lnTo>
                      <a:pt x="912" y="300"/>
                    </a:lnTo>
                    <a:lnTo>
                      <a:pt x="916" y="282"/>
                    </a:lnTo>
                    <a:lnTo>
                      <a:pt x="936" y="266"/>
                    </a:lnTo>
                    <a:lnTo>
                      <a:pt x="944" y="258"/>
                    </a:lnTo>
                    <a:lnTo>
                      <a:pt x="950" y="250"/>
                    </a:lnTo>
                    <a:lnTo>
                      <a:pt x="956" y="240"/>
                    </a:lnTo>
                    <a:lnTo>
                      <a:pt x="960" y="230"/>
                    </a:lnTo>
                    <a:lnTo>
                      <a:pt x="962" y="220"/>
                    </a:lnTo>
                    <a:lnTo>
                      <a:pt x="964" y="210"/>
                    </a:lnTo>
                    <a:lnTo>
                      <a:pt x="724" y="302"/>
                    </a:lnTo>
                    <a:lnTo>
                      <a:pt x="724" y="328"/>
                    </a:lnTo>
                    <a:lnTo>
                      <a:pt x="770" y="326"/>
                    </a:lnTo>
                    <a:lnTo>
                      <a:pt x="812" y="320"/>
                    </a:lnTo>
                    <a:lnTo>
                      <a:pt x="850" y="312"/>
                    </a:lnTo>
                    <a:lnTo>
                      <a:pt x="884" y="298"/>
                    </a:lnTo>
                    <a:lnTo>
                      <a:pt x="878" y="312"/>
                    </a:lnTo>
                    <a:lnTo>
                      <a:pt x="872" y="324"/>
                    </a:lnTo>
                    <a:lnTo>
                      <a:pt x="862" y="336"/>
                    </a:lnTo>
                    <a:lnTo>
                      <a:pt x="852" y="348"/>
                    </a:lnTo>
                    <a:lnTo>
                      <a:pt x="840" y="358"/>
                    </a:lnTo>
                    <a:lnTo>
                      <a:pt x="826" y="368"/>
                    </a:lnTo>
                    <a:lnTo>
                      <a:pt x="812" y="378"/>
                    </a:lnTo>
                    <a:lnTo>
                      <a:pt x="796" y="386"/>
                    </a:lnTo>
                    <a:lnTo>
                      <a:pt x="778" y="394"/>
                    </a:lnTo>
                    <a:lnTo>
                      <a:pt x="760" y="402"/>
                    </a:lnTo>
                    <a:lnTo>
                      <a:pt x="722" y="412"/>
                    </a:lnTo>
                    <a:lnTo>
                      <a:pt x="678" y="420"/>
                    </a:lnTo>
                    <a:lnTo>
                      <a:pt x="656" y="420"/>
                    </a:lnTo>
                    <a:lnTo>
                      <a:pt x="634" y="422"/>
                    </a:lnTo>
                    <a:lnTo>
                      <a:pt x="608" y="420"/>
                    </a:lnTo>
                    <a:lnTo>
                      <a:pt x="582" y="418"/>
                    </a:lnTo>
                    <a:lnTo>
                      <a:pt x="558" y="414"/>
                    </a:lnTo>
                    <a:lnTo>
                      <a:pt x="534" y="410"/>
                    </a:lnTo>
                    <a:lnTo>
                      <a:pt x="512" y="402"/>
                    </a:lnTo>
                    <a:lnTo>
                      <a:pt x="490" y="394"/>
                    </a:lnTo>
                    <a:lnTo>
                      <a:pt x="470" y="384"/>
                    </a:lnTo>
                    <a:lnTo>
                      <a:pt x="450" y="374"/>
                    </a:lnTo>
                    <a:lnTo>
                      <a:pt x="436" y="396"/>
                    </a:lnTo>
                    <a:lnTo>
                      <a:pt x="458" y="408"/>
                    </a:lnTo>
                    <a:lnTo>
                      <a:pt x="480" y="418"/>
                    </a:lnTo>
                    <a:lnTo>
                      <a:pt x="504" y="428"/>
                    </a:lnTo>
                    <a:lnTo>
                      <a:pt x="530" y="436"/>
                    </a:lnTo>
                    <a:lnTo>
                      <a:pt x="502" y="444"/>
                    </a:lnTo>
                    <a:lnTo>
                      <a:pt x="472" y="450"/>
                    </a:lnTo>
                    <a:lnTo>
                      <a:pt x="442" y="454"/>
                    </a:lnTo>
                    <a:lnTo>
                      <a:pt x="410" y="456"/>
                    </a:lnTo>
                    <a:lnTo>
                      <a:pt x="388" y="454"/>
                    </a:lnTo>
                    <a:lnTo>
                      <a:pt x="366" y="452"/>
                    </a:lnTo>
                    <a:lnTo>
                      <a:pt x="344" y="450"/>
                    </a:lnTo>
                    <a:lnTo>
                      <a:pt x="324" y="446"/>
                    </a:lnTo>
                    <a:lnTo>
                      <a:pt x="304" y="440"/>
                    </a:lnTo>
                    <a:lnTo>
                      <a:pt x="286" y="434"/>
                    </a:lnTo>
                    <a:lnTo>
                      <a:pt x="268" y="428"/>
                    </a:lnTo>
                    <a:lnTo>
                      <a:pt x="252" y="420"/>
                    </a:lnTo>
                    <a:lnTo>
                      <a:pt x="236" y="410"/>
                    </a:lnTo>
                    <a:lnTo>
                      <a:pt x="220" y="402"/>
                    </a:lnTo>
                    <a:lnTo>
                      <a:pt x="208" y="390"/>
                    </a:lnTo>
                    <a:lnTo>
                      <a:pt x="196" y="380"/>
                    </a:lnTo>
                    <a:lnTo>
                      <a:pt x="184" y="368"/>
                    </a:lnTo>
                    <a:lnTo>
                      <a:pt x="176" y="356"/>
                    </a:lnTo>
                    <a:lnTo>
                      <a:pt x="168" y="342"/>
                    </a:lnTo>
                    <a:lnTo>
                      <a:pt x="162" y="328"/>
                    </a:lnTo>
                    <a:lnTo>
                      <a:pt x="200" y="332"/>
                    </a:lnTo>
                    <a:lnTo>
                      <a:pt x="240" y="334"/>
                    </a:lnTo>
                    <a:lnTo>
                      <a:pt x="240" y="308"/>
                    </a:lnTo>
                    <a:lnTo>
                      <a:pt x="194" y="306"/>
                    </a:lnTo>
                    <a:lnTo>
                      <a:pt x="152" y="300"/>
                    </a:lnTo>
                    <a:lnTo>
                      <a:pt x="116" y="290"/>
                    </a:lnTo>
                    <a:lnTo>
                      <a:pt x="84" y="278"/>
                    </a:lnTo>
                    <a:lnTo>
                      <a:pt x="60" y="266"/>
                    </a:lnTo>
                    <a:lnTo>
                      <a:pt x="50" y="258"/>
                    </a:lnTo>
                    <a:lnTo>
                      <a:pt x="40" y="250"/>
                    </a:lnTo>
                    <a:lnTo>
                      <a:pt x="34" y="242"/>
                    </a:lnTo>
                    <a:lnTo>
                      <a:pt x="30" y="234"/>
                    </a:lnTo>
                    <a:lnTo>
                      <a:pt x="26" y="224"/>
                    </a:lnTo>
                    <a:lnTo>
                      <a:pt x="26" y="216"/>
                    </a:lnTo>
                    <a:lnTo>
                      <a:pt x="26" y="208"/>
                    </a:lnTo>
                    <a:lnTo>
                      <a:pt x="30" y="200"/>
                    </a:lnTo>
                    <a:lnTo>
                      <a:pt x="34" y="192"/>
                    </a:lnTo>
                    <a:lnTo>
                      <a:pt x="40" y="184"/>
                    </a:lnTo>
                    <a:lnTo>
                      <a:pt x="50" y="176"/>
                    </a:lnTo>
                    <a:lnTo>
                      <a:pt x="60" y="168"/>
                    </a:lnTo>
                    <a:lnTo>
                      <a:pt x="84" y="154"/>
                    </a:lnTo>
                    <a:lnTo>
                      <a:pt x="116" y="142"/>
                    </a:lnTo>
                    <a:lnTo>
                      <a:pt x="152" y="134"/>
                    </a:lnTo>
                    <a:lnTo>
                      <a:pt x="194" y="128"/>
                    </a:lnTo>
                    <a:lnTo>
                      <a:pt x="240" y="126"/>
                    </a:lnTo>
                    <a:lnTo>
                      <a:pt x="240" y="98"/>
                    </a:lnTo>
                    <a:lnTo>
                      <a:pt x="214" y="100"/>
                    </a:lnTo>
                    <a:lnTo>
                      <a:pt x="188" y="102"/>
                    </a:lnTo>
                    <a:lnTo>
                      <a:pt x="198" y="92"/>
                    </a:lnTo>
                    <a:lnTo>
                      <a:pt x="208" y="84"/>
                    </a:lnTo>
                    <a:lnTo>
                      <a:pt x="234" y="68"/>
                    </a:lnTo>
                    <a:lnTo>
                      <a:pt x="262" y="56"/>
                    </a:lnTo>
                    <a:lnTo>
                      <a:pt x="292" y="48"/>
                    </a:lnTo>
                    <a:lnTo>
                      <a:pt x="326" y="42"/>
                    </a:lnTo>
                    <a:lnTo>
                      <a:pt x="362" y="40"/>
                    </a:lnTo>
                    <a:lnTo>
                      <a:pt x="400" y="40"/>
                    </a:lnTo>
                    <a:lnTo>
                      <a:pt x="440" y="46"/>
                    </a:lnTo>
                    <a:lnTo>
                      <a:pt x="464" y="50"/>
                    </a:lnTo>
                    <a:lnTo>
                      <a:pt x="488" y="58"/>
                    </a:lnTo>
                    <a:lnTo>
                      <a:pt x="512" y="66"/>
                    </a:lnTo>
                    <a:lnTo>
                      <a:pt x="536" y="74"/>
                    </a:lnTo>
                    <a:lnTo>
                      <a:pt x="556" y="86"/>
                    </a:lnTo>
                    <a:lnTo>
                      <a:pt x="576" y="98"/>
                    </a:lnTo>
                    <a:lnTo>
                      <a:pt x="596" y="110"/>
                    </a:lnTo>
                    <a:lnTo>
                      <a:pt x="612" y="124"/>
                    </a:lnTo>
                    <a:lnTo>
                      <a:pt x="630" y="104"/>
                    </a:lnTo>
                    <a:lnTo>
                      <a:pt x="606" y="84"/>
                    </a:lnTo>
                    <a:lnTo>
                      <a:pt x="578" y="68"/>
                    </a:lnTo>
                    <a:lnTo>
                      <a:pt x="548" y="52"/>
                    </a:lnTo>
                    <a:lnTo>
                      <a:pt x="516" y="38"/>
                    </a:lnTo>
                    <a:lnTo>
                      <a:pt x="530" y="34"/>
                    </a:lnTo>
                    <a:lnTo>
                      <a:pt x="548" y="30"/>
                    </a:lnTo>
                    <a:lnTo>
                      <a:pt x="564" y="28"/>
                    </a:lnTo>
                    <a:lnTo>
                      <a:pt x="582" y="28"/>
                    </a:lnTo>
                    <a:lnTo>
                      <a:pt x="608" y="28"/>
                    </a:lnTo>
                    <a:lnTo>
                      <a:pt x="634" y="34"/>
                    </a:lnTo>
                    <a:lnTo>
                      <a:pt x="656" y="42"/>
                    </a:lnTo>
                    <a:lnTo>
                      <a:pt x="676" y="54"/>
                    </a:lnTo>
                    <a:lnTo>
                      <a:pt x="692" y="68"/>
                    </a:lnTo>
                    <a:lnTo>
                      <a:pt x="706" y="82"/>
                    </a:lnTo>
                    <a:lnTo>
                      <a:pt x="710" y="90"/>
                    </a:lnTo>
                    <a:lnTo>
                      <a:pt x="714" y="100"/>
                    </a:lnTo>
                    <a:lnTo>
                      <a:pt x="716" y="108"/>
                    </a:lnTo>
                    <a:lnTo>
                      <a:pt x="716" y="118"/>
                    </a:lnTo>
                    <a:lnTo>
                      <a:pt x="714" y="134"/>
                    </a:lnTo>
                    <a:lnTo>
                      <a:pt x="740" y="140"/>
                    </a:lnTo>
                    <a:lnTo>
                      <a:pt x="742" y="130"/>
                    </a:lnTo>
                    <a:lnTo>
                      <a:pt x="742" y="120"/>
                    </a:lnTo>
                    <a:lnTo>
                      <a:pt x="784" y="124"/>
                    </a:lnTo>
                    <a:lnTo>
                      <a:pt x="822" y="130"/>
                    </a:lnTo>
                    <a:lnTo>
                      <a:pt x="856" y="140"/>
                    </a:lnTo>
                    <a:lnTo>
                      <a:pt x="884" y="152"/>
                    </a:lnTo>
                    <a:lnTo>
                      <a:pt x="906" y="164"/>
                    </a:lnTo>
                    <a:lnTo>
                      <a:pt x="916" y="172"/>
                    </a:lnTo>
                    <a:lnTo>
                      <a:pt x="922" y="180"/>
                    </a:lnTo>
                    <a:lnTo>
                      <a:pt x="930" y="188"/>
                    </a:lnTo>
                    <a:lnTo>
                      <a:pt x="934" y="196"/>
                    </a:lnTo>
                    <a:lnTo>
                      <a:pt x="936" y="202"/>
                    </a:lnTo>
                    <a:lnTo>
                      <a:pt x="936" y="210"/>
                    </a:lnTo>
                    <a:lnTo>
                      <a:pt x="936" y="220"/>
                    </a:lnTo>
                    <a:lnTo>
                      <a:pt x="932" y="228"/>
                    </a:lnTo>
                    <a:lnTo>
                      <a:pt x="928" y="236"/>
                    </a:lnTo>
                    <a:lnTo>
                      <a:pt x="922" y="244"/>
                    </a:lnTo>
                    <a:lnTo>
                      <a:pt x="914" y="252"/>
                    </a:lnTo>
                    <a:lnTo>
                      <a:pt x="904" y="260"/>
                    </a:lnTo>
                    <a:lnTo>
                      <a:pt x="878" y="274"/>
                    </a:lnTo>
                    <a:lnTo>
                      <a:pt x="848" y="286"/>
                    </a:lnTo>
                    <a:lnTo>
                      <a:pt x="810" y="294"/>
                    </a:lnTo>
                    <a:lnTo>
                      <a:pt x="770" y="300"/>
                    </a:lnTo>
                    <a:lnTo>
                      <a:pt x="724" y="302"/>
                    </a:lnTo>
                    <a:lnTo>
                      <a:pt x="964" y="210"/>
                    </a:lnTo>
                    <a:close/>
                  </a:path>
                </a:pathLst>
              </a:custGeom>
              <a:noFill/>
              <a:ln w="9525">
                <a:noFill/>
                <a:round/>
                <a:headEnd/>
                <a:tailEnd/>
              </a:ln>
            </p:spPr>
            <p:txBody>
              <a:bodyPr lIns="121899" tIns="60949" rIns="121899" bIns="60949" anchor="ctr"/>
              <a:lstStyle/>
              <a:p>
                <a:pPr algn="ctr"/>
                <a:r>
                  <a:rPr lang="en-US" b="1" dirty="0">
                    <a:gradFill>
                      <a:gsLst>
                        <a:gs pos="0">
                          <a:schemeClr val="tx1"/>
                        </a:gs>
                        <a:gs pos="100000">
                          <a:schemeClr val="tx1"/>
                        </a:gs>
                      </a:gsLst>
                      <a:lin ang="16200000" scaled="0"/>
                    </a:gradFill>
                    <a:latin typeface="Segoe Condensed" pitchFamily="34" charset="0"/>
                  </a:rPr>
                  <a:t>SALES</a:t>
                </a:r>
              </a:p>
            </p:txBody>
          </p:sp>
        </p:grpSp>
      </p:grpSp>
      <p:grpSp>
        <p:nvGrpSpPr>
          <p:cNvPr id="90" name="Group 89"/>
          <p:cNvGrpSpPr/>
          <p:nvPr/>
        </p:nvGrpSpPr>
        <p:grpSpPr>
          <a:xfrm>
            <a:off x="2069330" y="5067281"/>
            <a:ext cx="3028610" cy="1962802"/>
            <a:chOff x="754736" y="4566705"/>
            <a:chExt cx="4728485" cy="3064467"/>
          </a:xfrm>
        </p:grpSpPr>
        <p:grpSp>
          <p:nvGrpSpPr>
            <p:cNvPr id="91" name="Group 90"/>
            <p:cNvGrpSpPr/>
            <p:nvPr/>
          </p:nvGrpSpPr>
          <p:grpSpPr>
            <a:xfrm>
              <a:off x="754736" y="4566705"/>
              <a:ext cx="4728485" cy="3064467"/>
              <a:chOff x="754736" y="4566705"/>
              <a:chExt cx="4728485" cy="3064467"/>
            </a:xfrm>
          </p:grpSpPr>
          <p:grpSp>
            <p:nvGrpSpPr>
              <p:cNvPr id="93" name="Group 92"/>
              <p:cNvGrpSpPr/>
              <p:nvPr/>
            </p:nvGrpSpPr>
            <p:grpSpPr>
              <a:xfrm>
                <a:off x="754736" y="4901211"/>
                <a:ext cx="4728485" cy="2729961"/>
                <a:chOff x="708085" y="4901211"/>
                <a:chExt cx="4728485" cy="2729961"/>
              </a:xfrm>
            </p:grpSpPr>
            <p:pic>
              <p:nvPicPr>
                <p:cNvPr id="101" name="Picture 11" descr="\\SFP\Work\White_Whale\2-xxxxx_Anderson_MMS\SFP_Art\Industry Trends\Tow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1361" y="4901211"/>
                  <a:ext cx="1375209" cy="1956789"/>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136710" y="5841687"/>
                  <a:ext cx="1147649" cy="1676036"/>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965510" y="6067049"/>
                  <a:ext cx="1657350" cy="156412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1"/>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08085" y="5228889"/>
                  <a:ext cx="1147649" cy="9013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4" name="Group 93"/>
              <p:cNvGrpSpPr/>
              <p:nvPr/>
            </p:nvGrpSpPr>
            <p:grpSpPr>
              <a:xfrm>
                <a:off x="1903589" y="4566705"/>
                <a:ext cx="2192551" cy="2683619"/>
                <a:chOff x="631453" y="4655127"/>
                <a:chExt cx="2056883" cy="2517567"/>
              </a:xfrm>
            </p:grpSpPr>
            <p:pic>
              <p:nvPicPr>
                <p:cNvPr id="95" name="Picture 10" descr="\\SFP\Work\White_Whale\2-xxxxx_Anderson_MMS\SFP_Art\Industry Trends\serve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453" y="4655127"/>
                  <a:ext cx="1825973" cy="2517567"/>
                </a:xfrm>
                <a:prstGeom prst="rect">
                  <a:avLst/>
                </a:prstGeom>
                <a:noFill/>
                <a:extLst>
                  <a:ext uri="{909E8E84-426E-40DD-AFC4-6F175D3DCCD1}">
                    <a14:hiddenFill xmlns:a14="http://schemas.microsoft.com/office/drawing/2010/main">
                      <a:solidFill>
                        <a:srgbClr val="FFFFFF"/>
                      </a:solidFill>
                    </a14:hiddenFill>
                  </a:ext>
                </a:extLst>
              </p:spPr>
            </p:pic>
            <p:grpSp>
              <p:nvGrpSpPr>
                <p:cNvPr id="96" name="Group 95"/>
                <p:cNvGrpSpPr/>
                <p:nvPr/>
              </p:nvGrpSpPr>
              <p:grpSpPr>
                <a:xfrm>
                  <a:off x="2134540" y="5361644"/>
                  <a:ext cx="553796" cy="679439"/>
                  <a:chOff x="5435519" y="2558596"/>
                  <a:chExt cx="1027403" cy="1260496"/>
                </a:xfrm>
              </p:grpSpPr>
              <p:sp>
                <p:nvSpPr>
                  <p:cNvPr id="97" name="Trapezoid 1038"/>
                  <p:cNvSpPr/>
                  <p:nvPr/>
                </p:nvSpPr>
                <p:spPr bwMode="auto">
                  <a:xfrm rot="11004433">
                    <a:off x="5447449" y="2840576"/>
                    <a:ext cx="966745" cy="814928"/>
                  </a:xfrm>
                  <a:custGeom>
                    <a:avLst/>
                    <a:gdLst/>
                    <a:ahLst/>
                    <a:cxnLst/>
                    <a:rect l="l" t="t" r="r" b="b"/>
                    <a:pathLst>
                      <a:path w="1000881" h="920456">
                        <a:moveTo>
                          <a:pt x="1000881" y="838858"/>
                        </a:moveTo>
                        <a:cubicBezTo>
                          <a:pt x="940221" y="744068"/>
                          <a:pt x="744463" y="675798"/>
                          <a:pt x="512664" y="675907"/>
                        </a:cubicBezTo>
                        <a:cubicBezTo>
                          <a:pt x="272620" y="676020"/>
                          <a:pt x="71296" y="749428"/>
                          <a:pt x="17890" y="848897"/>
                        </a:cubicBezTo>
                        <a:lnTo>
                          <a:pt x="230114" y="0"/>
                        </a:lnTo>
                        <a:lnTo>
                          <a:pt x="791167" y="0"/>
                        </a:lnTo>
                        <a:close/>
                        <a:moveTo>
                          <a:pt x="2679" y="920456"/>
                        </a:moveTo>
                        <a:lnTo>
                          <a:pt x="0" y="920456"/>
                        </a:lnTo>
                        <a:lnTo>
                          <a:pt x="3296" y="907271"/>
                        </a:lnTo>
                        <a:lnTo>
                          <a:pt x="5336" y="916208"/>
                        </a:lnTo>
                        <a:close/>
                      </a:path>
                    </a:pathLst>
                  </a:custGeom>
                  <a:solidFill>
                    <a:schemeClr val="tx1"/>
                  </a:solidFill>
                  <a:ln w="25400" cap="flat" cmpd="sng" algn="ctr">
                    <a:noFill/>
                    <a:prstDash val="solid"/>
                    <a:miter lim="800000"/>
                  </a:ln>
                  <a:effectLst>
                    <a:outerShdw blurRad="50800" dist="38100" dir="2700000" algn="tl" rotWithShape="0">
                      <a:prstClr val="black">
                        <a:alpha val="10000"/>
                      </a:prstClr>
                    </a:outerShdw>
                    <a:reflection blurRad="6350" stA="15000" endPos="70000" dir="5400000" sy="-100000" algn="bl" rotWithShape="0"/>
                  </a:effectLst>
                </p:spPr>
                <p:txBody>
                  <a:bodyPr anchor="ctr"/>
                  <a:lstStyle/>
                  <a:p>
                    <a:pPr algn="ctr" defTabSz="914400"/>
                    <a:endParaRPr lang="en-US" kern="0" dirty="0">
                      <a:solidFill>
                        <a:sysClr val="window" lastClr="FFFFFF"/>
                      </a:solidFill>
                    </a:endParaRPr>
                  </a:p>
                </p:txBody>
              </p:sp>
              <p:sp>
                <p:nvSpPr>
                  <p:cNvPr id="98" name="Trapezoid 1038"/>
                  <p:cNvSpPr/>
                  <p:nvPr/>
                </p:nvSpPr>
                <p:spPr bwMode="auto">
                  <a:xfrm rot="11004433">
                    <a:off x="5435519" y="2803180"/>
                    <a:ext cx="1000879" cy="920454"/>
                  </a:xfrm>
                  <a:custGeom>
                    <a:avLst/>
                    <a:gdLst/>
                    <a:ahLst/>
                    <a:cxnLst/>
                    <a:rect l="l" t="t" r="r" b="b"/>
                    <a:pathLst>
                      <a:path w="1000881" h="920456">
                        <a:moveTo>
                          <a:pt x="1000881" y="838858"/>
                        </a:moveTo>
                        <a:cubicBezTo>
                          <a:pt x="940221" y="744068"/>
                          <a:pt x="744463" y="675798"/>
                          <a:pt x="512664" y="675907"/>
                        </a:cubicBezTo>
                        <a:cubicBezTo>
                          <a:pt x="272620" y="676020"/>
                          <a:pt x="71296" y="749428"/>
                          <a:pt x="17890" y="848897"/>
                        </a:cubicBezTo>
                        <a:lnTo>
                          <a:pt x="230114" y="0"/>
                        </a:lnTo>
                        <a:lnTo>
                          <a:pt x="791167" y="0"/>
                        </a:lnTo>
                        <a:close/>
                        <a:moveTo>
                          <a:pt x="2679" y="920456"/>
                        </a:moveTo>
                        <a:lnTo>
                          <a:pt x="0" y="920456"/>
                        </a:lnTo>
                        <a:lnTo>
                          <a:pt x="3296" y="907271"/>
                        </a:lnTo>
                        <a:lnTo>
                          <a:pt x="5336" y="916208"/>
                        </a:lnTo>
                        <a:close/>
                      </a:path>
                    </a:pathLst>
                  </a:custGeom>
                  <a:solidFill>
                    <a:schemeClr val="tx1"/>
                  </a:solidFill>
                  <a:ln w="25400" cap="flat" cmpd="sng" algn="ctr">
                    <a:noFill/>
                    <a:prstDash val="solid"/>
                    <a:miter lim="800000"/>
                  </a:ln>
                  <a:effectLst>
                    <a:outerShdw blurRad="50800" dist="38100" dir="2700000" algn="tl" rotWithShape="0">
                      <a:prstClr val="black">
                        <a:alpha val="10000"/>
                      </a:prstClr>
                    </a:outerShdw>
                  </a:effectLst>
                </p:spPr>
                <p:txBody>
                  <a:bodyPr anchor="ctr"/>
                  <a:lstStyle/>
                  <a:p>
                    <a:pPr algn="ctr" defTabSz="914400"/>
                    <a:endParaRPr lang="en-US" kern="0" dirty="0">
                      <a:solidFill>
                        <a:sysClr val="window" lastClr="FFFFFF"/>
                      </a:solidFill>
                    </a:endParaRPr>
                  </a:p>
                </p:txBody>
              </p:sp>
              <p:sp>
                <p:nvSpPr>
                  <p:cNvPr id="99" name="Oval 98"/>
                  <p:cNvSpPr/>
                  <p:nvPr/>
                </p:nvSpPr>
                <p:spPr bwMode="auto">
                  <a:xfrm rot="269802">
                    <a:off x="5612639" y="3578831"/>
                    <a:ext cx="571468" cy="240261"/>
                  </a:xfrm>
                  <a:prstGeom prst="ellipse">
                    <a:avLst/>
                  </a:prstGeom>
                  <a:solidFill>
                    <a:schemeClr val="tx1"/>
                  </a:solidFill>
                  <a:ln w="25400" cap="flat" cmpd="sng" algn="ctr">
                    <a:noFill/>
                    <a:prstDash val="solid"/>
                    <a:miter lim="800000"/>
                  </a:ln>
                  <a:effectLst/>
                </p:spPr>
                <p:txBody>
                  <a:bodyPr anchor="ctr"/>
                  <a:lstStyle/>
                  <a:p>
                    <a:pPr algn="ctr" defTabSz="914400"/>
                    <a:endParaRPr lang="en-US" kern="0" dirty="0">
                      <a:solidFill>
                        <a:sysClr val="window" lastClr="FFFFFF"/>
                      </a:solidFill>
                    </a:endParaRPr>
                  </a:p>
                </p:txBody>
              </p:sp>
              <p:sp>
                <p:nvSpPr>
                  <p:cNvPr id="100" name="Oval 99"/>
                  <p:cNvSpPr/>
                  <p:nvPr/>
                </p:nvSpPr>
                <p:spPr bwMode="auto">
                  <a:xfrm rot="202812">
                    <a:off x="5447629" y="2558596"/>
                    <a:ext cx="1015293" cy="452042"/>
                  </a:xfrm>
                  <a:prstGeom prst="ellipse">
                    <a:avLst/>
                  </a:prstGeom>
                  <a:solidFill>
                    <a:schemeClr val="tx1"/>
                  </a:solidFill>
                  <a:ln w="25400" cap="flat" cmpd="sng" algn="ctr">
                    <a:noFill/>
                    <a:prstDash val="solid"/>
                    <a:miter lim="800000"/>
                  </a:ln>
                  <a:effectLst/>
                </p:spPr>
                <p:txBody>
                  <a:bodyPr anchor="ctr"/>
                  <a:lstStyle/>
                  <a:p>
                    <a:pPr algn="ctr" defTabSz="914400"/>
                    <a:endParaRPr lang="en-US" kern="0" dirty="0">
                      <a:solidFill>
                        <a:sysClr val="window" lastClr="FFFFFF"/>
                      </a:solidFill>
                    </a:endParaRPr>
                  </a:p>
                </p:txBody>
              </p:sp>
            </p:grpSp>
          </p:grpSp>
        </p:grpSp>
        <p:cxnSp>
          <p:nvCxnSpPr>
            <p:cNvPr id="92" name="Elbow Connector 91"/>
            <p:cNvCxnSpPr>
              <a:endCxn id="99" idx="4"/>
            </p:cNvCxnSpPr>
            <p:nvPr/>
          </p:nvCxnSpPr>
          <p:spPr>
            <a:xfrm flipV="1">
              <a:off x="3200400" y="6043864"/>
              <a:ext cx="565951" cy="133001"/>
            </a:xfrm>
            <a:prstGeom prst="bentConnector2">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p:nvGrpSpPr>
        <p:grpSpPr>
          <a:xfrm>
            <a:off x="1604671" y="4322714"/>
            <a:ext cx="3957929" cy="709055"/>
            <a:chOff x="707779" y="3389251"/>
            <a:chExt cx="4944876" cy="885865"/>
          </a:xfrm>
        </p:grpSpPr>
        <p:pic>
          <p:nvPicPr>
            <p:cNvPr id="123" name="Picture 11" descr="\\SFP\Work\White_Whale\2-xxxxx_Anderson_MMS\SFP_Art\Stack Slides\V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779"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1" descr="\\SFP\Work\White_Whale\2-xxxxx_Anderson_MMS\SFP_Art\Stack Slides\V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4034"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1" descr="\\SFP\Work\White_Whale\2-xxxxx_Anderson_MMS\SFP_Art\Stack Slides\V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0289"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1" descr="\\SFP\Work\White_Whale\2-xxxxx_Anderson_MMS\SFP_Art\Stack Slides\V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6544"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1" descr="\\SFP\Work\White_Whale\2-xxxxx_Anderson_MMS\SFP_Art\Stack Slides\V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2799"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1" descr="\\SFP\Work\White_Whale\2-xxxxx_Anderson_MMS\SFP_Art\Stack Slides\V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9054"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1" descr="\\SFP\Work\White_Whale\2-xxxxx_Anderson_MMS\SFP_Art\Stack Slides\V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5311" y="3389251"/>
              <a:ext cx="587344" cy="885865"/>
            </a:xfrm>
            <a:prstGeom prst="rect">
              <a:avLst/>
            </a:prstGeom>
            <a:noFill/>
            <a:extLst>
              <a:ext uri="{909E8E84-426E-40DD-AFC4-6F175D3DCCD1}">
                <a14:hiddenFill xmlns:a14="http://schemas.microsoft.com/office/drawing/2010/main">
                  <a:solidFill>
                    <a:srgbClr val="FFFFFF"/>
                  </a:solidFill>
                </a14:hiddenFill>
              </a:ext>
            </a:extLst>
          </p:spPr>
        </p:pic>
      </p:grpSp>
      <p:sp>
        <p:nvSpPr>
          <p:cNvPr id="130" name="STANDARDIZATION / LOGICALIZATION"/>
          <p:cNvSpPr/>
          <p:nvPr/>
        </p:nvSpPr>
        <p:spPr bwMode="auto">
          <a:xfrm>
            <a:off x="7274257" y="4163736"/>
            <a:ext cx="4914568" cy="1024128"/>
          </a:xfrm>
          <a:prstGeom prst="rect">
            <a:avLst/>
          </a:prstGeom>
          <a:solidFill>
            <a:srgbClr val="004986"/>
          </a:solidFill>
          <a:ln>
            <a:noFill/>
          </a:ln>
        </p:spPr>
        <p:style>
          <a:lnRef idx="1">
            <a:schemeClr val="accent2"/>
          </a:lnRef>
          <a:fillRef idx="3">
            <a:schemeClr val="accent2"/>
          </a:fillRef>
          <a:effectRef idx="2">
            <a:schemeClr val="accent2"/>
          </a:effectRef>
          <a:fontRef idx="minor">
            <a:schemeClr val="lt1"/>
          </a:fontRef>
        </p:style>
        <p:txBody>
          <a:bodyPr lIns="182880" tIns="182880" bIns="91440" anchor="ctr"/>
          <a:lstStyle/>
          <a:p>
            <a:pPr>
              <a:lnSpc>
                <a:spcPct val="80000"/>
              </a:lnSpc>
            </a:pPr>
            <a:r>
              <a:rPr lang="en-US" sz="3200" dirty="0">
                <a:gradFill>
                  <a:gsLst>
                    <a:gs pos="0">
                      <a:schemeClr val="tx1"/>
                    </a:gs>
                    <a:gs pos="100000">
                      <a:schemeClr val="tx1"/>
                    </a:gs>
                  </a:gsLst>
                  <a:lin ang="16200000" scaled="0"/>
                </a:gradFill>
                <a:latin typeface="Segoe Condensed" pitchFamily="34" charset="0"/>
              </a:rPr>
              <a:t>Logical &amp; Standardized</a:t>
            </a:r>
          </a:p>
        </p:txBody>
      </p:sp>
      <p:sp>
        <p:nvSpPr>
          <p:cNvPr id="131" name="DIVERSE INFRASTRUCTURE"/>
          <p:cNvSpPr/>
          <p:nvPr/>
        </p:nvSpPr>
        <p:spPr bwMode="auto">
          <a:xfrm>
            <a:off x="7274257" y="5399816"/>
            <a:ext cx="4914568" cy="1024128"/>
          </a:xfrm>
          <a:prstGeom prst="rect">
            <a:avLst/>
          </a:prstGeom>
          <a:solidFill>
            <a:srgbClr val="004986"/>
          </a:solidFill>
          <a:ln>
            <a:noFill/>
          </a:ln>
        </p:spPr>
        <p:style>
          <a:lnRef idx="1">
            <a:schemeClr val="accent2"/>
          </a:lnRef>
          <a:fillRef idx="3">
            <a:schemeClr val="accent2"/>
          </a:fillRef>
          <a:effectRef idx="2">
            <a:schemeClr val="accent2"/>
          </a:effectRef>
          <a:fontRef idx="minor">
            <a:schemeClr val="lt1"/>
          </a:fontRef>
        </p:style>
        <p:txBody>
          <a:bodyPr lIns="182880" tIns="91440" bIns="91440" anchor="ctr"/>
          <a:lstStyle/>
          <a:p>
            <a:pPr>
              <a:lnSpc>
                <a:spcPct val="90000"/>
              </a:lnSpc>
            </a:pPr>
            <a:r>
              <a:rPr lang="en-US" sz="3200" dirty="0" smtClean="0">
                <a:gradFill>
                  <a:gsLst>
                    <a:gs pos="0">
                      <a:schemeClr val="tx1"/>
                    </a:gs>
                    <a:gs pos="100000">
                      <a:schemeClr val="tx1"/>
                    </a:gs>
                  </a:gsLst>
                  <a:lin ang="16200000" scaled="0"/>
                </a:gradFill>
                <a:latin typeface="Segoe Condensed" pitchFamily="34" charset="0"/>
              </a:rPr>
              <a:t>Diverse Infrastructure</a:t>
            </a:r>
          </a:p>
        </p:txBody>
      </p:sp>
      <p:grpSp>
        <p:nvGrpSpPr>
          <p:cNvPr id="133" name="Group 132"/>
          <p:cNvGrpSpPr/>
          <p:nvPr/>
        </p:nvGrpSpPr>
        <p:grpSpPr>
          <a:xfrm>
            <a:off x="424507" y="1609297"/>
            <a:ext cx="6318911" cy="393403"/>
            <a:chOff x="559560" y="1259322"/>
            <a:chExt cx="6318911" cy="668740"/>
          </a:xfrm>
        </p:grpSpPr>
        <p:grpSp>
          <p:nvGrpSpPr>
            <p:cNvPr id="147" name="Group 146"/>
            <p:cNvGrpSpPr/>
            <p:nvPr/>
          </p:nvGrpSpPr>
          <p:grpSpPr>
            <a:xfrm>
              <a:off x="559560" y="1259322"/>
              <a:ext cx="1977751" cy="668740"/>
              <a:chOff x="356216" y="1216103"/>
              <a:chExt cx="1527175" cy="668740"/>
            </a:xfrm>
          </p:grpSpPr>
          <p:sp>
            <p:nvSpPr>
              <p:cNvPr id="154" name="Rectangle 153"/>
              <p:cNvSpPr/>
              <p:nvPr/>
            </p:nvSpPr>
            <p:spPr>
              <a:xfrm>
                <a:off x="396710" y="1310185"/>
                <a:ext cx="1446187" cy="5322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b="1" dirty="0" smtClean="0">
                    <a:gradFill>
                      <a:gsLst>
                        <a:gs pos="0">
                          <a:schemeClr val="tx1"/>
                        </a:gs>
                        <a:gs pos="100000">
                          <a:schemeClr val="tx1"/>
                        </a:gs>
                      </a:gsLst>
                      <a:lin ang="16200000" scaled="0"/>
                    </a:gradFill>
                    <a:latin typeface="Segoe Condensed" pitchFamily="34" charset="0"/>
                  </a:rPr>
                  <a:t>APP 1</a:t>
                </a:r>
                <a:endParaRPr lang="en-US" sz="1400" b="1" dirty="0">
                  <a:gradFill>
                    <a:gsLst>
                      <a:gs pos="0">
                        <a:schemeClr val="tx1"/>
                      </a:gs>
                      <a:gs pos="100000">
                        <a:schemeClr val="tx1"/>
                      </a:gs>
                    </a:gsLst>
                    <a:lin ang="16200000" scaled="0"/>
                  </a:gradFill>
                  <a:latin typeface="Segoe Condensed" pitchFamily="34" charset="0"/>
                </a:endParaRPr>
              </a:p>
            </p:txBody>
          </p:sp>
          <p:sp>
            <p:nvSpPr>
              <p:cNvPr id="155" name="Rectangle 154"/>
              <p:cNvSpPr/>
              <p:nvPr/>
            </p:nvSpPr>
            <p:spPr bwMode="auto">
              <a:xfrm>
                <a:off x="356216" y="1216103"/>
                <a:ext cx="1527175" cy="668740"/>
              </a:xfrm>
              <a:prstGeom prst="rect">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600" dirty="0" smtClean="0">
                  <a:gradFill>
                    <a:gsLst>
                      <a:gs pos="0">
                        <a:srgbClr val="FFFFFF"/>
                      </a:gs>
                      <a:gs pos="100000">
                        <a:srgbClr val="FFFFFF"/>
                      </a:gs>
                    </a:gsLst>
                    <a:lin ang="5400000" scaled="0"/>
                  </a:gradFill>
                </a:endParaRPr>
              </a:p>
            </p:txBody>
          </p:sp>
        </p:grpSp>
        <p:grpSp>
          <p:nvGrpSpPr>
            <p:cNvPr id="148" name="Group 147"/>
            <p:cNvGrpSpPr/>
            <p:nvPr/>
          </p:nvGrpSpPr>
          <p:grpSpPr>
            <a:xfrm>
              <a:off x="2709669" y="1259322"/>
              <a:ext cx="1977751" cy="668740"/>
              <a:chOff x="2142306" y="1216103"/>
              <a:chExt cx="1527175" cy="668740"/>
            </a:xfrm>
          </p:grpSpPr>
          <p:sp>
            <p:nvSpPr>
              <p:cNvPr id="152" name="Rectangle 151"/>
              <p:cNvSpPr/>
              <p:nvPr/>
            </p:nvSpPr>
            <p:spPr>
              <a:xfrm>
                <a:off x="2201954" y="1337331"/>
                <a:ext cx="1407879" cy="42628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gradFill>
                      <a:gsLst>
                        <a:gs pos="0">
                          <a:schemeClr val="tx1"/>
                        </a:gs>
                        <a:gs pos="100000">
                          <a:schemeClr val="tx1"/>
                        </a:gs>
                      </a:gsLst>
                      <a:lin ang="16200000" scaled="0"/>
                    </a:gradFill>
                    <a:latin typeface="Segoe Condensed" pitchFamily="34" charset="0"/>
                  </a:rPr>
                  <a:t>APP 2</a:t>
                </a:r>
                <a:endParaRPr lang="en-US" sz="1400" b="1" dirty="0">
                  <a:gradFill>
                    <a:gsLst>
                      <a:gs pos="0">
                        <a:schemeClr val="tx1"/>
                      </a:gs>
                      <a:gs pos="100000">
                        <a:schemeClr val="tx1"/>
                      </a:gs>
                    </a:gsLst>
                    <a:lin ang="16200000" scaled="0"/>
                  </a:gradFill>
                  <a:latin typeface="Segoe Condensed" pitchFamily="34" charset="0"/>
                </a:endParaRPr>
              </a:p>
            </p:txBody>
          </p:sp>
          <p:sp>
            <p:nvSpPr>
              <p:cNvPr id="153" name="Rectangle 152"/>
              <p:cNvSpPr/>
              <p:nvPr/>
            </p:nvSpPr>
            <p:spPr bwMode="auto">
              <a:xfrm>
                <a:off x="2142306" y="1216103"/>
                <a:ext cx="1527175" cy="668740"/>
              </a:xfrm>
              <a:prstGeom prst="rect">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600" dirty="0" smtClean="0">
                  <a:gradFill>
                    <a:gsLst>
                      <a:gs pos="0">
                        <a:srgbClr val="FFFFFF"/>
                      </a:gs>
                      <a:gs pos="100000">
                        <a:srgbClr val="FFFFFF"/>
                      </a:gs>
                    </a:gsLst>
                    <a:lin ang="5400000" scaled="0"/>
                  </a:gradFill>
                </a:endParaRPr>
              </a:p>
            </p:txBody>
          </p:sp>
        </p:grpSp>
        <p:grpSp>
          <p:nvGrpSpPr>
            <p:cNvPr id="149" name="Group 148"/>
            <p:cNvGrpSpPr/>
            <p:nvPr/>
          </p:nvGrpSpPr>
          <p:grpSpPr>
            <a:xfrm>
              <a:off x="4900720" y="1259322"/>
              <a:ext cx="1977751" cy="668740"/>
              <a:chOff x="4066641" y="1216103"/>
              <a:chExt cx="1527175" cy="668740"/>
            </a:xfrm>
          </p:grpSpPr>
          <p:sp>
            <p:nvSpPr>
              <p:cNvPr id="150" name="Rectangle 149"/>
              <p:cNvSpPr/>
              <p:nvPr/>
            </p:nvSpPr>
            <p:spPr>
              <a:xfrm>
                <a:off x="4097351" y="1348853"/>
                <a:ext cx="1464849" cy="45410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gradFill>
                      <a:gsLst>
                        <a:gs pos="0">
                          <a:schemeClr val="tx1"/>
                        </a:gs>
                        <a:gs pos="100000">
                          <a:schemeClr val="tx1"/>
                        </a:gs>
                      </a:gsLst>
                      <a:lin ang="16200000" scaled="0"/>
                    </a:gradFill>
                    <a:latin typeface="Segoe Condensed" pitchFamily="34" charset="0"/>
                  </a:rPr>
                  <a:t>APP 3</a:t>
                </a:r>
                <a:endParaRPr lang="en-US" sz="1400" b="1" dirty="0">
                  <a:gradFill>
                    <a:gsLst>
                      <a:gs pos="0">
                        <a:schemeClr val="tx1"/>
                      </a:gs>
                      <a:gs pos="100000">
                        <a:schemeClr val="tx1"/>
                      </a:gs>
                    </a:gsLst>
                    <a:lin ang="16200000" scaled="0"/>
                  </a:gradFill>
                  <a:latin typeface="Segoe Condensed" pitchFamily="34" charset="0"/>
                </a:endParaRPr>
              </a:p>
            </p:txBody>
          </p:sp>
          <p:sp>
            <p:nvSpPr>
              <p:cNvPr id="151" name="Rectangle 150"/>
              <p:cNvSpPr/>
              <p:nvPr/>
            </p:nvSpPr>
            <p:spPr bwMode="auto">
              <a:xfrm>
                <a:off x="4066641" y="1216103"/>
                <a:ext cx="1527175" cy="668740"/>
              </a:xfrm>
              <a:prstGeom prst="rect">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600" dirty="0" smtClean="0">
                  <a:gradFill>
                    <a:gsLst>
                      <a:gs pos="0">
                        <a:srgbClr val="FFFFFF"/>
                      </a:gs>
                      <a:gs pos="100000">
                        <a:srgbClr val="FFFFFF"/>
                      </a:gs>
                    </a:gsLst>
                    <a:lin ang="5400000" scaled="0"/>
                  </a:gradFill>
                </a:endParaRPr>
              </a:p>
            </p:txBody>
          </p:sp>
        </p:grpSp>
      </p:grpSp>
      <p:grpSp>
        <p:nvGrpSpPr>
          <p:cNvPr id="134" name="Group 133"/>
          <p:cNvGrpSpPr/>
          <p:nvPr/>
        </p:nvGrpSpPr>
        <p:grpSpPr>
          <a:xfrm>
            <a:off x="424507" y="2016882"/>
            <a:ext cx="6318911" cy="393403"/>
            <a:chOff x="559560" y="1259322"/>
            <a:chExt cx="6318911" cy="668740"/>
          </a:xfrm>
        </p:grpSpPr>
        <p:grpSp>
          <p:nvGrpSpPr>
            <p:cNvPr id="138" name="Group 137"/>
            <p:cNvGrpSpPr/>
            <p:nvPr/>
          </p:nvGrpSpPr>
          <p:grpSpPr>
            <a:xfrm>
              <a:off x="559560" y="1259322"/>
              <a:ext cx="1977751" cy="668740"/>
              <a:chOff x="356216" y="1216103"/>
              <a:chExt cx="1527175" cy="668740"/>
            </a:xfrm>
          </p:grpSpPr>
          <p:sp>
            <p:nvSpPr>
              <p:cNvPr id="145" name="Rectangle 144"/>
              <p:cNvSpPr/>
              <p:nvPr/>
            </p:nvSpPr>
            <p:spPr>
              <a:xfrm>
                <a:off x="396710" y="1310185"/>
                <a:ext cx="1446187" cy="5322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gradFill>
                      <a:gsLst>
                        <a:gs pos="0">
                          <a:schemeClr val="tx1"/>
                        </a:gs>
                        <a:gs pos="100000">
                          <a:schemeClr val="tx1"/>
                        </a:gs>
                      </a:gsLst>
                      <a:lin ang="16200000" scaled="0"/>
                    </a:gradFill>
                    <a:latin typeface="Segoe Condensed" pitchFamily="34" charset="0"/>
                  </a:rPr>
                  <a:t>OS 1</a:t>
                </a:r>
                <a:endParaRPr lang="en-US" sz="1400" b="1" dirty="0">
                  <a:gradFill>
                    <a:gsLst>
                      <a:gs pos="0">
                        <a:schemeClr val="tx1"/>
                      </a:gs>
                      <a:gs pos="100000">
                        <a:schemeClr val="tx1"/>
                      </a:gs>
                    </a:gsLst>
                    <a:lin ang="16200000" scaled="0"/>
                  </a:gradFill>
                  <a:latin typeface="Segoe Condensed" pitchFamily="34" charset="0"/>
                </a:endParaRPr>
              </a:p>
            </p:txBody>
          </p:sp>
          <p:sp>
            <p:nvSpPr>
              <p:cNvPr id="146" name="Rectangle 145"/>
              <p:cNvSpPr/>
              <p:nvPr/>
            </p:nvSpPr>
            <p:spPr bwMode="auto">
              <a:xfrm>
                <a:off x="356216" y="1216103"/>
                <a:ext cx="1527175" cy="668740"/>
              </a:xfrm>
              <a:prstGeom prst="rect">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600" dirty="0" smtClean="0">
                  <a:gradFill>
                    <a:gsLst>
                      <a:gs pos="0">
                        <a:srgbClr val="FFFFFF"/>
                      </a:gs>
                      <a:gs pos="100000">
                        <a:srgbClr val="FFFFFF"/>
                      </a:gs>
                    </a:gsLst>
                    <a:lin ang="5400000" scaled="0"/>
                  </a:gradFill>
                </a:endParaRPr>
              </a:p>
            </p:txBody>
          </p:sp>
        </p:grpSp>
        <p:grpSp>
          <p:nvGrpSpPr>
            <p:cNvPr id="139" name="Group 138"/>
            <p:cNvGrpSpPr/>
            <p:nvPr/>
          </p:nvGrpSpPr>
          <p:grpSpPr>
            <a:xfrm>
              <a:off x="2709669" y="1259322"/>
              <a:ext cx="1977751" cy="668740"/>
              <a:chOff x="2142306" y="1216103"/>
              <a:chExt cx="1527175" cy="668740"/>
            </a:xfrm>
          </p:grpSpPr>
          <p:sp>
            <p:nvSpPr>
              <p:cNvPr id="143" name="Rectangle 142"/>
              <p:cNvSpPr/>
              <p:nvPr/>
            </p:nvSpPr>
            <p:spPr>
              <a:xfrm>
                <a:off x="2201954" y="1337331"/>
                <a:ext cx="1407879" cy="42628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gradFill>
                      <a:gsLst>
                        <a:gs pos="0">
                          <a:schemeClr val="tx1"/>
                        </a:gs>
                        <a:gs pos="100000">
                          <a:schemeClr val="tx1"/>
                        </a:gs>
                      </a:gsLst>
                      <a:lin ang="16200000" scaled="0"/>
                    </a:gradFill>
                    <a:latin typeface="Segoe Condensed" pitchFamily="34" charset="0"/>
                  </a:rPr>
                  <a:t>OS 2</a:t>
                </a:r>
                <a:endParaRPr lang="en-US" sz="1400" b="1" dirty="0">
                  <a:gradFill>
                    <a:gsLst>
                      <a:gs pos="0">
                        <a:schemeClr val="tx1"/>
                      </a:gs>
                      <a:gs pos="100000">
                        <a:schemeClr val="tx1"/>
                      </a:gs>
                    </a:gsLst>
                    <a:lin ang="16200000" scaled="0"/>
                  </a:gradFill>
                  <a:latin typeface="Segoe Condensed" pitchFamily="34" charset="0"/>
                </a:endParaRPr>
              </a:p>
            </p:txBody>
          </p:sp>
          <p:sp>
            <p:nvSpPr>
              <p:cNvPr id="144" name="Rectangle 143"/>
              <p:cNvSpPr/>
              <p:nvPr/>
            </p:nvSpPr>
            <p:spPr bwMode="auto">
              <a:xfrm>
                <a:off x="2142306" y="1216103"/>
                <a:ext cx="1527175" cy="668740"/>
              </a:xfrm>
              <a:prstGeom prst="rect">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600" dirty="0" smtClean="0">
                  <a:gradFill>
                    <a:gsLst>
                      <a:gs pos="0">
                        <a:srgbClr val="FFFFFF"/>
                      </a:gs>
                      <a:gs pos="100000">
                        <a:srgbClr val="FFFFFF"/>
                      </a:gs>
                    </a:gsLst>
                    <a:lin ang="5400000" scaled="0"/>
                  </a:gradFill>
                </a:endParaRPr>
              </a:p>
            </p:txBody>
          </p:sp>
        </p:grpSp>
        <p:grpSp>
          <p:nvGrpSpPr>
            <p:cNvPr id="140" name="Group 139"/>
            <p:cNvGrpSpPr/>
            <p:nvPr/>
          </p:nvGrpSpPr>
          <p:grpSpPr>
            <a:xfrm>
              <a:off x="4900720" y="1259322"/>
              <a:ext cx="1977751" cy="668740"/>
              <a:chOff x="4066641" y="1216103"/>
              <a:chExt cx="1527175" cy="668740"/>
            </a:xfrm>
          </p:grpSpPr>
          <p:sp>
            <p:nvSpPr>
              <p:cNvPr id="141" name="Rectangle 140"/>
              <p:cNvSpPr/>
              <p:nvPr/>
            </p:nvSpPr>
            <p:spPr>
              <a:xfrm>
                <a:off x="4097351" y="1348853"/>
                <a:ext cx="1464849" cy="45410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gradFill>
                      <a:gsLst>
                        <a:gs pos="0">
                          <a:schemeClr val="tx1"/>
                        </a:gs>
                        <a:gs pos="100000">
                          <a:schemeClr val="tx1"/>
                        </a:gs>
                      </a:gsLst>
                      <a:lin ang="16200000" scaled="0"/>
                    </a:gradFill>
                    <a:latin typeface="Segoe Condensed" pitchFamily="34" charset="0"/>
                  </a:rPr>
                  <a:t>OS 3</a:t>
                </a:r>
                <a:endParaRPr lang="en-US" sz="1400" b="1" dirty="0">
                  <a:gradFill>
                    <a:gsLst>
                      <a:gs pos="0">
                        <a:schemeClr val="tx1"/>
                      </a:gs>
                      <a:gs pos="100000">
                        <a:schemeClr val="tx1"/>
                      </a:gs>
                    </a:gsLst>
                    <a:lin ang="16200000" scaled="0"/>
                  </a:gradFill>
                  <a:latin typeface="Segoe Condensed" pitchFamily="34" charset="0"/>
                </a:endParaRPr>
              </a:p>
            </p:txBody>
          </p:sp>
          <p:sp>
            <p:nvSpPr>
              <p:cNvPr id="142" name="Rectangle 141"/>
              <p:cNvSpPr/>
              <p:nvPr/>
            </p:nvSpPr>
            <p:spPr bwMode="auto">
              <a:xfrm>
                <a:off x="4066641" y="1216103"/>
                <a:ext cx="1527175" cy="668740"/>
              </a:xfrm>
              <a:prstGeom prst="rect">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600" dirty="0" smtClean="0">
                  <a:gradFill>
                    <a:gsLst>
                      <a:gs pos="0">
                        <a:srgbClr val="FFFFFF"/>
                      </a:gs>
                      <a:gs pos="100000">
                        <a:srgbClr val="FFFFFF"/>
                      </a:gs>
                    </a:gsLst>
                    <a:lin ang="5400000" scaled="0"/>
                  </a:gradFill>
                </a:endParaRPr>
              </a:p>
            </p:txBody>
          </p:sp>
        </p:grpSp>
      </p:grpSp>
      <p:sp>
        <p:nvSpPr>
          <p:cNvPr id="156" name="Rectangle 155"/>
          <p:cNvSpPr/>
          <p:nvPr/>
        </p:nvSpPr>
        <p:spPr bwMode="auto">
          <a:xfrm>
            <a:off x="7274257" y="1504220"/>
            <a:ext cx="4914568" cy="1024128"/>
          </a:xfrm>
          <a:prstGeom prst="rect">
            <a:avLst/>
          </a:prstGeom>
          <a:solidFill>
            <a:srgbClr val="004986"/>
          </a:solidFill>
          <a:ln>
            <a:noFill/>
          </a:ln>
        </p:spPr>
        <p:style>
          <a:lnRef idx="1">
            <a:schemeClr val="accent2"/>
          </a:lnRef>
          <a:fillRef idx="3">
            <a:schemeClr val="accent2"/>
          </a:fillRef>
          <a:effectRef idx="2">
            <a:schemeClr val="accent2"/>
          </a:effectRef>
          <a:fontRef idx="minor">
            <a:schemeClr val="lt1"/>
          </a:fontRef>
        </p:style>
        <p:txBody>
          <a:bodyPr lIns="182880" tIns="91440" bIns="91440" anchor="ctr"/>
          <a:lstStyle/>
          <a:p>
            <a:r>
              <a:rPr lang="en-US" sz="3200" dirty="0">
                <a:gradFill>
                  <a:gsLst>
                    <a:gs pos="0">
                      <a:schemeClr val="tx1"/>
                    </a:gs>
                    <a:gs pos="100000">
                      <a:schemeClr val="tx1"/>
                    </a:gs>
                  </a:gsLst>
                  <a:lin ang="16200000" scaled="0"/>
                </a:gradFill>
                <a:latin typeface="Segoe Condensed" pitchFamily="34" charset="0"/>
              </a:rPr>
              <a:t>Externalized Configurations</a:t>
            </a:r>
          </a:p>
        </p:txBody>
      </p:sp>
      <p:grpSp>
        <p:nvGrpSpPr>
          <p:cNvPr id="66" name="Group 65"/>
          <p:cNvGrpSpPr/>
          <p:nvPr/>
        </p:nvGrpSpPr>
        <p:grpSpPr>
          <a:xfrm>
            <a:off x="424507" y="2321602"/>
            <a:ext cx="1977751" cy="393403"/>
            <a:chOff x="356216" y="1216103"/>
            <a:chExt cx="1527175" cy="668740"/>
          </a:xfrm>
        </p:grpSpPr>
        <p:sp>
          <p:nvSpPr>
            <p:cNvPr id="73" name="Rectangle 72"/>
            <p:cNvSpPr/>
            <p:nvPr/>
          </p:nvSpPr>
          <p:spPr>
            <a:xfrm>
              <a:off x="396710" y="1310185"/>
              <a:ext cx="1446187" cy="5322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gradFill>
                    <a:gsLst>
                      <a:gs pos="0">
                        <a:schemeClr val="tx1"/>
                      </a:gs>
                      <a:gs pos="100000">
                        <a:schemeClr val="tx1"/>
                      </a:gs>
                    </a:gsLst>
                    <a:lin ang="16200000" scaled="0"/>
                  </a:gradFill>
                  <a:latin typeface="Segoe Condensed" pitchFamily="34" charset="0"/>
                </a:rPr>
                <a:t>OS 1</a:t>
              </a:r>
              <a:endParaRPr lang="en-US" sz="1400" b="1" dirty="0">
                <a:gradFill>
                  <a:gsLst>
                    <a:gs pos="0">
                      <a:schemeClr val="tx1"/>
                    </a:gs>
                    <a:gs pos="100000">
                      <a:schemeClr val="tx1"/>
                    </a:gs>
                  </a:gsLst>
                  <a:lin ang="16200000" scaled="0"/>
                </a:gradFill>
                <a:latin typeface="Segoe Condensed" pitchFamily="34" charset="0"/>
              </a:endParaRPr>
            </a:p>
          </p:txBody>
        </p:sp>
        <p:sp>
          <p:nvSpPr>
            <p:cNvPr id="74" name="Rectangle 73"/>
            <p:cNvSpPr/>
            <p:nvPr/>
          </p:nvSpPr>
          <p:spPr bwMode="auto">
            <a:xfrm>
              <a:off x="356216" y="1216103"/>
              <a:ext cx="1527175" cy="668740"/>
            </a:xfrm>
            <a:prstGeom prst="rect">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600" dirty="0" smtClean="0">
                <a:gradFill>
                  <a:gsLst>
                    <a:gs pos="0">
                      <a:srgbClr val="FFFFFF"/>
                    </a:gs>
                    <a:gs pos="100000">
                      <a:srgbClr val="FFFFFF"/>
                    </a:gs>
                  </a:gsLst>
                  <a:lin ang="5400000" scaled="0"/>
                </a:gradFill>
              </a:endParaRPr>
            </a:p>
          </p:txBody>
        </p:sp>
      </p:grpSp>
      <p:grpSp>
        <p:nvGrpSpPr>
          <p:cNvPr id="67" name="Group 66"/>
          <p:cNvGrpSpPr/>
          <p:nvPr/>
        </p:nvGrpSpPr>
        <p:grpSpPr>
          <a:xfrm>
            <a:off x="2574616" y="2321602"/>
            <a:ext cx="1977751" cy="393403"/>
            <a:chOff x="2142306" y="1216103"/>
            <a:chExt cx="1527175" cy="668740"/>
          </a:xfrm>
        </p:grpSpPr>
        <p:sp>
          <p:nvSpPr>
            <p:cNvPr id="71" name="Rectangle 70"/>
            <p:cNvSpPr/>
            <p:nvPr/>
          </p:nvSpPr>
          <p:spPr>
            <a:xfrm>
              <a:off x="2201954" y="1337331"/>
              <a:ext cx="1407879" cy="42628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gradFill>
                    <a:gsLst>
                      <a:gs pos="0">
                        <a:schemeClr val="tx1"/>
                      </a:gs>
                      <a:gs pos="100000">
                        <a:schemeClr val="tx1"/>
                      </a:gs>
                    </a:gsLst>
                    <a:lin ang="16200000" scaled="0"/>
                  </a:gradFill>
                  <a:latin typeface="Segoe Condensed" pitchFamily="34" charset="0"/>
                </a:rPr>
                <a:t>OS 2</a:t>
              </a:r>
              <a:endParaRPr lang="en-US" sz="1400" b="1" dirty="0">
                <a:gradFill>
                  <a:gsLst>
                    <a:gs pos="0">
                      <a:schemeClr val="tx1"/>
                    </a:gs>
                    <a:gs pos="100000">
                      <a:schemeClr val="tx1"/>
                    </a:gs>
                  </a:gsLst>
                  <a:lin ang="16200000" scaled="0"/>
                </a:gradFill>
                <a:latin typeface="Segoe Condensed" pitchFamily="34" charset="0"/>
              </a:endParaRPr>
            </a:p>
          </p:txBody>
        </p:sp>
        <p:sp>
          <p:nvSpPr>
            <p:cNvPr id="72" name="Rectangle 71"/>
            <p:cNvSpPr/>
            <p:nvPr/>
          </p:nvSpPr>
          <p:spPr bwMode="auto">
            <a:xfrm>
              <a:off x="2142306" y="1216103"/>
              <a:ext cx="1527175" cy="668740"/>
            </a:xfrm>
            <a:prstGeom prst="rect">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600" dirty="0" smtClean="0">
                <a:gradFill>
                  <a:gsLst>
                    <a:gs pos="0">
                      <a:srgbClr val="FFFFFF"/>
                    </a:gs>
                    <a:gs pos="100000">
                      <a:srgbClr val="FFFFFF"/>
                    </a:gs>
                  </a:gsLst>
                  <a:lin ang="5400000" scaled="0"/>
                </a:gradFill>
              </a:endParaRPr>
            </a:p>
          </p:txBody>
        </p:sp>
      </p:grpSp>
      <p:grpSp>
        <p:nvGrpSpPr>
          <p:cNvPr id="68" name="Group 67"/>
          <p:cNvGrpSpPr/>
          <p:nvPr/>
        </p:nvGrpSpPr>
        <p:grpSpPr>
          <a:xfrm>
            <a:off x="4765667" y="2321602"/>
            <a:ext cx="1977751" cy="393403"/>
            <a:chOff x="4066641" y="1216103"/>
            <a:chExt cx="1527175" cy="668740"/>
          </a:xfrm>
        </p:grpSpPr>
        <p:sp>
          <p:nvSpPr>
            <p:cNvPr id="69" name="Rectangle 68"/>
            <p:cNvSpPr/>
            <p:nvPr/>
          </p:nvSpPr>
          <p:spPr>
            <a:xfrm>
              <a:off x="4097351" y="1348853"/>
              <a:ext cx="1464849" cy="45410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gradFill>
                    <a:gsLst>
                      <a:gs pos="0">
                        <a:schemeClr val="tx1"/>
                      </a:gs>
                      <a:gs pos="100000">
                        <a:schemeClr val="tx1"/>
                      </a:gs>
                    </a:gsLst>
                    <a:lin ang="16200000" scaled="0"/>
                  </a:gradFill>
                  <a:latin typeface="Segoe Condensed" pitchFamily="34" charset="0"/>
                </a:rPr>
                <a:t>OS 3</a:t>
              </a:r>
              <a:endParaRPr lang="en-US" sz="1400" b="1" dirty="0">
                <a:gradFill>
                  <a:gsLst>
                    <a:gs pos="0">
                      <a:schemeClr val="tx1"/>
                    </a:gs>
                    <a:gs pos="100000">
                      <a:schemeClr val="tx1"/>
                    </a:gs>
                  </a:gsLst>
                  <a:lin ang="16200000" scaled="0"/>
                </a:gradFill>
                <a:latin typeface="Segoe Condensed" pitchFamily="34" charset="0"/>
              </a:endParaRPr>
            </a:p>
          </p:txBody>
        </p:sp>
        <p:sp>
          <p:nvSpPr>
            <p:cNvPr id="70" name="Rectangle 69"/>
            <p:cNvSpPr/>
            <p:nvPr/>
          </p:nvSpPr>
          <p:spPr bwMode="auto">
            <a:xfrm>
              <a:off x="4066641" y="1216103"/>
              <a:ext cx="1527175" cy="668740"/>
            </a:xfrm>
            <a:prstGeom prst="rect">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600" dirty="0" smtClean="0">
                <a:gradFill>
                  <a:gsLst>
                    <a:gs pos="0">
                      <a:srgbClr val="FFFFFF"/>
                    </a:gs>
                    <a:gs pos="100000">
                      <a:srgbClr val="FFFFFF"/>
                    </a:gs>
                  </a:gsLst>
                  <a:lin ang="5400000" scaled="0"/>
                </a:gradFill>
              </a:endParaRPr>
            </a:p>
          </p:txBody>
        </p:sp>
      </p:grpSp>
      <p:grpSp>
        <p:nvGrpSpPr>
          <p:cNvPr id="75" name="Group 74"/>
          <p:cNvGrpSpPr/>
          <p:nvPr/>
        </p:nvGrpSpPr>
        <p:grpSpPr>
          <a:xfrm>
            <a:off x="424507" y="2322900"/>
            <a:ext cx="6318911" cy="393403"/>
            <a:chOff x="482040" y="1216102"/>
            <a:chExt cx="4879321" cy="668740"/>
          </a:xfrm>
        </p:grpSpPr>
        <p:sp>
          <p:nvSpPr>
            <p:cNvPr id="105" name="Rectangle 104"/>
            <p:cNvSpPr/>
            <p:nvPr/>
          </p:nvSpPr>
          <p:spPr>
            <a:xfrm>
              <a:off x="2201954" y="1337331"/>
              <a:ext cx="1407879" cy="42628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gradFill>
                    <a:gsLst>
                      <a:gs pos="0">
                        <a:schemeClr val="tx1"/>
                      </a:gs>
                      <a:gs pos="100000">
                        <a:schemeClr val="tx1"/>
                      </a:gs>
                    </a:gsLst>
                    <a:lin ang="16200000" scaled="0"/>
                  </a:gradFill>
                  <a:latin typeface="Segoe Condensed" pitchFamily="34" charset="0"/>
                </a:rPr>
                <a:t>OS </a:t>
              </a:r>
              <a:endParaRPr lang="en-US" sz="1400" b="1" dirty="0">
                <a:gradFill>
                  <a:gsLst>
                    <a:gs pos="0">
                      <a:schemeClr val="tx1"/>
                    </a:gs>
                    <a:gs pos="100000">
                      <a:schemeClr val="tx1"/>
                    </a:gs>
                  </a:gsLst>
                  <a:lin ang="16200000" scaled="0"/>
                </a:gradFill>
                <a:latin typeface="Segoe Condensed" pitchFamily="34" charset="0"/>
              </a:endParaRPr>
            </a:p>
          </p:txBody>
        </p:sp>
        <p:sp>
          <p:nvSpPr>
            <p:cNvPr id="106" name="Rectangle 105"/>
            <p:cNvSpPr/>
            <p:nvPr/>
          </p:nvSpPr>
          <p:spPr bwMode="auto">
            <a:xfrm>
              <a:off x="482040" y="1216102"/>
              <a:ext cx="4879321" cy="668740"/>
            </a:xfrm>
            <a:prstGeom prst="rect">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600" dirty="0" smtClean="0">
                <a:gradFill>
                  <a:gsLst>
                    <a:gs pos="0">
                      <a:srgbClr val="FFFFFF"/>
                    </a:gs>
                    <a:gs pos="100000">
                      <a:srgbClr val="FFFFFF"/>
                    </a:gs>
                  </a:gsLst>
                  <a:lin ang="5400000" scaled="0"/>
                </a:gradFill>
              </a:endParaRPr>
            </a:p>
          </p:txBody>
        </p:sp>
      </p:grpSp>
      <p:sp>
        <p:nvSpPr>
          <p:cNvPr id="107" name="INFRASTRUCTURE"/>
          <p:cNvSpPr txBox="1">
            <a:spLocks/>
          </p:cNvSpPr>
          <p:nvPr/>
        </p:nvSpPr>
        <p:spPr>
          <a:xfrm>
            <a:off x="444977" y="609802"/>
            <a:ext cx="6277970" cy="609398"/>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indent="-171450" algn="ctr">
              <a:lnSpc>
                <a:spcPct val="80000"/>
              </a:lnSpc>
            </a:pPr>
            <a:r>
              <a:rPr lang="en-US" sz="2800" dirty="0" smtClean="0">
                <a:gradFill flip="none" rotWithShape="1">
                  <a:gsLst>
                    <a:gs pos="0">
                      <a:schemeClr val="tx1">
                        <a:lumMod val="85000"/>
                      </a:schemeClr>
                    </a:gs>
                    <a:gs pos="86000">
                      <a:schemeClr val="tx1">
                        <a:lumMod val="85000"/>
                      </a:schemeClr>
                    </a:gs>
                  </a:gsLst>
                  <a:lin ang="5400000" scaled="0"/>
                  <a:tileRect/>
                </a:gradFill>
                <a:latin typeface="Segoe Condensed" pitchFamily="34" charset="0"/>
              </a:rPr>
              <a:t>Applications</a:t>
            </a:r>
            <a:endParaRPr lang="en-US" sz="2800" dirty="0">
              <a:gradFill flip="none" rotWithShape="1">
                <a:gsLst>
                  <a:gs pos="0">
                    <a:schemeClr val="tx1">
                      <a:lumMod val="85000"/>
                    </a:schemeClr>
                  </a:gs>
                  <a:gs pos="86000">
                    <a:schemeClr val="tx1">
                      <a:lumMod val="85000"/>
                    </a:schemeClr>
                  </a:gs>
                </a:gsLst>
                <a:lin ang="5400000" scaled="0"/>
                <a:tileRect/>
              </a:gradFill>
              <a:latin typeface="Segoe Condensed" pitchFamily="34" charset="0"/>
            </a:endParaRPr>
          </a:p>
        </p:txBody>
      </p:sp>
      <p:sp>
        <p:nvSpPr>
          <p:cNvPr id="109" name="Rectangle 108"/>
          <p:cNvSpPr/>
          <p:nvPr/>
        </p:nvSpPr>
        <p:spPr bwMode="auto">
          <a:xfrm>
            <a:off x="7274257" y="2927656"/>
            <a:ext cx="4914568" cy="1024128"/>
          </a:xfrm>
          <a:prstGeom prst="rect">
            <a:avLst/>
          </a:prstGeom>
          <a:solidFill>
            <a:srgbClr val="004986"/>
          </a:solidFill>
          <a:ln>
            <a:noFill/>
          </a:ln>
        </p:spPr>
        <p:style>
          <a:lnRef idx="1">
            <a:schemeClr val="accent2"/>
          </a:lnRef>
          <a:fillRef idx="3">
            <a:schemeClr val="accent2"/>
          </a:fillRef>
          <a:effectRef idx="2">
            <a:schemeClr val="accent2"/>
          </a:effectRef>
          <a:fontRef idx="minor">
            <a:schemeClr val="lt1"/>
          </a:fontRef>
        </p:style>
        <p:txBody>
          <a:bodyPr lIns="182880" tIns="91440" bIns="91440" anchor="ctr"/>
          <a:lstStyle/>
          <a:p>
            <a:r>
              <a:rPr lang="en-US" sz="3200" dirty="0" smtClean="0">
                <a:gradFill>
                  <a:gsLst>
                    <a:gs pos="0">
                      <a:schemeClr val="tx1"/>
                    </a:gs>
                    <a:gs pos="100000">
                      <a:schemeClr val="tx1"/>
                    </a:gs>
                  </a:gsLst>
                  <a:lin ang="16200000" scaled="0"/>
                </a:gradFill>
                <a:latin typeface="Segoe Condensed" pitchFamily="34" charset="0"/>
              </a:rPr>
              <a:t>Delegated Clouds</a:t>
            </a:r>
            <a:endParaRPr lang="en-US" sz="3200" dirty="0">
              <a:gradFill>
                <a:gsLst>
                  <a:gs pos="0">
                    <a:schemeClr val="tx1"/>
                  </a:gs>
                  <a:gs pos="100000">
                    <a:schemeClr val="tx1"/>
                  </a:gs>
                </a:gsLst>
                <a:lin ang="16200000" scaled="0"/>
              </a:gradFill>
              <a:latin typeface="Segoe Condensed" pitchFamily="34" charset="0"/>
            </a:endParaRPr>
          </a:p>
        </p:txBody>
      </p:sp>
    </p:spTree>
    <p:extLst>
      <p:ext uri="{BB962C8B-B14F-4D97-AF65-F5344CB8AC3E}">
        <p14:creationId xmlns:p14="http://schemas.microsoft.com/office/powerpoint/2010/main" val="4177800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childTnLst>
                                    <p:set>
                                      <p:cBhvr>
                                        <p:cTn id="10" dur="1" fill="hold">
                                          <p:stCondLst>
                                            <p:cond delay="0"/>
                                          </p:stCondLst>
                                        </p:cTn>
                                        <p:tgtEl>
                                          <p:spTgt spid="156"/>
                                        </p:tgtEl>
                                        <p:attrNameLst>
                                          <p:attrName>style.visibility</p:attrName>
                                        </p:attrNameLst>
                                      </p:cBhvr>
                                      <p:to>
                                        <p:strVal val="visible"/>
                                      </p:to>
                                    </p:set>
                                    <p:anim calcmode="lin" valueType="num">
                                      <p:cBhvr additive="base">
                                        <p:cTn id="11" dur="1000" fill="hold"/>
                                        <p:tgtEl>
                                          <p:spTgt spid="156"/>
                                        </p:tgtEl>
                                        <p:attrNameLst>
                                          <p:attrName>ppt_x</p:attrName>
                                        </p:attrNameLst>
                                      </p:cBhvr>
                                      <p:tavLst>
                                        <p:tav tm="0">
                                          <p:val>
                                            <p:strVal val="1+#ppt_w/2"/>
                                          </p:val>
                                        </p:tav>
                                        <p:tav tm="100000">
                                          <p:val>
                                            <p:strVal val="#ppt_x"/>
                                          </p:val>
                                        </p:tav>
                                      </p:tavLst>
                                    </p:anim>
                                    <p:anim calcmode="lin" valueType="num">
                                      <p:cBhvr additive="base">
                                        <p:cTn id="12" dur="1000" fill="hold"/>
                                        <p:tgtEl>
                                          <p:spTgt spid="156"/>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134"/>
                                        </p:tgtEl>
                                        <p:attrNameLst>
                                          <p:attrName>style.visibility</p:attrName>
                                        </p:attrNameLst>
                                      </p:cBhvr>
                                      <p:to>
                                        <p:strVal val="visible"/>
                                      </p:to>
                                    </p:set>
                                    <p:anim calcmode="lin" valueType="num">
                                      <p:cBhvr additive="base">
                                        <p:cTn id="15" dur="1000" fill="hold"/>
                                        <p:tgtEl>
                                          <p:spTgt spid="134"/>
                                        </p:tgtEl>
                                        <p:attrNameLst>
                                          <p:attrName>ppt_x</p:attrName>
                                        </p:attrNameLst>
                                      </p:cBhvr>
                                      <p:tavLst>
                                        <p:tav tm="0">
                                          <p:val>
                                            <p:strVal val="0-#ppt_w/2"/>
                                          </p:val>
                                        </p:tav>
                                        <p:tav tm="100000">
                                          <p:val>
                                            <p:strVal val="#ppt_x"/>
                                          </p:val>
                                        </p:tav>
                                      </p:tavLst>
                                    </p:anim>
                                    <p:anim calcmode="lin" valueType="num">
                                      <p:cBhvr additive="base">
                                        <p:cTn id="16" dur="1000" fill="hold"/>
                                        <p:tgtEl>
                                          <p:spTgt spid="134"/>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133"/>
                                        </p:tgtEl>
                                        <p:attrNameLst>
                                          <p:attrName>style.visibility</p:attrName>
                                        </p:attrNameLst>
                                      </p:cBhvr>
                                      <p:to>
                                        <p:strVal val="visible"/>
                                      </p:to>
                                    </p:set>
                                    <p:anim calcmode="lin" valueType="num">
                                      <p:cBhvr additive="base">
                                        <p:cTn id="19" dur="1000" fill="hold"/>
                                        <p:tgtEl>
                                          <p:spTgt spid="133"/>
                                        </p:tgtEl>
                                        <p:attrNameLst>
                                          <p:attrName>ppt_x</p:attrName>
                                        </p:attrNameLst>
                                      </p:cBhvr>
                                      <p:tavLst>
                                        <p:tav tm="0">
                                          <p:val>
                                            <p:strVal val="0-#ppt_w/2"/>
                                          </p:val>
                                        </p:tav>
                                        <p:tav tm="100000">
                                          <p:val>
                                            <p:strVal val="#ppt_x"/>
                                          </p:val>
                                        </p:tav>
                                      </p:tavLst>
                                    </p:anim>
                                    <p:anim calcmode="lin" valueType="num">
                                      <p:cBhvr additive="base">
                                        <p:cTn id="20" dur="1000" fill="hold"/>
                                        <p:tgtEl>
                                          <p:spTgt spid="13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08333E-7 -4.81481E-6 L -2.08333E-7 0.04445 " pathEditMode="relative" rAng="0" ptsTypes="AA">
                                      <p:cBhvr>
                                        <p:cTn id="24" dur="2000" fill="hold"/>
                                        <p:tgtEl>
                                          <p:spTgt spid="134"/>
                                        </p:tgtEl>
                                        <p:attrNameLst>
                                          <p:attrName>ppt_x</p:attrName>
                                          <p:attrName>ppt_y</p:attrName>
                                        </p:attrNameLst>
                                      </p:cBhvr>
                                      <p:rCtr x="0" y="2222"/>
                                    </p:animMotion>
                                  </p:childTnLst>
                                </p:cTn>
                              </p:par>
                              <p:par>
                                <p:cTn id="25" presetID="42" presetClass="path" presetSubtype="0" accel="50000" decel="50000" fill="hold" grpId="1" nodeType="withEffect">
                                  <p:stCondLst>
                                    <p:cond delay="0"/>
                                  </p:stCondLst>
                                  <p:childTnLst>
                                    <p:animMotion origin="layout" path="M -1.02618E-6 0.00023 L -1.02618E-6 0.02523 " pathEditMode="relative" rAng="0" ptsTypes="AA">
                                      <p:cBhvr>
                                        <p:cTn id="26" dur="2000" fill="hold"/>
                                        <p:tgtEl>
                                          <p:spTgt spid="156"/>
                                        </p:tgtEl>
                                        <p:attrNameLst>
                                          <p:attrName>ppt_x</p:attrName>
                                          <p:attrName>ppt_y</p:attrName>
                                        </p:attrNameLst>
                                      </p:cBhvr>
                                      <p:rCtr x="0" y="1250"/>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250"/>
                                        <p:tgtEl>
                                          <p:spTgt spid="134"/>
                                        </p:tgtEl>
                                      </p:cBhvr>
                                    </p:animEffect>
                                    <p:set>
                                      <p:cBhvr>
                                        <p:cTn id="30" dur="1" fill="hold">
                                          <p:stCondLst>
                                            <p:cond delay="249"/>
                                          </p:stCondLst>
                                        </p:cTn>
                                        <p:tgtEl>
                                          <p:spTgt spid="13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0.00091 -2.90472E-6 L 0.1765 -2.90472E-6 " pathEditMode="relative" rAng="0" ptsTypes="AA">
                                      <p:cBhvr>
                                        <p:cTn id="40" dur="1250" fill="hold"/>
                                        <p:tgtEl>
                                          <p:spTgt spid="66"/>
                                        </p:tgtEl>
                                        <p:attrNameLst>
                                          <p:attrName>ppt_x</p:attrName>
                                          <p:attrName>ppt_y</p:attrName>
                                        </p:attrNameLst>
                                      </p:cBhvr>
                                      <p:rCtr x="8779" y="0"/>
                                    </p:animMotion>
                                  </p:childTnLst>
                                </p:cTn>
                              </p:par>
                              <p:par>
                                <p:cTn id="41" presetID="35" presetClass="path" presetSubtype="0" accel="50000" decel="50000" fill="hold" nodeType="withEffect">
                                  <p:stCondLst>
                                    <p:cond delay="0"/>
                                  </p:stCondLst>
                                  <p:childTnLst>
                                    <p:animMotion origin="layout" path="M -0.00052 -2.22222E-6 L -0.17978 -2.22222E-6 " pathEditMode="relative" rAng="0" ptsTypes="AA">
                                      <p:cBhvr>
                                        <p:cTn id="42" dur="1250" fill="hold"/>
                                        <p:tgtEl>
                                          <p:spTgt spid="68"/>
                                        </p:tgtEl>
                                        <p:attrNameLst>
                                          <p:attrName>ppt_x</p:attrName>
                                          <p:attrName>ppt_y</p:attrName>
                                        </p:attrNameLst>
                                      </p:cBhvr>
                                      <p:rCtr x="-8963" y="0"/>
                                    </p:animMotion>
                                  </p:childTnLst>
                                </p:cTn>
                              </p:par>
                              <p:par>
                                <p:cTn id="43" presetID="10" presetClass="exit" presetSubtype="0" fill="hold" nodeType="withEffect">
                                  <p:stCondLst>
                                    <p:cond delay="0"/>
                                  </p:stCondLst>
                                  <p:childTnLst>
                                    <p:animEffect transition="out" filter="fade">
                                      <p:cBhvr>
                                        <p:cTn id="44" dur="1250"/>
                                        <p:tgtEl>
                                          <p:spTgt spid="66"/>
                                        </p:tgtEl>
                                      </p:cBhvr>
                                    </p:animEffect>
                                    <p:set>
                                      <p:cBhvr>
                                        <p:cTn id="45" dur="1" fill="hold">
                                          <p:stCondLst>
                                            <p:cond delay="1249"/>
                                          </p:stCondLst>
                                        </p:cTn>
                                        <p:tgtEl>
                                          <p:spTgt spid="66"/>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250"/>
                                        <p:tgtEl>
                                          <p:spTgt spid="68"/>
                                        </p:tgtEl>
                                      </p:cBhvr>
                                    </p:animEffect>
                                    <p:set>
                                      <p:cBhvr>
                                        <p:cTn id="48" dur="1" fill="hold">
                                          <p:stCondLst>
                                            <p:cond delay="1249"/>
                                          </p:stCondLst>
                                        </p:cTn>
                                        <p:tgtEl>
                                          <p:spTgt spid="68"/>
                                        </p:tgtEl>
                                        <p:attrNameLst>
                                          <p:attrName>style.visibility</p:attrName>
                                        </p:attrNameLst>
                                      </p:cBhvr>
                                      <p:to>
                                        <p:strVal val="hidden"/>
                                      </p:to>
                                    </p:set>
                                  </p:childTnLst>
                                </p:cTn>
                              </p:par>
                              <p:par>
                                <p:cTn id="49" presetID="10" presetClass="exit" presetSubtype="0" fill="hold" nodeType="withEffect">
                                  <p:stCondLst>
                                    <p:cond delay="500"/>
                                  </p:stCondLst>
                                  <p:childTnLst>
                                    <p:animEffect transition="out" filter="fade">
                                      <p:cBhvr>
                                        <p:cTn id="50" dur="1000"/>
                                        <p:tgtEl>
                                          <p:spTgt spid="67"/>
                                        </p:tgtEl>
                                      </p:cBhvr>
                                    </p:animEffect>
                                    <p:set>
                                      <p:cBhvr>
                                        <p:cTn id="51" dur="1" fill="hold">
                                          <p:stCondLst>
                                            <p:cond delay="999"/>
                                          </p:stCondLst>
                                        </p:cTn>
                                        <p:tgtEl>
                                          <p:spTgt spid="67"/>
                                        </p:tgtEl>
                                        <p:attrNameLst>
                                          <p:attrName>style.visibility</p:attrName>
                                        </p:attrNameLst>
                                      </p:cBhvr>
                                      <p:to>
                                        <p:strVal val="hidden"/>
                                      </p:to>
                                    </p:set>
                                  </p:childTnLst>
                                </p:cTn>
                              </p:par>
                              <p:par>
                                <p:cTn id="52" presetID="10" presetClass="entr" presetSubtype="0" fill="hold" nodeType="withEffect">
                                  <p:stCondLst>
                                    <p:cond delay="500"/>
                                  </p:stCondLst>
                                  <p:childTnLst>
                                    <p:set>
                                      <p:cBhvr>
                                        <p:cTn id="53" dur="1" fill="hold">
                                          <p:stCondLst>
                                            <p:cond delay="0"/>
                                          </p:stCondLst>
                                        </p:cTn>
                                        <p:tgtEl>
                                          <p:spTgt spid="75"/>
                                        </p:tgtEl>
                                        <p:attrNameLst>
                                          <p:attrName>style.visibility</p:attrName>
                                        </p:attrNameLst>
                                      </p:cBhvr>
                                      <p:to>
                                        <p:strVal val="visible"/>
                                      </p:to>
                                    </p:set>
                                    <p:animEffect transition="in" filter="fade">
                                      <p:cBhvr>
                                        <p:cTn id="54"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P spid="156" grpId="1" animBg="1"/>
      <p:bldP spid="10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TANDARDIZATION / LOGICALIZATION"/>
          <p:cNvSpPr/>
          <p:nvPr/>
        </p:nvSpPr>
        <p:spPr bwMode="auto">
          <a:xfrm>
            <a:off x="7274257" y="4348114"/>
            <a:ext cx="4914568" cy="1024128"/>
          </a:xfrm>
          <a:prstGeom prst="rect">
            <a:avLst/>
          </a:prstGeom>
          <a:solidFill>
            <a:srgbClr val="004986"/>
          </a:solidFill>
          <a:ln>
            <a:noFill/>
          </a:ln>
        </p:spPr>
        <p:style>
          <a:lnRef idx="1">
            <a:schemeClr val="accent2"/>
          </a:lnRef>
          <a:fillRef idx="3">
            <a:schemeClr val="accent2"/>
          </a:fillRef>
          <a:effectRef idx="2">
            <a:schemeClr val="accent2"/>
          </a:effectRef>
          <a:fontRef idx="minor">
            <a:schemeClr val="lt1"/>
          </a:fontRef>
        </p:style>
        <p:txBody>
          <a:bodyPr lIns="182880" tIns="182880" bIns="91440" anchor="ctr"/>
          <a:lstStyle/>
          <a:p>
            <a:pPr>
              <a:lnSpc>
                <a:spcPct val="80000"/>
              </a:lnSpc>
            </a:pPr>
            <a:r>
              <a:rPr lang="en-US" sz="3200" dirty="0">
                <a:gradFill>
                  <a:gsLst>
                    <a:gs pos="0">
                      <a:schemeClr val="tx1"/>
                    </a:gs>
                    <a:gs pos="100000">
                      <a:schemeClr val="tx1"/>
                    </a:gs>
                  </a:gsLst>
                  <a:lin ang="16200000" scaled="0"/>
                </a:gradFill>
                <a:latin typeface="Segoe Condensed" pitchFamily="34" charset="0"/>
              </a:rPr>
              <a:t>Logical &amp; Standardized</a:t>
            </a:r>
          </a:p>
        </p:txBody>
      </p:sp>
      <p:sp>
        <p:nvSpPr>
          <p:cNvPr id="41" name="DIVERSE INFRASTRUCTURE"/>
          <p:cNvSpPr/>
          <p:nvPr/>
        </p:nvSpPr>
        <p:spPr bwMode="auto">
          <a:xfrm>
            <a:off x="7274257" y="5564478"/>
            <a:ext cx="4914568" cy="1024128"/>
          </a:xfrm>
          <a:prstGeom prst="rect">
            <a:avLst/>
          </a:prstGeom>
          <a:solidFill>
            <a:srgbClr val="004986"/>
          </a:solidFill>
          <a:ln>
            <a:noFill/>
          </a:ln>
        </p:spPr>
        <p:style>
          <a:lnRef idx="1">
            <a:schemeClr val="accent2"/>
          </a:lnRef>
          <a:fillRef idx="3">
            <a:schemeClr val="accent2"/>
          </a:fillRef>
          <a:effectRef idx="2">
            <a:schemeClr val="accent2"/>
          </a:effectRef>
          <a:fontRef idx="minor">
            <a:schemeClr val="lt1"/>
          </a:fontRef>
        </p:style>
        <p:txBody>
          <a:bodyPr lIns="182880" tIns="91440" bIns="91440" anchor="ctr"/>
          <a:lstStyle/>
          <a:p>
            <a:pPr>
              <a:lnSpc>
                <a:spcPct val="90000"/>
              </a:lnSpc>
            </a:pPr>
            <a:r>
              <a:rPr lang="en-US" sz="3200" dirty="0" smtClean="0">
                <a:gradFill>
                  <a:gsLst>
                    <a:gs pos="0">
                      <a:schemeClr val="tx1"/>
                    </a:gs>
                    <a:gs pos="100000">
                      <a:schemeClr val="tx1"/>
                    </a:gs>
                  </a:gsLst>
                  <a:lin ang="16200000" scaled="0"/>
                </a:gradFill>
                <a:latin typeface="Segoe Condensed" pitchFamily="34" charset="0"/>
              </a:rPr>
              <a:t>Diverse Infrastructure</a:t>
            </a:r>
          </a:p>
        </p:txBody>
      </p:sp>
      <p:sp>
        <p:nvSpPr>
          <p:cNvPr id="175" name="Rectangle 174"/>
          <p:cNvSpPr/>
          <p:nvPr/>
        </p:nvSpPr>
        <p:spPr bwMode="auto">
          <a:xfrm>
            <a:off x="7274257" y="3131751"/>
            <a:ext cx="4914568" cy="1024128"/>
          </a:xfrm>
          <a:prstGeom prst="rect">
            <a:avLst/>
          </a:prstGeom>
          <a:solidFill>
            <a:srgbClr val="004986"/>
          </a:solidFill>
          <a:ln>
            <a:noFill/>
          </a:ln>
        </p:spPr>
        <p:style>
          <a:lnRef idx="1">
            <a:schemeClr val="accent2"/>
          </a:lnRef>
          <a:fillRef idx="3">
            <a:schemeClr val="accent2"/>
          </a:fillRef>
          <a:effectRef idx="2">
            <a:schemeClr val="accent2"/>
          </a:effectRef>
          <a:fontRef idx="minor">
            <a:schemeClr val="lt1"/>
          </a:fontRef>
        </p:style>
        <p:txBody>
          <a:bodyPr lIns="182880" tIns="91440" bIns="91440" anchor="ctr"/>
          <a:lstStyle/>
          <a:p>
            <a:r>
              <a:rPr lang="en-US" sz="3200" dirty="0" smtClean="0">
                <a:gradFill>
                  <a:gsLst>
                    <a:gs pos="0">
                      <a:schemeClr val="tx1"/>
                    </a:gs>
                    <a:gs pos="100000">
                      <a:schemeClr val="tx1"/>
                    </a:gs>
                  </a:gsLst>
                  <a:lin ang="16200000" scaled="0"/>
                </a:gradFill>
                <a:latin typeface="Segoe Condensed" pitchFamily="34" charset="0"/>
              </a:rPr>
              <a:t>Delegated Clouds</a:t>
            </a:r>
            <a:endParaRPr lang="en-US" sz="3200" dirty="0">
              <a:gradFill>
                <a:gsLst>
                  <a:gs pos="0">
                    <a:schemeClr val="tx1"/>
                  </a:gs>
                  <a:gs pos="100000">
                    <a:schemeClr val="tx1"/>
                  </a:gs>
                </a:gsLst>
                <a:lin ang="16200000" scaled="0"/>
              </a:gradFill>
              <a:latin typeface="Segoe Condensed" pitchFamily="34" charset="0"/>
            </a:endParaRPr>
          </a:p>
        </p:txBody>
      </p:sp>
      <p:sp>
        <p:nvSpPr>
          <p:cNvPr id="51" name="Rectangle 50"/>
          <p:cNvSpPr/>
          <p:nvPr/>
        </p:nvSpPr>
        <p:spPr bwMode="auto">
          <a:xfrm>
            <a:off x="7274257" y="1915388"/>
            <a:ext cx="4914568" cy="1024128"/>
          </a:xfrm>
          <a:prstGeom prst="rect">
            <a:avLst/>
          </a:prstGeom>
          <a:solidFill>
            <a:srgbClr val="004986"/>
          </a:solidFill>
          <a:ln>
            <a:noFill/>
          </a:ln>
        </p:spPr>
        <p:style>
          <a:lnRef idx="1">
            <a:schemeClr val="accent2"/>
          </a:lnRef>
          <a:fillRef idx="3">
            <a:schemeClr val="accent2"/>
          </a:fillRef>
          <a:effectRef idx="2">
            <a:schemeClr val="accent2"/>
          </a:effectRef>
          <a:fontRef idx="minor">
            <a:schemeClr val="lt1"/>
          </a:fontRef>
        </p:style>
        <p:txBody>
          <a:bodyPr lIns="182880" tIns="91440" bIns="91440" anchor="ctr"/>
          <a:lstStyle/>
          <a:p>
            <a:r>
              <a:rPr lang="en-US" sz="3200" dirty="0">
                <a:gradFill>
                  <a:gsLst>
                    <a:gs pos="0">
                      <a:schemeClr val="tx1"/>
                    </a:gs>
                    <a:gs pos="100000">
                      <a:schemeClr val="tx1"/>
                    </a:gs>
                  </a:gsLst>
                  <a:lin ang="16200000" scaled="0"/>
                </a:gradFill>
                <a:latin typeface="Segoe Condensed" pitchFamily="34" charset="0"/>
              </a:rPr>
              <a:t>Externalized Configurations</a:t>
            </a:r>
          </a:p>
        </p:txBody>
      </p:sp>
      <p:sp>
        <p:nvSpPr>
          <p:cNvPr id="60" name="INFRASTRUCTURE" hidden="1"/>
          <p:cNvSpPr txBox="1">
            <a:spLocks/>
          </p:cNvSpPr>
          <p:nvPr/>
        </p:nvSpPr>
        <p:spPr>
          <a:xfrm>
            <a:off x="463765" y="281765"/>
            <a:ext cx="6277970" cy="609398"/>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indent="-171450" algn="ctr">
              <a:lnSpc>
                <a:spcPct val="80000"/>
              </a:lnSpc>
            </a:pPr>
            <a:r>
              <a:rPr lang="en-US" b="1" dirty="0">
                <a:latin typeface="Segoe Condensed" pitchFamily="34" charset="0"/>
              </a:rPr>
              <a:t>APPLICATIONS</a:t>
            </a:r>
          </a:p>
          <a:p>
            <a:pPr indent="-171450" algn="ctr">
              <a:lnSpc>
                <a:spcPct val="80000"/>
              </a:lnSpc>
            </a:pPr>
            <a:r>
              <a:rPr lang="en-US" sz="2800" dirty="0">
                <a:gradFill flip="none" rotWithShape="1">
                  <a:gsLst>
                    <a:gs pos="0">
                      <a:schemeClr val="tx1">
                        <a:alpha val="70000"/>
                      </a:schemeClr>
                    </a:gs>
                    <a:gs pos="86000">
                      <a:schemeClr val="tx1">
                        <a:alpha val="70000"/>
                      </a:schemeClr>
                    </a:gs>
                  </a:gsLst>
                  <a:lin ang="5400000" scaled="0"/>
                  <a:tileRect/>
                </a:gradFill>
                <a:latin typeface="Segoe Condensed" pitchFamily="34" charset="0"/>
              </a:rPr>
              <a:t>Customer </a:t>
            </a:r>
            <a:r>
              <a:rPr lang="en-US" sz="2800" dirty="0" smtClean="0">
                <a:gradFill flip="none" rotWithShape="1">
                  <a:gsLst>
                    <a:gs pos="0">
                      <a:schemeClr val="tx1">
                        <a:alpha val="70000"/>
                      </a:schemeClr>
                    </a:gs>
                    <a:gs pos="86000">
                      <a:schemeClr val="tx1">
                        <a:alpha val="70000"/>
                      </a:schemeClr>
                    </a:gs>
                  </a:gsLst>
                  <a:lin ang="5400000" scaled="0"/>
                  <a:tileRect/>
                </a:gradFill>
                <a:latin typeface="Segoe Condensed" pitchFamily="34" charset="0"/>
              </a:rPr>
              <a:t>opportunity in private cloud</a:t>
            </a:r>
            <a:endParaRPr lang="en-US" sz="2800" dirty="0">
              <a:gradFill flip="none" rotWithShape="1">
                <a:gsLst>
                  <a:gs pos="0">
                    <a:schemeClr val="tx1">
                      <a:alpha val="70000"/>
                    </a:schemeClr>
                  </a:gs>
                  <a:gs pos="86000">
                    <a:schemeClr val="tx1">
                      <a:alpha val="70000"/>
                    </a:schemeClr>
                  </a:gs>
                </a:gsLst>
                <a:lin ang="5400000" scaled="0"/>
                <a:tileRect/>
              </a:gradFill>
              <a:latin typeface="Segoe Condensed" pitchFamily="34" charset="0"/>
            </a:endParaRPr>
          </a:p>
        </p:txBody>
      </p:sp>
      <p:grpSp>
        <p:nvGrpSpPr>
          <p:cNvPr id="138" name="Group 137"/>
          <p:cNvGrpSpPr/>
          <p:nvPr/>
        </p:nvGrpSpPr>
        <p:grpSpPr>
          <a:xfrm>
            <a:off x="1605515" y="4442077"/>
            <a:ext cx="3948802" cy="707420"/>
            <a:chOff x="707779" y="3389251"/>
            <a:chExt cx="4944876" cy="885865"/>
          </a:xfrm>
        </p:grpSpPr>
        <p:pic>
          <p:nvPicPr>
            <p:cNvPr id="139" name="Picture 11" descr="\\SFP\Work\White_Whale\2-xxxxx_Anderson_MMS\SFP_Art\Stack Slides\V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79"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1" descr="\\SFP\Work\White_Whale\2-xxxxx_Anderson_MMS\SFP_Art\Stack Slides\V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034"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1" descr="\\SFP\Work\White_Whale\2-xxxxx_Anderson_MMS\SFP_Art\Stack Slides\V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289"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1" descr="\\SFP\Work\White_Whale\2-xxxxx_Anderson_MMS\SFP_Art\Stack Slides\V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544"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1" descr="\\SFP\Work\White_Whale\2-xxxxx_Anderson_MMS\SFP_Art\Stack Slides\V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2799"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1" descr="\\SFP\Work\White_Whale\2-xxxxx_Anderson_MMS\SFP_Art\Stack Slides\V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9054" y="3389251"/>
              <a:ext cx="587344" cy="885865"/>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1" descr="\\SFP\Work\White_Whale\2-xxxxx_Anderson_MMS\SFP_Art\Stack Slides\V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311" y="3389251"/>
              <a:ext cx="587344" cy="8858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1" name="Group 160"/>
          <p:cNvGrpSpPr/>
          <p:nvPr/>
        </p:nvGrpSpPr>
        <p:grpSpPr>
          <a:xfrm>
            <a:off x="1186373" y="3329518"/>
            <a:ext cx="4795179" cy="669290"/>
            <a:chOff x="558140" y="2232554"/>
            <a:chExt cx="5445247" cy="760023"/>
          </a:xfrm>
        </p:grpSpPr>
        <p:grpSp>
          <p:nvGrpSpPr>
            <p:cNvPr id="162" name="Group 161"/>
            <p:cNvGrpSpPr/>
            <p:nvPr/>
          </p:nvGrpSpPr>
          <p:grpSpPr>
            <a:xfrm>
              <a:off x="4833256" y="2232554"/>
              <a:ext cx="1170131" cy="760023"/>
              <a:chOff x="4833256" y="2042554"/>
              <a:chExt cx="1170131" cy="760023"/>
            </a:xfrm>
          </p:grpSpPr>
          <p:sp>
            <p:nvSpPr>
              <p:cNvPr id="172" name="Freeform 171"/>
              <p:cNvSpPr>
                <a:spLocks/>
              </p:cNvSpPr>
              <p:nvPr/>
            </p:nvSpPr>
            <p:spPr bwMode="auto">
              <a:xfrm>
                <a:off x="4833256" y="2042554"/>
                <a:ext cx="1170131" cy="760023"/>
              </a:xfrm>
              <a:custGeom>
                <a:avLst/>
                <a:gdLst>
                  <a:gd name="T0" fmla="*/ 1910 w 2173"/>
                  <a:gd name="T1" fmla="*/ 531 h 1411"/>
                  <a:gd name="T2" fmla="*/ 1814 w 2173"/>
                  <a:gd name="T3" fmla="*/ 550 h 1411"/>
                  <a:gd name="T4" fmla="*/ 1816 w 2173"/>
                  <a:gd name="T5" fmla="*/ 507 h 1411"/>
                  <a:gd name="T6" fmla="*/ 1309 w 2173"/>
                  <a:gd name="T7" fmla="*/ 0 h 1411"/>
                  <a:gd name="T8" fmla="*/ 862 w 2173"/>
                  <a:gd name="T9" fmla="*/ 269 h 1411"/>
                  <a:gd name="T10" fmla="*/ 615 w 2173"/>
                  <a:gd name="T11" fmla="*/ 161 h 1411"/>
                  <a:gd name="T12" fmla="*/ 280 w 2173"/>
                  <a:gd name="T13" fmla="*/ 496 h 1411"/>
                  <a:gd name="T14" fmla="*/ 295 w 2173"/>
                  <a:gd name="T15" fmla="*/ 594 h 1411"/>
                  <a:gd name="T16" fmla="*/ 267 w 2173"/>
                  <a:gd name="T17" fmla="*/ 592 h 1411"/>
                  <a:gd name="T18" fmla="*/ 0 w 2173"/>
                  <a:gd name="T19" fmla="*/ 860 h 1411"/>
                  <a:gd name="T20" fmla="*/ 267 w 2173"/>
                  <a:gd name="T21" fmla="*/ 1127 h 1411"/>
                  <a:gd name="T22" fmla="*/ 394 w 2173"/>
                  <a:gd name="T23" fmla="*/ 1095 h 1411"/>
                  <a:gd name="T24" fmla="*/ 753 w 2173"/>
                  <a:gd name="T25" fmla="*/ 1411 h 1411"/>
                  <a:gd name="T26" fmla="*/ 1059 w 2173"/>
                  <a:gd name="T27" fmla="*/ 1242 h 1411"/>
                  <a:gd name="T28" fmla="*/ 1267 w 2173"/>
                  <a:gd name="T29" fmla="*/ 1366 h 1411"/>
                  <a:gd name="T30" fmla="*/ 1501 w 2173"/>
                  <a:gd name="T31" fmla="*/ 1165 h 1411"/>
                  <a:gd name="T32" fmla="*/ 1623 w 2173"/>
                  <a:gd name="T33" fmla="*/ 1204 h 1411"/>
                  <a:gd name="T34" fmla="*/ 1828 w 2173"/>
                  <a:gd name="T35" fmla="*/ 1043 h 1411"/>
                  <a:gd name="T36" fmla="*/ 1910 w 2173"/>
                  <a:gd name="T37" fmla="*/ 1056 h 1411"/>
                  <a:gd name="T38" fmla="*/ 2173 w 2173"/>
                  <a:gd name="T39" fmla="*/ 794 h 1411"/>
                  <a:gd name="T40" fmla="*/ 1910 w 2173"/>
                  <a:gd name="T41" fmla="*/ 531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3" h="1411">
                    <a:moveTo>
                      <a:pt x="1910" y="531"/>
                    </a:moveTo>
                    <a:cubicBezTo>
                      <a:pt x="1876" y="531"/>
                      <a:pt x="1844" y="538"/>
                      <a:pt x="1814" y="550"/>
                    </a:cubicBezTo>
                    <a:cubicBezTo>
                      <a:pt x="1815" y="536"/>
                      <a:pt x="1816" y="521"/>
                      <a:pt x="1816" y="507"/>
                    </a:cubicBezTo>
                    <a:cubicBezTo>
                      <a:pt x="1816" y="227"/>
                      <a:pt x="1589" y="0"/>
                      <a:pt x="1309" y="0"/>
                    </a:cubicBezTo>
                    <a:cubicBezTo>
                      <a:pt x="1115" y="0"/>
                      <a:pt x="947" y="109"/>
                      <a:pt x="862" y="269"/>
                    </a:cubicBezTo>
                    <a:cubicBezTo>
                      <a:pt x="801" y="203"/>
                      <a:pt x="713" y="161"/>
                      <a:pt x="615" y="161"/>
                    </a:cubicBezTo>
                    <a:cubicBezTo>
                      <a:pt x="430" y="161"/>
                      <a:pt x="280" y="311"/>
                      <a:pt x="280" y="496"/>
                    </a:cubicBezTo>
                    <a:cubicBezTo>
                      <a:pt x="280" y="530"/>
                      <a:pt x="285" y="563"/>
                      <a:pt x="295" y="594"/>
                    </a:cubicBezTo>
                    <a:cubicBezTo>
                      <a:pt x="286" y="593"/>
                      <a:pt x="276" y="592"/>
                      <a:pt x="267" y="592"/>
                    </a:cubicBezTo>
                    <a:cubicBezTo>
                      <a:pt x="119" y="592"/>
                      <a:pt x="0" y="712"/>
                      <a:pt x="0" y="860"/>
                    </a:cubicBezTo>
                    <a:cubicBezTo>
                      <a:pt x="0" y="1007"/>
                      <a:pt x="119" y="1127"/>
                      <a:pt x="267" y="1127"/>
                    </a:cubicBezTo>
                    <a:cubicBezTo>
                      <a:pt x="313" y="1127"/>
                      <a:pt x="356" y="1116"/>
                      <a:pt x="394" y="1095"/>
                    </a:cubicBezTo>
                    <a:cubicBezTo>
                      <a:pt x="417" y="1273"/>
                      <a:pt x="569" y="1411"/>
                      <a:pt x="753" y="1411"/>
                    </a:cubicBezTo>
                    <a:cubicBezTo>
                      <a:pt x="882" y="1411"/>
                      <a:pt x="995" y="1344"/>
                      <a:pt x="1059" y="1242"/>
                    </a:cubicBezTo>
                    <a:cubicBezTo>
                      <a:pt x="1099" y="1316"/>
                      <a:pt x="1177" y="1366"/>
                      <a:pt x="1267" y="1366"/>
                    </a:cubicBezTo>
                    <a:cubicBezTo>
                      <a:pt x="1386" y="1366"/>
                      <a:pt x="1484" y="1279"/>
                      <a:pt x="1501" y="1165"/>
                    </a:cubicBezTo>
                    <a:cubicBezTo>
                      <a:pt x="1535" y="1190"/>
                      <a:pt x="1578" y="1204"/>
                      <a:pt x="1623" y="1204"/>
                    </a:cubicBezTo>
                    <a:cubicBezTo>
                      <a:pt x="1723" y="1204"/>
                      <a:pt x="1806" y="1135"/>
                      <a:pt x="1828" y="1043"/>
                    </a:cubicBezTo>
                    <a:cubicBezTo>
                      <a:pt x="1854" y="1051"/>
                      <a:pt x="1882" y="1056"/>
                      <a:pt x="1910" y="1056"/>
                    </a:cubicBezTo>
                    <a:cubicBezTo>
                      <a:pt x="2055" y="1056"/>
                      <a:pt x="2173" y="939"/>
                      <a:pt x="2173" y="794"/>
                    </a:cubicBezTo>
                    <a:cubicBezTo>
                      <a:pt x="2173" y="649"/>
                      <a:pt x="2055" y="531"/>
                      <a:pt x="1910" y="531"/>
                    </a:cubicBezTo>
                    <a:close/>
                  </a:path>
                </a:pathLst>
              </a:custGeom>
              <a:noFill/>
              <a:ln w="31750" cap="flat" cmpd="sng" algn="ctr">
                <a:solidFill>
                  <a:srgbClr val="FFFFFF"/>
                </a:solidFill>
                <a:prstDash val="solid"/>
                <a:miter lim="800000"/>
              </a:ln>
              <a:effectLst>
                <a:outerShdw blurRad="50800" dist="38100" dir="2700000" algn="tl" rotWithShape="0">
                  <a:prstClr val="black">
                    <a:alpha val="10000"/>
                  </a:prstClr>
                </a:outerShdw>
              </a:effectLst>
            </p:spPr>
            <p:txBody>
              <a:bodyPr anchor="ctr"/>
              <a:lstStyle/>
              <a:p>
                <a:pPr algn="ctr" defTabSz="914400"/>
                <a:endParaRPr lang="en-US" sz="1600" kern="0" dirty="0">
                  <a:solidFill>
                    <a:sysClr val="window" lastClr="FFFFFF"/>
                  </a:solidFill>
                </a:endParaRPr>
              </a:p>
            </p:txBody>
          </p:sp>
          <p:sp>
            <p:nvSpPr>
              <p:cNvPr id="173" name="Freeform 44"/>
              <p:cNvSpPr>
                <a:spLocks/>
              </p:cNvSpPr>
              <p:nvPr/>
            </p:nvSpPr>
            <p:spPr bwMode="gray">
              <a:xfrm>
                <a:off x="4974064" y="2149542"/>
                <a:ext cx="879864" cy="588767"/>
              </a:xfrm>
              <a:custGeom>
                <a:avLst/>
                <a:gdLst>
                  <a:gd name="T0" fmla="*/ 954 w 964"/>
                  <a:gd name="T1" fmla="*/ 176 h 482"/>
                  <a:gd name="T2" fmla="*/ 914 w 964"/>
                  <a:gd name="T3" fmla="*/ 138 h 482"/>
                  <a:gd name="T4" fmla="*/ 828 w 964"/>
                  <a:gd name="T5" fmla="*/ 104 h 482"/>
                  <a:gd name="T6" fmla="*/ 718 w 964"/>
                  <a:gd name="T7" fmla="*/ 56 h 482"/>
                  <a:gd name="T8" fmla="*/ 636 w 964"/>
                  <a:gd name="T9" fmla="*/ 8 h 482"/>
                  <a:gd name="T10" fmla="*/ 526 w 964"/>
                  <a:gd name="T11" fmla="*/ 8 h 482"/>
                  <a:gd name="T12" fmla="*/ 420 w 964"/>
                  <a:gd name="T13" fmla="*/ 16 h 482"/>
                  <a:gd name="T14" fmla="*/ 328 w 964"/>
                  <a:gd name="T15" fmla="*/ 16 h 482"/>
                  <a:gd name="T16" fmla="*/ 248 w 964"/>
                  <a:gd name="T17" fmla="*/ 34 h 482"/>
                  <a:gd name="T18" fmla="*/ 184 w 964"/>
                  <a:gd name="T19" fmla="*/ 70 h 482"/>
                  <a:gd name="T20" fmla="*/ 118 w 964"/>
                  <a:gd name="T21" fmla="*/ 114 h 482"/>
                  <a:gd name="T22" fmla="*/ 24 w 964"/>
                  <a:gd name="T23" fmla="*/ 164 h 482"/>
                  <a:gd name="T24" fmla="*/ 0 w 964"/>
                  <a:gd name="T25" fmla="*/ 208 h 482"/>
                  <a:gd name="T26" fmla="*/ 8 w 964"/>
                  <a:gd name="T27" fmla="*/ 250 h 482"/>
                  <a:gd name="T28" fmla="*/ 78 w 964"/>
                  <a:gd name="T29" fmla="*/ 304 h 482"/>
                  <a:gd name="T30" fmla="*/ 146 w 964"/>
                  <a:gd name="T31" fmla="*/ 356 h 482"/>
                  <a:gd name="T32" fmla="*/ 194 w 964"/>
                  <a:gd name="T33" fmla="*/ 414 h 482"/>
                  <a:gd name="T34" fmla="*/ 266 w 964"/>
                  <a:gd name="T35" fmla="*/ 456 h 482"/>
                  <a:gd name="T36" fmla="*/ 358 w 964"/>
                  <a:gd name="T37" fmla="*/ 478 h 482"/>
                  <a:gd name="T38" fmla="*/ 454 w 964"/>
                  <a:gd name="T39" fmla="*/ 480 h 482"/>
                  <a:gd name="T40" fmla="*/ 538 w 964"/>
                  <a:gd name="T41" fmla="*/ 460 h 482"/>
                  <a:gd name="T42" fmla="*/ 634 w 964"/>
                  <a:gd name="T43" fmla="*/ 448 h 482"/>
                  <a:gd name="T44" fmla="*/ 738 w 964"/>
                  <a:gd name="T45" fmla="*/ 436 h 482"/>
                  <a:gd name="T46" fmla="*/ 824 w 964"/>
                  <a:gd name="T47" fmla="*/ 400 h 482"/>
                  <a:gd name="T48" fmla="*/ 886 w 964"/>
                  <a:gd name="T49" fmla="*/ 348 h 482"/>
                  <a:gd name="T50" fmla="*/ 916 w 964"/>
                  <a:gd name="T51" fmla="*/ 282 h 482"/>
                  <a:gd name="T52" fmla="*/ 956 w 964"/>
                  <a:gd name="T53" fmla="*/ 240 h 482"/>
                  <a:gd name="T54" fmla="*/ 724 w 964"/>
                  <a:gd name="T55" fmla="*/ 302 h 482"/>
                  <a:gd name="T56" fmla="*/ 850 w 964"/>
                  <a:gd name="T57" fmla="*/ 312 h 482"/>
                  <a:gd name="T58" fmla="*/ 862 w 964"/>
                  <a:gd name="T59" fmla="*/ 336 h 482"/>
                  <a:gd name="T60" fmla="*/ 812 w 964"/>
                  <a:gd name="T61" fmla="*/ 378 h 482"/>
                  <a:gd name="T62" fmla="*/ 722 w 964"/>
                  <a:gd name="T63" fmla="*/ 412 h 482"/>
                  <a:gd name="T64" fmla="*/ 608 w 964"/>
                  <a:gd name="T65" fmla="*/ 420 h 482"/>
                  <a:gd name="T66" fmla="*/ 512 w 964"/>
                  <a:gd name="T67" fmla="*/ 402 h 482"/>
                  <a:gd name="T68" fmla="*/ 436 w 964"/>
                  <a:gd name="T69" fmla="*/ 396 h 482"/>
                  <a:gd name="T70" fmla="*/ 530 w 964"/>
                  <a:gd name="T71" fmla="*/ 436 h 482"/>
                  <a:gd name="T72" fmla="*/ 410 w 964"/>
                  <a:gd name="T73" fmla="*/ 456 h 482"/>
                  <a:gd name="T74" fmla="*/ 324 w 964"/>
                  <a:gd name="T75" fmla="*/ 446 h 482"/>
                  <a:gd name="T76" fmla="*/ 252 w 964"/>
                  <a:gd name="T77" fmla="*/ 420 h 482"/>
                  <a:gd name="T78" fmla="*/ 196 w 964"/>
                  <a:gd name="T79" fmla="*/ 380 h 482"/>
                  <a:gd name="T80" fmla="*/ 162 w 964"/>
                  <a:gd name="T81" fmla="*/ 328 h 482"/>
                  <a:gd name="T82" fmla="*/ 194 w 964"/>
                  <a:gd name="T83" fmla="*/ 306 h 482"/>
                  <a:gd name="T84" fmla="*/ 60 w 964"/>
                  <a:gd name="T85" fmla="*/ 266 h 482"/>
                  <a:gd name="T86" fmla="*/ 30 w 964"/>
                  <a:gd name="T87" fmla="*/ 234 h 482"/>
                  <a:gd name="T88" fmla="*/ 30 w 964"/>
                  <a:gd name="T89" fmla="*/ 200 h 482"/>
                  <a:gd name="T90" fmla="*/ 60 w 964"/>
                  <a:gd name="T91" fmla="*/ 168 h 482"/>
                  <a:gd name="T92" fmla="*/ 194 w 964"/>
                  <a:gd name="T93" fmla="*/ 128 h 482"/>
                  <a:gd name="T94" fmla="*/ 188 w 964"/>
                  <a:gd name="T95" fmla="*/ 102 h 482"/>
                  <a:gd name="T96" fmla="*/ 262 w 964"/>
                  <a:gd name="T97" fmla="*/ 56 h 482"/>
                  <a:gd name="T98" fmla="*/ 400 w 964"/>
                  <a:gd name="T99" fmla="*/ 40 h 482"/>
                  <a:gd name="T100" fmla="*/ 512 w 964"/>
                  <a:gd name="T101" fmla="*/ 66 h 482"/>
                  <a:gd name="T102" fmla="*/ 596 w 964"/>
                  <a:gd name="T103" fmla="*/ 110 h 482"/>
                  <a:gd name="T104" fmla="*/ 578 w 964"/>
                  <a:gd name="T105" fmla="*/ 68 h 482"/>
                  <a:gd name="T106" fmla="*/ 548 w 964"/>
                  <a:gd name="T107" fmla="*/ 30 h 482"/>
                  <a:gd name="T108" fmla="*/ 634 w 964"/>
                  <a:gd name="T109" fmla="*/ 34 h 482"/>
                  <a:gd name="T110" fmla="*/ 706 w 964"/>
                  <a:gd name="T111" fmla="*/ 82 h 482"/>
                  <a:gd name="T112" fmla="*/ 716 w 964"/>
                  <a:gd name="T113" fmla="*/ 118 h 482"/>
                  <a:gd name="T114" fmla="*/ 742 w 964"/>
                  <a:gd name="T115" fmla="*/ 120 h 482"/>
                  <a:gd name="T116" fmla="*/ 884 w 964"/>
                  <a:gd name="T117" fmla="*/ 152 h 482"/>
                  <a:gd name="T118" fmla="*/ 930 w 964"/>
                  <a:gd name="T119" fmla="*/ 188 h 482"/>
                  <a:gd name="T120" fmla="*/ 936 w 964"/>
                  <a:gd name="T121" fmla="*/ 220 h 482"/>
                  <a:gd name="T122" fmla="*/ 914 w 964"/>
                  <a:gd name="T123" fmla="*/ 252 h 482"/>
                  <a:gd name="T124" fmla="*/ 810 w 964"/>
                  <a:gd name="T125" fmla="*/ 294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4" h="482">
                    <a:moveTo>
                      <a:pt x="964" y="210"/>
                    </a:moveTo>
                    <a:lnTo>
                      <a:pt x="962" y="200"/>
                    </a:lnTo>
                    <a:lnTo>
                      <a:pt x="958" y="188"/>
                    </a:lnTo>
                    <a:lnTo>
                      <a:pt x="954" y="176"/>
                    </a:lnTo>
                    <a:lnTo>
                      <a:pt x="946" y="166"/>
                    </a:lnTo>
                    <a:lnTo>
                      <a:pt x="936" y="156"/>
                    </a:lnTo>
                    <a:lnTo>
                      <a:pt x="926" y="146"/>
                    </a:lnTo>
                    <a:lnTo>
                      <a:pt x="914" y="138"/>
                    </a:lnTo>
                    <a:lnTo>
                      <a:pt x="898" y="130"/>
                    </a:lnTo>
                    <a:lnTo>
                      <a:pt x="882" y="122"/>
                    </a:lnTo>
                    <a:lnTo>
                      <a:pt x="866" y="116"/>
                    </a:lnTo>
                    <a:lnTo>
                      <a:pt x="828" y="104"/>
                    </a:lnTo>
                    <a:lnTo>
                      <a:pt x="784" y="96"/>
                    </a:lnTo>
                    <a:lnTo>
                      <a:pt x="738" y="94"/>
                    </a:lnTo>
                    <a:lnTo>
                      <a:pt x="730" y="74"/>
                    </a:lnTo>
                    <a:lnTo>
                      <a:pt x="718" y="56"/>
                    </a:lnTo>
                    <a:lnTo>
                      <a:pt x="702" y="40"/>
                    </a:lnTo>
                    <a:lnTo>
                      <a:pt x="684" y="28"/>
                    </a:lnTo>
                    <a:lnTo>
                      <a:pt x="660" y="16"/>
                    </a:lnTo>
                    <a:lnTo>
                      <a:pt x="636" y="8"/>
                    </a:lnTo>
                    <a:lnTo>
                      <a:pt x="610" y="2"/>
                    </a:lnTo>
                    <a:lnTo>
                      <a:pt x="582" y="0"/>
                    </a:lnTo>
                    <a:lnTo>
                      <a:pt x="554" y="2"/>
                    </a:lnTo>
                    <a:lnTo>
                      <a:pt x="526" y="8"/>
                    </a:lnTo>
                    <a:lnTo>
                      <a:pt x="502" y="16"/>
                    </a:lnTo>
                    <a:lnTo>
                      <a:pt x="478" y="28"/>
                    </a:lnTo>
                    <a:lnTo>
                      <a:pt x="444" y="20"/>
                    </a:lnTo>
                    <a:lnTo>
                      <a:pt x="420" y="16"/>
                    </a:lnTo>
                    <a:lnTo>
                      <a:pt x="396" y="14"/>
                    </a:lnTo>
                    <a:lnTo>
                      <a:pt x="372" y="14"/>
                    </a:lnTo>
                    <a:lnTo>
                      <a:pt x="350" y="14"/>
                    </a:lnTo>
                    <a:lnTo>
                      <a:pt x="328" y="16"/>
                    </a:lnTo>
                    <a:lnTo>
                      <a:pt x="306" y="18"/>
                    </a:lnTo>
                    <a:lnTo>
                      <a:pt x="286" y="22"/>
                    </a:lnTo>
                    <a:lnTo>
                      <a:pt x="266" y="28"/>
                    </a:lnTo>
                    <a:lnTo>
                      <a:pt x="248" y="34"/>
                    </a:lnTo>
                    <a:lnTo>
                      <a:pt x="230" y="40"/>
                    </a:lnTo>
                    <a:lnTo>
                      <a:pt x="212" y="50"/>
                    </a:lnTo>
                    <a:lnTo>
                      <a:pt x="198" y="58"/>
                    </a:lnTo>
                    <a:lnTo>
                      <a:pt x="184" y="70"/>
                    </a:lnTo>
                    <a:lnTo>
                      <a:pt x="170" y="80"/>
                    </a:lnTo>
                    <a:lnTo>
                      <a:pt x="160" y="94"/>
                    </a:lnTo>
                    <a:lnTo>
                      <a:pt x="150" y="106"/>
                    </a:lnTo>
                    <a:lnTo>
                      <a:pt x="118" y="114"/>
                    </a:lnTo>
                    <a:lnTo>
                      <a:pt x="90" y="124"/>
                    </a:lnTo>
                    <a:lnTo>
                      <a:pt x="64" y="136"/>
                    </a:lnTo>
                    <a:lnTo>
                      <a:pt x="42" y="150"/>
                    </a:lnTo>
                    <a:lnTo>
                      <a:pt x="24" y="164"/>
                    </a:lnTo>
                    <a:lnTo>
                      <a:pt x="10" y="180"/>
                    </a:lnTo>
                    <a:lnTo>
                      <a:pt x="6" y="190"/>
                    </a:lnTo>
                    <a:lnTo>
                      <a:pt x="2" y="198"/>
                    </a:lnTo>
                    <a:lnTo>
                      <a:pt x="0" y="208"/>
                    </a:lnTo>
                    <a:lnTo>
                      <a:pt x="0" y="216"/>
                    </a:lnTo>
                    <a:lnTo>
                      <a:pt x="0" y="226"/>
                    </a:lnTo>
                    <a:lnTo>
                      <a:pt x="2" y="234"/>
                    </a:lnTo>
                    <a:lnTo>
                      <a:pt x="8" y="250"/>
                    </a:lnTo>
                    <a:lnTo>
                      <a:pt x="20" y="266"/>
                    </a:lnTo>
                    <a:lnTo>
                      <a:pt x="36" y="280"/>
                    </a:lnTo>
                    <a:lnTo>
                      <a:pt x="56" y="294"/>
                    </a:lnTo>
                    <a:lnTo>
                      <a:pt x="78" y="304"/>
                    </a:lnTo>
                    <a:lnTo>
                      <a:pt x="104" y="314"/>
                    </a:lnTo>
                    <a:lnTo>
                      <a:pt x="132" y="322"/>
                    </a:lnTo>
                    <a:lnTo>
                      <a:pt x="138" y="340"/>
                    </a:lnTo>
                    <a:lnTo>
                      <a:pt x="146" y="356"/>
                    </a:lnTo>
                    <a:lnTo>
                      <a:pt x="154" y="372"/>
                    </a:lnTo>
                    <a:lnTo>
                      <a:pt x="166" y="388"/>
                    </a:lnTo>
                    <a:lnTo>
                      <a:pt x="178" y="402"/>
                    </a:lnTo>
                    <a:lnTo>
                      <a:pt x="194" y="414"/>
                    </a:lnTo>
                    <a:lnTo>
                      <a:pt x="210" y="426"/>
                    </a:lnTo>
                    <a:lnTo>
                      <a:pt x="228" y="438"/>
                    </a:lnTo>
                    <a:lnTo>
                      <a:pt x="246" y="448"/>
                    </a:lnTo>
                    <a:lnTo>
                      <a:pt x="266" y="456"/>
                    </a:lnTo>
                    <a:lnTo>
                      <a:pt x="288" y="464"/>
                    </a:lnTo>
                    <a:lnTo>
                      <a:pt x="310" y="470"/>
                    </a:lnTo>
                    <a:lnTo>
                      <a:pt x="334" y="474"/>
                    </a:lnTo>
                    <a:lnTo>
                      <a:pt x="358" y="478"/>
                    </a:lnTo>
                    <a:lnTo>
                      <a:pt x="384" y="480"/>
                    </a:lnTo>
                    <a:lnTo>
                      <a:pt x="410" y="482"/>
                    </a:lnTo>
                    <a:lnTo>
                      <a:pt x="432" y="480"/>
                    </a:lnTo>
                    <a:lnTo>
                      <a:pt x="454" y="480"/>
                    </a:lnTo>
                    <a:lnTo>
                      <a:pt x="476" y="476"/>
                    </a:lnTo>
                    <a:lnTo>
                      <a:pt x="498" y="472"/>
                    </a:lnTo>
                    <a:lnTo>
                      <a:pt x="518" y="466"/>
                    </a:lnTo>
                    <a:lnTo>
                      <a:pt x="538" y="460"/>
                    </a:lnTo>
                    <a:lnTo>
                      <a:pt x="558" y="452"/>
                    </a:lnTo>
                    <a:lnTo>
                      <a:pt x="576" y="444"/>
                    </a:lnTo>
                    <a:lnTo>
                      <a:pt x="604" y="446"/>
                    </a:lnTo>
                    <a:lnTo>
                      <a:pt x="634" y="448"/>
                    </a:lnTo>
                    <a:lnTo>
                      <a:pt x="662" y="448"/>
                    </a:lnTo>
                    <a:lnTo>
                      <a:pt x="688" y="444"/>
                    </a:lnTo>
                    <a:lnTo>
                      <a:pt x="714" y="440"/>
                    </a:lnTo>
                    <a:lnTo>
                      <a:pt x="738" y="436"/>
                    </a:lnTo>
                    <a:lnTo>
                      <a:pt x="762" y="428"/>
                    </a:lnTo>
                    <a:lnTo>
                      <a:pt x="784" y="420"/>
                    </a:lnTo>
                    <a:lnTo>
                      <a:pt x="806" y="410"/>
                    </a:lnTo>
                    <a:lnTo>
                      <a:pt x="824" y="400"/>
                    </a:lnTo>
                    <a:lnTo>
                      <a:pt x="844" y="388"/>
                    </a:lnTo>
                    <a:lnTo>
                      <a:pt x="860" y="376"/>
                    </a:lnTo>
                    <a:lnTo>
                      <a:pt x="874" y="362"/>
                    </a:lnTo>
                    <a:lnTo>
                      <a:pt x="886" y="348"/>
                    </a:lnTo>
                    <a:lnTo>
                      <a:pt x="898" y="332"/>
                    </a:lnTo>
                    <a:lnTo>
                      <a:pt x="906" y="316"/>
                    </a:lnTo>
                    <a:lnTo>
                      <a:pt x="912" y="300"/>
                    </a:lnTo>
                    <a:lnTo>
                      <a:pt x="916" y="282"/>
                    </a:lnTo>
                    <a:lnTo>
                      <a:pt x="936" y="266"/>
                    </a:lnTo>
                    <a:lnTo>
                      <a:pt x="944" y="258"/>
                    </a:lnTo>
                    <a:lnTo>
                      <a:pt x="950" y="250"/>
                    </a:lnTo>
                    <a:lnTo>
                      <a:pt x="956" y="240"/>
                    </a:lnTo>
                    <a:lnTo>
                      <a:pt x="960" y="230"/>
                    </a:lnTo>
                    <a:lnTo>
                      <a:pt x="962" y="220"/>
                    </a:lnTo>
                    <a:lnTo>
                      <a:pt x="964" y="210"/>
                    </a:lnTo>
                    <a:lnTo>
                      <a:pt x="724" y="302"/>
                    </a:lnTo>
                    <a:lnTo>
                      <a:pt x="724" y="328"/>
                    </a:lnTo>
                    <a:lnTo>
                      <a:pt x="770" y="326"/>
                    </a:lnTo>
                    <a:lnTo>
                      <a:pt x="812" y="320"/>
                    </a:lnTo>
                    <a:lnTo>
                      <a:pt x="850" y="312"/>
                    </a:lnTo>
                    <a:lnTo>
                      <a:pt x="884" y="298"/>
                    </a:lnTo>
                    <a:lnTo>
                      <a:pt x="878" y="312"/>
                    </a:lnTo>
                    <a:lnTo>
                      <a:pt x="872" y="324"/>
                    </a:lnTo>
                    <a:lnTo>
                      <a:pt x="862" y="336"/>
                    </a:lnTo>
                    <a:lnTo>
                      <a:pt x="852" y="348"/>
                    </a:lnTo>
                    <a:lnTo>
                      <a:pt x="840" y="358"/>
                    </a:lnTo>
                    <a:lnTo>
                      <a:pt x="826" y="368"/>
                    </a:lnTo>
                    <a:lnTo>
                      <a:pt x="812" y="378"/>
                    </a:lnTo>
                    <a:lnTo>
                      <a:pt x="796" y="386"/>
                    </a:lnTo>
                    <a:lnTo>
                      <a:pt x="778" y="394"/>
                    </a:lnTo>
                    <a:lnTo>
                      <a:pt x="760" y="402"/>
                    </a:lnTo>
                    <a:lnTo>
                      <a:pt x="722" y="412"/>
                    </a:lnTo>
                    <a:lnTo>
                      <a:pt x="678" y="420"/>
                    </a:lnTo>
                    <a:lnTo>
                      <a:pt x="656" y="420"/>
                    </a:lnTo>
                    <a:lnTo>
                      <a:pt x="634" y="422"/>
                    </a:lnTo>
                    <a:lnTo>
                      <a:pt x="608" y="420"/>
                    </a:lnTo>
                    <a:lnTo>
                      <a:pt x="582" y="418"/>
                    </a:lnTo>
                    <a:lnTo>
                      <a:pt x="558" y="414"/>
                    </a:lnTo>
                    <a:lnTo>
                      <a:pt x="534" y="410"/>
                    </a:lnTo>
                    <a:lnTo>
                      <a:pt x="512" y="402"/>
                    </a:lnTo>
                    <a:lnTo>
                      <a:pt x="490" y="394"/>
                    </a:lnTo>
                    <a:lnTo>
                      <a:pt x="470" y="384"/>
                    </a:lnTo>
                    <a:lnTo>
                      <a:pt x="450" y="374"/>
                    </a:lnTo>
                    <a:lnTo>
                      <a:pt x="436" y="396"/>
                    </a:lnTo>
                    <a:lnTo>
                      <a:pt x="458" y="408"/>
                    </a:lnTo>
                    <a:lnTo>
                      <a:pt x="480" y="418"/>
                    </a:lnTo>
                    <a:lnTo>
                      <a:pt x="504" y="428"/>
                    </a:lnTo>
                    <a:lnTo>
                      <a:pt x="530" y="436"/>
                    </a:lnTo>
                    <a:lnTo>
                      <a:pt x="502" y="444"/>
                    </a:lnTo>
                    <a:lnTo>
                      <a:pt x="472" y="450"/>
                    </a:lnTo>
                    <a:lnTo>
                      <a:pt x="442" y="454"/>
                    </a:lnTo>
                    <a:lnTo>
                      <a:pt x="410" y="456"/>
                    </a:lnTo>
                    <a:lnTo>
                      <a:pt x="388" y="454"/>
                    </a:lnTo>
                    <a:lnTo>
                      <a:pt x="366" y="452"/>
                    </a:lnTo>
                    <a:lnTo>
                      <a:pt x="344" y="450"/>
                    </a:lnTo>
                    <a:lnTo>
                      <a:pt x="324" y="446"/>
                    </a:lnTo>
                    <a:lnTo>
                      <a:pt x="304" y="440"/>
                    </a:lnTo>
                    <a:lnTo>
                      <a:pt x="286" y="434"/>
                    </a:lnTo>
                    <a:lnTo>
                      <a:pt x="268" y="428"/>
                    </a:lnTo>
                    <a:lnTo>
                      <a:pt x="252" y="420"/>
                    </a:lnTo>
                    <a:lnTo>
                      <a:pt x="236" y="410"/>
                    </a:lnTo>
                    <a:lnTo>
                      <a:pt x="220" y="402"/>
                    </a:lnTo>
                    <a:lnTo>
                      <a:pt x="208" y="390"/>
                    </a:lnTo>
                    <a:lnTo>
                      <a:pt x="196" y="380"/>
                    </a:lnTo>
                    <a:lnTo>
                      <a:pt x="184" y="368"/>
                    </a:lnTo>
                    <a:lnTo>
                      <a:pt x="176" y="356"/>
                    </a:lnTo>
                    <a:lnTo>
                      <a:pt x="168" y="342"/>
                    </a:lnTo>
                    <a:lnTo>
                      <a:pt x="162" y="328"/>
                    </a:lnTo>
                    <a:lnTo>
                      <a:pt x="200" y="332"/>
                    </a:lnTo>
                    <a:lnTo>
                      <a:pt x="240" y="334"/>
                    </a:lnTo>
                    <a:lnTo>
                      <a:pt x="240" y="308"/>
                    </a:lnTo>
                    <a:lnTo>
                      <a:pt x="194" y="306"/>
                    </a:lnTo>
                    <a:lnTo>
                      <a:pt x="152" y="300"/>
                    </a:lnTo>
                    <a:lnTo>
                      <a:pt x="116" y="290"/>
                    </a:lnTo>
                    <a:lnTo>
                      <a:pt x="84" y="278"/>
                    </a:lnTo>
                    <a:lnTo>
                      <a:pt x="60" y="266"/>
                    </a:lnTo>
                    <a:lnTo>
                      <a:pt x="50" y="258"/>
                    </a:lnTo>
                    <a:lnTo>
                      <a:pt x="40" y="250"/>
                    </a:lnTo>
                    <a:lnTo>
                      <a:pt x="34" y="242"/>
                    </a:lnTo>
                    <a:lnTo>
                      <a:pt x="30" y="234"/>
                    </a:lnTo>
                    <a:lnTo>
                      <a:pt x="26" y="224"/>
                    </a:lnTo>
                    <a:lnTo>
                      <a:pt x="26" y="216"/>
                    </a:lnTo>
                    <a:lnTo>
                      <a:pt x="26" y="208"/>
                    </a:lnTo>
                    <a:lnTo>
                      <a:pt x="30" y="200"/>
                    </a:lnTo>
                    <a:lnTo>
                      <a:pt x="34" y="192"/>
                    </a:lnTo>
                    <a:lnTo>
                      <a:pt x="40" y="184"/>
                    </a:lnTo>
                    <a:lnTo>
                      <a:pt x="50" y="176"/>
                    </a:lnTo>
                    <a:lnTo>
                      <a:pt x="60" y="168"/>
                    </a:lnTo>
                    <a:lnTo>
                      <a:pt x="84" y="154"/>
                    </a:lnTo>
                    <a:lnTo>
                      <a:pt x="116" y="142"/>
                    </a:lnTo>
                    <a:lnTo>
                      <a:pt x="152" y="134"/>
                    </a:lnTo>
                    <a:lnTo>
                      <a:pt x="194" y="128"/>
                    </a:lnTo>
                    <a:lnTo>
                      <a:pt x="240" y="126"/>
                    </a:lnTo>
                    <a:lnTo>
                      <a:pt x="240" y="98"/>
                    </a:lnTo>
                    <a:lnTo>
                      <a:pt x="214" y="100"/>
                    </a:lnTo>
                    <a:lnTo>
                      <a:pt x="188" y="102"/>
                    </a:lnTo>
                    <a:lnTo>
                      <a:pt x="198" y="92"/>
                    </a:lnTo>
                    <a:lnTo>
                      <a:pt x="208" y="84"/>
                    </a:lnTo>
                    <a:lnTo>
                      <a:pt x="234" y="68"/>
                    </a:lnTo>
                    <a:lnTo>
                      <a:pt x="262" y="56"/>
                    </a:lnTo>
                    <a:lnTo>
                      <a:pt x="292" y="48"/>
                    </a:lnTo>
                    <a:lnTo>
                      <a:pt x="326" y="42"/>
                    </a:lnTo>
                    <a:lnTo>
                      <a:pt x="362" y="40"/>
                    </a:lnTo>
                    <a:lnTo>
                      <a:pt x="400" y="40"/>
                    </a:lnTo>
                    <a:lnTo>
                      <a:pt x="440" y="46"/>
                    </a:lnTo>
                    <a:lnTo>
                      <a:pt x="464" y="50"/>
                    </a:lnTo>
                    <a:lnTo>
                      <a:pt x="488" y="58"/>
                    </a:lnTo>
                    <a:lnTo>
                      <a:pt x="512" y="66"/>
                    </a:lnTo>
                    <a:lnTo>
                      <a:pt x="536" y="74"/>
                    </a:lnTo>
                    <a:lnTo>
                      <a:pt x="556" y="86"/>
                    </a:lnTo>
                    <a:lnTo>
                      <a:pt x="576" y="98"/>
                    </a:lnTo>
                    <a:lnTo>
                      <a:pt x="596" y="110"/>
                    </a:lnTo>
                    <a:lnTo>
                      <a:pt x="612" y="124"/>
                    </a:lnTo>
                    <a:lnTo>
                      <a:pt x="630" y="104"/>
                    </a:lnTo>
                    <a:lnTo>
                      <a:pt x="606" y="84"/>
                    </a:lnTo>
                    <a:lnTo>
                      <a:pt x="578" y="68"/>
                    </a:lnTo>
                    <a:lnTo>
                      <a:pt x="548" y="52"/>
                    </a:lnTo>
                    <a:lnTo>
                      <a:pt x="516" y="38"/>
                    </a:lnTo>
                    <a:lnTo>
                      <a:pt x="530" y="34"/>
                    </a:lnTo>
                    <a:lnTo>
                      <a:pt x="548" y="30"/>
                    </a:lnTo>
                    <a:lnTo>
                      <a:pt x="564" y="28"/>
                    </a:lnTo>
                    <a:lnTo>
                      <a:pt x="582" y="28"/>
                    </a:lnTo>
                    <a:lnTo>
                      <a:pt x="608" y="28"/>
                    </a:lnTo>
                    <a:lnTo>
                      <a:pt x="634" y="34"/>
                    </a:lnTo>
                    <a:lnTo>
                      <a:pt x="656" y="42"/>
                    </a:lnTo>
                    <a:lnTo>
                      <a:pt x="676" y="54"/>
                    </a:lnTo>
                    <a:lnTo>
                      <a:pt x="692" y="68"/>
                    </a:lnTo>
                    <a:lnTo>
                      <a:pt x="706" y="82"/>
                    </a:lnTo>
                    <a:lnTo>
                      <a:pt x="710" y="90"/>
                    </a:lnTo>
                    <a:lnTo>
                      <a:pt x="714" y="100"/>
                    </a:lnTo>
                    <a:lnTo>
                      <a:pt x="716" y="108"/>
                    </a:lnTo>
                    <a:lnTo>
                      <a:pt x="716" y="118"/>
                    </a:lnTo>
                    <a:lnTo>
                      <a:pt x="714" y="134"/>
                    </a:lnTo>
                    <a:lnTo>
                      <a:pt x="740" y="140"/>
                    </a:lnTo>
                    <a:lnTo>
                      <a:pt x="742" y="130"/>
                    </a:lnTo>
                    <a:lnTo>
                      <a:pt x="742" y="120"/>
                    </a:lnTo>
                    <a:lnTo>
                      <a:pt x="784" y="124"/>
                    </a:lnTo>
                    <a:lnTo>
                      <a:pt x="822" y="130"/>
                    </a:lnTo>
                    <a:lnTo>
                      <a:pt x="856" y="140"/>
                    </a:lnTo>
                    <a:lnTo>
                      <a:pt x="884" y="152"/>
                    </a:lnTo>
                    <a:lnTo>
                      <a:pt x="906" y="164"/>
                    </a:lnTo>
                    <a:lnTo>
                      <a:pt x="916" y="172"/>
                    </a:lnTo>
                    <a:lnTo>
                      <a:pt x="922" y="180"/>
                    </a:lnTo>
                    <a:lnTo>
                      <a:pt x="930" y="188"/>
                    </a:lnTo>
                    <a:lnTo>
                      <a:pt x="934" y="196"/>
                    </a:lnTo>
                    <a:lnTo>
                      <a:pt x="936" y="202"/>
                    </a:lnTo>
                    <a:lnTo>
                      <a:pt x="936" y="210"/>
                    </a:lnTo>
                    <a:lnTo>
                      <a:pt x="936" y="220"/>
                    </a:lnTo>
                    <a:lnTo>
                      <a:pt x="932" y="228"/>
                    </a:lnTo>
                    <a:lnTo>
                      <a:pt x="928" y="236"/>
                    </a:lnTo>
                    <a:lnTo>
                      <a:pt x="922" y="244"/>
                    </a:lnTo>
                    <a:lnTo>
                      <a:pt x="914" y="252"/>
                    </a:lnTo>
                    <a:lnTo>
                      <a:pt x="904" y="260"/>
                    </a:lnTo>
                    <a:lnTo>
                      <a:pt x="878" y="274"/>
                    </a:lnTo>
                    <a:lnTo>
                      <a:pt x="848" y="286"/>
                    </a:lnTo>
                    <a:lnTo>
                      <a:pt x="810" y="294"/>
                    </a:lnTo>
                    <a:lnTo>
                      <a:pt x="770" y="300"/>
                    </a:lnTo>
                    <a:lnTo>
                      <a:pt x="724" y="302"/>
                    </a:lnTo>
                    <a:lnTo>
                      <a:pt x="964" y="210"/>
                    </a:lnTo>
                    <a:close/>
                  </a:path>
                </a:pathLst>
              </a:custGeom>
              <a:noFill/>
              <a:ln w="9525">
                <a:noFill/>
                <a:round/>
                <a:headEnd/>
                <a:tailEnd/>
              </a:ln>
            </p:spPr>
            <p:txBody>
              <a:bodyPr lIns="121899" tIns="60949" rIns="121899" bIns="60949" anchor="ctr"/>
              <a:lstStyle/>
              <a:p>
                <a:pPr algn="ctr"/>
                <a:r>
                  <a:rPr lang="en-US" sz="2000" b="1" dirty="0">
                    <a:gradFill>
                      <a:gsLst>
                        <a:gs pos="0">
                          <a:schemeClr val="tx1"/>
                        </a:gs>
                        <a:gs pos="100000">
                          <a:schemeClr val="tx1"/>
                        </a:gs>
                      </a:gsLst>
                      <a:lin ang="16200000" scaled="0"/>
                    </a:gradFill>
                    <a:latin typeface="Segoe Condensed" pitchFamily="34" charset="0"/>
                  </a:rPr>
                  <a:t>FIN</a:t>
                </a:r>
              </a:p>
            </p:txBody>
          </p:sp>
        </p:grpSp>
        <p:grpSp>
          <p:nvGrpSpPr>
            <p:cNvPr id="163" name="Group 162"/>
            <p:cNvGrpSpPr/>
            <p:nvPr/>
          </p:nvGrpSpPr>
          <p:grpSpPr>
            <a:xfrm>
              <a:off x="3408218" y="2232554"/>
              <a:ext cx="1170131" cy="760023"/>
              <a:chOff x="3443843" y="2042554"/>
              <a:chExt cx="1170131" cy="760023"/>
            </a:xfrm>
          </p:grpSpPr>
          <p:sp>
            <p:nvSpPr>
              <p:cNvPr id="170" name="Freeform 169"/>
              <p:cNvSpPr>
                <a:spLocks/>
              </p:cNvSpPr>
              <p:nvPr/>
            </p:nvSpPr>
            <p:spPr bwMode="auto">
              <a:xfrm>
                <a:off x="3443843" y="2042554"/>
                <a:ext cx="1170131" cy="760023"/>
              </a:xfrm>
              <a:custGeom>
                <a:avLst/>
                <a:gdLst>
                  <a:gd name="T0" fmla="*/ 1910 w 2173"/>
                  <a:gd name="T1" fmla="*/ 531 h 1411"/>
                  <a:gd name="T2" fmla="*/ 1814 w 2173"/>
                  <a:gd name="T3" fmla="*/ 550 h 1411"/>
                  <a:gd name="T4" fmla="*/ 1816 w 2173"/>
                  <a:gd name="T5" fmla="*/ 507 h 1411"/>
                  <a:gd name="T6" fmla="*/ 1309 w 2173"/>
                  <a:gd name="T7" fmla="*/ 0 h 1411"/>
                  <a:gd name="T8" fmla="*/ 862 w 2173"/>
                  <a:gd name="T9" fmla="*/ 269 h 1411"/>
                  <a:gd name="T10" fmla="*/ 615 w 2173"/>
                  <a:gd name="T11" fmla="*/ 161 h 1411"/>
                  <a:gd name="T12" fmla="*/ 280 w 2173"/>
                  <a:gd name="T13" fmla="*/ 496 h 1411"/>
                  <a:gd name="T14" fmla="*/ 295 w 2173"/>
                  <a:gd name="T15" fmla="*/ 594 h 1411"/>
                  <a:gd name="T16" fmla="*/ 267 w 2173"/>
                  <a:gd name="T17" fmla="*/ 592 h 1411"/>
                  <a:gd name="T18" fmla="*/ 0 w 2173"/>
                  <a:gd name="T19" fmla="*/ 860 h 1411"/>
                  <a:gd name="T20" fmla="*/ 267 w 2173"/>
                  <a:gd name="T21" fmla="*/ 1127 h 1411"/>
                  <a:gd name="T22" fmla="*/ 394 w 2173"/>
                  <a:gd name="T23" fmla="*/ 1095 h 1411"/>
                  <a:gd name="T24" fmla="*/ 753 w 2173"/>
                  <a:gd name="T25" fmla="*/ 1411 h 1411"/>
                  <a:gd name="T26" fmla="*/ 1059 w 2173"/>
                  <a:gd name="T27" fmla="*/ 1242 h 1411"/>
                  <a:gd name="T28" fmla="*/ 1267 w 2173"/>
                  <a:gd name="T29" fmla="*/ 1366 h 1411"/>
                  <a:gd name="T30" fmla="*/ 1501 w 2173"/>
                  <a:gd name="T31" fmla="*/ 1165 h 1411"/>
                  <a:gd name="T32" fmla="*/ 1623 w 2173"/>
                  <a:gd name="T33" fmla="*/ 1204 h 1411"/>
                  <a:gd name="T34" fmla="*/ 1828 w 2173"/>
                  <a:gd name="T35" fmla="*/ 1043 h 1411"/>
                  <a:gd name="T36" fmla="*/ 1910 w 2173"/>
                  <a:gd name="T37" fmla="*/ 1056 h 1411"/>
                  <a:gd name="T38" fmla="*/ 2173 w 2173"/>
                  <a:gd name="T39" fmla="*/ 794 h 1411"/>
                  <a:gd name="T40" fmla="*/ 1910 w 2173"/>
                  <a:gd name="T41" fmla="*/ 531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3" h="1411">
                    <a:moveTo>
                      <a:pt x="1910" y="531"/>
                    </a:moveTo>
                    <a:cubicBezTo>
                      <a:pt x="1876" y="531"/>
                      <a:pt x="1844" y="538"/>
                      <a:pt x="1814" y="550"/>
                    </a:cubicBezTo>
                    <a:cubicBezTo>
                      <a:pt x="1815" y="536"/>
                      <a:pt x="1816" y="521"/>
                      <a:pt x="1816" y="507"/>
                    </a:cubicBezTo>
                    <a:cubicBezTo>
                      <a:pt x="1816" y="227"/>
                      <a:pt x="1589" y="0"/>
                      <a:pt x="1309" y="0"/>
                    </a:cubicBezTo>
                    <a:cubicBezTo>
                      <a:pt x="1115" y="0"/>
                      <a:pt x="947" y="109"/>
                      <a:pt x="862" y="269"/>
                    </a:cubicBezTo>
                    <a:cubicBezTo>
                      <a:pt x="801" y="203"/>
                      <a:pt x="713" y="161"/>
                      <a:pt x="615" y="161"/>
                    </a:cubicBezTo>
                    <a:cubicBezTo>
                      <a:pt x="430" y="161"/>
                      <a:pt x="280" y="311"/>
                      <a:pt x="280" y="496"/>
                    </a:cubicBezTo>
                    <a:cubicBezTo>
                      <a:pt x="280" y="530"/>
                      <a:pt x="285" y="563"/>
                      <a:pt x="295" y="594"/>
                    </a:cubicBezTo>
                    <a:cubicBezTo>
                      <a:pt x="286" y="593"/>
                      <a:pt x="276" y="592"/>
                      <a:pt x="267" y="592"/>
                    </a:cubicBezTo>
                    <a:cubicBezTo>
                      <a:pt x="119" y="592"/>
                      <a:pt x="0" y="712"/>
                      <a:pt x="0" y="860"/>
                    </a:cubicBezTo>
                    <a:cubicBezTo>
                      <a:pt x="0" y="1007"/>
                      <a:pt x="119" y="1127"/>
                      <a:pt x="267" y="1127"/>
                    </a:cubicBezTo>
                    <a:cubicBezTo>
                      <a:pt x="313" y="1127"/>
                      <a:pt x="356" y="1116"/>
                      <a:pt x="394" y="1095"/>
                    </a:cubicBezTo>
                    <a:cubicBezTo>
                      <a:pt x="417" y="1273"/>
                      <a:pt x="569" y="1411"/>
                      <a:pt x="753" y="1411"/>
                    </a:cubicBezTo>
                    <a:cubicBezTo>
                      <a:pt x="882" y="1411"/>
                      <a:pt x="995" y="1344"/>
                      <a:pt x="1059" y="1242"/>
                    </a:cubicBezTo>
                    <a:cubicBezTo>
                      <a:pt x="1099" y="1316"/>
                      <a:pt x="1177" y="1366"/>
                      <a:pt x="1267" y="1366"/>
                    </a:cubicBezTo>
                    <a:cubicBezTo>
                      <a:pt x="1386" y="1366"/>
                      <a:pt x="1484" y="1279"/>
                      <a:pt x="1501" y="1165"/>
                    </a:cubicBezTo>
                    <a:cubicBezTo>
                      <a:pt x="1535" y="1190"/>
                      <a:pt x="1578" y="1204"/>
                      <a:pt x="1623" y="1204"/>
                    </a:cubicBezTo>
                    <a:cubicBezTo>
                      <a:pt x="1723" y="1204"/>
                      <a:pt x="1806" y="1135"/>
                      <a:pt x="1828" y="1043"/>
                    </a:cubicBezTo>
                    <a:cubicBezTo>
                      <a:pt x="1854" y="1051"/>
                      <a:pt x="1882" y="1056"/>
                      <a:pt x="1910" y="1056"/>
                    </a:cubicBezTo>
                    <a:cubicBezTo>
                      <a:pt x="2055" y="1056"/>
                      <a:pt x="2173" y="939"/>
                      <a:pt x="2173" y="794"/>
                    </a:cubicBezTo>
                    <a:cubicBezTo>
                      <a:pt x="2173" y="649"/>
                      <a:pt x="2055" y="531"/>
                      <a:pt x="1910" y="531"/>
                    </a:cubicBezTo>
                    <a:close/>
                  </a:path>
                </a:pathLst>
              </a:custGeom>
              <a:noFill/>
              <a:ln w="31750" cap="flat" cmpd="sng" algn="ctr">
                <a:solidFill>
                  <a:srgbClr val="FFFFFF"/>
                </a:solidFill>
                <a:prstDash val="solid"/>
                <a:miter lim="800000"/>
              </a:ln>
              <a:effectLst>
                <a:outerShdw blurRad="50800" dist="38100" dir="2700000" algn="tl" rotWithShape="0">
                  <a:prstClr val="black">
                    <a:alpha val="10000"/>
                  </a:prstClr>
                </a:outerShdw>
              </a:effectLst>
            </p:spPr>
            <p:txBody>
              <a:bodyPr anchor="ctr"/>
              <a:lstStyle/>
              <a:p>
                <a:pPr algn="ctr" defTabSz="914400"/>
                <a:endParaRPr lang="en-US" sz="1600" kern="0" dirty="0">
                  <a:solidFill>
                    <a:sysClr val="window" lastClr="FFFFFF"/>
                  </a:solidFill>
                </a:endParaRPr>
              </a:p>
            </p:txBody>
          </p:sp>
          <p:sp>
            <p:nvSpPr>
              <p:cNvPr id="171" name="Freeform 44"/>
              <p:cNvSpPr>
                <a:spLocks/>
              </p:cNvSpPr>
              <p:nvPr/>
            </p:nvSpPr>
            <p:spPr bwMode="gray">
              <a:xfrm>
                <a:off x="3506184" y="2149542"/>
                <a:ext cx="1077690" cy="588767"/>
              </a:xfrm>
              <a:custGeom>
                <a:avLst/>
                <a:gdLst>
                  <a:gd name="T0" fmla="*/ 954 w 964"/>
                  <a:gd name="T1" fmla="*/ 176 h 482"/>
                  <a:gd name="T2" fmla="*/ 914 w 964"/>
                  <a:gd name="T3" fmla="*/ 138 h 482"/>
                  <a:gd name="T4" fmla="*/ 828 w 964"/>
                  <a:gd name="T5" fmla="*/ 104 h 482"/>
                  <a:gd name="T6" fmla="*/ 718 w 964"/>
                  <a:gd name="T7" fmla="*/ 56 h 482"/>
                  <a:gd name="T8" fmla="*/ 636 w 964"/>
                  <a:gd name="T9" fmla="*/ 8 h 482"/>
                  <a:gd name="T10" fmla="*/ 526 w 964"/>
                  <a:gd name="T11" fmla="*/ 8 h 482"/>
                  <a:gd name="T12" fmla="*/ 420 w 964"/>
                  <a:gd name="T13" fmla="*/ 16 h 482"/>
                  <a:gd name="T14" fmla="*/ 328 w 964"/>
                  <a:gd name="T15" fmla="*/ 16 h 482"/>
                  <a:gd name="T16" fmla="*/ 248 w 964"/>
                  <a:gd name="T17" fmla="*/ 34 h 482"/>
                  <a:gd name="T18" fmla="*/ 184 w 964"/>
                  <a:gd name="T19" fmla="*/ 70 h 482"/>
                  <a:gd name="T20" fmla="*/ 118 w 964"/>
                  <a:gd name="T21" fmla="*/ 114 h 482"/>
                  <a:gd name="T22" fmla="*/ 24 w 964"/>
                  <a:gd name="T23" fmla="*/ 164 h 482"/>
                  <a:gd name="T24" fmla="*/ 0 w 964"/>
                  <a:gd name="T25" fmla="*/ 208 h 482"/>
                  <a:gd name="T26" fmla="*/ 8 w 964"/>
                  <a:gd name="T27" fmla="*/ 250 h 482"/>
                  <a:gd name="T28" fmla="*/ 78 w 964"/>
                  <a:gd name="T29" fmla="*/ 304 h 482"/>
                  <a:gd name="T30" fmla="*/ 146 w 964"/>
                  <a:gd name="T31" fmla="*/ 356 h 482"/>
                  <a:gd name="T32" fmla="*/ 194 w 964"/>
                  <a:gd name="T33" fmla="*/ 414 h 482"/>
                  <a:gd name="T34" fmla="*/ 266 w 964"/>
                  <a:gd name="T35" fmla="*/ 456 h 482"/>
                  <a:gd name="T36" fmla="*/ 358 w 964"/>
                  <a:gd name="T37" fmla="*/ 478 h 482"/>
                  <a:gd name="T38" fmla="*/ 454 w 964"/>
                  <a:gd name="T39" fmla="*/ 480 h 482"/>
                  <a:gd name="T40" fmla="*/ 538 w 964"/>
                  <a:gd name="T41" fmla="*/ 460 h 482"/>
                  <a:gd name="T42" fmla="*/ 634 w 964"/>
                  <a:gd name="T43" fmla="*/ 448 h 482"/>
                  <a:gd name="T44" fmla="*/ 738 w 964"/>
                  <a:gd name="T45" fmla="*/ 436 h 482"/>
                  <a:gd name="T46" fmla="*/ 824 w 964"/>
                  <a:gd name="T47" fmla="*/ 400 h 482"/>
                  <a:gd name="T48" fmla="*/ 886 w 964"/>
                  <a:gd name="T49" fmla="*/ 348 h 482"/>
                  <a:gd name="T50" fmla="*/ 916 w 964"/>
                  <a:gd name="T51" fmla="*/ 282 h 482"/>
                  <a:gd name="T52" fmla="*/ 956 w 964"/>
                  <a:gd name="T53" fmla="*/ 240 h 482"/>
                  <a:gd name="T54" fmla="*/ 724 w 964"/>
                  <a:gd name="T55" fmla="*/ 302 h 482"/>
                  <a:gd name="T56" fmla="*/ 850 w 964"/>
                  <a:gd name="T57" fmla="*/ 312 h 482"/>
                  <a:gd name="T58" fmla="*/ 862 w 964"/>
                  <a:gd name="T59" fmla="*/ 336 h 482"/>
                  <a:gd name="T60" fmla="*/ 812 w 964"/>
                  <a:gd name="T61" fmla="*/ 378 h 482"/>
                  <a:gd name="T62" fmla="*/ 722 w 964"/>
                  <a:gd name="T63" fmla="*/ 412 h 482"/>
                  <a:gd name="T64" fmla="*/ 608 w 964"/>
                  <a:gd name="T65" fmla="*/ 420 h 482"/>
                  <a:gd name="T66" fmla="*/ 512 w 964"/>
                  <a:gd name="T67" fmla="*/ 402 h 482"/>
                  <a:gd name="T68" fmla="*/ 436 w 964"/>
                  <a:gd name="T69" fmla="*/ 396 h 482"/>
                  <a:gd name="T70" fmla="*/ 530 w 964"/>
                  <a:gd name="T71" fmla="*/ 436 h 482"/>
                  <a:gd name="T72" fmla="*/ 410 w 964"/>
                  <a:gd name="T73" fmla="*/ 456 h 482"/>
                  <a:gd name="T74" fmla="*/ 324 w 964"/>
                  <a:gd name="T75" fmla="*/ 446 h 482"/>
                  <a:gd name="T76" fmla="*/ 252 w 964"/>
                  <a:gd name="T77" fmla="*/ 420 h 482"/>
                  <a:gd name="T78" fmla="*/ 196 w 964"/>
                  <a:gd name="T79" fmla="*/ 380 h 482"/>
                  <a:gd name="T80" fmla="*/ 162 w 964"/>
                  <a:gd name="T81" fmla="*/ 328 h 482"/>
                  <a:gd name="T82" fmla="*/ 194 w 964"/>
                  <a:gd name="T83" fmla="*/ 306 h 482"/>
                  <a:gd name="T84" fmla="*/ 60 w 964"/>
                  <a:gd name="T85" fmla="*/ 266 h 482"/>
                  <a:gd name="T86" fmla="*/ 30 w 964"/>
                  <a:gd name="T87" fmla="*/ 234 h 482"/>
                  <a:gd name="T88" fmla="*/ 30 w 964"/>
                  <a:gd name="T89" fmla="*/ 200 h 482"/>
                  <a:gd name="T90" fmla="*/ 60 w 964"/>
                  <a:gd name="T91" fmla="*/ 168 h 482"/>
                  <a:gd name="T92" fmla="*/ 194 w 964"/>
                  <a:gd name="T93" fmla="*/ 128 h 482"/>
                  <a:gd name="T94" fmla="*/ 188 w 964"/>
                  <a:gd name="T95" fmla="*/ 102 h 482"/>
                  <a:gd name="T96" fmla="*/ 262 w 964"/>
                  <a:gd name="T97" fmla="*/ 56 h 482"/>
                  <a:gd name="T98" fmla="*/ 400 w 964"/>
                  <a:gd name="T99" fmla="*/ 40 h 482"/>
                  <a:gd name="T100" fmla="*/ 512 w 964"/>
                  <a:gd name="T101" fmla="*/ 66 h 482"/>
                  <a:gd name="T102" fmla="*/ 596 w 964"/>
                  <a:gd name="T103" fmla="*/ 110 h 482"/>
                  <a:gd name="T104" fmla="*/ 578 w 964"/>
                  <a:gd name="T105" fmla="*/ 68 h 482"/>
                  <a:gd name="T106" fmla="*/ 548 w 964"/>
                  <a:gd name="T107" fmla="*/ 30 h 482"/>
                  <a:gd name="T108" fmla="*/ 634 w 964"/>
                  <a:gd name="T109" fmla="*/ 34 h 482"/>
                  <a:gd name="T110" fmla="*/ 706 w 964"/>
                  <a:gd name="T111" fmla="*/ 82 h 482"/>
                  <a:gd name="T112" fmla="*/ 716 w 964"/>
                  <a:gd name="T113" fmla="*/ 118 h 482"/>
                  <a:gd name="T114" fmla="*/ 742 w 964"/>
                  <a:gd name="T115" fmla="*/ 120 h 482"/>
                  <a:gd name="T116" fmla="*/ 884 w 964"/>
                  <a:gd name="T117" fmla="*/ 152 h 482"/>
                  <a:gd name="T118" fmla="*/ 930 w 964"/>
                  <a:gd name="T119" fmla="*/ 188 h 482"/>
                  <a:gd name="T120" fmla="*/ 936 w 964"/>
                  <a:gd name="T121" fmla="*/ 220 h 482"/>
                  <a:gd name="T122" fmla="*/ 914 w 964"/>
                  <a:gd name="T123" fmla="*/ 252 h 482"/>
                  <a:gd name="T124" fmla="*/ 810 w 964"/>
                  <a:gd name="T125" fmla="*/ 294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4" h="482">
                    <a:moveTo>
                      <a:pt x="964" y="210"/>
                    </a:moveTo>
                    <a:lnTo>
                      <a:pt x="962" y="200"/>
                    </a:lnTo>
                    <a:lnTo>
                      <a:pt x="958" y="188"/>
                    </a:lnTo>
                    <a:lnTo>
                      <a:pt x="954" y="176"/>
                    </a:lnTo>
                    <a:lnTo>
                      <a:pt x="946" y="166"/>
                    </a:lnTo>
                    <a:lnTo>
                      <a:pt x="936" y="156"/>
                    </a:lnTo>
                    <a:lnTo>
                      <a:pt x="926" y="146"/>
                    </a:lnTo>
                    <a:lnTo>
                      <a:pt x="914" y="138"/>
                    </a:lnTo>
                    <a:lnTo>
                      <a:pt x="898" y="130"/>
                    </a:lnTo>
                    <a:lnTo>
                      <a:pt x="882" y="122"/>
                    </a:lnTo>
                    <a:lnTo>
                      <a:pt x="866" y="116"/>
                    </a:lnTo>
                    <a:lnTo>
                      <a:pt x="828" y="104"/>
                    </a:lnTo>
                    <a:lnTo>
                      <a:pt x="784" y="96"/>
                    </a:lnTo>
                    <a:lnTo>
                      <a:pt x="738" y="94"/>
                    </a:lnTo>
                    <a:lnTo>
                      <a:pt x="730" y="74"/>
                    </a:lnTo>
                    <a:lnTo>
                      <a:pt x="718" y="56"/>
                    </a:lnTo>
                    <a:lnTo>
                      <a:pt x="702" y="40"/>
                    </a:lnTo>
                    <a:lnTo>
                      <a:pt x="684" y="28"/>
                    </a:lnTo>
                    <a:lnTo>
                      <a:pt x="660" y="16"/>
                    </a:lnTo>
                    <a:lnTo>
                      <a:pt x="636" y="8"/>
                    </a:lnTo>
                    <a:lnTo>
                      <a:pt x="610" y="2"/>
                    </a:lnTo>
                    <a:lnTo>
                      <a:pt x="582" y="0"/>
                    </a:lnTo>
                    <a:lnTo>
                      <a:pt x="554" y="2"/>
                    </a:lnTo>
                    <a:lnTo>
                      <a:pt x="526" y="8"/>
                    </a:lnTo>
                    <a:lnTo>
                      <a:pt x="502" y="16"/>
                    </a:lnTo>
                    <a:lnTo>
                      <a:pt x="478" y="28"/>
                    </a:lnTo>
                    <a:lnTo>
                      <a:pt x="444" y="20"/>
                    </a:lnTo>
                    <a:lnTo>
                      <a:pt x="420" y="16"/>
                    </a:lnTo>
                    <a:lnTo>
                      <a:pt x="396" y="14"/>
                    </a:lnTo>
                    <a:lnTo>
                      <a:pt x="372" y="14"/>
                    </a:lnTo>
                    <a:lnTo>
                      <a:pt x="350" y="14"/>
                    </a:lnTo>
                    <a:lnTo>
                      <a:pt x="328" y="16"/>
                    </a:lnTo>
                    <a:lnTo>
                      <a:pt x="306" y="18"/>
                    </a:lnTo>
                    <a:lnTo>
                      <a:pt x="286" y="22"/>
                    </a:lnTo>
                    <a:lnTo>
                      <a:pt x="266" y="28"/>
                    </a:lnTo>
                    <a:lnTo>
                      <a:pt x="248" y="34"/>
                    </a:lnTo>
                    <a:lnTo>
                      <a:pt x="230" y="40"/>
                    </a:lnTo>
                    <a:lnTo>
                      <a:pt x="212" y="50"/>
                    </a:lnTo>
                    <a:lnTo>
                      <a:pt x="198" y="58"/>
                    </a:lnTo>
                    <a:lnTo>
                      <a:pt x="184" y="70"/>
                    </a:lnTo>
                    <a:lnTo>
                      <a:pt x="170" y="80"/>
                    </a:lnTo>
                    <a:lnTo>
                      <a:pt x="160" y="94"/>
                    </a:lnTo>
                    <a:lnTo>
                      <a:pt x="150" y="106"/>
                    </a:lnTo>
                    <a:lnTo>
                      <a:pt x="118" y="114"/>
                    </a:lnTo>
                    <a:lnTo>
                      <a:pt x="90" y="124"/>
                    </a:lnTo>
                    <a:lnTo>
                      <a:pt x="64" y="136"/>
                    </a:lnTo>
                    <a:lnTo>
                      <a:pt x="42" y="150"/>
                    </a:lnTo>
                    <a:lnTo>
                      <a:pt x="24" y="164"/>
                    </a:lnTo>
                    <a:lnTo>
                      <a:pt x="10" y="180"/>
                    </a:lnTo>
                    <a:lnTo>
                      <a:pt x="6" y="190"/>
                    </a:lnTo>
                    <a:lnTo>
                      <a:pt x="2" y="198"/>
                    </a:lnTo>
                    <a:lnTo>
                      <a:pt x="0" y="208"/>
                    </a:lnTo>
                    <a:lnTo>
                      <a:pt x="0" y="216"/>
                    </a:lnTo>
                    <a:lnTo>
                      <a:pt x="0" y="226"/>
                    </a:lnTo>
                    <a:lnTo>
                      <a:pt x="2" y="234"/>
                    </a:lnTo>
                    <a:lnTo>
                      <a:pt x="8" y="250"/>
                    </a:lnTo>
                    <a:lnTo>
                      <a:pt x="20" y="266"/>
                    </a:lnTo>
                    <a:lnTo>
                      <a:pt x="36" y="280"/>
                    </a:lnTo>
                    <a:lnTo>
                      <a:pt x="56" y="294"/>
                    </a:lnTo>
                    <a:lnTo>
                      <a:pt x="78" y="304"/>
                    </a:lnTo>
                    <a:lnTo>
                      <a:pt x="104" y="314"/>
                    </a:lnTo>
                    <a:lnTo>
                      <a:pt x="132" y="322"/>
                    </a:lnTo>
                    <a:lnTo>
                      <a:pt x="138" y="340"/>
                    </a:lnTo>
                    <a:lnTo>
                      <a:pt x="146" y="356"/>
                    </a:lnTo>
                    <a:lnTo>
                      <a:pt x="154" y="372"/>
                    </a:lnTo>
                    <a:lnTo>
                      <a:pt x="166" y="388"/>
                    </a:lnTo>
                    <a:lnTo>
                      <a:pt x="178" y="402"/>
                    </a:lnTo>
                    <a:lnTo>
                      <a:pt x="194" y="414"/>
                    </a:lnTo>
                    <a:lnTo>
                      <a:pt x="210" y="426"/>
                    </a:lnTo>
                    <a:lnTo>
                      <a:pt x="228" y="438"/>
                    </a:lnTo>
                    <a:lnTo>
                      <a:pt x="246" y="448"/>
                    </a:lnTo>
                    <a:lnTo>
                      <a:pt x="266" y="456"/>
                    </a:lnTo>
                    <a:lnTo>
                      <a:pt x="288" y="464"/>
                    </a:lnTo>
                    <a:lnTo>
                      <a:pt x="310" y="470"/>
                    </a:lnTo>
                    <a:lnTo>
                      <a:pt x="334" y="474"/>
                    </a:lnTo>
                    <a:lnTo>
                      <a:pt x="358" y="478"/>
                    </a:lnTo>
                    <a:lnTo>
                      <a:pt x="384" y="480"/>
                    </a:lnTo>
                    <a:lnTo>
                      <a:pt x="410" y="482"/>
                    </a:lnTo>
                    <a:lnTo>
                      <a:pt x="432" y="480"/>
                    </a:lnTo>
                    <a:lnTo>
                      <a:pt x="454" y="480"/>
                    </a:lnTo>
                    <a:lnTo>
                      <a:pt x="476" y="476"/>
                    </a:lnTo>
                    <a:lnTo>
                      <a:pt x="498" y="472"/>
                    </a:lnTo>
                    <a:lnTo>
                      <a:pt x="518" y="466"/>
                    </a:lnTo>
                    <a:lnTo>
                      <a:pt x="538" y="460"/>
                    </a:lnTo>
                    <a:lnTo>
                      <a:pt x="558" y="452"/>
                    </a:lnTo>
                    <a:lnTo>
                      <a:pt x="576" y="444"/>
                    </a:lnTo>
                    <a:lnTo>
                      <a:pt x="604" y="446"/>
                    </a:lnTo>
                    <a:lnTo>
                      <a:pt x="634" y="448"/>
                    </a:lnTo>
                    <a:lnTo>
                      <a:pt x="662" y="448"/>
                    </a:lnTo>
                    <a:lnTo>
                      <a:pt x="688" y="444"/>
                    </a:lnTo>
                    <a:lnTo>
                      <a:pt x="714" y="440"/>
                    </a:lnTo>
                    <a:lnTo>
                      <a:pt x="738" y="436"/>
                    </a:lnTo>
                    <a:lnTo>
                      <a:pt x="762" y="428"/>
                    </a:lnTo>
                    <a:lnTo>
                      <a:pt x="784" y="420"/>
                    </a:lnTo>
                    <a:lnTo>
                      <a:pt x="806" y="410"/>
                    </a:lnTo>
                    <a:lnTo>
                      <a:pt x="824" y="400"/>
                    </a:lnTo>
                    <a:lnTo>
                      <a:pt x="844" y="388"/>
                    </a:lnTo>
                    <a:lnTo>
                      <a:pt x="860" y="376"/>
                    </a:lnTo>
                    <a:lnTo>
                      <a:pt x="874" y="362"/>
                    </a:lnTo>
                    <a:lnTo>
                      <a:pt x="886" y="348"/>
                    </a:lnTo>
                    <a:lnTo>
                      <a:pt x="898" y="332"/>
                    </a:lnTo>
                    <a:lnTo>
                      <a:pt x="906" y="316"/>
                    </a:lnTo>
                    <a:lnTo>
                      <a:pt x="912" y="300"/>
                    </a:lnTo>
                    <a:lnTo>
                      <a:pt x="916" y="282"/>
                    </a:lnTo>
                    <a:lnTo>
                      <a:pt x="936" y="266"/>
                    </a:lnTo>
                    <a:lnTo>
                      <a:pt x="944" y="258"/>
                    </a:lnTo>
                    <a:lnTo>
                      <a:pt x="950" y="250"/>
                    </a:lnTo>
                    <a:lnTo>
                      <a:pt x="956" y="240"/>
                    </a:lnTo>
                    <a:lnTo>
                      <a:pt x="960" y="230"/>
                    </a:lnTo>
                    <a:lnTo>
                      <a:pt x="962" y="220"/>
                    </a:lnTo>
                    <a:lnTo>
                      <a:pt x="964" y="210"/>
                    </a:lnTo>
                    <a:lnTo>
                      <a:pt x="724" y="302"/>
                    </a:lnTo>
                    <a:lnTo>
                      <a:pt x="724" y="328"/>
                    </a:lnTo>
                    <a:lnTo>
                      <a:pt x="770" y="326"/>
                    </a:lnTo>
                    <a:lnTo>
                      <a:pt x="812" y="320"/>
                    </a:lnTo>
                    <a:lnTo>
                      <a:pt x="850" y="312"/>
                    </a:lnTo>
                    <a:lnTo>
                      <a:pt x="884" y="298"/>
                    </a:lnTo>
                    <a:lnTo>
                      <a:pt x="878" y="312"/>
                    </a:lnTo>
                    <a:lnTo>
                      <a:pt x="872" y="324"/>
                    </a:lnTo>
                    <a:lnTo>
                      <a:pt x="862" y="336"/>
                    </a:lnTo>
                    <a:lnTo>
                      <a:pt x="852" y="348"/>
                    </a:lnTo>
                    <a:lnTo>
                      <a:pt x="840" y="358"/>
                    </a:lnTo>
                    <a:lnTo>
                      <a:pt x="826" y="368"/>
                    </a:lnTo>
                    <a:lnTo>
                      <a:pt x="812" y="378"/>
                    </a:lnTo>
                    <a:lnTo>
                      <a:pt x="796" y="386"/>
                    </a:lnTo>
                    <a:lnTo>
                      <a:pt x="778" y="394"/>
                    </a:lnTo>
                    <a:lnTo>
                      <a:pt x="760" y="402"/>
                    </a:lnTo>
                    <a:lnTo>
                      <a:pt x="722" y="412"/>
                    </a:lnTo>
                    <a:lnTo>
                      <a:pt x="678" y="420"/>
                    </a:lnTo>
                    <a:lnTo>
                      <a:pt x="656" y="420"/>
                    </a:lnTo>
                    <a:lnTo>
                      <a:pt x="634" y="422"/>
                    </a:lnTo>
                    <a:lnTo>
                      <a:pt x="608" y="420"/>
                    </a:lnTo>
                    <a:lnTo>
                      <a:pt x="582" y="418"/>
                    </a:lnTo>
                    <a:lnTo>
                      <a:pt x="558" y="414"/>
                    </a:lnTo>
                    <a:lnTo>
                      <a:pt x="534" y="410"/>
                    </a:lnTo>
                    <a:lnTo>
                      <a:pt x="512" y="402"/>
                    </a:lnTo>
                    <a:lnTo>
                      <a:pt x="490" y="394"/>
                    </a:lnTo>
                    <a:lnTo>
                      <a:pt x="470" y="384"/>
                    </a:lnTo>
                    <a:lnTo>
                      <a:pt x="450" y="374"/>
                    </a:lnTo>
                    <a:lnTo>
                      <a:pt x="436" y="396"/>
                    </a:lnTo>
                    <a:lnTo>
                      <a:pt x="458" y="408"/>
                    </a:lnTo>
                    <a:lnTo>
                      <a:pt x="480" y="418"/>
                    </a:lnTo>
                    <a:lnTo>
                      <a:pt x="504" y="428"/>
                    </a:lnTo>
                    <a:lnTo>
                      <a:pt x="530" y="436"/>
                    </a:lnTo>
                    <a:lnTo>
                      <a:pt x="502" y="444"/>
                    </a:lnTo>
                    <a:lnTo>
                      <a:pt x="472" y="450"/>
                    </a:lnTo>
                    <a:lnTo>
                      <a:pt x="442" y="454"/>
                    </a:lnTo>
                    <a:lnTo>
                      <a:pt x="410" y="456"/>
                    </a:lnTo>
                    <a:lnTo>
                      <a:pt x="388" y="454"/>
                    </a:lnTo>
                    <a:lnTo>
                      <a:pt x="366" y="452"/>
                    </a:lnTo>
                    <a:lnTo>
                      <a:pt x="344" y="450"/>
                    </a:lnTo>
                    <a:lnTo>
                      <a:pt x="324" y="446"/>
                    </a:lnTo>
                    <a:lnTo>
                      <a:pt x="304" y="440"/>
                    </a:lnTo>
                    <a:lnTo>
                      <a:pt x="286" y="434"/>
                    </a:lnTo>
                    <a:lnTo>
                      <a:pt x="268" y="428"/>
                    </a:lnTo>
                    <a:lnTo>
                      <a:pt x="252" y="420"/>
                    </a:lnTo>
                    <a:lnTo>
                      <a:pt x="236" y="410"/>
                    </a:lnTo>
                    <a:lnTo>
                      <a:pt x="220" y="402"/>
                    </a:lnTo>
                    <a:lnTo>
                      <a:pt x="208" y="390"/>
                    </a:lnTo>
                    <a:lnTo>
                      <a:pt x="196" y="380"/>
                    </a:lnTo>
                    <a:lnTo>
                      <a:pt x="184" y="368"/>
                    </a:lnTo>
                    <a:lnTo>
                      <a:pt x="176" y="356"/>
                    </a:lnTo>
                    <a:lnTo>
                      <a:pt x="168" y="342"/>
                    </a:lnTo>
                    <a:lnTo>
                      <a:pt x="162" y="328"/>
                    </a:lnTo>
                    <a:lnTo>
                      <a:pt x="200" y="332"/>
                    </a:lnTo>
                    <a:lnTo>
                      <a:pt x="240" y="334"/>
                    </a:lnTo>
                    <a:lnTo>
                      <a:pt x="240" y="308"/>
                    </a:lnTo>
                    <a:lnTo>
                      <a:pt x="194" y="306"/>
                    </a:lnTo>
                    <a:lnTo>
                      <a:pt x="152" y="300"/>
                    </a:lnTo>
                    <a:lnTo>
                      <a:pt x="116" y="290"/>
                    </a:lnTo>
                    <a:lnTo>
                      <a:pt x="84" y="278"/>
                    </a:lnTo>
                    <a:lnTo>
                      <a:pt x="60" y="266"/>
                    </a:lnTo>
                    <a:lnTo>
                      <a:pt x="50" y="258"/>
                    </a:lnTo>
                    <a:lnTo>
                      <a:pt x="40" y="250"/>
                    </a:lnTo>
                    <a:lnTo>
                      <a:pt x="34" y="242"/>
                    </a:lnTo>
                    <a:lnTo>
                      <a:pt x="30" y="234"/>
                    </a:lnTo>
                    <a:lnTo>
                      <a:pt x="26" y="224"/>
                    </a:lnTo>
                    <a:lnTo>
                      <a:pt x="26" y="216"/>
                    </a:lnTo>
                    <a:lnTo>
                      <a:pt x="26" y="208"/>
                    </a:lnTo>
                    <a:lnTo>
                      <a:pt x="30" y="200"/>
                    </a:lnTo>
                    <a:lnTo>
                      <a:pt x="34" y="192"/>
                    </a:lnTo>
                    <a:lnTo>
                      <a:pt x="40" y="184"/>
                    </a:lnTo>
                    <a:lnTo>
                      <a:pt x="50" y="176"/>
                    </a:lnTo>
                    <a:lnTo>
                      <a:pt x="60" y="168"/>
                    </a:lnTo>
                    <a:lnTo>
                      <a:pt x="84" y="154"/>
                    </a:lnTo>
                    <a:lnTo>
                      <a:pt x="116" y="142"/>
                    </a:lnTo>
                    <a:lnTo>
                      <a:pt x="152" y="134"/>
                    </a:lnTo>
                    <a:lnTo>
                      <a:pt x="194" y="128"/>
                    </a:lnTo>
                    <a:lnTo>
                      <a:pt x="240" y="126"/>
                    </a:lnTo>
                    <a:lnTo>
                      <a:pt x="240" y="98"/>
                    </a:lnTo>
                    <a:lnTo>
                      <a:pt x="214" y="100"/>
                    </a:lnTo>
                    <a:lnTo>
                      <a:pt x="188" y="102"/>
                    </a:lnTo>
                    <a:lnTo>
                      <a:pt x="198" y="92"/>
                    </a:lnTo>
                    <a:lnTo>
                      <a:pt x="208" y="84"/>
                    </a:lnTo>
                    <a:lnTo>
                      <a:pt x="234" y="68"/>
                    </a:lnTo>
                    <a:lnTo>
                      <a:pt x="262" y="56"/>
                    </a:lnTo>
                    <a:lnTo>
                      <a:pt x="292" y="48"/>
                    </a:lnTo>
                    <a:lnTo>
                      <a:pt x="326" y="42"/>
                    </a:lnTo>
                    <a:lnTo>
                      <a:pt x="362" y="40"/>
                    </a:lnTo>
                    <a:lnTo>
                      <a:pt x="400" y="40"/>
                    </a:lnTo>
                    <a:lnTo>
                      <a:pt x="440" y="46"/>
                    </a:lnTo>
                    <a:lnTo>
                      <a:pt x="464" y="50"/>
                    </a:lnTo>
                    <a:lnTo>
                      <a:pt x="488" y="58"/>
                    </a:lnTo>
                    <a:lnTo>
                      <a:pt x="512" y="66"/>
                    </a:lnTo>
                    <a:lnTo>
                      <a:pt x="536" y="74"/>
                    </a:lnTo>
                    <a:lnTo>
                      <a:pt x="556" y="86"/>
                    </a:lnTo>
                    <a:lnTo>
                      <a:pt x="576" y="98"/>
                    </a:lnTo>
                    <a:lnTo>
                      <a:pt x="596" y="110"/>
                    </a:lnTo>
                    <a:lnTo>
                      <a:pt x="612" y="124"/>
                    </a:lnTo>
                    <a:lnTo>
                      <a:pt x="630" y="104"/>
                    </a:lnTo>
                    <a:lnTo>
                      <a:pt x="606" y="84"/>
                    </a:lnTo>
                    <a:lnTo>
                      <a:pt x="578" y="68"/>
                    </a:lnTo>
                    <a:lnTo>
                      <a:pt x="548" y="52"/>
                    </a:lnTo>
                    <a:lnTo>
                      <a:pt x="516" y="38"/>
                    </a:lnTo>
                    <a:lnTo>
                      <a:pt x="530" y="34"/>
                    </a:lnTo>
                    <a:lnTo>
                      <a:pt x="548" y="30"/>
                    </a:lnTo>
                    <a:lnTo>
                      <a:pt x="564" y="28"/>
                    </a:lnTo>
                    <a:lnTo>
                      <a:pt x="582" y="28"/>
                    </a:lnTo>
                    <a:lnTo>
                      <a:pt x="608" y="28"/>
                    </a:lnTo>
                    <a:lnTo>
                      <a:pt x="634" y="34"/>
                    </a:lnTo>
                    <a:lnTo>
                      <a:pt x="656" y="42"/>
                    </a:lnTo>
                    <a:lnTo>
                      <a:pt x="676" y="54"/>
                    </a:lnTo>
                    <a:lnTo>
                      <a:pt x="692" y="68"/>
                    </a:lnTo>
                    <a:lnTo>
                      <a:pt x="706" y="82"/>
                    </a:lnTo>
                    <a:lnTo>
                      <a:pt x="710" y="90"/>
                    </a:lnTo>
                    <a:lnTo>
                      <a:pt x="714" y="100"/>
                    </a:lnTo>
                    <a:lnTo>
                      <a:pt x="716" y="108"/>
                    </a:lnTo>
                    <a:lnTo>
                      <a:pt x="716" y="118"/>
                    </a:lnTo>
                    <a:lnTo>
                      <a:pt x="714" y="134"/>
                    </a:lnTo>
                    <a:lnTo>
                      <a:pt x="740" y="140"/>
                    </a:lnTo>
                    <a:lnTo>
                      <a:pt x="742" y="130"/>
                    </a:lnTo>
                    <a:lnTo>
                      <a:pt x="742" y="120"/>
                    </a:lnTo>
                    <a:lnTo>
                      <a:pt x="784" y="124"/>
                    </a:lnTo>
                    <a:lnTo>
                      <a:pt x="822" y="130"/>
                    </a:lnTo>
                    <a:lnTo>
                      <a:pt x="856" y="140"/>
                    </a:lnTo>
                    <a:lnTo>
                      <a:pt x="884" y="152"/>
                    </a:lnTo>
                    <a:lnTo>
                      <a:pt x="906" y="164"/>
                    </a:lnTo>
                    <a:lnTo>
                      <a:pt x="916" y="172"/>
                    </a:lnTo>
                    <a:lnTo>
                      <a:pt x="922" y="180"/>
                    </a:lnTo>
                    <a:lnTo>
                      <a:pt x="930" y="188"/>
                    </a:lnTo>
                    <a:lnTo>
                      <a:pt x="934" y="196"/>
                    </a:lnTo>
                    <a:lnTo>
                      <a:pt x="936" y="202"/>
                    </a:lnTo>
                    <a:lnTo>
                      <a:pt x="936" y="210"/>
                    </a:lnTo>
                    <a:lnTo>
                      <a:pt x="936" y="220"/>
                    </a:lnTo>
                    <a:lnTo>
                      <a:pt x="932" y="228"/>
                    </a:lnTo>
                    <a:lnTo>
                      <a:pt x="928" y="236"/>
                    </a:lnTo>
                    <a:lnTo>
                      <a:pt x="922" y="244"/>
                    </a:lnTo>
                    <a:lnTo>
                      <a:pt x="914" y="252"/>
                    </a:lnTo>
                    <a:lnTo>
                      <a:pt x="904" y="260"/>
                    </a:lnTo>
                    <a:lnTo>
                      <a:pt x="878" y="274"/>
                    </a:lnTo>
                    <a:lnTo>
                      <a:pt x="848" y="286"/>
                    </a:lnTo>
                    <a:lnTo>
                      <a:pt x="810" y="294"/>
                    </a:lnTo>
                    <a:lnTo>
                      <a:pt x="770" y="300"/>
                    </a:lnTo>
                    <a:lnTo>
                      <a:pt x="724" y="302"/>
                    </a:lnTo>
                    <a:lnTo>
                      <a:pt x="964" y="210"/>
                    </a:lnTo>
                    <a:close/>
                  </a:path>
                </a:pathLst>
              </a:custGeom>
              <a:noFill/>
              <a:ln w="9525">
                <a:noFill/>
                <a:round/>
                <a:headEnd/>
                <a:tailEnd/>
              </a:ln>
            </p:spPr>
            <p:txBody>
              <a:bodyPr lIns="121899" tIns="60949" rIns="121899" bIns="60949" anchor="ctr"/>
              <a:lstStyle/>
              <a:p>
                <a:pPr algn="ctr"/>
                <a:r>
                  <a:rPr lang="en-US" b="1" dirty="0">
                    <a:gradFill>
                      <a:gsLst>
                        <a:gs pos="0">
                          <a:schemeClr val="tx1"/>
                        </a:gs>
                        <a:gs pos="100000">
                          <a:schemeClr val="tx1"/>
                        </a:gs>
                      </a:gsLst>
                      <a:lin ang="16200000" scaled="0"/>
                    </a:gradFill>
                    <a:latin typeface="Segoe Condensed" pitchFamily="34" charset="0"/>
                  </a:rPr>
                  <a:t>MKTG</a:t>
                </a:r>
              </a:p>
            </p:txBody>
          </p:sp>
        </p:grpSp>
        <p:grpSp>
          <p:nvGrpSpPr>
            <p:cNvPr id="164" name="Group 163"/>
            <p:cNvGrpSpPr/>
            <p:nvPr/>
          </p:nvGrpSpPr>
          <p:grpSpPr>
            <a:xfrm>
              <a:off x="558140" y="2232554"/>
              <a:ext cx="1170131" cy="760023"/>
              <a:chOff x="558140" y="2042554"/>
              <a:chExt cx="1170131" cy="760023"/>
            </a:xfrm>
          </p:grpSpPr>
          <p:sp>
            <p:nvSpPr>
              <p:cNvPr id="168" name="Freeform 167"/>
              <p:cNvSpPr>
                <a:spLocks/>
              </p:cNvSpPr>
              <p:nvPr/>
            </p:nvSpPr>
            <p:spPr bwMode="auto">
              <a:xfrm>
                <a:off x="558140" y="2042554"/>
                <a:ext cx="1170131" cy="760023"/>
              </a:xfrm>
              <a:custGeom>
                <a:avLst/>
                <a:gdLst>
                  <a:gd name="T0" fmla="*/ 1910 w 2173"/>
                  <a:gd name="T1" fmla="*/ 531 h 1411"/>
                  <a:gd name="T2" fmla="*/ 1814 w 2173"/>
                  <a:gd name="T3" fmla="*/ 550 h 1411"/>
                  <a:gd name="T4" fmla="*/ 1816 w 2173"/>
                  <a:gd name="T5" fmla="*/ 507 h 1411"/>
                  <a:gd name="T6" fmla="*/ 1309 w 2173"/>
                  <a:gd name="T7" fmla="*/ 0 h 1411"/>
                  <a:gd name="T8" fmla="*/ 862 w 2173"/>
                  <a:gd name="T9" fmla="*/ 269 h 1411"/>
                  <a:gd name="T10" fmla="*/ 615 w 2173"/>
                  <a:gd name="T11" fmla="*/ 161 h 1411"/>
                  <a:gd name="T12" fmla="*/ 280 w 2173"/>
                  <a:gd name="T13" fmla="*/ 496 h 1411"/>
                  <a:gd name="T14" fmla="*/ 295 w 2173"/>
                  <a:gd name="T15" fmla="*/ 594 h 1411"/>
                  <a:gd name="T16" fmla="*/ 267 w 2173"/>
                  <a:gd name="T17" fmla="*/ 592 h 1411"/>
                  <a:gd name="T18" fmla="*/ 0 w 2173"/>
                  <a:gd name="T19" fmla="*/ 860 h 1411"/>
                  <a:gd name="T20" fmla="*/ 267 w 2173"/>
                  <a:gd name="T21" fmla="*/ 1127 h 1411"/>
                  <a:gd name="T22" fmla="*/ 394 w 2173"/>
                  <a:gd name="T23" fmla="*/ 1095 h 1411"/>
                  <a:gd name="T24" fmla="*/ 753 w 2173"/>
                  <a:gd name="T25" fmla="*/ 1411 h 1411"/>
                  <a:gd name="T26" fmla="*/ 1059 w 2173"/>
                  <a:gd name="T27" fmla="*/ 1242 h 1411"/>
                  <a:gd name="T28" fmla="*/ 1267 w 2173"/>
                  <a:gd name="T29" fmla="*/ 1366 h 1411"/>
                  <a:gd name="T30" fmla="*/ 1501 w 2173"/>
                  <a:gd name="T31" fmla="*/ 1165 h 1411"/>
                  <a:gd name="T32" fmla="*/ 1623 w 2173"/>
                  <a:gd name="T33" fmla="*/ 1204 h 1411"/>
                  <a:gd name="T34" fmla="*/ 1828 w 2173"/>
                  <a:gd name="T35" fmla="*/ 1043 h 1411"/>
                  <a:gd name="T36" fmla="*/ 1910 w 2173"/>
                  <a:gd name="T37" fmla="*/ 1056 h 1411"/>
                  <a:gd name="T38" fmla="*/ 2173 w 2173"/>
                  <a:gd name="T39" fmla="*/ 794 h 1411"/>
                  <a:gd name="T40" fmla="*/ 1910 w 2173"/>
                  <a:gd name="T41" fmla="*/ 531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3" h="1411">
                    <a:moveTo>
                      <a:pt x="1910" y="531"/>
                    </a:moveTo>
                    <a:cubicBezTo>
                      <a:pt x="1876" y="531"/>
                      <a:pt x="1844" y="538"/>
                      <a:pt x="1814" y="550"/>
                    </a:cubicBezTo>
                    <a:cubicBezTo>
                      <a:pt x="1815" y="536"/>
                      <a:pt x="1816" y="521"/>
                      <a:pt x="1816" y="507"/>
                    </a:cubicBezTo>
                    <a:cubicBezTo>
                      <a:pt x="1816" y="227"/>
                      <a:pt x="1589" y="0"/>
                      <a:pt x="1309" y="0"/>
                    </a:cubicBezTo>
                    <a:cubicBezTo>
                      <a:pt x="1115" y="0"/>
                      <a:pt x="947" y="109"/>
                      <a:pt x="862" y="269"/>
                    </a:cubicBezTo>
                    <a:cubicBezTo>
                      <a:pt x="801" y="203"/>
                      <a:pt x="713" y="161"/>
                      <a:pt x="615" y="161"/>
                    </a:cubicBezTo>
                    <a:cubicBezTo>
                      <a:pt x="430" y="161"/>
                      <a:pt x="280" y="311"/>
                      <a:pt x="280" y="496"/>
                    </a:cubicBezTo>
                    <a:cubicBezTo>
                      <a:pt x="280" y="530"/>
                      <a:pt x="285" y="563"/>
                      <a:pt x="295" y="594"/>
                    </a:cubicBezTo>
                    <a:cubicBezTo>
                      <a:pt x="286" y="593"/>
                      <a:pt x="276" y="592"/>
                      <a:pt x="267" y="592"/>
                    </a:cubicBezTo>
                    <a:cubicBezTo>
                      <a:pt x="119" y="592"/>
                      <a:pt x="0" y="712"/>
                      <a:pt x="0" y="860"/>
                    </a:cubicBezTo>
                    <a:cubicBezTo>
                      <a:pt x="0" y="1007"/>
                      <a:pt x="119" y="1127"/>
                      <a:pt x="267" y="1127"/>
                    </a:cubicBezTo>
                    <a:cubicBezTo>
                      <a:pt x="313" y="1127"/>
                      <a:pt x="356" y="1116"/>
                      <a:pt x="394" y="1095"/>
                    </a:cubicBezTo>
                    <a:cubicBezTo>
                      <a:pt x="417" y="1273"/>
                      <a:pt x="569" y="1411"/>
                      <a:pt x="753" y="1411"/>
                    </a:cubicBezTo>
                    <a:cubicBezTo>
                      <a:pt x="882" y="1411"/>
                      <a:pt x="995" y="1344"/>
                      <a:pt x="1059" y="1242"/>
                    </a:cubicBezTo>
                    <a:cubicBezTo>
                      <a:pt x="1099" y="1316"/>
                      <a:pt x="1177" y="1366"/>
                      <a:pt x="1267" y="1366"/>
                    </a:cubicBezTo>
                    <a:cubicBezTo>
                      <a:pt x="1386" y="1366"/>
                      <a:pt x="1484" y="1279"/>
                      <a:pt x="1501" y="1165"/>
                    </a:cubicBezTo>
                    <a:cubicBezTo>
                      <a:pt x="1535" y="1190"/>
                      <a:pt x="1578" y="1204"/>
                      <a:pt x="1623" y="1204"/>
                    </a:cubicBezTo>
                    <a:cubicBezTo>
                      <a:pt x="1723" y="1204"/>
                      <a:pt x="1806" y="1135"/>
                      <a:pt x="1828" y="1043"/>
                    </a:cubicBezTo>
                    <a:cubicBezTo>
                      <a:pt x="1854" y="1051"/>
                      <a:pt x="1882" y="1056"/>
                      <a:pt x="1910" y="1056"/>
                    </a:cubicBezTo>
                    <a:cubicBezTo>
                      <a:pt x="2055" y="1056"/>
                      <a:pt x="2173" y="939"/>
                      <a:pt x="2173" y="794"/>
                    </a:cubicBezTo>
                    <a:cubicBezTo>
                      <a:pt x="2173" y="649"/>
                      <a:pt x="2055" y="531"/>
                      <a:pt x="1910" y="531"/>
                    </a:cubicBezTo>
                    <a:close/>
                  </a:path>
                </a:pathLst>
              </a:custGeom>
              <a:noFill/>
              <a:ln w="31750" cap="flat" cmpd="sng" algn="ctr">
                <a:solidFill>
                  <a:srgbClr val="FFFFFF"/>
                </a:solidFill>
                <a:prstDash val="solid"/>
                <a:miter lim="800000"/>
              </a:ln>
              <a:effectLst>
                <a:outerShdw blurRad="50800" dist="38100" dir="2700000" algn="tl" rotWithShape="0">
                  <a:prstClr val="black">
                    <a:alpha val="10000"/>
                  </a:prstClr>
                </a:outerShdw>
              </a:effectLst>
            </p:spPr>
            <p:txBody>
              <a:bodyPr anchor="ctr"/>
              <a:lstStyle/>
              <a:p>
                <a:pPr algn="ctr" defTabSz="914400"/>
                <a:endParaRPr lang="en-US" sz="1600" kern="0" dirty="0">
                  <a:solidFill>
                    <a:sysClr val="window" lastClr="FFFFFF"/>
                  </a:solidFill>
                </a:endParaRPr>
              </a:p>
            </p:txBody>
          </p:sp>
          <p:sp>
            <p:nvSpPr>
              <p:cNvPr id="169" name="Freeform 44"/>
              <p:cNvSpPr>
                <a:spLocks/>
              </p:cNvSpPr>
              <p:nvPr/>
            </p:nvSpPr>
            <p:spPr bwMode="gray">
              <a:xfrm>
                <a:off x="712923" y="2149542"/>
                <a:ext cx="879864" cy="588767"/>
              </a:xfrm>
              <a:custGeom>
                <a:avLst/>
                <a:gdLst>
                  <a:gd name="T0" fmla="*/ 954 w 964"/>
                  <a:gd name="T1" fmla="*/ 176 h 482"/>
                  <a:gd name="T2" fmla="*/ 914 w 964"/>
                  <a:gd name="T3" fmla="*/ 138 h 482"/>
                  <a:gd name="T4" fmla="*/ 828 w 964"/>
                  <a:gd name="T5" fmla="*/ 104 h 482"/>
                  <a:gd name="T6" fmla="*/ 718 w 964"/>
                  <a:gd name="T7" fmla="*/ 56 h 482"/>
                  <a:gd name="T8" fmla="*/ 636 w 964"/>
                  <a:gd name="T9" fmla="*/ 8 h 482"/>
                  <a:gd name="T10" fmla="*/ 526 w 964"/>
                  <a:gd name="T11" fmla="*/ 8 h 482"/>
                  <a:gd name="T12" fmla="*/ 420 w 964"/>
                  <a:gd name="T13" fmla="*/ 16 h 482"/>
                  <a:gd name="T14" fmla="*/ 328 w 964"/>
                  <a:gd name="T15" fmla="*/ 16 h 482"/>
                  <a:gd name="T16" fmla="*/ 248 w 964"/>
                  <a:gd name="T17" fmla="*/ 34 h 482"/>
                  <a:gd name="T18" fmla="*/ 184 w 964"/>
                  <a:gd name="T19" fmla="*/ 70 h 482"/>
                  <a:gd name="T20" fmla="*/ 118 w 964"/>
                  <a:gd name="T21" fmla="*/ 114 h 482"/>
                  <a:gd name="T22" fmla="*/ 24 w 964"/>
                  <a:gd name="T23" fmla="*/ 164 h 482"/>
                  <a:gd name="T24" fmla="*/ 0 w 964"/>
                  <a:gd name="T25" fmla="*/ 208 h 482"/>
                  <a:gd name="T26" fmla="*/ 8 w 964"/>
                  <a:gd name="T27" fmla="*/ 250 h 482"/>
                  <a:gd name="T28" fmla="*/ 78 w 964"/>
                  <a:gd name="T29" fmla="*/ 304 h 482"/>
                  <a:gd name="T30" fmla="*/ 146 w 964"/>
                  <a:gd name="T31" fmla="*/ 356 h 482"/>
                  <a:gd name="T32" fmla="*/ 194 w 964"/>
                  <a:gd name="T33" fmla="*/ 414 h 482"/>
                  <a:gd name="T34" fmla="*/ 266 w 964"/>
                  <a:gd name="T35" fmla="*/ 456 h 482"/>
                  <a:gd name="T36" fmla="*/ 358 w 964"/>
                  <a:gd name="T37" fmla="*/ 478 h 482"/>
                  <a:gd name="T38" fmla="*/ 454 w 964"/>
                  <a:gd name="T39" fmla="*/ 480 h 482"/>
                  <a:gd name="T40" fmla="*/ 538 w 964"/>
                  <a:gd name="T41" fmla="*/ 460 h 482"/>
                  <a:gd name="T42" fmla="*/ 634 w 964"/>
                  <a:gd name="T43" fmla="*/ 448 h 482"/>
                  <a:gd name="T44" fmla="*/ 738 w 964"/>
                  <a:gd name="T45" fmla="*/ 436 h 482"/>
                  <a:gd name="T46" fmla="*/ 824 w 964"/>
                  <a:gd name="T47" fmla="*/ 400 h 482"/>
                  <a:gd name="T48" fmla="*/ 886 w 964"/>
                  <a:gd name="T49" fmla="*/ 348 h 482"/>
                  <a:gd name="T50" fmla="*/ 916 w 964"/>
                  <a:gd name="T51" fmla="*/ 282 h 482"/>
                  <a:gd name="T52" fmla="*/ 956 w 964"/>
                  <a:gd name="T53" fmla="*/ 240 h 482"/>
                  <a:gd name="T54" fmla="*/ 724 w 964"/>
                  <a:gd name="T55" fmla="*/ 302 h 482"/>
                  <a:gd name="T56" fmla="*/ 850 w 964"/>
                  <a:gd name="T57" fmla="*/ 312 h 482"/>
                  <a:gd name="T58" fmla="*/ 862 w 964"/>
                  <a:gd name="T59" fmla="*/ 336 h 482"/>
                  <a:gd name="T60" fmla="*/ 812 w 964"/>
                  <a:gd name="T61" fmla="*/ 378 h 482"/>
                  <a:gd name="T62" fmla="*/ 722 w 964"/>
                  <a:gd name="T63" fmla="*/ 412 h 482"/>
                  <a:gd name="T64" fmla="*/ 608 w 964"/>
                  <a:gd name="T65" fmla="*/ 420 h 482"/>
                  <a:gd name="T66" fmla="*/ 512 w 964"/>
                  <a:gd name="T67" fmla="*/ 402 h 482"/>
                  <a:gd name="T68" fmla="*/ 436 w 964"/>
                  <a:gd name="T69" fmla="*/ 396 h 482"/>
                  <a:gd name="T70" fmla="*/ 530 w 964"/>
                  <a:gd name="T71" fmla="*/ 436 h 482"/>
                  <a:gd name="T72" fmla="*/ 410 w 964"/>
                  <a:gd name="T73" fmla="*/ 456 h 482"/>
                  <a:gd name="T74" fmla="*/ 324 w 964"/>
                  <a:gd name="T75" fmla="*/ 446 h 482"/>
                  <a:gd name="T76" fmla="*/ 252 w 964"/>
                  <a:gd name="T77" fmla="*/ 420 h 482"/>
                  <a:gd name="T78" fmla="*/ 196 w 964"/>
                  <a:gd name="T79" fmla="*/ 380 h 482"/>
                  <a:gd name="T80" fmla="*/ 162 w 964"/>
                  <a:gd name="T81" fmla="*/ 328 h 482"/>
                  <a:gd name="T82" fmla="*/ 194 w 964"/>
                  <a:gd name="T83" fmla="*/ 306 h 482"/>
                  <a:gd name="T84" fmla="*/ 60 w 964"/>
                  <a:gd name="T85" fmla="*/ 266 h 482"/>
                  <a:gd name="T86" fmla="*/ 30 w 964"/>
                  <a:gd name="T87" fmla="*/ 234 h 482"/>
                  <a:gd name="T88" fmla="*/ 30 w 964"/>
                  <a:gd name="T89" fmla="*/ 200 h 482"/>
                  <a:gd name="T90" fmla="*/ 60 w 964"/>
                  <a:gd name="T91" fmla="*/ 168 h 482"/>
                  <a:gd name="T92" fmla="*/ 194 w 964"/>
                  <a:gd name="T93" fmla="*/ 128 h 482"/>
                  <a:gd name="T94" fmla="*/ 188 w 964"/>
                  <a:gd name="T95" fmla="*/ 102 h 482"/>
                  <a:gd name="T96" fmla="*/ 262 w 964"/>
                  <a:gd name="T97" fmla="*/ 56 h 482"/>
                  <a:gd name="T98" fmla="*/ 400 w 964"/>
                  <a:gd name="T99" fmla="*/ 40 h 482"/>
                  <a:gd name="T100" fmla="*/ 512 w 964"/>
                  <a:gd name="T101" fmla="*/ 66 h 482"/>
                  <a:gd name="T102" fmla="*/ 596 w 964"/>
                  <a:gd name="T103" fmla="*/ 110 h 482"/>
                  <a:gd name="T104" fmla="*/ 578 w 964"/>
                  <a:gd name="T105" fmla="*/ 68 h 482"/>
                  <a:gd name="T106" fmla="*/ 548 w 964"/>
                  <a:gd name="T107" fmla="*/ 30 h 482"/>
                  <a:gd name="T108" fmla="*/ 634 w 964"/>
                  <a:gd name="T109" fmla="*/ 34 h 482"/>
                  <a:gd name="T110" fmla="*/ 706 w 964"/>
                  <a:gd name="T111" fmla="*/ 82 h 482"/>
                  <a:gd name="T112" fmla="*/ 716 w 964"/>
                  <a:gd name="T113" fmla="*/ 118 h 482"/>
                  <a:gd name="T114" fmla="*/ 742 w 964"/>
                  <a:gd name="T115" fmla="*/ 120 h 482"/>
                  <a:gd name="T116" fmla="*/ 884 w 964"/>
                  <a:gd name="T117" fmla="*/ 152 h 482"/>
                  <a:gd name="T118" fmla="*/ 930 w 964"/>
                  <a:gd name="T119" fmla="*/ 188 h 482"/>
                  <a:gd name="T120" fmla="*/ 936 w 964"/>
                  <a:gd name="T121" fmla="*/ 220 h 482"/>
                  <a:gd name="T122" fmla="*/ 914 w 964"/>
                  <a:gd name="T123" fmla="*/ 252 h 482"/>
                  <a:gd name="T124" fmla="*/ 810 w 964"/>
                  <a:gd name="T125" fmla="*/ 294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4" h="482">
                    <a:moveTo>
                      <a:pt x="964" y="210"/>
                    </a:moveTo>
                    <a:lnTo>
                      <a:pt x="962" y="200"/>
                    </a:lnTo>
                    <a:lnTo>
                      <a:pt x="958" y="188"/>
                    </a:lnTo>
                    <a:lnTo>
                      <a:pt x="954" y="176"/>
                    </a:lnTo>
                    <a:lnTo>
                      <a:pt x="946" y="166"/>
                    </a:lnTo>
                    <a:lnTo>
                      <a:pt x="936" y="156"/>
                    </a:lnTo>
                    <a:lnTo>
                      <a:pt x="926" y="146"/>
                    </a:lnTo>
                    <a:lnTo>
                      <a:pt x="914" y="138"/>
                    </a:lnTo>
                    <a:lnTo>
                      <a:pt x="898" y="130"/>
                    </a:lnTo>
                    <a:lnTo>
                      <a:pt x="882" y="122"/>
                    </a:lnTo>
                    <a:lnTo>
                      <a:pt x="866" y="116"/>
                    </a:lnTo>
                    <a:lnTo>
                      <a:pt x="828" y="104"/>
                    </a:lnTo>
                    <a:lnTo>
                      <a:pt x="784" y="96"/>
                    </a:lnTo>
                    <a:lnTo>
                      <a:pt x="738" y="94"/>
                    </a:lnTo>
                    <a:lnTo>
                      <a:pt x="730" y="74"/>
                    </a:lnTo>
                    <a:lnTo>
                      <a:pt x="718" y="56"/>
                    </a:lnTo>
                    <a:lnTo>
                      <a:pt x="702" y="40"/>
                    </a:lnTo>
                    <a:lnTo>
                      <a:pt x="684" y="28"/>
                    </a:lnTo>
                    <a:lnTo>
                      <a:pt x="660" y="16"/>
                    </a:lnTo>
                    <a:lnTo>
                      <a:pt x="636" y="8"/>
                    </a:lnTo>
                    <a:lnTo>
                      <a:pt x="610" y="2"/>
                    </a:lnTo>
                    <a:lnTo>
                      <a:pt x="582" y="0"/>
                    </a:lnTo>
                    <a:lnTo>
                      <a:pt x="554" y="2"/>
                    </a:lnTo>
                    <a:lnTo>
                      <a:pt x="526" y="8"/>
                    </a:lnTo>
                    <a:lnTo>
                      <a:pt x="502" y="16"/>
                    </a:lnTo>
                    <a:lnTo>
                      <a:pt x="478" y="28"/>
                    </a:lnTo>
                    <a:lnTo>
                      <a:pt x="444" y="20"/>
                    </a:lnTo>
                    <a:lnTo>
                      <a:pt x="420" y="16"/>
                    </a:lnTo>
                    <a:lnTo>
                      <a:pt x="396" y="14"/>
                    </a:lnTo>
                    <a:lnTo>
                      <a:pt x="372" y="14"/>
                    </a:lnTo>
                    <a:lnTo>
                      <a:pt x="350" y="14"/>
                    </a:lnTo>
                    <a:lnTo>
                      <a:pt x="328" y="16"/>
                    </a:lnTo>
                    <a:lnTo>
                      <a:pt x="306" y="18"/>
                    </a:lnTo>
                    <a:lnTo>
                      <a:pt x="286" y="22"/>
                    </a:lnTo>
                    <a:lnTo>
                      <a:pt x="266" y="28"/>
                    </a:lnTo>
                    <a:lnTo>
                      <a:pt x="248" y="34"/>
                    </a:lnTo>
                    <a:lnTo>
                      <a:pt x="230" y="40"/>
                    </a:lnTo>
                    <a:lnTo>
                      <a:pt x="212" y="50"/>
                    </a:lnTo>
                    <a:lnTo>
                      <a:pt x="198" y="58"/>
                    </a:lnTo>
                    <a:lnTo>
                      <a:pt x="184" y="70"/>
                    </a:lnTo>
                    <a:lnTo>
                      <a:pt x="170" y="80"/>
                    </a:lnTo>
                    <a:lnTo>
                      <a:pt x="160" y="94"/>
                    </a:lnTo>
                    <a:lnTo>
                      <a:pt x="150" y="106"/>
                    </a:lnTo>
                    <a:lnTo>
                      <a:pt x="118" y="114"/>
                    </a:lnTo>
                    <a:lnTo>
                      <a:pt x="90" y="124"/>
                    </a:lnTo>
                    <a:lnTo>
                      <a:pt x="64" y="136"/>
                    </a:lnTo>
                    <a:lnTo>
                      <a:pt x="42" y="150"/>
                    </a:lnTo>
                    <a:lnTo>
                      <a:pt x="24" y="164"/>
                    </a:lnTo>
                    <a:lnTo>
                      <a:pt x="10" y="180"/>
                    </a:lnTo>
                    <a:lnTo>
                      <a:pt x="6" y="190"/>
                    </a:lnTo>
                    <a:lnTo>
                      <a:pt x="2" y="198"/>
                    </a:lnTo>
                    <a:lnTo>
                      <a:pt x="0" y="208"/>
                    </a:lnTo>
                    <a:lnTo>
                      <a:pt x="0" y="216"/>
                    </a:lnTo>
                    <a:lnTo>
                      <a:pt x="0" y="226"/>
                    </a:lnTo>
                    <a:lnTo>
                      <a:pt x="2" y="234"/>
                    </a:lnTo>
                    <a:lnTo>
                      <a:pt x="8" y="250"/>
                    </a:lnTo>
                    <a:lnTo>
                      <a:pt x="20" y="266"/>
                    </a:lnTo>
                    <a:lnTo>
                      <a:pt x="36" y="280"/>
                    </a:lnTo>
                    <a:lnTo>
                      <a:pt x="56" y="294"/>
                    </a:lnTo>
                    <a:lnTo>
                      <a:pt x="78" y="304"/>
                    </a:lnTo>
                    <a:lnTo>
                      <a:pt x="104" y="314"/>
                    </a:lnTo>
                    <a:lnTo>
                      <a:pt x="132" y="322"/>
                    </a:lnTo>
                    <a:lnTo>
                      <a:pt x="138" y="340"/>
                    </a:lnTo>
                    <a:lnTo>
                      <a:pt x="146" y="356"/>
                    </a:lnTo>
                    <a:lnTo>
                      <a:pt x="154" y="372"/>
                    </a:lnTo>
                    <a:lnTo>
                      <a:pt x="166" y="388"/>
                    </a:lnTo>
                    <a:lnTo>
                      <a:pt x="178" y="402"/>
                    </a:lnTo>
                    <a:lnTo>
                      <a:pt x="194" y="414"/>
                    </a:lnTo>
                    <a:lnTo>
                      <a:pt x="210" y="426"/>
                    </a:lnTo>
                    <a:lnTo>
                      <a:pt x="228" y="438"/>
                    </a:lnTo>
                    <a:lnTo>
                      <a:pt x="246" y="448"/>
                    </a:lnTo>
                    <a:lnTo>
                      <a:pt x="266" y="456"/>
                    </a:lnTo>
                    <a:lnTo>
                      <a:pt x="288" y="464"/>
                    </a:lnTo>
                    <a:lnTo>
                      <a:pt x="310" y="470"/>
                    </a:lnTo>
                    <a:lnTo>
                      <a:pt x="334" y="474"/>
                    </a:lnTo>
                    <a:lnTo>
                      <a:pt x="358" y="478"/>
                    </a:lnTo>
                    <a:lnTo>
                      <a:pt x="384" y="480"/>
                    </a:lnTo>
                    <a:lnTo>
                      <a:pt x="410" y="482"/>
                    </a:lnTo>
                    <a:lnTo>
                      <a:pt x="432" y="480"/>
                    </a:lnTo>
                    <a:lnTo>
                      <a:pt x="454" y="480"/>
                    </a:lnTo>
                    <a:lnTo>
                      <a:pt x="476" y="476"/>
                    </a:lnTo>
                    <a:lnTo>
                      <a:pt x="498" y="472"/>
                    </a:lnTo>
                    <a:lnTo>
                      <a:pt x="518" y="466"/>
                    </a:lnTo>
                    <a:lnTo>
                      <a:pt x="538" y="460"/>
                    </a:lnTo>
                    <a:lnTo>
                      <a:pt x="558" y="452"/>
                    </a:lnTo>
                    <a:lnTo>
                      <a:pt x="576" y="444"/>
                    </a:lnTo>
                    <a:lnTo>
                      <a:pt x="604" y="446"/>
                    </a:lnTo>
                    <a:lnTo>
                      <a:pt x="634" y="448"/>
                    </a:lnTo>
                    <a:lnTo>
                      <a:pt x="662" y="448"/>
                    </a:lnTo>
                    <a:lnTo>
                      <a:pt x="688" y="444"/>
                    </a:lnTo>
                    <a:lnTo>
                      <a:pt x="714" y="440"/>
                    </a:lnTo>
                    <a:lnTo>
                      <a:pt x="738" y="436"/>
                    </a:lnTo>
                    <a:lnTo>
                      <a:pt x="762" y="428"/>
                    </a:lnTo>
                    <a:lnTo>
                      <a:pt x="784" y="420"/>
                    </a:lnTo>
                    <a:lnTo>
                      <a:pt x="806" y="410"/>
                    </a:lnTo>
                    <a:lnTo>
                      <a:pt x="824" y="400"/>
                    </a:lnTo>
                    <a:lnTo>
                      <a:pt x="844" y="388"/>
                    </a:lnTo>
                    <a:lnTo>
                      <a:pt x="860" y="376"/>
                    </a:lnTo>
                    <a:lnTo>
                      <a:pt x="874" y="362"/>
                    </a:lnTo>
                    <a:lnTo>
                      <a:pt x="886" y="348"/>
                    </a:lnTo>
                    <a:lnTo>
                      <a:pt x="898" y="332"/>
                    </a:lnTo>
                    <a:lnTo>
                      <a:pt x="906" y="316"/>
                    </a:lnTo>
                    <a:lnTo>
                      <a:pt x="912" y="300"/>
                    </a:lnTo>
                    <a:lnTo>
                      <a:pt x="916" y="282"/>
                    </a:lnTo>
                    <a:lnTo>
                      <a:pt x="936" y="266"/>
                    </a:lnTo>
                    <a:lnTo>
                      <a:pt x="944" y="258"/>
                    </a:lnTo>
                    <a:lnTo>
                      <a:pt x="950" y="250"/>
                    </a:lnTo>
                    <a:lnTo>
                      <a:pt x="956" y="240"/>
                    </a:lnTo>
                    <a:lnTo>
                      <a:pt x="960" y="230"/>
                    </a:lnTo>
                    <a:lnTo>
                      <a:pt x="962" y="220"/>
                    </a:lnTo>
                    <a:lnTo>
                      <a:pt x="964" y="210"/>
                    </a:lnTo>
                    <a:lnTo>
                      <a:pt x="724" y="302"/>
                    </a:lnTo>
                    <a:lnTo>
                      <a:pt x="724" y="328"/>
                    </a:lnTo>
                    <a:lnTo>
                      <a:pt x="770" y="326"/>
                    </a:lnTo>
                    <a:lnTo>
                      <a:pt x="812" y="320"/>
                    </a:lnTo>
                    <a:lnTo>
                      <a:pt x="850" y="312"/>
                    </a:lnTo>
                    <a:lnTo>
                      <a:pt x="884" y="298"/>
                    </a:lnTo>
                    <a:lnTo>
                      <a:pt x="878" y="312"/>
                    </a:lnTo>
                    <a:lnTo>
                      <a:pt x="872" y="324"/>
                    </a:lnTo>
                    <a:lnTo>
                      <a:pt x="862" y="336"/>
                    </a:lnTo>
                    <a:lnTo>
                      <a:pt x="852" y="348"/>
                    </a:lnTo>
                    <a:lnTo>
                      <a:pt x="840" y="358"/>
                    </a:lnTo>
                    <a:lnTo>
                      <a:pt x="826" y="368"/>
                    </a:lnTo>
                    <a:lnTo>
                      <a:pt x="812" y="378"/>
                    </a:lnTo>
                    <a:lnTo>
                      <a:pt x="796" y="386"/>
                    </a:lnTo>
                    <a:lnTo>
                      <a:pt x="778" y="394"/>
                    </a:lnTo>
                    <a:lnTo>
                      <a:pt x="760" y="402"/>
                    </a:lnTo>
                    <a:lnTo>
                      <a:pt x="722" y="412"/>
                    </a:lnTo>
                    <a:lnTo>
                      <a:pt x="678" y="420"/>
                    </a:lnTo>
                    <a:lnTo>
                      <a:pt x="656" y="420"/>
                    </a:lnTo>
                    <a:lnTo>
                      <a:pt x="634" y="422"/>
                    </a:lnTo>
                    <a:lnTo>
                      <a:pt x="608" y="420"/>
                    </a:lnTo>
                    <a:lnTo>
                      <a:pt x="582" y="418"/>
                    </a:lnTo>
                    <a:lnTo>
                      <a:pt x="558" y="414"/>
                    </a:lnTo>
                    <a:lnTo>
                      <a:pt x="534" y="410"/>
                    </a:lnTo>
                    <a:lnTo>
                      <a:pt x="512" y="402"/>
                    </a:lnTo>
                    <a:lnTo>
                      <a:pt x="490" y="394"/>
                    </a:lnTo>
                    <a:lnTo>
                      <a:pt x="470" y="384"/>
                    </a:lnTo>
                    <a:lnTo>
                      <a:pt x="450" y="374"/>
                    </a:lnTo>
                    <a:lnTo>
                      <a:pt x="436" y="396"/>
                    </a:lnTo>
                    <a:lnTo>
                      <a:pt x="458" y="408"/>
                    </a:lnTo>
                    <a:lnTo>
                      <a:pt x="480" y="418"/>
                    </a:lnTo>
                    <a:lnTo>
                      <a:pt x="504" y="428"/>
                    </a:lnTo>
                    <a:lnTo>
                      <a:pt x="530" y="436"/>
                    </a:lnTo>
                    <a:lnTo>
                      <a:pt x="502" y="444"/>
                    </a:lnTo>
                    <a:lnTo>
                      <a:pt x="472" y="450"/>
                    </a:lnTo>
                    <a:lnTo>
                      <a:pt x="442" y="454"/>
                    </a:lnTo>
                    <a:lnTo>
                      <a:pt x="410" y="456"/>
                    </a:lnTo>
                    <a:lnTo>
                      <a:pt x="388" y="454"/>
                    </a:lnTo>
                    <a:lnTo>
                      <a:pt x="366" y="452"/>
                    </a:lnTo>
                    <a:lnTo>
                      <a:pt x="344" y="450"/>
                    </a:lnTo>
                    <a:lnTo>
                      <a:pt x="324" y="446"/>
                    </a:lnTo>
                    <a:lnTo>
                      <a:pt x="304" y="440"/>
                    </a:lnTo>
                    <a:lnTo>
                      <a:pt x="286" y="434"/>
                    </a:lnTo>
                    <a:lnTo>
                      <a:pt x="268" y="428"/>
                    </a:lnTo>
                    <a:lnTo>
                      <a:pt x="252" y="420"/>
                    </a:lnTo>
                    <a:lnTo>
                      <a:pt x="236" y="410"/>
                    </a:lnTo>
                    <a:lnTo>
                      <a:pt x="220" y="402"/>
                    </a:lnTo>
                    <a:lnTo>
                      <a:pt x="208" y="390"/>
                    </a:lnTo>
                    <a:lnTo>
                      <a:pt x="196" y="380"/>
                    </a:lnTo>
                    <a:lnTo>
                      <a:pt x="184" y="368"/>
                    </a:lnTo>
                    <a:lnTo>
                      <a:pt x="176" y="356"/>
                    </a:lnTo>
                    <a:lnTo>
                      <a:pt x="168" y="342"/>
                    </a:lnTo>
                    <a:lnTo>
                      <a:pt x="162" y="328"/>
                    </a:lnTo>
                    <a:lnTo>
                      <a:pt x="200" y="332"/>
                    </a:lnTo>
                    <a:lnTo>
                      <a:pt x="240" y="334"/>
                    </a:lnTo>
                    <a:lnTo>
                      <a:pt x="240" y="308"/>
                    </a:lnTo>
                    <a:lnTo>
                      <a:pt x="194" y="306"/>
                    </a:lnTo>
                    <a:lnTo>
                      <a:pt x="152" y="300"/>
                    </a:lnTo>
                    <a:lnTo>
                      <a:pt x="116" y="290"/>
                    </a:lnTo>
                    <a:lnTo>
                      <a:pt x="84" y="278"/>
                    </a:lnTo>
                    <a:lnTo>
                      <a:pt x="60" y="266"/>
                    </a:lnTo>
                    <a:lnTo>
                      <a:pt x="50" y="258"/>
                    </a:lnTo>
                    <a:lnTo>
                      <a:pt x="40" y="250"/>
                    </a:lnTo>
                    <a:lnTo>
                      <a:pt x="34" y="242"/>
                    </a:lnTo>
                    <a:lnTo>
                      <a:pt x="30" y="234"/>
                    </a:lnTo>
                    <a:lnTo>
                      <a:pt x="26" y="224"/>
                    </a:lnTo>
                    <a:lnTo>
                      <a:pt x="26" y="216"/>
                    </a:lnTo>
                    <a:lnTo>
                      <a:pt x="26" y="208"/>
                    </a:lnTo>
                    <a:lnTo>
                      <a:pt x="30" y="200"/>
                    </a:lnTo>
                    <a:lnTo>
                      <a:pt x="34" y="192"/>
                    </a:lnTo>
                    <a:lnTo>
                      <a:pt x="40" y="184"/>
                    </a:lnTo>
                    <a:lnTo>
                      <a:pt x="50" y="176"/>
                    </a:lnTo>
                    <a:lnTo>
                      <a:pt x="60" y="168"/>
                    </a:lnTo>
                    <a:lnTo>
                      <a:pt x="84" y="154"/>
                    </a:lnTo>
                    <a:lnTo>
                      <a:pt x="116" y="142"/>
                    </a:lnTo>
                    <a:lnTo>
                      <a:pt x="152" y="134"/>
                    </a:lnTo>
                    <a:lnTo>
                      <a:pt x="194" y="128"/>
                    </a:lnTo>
                    <a:lnTo>
                      <a:pt x="240" y="126"/>
                    </a:lnTo>
                    <a:lnTo>
                      <a:pt x="240" y="98"/>
                    </a:lnTo>
                    <a:lnTo>
                      <a:pt x="214" y="100"/>
                    </a:lnTo>
                    <a:lnTo>
                      <a:pt x="188" y="102"/>
                    </a:lnTo>
                    <a:lnTo>
                      <a:pt x="198" y="92"/>
                    </a:lnTo>
                    <a:lnTo>
                      <a:pt x="208" y="84"/>
                    </a:lnTo>
                    <a:lnTo>
                      <a:pt x="234" y="68"/>
                    </a:lnTo>
                    <a:lnTo>
                      <a:pt x="262" y="56"/>
                    </a:lnTo>
                    <a:lnTo>
                      <a:pt x="292" y="48"/>
                    </a:lnTo>
                    <a:lnTo>
                      <a:pt x="326" y="42"/>
                    </a:lnTo>
                    <a:lnTo>
                      <a:pt x="362" y="40"/>
                    </a:lnTo>
                    <a:lnTo>
                      <a:pt x="400" y="40"/>
                    </a:lnTo>
                    <a:lnTo>
                      <a:pt x="440" y="46"/>
                    </a:lnTo>
                    <a:lnTo>
                      <a:pt x="464" y="50"/>
                    </a:lnTo>
                    <a:lnTo>
                      <a:pt x="488" y="58"/>
                    </a:lnTo>
                    <a:lnTo>
                      <a:pt x="512" y="66"/>
                    </a:lnTo>
                    <a:lnTo>
                      <a:pt x="536" y="74"/>
                    </a:lnTo>
                    <a:lnTo>
                      <a:pt x="556" y="86"/>
                    </a:lnTo>
                    <a:lnTo>
                      <a:pt x="576" y="98"/>
                    </a:lnTo>
                    <a:lnTo>
                      <a:pt x="596" y="110"/>
                    </a:lnTo>
                    <a:lnTo>
                      <a:pt x="612" y="124"/>
                    </a:lnTo>
                    <a:lnTo>
                      <a:pt x="630" y="104"/>
                    </a:lnTo>
                    <a:lnTo>
                      <a:pt x="606" y="84"/>
                    </a:lnTo>
                    <a:lnTo>
                      <a:pt x="578" y="68"/>
                    </a:lnTo>
                    <a:lnTo>
                      <a:pt x="548" y="52"/>
                    </a:lnTo>
                    <a:lnTo>
                      <a:pt x="516" y="38"/>
                    </a:lnTo>
                    <a:lnTo>
                      <a:pt x="530" y="34"/>
                    </a:lnTo>
                    <a:lnTo>
                      <a:pt x="548" y="30"/>
                    </a:lnTo>
                    <a:lnTo>
                      <a:pt x="564" y="28"/>
                    </a:lnTo>
                    <a:lnTo>
                      <a:pt x="582" y="28"/>
                    </a:lnTo>
                    <a:lnTo>
                      <a:pt x="608" y="28"/>
                    </a:lnTo>
                    <a:lnTo>
                      <a:pt x="634" y="34"/>
                    </a:lnTo>
                    <a:lnTo>
                      <a:pt x="656" y="42"/>
                    </a:lnTo>
                    <a:lnTo>
                      <a:pt x="676" y="54"/>
                    </a:lnTo>
                    <a:lnTo>
                      <a:pt x="692" y="68"/>
                    </a:lnTo>
                    <a:lnTo>
                      <a:pt x="706" y="82"/>
                    </a:lnTo>
                    <a:lnTo>
                      <a:pt x="710" y="90"/>
                    </a:lnTo>
                    <a:lnTo>
                      <a:pt x="714" y="100"/>
                    </a:lnTo>
                    <a:lnTo>
                      <a:pt x="716" y="108"/>
                    </a:lnTo>
                    <a:lnTo>
                      <a:pt x="716" y="118"/>
                    </a:lnTo>
                    <a:lnTo>
                      <a:pt x="714" y="134"/>
                    </a:lnTo>
                    <a:lnTo>
                      <a:pt x="740" y="140"/>
                    </a:lnTo>
                    <a:lnTo>
                      <a:pt x="742" y="130"/>
                    </a:lnTo>
                    <a:lnTo>
                      <a:pt x="742" y="120"/>
                    </a:lnTo>
                    <a:lnTo>
                      <a:pt x="784" y="124"/>
                    </a:lnTo>
                    <a:lnTo>
                      <a:pt x="822" y="130"/>
                    </a:lnTo>
                    <a:lnTo>
                      <a:pt x="856" y="140"/>
                    </a:lnTo>
                    <a:lnTo>
                      <a:pt x="884" y="152"/>
                    </a:lnTo>
                    <a:lnTo>
                      <a:pt x="906" y="164"/>
                    </a:lnTo>
                    <a:lnTo>
                      <a:pt x="916" y="172"/>
                    </a:lnTo>
                    <a:lnTo>
                      <a:pt x="922" y="180"/>
                    </a:lnTo>
                    <a:lnTo>
                      <a:pt x="930" y="188"/>
                    </a:lnTo>
                    <a:lnTo>
                      <a:pt x="934" y="196"/>
                    </a:lnTo>
                    <a:lnTo>
                      <a:pt x="936" y="202"/>
                    </a:lnTo>
                    <a:lnTo>
                      <a:pt x="936" y="210"/>
                    </a:lnTo>
                    <a:lnTo>
                      <a:pt x="936" y="220"/>
                    </a:lnTo>
                    <a:lnTo>
                      <a:pt x="932" y="228"/>
                    </a:lnTo>
                    <a:lnTo>
                      <a:pt x="928" y="236"/>
                    </a:lnTo>
                    <a:lnTo>
                      <a:pt x="922" y="244"/>
                    </a:lnTo>
                    <a:lnTo>
                      <a:pt x="914" y="252"/>
                    </a:lnTo>
                    <a:lnTo>
                      <a:pt x="904" y="260"/>
                    </a:lnTo>
                    <a:lnTo>
                      <a:pt x="878" y="274"/>
                    </a:lnTo>
                    <a:lnTo>
                      <a:pt x="848" y="286"/>
                    </a:lnTo>
                    <a:lnTo>
                      <a:pt x="810" y="294"/>
                    </a:lnTo>
                    <a:lnTo>
                      <a:pt x="770" y="300"/>
                    </a:lnTo>
                    <a:lnTo>
                      <a:pt x="724" y="302"/>
                    </a:lnTo>
                    <a:lnTo>
                      <a:pt x="964" y="210"/>
                    </a:lnTo>
                    <a:close/>
                  </a:path>
                </a:pathLst>
              </a:custGeom>
              <a:noFill/>
              <a:ln w="9525">
                <a:noFill/>
                <a:round/>
                <a:headEnd/>
                <a:tailEnd/>
              </a:ln>
            </p:spPr>
            <p:txBody>
              <a:bodyPr lIns="121899" tIns="60949" rIns="121899" bIns="60949" anchor="ctr"/>
              <a:lstStyle/>
              <a:p>
                <a:pPr algn="ctr"/>
                <a:r>
                  <a:rPr lang="en-US" sz="2000" b="1" dirty="0">
                    <a:gradFill>
                      <a:gsLst>
                        <a:gs pos="0">
                          <a:schemeClr val="tx1"/>
                        </a:gs>
                        <a:gs pos="100000">
                          <a:schemeClr val="tx1"/>
                        </a:gs>
                      </a:gsLst>
                      <a:lin ang="16200000" scaled="0"/>
                    </a:gradFill>
                    <a:latin typeface="Segoe Condensed" pitchFamily="34" charset="0"/>
                  </a:rPr>
                  <a:t>HR</a:t>
                </a:r>
              </a:p>
            </p:txBody>
          </p:sp>
        </p:grpSp>
        <p:grpSp>
          <p:nvGrpSpPr>
            <p:cNvPr id="165" name="Group 164"/>
            <p:cNvGrpSpPr/>
            <p:nvPr/>
          </p:nvGrpSpPr>
          <p:grpSpPr>
            <a:xfrm>
              <a:off x="1983179" y="2232554"/>
              <a:ext cx="1170131" cy="760023"/>
              <a:chOff x="2006929" y="2042554"/>
              <a:chExt cx="1170131" cy="760023"/>
            </a:xfrm>
          </p:grpSpPr>
          <p:sp>
            <p:nvSpPr>
              <p:cNvPr id="166" name="Freeform 165"/>
              <p:cNvSpPr>
                <a:spLocks/>
              </p:cNvSpPr>
              <p:nvPr/>
            </p:nvSpPr>
            <p:spPr bwMode="auto">
              <a:xfrm>
                <a:off x="2006929" y="2042554"/>
                <a:ext cx="1170131" cy="760023"/>
              </a:xfrm>
              <a:custGeom>
                <a:avLst/>
                <a:gdLst>
                  <a:gd name="T0" fmla="*/ 1910 w 2173"/>
                  <a:gd name="T1" fmla="*/ 531 h 1411"/>
                  <a:gd name="T2" fmla="*/ 1814 w 2173"/>
                  <a:gd name="T3" fmla="*/ 550 h 1411"/>
                  <a:gd name="T4" fmla="*/ 1816 w 2173"/>
                  <a:gd name="T5" fmla="*/ 507 h 1411"/>
                  <a:gd name="T6" fmla="*/ 1309 w 2173"/>
                  <a:gd name="T7" fmla="*/ 0 h 1411"/>
                  <a:gd name="T8" fmla="*/ 862 w 2173"/>
                  <a:gd name="T9" fmla="*/ 269 h 1411"/>
                  <a:gd name="T10" fmla="*/ 615 w 2173"/>
                  <a:gd name="T11" fmla="*/ 161 h 1411"/>
                  <a:gd name="T12" fmla="*/ 280 w 2173"/>
                  <a:gd name="T13" fmla="*/ 496 h 1411"/>
                  <a:gd name="T14" fmla="*/ 295 w 2173"/>
                  <a:gd name="T15" fmla="*/ 594 h 1411"/>
                  <a:gd name="T16" fmla="*/ 267 w 2173"/>
                  <a:gd name="T17" fmla="*/ 592 h 1411"/>
                  <a:gd name="T18" fmla="*/ 0 w 2173"/>
                  <a:gd name="T19" fmla="*/ 860 h 1411"/>
                  <a:gd name="T20" fmla="*/ 267 w 2173"/>
                  <a:gd name="T21" fmla="*/ 1127 h 1411"/>
                  <a:gd name="T22" fmla="*/ 394 w 2173"/>
                  <a:gd name="T23" fmla="*/ 1095 h 1411"/>
                  <a:gd name="T24" fmla="*/ 753 w 2173"/>
                  <a:gd name="T25" fmla="*/ 1411 h 1411"/>
                  <a:gd name="T26" fmla="*/ 1059 w 2173"/>
                  <a:gd name="T27" fmla="*/ 1242 h 1411"/>
                  <a:gd name="T28" fmla="*/ 1267 w 2173"/>
                  <a:gd name="T29" fmla="*/ 1366 h 1411"/>
                  <a:gd name="T30" fmla="*/ 1501 w 2173"/>
                  <a:gd name="T31" fmla="*/ 1165 h 1411"/>
                  <a:gd name="T32" fmla="*/ 1623 w 2173"/>
                  <a:gd name="T33" fmla="*/ 1204 h 1411"/>
                  <a:gd name="T34" fmla="*/ 1828 w 2173"/>
                  <a:gd name="T35" fmla="*/ 1043 h 1411"/>
                  <a:gd name="T36" fmla="*/ 1910 w 2173"/>
                  <a:gd name="T37" fmla="*/ 1056 h 1411"/>
                  <a:gd name="T38" fmla="*/ 2173 w 2173"/>
                  <a:gd name="T39" fmla="*/ 794 h 1411"/>
                  <a:gd name="T40" fmla="*/ 1910 w 2173"/>
                  <a:gd name="T41" fmla="*/ 531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3" h="1411">
                    <a:moveTo>
                      <a:pt x="1910" y="531"/>
                    </a:moveTo>
                    <a:cubicBezTo>
                      <a:pt x="1876" y="531"/>
                      <a:pt x="1844" y="538"/>
                      <a:pt x="1814" y="550"/>
                    </a:cubicBezTo>
                    <a:cubicBezTo>
                      <a:pt x="1815" y="536"/>
                      <a:pt x="1816" y="521"/>
                      <a:pt x="1816" y="507"/>
                    </a:cubicBezTo>
                    <a:cubicBezTo>
                      <a:pt x="1816" y="227"/>
                      <a:pt x="1589" y="0"/>
                      <a:pt x="1309" y="0"/>
                    </a:cubicBezTo>
                    <a:cubicBezTo>
                      <a:pt x="1115" y="0"/>
                      <a:pt x="947" y="109"/>
                      <a:pt x="862" y="269"/>
                    </a:cubicBezTo>
                    <a:cubicBezTo>
                      <a:pt x="801" y="203"/>
                      <a:pt x="713" y="161"/>
                      <a:pt x="615" y="161"/>
                    </a:cubicBezTo>
                    <a:cubicBezTo>
                      <a:pt x="430" y="161"/>
                      <a:pt x="280" y="311"/>
                      <a:pt x="280" y="496"/>
                    </a:cubicBezTo>
                    <a:cubicBezTo>
                      <a:pt x="280" y="530"/>
                      <a:pt x="285" y="563"/>
                      <a:pt x="295" y="594"/>
                    </a:cubicBezTo>
                    <a:cubicBezTo>
                      <a:pt x="286" y="593"/>
                      <a:pt x="276" y="592"/>
                      <a:pt x="267" y="592"/>
                    </a:cubicBezTo>
                    <a:cubicBezTo>
                      <a:pt x="119" y="592"/>
                      <a:pt x="0" y="712"/>
                      <a:pt x="0" y="860"/>
                    </a:cubicBezTo>
                    <a:cubicBezTo>
                      <a:pt x="0" y="1007"/>
                      <a:pt x="119" y="1127"/>
                      <a:pt x="267" y="1127"/>
                    </a:cubicBezTo>
                    <a:cubicBezTo>
                      <a:pt x="313" y="1127"/>
                      <a:pt x="356" y="1116"/>
                      <a:pt x="394" y="1095"/>
                    </a:cubicBezTo>
                    <a:cubicBezTo>
                      <a:pt x="417" y="1273"/>
                      <a:pt x="569" y="1411"/>
                      <a:pt x="753" y="1411"/>
                    </a:cubicBezTo>
                    <a:cubicBezTo>
                      <a:pt x="882" y="1411"/>
                      <a:pt x="995" y="1344"/>
                      <a:pt x="1059" y="1242"/>
                    </a:cubicBezTo>
                    <a:cubicBezTo>
                      <a:pt x="1099" y="1316"/>
                      <a:pt x="1177" y="1366"/>
                      <a:pt x="1267" y="1366"/>
                    </a:cubicBezTo>
                    <a:cubicBezTo>
                      <a:pt x="1386" y="1366"/>
                      <a:pt x="1484" y="1279"/>
                      <a:pt x="1501" y="1165"/>
                    </a:cubicBezTo>
                    <a:cubicBezTo>
                      <a:pt x="1535" y="1190"/>
                      <a:pt x="1578" y="1204"/>
                      <a:pt x="1623" y="1204"/>
                    </a:cubicBezTo>
                    <a:cubicBezTo>
                      <a:pt x="1723" y="1204"/>
                      <a:pt x="1806" y="1135"/>
                      <a:pt x="1828" y="1043"/>
                    </a:cubicBezTo>
                    <a:cubicBezTo>
                      <a:pt x="1854" y="1051"/>
                      <a:pt x="1882" y="1056"/>
                      <a:pt x="1910" y="1056"/>
                    </a:cubicBezTo>
                    <a:cubicBezTo>
                      <a:pt x="2055" y="1056"/>
                      <a:pt x="2173" y="939"/>
                      <a:pt x="2173" y="794"/>
                    </a:cubicBezTo>
                    <a:cubicBezTo>
                      <a:pt x="2173" y="649"/>
                      <a:pt x="2055" y="531"/>
                      <a:pt x="1910" y="531"/>
                    </a:cubicBezTo>
                    <a:close/>
                  </a:path>
                </a:pathLst>
              </a:custGeom>
              <a:noFill/>
              <a:ln w="31750" cap="flat" cmpd="sng" algn="ctr">
                <a:solidFill>
                  <a:srgbClr val="FFFFFF"/>
                </a:solidFill>
                <a:prstDash val="solid"/>
                <a:miter lim="800000"/>
              </a:ln>
              <a:effectLst>
                <a:outerShdw blurRad="50800" dist="38100" dir="2700000" algn="tl" rotWithShape="0">
                  <a:prstClr val="black">
                    <a:alpha val="10000"/>
                  </a:prstClr>
                </a:outerShdw>
              </a:effectLst>
            </p:spPr>
            <p:txBody>
              <a:bodyPr anchor="ctr"/>
              <a:lstStyle/>
              <a:p>
                <a:pPr algn="ctr" defTabSz="914400"/>
                <a:endParaRPr lang="en-US" sz="1600" kern="0" dirty="0">
                  <a:solidFill>
                    <a:sysClr val="window" lastClr="FFFFFF"/>
                  </a:solidFill>
                </a:endParaRPr>
              </a:p>
            </p:txBody>
          </p:sp>
          <p:sp>
            <p:nvSpPr>
              <p:cNvPr id="167" name="Freeform 44"/>
              <p:cNvSpPr>
                <a:spLocks/>
              </p:cNvSpPr>
              <p:nvPr/>
            </p:nvSpPr>
            <p:spPr bwMode="gray">
              <a:xfrm>
                <a:off x="2085802" y="2149542"/>
                <a:ext cx="1037407" cy="588767"/>
              </a:xfrm>
              <a:custGeom>
                <a:avLst/>
                <a:gdLst>
                  <a:gd name="T0" fmla="*/ 954 w 964"/>
                  <a:gd name="T1" fmla="*/ 176 h 482"/>
                  <a:gd name="T2" fmla="*/ 914 w 964"/>
                  <a:gd name="T3" fmla="*/ 138 h 482"/>
                  <a:gd name="T4" fmla="*/ 828 w 964"/>
                  <a:gd name="T5" fmla="*/ 104 h 482"/>
                  <a:gd name="T6" fmla="*/ 718 w 964"/>
                  <a:gd name="T7" fmla="*/ 56 h 482"/>
                  <a:gd name="T8" fmla="*/ 636 w 964"/>
                  <a:gd name="T9" fmla="*/ 8 h 482"/>
                  <a:gd name="T10" fmla="*/ 526 w 964"/>
                  <a:gd name="T11" fmla="*/ 8 h 482"/>
                  <a:gd name="T12" fmla="*/ 420 w 964"/>
                  <a:gd name="T13" fmla="*/ 16 h 482"/>
                  <a:gd name="T14" fmla="*/ 328 w 964"/>
                  <a:gd name="T15" fmla="*/ 16 h 482"/>
                  <a:gd name="T16" fmla="*/ 248 w 964"/>
                  <a:gd name="T17" fmla="*/ 34 h 482"/>
                  <a:gd name="T18" fmla="*/ 184 w 964"/>
                  <a:gd name="T19" fmla="*/ 70 h 482"/>
                  <a:gd name="T20" fmla="*/ 118 w 964"/>
                  <a:gd name="T21" fmla="*/ 114 h 482"/>
                  <a:gd name="T22" fmla="*/ 24 w 964"/>
                  <a:gd name="T23" fmla="*/ 164 h 482"/>
                  <a:gd name="T24" fmla="*/ 0 w 964"/>
                  <a:gd name="T25" fmla="*/ 208 h 482"/>
                  <a:gd name="T26" fmla="*/ 8 w 964"/>
                  <a:gd name="T27" fmla="*/ 250 h 482"/>
                  <a:gd name="T28" fmla="*/ 78 w 964"/>
                  <a:gd name="T29" fmla="*/ 304 h 482"/>
                  <a:gd name="T30" fmla="*/ 146 w 964"/>
                  <a:gd name="T31" fmla="*/ 356 h 482"/>
                  <a:gd name="T32" fmla="*/ 194 w 964"/>
                  <a:gd name="T33" fmla="*/ 414 h 482"/>
                  <a:gd name="T34" fmla="*/ 266 w 964"/>
                  <a:gd name="T35" fmla="*/ 456 h 482"/>
                  <a:gd name="T36" fmla="*/ 358 w 964"/>
                  <a:gd name="T37" fmla="*/ 478 h 482"/>
                  <a:gd name="T38" fmla="*/ 454 w 964"/>
                  <a:gd name="T39" fmla="*/ 480 h 482"/>
                  <a:gd name="T40" fmla="*/ 538 w 964"/>
                  <a:gd name="T41" fmla="*/ 460 h 482"/>
                  <a:gd name="T42" fmla="*/ 634 w 964"/>
                  <a:gd name="T43" fmla="*/ 448 h 482"/>
                  <a:gd name="T44" fmla="*/ 738 w 964"/>
                  <a:gd name="T45" fmla="*/ 436 h 482"/>
                  <a:gd name="T46" fmla="*/ 824 w 964"/>
                  <a:gd name="T47" fmla="*/ 400 h 482"/>
                  <a:gd name="T48" fmla="*/ 886 w 964"/>
                  <a:gd name="T49" fmla="*/ 348 h 482"/>
                  <a:gd name="T50" fmla="*/ 916 w 964"/>
                  <a:gd name="T51" fmla="*/ 282 h 482"/>
                  <a:gd name="T52" fmla="*/ 956 w 964"/>
                  <a:gd name="T53" fmla="*/ 240 h 482"/>
                  <a:gd name="T54" fmla="*/ 724 w 964"/>
                  <a:gd name="T55" fmla="*/ 302 h 482"/>
                  <a:gd name="T56" fmla="*/ 850 w 964"/>
                  <a:gd name="T57" fmla="*/ 312 h 482"/>
                  <a:gd name="T58" fmla="*/ 862 w 964"/>
                  <a:gd name="T59" fmla="*/ 336 h 482"/>
                  <a:gd name="T60" fmla="*/ 812 w 964"/>
                  <a:gd name="T61" fmla="*/ 378 h 482"/>
                  <a:gd name="T62" fmla="*/ 722 w 964"/>
                  <a:gd name="T63" fmla="*/ 412 h 482"/>
                  <a:gd name="T64" fmla="*/ 608 w 964"/>
                  <a:gd name="T65" fmla="*/ 420 h 482"/>
                  <a:gd name="T66" fmla="*/ 512 w 964"/>
                  <a:gd name="T67" fmla="*/ 402 h 482"/>
                  <a:gd name="T68" fmla="*/ 436 w 964"/>
                  <a:gd name="T69" fmla="*/ 396 h 482"/>
                  <a:gd name="T70" fmla="*/ 530 w 964"/>
                  <a:gd name="T71" fmla="*/ 436 h 482"/>
                  <a:gd name="T72" fmla="*/ 410 w 964"/>
                  <a:gd name="T73" fmla="*/ 456 h 482"/>
                  <a:gd name="T74" fmla="*/ 324 w 964"/>
                  <a:gd name="T75" fmla="*/ 446 h 482"/>
                  <a:gd name="T76" fmla="*/ 252 w 964"/>
                  <a:gd name="T77" fmla="*/ 420 h 482"/>
                  <a:gd name="T78" fmla="*/ 196 w 964"/>
                  <a:gd name="T79" fmla="*/ 380 h 482"/>
                  <a:gd name="T80" fmla="*/ 162 w 964"/>
                  <a:gd name="T81" fmla="*/ 328 h 482"/>
                  <a:gd name="T82" fmla="*/ 194 w 964"/>
                  <a:gd name="T83" fmla="*/ 306 h 482"/>
                  <a:gd name="T84" fmla="*/ 60 w 964"/>
                  <a:gd name="T85" fmla="*/ 266 h 482"/>
                  <a:gd name="T86" fmla="*/ 30 w 964"/>
                  <a:gd name="T87" fmla="*/ 234 h 482"/>
                  <a:gd name="T88" fmla="*/ 30 w 964"/>
                  <a:gd name="T89" fmla="*/ 200 h 482"/>
                  <a:gd name="T90" fmla="*/ 60 w 964"/>
                  <a:gd name="T91" fmla="*/ 168 h 482"/>
                  <a:gd name="T92" fmla="*/ 194 w 964"/>
                  <a:gd name="T93" fmla="*/ 128 h 482"/>
                  <a:gd name="T94" fmla="*/ 188 w 964"/>
                  <a:gd name="T95" fmla="*/ 102 h 482"/>
                  <a:gd name="T96" fmla="*/ 262 w 964"/>
                  <a:gd name="T97" fmla="*/ 56 h 482"/>
                  <a:gd name="T98" fmla="*/ 400 w 964"/>
                  <a:gd name="T99" fmla="*/ 40 h 482"/>
                  <a:gd name="T100" fmla="*/ 512 w 964"/>
                  <a:gd name="T101" fmla="*/ 66 h 482"/>
                  <a:gd name="T102" fmla="*/ 596 w 964"/>
                  <a:gd name="T103" fmla="*/ 110 h 482"/>
                  <a:gd name="T104" fmla="*/ 578 w 964"/>
                  <a:gd name="T105" fmla="*/ 68 h 482"/>
                  <a:gd name="T106" fmla="*/ 548 w 964"/>
                  <a:gd name="T107" fmla="*/ 30 h 482"/>
                  <a:gd name="T108" fmla="*/ 634 w 964"/>
                  <a:gd name="T109" fmla="*/ 34 h 482"/>
                  <a:gd name="T110" fmla="*/ 706 w 964"/>
                  <a:gd name="T111" fmla="*/ 82 h 482"/>
                  <a:gd name="T112" fmla="*/ 716 w 964"/>
                  <a:gd name="T113" fmla="*/ 118 h 482"/>
                  <a:gd name="T114" fmla="*/ 742 w 964"/>
                  <a:gd name="T115" fmla="*/ 120 h 482"/>
                  <a:gd name="T116" fmla="*/ 884 w 964"/>
                  <a:gd name="T117" fmla="*/ 152 h 482"/>
                  <a:gd name="T118" fmla="*/ 930 w 964"/>
                  <a:gd name="T119" fmla="*/ 188 h 482"/>
                  <a:gd name="T120" fmla="*/ 936 w 964"/>
                  <a:gd name="T121" fmla="*/ 220 h 482"/>
                  <a:gd name="T122" fmla="*/ 914 w 964"/>
                  <a:gd name="T123" fmla="*/ 252 h 482"/>
                  <a:gd name="T124" fmla="*/ 810 w 964"/>
                  <a:gd name="T125" fmla="*/ 294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4" h="482">
                    <a:moveTo>
                      <a:pt x="964" y="210"/>
                    </a:moveTo>
                    <a:lnTo>
                      <a:pt x="962" y="200"/>
                    </a:lnTo>
                    <a:lnTo>
                      <a:pt x="958" y="188"/>
                    </a:lnTo>
                    <a:lnTo>
                      <a:pt x="954" y="176"/>
                    </a:lnTo>
                    <a:lnTo>
                      <a:pt x="946" y="166"/>
                    </a:lnTo>
                    <a:lnTo>
                      <a:pt x="936" y="156"/>
                    </a:lnTo>
                    <a:lnTo>
                      <a:pt x="926" y="146"/>
                    </a:lnTo>
                    <a:lnTo>
                      <a:pt x="914" y="138"/>
                    </a:lnTo>
                    <a:lnTo>
                      <a:pt x="898" y="130"/>
                    </a:lnTo>
                    <a:lnTo>
                      <a:pt x="882" y="122"/>
                    </a:lnTo>
                    <a:lnTo>
                      <a:pt x="866" y="116"/>
                    </a:lnTo>
                    <a:lnTo>
                      <a:pt x="828" y="104"/>
                    </a:lnTo>
                    <a:lnTo>
                      <a:pt x="784" y="96"/>
                    </a:lnTo>
                    <a:lnTo>
                      <a:pt x="738" y="94"/>
                    </a:lnTo>
                    <a:lnTo>
                      <a:pt x="730" y="74"/>
                    </a:lnTo>
                    <a:lnTo>
                      <a:pt x="718" y="56"/>
                    </a:lnTo>
                    <a:lnTo>
                      <a:pt x="702" y="40"/>
                    </a:lnTo>
                    <a:lnTo>
                      <a:pt x="684" y="28"/>
                    </a:lnTo>
                    <a:lnTo>
                      <a:pt x="660" y="16"/>
                    </a:lnTo>
                    <a:lnTo>
                      <a:pt x="636" y="8"/>
                    </a:lnTo>
                    <a:lnTo>
                      <a:pt x="610" y="2"/>
                    </a:lnTo>
                    <a:lnTo>
                      <a:pt x="582" y="0"/>
                    </a:lnTo>
                    <a:lnTo>
                      <a:pt x="554" y="2"/>
                    </a:lnTo>
                    <a:lnTo>
                      <a:pt x="526" y="8"/>
                    </a:lnTo>
                    <a:lnTo>
                      <a:pt x="502" y="16"/>
                    </a:lnTo>
                    <a:lnTo>
                      <a:pt x="478" y="28"/>
                    </a:lnTo>
                    <a:lnTo>
                      <a:pt x="444" y="20"/>
                    </a:lnTo>
                    <a:lnTo>
                      <a:pt x="420" y="16"/>
                    </a:lnTo>
                    <a:lnTo>
                      <a:pt x="396" y="14"/>
                    </a:lnTo>
                    <a:lnTo>
                      <a:pt x="372" y="14"/>
                    </a:lnTo>
                    <a:lnTo>
                      <a:pt x="350" y="14"/>
                    </a:lnTo>
                    <a:lnTo>
                      <a:pt x="328" y="16"/>
                    </a:lnTo>
                    <a:lnTo>
                      <a:pt x="306" y="18"/>
                    </a:lnTo>
                    <a:lnTo>
                      <a:pt x="286" y="22"/>
                    </a:lnTo>
                    <a:lnTo>
                      <a:pt x="266" y="28"/>
                    </a:lnTo>
                    <a:lnTo>
                      <a:pt x="248" y="34"/>
                    </a:lnTo>
                    <a:lnTo>
                      <a:pt x="230" y="40"/>
                    </a:lnTo>
                    <a:lnTo>
                      <a:pt x="212" y="50"/>
                    </a:lnTo>
                    <a:lnTo>
                      <a:pt x="198" y="58"/>
                    </a:lnTo>
                    <a:lnTo>
                      <a:pt x="184" y="70"/>
                    </a:lnTo>
                    <a:lnTo>
                      <a:pt x="170" y="80"/>
                    </a:lnTo>
                    <a:lnTo>
                      <a:pt x="160" y="94"/>
                    </a:lnTo>
                    <a:lnTo>
                      <a:pt x="150" y="106"/>
                    </a:lnTo>
                    <a:lnTo>
                      <a:pt x="118" y="114"/>
                    </a:lnTo>
                    <a:lnTo>
                      <a:pt x="90" y="124"/>
                    </a:lnTo>
                    <a:lnTo>
                      <a:pt x="64" y="136"/>
                    </a:lnTo>
                    <a:lnTo>
                      <a:pt x="42" y="150"/>
                    </a:lnTo>
                    <a:lnTo>
                      <a:pt x="24" y="164"/>
                    </a:lnTo>
                    <a:lnTo>
                      <a:pt x="10" y="180"/>
                    </a:lnTo>
                    <a:lnTo>
                      <a:pt x="6" y="190"/>
                    </a:lnTo>
                    <a:lnTo>
                      <a:pt x="2" y="198"/>
                    </a:lnTo>
                    <a:lnTo>
                      <a:pt x="0" y="208"/>
                    </a:lnTo>
                    <a:lnTo>
                      <a:pt x="0" y="216"/>
                    </a:lnTo>
                    <a:lnTo>
                      <a:pt x="0" y="226"/>
                    </a:lnTo>
                    <a:lnTo>
                      <a:pt x="2" y="234"/>
                    </a:lnTo>
                    <a:lnTo>
                      <a:pt x="8" y="250"/>
                    </a:lnTo>
                    <a:lnTo>
                      <a:pt x="20" y="266"/>
                    </a:lnTo>
                    <a:lnTo>
                      <a:pt x="36" y="280"/>
                    </a:lnTo>
                    <a:lnTo>
                      <a:pt x="56" y="294"/>
                    </a:lnTo>
                    <a:lnTo>
                      <a:pt x="78" y="304"/>
                    </a:lnTo>
                    <a:lnTo>
                      <a:pt x="104" y="314"/>
                    </a:lnTo>
                    <a:lnTo>
                      <a:pt x="132" y="322"/>
                    </a:lnTo>
                    <a:lnTo>
                      <a:pt x="138" y="340"/>
                    </a:lnTo>
                    <a:lnTo>
                      <a:pt x="146" y="356"/>
                    </a:lnTo>
                    <a:lnTo>
                      <a:pt x="154" y="372"/>
                    </a:lnTo>
                    <a:lnTo>
                      <a:pt x="166" y="388"/>
                    </a:lnTo>
                    <a:lnTo>
                      <a:pt x="178" y="402"/>
                    </a:lnTo>
                    <a:lnTo>
                      <a:pt x="194" y="414"/>
                    </a:lnTo>
                    <a:lnTo>
                      <a:pt x="210" y="426"/>
                    </a:lnTo>
                    <a:lnTo>
                      <a:pt x="228" y="438"/>
                    </a:lnTo>
                    <a:lnTo>
                      <a:pt x="246" y="448"/>
                    </a:lnTo>
                    <a:lnTo>
                      <a:pt x="266" y="456"/>
                    </a:lnTo>
                    <a:lnTo>
                      <a:pt x="288" y="464"/>
                    </a:lnTo>
                    <a:lnTo>
                      <a:pt x="310" y="470"/>
                    </a:lnTo>
                    <a:lnTo>
                      <a:pt x="334" y="474"/>
                    </a:lnTo>
                    <a:lnTo>
                      <a:pt x="358" y="478"/>
                    </a:lnTo>
                    <a:lnTo>
                      <a:pt x="384" y="480"/>
                    </a:lnTo>
                    <a:lnTo>
                      <a:pt x="410" y="482"/>
                    </a:lnTo>
                    <a:lnTo>
                      <a:pt x="432" y="480"/>
                    </a:lnTo>
                    <a:lnTo>
                      <a:pt x="454" y="480"/>
                    </a:lnTo>
                    <a:lnTo>
                      <a:pt x="476" y="476"/>
                    </a:lnTo>
                    <a:lnTo>
                      <a:pt x="498" y="472"/>
                    </a:lnTo>
                    <a:lnTo>
                      <a:pt x="518" y="466"/>
                    </a:lnTo>
                    <a:lnTo>
                      <a:pt x="538" y="460"/>
                    </a:lnTo>
                    <a:lnTo>
                      <a:pt x="558" y="452"/>
                    </a:lnTo>
                    <a:lnTo>
                      <a:pt x="576" y="444"/>
                    </a:lnTo>
                    <a:lnTo>
                      <a:pt x="604" y="446"/>
                    </a:lnTo>
                    <a:lnTo>
                      <a:pt x="634" y="448"/>
                    </a:lnTo>
                    <a:lnTo>
                      <a:pt x="662" y="448"/>
                    </a:lnTo>
                    <a:lnTo>
                      <a:pt x="688" y="444"/>
                    </a:lnTo>
                    <a:lnTo>
                      <a:pt x="714" y="440"/>
                    </a:lnTo>
                    <a:lnTo>
                      <a:pt x="738" y="436"/>
                    </a:lnTo>
                    <a:lnTo>
                      <a:pt x="762" y="428"/>
                    </a:lnTo>
                    <a:lnTo>
                      <a:pt x="784" y="420"/>
                    </a:lnTo>
                    <a:lnTo>
                      <a:pt x="806" y="410"/>
                    </a:lnTo>
                    <a:lnTo>
                      <a:pt x="824" y="400"/>
                    </a:lnTo>
                    <a:lnTo>
                      <a:pt x="844" y="388"/>
                    </a:lnTo>
                    <a:lnTo>
                      <a:pt x="860" y="376"/>
                    </a:lnTo>
                    <a:lnTo>
                      <a:pt x="874" y="362"/>
                    </a:lnTo>
                    <a:lnTo>
                      <a:pt x="886" y="348"/>
                    </a:lnTo>
                    <a:lnTo>
                      <a:pt x="898" y="332"/>
                    </a:lnTo>
                    <a:lnTo>
                      <a:pt x="906" y="316"/>
                    </a:lnTo>
                    <a:lnTo>
                      <a:pt x="912" y="300"/>
                    </a:lnTo>
                    <a:lnTo>
                      <a:pt x="916" y="282"/>
                    </a:lnTo>
                    <a:lnTo>
                      <a:pt x="936" y="266"/>
                    </a:lnTo>
                    <a:lnTo>
                      <a:pt x="944" y="258"/>
                    </a:lnTo>
                    <a:lnTo>
                      <a:pt x="950" y="250"/>
                    </a:lnTo>
                    <a:lnTo>
                      <a:pt x="956" y="240"/>
                    </a:lnTo>
                    <a:lnTo>
                      <a:pt x="960" y="230"/>
                    </a:lnTo>
                    <a:lnTo>
                      <a:pt x="962" y="220"/>
                    </a:lnTo>
                    <a:lnTo>
                      <a:pt x="964" y="210"/>
                    </a:lnTo>
                    <a:lnTo>
                      <a:pt x="724" y="302"/>
                    </a:lnTo>
                    <a:lnTo>
                      <a:pt x="724" y="328"/>
                    </a:lnTo>
                    <a:lnTo>
                      <a:pt x="770" y="326"/>
                    </a:lnTo>
                    <a:lnTo>
                      <a:pt x="812" y="320"/>
                    </a:lnTo>
                    <a:lnTo>
                      <a:pt x="850" y="312"/>
                    </a:lnTo>
                    <a:lnTo>
                      <a:pt x="884" y="298"/>
                    </a:lnTo>
                    <a:lnTo>
                      <a:pt x="878" y="312"/>
                    </a:lnTo>
                    <a:lnTo>
                      <a:pt x="872" y="324"/>
                    </a:lnTo>
                    <a:lnTo>
                      <a:pt x="862" y="336"/>
                    </a:lnTo>
                    <a:lnTo>
                      <a:pt x="852" y="348"/>
                    </a:lnTo>
                    <a:lnTo>
                      <a:pt x="840" y="358"/>
                    </a:lnTo>
                    <a:lnTo>
                      <a:pt x="826" y="368"/>
                    </a:lnTo>
                    <a:lnTo>
                      <a:pt x="812" y="378"/>
                    </a:lnTo>
                    <a:lnTo>
                      <a:pt x="796" y="386"/>
                    </a:lnTo>
                    <a:lnTo>
                      <a:pt x="778" y="394"/>
                    </a:lnTo>
                    <a:lnTo>
                      <a:pt x="760" y="402"/>
                    </a:lnTo>
                    <a:lnTo>
                      <a:pt x="722" y="412"/>
                    </a:lnTo>
                    <a:lnTo>
                      <a:pt x="678" y="420"/>
                    </a:lnTo>
                    <a:lnTo>
                      <a:pt x="656" y="420"/>
                    </a:lnTo>
                    <a:lnTo>
                      <a:pt x="634" y="422"/>
                    </a:lnTo>
                    <a:lnTo>
                      <a:pt x="608" y="420"/>
                    </a:lnTo>
                    <a:lnTo>
                      <a:pt x="582" y="418"/>
                    </a:lnTo>
                    <a:lnTo>
                      <a:pt x="558" y="414"/>
                    </a:lnTo>
                    <a:lnTo>
                      <a:pt x="534" y="410"/>
                    </a:lnTo>
                    <a:lnTo>
                      <a:pt x="512" y="402"/>
                    </a:lnTo>
                    <a:lnTo>
                      <a:pt x="490" y="394"/>
                    </a:lnTo>
                    <a:lnTo>
                      <a:pt x="470" y="384"/>
                    </a:lnTo>
                    <a:lnTo>
                      <a:pt x="450" y="374"/>
                    </a:lnTo>
                    <a:lnTo>
                      <a:pt x="436" y="396"/>
                    </a:lnTo>
                    <a:lnTo>
                      <a:pt x="458" y="408"/>
                    </a:lnTo>
                    <a:lnTo>
                      <a:pt x="480" y="418"/>
                    </a:lnTo>
                    <a:lnTo>
                      <a:pt x="504" y="428"/>
                    </a:lnTo>
                    <a:lnTo>
                      <a:pt x="530" y="436"/>
                    </a:lnTo>
                    <a:lnTo>
                      <a:pt x="502" y="444"/>
                    </a:lnTo>
                    <a:lnTo>
                      <a:pt x="472" y="450"/>
                    </a:lnTo>
                    <a:lnTo>
                      <a:pt x="442" y="454"/>
                    </a:lnTo>
                    <a:lnTo>
                      <a:pt x="410" y="456"/>
                    </a:lnTo>
                    <a:lnTo>
                      <a:pt x="388" y="454"/>
                    </a:lnTo>
                    <a:lnTo>
                      <a:pt x="366" y="452"/>
                    </a:lnTo>
                    <a:lnTo>
                      <a:pt x="344" y="450"/>
                    </a:lnTo>
                    <a:lnTo>
                      <a:pt x="324" y="446"/>
                    </a:lnTo>
                    <a:lnTo>
                      <a:pt x="304" y="440"/>
                    </a:lnTo>
                    <a:lnTo>
                      <a:pt x="286" y="434"/>
                    </a:lnTo>
                    <a:lnTo>
                      <a:pt x="268" y="428"/>
                    </a:lnTo>
                    <a:lnTo>
                      <a:pt x="252" y="420"/>
                    </a:lnTo>
                    <a:lnTo>
                      <a:pt x="236" y="410"/>
                    </a:lnTo>
                    <a:lnTo>
                      <a:pt x="220" y="402"/>
                    </a:lnTo>
                    <a:lnTo>
                      <a:pt x="208" y="390"/>
                    </a:lnTo>
                    <a:lnTo>
                      <a:pt x="196" y="380"/>
                    </a:lnTo>
                    <a:lnTo>
                      <a:pt x="184" y="368"/>
                    </a:lnTo>
                    <a:lnTo>
                      <a:pt x="176" y="356"/>
                    </a:lnTo>
                    <a:lnTo>
                      <a:pt x="168" y="342"/>
                    </a:lnTo>
                    <a:lnTo>
                      <a:pt x="162" y="328"/>
                    </a:lnTo>
                    <a:lnTo>
                      <a:pt x="200" y="332"/>
                    </a:lnTo>
                    <a:lnTo>
                      <a:pt x="240" y="334"/>
                    </a:lnTo>
                    <a:lnTo>
                      <a:pt x="240" y="308"/>
                    </a:lnTo>
                    <a:lnTo>
                      <a:pt x="194" y="306"/>
                    </a:lnTo>
                    <a:lnTo>
                      <a:pt x="152" y="300"/>
                    </a:lnTo>
                    <a:lnTo>
                      <a:pt x="116" y="290"/>
                    </a:lnTo>
                    <a:lnTo>
                      <a:pt x="84" y="278"/>
                    </a:lnTo>
                    <a:lnTo>
                      <a:pt x="60" y="266"/>
                    </a:lnTo>
                    <a:lnTo>
                      <a:pt x="50" y="258"/>
                    </a:lnTo>
                    <a:lnTo>
                      <a:pt x="40" y="250"/>
                    </a:lnTo>
                    <a:lnTo>
                      <a:pt x="34" y="242"/>
                    </a:lnTo>
                    <a:lnTo>
                      <a:pt x="30" y="234"/>
                    </a:lnTo>
                    <a:lnTo>
                      <a:pt x="26" y="224"/>
                    </a:lnTo>
                    <a:lnTo>
                      <a:pt x="26" y="216"/>
                    </a:lnTo>
                    <a:lnTo>
                      <a:pt x="26" y="208"/>
                    </a:lnTo>
                    <a:lnTo>
                      <a:pt x="30" y="200"/>
                    </a:lnTo>
                    <a:lnTo>
                      <a:pt x="34" y="192"/>
                    </a:lnTo>
                    <a:lnTo>
                      <a:pt x="40" y="184"/>
                    </a:lnTo>
                    <a:lnTo>
                      <a:pt x="50" y="176"/>
                    </a:lnTo>
                    <a:lnTo>
                      <a:pt x="60" y="168"/>
                    </a:lnTo>
                    <a:lnTo>
                      <a:pt x="84" y="154"/>
                    </a:lnTo>
                    <a:lnTo>
                      <a:pt x="116" y="142"/>
                    </a:lnTo>
                    <a:lnTo>
                      <a:pt x="152" y="134"/>
                    </a:lnTo>
                    <a:lnTo>
                      <a:pt x="194" y="128"/>
                    </a:lnTo>
                    <a:lnTo>
                      <a:pt x="240" y="126"/>
                    </a:lnTo>
                    <a:lnTo>
                      <a:pt x="240" y="98"/>
                    </a:lnTo>
                    <a:lnTo>
                      <a:pt x="214" y="100"/>
                    </a:lnTo>
                    <a:lnTo>
                      <a:pt x="188" y="102"/>
                    </a:lnTo>
                    <a:lnTo>
                      <a:pt x="198" y="92"/>
                    </a:lnTo>
                    <a:lnTo>
                      <a:pt x="208" y="84"/>
                    </a:lnTo>
                    <a:lnTo>
                      <a:pt x="234" y="68"/>
                    </a:lnTo>
                    <a:lnTo>
                      <a:pt x="262" y="56"/>
                    </a:lnTo>
                    <a:lnTo>
                      <a:pt x="292" y="48"/>
                    </a:lnTo>
                    <a:lnTo>
                      <a:pt x="326" y="42"/>
                    </a:lnTo>
                    <a:lnTo>
                      <a:pt x="362" y="40"/>
                    </a:lnTo>
                    <a:lnTo>
                      <a:pt x="400" y="40"/>
                    </a:lnTo>
                    <a:lnTo>
                      <a:pt x="440" y="46"/>
                    </a:lnTo>
                    <a:lnTo>
                      <a:pt x="464" y="50"/>
                    </a:lnTo>
                    <a:lnTo>
                      <a:pt x="488" y="58"/>
                    </a:lnTo>
                    <a:lnTo>
                      <a:pt x="512" y="66"/>
                    </a:lnTo>
                    <a:lnTo>
                      <a:pt x="536" y="74"/>
                    </a:lnTo>
                    <a:lnTo>
                      <a:pt x="556" y="86"/>
                    </a:lnTo>
                    <a:lnTo>
                      <a:pt x="576" y="98"/>
                    </a:lnTo>
                    <a:lnTo>
                      <a:pt x="596" y="110"/>
                    </a:lnTo>
                    <a:lnTo>
                      <a:pt x="612" y="124"/>
                    </a:lnTo>
                    <a:lnTo>
                      <a:pt x="630" y="104"/>
                    </a:lnTo>
                    <a:lnTo>
                      <a:pt x="606" y="84"/>
                    </a:lnTo>
                    <a:lnTo>
                      <a:pt x="578" y="68"/>
                    </a:lnTo>
                    <a:lnTo>
                      <a:pt x="548" y="52"/>
                    </a:lnTo>
                    <a:lnTo>
                      <a:pt x="516" y="38"/>
                    </a:lnTo>
                    <a:lnTo>
                      <a:pt x="530" y="34"/>
                    </a:lnTo>
                    <a:lnTo>
                      <a:pt x="548" y="30"/>
                    </a:lnTo>
                    <a:lnTo>
                      <a:pt x="564" y="28"/>
                    </a:lnTo>
                    <a:lnTo>
                      <a:pt x="582" y="28"/>
                    </a:lnTo>
                    <a:lnTo>
                      <a:pt x="608" y="28"/>
                    </a:lnTo>
                    <a:lnTo>
                      <a:pt x="634" y="34"/>
                    </a:lnTo>
                    <a:lnTo>
                      <a:pt x="656" y="42"/>
                    </a:lnTo>
                    <a:lnTo>
                      <a:pt x="676" y="54"/>
                    </a:lnTo>
                    <a:lnTo>
                      <a:pt x="692" y="68"/>
                    </a:lnTo>
                    <a:lnTo>
                      <a:pt x="706" y="82"/>
                    </a:lnTo>
                    <a:lnTo>
                      <a:pt x="710" y="90"/>
                    </a:lnTo>
                    <a:lnTo>
                      <a:pt x="714" y="100"/>
                    </a:lnTo>
                    <a:lnTo>
                      <a:pt x="716" y="108"/>
                    </a:lnTo>
                    <a:lnTo>
                      <a:pt x="716" y="118"/>
                    </a:lnTo>
                    <a:lnTo>
                      <a:pt x="714" y="134"/>
                    </a:lnTo>
                    <a:lnTo>
                      <a:pt x="740" y="140"/>
                    </a:lnTo>
                    <a:lnTo>
                      <a:pt x="742" y="130"/>
                    </a:lnTo>
                    <a:lnTo>
                      <a:pt x="742" y="120"/>
                    </a:lnTo>
                    <a:lnTo>
                      <a:pt x="784" y="124"/>
                    </a:lnTo>
                    <a:lnTo>
                      <a:pt x="822" y="130"/>
                    </a:lnTo>
                    <a:lnTo>
                      <a:pt x="856" y="140"/>
                    </a:lnTo>
                    <a:lnTo>
                      <a:pt x="884" y="152"/>
                    </a:lnTo>
                    <a:lnTo>
                      <a:pt x="906" y="164"/>
                    </a:lnTo>
                    <a:lnTo>
                      <a:pt x="916" y="172"/>
                    </a:lnTo>
                    <a:lnTo>
                      <a:pt x="922" y="180"/>
                    </a:lnTo>
                    <a:lnTo>
                      <a:pt x="930" y="188"/>
                    </a:lnTo>
                    <a:lnTo>
                      <a:pt x="934" y="196"/>
                    </a:lnTo>
                    <a:lnTo>
                      <a:pt x="936" y="202"/>
                    </a:lnTo>
                    <a:lnTo>
                      <a:pt x="936" y="210"/>
                    </a:lnTo>
                    <a:lnTo>
                      <a:pt x="936" y="220"/>
                    </a:lnTo>
                    <a:lnTo>
                      <a:pt x="932" y="228"/>
                    </a:lnTo>
                    <a:lnTo>
                      <a:pt x="928" y="236"/>
                    </a:lnTo>
                    <a:lnTo>
                      <a:pt x="922" y="244"/>
                    </a:lnTo>
                    <a:lnTo>
                      <a:pt x="914" y="252"/>
                    </a:lnTo>
                    <a:lnTo>
                      <a:pt x="904" y="260"/>
                    </a:lnTo>
                    <a:lnTo>
                      <a:pt x="878" y="274"/>
                    </a:lnTo>
                    <a:lnTo>
                      <a:pt x="848" y="286"/>
                    </a:lnTo>
                    <a:lnTo>
                      <a:pt x="810" y="294"/>
                    </a:lnTo>
                    <a:lnTo>
                      <a:pt x="770" y="300"/>
                    </a:lnTo>
                    <a:lnTo>
                      <a:pt x="724" y="302"/>
                    </a:lnTo>
                    <a:lnTo>
                      <a:pt x="964" y="210"/>
                    </a:lnTo>
                    <a:close/>
                  </a:path>
                </a:pathLst>
              </a:custGeom>
              <a:noFill/>
              <a:ln w="9525">
                <a:noFill/>
                <a:round/>
                <a:headEnd/>
                <a:tailEnd/>
              </a:ln>
            </p:spPr>
            <p:txBody>
              <a:bodyPr lIns="121899" tIns="60949" rIns="121899" bIns="60949" anchor="ctr"/>
              <a:lstStyle/>
              <a:p>
                <a:pPr algn="ctr"/>
                <a:r>
                  <a:rPr lang="en-US" sz="1500" b="1" dirty="0">
                    <a:gradFill>
                      <a:gsLst>
                        <a:gs pos="0">
                          <a:schemeClr val="tx1"/>
                        </a:gs>
                        <a:gs pos="100000">
                          <a:schemeClr val="tx1"/>
                        </a:gs>
                      </a:gsLst>
                      <a:lin ang="16200000" scaled="0"/>
                    </a:gradFill>
                    <a:latin typeface="Segoe Condensed" pitchFamily="34" charset="0"/>
                  </a:rPr>
                  <a:t>SALES</a:t>
                </a:r>
              </a:p>
            </p:txBody>
          </p:sp>
        </p:grpSp>
      </p:grpSp>
      <p:grpSp>
        <p:nvGrpSpPr>
          <p:cNvPr id="3" name="Group 2"/>
          <p:cNvGrpSpPr/>
          <p:nvPr/>
        </p:nvGrpSpPr>
        <p:grpSpPr>
          <a:xfrm>
            <a:off x="424507" y="1828800"/>
            <a:ext cx="6318911" cy="1105788"/>
            <a:chOff x="559560" y="1828800"/>
            <a:chExt cx="6318911" cy="1105788"/>
          </a:xfrm>
        </p:grpSpPr>
        <p:grpSp>
          <p:nvGrpSpPr>
            <p:cNvPr id="52" name="Group 51"/>
            <p:cNvGrpSpPr/>
            <p:nvPr/>
          </p:nvGrpSpPr>
          <p:grpSpPr>
            <a:xfrm>
              <a:off x="559560" y="1828800"/>
              <a:ext cx="6318911" cy="393403"/>
              <a:chOff x="559560" y="1259322"/>
              <a:chExt cx="6318911" cy="668740"/>
            </a:xfrm>
          </p:grpSpPr>
          <p:grpSp>
            <p:nvGrpSpPr>
              <p:cNvPr id="53" name="Group 52"/>
              <p:cNvGrpSpPr/>
              <p:nvPr/>
            </p:nvGrpSpPr>
            <p:grpSpPr>
              <a:xfrm>
                <a:off x="559560" y="1259322"/>
                <a:ext cx="1977751" cy="668740"/>
                <a:chOff x="356216" y="1216103"/>
                <a:chExt cx="1527175" cy="668740"/>
              </a:xfrm>
            </p:grpSpPr>
            <p:sp>
              <p:nvSpPr>
                <p:cNvPr id="62" name="Rectangle 61"/>
                <p:cNvSpPr/>
                <p:nvPr/>
              </p:nvSpPr>
              <p:spPr>
                <a:xfrm>
                  <a:off x="396710" y="1310185"/>
                  <a:ext cx="1446187" cy="5322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b="1" dirty="0">
                      <a:gradFill>
                        <a:gsLst>
                          <a:gs pos="0">
                            <a:schemeClr val="tx1"/>
                          </a:gs>
                          <a:gs pos="100000">
                            <a:schemeClr val="tx1"/>
                          </a:gs>
                        </a:gsLst>
                        <a:lin ang="16200000" scaled="0"/>
                      </a:gradFill>
                      <a:latin typeface="Segoe Condensed" pitchFamily="34" charset="0"/>
                    </a:rPr>
                    <a:t>APP 1</a:t>
                  </a:r>
                </a:p>
              </p:txBody>
            </p:sp>
            <p:sp>
              <p:nvSpPr>
                <p:cNvPr id="63" name="Rectangle 62"/>
                <p:cNvSpPr/>
                <p:nvPr/>
              </p:nvSpPr>
              <p:spPr bwMode="auto">
                <a:xfrm>
                  <a:off x="356216" y="1216103"/>
                  <a:ext cx="1527175" cy="668740"/>
                </a:xfrm>
                <a:prstGeom prst="rect">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600" dirty="0" smtClean="0">
                    <a:gradFill>
                      <a:gsLst>
                        <a:gs pos="0">
                          <a:srgbClr val="FFFFFF"/>
                        </a:gs>
                        <a:gs pos="100000">
                          <a:srgbClr val="FFFFFF"/>
                        </a:gs>
                      </a:gsLst>
                      <a:lin ang="5400000" scaled="0"/>
                    </a:gradFill>
                  </a:endParaRPr>
                </a:p>
              </p:txBody>
            </p:sp>
          </p:grpSp>
          <p:grpSp>
            <p:nvGrpSpPr>
              <p:cNvPr id="54" name="Group 53"/>
              <p:cNvGrpSpPr/>
              <p:nvPr/>
            </p:nvGrpSpPr>
            <p:grpSpPr>
              <a:xfrm>
                <a:off x="2709669" y="1259322"/>
                <a:ext cx="1977751" cy="668740"/>
                <a:chOff x="2142306" y="1216103"/>
                <a:chExt cx="1527175" cy="668740"/>
              </a:xfrm>
            </p:grpSpPr>
            <p:sp>
              <p:nvSpPr>
                <p:cNvPr id="58" name="Rectangle 57"/>
                <p:cNvSpPr/>
                <p:nvPr/>
              </p:nvSpPr>
              <p:spPr>
                <a:xfrm>
                  <a:off x="2201954" y="1337331"/>
                  <a:ext cx="1407879" cy="42628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gradFill>
                        <a:gsLst>
                          <a:gs pos="0">
                            <a:schemeClr val="tx1"/>
                          </a:gs>
                          <a:gs pos="100000">
                            <a:schemeClr val="tx1"/>
                          </a:gs>
                        </a:gsLst>
                        <a:lin ang="16200000" scaled="0"/>
                      </a:gradFill>
                      <a:latin typeface="Segoe Condensed" pitchFamily="34" charset="0"/>
                    </a:rPr>
                    <a:t>APP 2</a:t>
                  </a:r>
                </a:p>
              </p:txBody>
            </p:sp>
            <p:sp>
              <p:nvSpPr>
                <p:cNvPr id="59" name="Rectangle 58"/>
                <p:cNvSpPr/>
                <p:nvPr/>
              </p:nvSpPr>
              <p:spPr bwMode="auto">
                <a:xfrm>
                  <a:off x="2142306" y="1216103"/>
                  <a:ext cx="1527175" cy="668740"/>
                </a:xfrm>
                <a:prstGeom prst="rect">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600" dirty="0" smtClean="0">
                    <a:gradFill>
                      <a:gsLst>
                        <a:gs pos="0">
                          <a:srgbClr val="FFFFFF"/>
                        </a:gs>
                        <a:gs pos="100000">
                          <a:srgbClr val="FFFFFF"/>
                        </a:gs>
                      </a:gsLst>
                      <a:lin ang="5400000" scaled="0"/>
                    </a:gradFill>
                  </a:endParaRPr>
                </a:p>
              </p:txBody>
            </p:sp>
          </p:grpSp>
          <p:grpSp>
            <p:nvGrpSpPr>
              <p:cNvPr id="55" name="Group 54"/>
              <p:cNvGrpSpPr/>
              <p:nvPr/>
            </p:nvGrpSpPr>
            <p:grpSpPr>
              <a:xfrm>
                <a:off x="4900720" y="1259322"/>
                <a:ext cx="1977751" cy="668740"/>
                <a:chOff x="4066641" y="1216103"/>
                <a:chExt cx="1527175" cy="668740"/>
              </a:xfrm>
            </p:grpSpPr>
            <p:sp>
              <p:nvSpPr>
                <p:cNvPr id="56" name="Rectangle 55"/>
                <p:cNvSpPr/>
                <p:nvPr/>
              </p:nvSpPr>
              <p:spPr>
                <a:xfrm>
                  <a:off x="4097351" y="1348853"/>
                  <a:ext cx="1464849" cy="45410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gradFill>
                        <a:gsLst>
                          <a:gs pos="0">
                            <a:schemeClr val="tx1"/>
                          </a:gs>
                          <a:gs pos="100000">
                            <a:schemeClr val="tx1"/>
                          </a:gs>
                        </a:gsLst>
                        <a:lin ang="16200000" scaled="0"/>
                      </a:gradFill>
                      <a:latin typeface="Segoe Condensed" pitchFamily="34" charset="0"/>
                    </a:rPr>
                    <a:t>APP 3</a:t>
                  </a:r>
                </a:p>
              </p:txBody>
            </p:sp>
            <p:sp>
              <p:nvSpPr>
                <p:cNvPr id="57" name="Rectangle 56"/>
                <p:cNvSpPr/>
                <p:nvPr/>
              </p:nvSpPr>
              <p:spPr bwMode="auto">
                <a:xfrm>
                  <a:off x="4066641" y="1216103"/>
                  <a:ext cx="1527175" cy="668740"/>
                </a:xfrm>
                <a:prstGeom prst="rect">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600" dirty="0" smtClean="0">
                    <a:gradFill>
                      <a:gsLst>
                        <a:gs pos="0">
                          <a:srgbClr val="FFFFFF"/>
                        </a:gs>
                        <a:gs pos="100000">
                          <a:srgbClr val="FFFFFF"/>
                        </a:gs>
                      </a:gsLst>
                      <a:lin ang="5400000" scaled="0"/>
                    </a:gradFill>
                  </a:endParaRPr>
                </a:p>
              </p:txBody>
            </p:sp>
          </p:grpSp>
        </p:grpSp>
        <p:grpSp>
          <p:nvGrpSpPr>
            <p:cNvPr id="88" name="Group 87"/>
            <p:cNvGrpSpPr/>
            <p:nvPr/>
          </p:nvGrpSpPr>
          <p:grpSpPr>
            <a:xfrm>
              <a:off x="559560" y="2541185"/>
              <a:ext cx="6317227" cy="393403"/>
              <a:chOff x="482040" y="1216103"/>
              <a:chExt cx="4878021" cy="668740"/>
            </a:xfrm>
          </p:grpSpPr>
          <p:sp>
            <p:nvSpPr>
              <p:cNvPr id="92" name="Rectangle 91"/>
              <p:cNvSpPr/>
              <p:nvPr/>
            </p:nvSpPr>
            <p:spPr>
              <a:xfrm>
                <a:off x="2201954" y="1337331"/>
                <a:ext cx="1407879" cy="42628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gradFill>
                      <a:gsLst>
                        <a:gs pos="0">
                          <a:schemeClr val="tx1"/>
                        </a:gs>
                        <a:gs pos="100000">
                          <a:schemeClr val="tx1"/>
                        </a:gs>
                      </a:gsLst>
                      <a:lin ang="16200000" scaled="0"/>
                    </a:gradFill>
                    <a:latin typeface="Segoe Condensed" pitchFamily="34" charset="0"/>
                  </a:rPr>
                  <a:t>OS</a:t>
                </a:r>
                <a:endParaRPr lang="en-US" sz="1400" b="1" dirty="0">
                  <a:gradFill>
                    <a:gsLst>
                      <a:gs pos="0">
                        <a:schemeClr val="tx1"/>
                      </a:gs>
                      <a:gs pos="100000">
                        <a:schemeClr val="tx1"/>
                      </a:gs>
                    </a:gsLst>
                    <a:lin ang="16200000" scaled="0"/>
                  </a:gradFill>
                  <a:latin typeface="Segoe Condensed" pitchFamily="34" charset="0"/>
                </a:endParaRPr>
              </a:p>
            </p:txBody>
          </p:sp>
          <p:sp>
            <p:nvSpPr>
              <p:cNvPr id="93" name="Rectangle 92"/>
              <p:cNvSpPr/>
              <p:nvPr/>
            </p:nvSpPr>
            <p:spPr bwMode="auto">
              <a:xfrm>
                <a:off x="482040" y="1216103"/>
                <a:ext cx="4878021" cy="668740"/>
              </a:xfrm>
              <a:prstGeom prst="rect">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600" dirty="0" smtClean="0">
                  <a:gradFill>
                    <a:gsLst>
                      <a:gs pos="0">
                        <a:srgbClr val="FFFFFF"/>
                      </a:gs>
                      <a:gs pos="100000">
                        <a:srgbClr val="FFFFFF"/>
                      </a:gs>
                    </a:gsLst>
                    <a:lin ang="5400000" scaled="0"/>
                  </a:gradFill>
                </a:endParaRPr>
              </a:p>
            </p:txBody>
          </p:sp>
        </p:grpSp>
      </p:grpSp>
      <p:sp>
        <p:nvSpPr>
          <p:cNvPr id="79" name="Rectangle 78"/>
          <p:cNvSpPr/>
          <p:nvPr/>
        </p:nvSpPr>
        <p:spPr bwMode="auto">
          <a:xfrm>
            <a:off x="7274257" y="699024"/>
            <a:ext cx="4914568" cy="1024128"/>
          </a:xfrm>
          <a:prstGeom prst="rect">
            <a:avLst/>
          </a:prstGeom>
          <a:solidFill>
            <a:srgbClr val="004986"/>
          </a:solidFill>
          <a:ln>
            <a:noFill/>
          </a:ln>
        </p:spPr>
        <p:style>
          <a:lnRef idx="1">
            <a:schemeClr val="accent2"/>
          </a:lnRef>
          <a:fillRef idx="3">
            <a:schemeClr val="accent2"/>
          </a:fillRef>
          <a:effectRef idx="2">
            <a:schemeClr val="accent2"/>
          </a:effectRef>
          <a:fontRef idx="minor">
            <a:schemeClr val="lt1"/>
          </a:fontRef>
        </p:style>
        <p:txBody>
          <a:bodyPr lIns="182880" tIns="91440" bIns="91440" anchor="ctr"/>
          <a:lstStyle/>
          <a:p>
            <a:r>
              <a:rPr lang="en-US" sz="3200" dirty="0" smtClean="0">
                <a:gradFill>
                  <a:gsLst>
                    <a:gs pos="0">
                      <a:schemeClr val="tx1"/>
                    </a:gs>
                    <a:gs pos="100000">
                      <a:schemeClr val="tx1"/>
                    </a:gs>
                  </a:gsLst>
                  <a:lin ang="16200000" scaled="0"/>
                </a:gradFill>
                <a:latin typeface="Segoe Condensed" pitchFamily="34" charset="0"/>
              </a:rPr>
              <a:t>Business Empowerment</a:t>
            </a:r>
            <a:endParaRPr lang="en-US" sz="3200" dirty="0">
              <a:gradFill>
                <a:gsLst>
                  <a:gs pos="0">
                    <a:schemeClr val="tx1"/>
                  </a:gs>
                  <a:gs pos="100000">
                    <a:schemeClr val="tx1"/>
                  </a:gs>
                </a:gsLst>
                <a:lin ang="16200000" scaled="0"/>
              </a:gradFill>
              <a:latin typeface="Segoe Condensed" pitchFamily="34" charset="0"/>
            </a:endParaRPr>
          </a:p>
        </p:txBody>
      </p:sp>
      <p:grpSp>
        <p:nvGrpSpPr>
          <p:cNvPr id="83" name="Group 82"/>
          <p:cNvGrpSpPr/>
          <p:nvPr/>
        </p:nvGrpSpPr>
        <p:grpSpPr>
          <a:xfrm>
            <a:off x="2198721" y="5182754"/>
            <a:ext cx="2762390" cy="1790268"/>
            <a:chOff x="754736" y="4566705"/>
            <a:chExt cx="4728485" cy="3064467"/>
          </a:xfrm>
        </p:grpSpPr>
        <p:grpSp>
          <p:nvGrpSpPr>
            <p:cNvPr id="84" name="Group 83"/>
            <p:cNvGrpSpPr/>
            <p:nvPr/>
          </p:nvGrpSpPr>
          <p:grpSpPr>
            <a:xfrm>
              <a:off x="754736" y="4566705"/>
              <a:ext cx="4728485" cy="3064467"/>
              <a:chOff x="754736" y="4566705"/>
              <a:chExt cx="4728485" cy="3064467"/>
            </a:xfrm>
          </p:grpSpPr>
          <p:grpSp>
            <p:nvGrpSpPr>
              <p:cNvPr id="98" name="Group 97"/>
              <p:cNvGrpSpPr/>
              <p:nvPr/>
            </p:nvGrpSpPr>
            <p:grpSpPr>
              <a:xfrm>
                <a:off x="754736" y="4901211"/>
                <a:ext cx="4728485" cy="2729961"/>
                <a:chOff x="708085" y="4901211"/>
                <a:chExt cx="4728485" cy="2729961"/>
              </a:xfrm>
            </p:grpSpPr>
            <p:pic>
              <p:nvPicPr>
                <p:cNvPr id="115" name="Picture 11" descr="\\SFP\Work\White_Whale\2-xxxxx_Anderson_MMS\SFP_Art\Industry Trends\Tow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1361" y="4901211"/>
                  <a:ext cx="1375209" cy="1956789"/>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36710" y="5841687"/>
                  <a:ext cx="1147649" cy="1676036"/>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965510" y="6067049"/>
                  <a:ext cx="1657350" cy="1564123"/>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08085" y="5228889"/>
                  <a:ext cx="1147649" cy="9013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9" name="Group 98"/>
              <p:cNvGrpSpPr/>
              <p:nvPr/>
            </p:nvGrpSpPr>
            <p:grpSpPr>
              <a:xfrm>
                <a:off x="1903589" y="4566705"/>
                <a:ext cx="2192551" cy="2683619"/>
                <a:chOff x="631453" y="4655127"/>
                <a:chExt cx="2056883" cy="2517567"/>
              </a:xfrm>
            </p:grpSpPr>
            <p:pic>
              <p:nvPicPr>
                <p:cNvPr id="100" name="Picture 10" descr="\\SFP\Work\White_Whale\2-xxxxx_Anderson_MMS\SFP_Art\Industry Trends\serve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453" y="4655127"/>
                  <a:ext cx="1825973" cy="2517567"/>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 100"/>
                <p:cNvGrpSpPr/>
                <p:nvPr/>
              </p:nvGrpSpPr>
              <p:grpSpPr>
                <a:xfrm>
                  <a:off x="2134540" y="5361644"/>
                  <a:ext cx="553796" cy="679439"/>
                  <a:chOff x="5435519" y="2558596"/>
                  <a:chExt cx="1027403" cy="1260496"/>
                </a:xfrm>
              </p:grpSpPr>
              <p:sp>
                <p:nvSpPr>
                  <p:cNvPr id="102" name="Trapezoid 1038"/>
                  <p:cNvSpPr/>
                  <p:nvPr/>
                </p:nvSpPr>
                <p:spPr bwMode="auto">
                  <a:xfrm rot="11004433">
                    <a:off x="5447449" y="2840576"/>
                    <a:ext cx="966745" cy="814928"/>
                  </a:xfrm>
                  <a:custGeom>
                    <a:avLst/>
                    <a:gdLst/>
                    <a:ahLst/>
                    <a:cxnLst/>
                    <a:rect l="l" t="t" r="r" b="b"/>
                    <a:pathLst>
                      <a:path w="1000881" h="920456">
                        <a:moveTo>
                          <a:pt x="1000881" y="838858"/>
                        </a:moveTo>
                        <a:cubicBezTo>
                          <a:pt x="940221" y="744068"/>
                          <a:pt x="744463" y="675798"/>
                          <a:pt x="512664" y="675907"/>
                        </a:cubicBezTo>
                        <a:cubicBezTo>
                          <a:pt x="272620" y="676020"/>
                          <a:pt x="71296" y="749428"/>
                          <a:pt x="17890" y="848897"/>
                        </a:cubicBezTo>
                        <a:lnTo>
                          <a:pt x="230114" y="0"/>
                        </a:lnTo>
                        <a:lnTo>
                          <a:pt x="791167" y="0"/>
                        </a:lnTo>
                        <a:close/>
                        <a:moveTo>
                          <a:pt x="2679" y="920456"/>
                        </a:moveTo>
                        <a:lnTo>
                          <a:pt x="0" y="920456"/>
                        </a:lnTo>
                        <a:lnTo>
                          <a:pt x="3296" y="907271"/>
                        </a:lnTo>
                        <a:lnTo>
                          <a:pt x="5336" y="916208"/>
                        </a:lnTo>
                        <a:close/>
                      </a:path>
                    </a:pathLst>
                  </a:custGeom>
                  <a:solidFill>
                    <a:schemeClr val="tx1"/>
                  </a:solidFill>
                  <a:ln w="25400" cap="flat" cmpd="sng" algn="ctr">
                    <a:noFill/>
                    <a:prstDash val="solid"/>
                    <a:miter lim="800000"/>
                  </a:ln>
                  <a:effectLst>
                    <a:outerShdw blurRad="50800" dist="38100" dir="2700000" algn="tl" rotWithShape="0">
                      <a:prstClr val="black">
                        <a:alpha val="10000"/>
                      </a:prstClr>
                    </a:outerShdw>
                    <a:reflection blurRad="6350" stA="15000" endPos="70000" dir="5400000" sy="-100000" algn="bl" rotWithShape="0"/>
                  </a:effectLst>
                </p:spPr>
                <p:txBody>
                  <a:bodyPr anchor="ctr"/>
                  <a:lstStyle/>
                  <a:p>
                    <a:pPr algn="ctr" defTabSz="914400"/>
                    <a:endParaRPr lang="en-US" kern="0" dirty="0">
                      <a:solidFill>
                        <a:sysClr val="window" lastClr="FFFFFF"/>
                      </a:solidFill>
                    </a:endParaRPr>
                  </a:p>
                </p:txBody>
              </p:sp>
              <p:sp>
                <p:nvSpPr>
                  <p:cNvPr id="103" name="Trapezoid 1038"/>
                  <p:cNvSpPr/>
                  <p:nvPr/>
                </p:nvSpPr>
                <p:spPr bwMode="auto">
                  <a:xfrm rot="11004433">
                    <a:off x="5435519" y="2803180"/>
                    <a:ext cx="1000879" cy="920454"/>
                  </a:xfrm>
                  <a:custGeom>
                    <a:avLst/>
                    <a:gdLst/>
                    <a:ahLst/>
                    <a:cxnLst/>
                    <a:rect l="l" t="t" r="r" b="b"/>
                    <a:pathLst>
                      <a:path w="1000881" h="920456">
                        <a:moveTo>
                          <a:pt x="1000881" y="838858"/>
                        </a:moveTo>
                        <a:cubicBezTo>
                          <a:pt x="940221" y="744068"/>
                          <a:pt x="744463" y="675798"/>
                          <a:pt x="512664" y="675907"/>
                        </a:cubicBezTo>
                        <a:cubicBezTo>
                          <a:pt x="272620" y="676020"/>
                          <a:pt x="71296" y="749428"/>
                          <a:pt x="17890" y="848897"/>
                        </a:cubicBezTo>
                        <a:lnTo>
                          <a:pt x="230114" y="0"/>
                        </a:lnTo>
                        <a:lnTo>
                          <a:pt x="791167" y="0"/>
                        </a:lnTo>
                        <a:close/>
                        <a:moveTo>
                          <a:pt x="2679" y="920456"/>
                        </a:moveTo>
                        <a:lnTo>
                          <a:pt x="0" y="920456"/>
                        </a:lnTo>
                        <a:lnTo>
                          <a:pt x="3296" y="907271"/>
                        </a:lnTo>
                        <a:lnTo>
                          <a:pt x="5336" y="916208"/>
                        </a:lnTo>
                        <a:close/>
                      </a:path>
                    </a:pathLst>
                  </a:custGeom>
                  <a:solidFill>
                    <a:schemeClr val="tx1"/>
                  </a:solidFill>
                  <a:ln w="25400" cap="flat" cmpd="sng" algn="ctr">
                    <a:noFill/>
                    <a:prstDash val="solid"/>
                    <a:miter lim="800000"/>
                  </a:ln>
                  <a:effectLst>
                    <a:outerShdw blurRad="50800" dist="38100" dir="2700000" algn="tl" rotWithShape="0">
                      <a:prstClr val="black">
                        <a:alpha val="10000"/>
                      </a:prstClr>
                    </a:outerShdw>
                  </a:effectLst>
                </p:spPr>
                <p:txBody>
                  <a:bodyPr anchor="ctr"/>
                  <a:lstStyle/>
                  <a:p>
                    <a:pPr algn="ctr" defTabSz="914400"/>
                    <a:endParaRPr lang="en-US" kern="0" dirty="0">
                      <a:solidFill>
                        <a:sysClr val="window" lastClr="FFFFFF"/>
                      </a:solidFill>
                    </a:endParaRPr>
                  </a:p>
                </p:txBody>
              </p:sp>
              <p:sp>
                <p:nvSpPr>
                  <p:cNvPr id="104" name="Oval 103"/>
                  <p:cNvSpPr/>
                  <p:nvPr/>
                </p:nvSpPr>
                <p:spPr bwMode="auto">
                  <a:xfrm rot="269802">
                    <a:off x="5612639" y="3578831"/>
                    <a:ext cx="571468" cy="240261"/>
                  </a:xfrm>
                  <a:prstGeom prst="ellipse">
                    <a:avLst/>
                  </a:prstGeom>
                  <a:solidFill>
                    <a:schemeClr val="tx1"/>
                  </a:solidFill>
                  <a:ln w="25400" cap="flat" cmpd="sng" algn="ctr">
                    <a:noFill/>
                    <a:prstDash val="solid"/>
                    <a:miter lim="800000"/>
                  </a:ln>
                  <a:effectLst/>
                </p:spPr>
                <p:txBody>
                  <a:bodyPr anchor="ctr"/>
                  <a:lstStyle/>
                  <a:p>
                    <a:pPr algn="ctr" defTabSz="914400"/>
                    <a:endParaRPr lang="en-US" kern="0" dirty="0">
                      <a:solidFill>
                        <a:sysClr val="window" lastClr="FFFFFF"/>
                      </a:solidFill>
                    </a:endParaRPr>
                  </a:p>
                </p:txBody>
              </p:sp>
              <p:sp>
                <p:nvSpPr>
                  <p:cNvPr id="114" name="Oval 113"/>
                  <p:cNvSpPr/>
                  <p:nvPr/>
                </p:nvSpPr>
                <p:spPr bwMode="auto">
                  <a:xfrm rot="202812">
                    <a:off x="5447629" y="2558596"/>
                    <a:ext cx="1015293" cy="452042"/>
                  </a:xfrm>
                  <a:prstGeom prst="ellipse">
                    <a:avLst/>
                  </a:prstGeom>
                  <a:solidFill>
                    <a:schemeClr val="tx1"/>
                  </a:solidFill>
                  <a:ln w="25400" cap="flat" cmpd="sng" algn="ctr">
                    <a:noFill/>
                    <a:prstDash val="solid"/>
                    <a:miter lim="800000"/>
                  </a:ln>
                  <a:effectLst/>
                </p:spPr>
                <p:txBody>
                  <a:bodyPr anchor="ctr"/>
                  <a:lstStyle/>
                  <a:p>
                    <a:pPr algn="ctr" defTabSz="914400"/>
                    <a:endParaRPr lang="en-US" kern="0" dirty="0">
                      <a:solidFill>
                        <a:sysClr val="window" lastClr="FFFFFF"/>
                      </a:solidFill>
                    </a:endParaRPr>
                  </a:p>
                </p:txBody>
              </p:sp>
            </p:grpSp>
          </p:grpSp>
        </p:grpSp>
        <p:cxnSp>
          <p:nvCxnSpPr>
            <p:cNvPr id="85" name="Elbow Connector 84"/>
            <p:cNvCxnSpPr>
              <a:endCxn id="104" idx="4"/>
            </p:cNvCxnSpPr>
            <p:nvPr/>
          </p:nvCxnSpPr>
          <p:spPr>
            <a:xfrm flipV="1">
              <a:off x="3200400" y="6043864"/>
              <a:ext cx="565951" cy="133001"/>
            </a:xfrm>
            <a:prstGeom prst="bentConnector2">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0" name="Rectangle 79"/>
          <p:cNvSpPr/>
          <p:nvPr/>
        </p:nvSpPr>
        <p:spPr bwMode="auto">
          <a:xfrm>
            <a:off x="917149" y="1092689"/>
            <a:ext cx="3176386" cy="393403"/>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a:lnSpc>
                <a:spcPct val="90000"/>
              </a:lnSpc>
            </a:pPr>
            <a:r>
              <a:rPr lang="en-US" sz="2400" b="1" dirty="0">
                <a:gradFill>
                  <a:gsLst>
                    <a:gs pos="0">
                      <a:schemeClr val="tx1"/>
                    </a:gs>
                    <a:gs pos="100000">
                      <a:schemeClr val="tx1"/>
                    </a:gs>
                  </a:gsLst>
                  <a:lin ang="16200000" scaled="0"/>
                </a:gradFill>
                <a:latin typeface="Segoe Condensed" pitchFamily="34" charset="0"/>
              </a:rPr>
              <a:t>SLA </a:t>
            </a:r>
            <a:r>
              <a:rPr lang="en-US" sz="2400" b="1" dirty="0" smtClean="0">
                <a:gradFill>
                  <a:gsLst>
                    <a:gs pos="0">
                      <a:schemeClr val="tx1"/>
                    </a:gs>
                    <a:gs pos="100000">
                      <a:schemeClr val="tx1"/>
                    </a:gs>
                  </a:gsLst>
                  <a:lin ang="16200000" scaled="0"/>
                </a:gradFill>
                <a:latin typeface="Segoe Condensed" pitchFamily="34" charset="0"/>
              </a:rPr>
              <a:t/>
            </a:r>
            <a:br>
              <a:rPr lang="en-US" sz="2400" b="1" dirty="0" smtClean="0">
                <a:gradFill>
                  <a:gsLst>
                    <a:gs pos="0">
                      <a:schemeClr val="tx1"/>
                    </a:gs>
                    <a:gs pos="100000">
                      <a:schemeClr val="tx1"/>
                    </a:gs>
                  </a:gsLst>
                  <a:lin ang="16200000" scaled="0"/>
                </a:gradFill>
                <a:latin typeface="Segoe Condensed" pitchFamily="34" charset="0"/>
              </a:rPr>
            </a:br>
            <a:r>
              <a:rPr lang="en-US" sz="2400" b="1" dirty="0" smtClean="0">
                <a:gradFill>
                  <a:gsLst>
                    <a:gs pos="0">
                      <a:schemeClr val="tx1"/>
                    </a:gs>
                    <a:gs pos="100000">
                      <a:schemeClr val="tx1"/>
                    </a:gs>
                  </a:gsLst>
                  <a:lin ang="16200000" scaled="0"/>
                </a:gradFill>
                <a:latin typeface="Segoe Condensed" pitchFamily="34" charset="0"/>
              </a:rPr>
              <a:t>Management</a:t>
            </a:r>
            <a:endParaRPr lang="en-US" sz="2400" b="1" dirty="0">
              <a:gradFill>
                <a:gsLst>
                  <a:gs pos="0">
                    <a:schemeClr val="tx1"/>
                  </a:gs>
                  <a:gs pos="100000">
                    <a:schemeClr val="tx1"/>
                  </a:gs>
                </a:gsLst>
                <a:lin ang="16200000" scaled="0"/>
              </a:gradFill>
              <a:latin typeface="Segoe Condensed" pitchFamily="34" charset="0"/>
            </a:endParaRPr>
          </a:p>
        </p:txBody>
      </p:sp>
      <p:sp>
        <p:nvSpPr>
          <p:cNvPr id="64" name="INFRASTRUCTURE"/>
          <p:cNvSpPr txBox="1">
            <a:spLocks/>
          </p:cNvSpPr>
          <p:nvPr/>
        </p:nvSpPr>
        <p:spPr>
          <a:xfrm>
            <a:off x="444977" y="308502"/>
            <a:ext cx="6277970" cy="609398"/>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indent="-171450" algn="ctr">
              <a:lnSpc>
                <a:spcPct val="80000"/>
              </a:lnSpc>
            </a:pPr>
            <a:r>
              <a:rPr lang="en-US" sz="2800" b="1" dirty="0">
                <a:latin typeface="Segoe Condensed" pitchFamily="34" charset="0"/>
              </a:rPr>
              <a:t>DELIVERING THE PRIVATE </a:t>
            </a:r>
            <a:r>
              <a:rPr lang="en-US" sz="2800" b="1" dirty="0" smtClean="0">
                <a:latin typeface="Segoe Condensed" pitchFamily="34" charset="0"/>
              </a:rPr>
              <a:t>CLOUD</a:t>
            </a:r>
            <a:endParaRPr lang="en-US" sz="2800" b="1" dirty="0">
              <a:latin typeface="Segoe Condensed" pitchFamily="34" charset="0"/>
            </a:endParaRPr>
          </a:p>
        </p:txBody>
      </p:sp>
      <p:sp>
        <p:nvSpPr>
          <p:cNvPr id="65" name="TextBox 64"/>
          <p:cNvSpPr txBox="1"/>
          <p:nvPr/>
        </p:nvSpPr>
        <p:spPr>
          <a:xfrm>
            <a:off x="3766049" y="923550"/>
            <a:ext cx="2099763" cy="760186"/>
          </a:xfrm>
          <a:prstGeom prst="rect">
            <a:avLst/>
          </a:prstGeom>
          <a:noFill/>
        </p:spPr>
        <p:txBody>
          <a:bodyPr wrap="none" lIns="121899" tIns="60949" rIns="121899" bIns="60949" rtlCol="0">
            <a:spAutoFit/>
          </a:bodyPr>
          <a:lstStyle/>
          <a:p>
            <a:pPr algn="ctr">
              <a:lnSpc>
                <a:spcPct val="90000"/>
              </a:lnSpc>
            </a:pPr>
            <a:r>
              <a:rPr lang="en-US" sz="2300" b="1" dirty="0">
                <a:gradFill>
                  <a:gsLst>
                    <a:gs pos="0">
                      <a:schemeClr val="tx1"/>
                    </a:gs>
                    <a:gs pos="100000">
                      <a:schemeClr val="tx1"/>
                    </a:gs>
                  </a:gsLst>
                  <a:lin ang="16200000" scaled="0"/>
                </a:gradFill>
                <a:latin typeface="Segoe Condensed" pitchFamily="34" charset="0"/>
              </a:rPr>
              <a:t>Self Service</a:t>
            </a:r>
          </a:p>
          <a:p>
            <a:pPr algn="ctr">
              <a:lnSpc>
                <a:spcPct val="90000"/>
              </a:lnSpc>
            </a:pPr>
            <a:r>
              <a:rPr lang="en-US" sz="2300" b="1" dirty="0">
                <a:gradFill>
                  <a:gsLst>
                    <a:gs pos="0">
                      <a:schemeClr val="tx1"/>
                    </a:gs>
                    <a:gs pos="100000">
                      <a:schemeClr val="tx1"/>
                    </a:gs>
                  </a:gsLst>
                  <a:lin ang="16200000" scaled="0"/>
                </a:gradFill>
                <a:latin typeface="Segoe Condensed" pitchFamily="34" charset="0"/>
              </a:rPr>
              <a:t>“Administration”</a:t>
            </a:r>
          </a:p>
        </p:txBody>
      </p:sp>
    </p:spTree>
    <p:extLst>
      <p:ext uri="{BB962C8B-B14F-4D97-AF65-F5344CB8AC3E}">
        <p14:creationId xmlns:p14="http://schemas.microsoft.com/office/powerpoint/2010/main" val="405808583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60"/>
                                        </p:tgtEl>
                                      </p:cBhvr>
                                    </p:animEffect>
                                    <p:set>
                                      <p:cBhvr>
                                        <p:cTn id="7" dur="1" fill="hold">
                                          <p:stCondLst>
                                            <p:cond delay="999"/>
                                          </p:stCondLst>
                                        </p:cTn>
                                        <p:tgtEl>
                                          <p:spTgt spid="60"/>
                                        </p:tgtEl>
                                        <p:attrNameLst>
                                          <p:attrName>style.visibility</p:attrName>
                                        </p:attrNameLst>
                                      </p:cBhvr>
                                      <p:to>
                                        <p:strVal val="hidden"/>
                                      </p:to>
                                    </p:set>
                                  </p:childTnLst>
                                </p:cTn>
                              </p:par>
                              <p:par>
                                <p:cTn id="8" presetID="2" presetClass="entr" presetSubtype="8" decel="10000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 calcmode="lin" valueType="num">
                                      <p:cBhvr additive="base">
                                        <p:cTn id="10" dur="1000" fill="hold"/>
                                        <p:tgtEl>
                                          <p:spTgt spid="80"/>
                                        </p:tgtEl>
                                        <p:attrNameLst>
                                          <p:attrName>ppt_x</p:attrName>
                                        </p:attrNameLst>
                                      </p:cBhvr>
                                      <p:tavLst>
                                        <p:tav tm="0">
                                          <p:val>
                                            <p:strVal val="0-#ppt_w/2"/>
                                          </p:val>
                                        </p:tav>
                                        <p:tav tm="100000">
                                          <p:val>
                                            <p:strVal val="#ppt_x"/>
                                          </p:val>
                                        </p:tav>
                                      </p:tavLst>
                                    </p:anim>
                                    <p:anim calcmode="lin" valueType="num">
                                      <p:cBhvr additive="base">
                                        <p:cTn id="11" dur="1000" fill="hold"/>
                                        <p:tgtEl>
                                          <p:spTgt spid="80"/>
                                        </p:tgtEl>
                                        <p:attrNameLst>
                                          <p:attrName>ppt_y</p:attrName>
                                        </p:attrNameLst>
                                      </p:cBhvr>
                                      <p:tavLst>
                                        <p:tav tm="0">
                                          <p:val>
                                            <p:strVal val="#ppt_y"/>
                                          </p:val>
                                        </p:tav>
                                        <p:tav tm="100000">
                                          <p:val>
                                            <p:strVal val="#ppt_y"/>
                                          </p:val>
                                        </p:tav>
                                      </p:tavLst>
                                    </p:anim>
                                  </p:childTnLst>
                                </p:cTn>
                              </p:par>
                              <p:par>
                                <p:cTn id="12" presetID="2" presetClass="entr" presetSubtype="2" decel="100000" fill="hold" grpId="0" nodeType="withEffect">
                                  <p:stCondLst>
                                    <p:cond delay="0"/>
                                  </p:stCondLst>
                                  <p:childTnLst>
                                    <p:set>
                                      <p:cBhvr>
                                        <p:cTn id="13" dur="1" fill="hold">
                                          <p:stCondLst>
                                            <p:cond delay="0"/>
                                          </p:stCondLst>
                                        </p:cTn>
                                        <p:tgtEl>
                                          <p:spTgt spid="79"/>
                                        </p:tgtEl>
                                        <p:attrNameLst>
                                          <p:attrName>style.visibility</p:attrName>
                                        </p:attrNameLst>
                                      </p:cBhvr>
                                      <p:to>
                                        <p:strVal val="visible"/>
                                      </p:to>
                                    </p:set>
                                    <p:anim calcmode="lin" valueType="num">
                                      <p:cBhvr additive="base">
                                        <p:cTn id="14" dur="1000" fill="hold"/>
                                        <p:tgtEl>
                                          <p:spTgt spid="79"/>
                                        </p:tgtEl>
                                        <p:attrNameLst>
                                          <p:attrName>ppt_x</p:attrName>
                                        </p:attrNameLst>
                                      </p:cBhvr>
                                      <p:tavLst>
                                        <p:tav tm="0">
                                          <p:val>
                                            <p:strVal val="1+#ppt_w/2"/>
                                          </p:val>
                                        </p:tav>
                                        <p:tav tm="100000">
                                          <p:val>
                                            <p:strVal val="#ppt_x"/>
                                          </p:val>
                                        </p:tav>
                                      </p:tavLst>
                                    </p:anim>
                                    <p:anim calcmode="lin" valueType="num">
                                      <p:cBhvr additive="base">
                                        <p:cTn id="15" dur="10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79" grpId="0" animBg="1"/>
      <p:bldP spid="80" grpId="0"/>
      <p:bldP spid="6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9474821" y="1060941"/>
            <a:ext cx="1938528" cy="5369831"/>
            <a:chOff x="7229315" y="1257481"/>
            <a:chExt cx="4164516" cy="5369831"/>
          </a:xfrm>
        </p:grpSpPr>
        <p:graphicFrame>
          <p:nvGraphicFramePr>
            <p:cNvPr id="16" name="Diagram 15"/>
            <p:cNvGraphicFramePr/>
            <p:nvPr>
              <p:extLst>
                <p:ext uri="{D42A27DB-BD31-4B8C-83A1-F6EECF244321}">
                  <p14:modId xmlns:p14="http://schemas.microsoft.com/office/powerpoint/2010/main" val="2329622988"/>
                </p:ext>
              </p:extLst>
            </p:nvPr>
          </p:nvGraphicFramePr>
          <p:xfrm>
            <a:off x="7229315" y="1807662"/>
            <a:ext cx="4164515" cy="4819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Rectangle 16"/>
            <p:cNvSpPr/>
            <p:nvPr/>
          </p:nvSpPr>
          <p:spPr>
            <a:xfrm>
              <a:off x="7229316" y="1257481"/>
              <a:ext cx="4164515" cy="533400"/>
            </a:xfrm>
            <a:prstGeom prst="rect">
              <a:avLst/>
            </a:prstGeom>
            <a:noFill/>
            <a:ln>
              <a:noFill/>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solidFill>
                    <a:schemeClr val="tx1"/>
                  </a:solidFill>
                </a:rPr>
                <a:t>Services</a:t>
              </a:r>
              <a:endParaRPr lang="en-US" sz="2000" b="1" dirty="0">
                <a:solidFill>
                  <a:schemeClr val="tx1"/>
                </a:solidFill>
              </a:endParaRPr>
            </a:p>
          </p:txBody>
        </p:sp>
      </p:grpSp>
      <p:grpSp>
        <p:nvGrpSpPr>
          <p:cNvPr id="18" name="Group 17"/>
          <p:cNvGrpSpPr/>
          <p:nvPr/>
        </p:nvGrpSpPr>
        <p:grpSpPr>
          <a:xfrm>
            <a:off x="7236107" y="1060941"/>
            <a:ext cx="1938528" cy="5369831"/>
            <a:chOff x="7229315" y="1257481"/>
            <a:chExt cx="4164516" cy="5369831"/>
          </a:xfrm>
        </p:grpSpPr>
        <p:graphicFrame>
          <p:nvGraphicFramePr>
            <p:cNvPr id="19" name="Diagram 18"/>
            <p:cNvGraphicFramePr/>
            <p:nvPr>
              <p:extLst>
                <p:ext uri="{D42A27DB-BD31-4B8C-83A1-F6EECF244321}">
                  <p14:modId xmlns:p14="http://schemas.microsoft.com/office/powerpoint/2010/main" val="1700498509"/>
                </p:ext>
              </p:extLst>
            </p:nvPr>
          </p:nvGraphicFramePr>
          <p:xfrm>
            <a:off x="7229315" y="1807662"/>
            <a:ext cx="4164516" cy="48196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0" name="Rectangle 19"/>
            <p:cNvSpPr/>
            <p:nvPr/>
          </p:nvSpPr>
          <p:spPr>
            <a:xfrm>
              <a:off x="7229316" y="1257481"/>
              <a:ext cx="4164515" cy="533400"/>
            </a:xfrm>
            <a:prstGeom prst="rect">
              <a:avLst/>
            </a:prstGeom>
            <a:noFill/>
            <a:ln>
              <a:noFill/>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solidFill>
                    <a:schemeClr val="tx1"/>
                  </a:solidFill>
                </a:rPr>
                <a:t>Cloud</a:t>
              </a:r>
            </a:p>
          </p:txBody>
        </p:sp>
      </p:grpSp>
      <p:grpSp>
        <p:nvGrpSpPr>
          <p:cNvPr id="21" name="Group 20"/>
          <p:cNvGrpSpPr/>
          <p:nvPr/>
        </p:nvGrpSpPr>
        <p:grpSpPr>
          <a:xfrm>
            <a:off x="514752" y="1060941"/>
            <a:ext cx="2074460" cy="5369831"/>
            <a:chOff x="7229315" y="1257481"/>
            <a:chExt cx="4164516" cy="5369831"/>
          </a:xfrm>
        </p:grpSpPr>
        <p:graphicFrame>
          <p:nvGraphicFramePr>
            <p:cNvPr id="22" name="Diagram 21"/>
            <p:cNvGraphicFramePr/>
            <p:nvPr>
              <p:extLst>
                <p:ext uri="{D42A27DB-BD31-4B8C-83A1-F6EECF244321}">
                  <p14:modId xmlns:p14="http://schemas.microsoft.com/office/powerpoint/2010/main" val="398046866"/>
                </p:ext>
              </p:extLst>
            </p:nvPr>
          </p:nvGraphicFramePr>
          <p:xfrm>
            <a:off x="7229315" y="1807662"/>
            <a:ext cx="4164515" cy="481965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3" name="Rectangle 22"/>
            <p:cNvSpPr/>
            <p:nvPr/>
          </p:nvSpPr>
          <p:spPr>
            <a:xfrm>
              <a:off x="7229316" y="1257481"/>
              <a:ext cx="4164515" cy="533400"/>
            </a:xfrm>
            <a:prstGeom prst="rect">
              <a:avLst/>
            </a:prstGeom>
            <a:noFill/>
            <a:ln>
              <a:noFill/>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solidFill>
                    <a:schemeClr val="tx1"/>
                  </a:solidFill>
                </a:rPr>
                <a:t>Deployment</a:t>
              </a:r>
              <a:endParaRPr lang="en-US" sz="2000" b="1" dirty="0">
                <a:solidFill>
                  <a:schemeClr val="tx1"/>
                </a:solidFill>
              </a:endParaRPr>
            </a:p>
          </p:txBody>
        </p:sp>
      </p:grpSp>
      <p:grpSp>
        <p:nvGrpSpPr>
          <p:cNvPr id="8" name="Group 7"/>
          <p:cNvGrpSpPr/>
          <p:nvPr/>
        </p:nvGrpSpPr>
        <p:grpSpPr>
          <a:xfrm>
            <a:off x="2900838" y="1044160"/>
            <a:ext cx="4023360" cy="5369831"/>
            <a:chOff x="2900838" y="1044160"/>
            <a:chExt cx="4023360" cy="5369831"/>
          </a:xfrm>
        </p:grpSpPr>
        <p:sp>
          <p:nvSpPr>
            <p:cNvPr id="9" name="Rectangle 8"/>
            <p:cNvSpPr/>
            <p:nvPr/>
          </p:nvSpPr>
          <p:spPr>
            <a:xfrm>
              <a:off x="2900838" y="1044160"/>
              <a:ext cx="4023360" cy="533400"/>
            </a:xfrm>
            <a:prstGeom prst="rect">
              <a:avLst/>
            </a:prstGeom>
            <a:noFill/>
            <a:ln>
              <a:no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smtClean="0">
                  <a:solidFill>
                    <a:schemeClr val="tx1">
                      <a:lumMod val="95000"/>
                    </a:schemeClr>
                  </a:solidFill>
                </a:rPr>
                <a:t>Fabric</a:t>
              </a:r>
              <a:endParaRPr lang="en-US" sz="2000" b="1" dirty="0">
                <a:solidFill>
                  <a:schemeClr val="tx1">
                    <a:lumMod val="95000"/>
                  </a:schemeClr>
                </a:solidFill>
              </a:endParaRPr>
            </a:p>
          </p:txBody>
        </p:sp>
        <p:grpSp>
          <p:nvGrpSpPr>
            <p:cNvPr id="2" name="Group 1"/>
            <p:cNvGrpSpPr/>
            <p:nvPr/>
          </p:nvGrpSpPr>
          <p:grpSpPr>
            <a:xfrm>
              <a:off x="2902851" y="1594341"/>
              <a:ext cx="4019332" cy="4819650"/>
              <a:chOff x="2902851" y="1594341"/>
              <a:chExt cx="4019332" cy="4819650"/>
            </a:xfrm>
          </p:grpSpPr>
          <p:sp>
            <p:nvSpPr>
              <p:cNvPr id="3" name="Freeform 2"/>
              <p:cNvSpPr/>
              <p:nvPr/>
            </p:nvSpPr>
            <p:spPr>
              <a:xfrm>
                <a:off x="2902851" y="1594341"/>
                <a:ext cx="2158676" cy="4819650"/>
              </a:xfrm>
              <a:custGeom>
                <a:avLst/>
                <a:gdLst>
                  <a:gd name="connsiteX0" fmla="*/ 0 w 1937027"/>
                  <a:gd name="connsiteY0" fmla="*/ 193703 h 4819650"/>
                  <a:gd name="connsiteX1" fmla="*/ 193703 w 1937027"/>
                  <a:gd name="connsiteY1" fmla="*/ 0 h 4819650"/>
                  <a:gd name="connsiteX2" fmla="*/ 1743324 w 1937027"/>
                  <a:gd name="connsiteY2" fmla="*/ 0 h 4819650"/>
                  <a:gd name="connsiteX3" fmla="*/ 1937027 w 1937027"/>
                  <a:gd name="connsiteY3" fmla="*/ 193703 h 4819650"/>
                  <a:gd name="connsiteX4" fmla="*/ 1937027 w 1937027"/>
                  <a:gd name="connsiteY4" fmla="*/ 4625947 h 4819650"/>
                  <a:gd name="connsiteX5" fmla="*/ 1743324 w 1937027"/>
                  <a:gd name="connsiteY5" fmla="*/ 4819650 h 4819650"/>
                  <a:gd name="connsiteX6" fmla="*/ 193703 w 1937027"/>
                  <a:gd name="connsiteY6" fmla="*/ 4819650 h 4819650"/>
                  <a:gd name="connsiteX7" fmla="*/ 0 w 1937027"/>
                  <a:gd name="connsiteY7" fmla="*/ 4625947 h 4819650"/>
                  <a:gd name="connsiteX8" fmla="*/ 0 w 1937027"/>
                  <a:gd name="connsiteY8" fmla="*/ 193703 h 48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7027" h="4819650">
                    <a:moveTo>
                      <a:pt x="0" y="193703"/>
                    </a:moveTo>
                    <a:cubicBezTo>
                      <a:pt x="0" y="86724"/>
                      <a:pt x="86724" y="0"/>
                      <a:pt x="193703" y="0"/>
                    </a:cubicBezTo>
                    <a:lnTo>
                      <a:pt x="1743324" y="0"/>
                    </a:lnTo>
                    <a:cubicBezTo>
                      <a:pt x="1850303" y="0"/>
                      <a:pt x="1937027" y="86724"/>
                      <a:pt x="1937027" y="193703"/>
                    </a:cubicBezTo>
                    <a:lnTo>
                      <a:pt x="1937027" y="4625947"/>
                    </a:lnTo>
                    <a:cubicBezTo>
                      <a:pt x="1937027" y="4732926"/>
                      <a:pt x="1850303" y="4819650"/>
                      <a:pt x="1743324" y="4819650"/>
                    </a:cubicBezTo>
                    <a:lnTo>
                      <a:pt x="193703" y="4819650"/>
                    </a:lnTo>
                    <a:cubicBezTo>
                      <a:pt x="86724" y="4819650"/>
                      <a:pt x="0" y="4732926"/>
                      <a:pt x="0" y="4625947"/>
                    </a:cubicBezTo>
                    <a:lnTo>
                      <a:pt x="0" y="193703"/>
                    </a:lnTo>
                    <a:close/>
                  </a:path>
                </a:pathLst>
              </a:custGeom>
              <a:scene3d>
                <a:camera prst="orthographicFront"/>
                <a:lightRig rig="flat" dir="t"/>
              </a:scene3d>
              <a:sp3d z="-190500" extrusionH="12700" prstMaterial="plastic"/>
            </p:spPr>
            <p:style>
              <a:lnRef idx="0">
                <a:schemeClr val="dk1">
                  <a:hueOff val="0"/>
                  <a:satOff val="0"/>
                  <a:lumOff val="0"/>
                  <a:alphaOff val="0"/>
                </a:schemeClr>
              </a:lnRef>
              <a:fillRef idx="3">
                <a:schemeClr val="dk1">
                  <a:tint val="40000"/>
                  <a:hueOff val="0"/>
                  <a:satOff val="0"/>
                  <a:lumOff val="0"/>
                  <a:alphaOff val="0"/>
                </a:schemeClr>
              </a:fillRef>
              <a:effectRef idx="0">
                <a:schemeClr val="dk1">
                  <a:tint val="40000"/>
                  <a:hueOff val="0"/>
                  <a:satOff val="0"/>
                  <a:lumOff val="0"/>
                  <a:alphaOff val="0"/>
                </a:schemeClr>
              </a:effectRef>
              <a:fontRef idx="minor">
                <a:schemeClr val="dk1">
                  <a:hueOff val="0"/>
                  <a:satOff val="0"/>
                  <a:lumOff val="0"/>
                  <a:alphaOff val="0"/>
                </a:schemeClr>
              </a:fontRef>
            </p:style>
            <p:txBody>
              <a:bodyPr spcFirstLastPara="0" vert="horz" wrap="square" lIns="87630" tIns="87630" rIns="87630" bIns="3461385" numCol="1" spcCol="1270" anchor="ctr" anchorCtr="0">
                <a:noAutofit/>
              </a:bodyPr>
              <a:lstStyle/>
              <a:p>
                <a:pPr lvl="0" algn="ctr" defTabSz="1022350">
                  <a:lnSpc>
                    <a:spcPct val="90000"/>
                  </a:lnSpc>
                  <a:spcBef>
                    <a:spcPct val="0"/>
                  </a:spcBef>
                  <a:spcAft>
                    <a:spcPct val="35000"/>
                  </a:spcAft>
                </a:pPr>
                <a:endParaRPr lang="en-US" sz="2300" kern="1200" dirty="0"/>
              </a:p>
            </p:txBody>
          </p:sp>
          <p:sp>
            <p:nvSpPr>
              <p:cNvPr id="4" name="Freeform 3"/>
              <p:cNvSpPr/>
              <p:nvPr/>
            </p:nvSpPr>
            <p:spPr>
              <a:xfrm>
                <a:off x="3096554" y="3040353"/>
                <a:ext cx="1549622" cy="702120"/>
              </a:xfrm>
              <a:custGeom>
                <a:avLst/>
                <a:gdLst>
                  <a:gd name="connsiteX0" fmla="*/ 0 w 1549622"/>
                  <a:gd name="connsiteY0" fmla="*/ 70212 h 702120"/>
                  <a:gd name="connsiteX1" fmla="*/ 70212 w 1549622"/>
                  <a:gd name="connsiteY1" fmla="*/ 0 h 702120"/>
                  <a:gd name="connsiteX2" fmla="*/ 1479410 w 1549622"/>
                  <a:gd name="connsiteY2" fmla="*/ 0 h 702120"/>
                  <a:gd name="connsiteX3" fmla="*/ 1549622 w 1549622"/>
                  <a:gd name="connsiteY3" fmla="*/ 70212 h 702120"/>
                  <a:gd name="connsiteX4" fmla="*/ 1549622 w 1549622"/>
                  <a:gd name="connsiteY4" fmla="*/ 631908 h 702120"/>
                  <a:gd name="connsiteX5" fmla="*/ 1479410 w 1549622"/>
                  <a:gd name="connsiteY5" fmla="*/ 702120 h 702120"/>
                  <a:gd name="connsiteX6" fmla="*/ 70212 w 1549622"/>
                  <a:gd name="connsiteY6" fmla="*/ 702120 h 702120"/>
                  <a:gd name="connsiteX7" fmla="*/ 0 w 1549622"/>
                  <a:gd name="connsiteY7" fmla="*/ 631908 h 702120"/>
                  <a:gd name="connsiteX8" fmla="*/ 0 w 1549622"/>
                  <a:gd name="connsiteY8" fmla="*/ 70212 h 70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9622" h="702120">
                    <a:moveTo>
                      <a:pt x="0" y="70212"/>
                    </a:moveTo>
                    <a:cubicBezTo>
                      <a:pt x="0" y="31435"/>
                      <a:pt x="31435" y="0"/>
                      <a:pt x="70212" y="0"/>
                    </a:cubicBezTo>
                    <a:lnTo>
                      <a:pt x="1479410" y="0"/>
                    </a:lnTo>
                    <a:cubicBezTo>
                      <a:pt x="1518187" y="0"/>
                      <a:pt x="1549622" y="31435"/>
                      <a:pt x="1549622" y="70212"/>
                    </a:cubicBezTo>
                    <a:lnTo>
                      <a:pt x="1549622" y="631908"/>
                    </a:lnTo>
                    <a:cubicBezTo>
                      <a:pt x="1549622" y="670685"/>
                      <a:pt x="1518187" y="702120"/>
                      <a:pt x="1479410" y="702120"/>
                    </a:cubicBezTo>
                    <a:lnTo>
                      <a:pt x="70212" y="702120"/>
                    </a:lnTo>
                    <a:cubicBezTo>
                      <a:pt x="31435" y="702120"/>
                      <a:pt x="0" y="670685"/>
                      <a:pt x="0" y="631908"/>
                    </a:cubicBezTo>
                    <a:lnTo>
                      <a:pt x="0" y="70212"/>
                    </a:lnTo>
                    <a:close/>
                  </a:path>
                </a:pathLst>
              </a:custGeom>
              <a:scene3d>
                <a:camera prst="orthographicFront"/>
                <a:lightRig rig="flat" dir="t"/>
              </a:scene3d>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6124" tIns="47234" rIns="56124" bIns="47234" numCol="1" spcCol="1270" anchor="ctr" anchorCtr="0">
                <a:noAutofit/>
              </a:bodyPr>
              <a:lstStyle/>
              <a:p>
                <a:pPr lvl="0" algn="ctr" defTabSz="622300">
                  <a:lnSpc>
                    <a:spcPct val="90000"/>
                  </a:lnSpc>
                  <a:spcBef>
                    <a:spcPct val="0"/>
                  </a:spcBef>
                  <a:spcAft>
                    <a:spcPct val="35000"/>
                  </a:spcAft>
                </a:pPr>
                <a:r>
                  <a:rPr lang="en-US" sz="1400" kern="1200" dirty="0" smtClean="0"/>
                  <a:t>Hyper-V Bare Metal Provisioning</a:t>
                </a:r>
                <a:endParaRPr lang="en-US" sz="1400" kern="1200" dirty="0"/>
              </a:p>
            </p:txBody>
          </p:sp>
          <p:sp>
            <p:nvSpPr>
              <p:cNvPr id="5" name="Freeform 4"/>
              <p:cNvSpPr/>
              <p:nvPr/>
            </p:nvSpPr>
            <p:spPr>
              <a:xfrm>
                <a:off x="3096554" y="3850492"/>
                <a:ext cx="1549622" cy="702120"/>
              </a:xfrm>
              <a:custGeom>
                <a:avLst/>
                <a:gdLst>
                  <a:gd name="connsiteX0" fmla="*/ 0 w 1549622"/>
                  <a:gd name="connsiteY0" fmla="*/ 70212 h 702120"/>
                  <a:gd name="connsiteX1" fmla="*/ 70212 w 1549622"/>
                  <a:gd name="connsiteY1" fmla="*/ 0 h 702120"/>
                  <a:gd name="connsiteX2" fmla="*/ 1479410 w 1549622"/>
                  <a:gd name="connsiteY2" fmla="*/ 0 h 702120"/>
                  <a:gd name="connsiteX3" fmla="*/ 1549622 w 1549622"/>
                  <a:gd name="connsiteY3" fmla="*/ 70212 h 702120"/>
                  <a:gd name="connsiteX4" fmla="*/ 1549622 w 1549622"/>
                  <a:gd name="connsiteY4" fmla="*/ 631908 h 702120"/>
                  <a:gd name="connsiteX5" fmla="*/ 1479410 w 1549622"/>
                  <a:gd name="connsiteY5" fmla="*/ 702120 h 702120"/>
                  <a:gd name="connsiteX6" fmla="*/ 70212 w 1549622"/>
                  <a:gd name="connsiteY6" fmla="*/ 702120 h 702120"/>
                  <a:gd name="connsiteX7" fmla="*/ 0 w 1549622"/>
                  <a:gd name="connsiteY7" fmla="*/ 631908 h 702120"/>
                  <a:gd name="connsiteX8" fmla="*/ 0 w 1549622"/>
                  <a:gd name="connsiteY8" fmla="*/ 70212 h 70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9622" h="702120">
                    <a:moveTo>
                      <a:pt x="0" y="70212"/>
                    </a:moveTo>
                    <a:cubicBezTo>
                      <a:pt x="0" y="31435"/>
                      <a:pt x="31435" y="0"/>
                      <a:pt x="70212" y="0"/>
                    </a:cubicBezTo>
                    <a:lnTo>
                      <a:pt x="1479410" y="0"/>
                    </a:lnTo>
                    <a:cubicBezTo>
                      <a:pt x="1518187" y="0"/>
                      <a:pt x="1549622" y="31435"/>
                      <a:pt x="1549622" y="70212"/>
                    </a:cubicBezTo>
                    <a:lnTo>
                      <a:pt x="1549622" y="631908"/>
                    </a:lnTo>
                    <a:cubicBezTo>
                      <a:pt x="1549622" y="670685"/>
                      <a:pt x="1518187" y="702120"/>
                      <a:pt x="1479410" y="702120"/>
                    </a:cubicBezTo>
                    <a:lnTo>
                      <a:pt x="70212" y="702120"/>
                    </a:lnTo>
                    <a:cubicBezTo>
                      <a:pt x="31435" y="702120"/>
                      <a:pt x="0" y="670685"/>
                      <a:pt x="0" y="631908"/>
                    </a:cubicBezTo>
                    <a:lnTo>
                      <a:pt x="0" y="70212"/>
                    </a:lnTo>
                    <a:close/>
                  </a:path>
                </a:pathLst>
              </a:custGeom>
              <a:scene3d>
                <a:camera prst="orthographicFront"/>
                <a:lightRig rig="flat" dir="t"/>
              </a:scene3d>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6124" tIns="47234" rIns="56124" bIns="47234" numCol="1" spcCol="1270" anchor="ctr" anchorCtr="0">
                <a:noAutofit/>
              </a:bodyPr>
              <a:lstStyle/>
              <a:p>
                <a:pPr lvl="0" algn="ctr" defTabSz="622300">
                  <a:lnSpc>
                    <a:spcPct val="90000"/>
                  </a:lnSpc>
                  <a:spcBef>
                    <a:spcPct val="0"/>
                  </a:spcBef>
                  <a:spcAft>
                    <a:spcPct val="35000"/>
                  </a:spcAft>
                </a:pPr>
                <a:r>
                  <a:rPr lang="en-US" sz="1400" kern="1200" dirty="0" smtClean="0"/>
                  <a:t>Hyper-V, </a:t>
                </a:r>
              </a:p>
              <a:p>
                <a:pPr lvl="0" algn="ctr" defTabSz="622300">
                  <a:lnSpc>
                    <a:spcPct val="90000"/>
                  </a:lnSpc>
                  <a:spcBef>
                    <a:spcPct val="0"/>
                  </a:spcBef>
                  <a:spcAft>
                    <a:spcPct val="35000"/>
                  </a:spcAft>
                </a:pPr>
                <a:r>
                  <a:rPr lang="en-US" sz="1400" kern="1200" dirty="0" smtClean="0"/>
                  <a:t>VMware, Citrix </a:t>
                </a:r>
                <a:r>
                  <a:rPr lang="en-US" sz="1400" kern="1200" dirty="0" err="1" smtClean="0"/>
                  <a:t>XenServer</a:t>
                </a:r>
                <a:endParaRPr lang="en-US" sz="1400" kern="1200" dirty="0"/>
              </a:p>
            </p:txBody>
          </p:sp>
          <p:sp>
            <p:nvSpPr>
              <p:cNvPr id="7" name="Freeform 6"/>
              <p:cNvSpPr/>
              <p:nvPr/>
            </p:nvSpPr>
            <p:spPr>
              <a:xfrm>
                <a:off x="3096554" y="4660631"/>
                <a:ext cx="1549622" cy="702120"/>
              </a:xfrm>
              <a:custGeom>
                <a:avLst/>
                <a:gdLst>
                  <a:gd name="connsiteX0" fmla="*/ 0 w 1549622"/>
                  <a:gd name="connsiteY0" fmla="*/ 70212 h 702120"/>
                  <a:gd name="connsiteX1" fmla="*/ 70212 w 1549622"/>
                  <a:gd name="connsiteY1" fmla="*/ 0 h 702120"/>
                  <a:gd name="connsiteX2" fmla="*/ 1479410 w 1549622"/>
                  <a:gd name="connsiteY2" fmla="*/ 0 h 702120"/>
                  <a:gd name="connsiteX3" fmla="*/ 1549622 w 1549622"/>
                  <a:gd name="connsiteY3" fmla="*/ 70212 h 702120"/>
                  <a:gd name="connsiteX4" fmla="*/ 1549622 w 1549622"/>
                  <a:gd name="connsiteY4" fmla="*/ 631908 h 702120"/>
                  <a:gd name="connsiteX5" fmla="*/ 1479410 w 1549622"/>
                  <a:gd name="connsiteY5" fmla="*/ 702120 h 702120"/>
                  <a:gd name="connsiteX6" fmla="*/ 70212 w 1549622"/>
                  <a:gd name="connsiteY6" fmla="*/ 702120 h 702120"/>
                  <a:gd name="connsiteX7" fmla="*/ 0 w 1549622"/>
                  <a:gd name="connsiteY7" fmla="*/ 631908 h 702120"/>
                  <a:gd name="connsiteX8" fmla="*/ 0 w 1549622"/>
                  <a:gd name="connsiteY8" fmla="*/ 70212 h 70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9622" h="702120">
                    <a:moveTo>
                      <a:pt x="0" y="70212"/>
                    </a:moveTo>
                    <a:cubicBezTo>
                      <a:pt x="0" y="31435"/>
                      <a:pt x="31435" y="0"/>
                      <a:pt x="70212" y="0"/>
                    </a:cubicBezTo>
                    <a:lnTo>
                      <a:pt x="1479410" y="0"/>
                    </a:lnTo>
                    <a:cubicBezTo>
                      <a:pt x="1518187" y="0"/>
                      <a:pt x="1549622" y="31435"/>
                      <a:pt x="1549622" y="70212"/>
                    </a:cubicBezTo>
                    <a:lnTo>
                      <a:pt x="1549622" y="631908"/>
                    </a:lnTo>
                    <a:cubicBezTo>
                      <a:pt x="1549622" y="670685"/>
                      <a:pt x="1518187" y="702120"/>
                      <a:pt x="1479410" y="702120"/>
                    </a:cubicBezTo>
                    <a:lnTo>
                      <a:pt x="70212" y="702120"/>
                    </a:lnTo>
                    <a:cubicBezTo>
                      <a:pt x="31435" y="702120"/>
                      <a:pt x="0" y="670685"/>
                      <a:pt x="0" y="631908"/>
                    </a:cubicBezTo>
                    <a:lnTo>
                      <a:pt x="0" y="70212"/>
                    </a:lnTo>
                    <a:close/>
                  </a:path>
                </a:pathLst>
              </a:custGeom>
              <a:scene3d>
                <a:camera prst="orthographicFront"/>
                <a:lightRig rig="flat" dir="t"/>
              </a:scene3d>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6124" tIns="47234" rIns="56124" bIns="47234" numCol="1" spcCol="1270" anchor="ctr" anchorCtr="0">
                <a:noAutofit/>
              </a:bodyPr>
              <a:lstStyle/>
              <a:p>
                <a:pPr lvl="0" algn="ctr" defTabSz="622300">
                  <a:lnSpc>
                    <a:spcPct val="90000"/>
                  </a:lnSpc>
                  <a:spcBef>
                    <a:spcPct val="0"/>
                  </a:spcBef>
                  <a:spcAft>
                    <a:spcPct val="35000"/>
                  </a:spcAft>
                </a:pPr>
                <a:r>
                  <a:rPr lang="en-US" sz="1400" kern="1200" smtClean="0"/>
                  <a:t>Network </a:t>
                </a:r>
                <a:r>
                  <a:rPr lang="en-US" sz="1400" kern="1200" dirty="0" smtClean="0"/>
                  <a:t>Management</a:t>
                </a:r>
                <a:endParaRPr lang="en-US" sz="1400" kern="1200" dirty="0"/>
              </a:p>
            </p:txBody>
          </p:sp>
          <p:sp>
            <p:nvSpPr>
              <p:cNvPr id="10" name="Freeform 9"/>
              <p:cNvSpPr/>
              <p:nvPr/>
            </p:nvSpPr>
            <p:spPr>
              <a:xfrm>
                <a:off x="3096554" y="5470770"/>
                <a:ext cx="1549622" cy="702120"/>
              </a:xfrm>
              <a:custGeom>
                <a:avLst/>
                <a:gdLst>
                  <a:gd name="connsiteX0" fmla="*/ 0 w 1549622"/>
                  <a:gd name="connsiteY0" fmla="*/ 70212 h 702120"/>
                  <a:gd name="connsiteX1" fmla="*/ 70212 w 1549622"/>
                  <a:gd name="connsiteY1" fmla="*/ 0 h 702120"/>
                  <a:gd name="connsiteX2" fmla="*/ 1479410 w 1549622"/>
                  <a:gd name="connsiteY2" fmla="*/ 0 h 702120"/>
                  <a:gd name="connsiteX3" fmla="*/ 1549622 w 1549622"/>
                  <a:gd name="connsiteY3" fmla="*/ 70212 h 702120"/>
                  <a:gd name="connsiteX4" fmla="*/ 1549622 w 1549622"/>
                  <a:gd name="connsiteY4" fmla="*/ 631908 h 702120"/>
                  <a:gd name="connsiteX5" fmla="*/ 1479410 w 1549622"/>
                  <a:gd name="connsiteY5" fmla="*/ 702120 h 702120"/>
                  <a:gd name="connsiteX6" fmla="*/ 70212 w 1549622"/>
                  <a:gd name="connsiteY6" fmla="*/ 702120 h 702120"/>
                  <a:gd name="connsiteX7" fmla="*/ 0 w 1549622"/>
                  <a:gd name="connsiteY7" fmla="*/ 631908 h 702120"/>
                  <a:gd name="connsiteX8" fmla="*/ 0 w 1549622"/>
                  <a:gd name="connsiteY8" fmla="*/ 70212 h 70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9622" h="702120">
                    <a:moveTo>
                      <a:pt x="0" y="70212"/>
                    </a:moveTo>
                    <a:cubicBezTo>
                      <a:pt x="0" y="31435"/>
                      <a:pt x="31435" y="0"/>
                      <a:pt x="70212" y="0"/>
                    </a:cubicBezTo>
                    <a:lnTo>
                      <a:pt x="1479410" y="0"/>
                    </a:lnTo>
                    <a:cubicBezTo>
                      <a:pt x="1518187" y="0"/>
                      <a:pt x="1549622" y="31435"/>
                      <a:pt x="1549622" y="70212"/>
                    </a:cubicBezTo>
                    <a:lnTo>
                      <a:pt x="1549622" y="631908"/>
                    </a:lnTo>
                    <a:cubicBezTo>
                      <a:pt x="1549622" y="670685"/>
                      <a:pt x="1518187" y="702120"/>
                      <a:pt x="1479410" y="702120"/>
                    </a:cubicBezTo>
                    <a:lnTo>
                      <a:pt x="70212" y="702120"/>
                    </a:lnTo>
                    <a:cubicBezTo>
                      <a:pt x="31435" y="702120"/>
                      <a:pt x="0" y="670685"/>
                      <a:pt x="0" y="631908"/>
                    </a:cubicBezTo>
                    <a:lnTo>
                      <a:pt x="0" y="70212"/>
                    </a:lnTo>
                    <a:close/>
                  </a:path>
                </a:pathLst>
              </a:custGeom>
              <a:scene3d>
                <a:camera prst="orthographicFront"/>
                <a:lightRig rig="flat" dir="t"/>
              </a:scene3d>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6124" tIns="47234" rIns="56124" bIns="47234" numCol="1" spcCol="1270" anchor="ctr" anchorCtr="0">
                <a:noAutofit/>
              </a:bodyPr>
              <a:lstStyle/>
              <a:p>
                <a:pPr lvl="0" algn="ctr" defTabSz="622300">
                  <a:lnSpc>
                    <a:spcPct val="90000"/>
                  </a:lnSpc>
                  <a:spcBef>
                    <a:spcPct val="0"/>
                  </a:spcBef>
                  <a:spcAft>
                    <a:spcPct val="35000"/>
                  </a:spcAft>
                </a:pPr>
                <a:r>
                  <a:rPr lang="en-US" sz="1400" kern="1200" dirty="0" smtClean="0"/>
                  <a:t>Storage Management</a:t>
                </a:r>
                <a:endParaRPr lang="en-US" sz="1400" kern="1200" dirty="0"/>
              </a:p>
            </p:txBody>
          </p:sp>
          <p:sp>
            <p:nvSpPr>
              <p:cNvPr id="11" name="Freeform 10"/>
              <p:cNvSpPr/>
              <p:nvPr/>
            </p:nvSpPr>
            <p:spPr>
              <a:xfrm>
                <a:off x="4722812" y="1594341"/>
                <a:ext cx="2199371" cy="4819650"/>
              </a:xfrm>
              <a:custGeom>
                <a:avLst/>
                <a:gdLst>
                  <a:gd name="connsiteX0" fmla="*/ 0 w 1937027"/>
                  <a:gd name="connsiteY0" fmla="*/ 193703 h 4819650"/>
                  <a:gd name="connsiteX1" fmla="*/ 193703 w 1937027"/>
                  <a:gd name="connsiteY1" fmla="*/ 0 h 4819650"/>
                  <a:gd name="connsiteX2" fmla="*/ 1743324 w 1937027"/>
                  <a:gd name="connsiteY2" fmla="*/ 0 h 4819650"/>
                  <a:gd name="connsiteX3" fmla="*/ 1937027 w 1937027"/>
                  <a:gd name="connsiteY3" fmla="*/ 193703 h 4819650"/>
                  <a:gd name="connsiteX4" fmla="*/ 1937027 w 1937027"/>
                  <a:gd name="connsiteY4" fmla="*/ 4625947 h 4819650"/>
                  <a:gd name="connsiteX5" fmla="*/ 1743324 w 1937027"/>
                  <a:gd name="connsiteY5" fmla="*/ 4819650 h 4819650"/>
                  <a:gd name="connsiteX6" fmla="*/ 193703 w 1937027"/>
                  <a:gd name="connsiteY6" fmla="*/ 4819650 h 4819650"/>
                  <a:gd name="connsiteX7" fmla="*/ 0 w 1937027"/>
                  <a:gd name="connsiteY7" fmla="*/ 4625947 h 4819650"/>
                  <a:gd name="connsiteX8" fmla="*/ 0 w 1937027"/>
                  <a:gd name="connsiteY8" fmla="*/ 193703 h 48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7027" h="4819650">
                    <a:moveTo>
                      <a:pt x="0" y="193703"/>
                    </a:moveTo>
                    <a:cubicBezTo>
                      <a:pt x="0" y="86724"/>
                      <a:pt x="86724" y="0"/>
                      <a:pt x="193703" y="0"/>
                    </a:cubicBezTo>
                    <a:lnTo>
                      <a:pt x="1743324" y="0"/>
                    </a:lnTo>
                    <a:cubicBezTo>
                      <a:pt x="1850303" y="0"/>
                      <a:pt x="1937027" y="86724"/>
                      <a:pt x="1937027" y="193703"/>
                    </a:cubicBezTo>
                    <a:lnTo>
                      <a:pt x="1937027" y="4625947"/>
                    </a:lnTo>
                    <a:cubicBezTo>
                      <a:pt x="1937027" y="4732926"/>
                      <a:pt x="1850303" y="4819650"/>
                      <a:pt x="1743324" y="4819650"/>
                    </a:cubicBezTo>
                    <a:lnTo>
                      <a:pt x="193703" y="4819650"/>
                    </a:lnTo>
                    <a:cubicBezTo>
                      <a:pt x="86724" y="4819650"/>
                      <a:pt x="0" y="4732926"/>
                      <a:pt x="0" y="4625947"/>
                    </a:cubicBezTo>
                    <a:lnTo>
                      <a:pt x="0" y="193703"/>
                    </a:lnTo>
                    <a:close/>
                  </a:path>
                </a:pathLst>
              </a:custGeom>
              <a:scene3d>
                <a:camera prst="orthographicFront"/>
                <a:lightRig rig="flat" dir="t"/>
              </a:scene3d>
              <a:sp3d z="-190500" extrusionH="12700" prstMaterial="plastic"/>
            </p:spPr>
            <p:style>
              <a:lnRef idx="0">
                <a:schemeClr val="dk1">
                  <a:hueOff val="0"/>
                  <a:satOff val="0"/>
                  <a:lumOff val="0"/>
                  <a:alphaOff val="0"/>
                </a:schemeClr>
              </a:lnRef>
              <a:fillRef idx="3">
                <a:schemeClr val="dk1">
                  <a:tint val="40000"/>
                  <a:hueOff val="0"/>
                  <a:satOff val="0"/>
                  <a:lumOff val="0"/>
                  <a:alphaOff val="0"/>
                </a:schemeClr>
              </a:fillRef>
              <a:effectRef idx="0">
                <a:schemeClr val="dk1">
                  <a:tint val="40000"/>
                  <a:hueOff val="0"/>
                  <a:satOff val="0"/>
                  <a:lumOff val="0"/>
                  <a:alphaOff val="0"/>
                </a:schemeClr>
              </a:effectRef>
              <a:fontRef idx="minor">
                <a:schemeClr val="dk1">
                  <a:hueOff val="0"/>
                  <a:satOff val="0"/>
                  <a:lumOff val="0"/>
                  <a:alphaOff val="0"/>
                </a:schemeClr>
              </a:fontRef>
            </p:style>
            <p:txBody>
              <a:bodyPr spcFirstLastPara="0" vert="horz" wrap="square" lIns="87630" tIns="87630" rIns="87630" bIns="3461385" numCol="1" spcCol="1270" anchor="ctr" anchorCtr="0">
                <a:noAutofit/>
              </a:bodyPr>
              <a:lstStyle/>
              <a:p>
                <a:pPr lvl="0" algn="ctr" defTabSz="1022350">
                  <a:lnSpc>
                    <a:spcPct val="90000"/>
                  </a:lnSpc>
                  <a:spcBef>
                    <a:spcPct val="0"/>
                  </a:spcBef>
                  <a:spcAft>
                    <a:spcPct val="35000"/>
                  </a:spcAft>
                </a:pPr>
                <a:endParaRPr lang="en-US" sz="2300" kern="1200" dirty="0"/>
              </a:p>
            </p:txBody>
          </p:sp>
          <p:sp>
            <p:nvSpPr>
              <p:cNvPr id="13" name="Freeform 12"/>
              <p:cNvSpPr/>
              <p:nvPr/>
            </p:nvSpPr>
            <p:spPr>
              <a:xfrm>
                <a:off x="5178859" y="3040353"/>
                <a:ext cx="1549622" cy="702120"/>
              </a:xfrm>
              <a:custGeom>
                <a:avLst/>
                <a:gdLst>
                  <a:gd name="connsiteX0" fmla="*/ 0 w 1549622"/>
                  <a:gd name="connsiteY0" fmla="*/ 70212 h 702120"/>
                  <a:gd name="connsiteX1" fmla="*/ 70212 w 1549622"/>
                  <a:gd name="connsiteY1" fmla="*/ 0 h 702120"/>
                  <a:gd name="connsiteX2" fmla="*/ 1479410 w 1549622"/>
                  <a:gd name="connsiteY2" fmla="*/ 0 h 702120"/>
                  <a:gd name="connsiteX3" fmla="*/ 1549622 w 1549622"/>
                  <a:gd name="connsiteY3" fmla="*/ 70212 h 702120"/>
                  <a:gd name="connsiteX4" fmla="*/ 1549622 w 1549622"/>
                  <a:gd name="connsiteY4" fmla="*/ 631908 h 702120"/>
                  <a:gd name="connsiteX5" fmla="*/ 1479410 w 1549622"/>
                  <a:gd name="connsiteY5" fmla="*/ 702120 h 702120"/>
                  <a:gd name="connsiteX6" fmla="*/ 70212 w 1549622"/>
                  <a:gd name="connsiteY6" fmla="*/ 702120 h 702120"/>
                  <a:gd name="connsiteX7" fmla="*/ 0 w 1549622"/>
                  <a:gd name="connsiteY7" fmla="*/ 631908 h 702120"/>
                  <a:gd name="connsiteX8" fmla="*/ 0 w 1549622"/>
                  <a:gd name="connsiteY8" fmla="*/ 70212 h 70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9622" h="702120">
                    <a:moveTo>
                      <a:pt x="0" y="70212"/>
                    </a:moveTo>
                    <a:cubicBezTo>
                      <a:pt x="0" y="31435"/>
                      <a:pt x="31435" y="0"/>
                      <a:pt x="70212" y="0"/>
                    </a:cubicBezTo>
                    <a:lnTo>
                      <a:pt x="1479410" y="0"/>
                    </a:lnTo>
                    <a:cubicBezTo>
                      <a:pt x="1518187" y="0"/>
                      <a:pt x="1549622" y="31435"/>
                      <a:pt x="1549622" y="70212"/>
                    </a:cubicBezTo>
                    <a:lnTo>
                      <a:pt x="1549622" y="631908"/>
                    </a:lnTo>
                    <a:cubicBezTo>
                      <a:pt x="1549622" y="670685"/>
                      <a:pt x="1518187" y="702120"/>
                      <a:pt x="1479410" y="702120"/>
                    </a:cubicBezTo>
                    <a:lnTo>
                      <a:pt x="70212" y="702120"/>
                    </a:lnTo>
                    <a:cubicBezTo>
                      <a:pt x="31435" y="702120"/>
                      <a:pt x="0" y="670685"/>
                      <a:pt x="0" y="631908"/>
                    </a:cubicBezTo>
                    <a:lnTo>
                      <a:pt x="0" y="70212"/>
                    </a:lnTo>
                    <a:close/>
                  </a:path>
                </a:pathLst>
              </a:custGeom>
              <a:scene3d>
                <a:camera prst="orthographicFront"/>
                <a:lightRig rig="flat" dir="t"/>
              </a:scene3d>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6124" tIns="47234" rIns="56124" bIns="47234" numCol="1" spcCol="1270" anchor="ctr" anchorCtr="0">
                <a:noAutofit/>
              </a:bodyPr>
              <a:lstStyle/>
              <a:p>
                <a:pPr lvl="0" algn="ctr" defTabSz="622300">
                  <a:lnSpc>
                    <a:spcPct val="90000"/>
                  </a:lnSpc>
                  <a:spcBef>
                    <a:spcPct val="0"/>
                  </a:spcBef>
                  <a:spcAft>
                    <a:spcPct val="35000"/>
                  </a:spcAft>
                </a:pPr>
                <a:r>
                  <a:rPr lang="en-US" sz="1400" kern="1200" dirty="0" smtClean="0"/>
                  <a:t>Update Management</a:t>
                </a:r>
                <a:endParaRPr lang="en-US" sz="1400" kern="1200" dirty="0"/>
              </a:p>
            </p:txBody>
          </p:sp>
          <p:sp>
            <p:nvSpPr>
              <p:cNvPr id="14" name="Freeform 13"/>
              <p:cNvSpPr/>
              <p:nvPr/>
            </p:nvSpPr>
            <p:spPr>
              <a:xfrm>
                <a:off x="5178859" y="3850492"/>
                <a:ext cx="1549622" cy="702120"/>
              </a:xfrm>
              <a:custGeom>
                <a:avLst/>
                <a:gdLst>
                  <a:gd name="connsiteX0" fmla="*/ 0 w 1549622"/>
                  <a:gd name="connsiteY0" fmla="*/ 70212 h 702120"/>
                  <a:gd name="connsiteX1" fmla="*/ 70212 w 1549622"/>
                  <a:gd name="connsiteY1" fmla="*/ 0 h 702120"/>
                  <a:gd name="connsiteX2" fmla="*/ 1479410 w 1549622"/>
                  <a:gd name="connsiteY2" fmla="*/ 0 h 702120"/>
                  <a:gd name="connsiteX3" fmla="*/ 1549622 w 1549622"/>
                  <a:gd name="connsiteY3" fmla="*/ 70212 h 702120"/>
                  <a:gd name="connsiteX4" fmla="*/ 1549622 w 1549622"/>
                  <a:gd name="connsiteY4" fmla="*/ 631908 h 702120"/>
                  <a:gd name="connsiteX5" fmla="*/ 1479410 w 1549622"/>
                  <a:gd name="connsiteY5" fmla="*/ 702120 h 702120"/>
                  <a:gd name="connsiteX6" fmla="*/ 70212 w 1549622"/>
                  <a:gd name="connsiteY6" fmla="*/ 702120 h 702120"/>
                  <a:gd name="connsiteX7" fmla="*/ 0 w 1549622"/>
                  <a:gd name="connsiteY7" fmla="*/ 631908 h 702120"/>
                  <a:gd name="connsiteX8" fmla="*/ 0 w 1549622"/>
                  <a:gd name="connsiteY8" fmla="*/ 70212 h 70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9622" h="702120">
                    <a:moveTo>
                      <a:pt x="0" y="70212"/>
                    </a:moveTo>
                    <a:cubicBezTo>
                      <a:pt x="0" y="31435"/>
                      <a:pt x="31435" y="0"/>
                      <a:pt x="70212" y="0"/>
                    </a:cubicBezTo>
                    <a:lnTo>
                      <a:pt x="1479410" y="0"/>
                    </a:lnTo>
                    <a:cubicBezTo>
                      <a:pt x="1518187" y="0"/>
                      <a:pt x="1549622" y="31435"/>
                      <a:pt x="1549622" y="70212"/>
                    </a:cubicBezTo>
                    <a:lnTo>
                      <a:pt x="1549622" y="631908"/>
                    </a:lnTo>
                    <a:cubicBezTo>
                      <a:pt x="1549622" y="670685"/>
                      <a:pt x="1518187" y="702120"/>
                      <a:pt x="1479410" y="702120"/>
                    </a:cubicBezTo>
                    <a:lnTo>
                      <a:pt x="70212" y="702120"/>
                    </a:lnTo>
                    <a:cubicBezTo>
                      <a:pt x="31435" y="702120"/>
                      <a:pt x="0" y="670685"/>
                      <a:pt x="0" y="631908"/>
                    </a:cubicBezTo>
                    <a:lnTo>
                      <a:pt x="0" y="70212"/>
                    </a:lnTo>
                    <a:close/>
                  </a:path>
                </a:pathLst>
              </a:custGeom>
              <a:scene3d>
                <a:camera prst="orthographicFront"/>
                <a:lightRig rig="flat" dir="t"/>
              </a:scene3d>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6124" tIns="47234" rIns="56124" bIns="47234" numCol="1" spcCol="1270" anchor="ctr" anchorCtr="0">
                <a:noAutofit/>
              </a:bodyPr>
              <a:lstStyle/>
              <a:p>
                <a:pPr lvl="0" algn="ctr" defTabSz="622300">
                  <a:lnSpc>
                    <a:spcPct val="90000"/>
                  </a:lnSpc>
                  <a:spcBef>
                    <a:spcPct val="0"/>
                  </a:spcBef>
                  <a:spcAft>
                    <a:spcPct val="35000"/>
                  </a:spcAft>
                </a:pPr>
                <a:r>
                  <a:rPr lang="en-US" sz="1400" kern="1200" dirty="0" smtClean="0"/>
                  <a:t>Dynamic Optimization</a:t>
                </a:r>
                <a:endParaRPr lang="en-US" sz="1400" kern="1200" dirty="0"/>
              </a:p>
            </p:txBody>
          </p:sp>
          <p:sp>
            <p:nvSpPr>
              <p:cNvPr id="24" name="Freeform 23"/>
              <p:cNvSpPr/>
              <p:nvPr/>
            </p:nvSpPr>
            <p:spPr>
              <a:xfrm>
                <a:off x="5178859" y="4660631"/>
                <a:ext cx="1549622" cy="702120"/>
              </a:xfrm>
              <a:custGeom>
                <a:avLst/>
                <a:gdLst>
                  <a:gd name="connsiteX0" fmla="*/ 0 w 1549622"/>
                  <a:gd name="connsiteY0" fmla="*/ 70212 h 702120"/>
                  <a:gd name="connsiteX1" fmla="*/ 70212 w 1549622"/>
                  <a:gd name="connsiteY1" fmla="*/ 0 h 702120"/>
                  <a:gd name="connsiteX2" fmla="*/ 1479410 w 1549622"/>
                  <a:gd name="connsiteY2" fmla="*/ 0 h 702120"/>
                  <a:gd name="connsiteX3" fmla="*/ 1549622 w 1549622"/>
                  <a:gd name="connsiteY3" fmla="*/ 70212 h 702120"/>
                  <a:gd name="connsiteX4" fmla="*/ 1549622 w 1549622"/>
                  <a:gd name="connsiteY4" fmla="*/ 631908 h 702120"/>
                  <a:gd name="connsiteX5" fmla="*/ 1479410 w 1549622"/>
                  <a:gd name="connsiteY5" fmla="*/ 702120 h 702120"/>
                  <a:gd name="connsiteX6" fmla="*/ 70212 w 1549622"/>
                  <a:gd name="connsiteY6" fmla="*/ 702120 h 702120"/>
                  <a:gd name="connsiteX7" fmla="*/ 0 w 1549622"/>
                  <a:gd name="connsiteY7" fmla="*/ 631908 h 702120"/>
                  <a:gd name="connsiteX8" fmla="*/ 0 w 1549622"/>
                  <a:gd name="connsiteY8" fmla="*/ 70212 h 70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9622" h="702120">
                    <a:moveTo>
                      <a:pt x="0" y="70212"/>
                    </a:moveTo>
                    <a:cubicBezTo>
                      <a:pt x="0" y="31435"/>
                      <a:pt x="31435" y="0"/>
                      <a:pt x="70212" y="0"/>
                    </a:cubicBezTo>
                    <a:lnTo>
                      <a:pt x="1479410" y="0"/>
                    </a:lnTo>
                    <a:cubicBezTo>
                      <a:pt x="1518187" y="0"/>
                      <a:pt x="1549622" y="31435"/>
                      <a:pt x="1549622" y="70212"/>
                    </a:cubicBezTo>
                    <a:lnTo>
                      <a:pt x="1549622" y="631908"/>
                    </a:lnTo>
                    <a:cubicBezTo>
                      <a:pt x="1549622" y="670685"/>
                      <a:pt x="1518187" y="702120"/>
                      <a:pt x="1479410" y="702120"/>
                    </a:cubicBezTo>
                    <a:lnTo>
                      <a:pt x="70212" y="702120"/>
                    </a:lnTo>
                    <a:cubicBezTo>
                      <a:pt x="31435" y="702120"/>
                      <a:pt x="0" y="670685"/>
                      <a:pt x="0" y="631908"/>
                    </a:cubicBezTo>
                    <a:lnTo>
                      <a:pt x="0" y="70212"/>
                    </a:lnTo>
                    <a:close/>
                  </a:path>
                </a:pathLst>
              </a:custGeom>
              <a:scene3d>
                <a:camera prst="orthographicFront"/>
                <a:lightRig rig="flat" dir="t"/>
              </a:scene3d>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6124" tIns="47234" rIns="56124" bIns="47234" numCol="1" spcCol="1270" anchor="ctr" anchorCtr="0">
                <a:noAutofit/>
              </a:bodyPr>
              <a:lstStyle/>
              <a:p>
                <a:pPr lvl="0" algn="ctr" defTabSz="622300">
                  <a:lnSpc>
                    <a:spcPct val="90000"/>
                  </a:lnSpc>
                  <a:spcBef>
                    <a:spcPct val="0"/>
                  </a:spcBef>
                  <a:spcAft>
                    <a:spcPct val="35000"/>
                  </a:spcAft>
                </a:pPr>
                <a:r>
                  <a:rPr lang="en-US" sz="1400" kern="1200" dirty="0" smtClean="0"/>
                  <a:t>Power Management</a:t>
                </a:r>
                <a:endParaRPr lang="en-US" sz="1400" kern="1200" dirty="0"/>
              </a:p>
            </p:txBody>
          </p:sp>
          <p:sp>
            <p:nvSpPr>
              <p:cNvPr id="25" name="Freeform 24"/>
              <p:cNvSpPr/>
              <p:nvPr/>
            </p:nvSpPr>
            <p:spPr>
              <a:xfrm>
                <a:off x="5178859" y="5470770"/>
                <a:ext cx="1549622" cy="702120"/>
              </a:xfrm>
              <a:custGeom>
                <a:avLst/>
                <a:gdLst>
                  <a:gd name="connsiteX0" fmla="*/ 0 w 1549622"/>
                  <a:gd name="connsiteY0" fmla="*/ 70212 h 702120"/>
                  <a:gd name="connsiteX1" fmla="*/ 70212 w 1549622"/>
                  <a:gd name="connsiteY1" fmla="*/ 0 h 702120"/>
                  <a:gd name="connsiteX2" fmla="*/ 1479410 w 1549622"/>
                  <a:gd name="connsiteY2" fmla="*/ 0 h 702120"/>
                  <a:gd name="connsiteX3" fmla="*/ 1549622 w 1549622"/>
                  <a:gd name="connsiteY3" fmla="*/ 70212 h 702120"/>
                  <a:gd name="connsiteX4" fmla="*/ 1549622 w 1549622"/>
                  <a:gd name="connsiteY4" fmla="*/ 631908 h 702120"/>
                  <a:gd name="connsiteX5" fmla="*/ 1479410 w 1549622"/>
                  <a:gd name="connsiteY5" fmla="*/ 702120 h 702120"/>
                  <a:gd name="connsiteX6" fmla="*/ 70212 w 1549622"/>
                  <a:gd name="connsiteY6" fmla="*/ 702120 h 702120"/>
                  <a:gd name="connsiteX7" fmla="*/ 0 w 1549622"/>
                  <a:gd name="connsiteY7" fmla="*/ 631908 h 702120"/>
                  <a:gd name="connsiteX8" fmla="*/ 0 w 1549622"/>
                  <a:gd name="connsiteY8" fmla="*/ 70212 h 70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9622" h="702120">
                    <a:moveTo>
                      <a:pt x="0" y="70212"/>
                    </a:moveTo>
                    <a:cubicBezTo>
                      <a:pt x="0" y="31435"/>
                      <a:pt x="31435" y="0"/>
                      <a:pt x="70212" y="0"/>
                    </a:cubicBezTo>
                    <a:lnTo>
                      <a:pt x="1479410" y="0"/>
                    </a:lnTo>
                    <a:cubicBezTo>
                      <a:pt x="1518187" y="0"/>
                      <a:pt x="1549622" y="31435"/>
                      <a:pt x="1549622" y="70212"/>
                    </a:cubicBezTo>
                    <a:lnTo>
                      <a:pt x="1549622" y="631908"/>
                    </a:lnTo>
                    <a:cubicBezTo>
                      <a:pt x="1549622" y="670685"/>
                      <a:pt x="1518187" y="702120"/>
                      <a:pt x="1479410" y="702120"/>
                    </a:cubicBezTo>
                    <a:lnTo>
                      <a:pt x="70212" y="702120"/>
                    </a:lnTo>
                    <a:cubicBezTo>
                      <a:pt x="31435" y="702120"/>
                      <a:pt x="0" y="670685"/>
                      <a:pt x="0" y="631908"/>
                    </a:cubicBezTo>
                    <a:lnTo>
                      <a:pt x="0" y="70212"/>
                    </a:lnTo>
                    <a:close/>
                  </a:path>
                </a:pathLst>
              </a:custGeom>
              <a:scene3d>
                <a:camera prst="orthographicFront"/>
                <a:lightRig rig="flat" dir="t"/>
              </a:scene3d>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6124" tIns="47234" rIns="56124" bIns="47234" numCol="1" spcCol="1270" anchor="ctr" anchorCtr="0">
                <a:noAutofit/>
              </a:bodyPr>
              <a:lstStyle/>
              <a:p>
                <a:pPr lvl="0" algn="ctr" defTabSz="622300">
                  <a:lnSpc>
                    <a:spcPct val="90000"/>
                  </a:lnSpc>
                  <a:spcBef>
                    <a:spcPct val="0"/>
                  </a:spcBef>
                  <a:spcAft>
                    <a:spcPct val="35000"/>
                  </a:spcAft>
                </a:pPr>
                <a:r>
                  <a:rPr lang="en-US" sz="1400" kern="1200" dirty="0" smtClean="0"/>
                  <a:t>Cluster Management</a:t>
                </a:r>
                <a:endParaRPr lang="en-US" sz="1400" kern="1200" dirty="0"/>
              </a:p>
            </p:txBody>
          </p:sp>
        </p:grpSp>
        <p:sp>
          <p:nvSpPr>
            <p:cNvPr id="26" name="TextBox 25"/>
            <p:cNvSpPr txBox="1"/>
            <p:nvPr/>
          </p:nvSpPr>
          <p:spPr>
            <a:xfrm>
              <a:off x="3236550" y="2008982"/>
              <a:ext cx="3273458" cy="581698"/>
            </a:xfrm>
            <a:prstGeom prst="rect">
              <a:avLst/>
            </a:prstGeom>
            <a:noFill/>
          </p:spPr>
          <p:txBody>
            <a:bodyPr wrap="square" lIns="0" tIns="0" rIns="0" bIns="0" rtlCol="0">
              <a:spAutoFit/>
            </a:bodyPr>
            <a:lstStyle/>
            <a:p>
              <a:pPr lvl="0" algn="ctr" defTabSz="1022350">
                <a:lnSpc>
                  <a:spcPct val="90000"/>
                </a:lnSpc>
                <a:spcBef>
                  <a:spcPct val="0"/>
                </a:spcBef>
              </a:pPr>
              <a:r>
                <a:rPr lang="en-US" sz="2100" dirty="0">
                  <a:solidFill>
                    <a:schemeClr val="bg1"/>
                  </a:solidFill>
                </a:rPr>
                <a:t>Fabric </a:t>
              </a:r>
              <a:endParaRPr lang="en-US" sz="2100" dirty="0" smtClean="0">
                <a:solidFill>
                  <a:schemeClr val="bg1"/>
                </a:solidFill>
              </a:endParaRPr>
            </a:p>
            <a:p>
              <a:pPr lvl="0" algn="ctr" defTabSz="1022350">
                <a:lnSpc>
                  <a:spcPct val="90000"/>
                </a:lnSpc>
                <a:spcBef>
                  <a:spcPct val="0"/>
                </a:spcBef>
              </a:pPr>
              <a:r>
                <a:rPr lang="en-US" sz="2100" dirty="0" smtClean="0">
                  <a:solidFill>
                    <a:schemeClr val="bg1"/>
                  </a:solidFill>
                </a:rPr>
                <a:t>Management</a:t>
              </a:r>
              <a:endParaRPr lang="en-US" sz="2100" dirty="0">
                <a:solidFill>
                  <a:schemeClr val="bg1"/>
                </a:solidFill>
              </a:endParaRPr>
            </a:p>
          </p:txBody>
        </p:sp>
      </p:grpSp>
      <p:sp>
        <p:nvSpPr>
          <p:cNvPr id="6" name="Title 5"/>
          <p:cNvSpPr>
            <a:spLocks noGrp="1"/>
          </p:cNvSpPr>
          <p:nvPr>
            <p:ph type="title"/>
          </p:nvPr>
        </p:nvSpPr>
        <p:spPr>
          <a:xfrm>
            <a:off x="514752" y="228600"/>
            <a:ext cx="11149013" cy="609398"/>
          </a:xfrm>
        </p:spPr>
        <p:txBody>
          <a:bodyPr/>
          <a:lstStyle/>
          <a:p>
            <a:r>
              <a:rPr lang="en-US" dirty="0" smtClean="0"/>
              <a:t>SCVMM 2012 Investment Areas</a:t>
            </a:r>
            <a:endParaRPr lang="en-US" dirty="0"/>
          </a:p>
        </p:txBody>
      </p:sp>
    </p:spTree>
    <p:extLst>
      <p:ext uri="{BB962C8B-B14F-4D97-AF65-F5344CB8AC3E}">
        <p14:creationId xmlns:p14="http://schemas.microsoft.com/office/powerpoint/2010/main" val="4108031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Deployment and Upgrade</a:t>
            </a:r>
            <a:endParaRPr lang="en-US" dirty="0"/>
          </a:p>
        </p:txBody>
      </p:sp>
      <p:sp>
        <p:nvSpPr>
          <p:cNvPr id="4" name="Text Placeholder 3"/>
          <p:cNvSpPr>
            <a:spLocks noGrp="1"/>
          </p:cNvSpPr>
          <p:nvPr>
            <p:ph type="body" sz="quarter" idx="10"/>
          </p:nvPr>
        </p:nvSpPr>
        <p:spPr>
          <a:xfrm>
            <a:off x="519112" y="1447799"/>
            <a:ext cx="11149013" cy="5466112"/>
          </a:xfrm>
        </p:spPr>
        <p:txBody>
          <a:bodyPr/>
          <a:lstStyle/>
          <a:p>
            <a:pPr marL="457200" lvl="0" indent="0">
              <a:lnSpc>
                <a:spcPct val="100000"/>
              </a:lnSpc>
              <a:buNone/>
            </a:pPr>
            <a:r>
              <a:rPr lang="en-US" sz="2400" dirty="0" smtClean="0"/>
              <a:t>Highly Available VMM Server</a:t>
            </a:r>
          </a:p>
          <a:p>
            <a:pPr marL="804863" lvl="1" indent="-344488">
              <a:lnSpc>
                <a:spcPct val="100000"/>
              </a:lnSpc>
            </a:pPr>
            <a:r>
              <a:rPr lang="en-US" sz="2000" dirty="0" smtClean="0"/>
              <a:t>Addresses key customer ask </a:t>
            </a:r>
          </a:p>
          <a:p>
            <a:pPr marL="804863" lvl="1" indent="-344488">
              <a:lnSpc>
                <a:spcPct val="100000"/>
              </a:lnSpc>
            </a:pPr>
            <a:r>
              <a:rPr lang="en-US" sz="2000" dirty="0" smtClean="0"/>
              <a:t>VMM server is now cluster aware so there’s no single point of failure</a:t>
            </a:r>
          </a:p>
          <a:p>
            <a:pPr marL="457200" indent="0">
              <a:lnSpc>
                <a:spcPct val="100000"/>
              </a:lnSpc>
              <a:buNone/>
            </a:pPr>
            <a:r>
              <a:rPr lang="en-US" sz="2400" dirty="0"/>
              <a:t>Upgrade</a:t>
            </a:r>
          </a:p>
          <a:p>
            <a:pPr marL="804863" lvl="1" indent="-344488">
              <a:lnSpc>
                <a:spcPct val="100000"/>
              </a:lnSpc>
            </a:pPr>
            <a:r>
              <a:rPr lang="en-US" sz="2000" dirty="0"/>
              <a:t>From VMM 2008 R2 to VMM 2012 RC</a:t>
            </a:r>
          </a:p>
          <a:p>
            <a:pPr marL="804863" lvl="1" indent="-344488">
              <a:lnSpc>
                <a:spcPct val="100000"/>
              </a:lnSpc>
            </a:pPr>
            <a:r>
              <a:rPr lang="en-US" sz="2000" dirty="0"/>
              <a:t>From VMM </a:t>
            </a:r>
            <a:r>
              <a:rPr lang="en-US" sz="2000" dirty="0" smtClean="0"/>
              <a:t>2012 RC to VMM 2012 RTM</a:t>
            </a:r>
          </a:p>
          <a:p>
            <a:pPr lvl="0">
              <a:lnSpc>
                <a:spcPct val="100000"/>
              </a:lnSpc>
            </a:pPr>
            <a:r>
              <a:rPr lang="en-US" sz="2400" dirty="0"/>
              <a:t>Custom</a:t>
            </a:r>
            <a:r>
              <a:rPr lang="en-US" sz="2400" dirty="0" smtClean="0"/>
              <a:t> Properties</a:t>
            </a:r>
          </a:p>
          <a:p>
            <a:pPr marL="804863" lvl="1" indent="-344488">
              <a:lnSpc>
                <a:spcPct val="100000"/>
              </a:lnSpc>
            </a:pPr>
            <a:r>
              <a:rPr lang="en-US" sz="2000" dirty="0"/>
              <a:t>Name/Value pairs</a:t>
            </a:r>
          </a:p>
          <a:p>
            <a:pPr marL="804863" lvl="1" indent="-344488">
              <a:lnSpc>
                <a:spcPct val="100000"/>
              </a:lnSpc>
            </a:pPr>
            <a:r>
              <a:rPr lang="en-US" sz="2000" dirty="0"/>
              <a:t>No need </a:t>
            </a:r>
            <a:r>
              <a:rPr lang="en-US" sz="2000" dirty="0" smtClean="0"/>
              <a:t>to use Custom1…Custom10</a:t>
            </a:r>
          </a:p>
          <a:p>
            <a:pPr marL="457200" indent="0">
              <a:lnSpc>
                <a:spcPct val="100000"/>
              </a:lnSpc>
              <a:buNone/>
            </a:pPr>
            <a:r>
              <a:rPr lang="en-US" sz="2400" dirty="0" err="1"/>
              <a:t>Powershell</a:t>
            </a:r>
            <a:endParaRPr lang="en-US" sz="2400" dirty="0"/>
          </a:p>
          <a:p>
            <a:pPr marL="804863" lvl="1" indent="-344488">
              <a:lnSpc>
                <a:spcPct val="100000"/>
              </a:lnSpc>
            </a:pPr>
            <a:r>
              <a:rPr lang="en-US" sz="2000" dirty="0"/>
              <a:t>Fully </a:t>
            </a:r>
            <a:r>
              <a:rPr lang="en-US" sz="2000" dirty="0" err="1"/>
              <a:t>powershell</a:t>
            </a:r>
            <a:r>
              <a:rPr lang="en-US" sz="2000" dirty="0"/>
              <a:t> scriptable</a:t>
            </a:r>
          </a:p>
          <a:p>
            <a:pPr marL="804863" lvl="1" indent="-344488">
              <a:lnSpc>
                <a:spcPct val="100000"/>
              </a:lnSpc>
            </a:pPr>
            <a:r>
              <a:rPr lang="en-US" sz="2000" dirty="0" err="1"/>
              <a:t>Powershell</a:t>
            </a:r>
            <a:r>
              <a:rPr lang="en-US" sz="2000" dirty="0"/>
              <a:t> 2.0 – standard verbs, noun naming convention</a:t>
            </a:r>
          </a:p>
          <a:p>
            <a:pPr marL="804863" lvl="1" indent="-344488">
              <a:lnSpc>
                <a:spcPct val="100000"/>
              </a:lnSpc>
            </a:pPr>
            <a:r>
              <a:rPr lang="en-US" sz="2000" dirty="0"/>
              <a:t>Backward </a:t>
            </a:r>
            <a:r>
              <a:rPr lang="en-US" sz="2000" dirty="0" smtClean="0"/>
              <a:t>compatible with VMM 2008 R2 scripting interface</a:t>
            </a:r>
          </a:p>
          <a:p>
            <a:pPr>
              <a:lnSpc>
                <a:spcPct val="100000"/>
              </a:lnSpc>
            </a:pPr>
            <a:endParaRPr lang="en-US" sz="2400" dirty="0"/>
          </a:p>
        </p:txBody>
      </p:sp>
      <p:pic>
        <p:nvPicPr>
          <p:cNvPr id="1030" name="Picture 6" descr="\\cstor01\data\PM Team\Icons\Properties_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88" y="3735978"/>
            <a:ext cx="411480" cy="4114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1" name="Picture 7" descr="\\cstor01\data\PM Team\Icons\Powershell_3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540" y="4931228"/>
            <a:ext cx="411480" cy="4114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 descr="\\cstor01\data\PM Team\Icons\Deploy_3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468705" y="2590800"/>
            <a:ext cx="411480" cy="4114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cstor01\data\a-sandyw\ICONS_SystemCenterApproved\Cluster_3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721" y="1465171"/>
            <a:ext cx="304762" cy="304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13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500"/>
                                        <p:tgtEl>
                                          <p:spTgt spid="4">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500"/>
                                        <p:tgtEl>
                                          <p:spTgt spid="4">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Effect transition="in" filter="fade">
                                      <p:cBhvr>
                                        <p:cTn id="41" dur="500"/>
                                        <p:tgtEl>
                                          <p:spTgt spid="4">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030"/>
                                        </p:tgtEl>
                                        <p:attrNameLst>
                                          <p:attrName>style.visibility</p:attrName>
                                        </p:attrNameLst>
                                      </p:cBhvr>
                                      <p:to>
                                        <p:strVal val="visible"/>
                                      </p:to>
                                    </p:set>
                                    <p:animEffect transition="in" filter="fade">
                                      <p:cBhvr>
                                        <p:cTn id="44" dur="500"/>
                                        <p:tgtEl>
                                          <p:spTgt spid="10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animEffect transition="in" filter="fade">
                                      <p:cBhvr>
                                        <p:cTn id="49" dur="500"/>
                                        <p:tgtEl>
                                          <p:spTgt spid="4">
                                            <p:txEl>
                                              <p:pRg st="9" end="9"/>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4">
                                            <p:txEl>
                                              <p:pRg st="10" end="10"/>
                                            </p:txEl>
                                          </p:spTgt>
                                        </p:tgtEl>
                                        <p:attrNameLst>
                                          <p:attrName>style.visibility</p:attrName>
                                        </p:attrNameLst>
                                      </p:cBhvr>
                                      <p:to>
                                        <p:strVal val="visible"/>
                                      </p:to>
                                    </p:set>
                                    <p:animEffect transition="in" filter="fade">
                                      <p:cBhvr>
                                        <p:cTn id="52" dur="500"/>
                                        <p:tgtEl>
                                          <p:spTgt spid="4">
                                            <p:txEl>
                                              <p:pRg st="10" end="1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4">
                                            <p:txEl>
                                              <p:pRg st="11" end="11"/>
                                            </p:txEl>
                                          </p:spTgt>
                                        </p:tgtEl>
                                        <p:attrNameLst>
                                          <p:attrName>style.visibility</p:attrName>
                                        </p:attrNameLst>
                                      </p:cBhvr>
                                      <p:to>
                                        <p:strVal val="visible"/>
                                      </p:to>
                                    </p:set>
                                    <p:animEffect transition="in" filter="fade">
                                      <p:cBhvr>
                                        <p:cTn id="55" dur="500"/>
                                        <p:tgtEl>
                                          <p:spTgt spid="4">
                                            <p:txEl>
                                              <p:pRg st="11" end="11"/>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4">
                                            <p:txEl>
                                              <p:pRg st="12" end="12"/>
                                            </p:txEl>
                                          </p:spTgt>
                                        </p:tgtEl>
                                        <p:attrNameLst>
                                          <p:attrName>style.visibility</p:attrName>
                                        </p:attrNameLst>
                                      </p:cBhvr>
                                      <p:to>
                                        <p:strVal val="visible"/>
                                      </p:to>
                                    </p:set>
                                    <p:animEffect transition="in" filter="fade">
                                      <p:cBhvr>
                                        <p:cTn id="58" dur="500"/>
                                        <p:tgtEl>
                                          <p:spTgt spid="4">
                                            <p:txEl>
                                              <p:pRg st="12" end="12"/>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1031"/>
                                        </p:tgtEl>
                                        <p:attrNameLst>
                                          <p:attrName>style.visibility</p:attrName>
                                        </p:attrNameLst>
                                      </p:cBhvr>
                                      <p:to>
                                        <p:strVal val="visible"/>
                                      </p:to>
                                    </p:set>
                                    <p:animEffect transition="in" filter="fade">
                                      <p:cBhvr>
                                        <p:cTn id="61"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NA11_BreakoutSession_Template_16x9_Final (2)">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1_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1_TENA11_BreakoutSession_Template_16x9_Final (2)">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5B27225F4FD04C84E18EA916064AE9" ma:contentTypeVersion="0" ma:contentTypeDescription="Create a new document." ma:contentTypeScope="" ma:versionID="dc71460db87e86bf113c203e4371d82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052746-84CF-4389-B09B-79440F2AFE51}">
  <ds:schemaRefs>
    <ds:schemaRef ds:uri="http://schemas.microsoft.com/office/2006/documentManagement/types"/>
    <ds:schemaRef ds:uri="http://schemas.microsoft.com/office/2006/metadata/properties"/>
    <ds:schemaRef ds:uri="http://purl.org/dc/dcmitype/"/>
    <ds:schemaRef ds:uri="http://purl.org/dc/elements/1.1/"/>
    <ds:schemaRef ds:uri="http://schemas.openxmlformats.org/package/2006/metadata/core-properties"/>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262460DE-469F-4EA0-8F0F-A469EF5B4A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4057D45-7E6D-43DA-8C3A-58E5F7343B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6474</TotalTime>
  <Words>3260</Words>
  <Application>Microsoft Office PowerPoint</Application>
  <PresentationFormat>Custom</PresentationFormat>
  <Paragraphs>505</Paragraphs>
  <Slides>31</Slides>
  <Notes>29</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31</vt:i4>
      </vt:variant>
    </vt:vector>
  </HeadingPairs>
  <TitlesOfParts>
    <vt:vector size="45" baseType="lpstr">
      <vt:lpstr>Arial</vt:lpstr>
      <vt:lpstr>Segoe UI</vt:lpstr>
      <vt:lpstr>Segoe Light</vt:lpstr>
      <vt:lpstr>Consolas</vt:lpstr>
      <vt:lpstr>Segoe</vt:lpstr>
      <vt:lpstr>Calibri</vt:lpstr>
      <vt:lpstr>SimHei</vt:lpstr>
      <vt:lpstr>Segoe Condensed</vt:lpstr>
      <vt:lpstr>Wingdings</vt:lpstr>
      <vt:lpstr>Segoe UI Semibold</vt:lpstr>
      <vt:lpstr>Segoe Semibold</vt:lpstr>
      <vt:lpstr>TENA11_BreakoutSession_Template_16x9_Final (2)</vt:lpstr>
      <vt:lpstr>1_White with Consolas font for code slides</vt:lpstr>
      <vt:lpstr>1_TENA11_BreakoutSession_Template_16x9_Final (2)</vt:lpstr>
      <vt:lpstr>PowerPoint Presentation</vt:lpstr>
      <vt:lpstr>Microsoft System Center Virtual Machine Manager 2012 What’s in It, and How It Enables the Building of Private Clouds and Federation to the Public Cloud</vt:lpstr>
      <vt:lpstr>Cloud Computing Enables You to Deliver IT as a Service to Your Business </vt:lpstr>
      <vt:lpstr>PowerPoint Presentation</vt:lpstr>
      <vt:lpstr>PowerPoint Presentation</vt:lpstr>
      <vt:lpstr>PowerPoint Presentation</vt:lpstr>
      <vt:lpstr>PowerPoint Presentation</vt:lpstr>
      <vt:lpstr>SCVMM 2012 Investment Areas</vt:lpstr>
      <vt:lpstr>Deployment and Upgrade</vt:lpstr>
      <vt:lpstr>Fabric Management</vt:lpstr>
      <vt:lpstr>Fabric Management</vt:lpstr>
      <vt:lpstr>VMM 2012 Walkthrough</vt:lpstr>
      <vt:lpstr>Private Cloud Usage Scenario</vt:lpstr>
      <vt:lpstr>Private Clouds</vt:lpstr>
      <vt:lpstr>Private Clouds</vt:lpstr>
      <vt:lpstr>Cloud Capacity</vt:lpstr>
      <vt:lpstr>Cloud Capabilities</vt:lpstr>
      <vt:lpstr>User Roles and Scope</vt:lpstr>
      <vt:lpstr>Controlling Usage by Self-Service Users</vt:lpstr>
      <vt:lpstr>Service Lifecycle Management</vt:lpstr>
      <vt:lpstr>Sharing Among Application Owners</vt:lpstr>
      <vt:lpstr>Building and Delegating Clouds</vt:lpstr>
      <vt:lpstr>Federation to Public Clouds Using “Concero”</vt:lpstr>
      <vt:lpstr>VMM 2012 Community Evaluation Program</vt:lpstr>
      <vt:lpstr>System Center Roadmap</vt:lpstr>
      <vt:lpstr>Related Sessions</vt:lpstr>
      <vt:lpstr>Track Resources</vt:lpstr>
      <vt:lpstr>Resources</vt:lpstr>
      <vt:lpstr>PowerPoint Presentation</vt:lpstr>
      <vt:lpstr>PowerPoint Presentation</vt:lpstr>
      <vt:lpstr>PowerPoint Presentation</vt:lpstr>
    </vt:vector>
  </TitlesOfParts>
  <Manager>&lt;Content Manager Name Here&gt;</Manager>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SIM211: Microsoft System Center Virtual Machine Manager 2012What’s in It, and How It Enables the Building of Private Clouds and Federation to the Public Cloud</dc:title>
  <dc:subject>Microsoft TechEd North America 2011</dc:subject>
  <dc:creator>Kenon Owens</dc:creator>
  <cp:keywords/>
  <dc:description>Template Design: Jordan Cayabyab
Formatter: Dana Kim-Wincapaw, Silver Fox Productions, Inc. 
Event Date: May 16-19, 2011
Event Location: Atlanta
Audience Type: Developers, IT Pros</dc:description>
  <cp:lastModifiedBy>Shows</cp:lastModifiedBy>
  <cp:revision>219</cp:revision>
  <cp:lastPrinted>2010-05-11T05:02:34Z</cp:lastPrinted>
  <dcterms:created xsi:type="dcterms:W3CDTF">2007-08-15T21:15:21Z</dcterms:created>
  <dcterms:modified xsi:type="dcterms:W3CDTF">2011-05-14T18:26:31Z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0x010100195B27225F4FD04C84E18EA916064AE9</vt:lpwstr>
  </property>
  <property fmtid="{D5CDD505-2E9C-101B-9397-08002B2CF9AE}" pid="3" name="TaxKeyword">
    <vt:lpwstr>236;#Microsoft Management Summit 2011|ff916f0e-4984-424b-9d26-8f47c60444d9</vt:lpwstr>
  </property>
</Properties>
</file>