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36"/>
  </p:notesMasterIdLst>
  <p:handoutMasterIdLst>
    <p:handoutMasterId r:id="rId37"/>
  </p:handoutMasterIdLst>
  <p:sldIdLst>
    <p:sldId id="360"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61" r:id="rId22"/>
    <p:sldId id="352" r:id="rId23"/>
    <p:sldId id="362" r:id="rId24"/>
    <p:sldId id="354" r:id="rId25"/>
    <p:sldId id="355" r:id="rId26"/>
    <p:sldId id="356" r:id="rId27"/>
    <p:sldId id="357" r:id="rId28"/>
    <p:sldId id="368" r:id="rId29"/>
    <p:sldId id="369" r:id="rId30"/>
    <p:sldId id="370" r:id="rId31"/>
    <p:sldId id="371" r:id="rId32"/>
    <p:sldId id="372" r:id="rId33"/>
    <p:sldId id="367" r:id="rId34"/>
    <p:sldId id="359"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186" autoAdjust="0"/>
    <p:restoredTop sz="96163"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4B86B-9197-4357-8D68-B0F1768D6A3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3CBCC20-25BF-487A-8789-463DE499CEE4}">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Private Cloud</a:t>
          </a:r>
          <a:endParaRPr lang="en-US" b="1" dirty="0"/>
        </a:p>
      </dgm:t>
    </dgm:pt>
    <dgm:pt modelId="{AA7FB924-7499-4EFC-A503-AB813F6AB862}" type="parTrans" cxnId="{310C0AB4-8C8B-40EC-B2AD-87045F4845B0}">
      <dgm:prSet/>
      <dgm:spPr/>
      <dgm:t>
        <a:bodyPr/>
        <a:lstStyle/>
        <a:p>
          <a:endParaRPr lang="en-US"/>
        </a:p>
      </dgm:t>
    </dgm:pt>
    <dgm:pt modelId="{9A347314-B84C-4A91-89D3-019F82727382}" type="sibTrans" cxnId="{310C0AB4-8C8B-40EC-B2AD-87045F4845B0}">
      <dgm:prSet/>
      <dgm:spPr/>
      <dgm:t>
        <a:bodyPr/>
        <a:lstStyle/>
        <a:p>
          <a:endParaRPr lang="en-US"/>
        </a:p>
      </dgm:t>
    </dgm:pt>
    <dgm:pt modelId="{E68E58F5-9F36-4C4C-AF18-514F84D9ADC7}">
      <dgm:prSet phldrT="[Text]" custT="1"/>
      <dgm:spPr>
        <a:gradFill rotWithShape="0">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dgm:spPr>
      <dgm:t>
        <a:bodyPr/>
        <a:lstStyle/>
        <a:p>
          <a:r>
            <a:rPr lang="en-US" sz="1400" b="1" dirty="0" smtClean="0">
              <a:solidFill>
                <a:schemeClr val="tx1"/>
              </a:solidFill>
            </a:rPr>
            <a:t>VM Provisioning</a:t>
          </a:r>
          <a:endParaRPr lang="en-US" sz="1400" b="1" dirty="0">
            <a:solidFill>
              <a:schemeClr val="tx1"/>
            </a:solidFill>
          </a:endParaRPr>
        </a:p>
      </dgm:t>
    </dgm:pt>
    <dgm:pt modelId="{549DDC39-B943-46D0-8395-EF1D94D7EC0E}" type="parTrans" cxnId="{CA2B378C-2420-4610-A886-58EA194F4C5E}">
      <dgm:prSet/>
      <dgm:spPr/>
      <dgm:t>
        <a:bodyPr/>
        <a:lstStyle/>
        <a:p>
          <a:endParaRPr lang="en-US"/>
        </a:p>
      </dgm:t>
    </dgm:pt>
    <dgm:pt modelId="{35C0FDA3-2EEB-4061-9FD0-6DB789AD3DF0}" type="sibTrans" cxnId="{CA2B378C-2420-4610-A886-58EA194F4C5E}">
      <dgm:prSet/>
      <dgm:spPr/>
      <dgm:t>
        <a:bodyPr/>
        <a:lstStyle/>
        <a:p>
          <a:endParaRPr lang="en-US"/>
        </a:p>
      </dgm:t>
    </dgm:pt>
    <dgm:pt modelId="{8198691A-E837-4FE4-BA9C-F90BB9026FC2}">
      <dgm:prSet phldrT="[Text]" custT="1"/>
      <dgm:spPr>
        <a:gradFill rotWithShape="0">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dgm:spPr>
      <dgm:t>
        <a:bodyPr/>
        <a:lstStyle/>
        <a:p>
          <a:r>
            <a:rPr lang="en-US" sz="1400" b="1" dirty="0" smtClean="0">
              <a:solidFill>
                <a:schemeClr val="tx1"/>
              </a:solidFill>
            </a:rPr>
            <a:t>Request Cloud</a:t>
          </a:r>
          <a:endParaRPr lang="en-US" sz="1400" b="1" dirty="0">
            <a:solidFill>
              <a:schemeClr val="tx1"/>
            </a:solidFill>
          </a:endParaRPr>
        </a:p>
      </dgm:t>
    </dgm:pt>
    <dgm:pt modelId="{9D0CC45E-F32A-4062-A350-491AC467E9FD}" type="parTrans" cxnId="{D3BE0525-7522-416B-A397-A3B657BA8FBE}">
      <dgm:prSet/>
      <dgm:spPr/>
      <dgm:t>
        <a:bodyPr/>
        <a:lstStyle/>
        <a:p>
          <a:endParaRPr lang="en-US"/>
        </a:p>
      </dgm:t>
    </dgm:pt>
    <dgm:pt modelId="{59A993D3-3284-4F0B-ABEC-AE461D430C9F}" type="sibTrans" cxnId="{D3BE0525-7522-416B-A397-A3B657BA8FBE}">
      <dgm:prSet/>
      <dgm:spPr/>
      <dgm:t>
        <a:bodyPr/>
        <a:lstStyle/>
        <a:p>
          <a:endParaRPr lang="en-US"/>
        </a:p>
      </dgm:t>
    </dgm:pt>
    <dgm:pt modelId="{6B21F3AA-B688-4215-B803-41D82E7E216A}">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Applications</a:t>
          </a:r>
          <a:endParaRPr lang="en-US" b="1" dirty="0"/>
        </a:p>
      </dgm:t>
    </dgm:pt>
    <dgm:pt modelId="{7AC36E63-7D97-47F9-BF3F-E75B698E02F2}" type="parTrans" cxnId="{A2864096-3133-4CA2-A6CF-96677CC3887A}">
      <dgm:prSet/>
      <dgm:spPr/>
      <dgm:t>
        <a:bodyPr/>
        <a:lstStyle/>
        <a:p>
          <a:endParaRPr lang="en-US"/>
        </a:p>
      </dgm:t>
    </dgm:pt>
    <dgm:pt modelId="{A9CF94C3-0100-47D7-87FA-D642351ED937}" type="sibTrans" cxnId="{A2864096-3133-4CA2-A6CF-96677CC3887A}">
      <dgm:prSet/>
      <dgm:spPr/>
      <dgm:t>
        <a:bodyPr/>
        <a:lstStyle/>
        <a:p>
          <a:endParaRPr lang="en-US"/>
        </a:p>
      </dgm:t>
    </dgm:pt>
    <dgm:pt modelId="{058B6A5F-DF66-444C-BC10-2F46FC20A16A}">
      <dgm:prSet phldrT="[Text]" custT="1"/>
      <dgm:spPr>
        <a:gradFill rotWithShape="0">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dgm:spPr>
      <dgm:t>
        <a:bodyPr/>
        <a:lstStyle/>
        <a:p>
          <a:r>
            <a:rPr lang="en-US" sz="1400" b="1" dirty="0" smtClean="0">
              <a:solidFill>
                <a:schemeClr val="tx1"/>
              </a:solidFill>
            </a:rPr>
            <a:t>Service Provisioning</a:t>
          </a:r>
          <a:endParaRPr lang="en-US" sz="1400" b="1" dirty="0">
            <a:solidFill>
              <a:schemeClr val="tx1"/>
            </a:solidFill>
          </a:endParaRPr>
        </a:p>
      </dgm:t>
    </dgm:pt>
    <dgm:pt modelId="{854EA51F-DFEF-49D4-9271-AC3F52AE6395}" type="parTrans" cxnId="{AD0A6699-C949-414C-93A6-A87B936A232F}">
      <dgm:prSet/>
      <dgm:spPr/>
      <dgm:t>
        <a:bodyPr/>
        <a:lstStyle/>
        <a:p>
          <a:endParaRPr lang="en-US"/>
        </a:p>
      </dgm:t>
    </dgm:pt>
    <dgm:pt modelId="{C4467ADB-A611-47AD-8469-79E673F4DA1E}" type="sibTrans" cxnId="{AD0A6699-C949-414C-93A6-A87B936A232F}">
      <dgm:prSet/>
      <dgm:spPr/>
      <dgm:t>
        <a:bodyPr/>
        <a:lstStyle/>
        <a:p>
          <a:endParaRPr lang="en-US"/>
        </a:p>
      </dgm:t>
    </dgm:pt>
    <dgm:pt modelId="{21FA60D9-9706-45FA-BFC9-87FDA3DEDB8A}">
      <dgm:prSet phldrT="[Text]" custT="1"/>
      <dgm:spPr>
        <a:gradFill rotWithShape="0">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dgm:spPr>
      <dgm:t>
        <a:bodyPr/>
        <a:lstStyle/>
        <a:p>
          <a:r>
            <a:rPr lang="en-US" sz="1400" b="1" dirty="0" smtClean="0">
              <a:solidFill>
                <a:schemeClr val="tx1"/>
              </a:solidFill>
            </a:rPr>
            <a:t>Request Fix for Service </a:t>
          </a:r>
          <a:endParaRPr lang="en-US" sz="1400" b="1" dirty="0">
            <a:solidFill>
              <a:schemeClr val="tx1"/>
            </a:solidFill>
          </a:endParaRPr>
        </a:p>
      </dgm:t>
    </dgm:pt>
    <dgm:pt modelId="{0F112183-E26D-4651-B647-DD49D5EBA312}" type="parTrans" cxnId="{B786C9ED-C362-4B66-A9EC-9845DBB8D31D}">
      <dgm:prSet/>
      <dgm:spPr/>
      <dgm:t>
        <a:bodyPr/>
        <a:lstStyle/>
        <a:p>
          <a:endParaRPr lang="en-US"/>
        </a:p>
      </dgm:t>
    </dgm:pt>
    <dgm:pt modelId="{AA7FAC62-E5DD-4D6D-9C99-7CDE41F17654}" type="sibTrans" cxnId="{B786C9ED-C362-4B66-A9EC-9845DBB8D31D}">
      <dgm:prSet/>
      <dgm:spPr/>
      <dgm:t>
        <a:bodyPr/>
        <a:lstStyle/>
        <a:p>
          <a:endParaRPr lang="en-US"/>
        </a:p>
      </dgm:t>
    </dgm:pt>
    <dgm:pt modelId="{1CA1FE71-4E05-4747-A831-1F88ED0668D8}">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Users</a:t>
          </a:r>
          <a:endParaRPr lang="en-US" b="1" dirty="0"/>
        </a:p>
      </dgm:t>
    </dgm:pt>
    <dgm:pt modelId="{88386242-282B-4CAC-BB31-08428D613B76}" type="parTrans" cxnId="{2C684879-767B-44D1-8135-8AF29BA5D949}">
      <dgm:prSet/>
      <dgm:spPr/>
      <dgm:t>
        <a:bodyPr/>
        <a:lstStyle/>
        <a:p>
          <a:endParaRPr lang="en-US"/>
        </a:p>
      </dgm:t>
    </dgm:pt>
    <dgm:pt modelId="{20926FD2-F743-461D-98AB-CB1540C64BA8}" type="sibTrans" cxnId="{2C684879-767B-44D1-8135-8AF29BA5D949}">
      <dgm:prSet/>
      <dgm:spPr/>
      <dgm:t>
        <a:bodyPr/>
        <a:lstStyle/>
        <a:p>
          <a:endParaRPr lang="en-US"/>
        </a:p>
      </dgm:t>
    </dgm:pt>
    <dgm:pt modelId="{06A08FC7-8769-44BD-953E-56A673B22BFE}">
      <dgm:prSet phldrT="[Text]" custT="1"/>
      <dgm:spPr>
        <a:gradFill flip="none" rotWithShape="1">
          <a:gsLst>
            <a:gs pos="0">
              <a:schemeClr val="tx2">
                <a:lumMod val="50000"/>
              </a:schemeClr>
            </a:gs>
            <a:gs pos="80000">
              <a:schemeClr val="tx2"/>
            </a:gs>
            <a:gs pos="100000">
              <a:schemeClr val="tx2"/>
            </a:gs>
          </a:gsLst>
          <a:lin ang="16200000" scaled="1"/>
          <a:tileRect/>
        </a:gradFill>
        <a:ln>
          <a:noFill/>
        </a:ln>
        <a:effectLst>
          <a:outerShdw blurRad="50800" dist="38100" dir="5400000" algn="t" rotWithShape="0">
            <a:prstClr val="black">
              <a:alpha val="40000"/>
            </a:prstClr>
          </a:outerShdw>
        </a:effectLst>
      </dgm:spPr>
      <dgm:t>
        <a:bodyPr/>
        <a:lstStyle/>
        <a:p>
          <a:r>
            <a:rPr lang="en-US" sz="1400" b="1" dirty="0" smtClean="0">
              <a:solidFill>
                <a:schemeClr val="tx1"/>
              </a:solidFill>
            </a:rPr>
            <a:t>Access Requests</a:t>
          </a:r>
          <a:endParaRPr lang="en-US" sz="1400" b="1" dirty="0">
            <a:solidFill>
              <a:schemeClr val="tx1"/>
            </a:solidFill>
          </a:endParaRPr>
        </a:p>
      </dgm:t>
    </dgm:pt>
    <dgm:pt modelId="{649EFF23-EB5C-49AD-952D-8FBF50747194}" type="parTrans" cxnId="{C496BA09-6085-443B-B88C-5D52B3131544}">
      <dgm:prSet/>
      <dgm:spPr/>
      <dgm:t>
        <a:bodyPr/>
        <a:lstStyle/>
        <a:p>
          <a:endParaRPr lang="en-US"/>
        </a:p>
      </dgm:t>
    </dgm:pt>
    <dgm:pt modelId="{74AFF233-E77E-4ACF-A5B8-C3E13E7B8897}" type="sibTrans" cxnId="{C496BA09-6085-443B-B88C-5D52B3131544}">
      <dgm:prSet/>
      <dgm:spPr/>
      <dgm:t>
        <a:bodyPr/>
        <a:lstStyle/>
        <a:p>
          <a:endParaRPr lang="en-US"/>
        </a:p>
      </dgm:t>
    </dgm:pt>
    <dgm:pt modelId="{6E989123-7A94-4783-A7E5-3F62703364C6}">
      <dgm:prSet phldrT="[Text]" custT="1"/>
      <dgm:spPr>
        <a:gradFill rotWithShape="0">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dgm:spPr>
      <dgm:t>
        <a:bodyPr/>
        <a:lstStyle/>
        <a:p>
          <a:r>
            <a:rPr lang="en-US" sz="1400" b="1" dirty="0" smtClean="0">
              <a:solidFill>
                <a:schemeClr val="tx1"/>
              </a:solidFill>
            </a:rPr>
            <a:t>Request Quota Increase</a:t>
          </a:r>
          <a:endParaRPr lang="en-US" sz="1400" b="1" dirty="0">
            <a:solidFill>
              <a:schemeClr val="tx1"/>
            </a:solidFill>
          </a:endParaRPr>
        </a:p>
      </dgm:t>
    </dgm:pt>
    <dgm:pt modelId="{9C07279D-A9C1-4116-8B23-9B61B48C2207}" type="parTrans" cxnId="{676D9B97-5600-4D41-BAAA-EED233F0F51D}">
      <dgm:prSet/>
      <dgm:spPr/>
      <dgm:t>
        <a:bodyPr/>
        <a:lstStyle/>
        <a:p>
          <a:endParaRPr lang="en-US"/>
        </a:p>
      </dgm:t>
    </dgm:pt>
    <dgm:pt modelId="{19DA7CCE-A0CF-4366-87B7-015DE3C6F6C9}" type="sibTrans" cxnId="{676D9B97-5600-4D41-BAAA-EED233F0F51D}">
      <dgm:prSet/>
      <dgm:spPr/>
      <dgm:t>
        <a:bodyPr/>
        <a:lstStyle/>
        <a:p>
          <a:endParaRPr lang="en-US"/>
        </a:p>
      </dgm:t>
    </dgm:pt>
    <dgm:pt modelId="{8C5141F9-9C78-421B-A0E7-3E87CD3B09DF}" type="pres">
      <dgm:prSet presAssocID="{6F34B86B-9197-4357-8D68-B0F1768D6A3D}" presName="theList" presStyleCnt="0">
        <dgm:presLayoutVars>
          <dgm:dir/>
          <dgm:animLvl val="lvl"/>
          <dgm:resizeHandles val="exact"/>
        </dgm:presLayoutVars>
      </dgm:prSet>
      <dgm:spPr/>
      <dgm:t>
        <a:bodyPr/>
        <a:lstStyle/>
        <a:p>
          <a:endParaRPr lang="en-US"/>
        </a:p>
      </dgm:t>
    </dgm:pt>
    <dgm:pt modelId="{C952E042-1347-4AE1-BB9C-06F2DDCBA621}" type="pres">
      <dgm:prSet presAssocID="{63CBCC20-25BF-487A-8789-463DE499CEE4}" presName="compNode" presStyleCnt="0"/>
      <dgm:spPr/>
    </dgm:pt>
    <dgm:pt modelId="{2024EC18-0580-4219-B8BB-A25AAB1FC87E}" type="pres">
      <dgm:prSet presAssocID="{63CBCC20-25BF-487A-8789-463DE499CEE4}" presName="aNode" presStyleLbl="bgShp" presStyleIdx="0" presStyleCnt="3"/>
      <dgm:spPr/>
      <dgm:t>
        <a:bodyPr/>
        <a:lstStyle/>
        <a:p>
          <a:endParaRPr lang="en-US"/>
        </a:p>
      </dgm:t>
    </dgm:pt>
    <dgm:pt modelId="{F320FF76-B1CA-48CE-9EC0-BB64C43AE127}" type="pres">
      <dgm:prSet presAssocID="{63CBCC20-25BF-487A-8789-463DE499CEE4}" presName="textNode" presStyleLbl="bgShp" presStyleIdx="0" presStyleCnt="3"/>
      <dgm:spPr/>
      <dgm:t>
        <a:bodyPr/>
        <a:lstStyle/>
        <a:p>
          <a:endParaRPr lang="en-US"/>
        </a:p>
      </dgm:t>
    </dgm:pt>
    <dgm:pt modelId="{BC228448-B90A-4286-9340-764BDA97C154}" type="pres">
      <dgm:prSet presAssocID="{63CBCC20-25BF-487A-8789-463DE499CEE4}" presName="compChildNode" presStyleCnt="0"/>
      <dgm:spPr/>
    </dgm:pt>
    <dgm:pt modelId="{6A0D151D-01EB-4A80-B938-6C29072B3806}" type="pres">
      <dgm:prSet presAssocID="{63CBCC20-25BF-487A-8789-463DE499CEE4}" presName="theInnerList" presStyleCnt="0"/>
      <dgm:spPr/>
    </dgm:pt>
    <dgm:pt modelId="{75C55E21-5014-427C-8E3B-B2169F6A75CD}" type="pres">
      <dgm:prSet presAssocID="{E68E58F5-9F36-4C4C-AF18-514F84D9ADC7}" presName="childNode" presStyleLbl="node1" presStyleIdx="0" presStyleCnt="6">
        <dgm:presLayoutVars>
          <dgm:bulletEnabled val="1"/>
        </dgm:presLayoutVars>
      </dgm:prSet>
      <dgm:spPr/>
      <dgm:t>
        <a:bodyPr/>
        <a:lstStyle/>
        <a:p>
          <a:endParaRPr lang="en-US"/>
        </a:p>
      </dgm:t>
    </dgm:pt>
    <dgm:pt modelId="{5448A516-B22E-4C33-A04B-210E223E8DDE}" type="pres">
      <dgm:prSet presAssocID="{E68E58F5-9F36-4C4C-AF18-514F84D9ADC7}" presName="aSpace2" presStyleCnt="0"/>
      <dgm:spPr/>
    </dgm:pt>
    <dgm:pt modelId="{B42A968B-3909-4981-AA72-5CB07688A6B5}" type="pres">
      <dgm:prSet presAssocID="{8198691A-E837-4FE4-BA9C-F90BB9026FC2}" presName="childNode" presStyleLbl="node1" presStyleIdx="1" presStyleCnt="6">
        <dgm:presLayoutVars>
          <dgm:bulletEnabled val="1"/>
        </dgm:presLayoutVars>
      </dgm:prSet>
      <dgm:spPr/>
      <dgm:t>
        <a:bodyPr/>
        <a:lstStyle/>
        <a:p>
          <a:endParaRPr lang="en-US"/>
        </a:p>
      </dgm:t>
    </dgm:pt>
    <dgm:pt modelId="{0EBA441C-5C0A-4237-AEAA-5E176268D750}" type="pres">
      <dgm:prSet presAssocID="{63CBCC20-25BF-487A-8789-463DE499CEE4}" presName="aSpace" presStyleCnt="0"/>
      <dgm:spPr/>
    </dgm:pt>
    <dgm:pt modelId="{3302D0E5-49ED-4648-A7D6-3E17ACCCEBD0}" type="pres">
      <dgm:prSet presAssocID="{6B21F3AA-B688-4215-B803-41D82E7E216A}" presName="compNode" presStyleCnt="0"/>
      <dgm:spPr/>
    </dgm:pt>
    <dgm:pt modelId="{D98271D4-B1F2-4682-AF27-D9C8E0440775}" type="pres">
      <dgm:prSet presAssocID="{6B21F3AA-B688-4215-B803-41D82E7E216A}" presName="aNode" presStyleLbl="bgShp" presStyleIdx="1" presStyleCnt="3"/>
      <dgm:spPr/>
      <dgm:t>
        <a:bodyPr/>
        <a:lstStyle/>
        <a:p>
          <a:endParaRPr lang="en-US"/>
        </a:p>
      </dgm:t>
    </dgm:pt>
    <dgm:pt modelId="{4E50C058-1877-43DD-8D99-81E28A88DF56}" type="pres">
      <dgm:prSet presAssocID="{6B21F3AA-B688-4215-B803-41D82E7E216A}" presName="textNode" presStyleLbl="bgShp" presStyleIdx="1" presStyleCnt="3"/>
      <dgm:spPr/>
      <dgm:t>
        <a:bodyPr/>
        <a:lstStyle/>
        <a:p>
          <a:endParaRPr lang="en-US"/>
        </a:p>
      </dgm:t>
    </dgm:pt>
    <dgm:pt modelId="{05024BE6-4D4C-4006-95CA-4EF8292C0C7C}" type="pres">
      <dgm:prSet presAssocID="{6B21F3AA-B688-4215-B803-41D82E7E216A}" presName="compChildNode" presStyleCnt="0"/>
      <dgm:spPr/>
    </dgm:pt>
    <dgm:pt modelId="{0A394B9E-EE5E-42C7-9CCC-2AD8ADE65FFC}" type="pres">
      <dgm:prSet presAssocID="{6B21F3AA-B688-4215-B803-41D82E7E216A}" presName="theInnerList" presStyleCnt="0"/>
      <dgm:spPr/>
    </dgm:pt>
    <dgm:pt modelId="{FAB57A2C-1531-4323-BCC2-0FF2F4635486}" type="pres">
      <dgm:prSet presAssocID="{058B6A5F-DF66-444C-BC10-2F46FC20A16A}" presName="childNode" presStyleLbl="node1" presStyleIdx="2" presStyleCnt="6">
        <dgm:presLayoutVars>
          <dgm:bulletEnabled val="1"/>
        </dgm:presLayoutVars>
      </dgm:prSet>
      <dgm:spPr/>
      <dgm:t>
        <a:bodyPr/>
        <a:lstStyle/>
        <a:p>
          <a:endParaRPr lang="en-US"/>
        </a:p>
      </dgm:t>
    </dgm:pt>
    <dgm:pt modelId="{269DA263-6BAA-4D59-A9D5-013F837006E3}" type="pres">
      <dgm:prSet presAssocID="{058B6A5F-DF66-444C-BC10-2F46FC20A16A}" presName="aSpace2" presStyleCnt="0"/>
      <dgm:spPr/>
    </dgm:pt>
    <dgm:pt modelId="{5A4FE688-E390-45D0-B35D-99D48BE91F0D}" type="pres">
      <dgm:prSet presAssocID="{21FA60D9-9706-45FA-BFC9-87FDA3DEDB8A}" presName="childNode" presStyleLbl="node1" presStyleIdx="3" presStyleCnt="6">
        <dgm:presLayoutVars>
          <dgm:bulletEnabled val="1"/>
        </dgm:presLayoutVars>
      </dgm:prSet>
      <dgm:spPr/>
      <dgm:t>
        <a:bodyPr/>
        <a:lstStyle/>
        <a:p>
          <a:endParaRPr lang="en-US"/>
        </a:p>
      </dgm:t>
    </dgm:pt>
    <dgm:pt modelId="{A74BB2BA-BE1C-4A45-9243-FD1F69484080}" type="pres">
      <dgm:prSet presAssocID="{6B21F3AA-B688-4215-B803-41D82E7E216A}" presName="aSpace" presStyleCnt="0"/>
      <dgm:spPr/>
    </dgm:pt>
    <dgm:pt modelId="{106CC074-341B-48FB-8A82-8291C2794C53}" type="pres">
      <dgm:prSet presAssocID="{1CA1FE71-4E05-4747-A831-1F88ED0668D8}" presName="compNode" presStyleCnt="0"/>
      <dgm:spPr/>
    </dgm:pt>
    <dgm:pt modelId="{EC312F17-8F14-41DE-87C7-BD626D0FED63}" type="pres">
      <dgm:prSet presAssocID="{1CA1FE71-4E05-4747-A831-1F88ED0668D8}" presName="aNode" presStyleLbl="bgShp" presStyleIdx="2" presStyleCnt="3"/>
      <dgm:spPr/>
      <dgm:t>
        <a:bodyPr/>
        <a:lstStyle/>
        <a:p>
          <a:endParaRPr lang="en-US"/>
        </a:p>
      </dgm:t>
    </dgm:pt>
    <dgm:pt modelId="{C1F6B838-F9F1-477B-9540-27F20E028A87}" type="pres">
      <dgm:prSet presAssocID="{1CA1FE71-4E05-4747-A831-1F88ED0668D8}" presName="textNode" presStyleLbl="bgShp" presStyleIdx="2" presStyleCnt="3"/>
      <dgm:spPr/>
      <dgm:t>
        <a:bodyPr/>
        <a:lstStyle/>
        <a:p>
          <a:endParaRPr lang="en-US"/>
        </a:p>
      </dgm:t>
    </dgm:pt>
    <dgm:pt modelId="{A54E6F7B-ACC0-491E-97E7-F860F0FCBC5A}" type="pres">
      <dgm:prSet presAssocID="{1CA1FE71-4E05-4747-A831-1F88ED0668D8}" presName="compChildNode" presStyleCnt="0"/>
      <dgm:spPr/>
    </dgm:pt>
    <dgm:pt modelId="{AA7E1A05-5E18-4556-A810-2E35C04F9B09}" type="pres">
      <dgm:prSet presAssocID="{1CA1FE71-4E05-4747-A831-1F88ED0668D8}" presName="theInnerList" presStyleCnt="0"/>
      <dgm:spPr/>
    </dgm:pt>
    <dgm:pt modelId="{A483957F-0058-4D71-B33C-480179B34288}" type="pres">
      <dgm:prSet presAssocID="{06A08FC7-8769-44BD-953E-56A673B22BFE}" presName="childNode" presStyleLbl="node1" presStyleIdx="4" presStyleCnt="6">
        <dgm:presLayoutVars>
          <dgm:bulletEnabled val="1"/>
        </dgm:presLayoutVars>
      </dgm:prSet>
      <dgm:spPr/>
      <dgm:t>
        <a:bodyPr/>
        <a:lstStyle/>
        <a:p>
          <a:endParaRPr lang="en-US"/>
        </a:p>
      </dgm:t>
    </dgm:pt>
    <dgm:pt modelId="{EA0B2C10-D1A6-49BD-9AE1-FC14D7579F40}" type="pres">
      <dgm:prSet presAssocID="{06A08FC7-8769-44BD-953E-56A673B22BFE}" presName="aSpace2" presStyleCnt="0"/>
      <dgm:spPr/>
    </dgm:pt>
    <dgm:pt modelId="{54943B04-4D8D-4F47-B17C-6421294134AD}" type="pres">
      <dgm:prSet presAssocID="{6E989123-7A94-4783-A7E5-3F62703364C6}" presName="childNode" presStyleLbl="node1" presStyleIdx="5" presStyleCnt="6">
        <dgm:presLayoutVars>
          <dgm:bulletEnabled val="1"/>
        </dgm:presLayoutVars>
      </dgm:prSet>
      <dgm:spPr/>
      <dgm:t>
        <a:bodyPr/>
        <a:lstStyle/>
        <a:p>
          <a:endParaRPr lang="en-US"/>
        </a:p>
      </dgm:t>
    </dgm:pt>
  </dgm:ptLst>
  <dgm:cxnLst>
    <dgm:cxn modelId="{B786C9ED-C362-4B66-A9EC-9845DBB8D31D}" srcId="{6B21F3AA-B688-4215-B803-41D82E7E216A}" destId="{21FA60D9-9706-45FA-BFC9-87FDA3DEDB8A}" srcOrd="1" destOrd="0" parTransId="{0F112183-E26D-4651-B647-DD49D5EBA312}" sibTransId="{AA7FAC62-E5DD-4D6D-9C99-7CDE41F17654}"/>
    <dgm:cxn modelId="{310C0AB4-8C8B-40EC-B2AD-87045F4845B0}" srcId="{6F34B86B-9197-4357-8D68-B0F1768D6A3D}" destId="{63CBCC20-25BF-487A-8789-463DE499CEE4}" srcOrd="0" destOrd="0" parTransId="{AA7FB924-7499-4EFC-A503-AB813F6AB862}" sibTransId="{9A347314-B84C-4A91-89D3-019F82727382}"/>
    <dgm:cxn modelId="{CFA63451-77D7-4808-AD80-7BD462C9E155}" type="presOf" srcId="{63CBCC20-25BF-487A-8789-463DE499CEE4}" destId="{F320FF76-B1CA-48CE-9EC0-BB64C43AE127}" srcOrd="1" destOrd="0" presId="urn:microsoft.com/office/officeart/2005/8/layout/lProcess2"/>
    <dgm:cxn modelId="{5DBD1BDA-D7DD-4BAD-A451-43FF0B455A48}" type="presOf" srcId="{6F34B86B-9197-4357-8D68-B0F1768D6A3D}" destId="{8C5141F9-9C78-421B-A0E7-3E87CD3B09DF}" srcOrd="0" destOrd="0" presId="urn:microsoft.com/office/officeart/2005/8/layout/lProcess2"/>
    <dgm:cxn modelId="{AD0A6699-C949-414C-93A6-A87B936A232F}" srcId="{6B21F3AA-B688-4215-B803-41D82E7E216A}" destId="{058B6A5F-DF66-444C-BC10-2F46FC20A16A}" srcOrd="0" destOrd="0" parTransId="{854EA51F-DFEF-49D4-9271-AC3F52AE6395}" sibTransId="{C4467ADB-A611-47AD-8469-79E673F4DA1E}"/>
    <dgm:cxn modelId="{B134E895-1BD4-4369-8AE1-04CD47AA59E9}" type="presOf" srcId="{1CA1FE71-4E05-4747-A831-1F88ED0668D8}" destId="{C1F6B838-F9F1-477B-9540-27F20E028A87}" srcOrd="1" destOrd="0" presId="urn:microsoft.com/office/officeart/2005/8/layout/lProcess2"/>
    <dgm:cxn modelId="{1E59FF0E-429D-4575-8C7B-FDAFC949F8E0}" type="presOf" srcId="{6B21F3AA-B688-4215-B803-41D82E7E216A}" destId="{D98271D4-B1F2-4682-AF27-D9C8E0440775}" srcOrd="0" destOrd="0" presId="urn:microsoft.com/office/officeart/2005/8/layout/lProcess2"/>
    <dgm:cxn modelId="{676D9B97-5600-4D41-BAAA-EED233F0F51D}" srcId="{1CA1FE71-4E05-4747-A831-1F88ED0668D8}" destId="{6E989123-7A94-4783-A7E5-3F62703364C6}" srcOrd="1" destOrd="0" parTransId="{9C07279D-A9C1-4116-8B23-9B61B48C2207}" sibTransId="{19DA7CCE-A0CF-4366-87B7-015DE3C6F6C9}"/>
    <dgm:cxn modelId="{A2F77C0C-7B0A-4E19-A4C7-E2CFF297C413}" type="presOf" srcId="{6E989123-7A94-4783-A7E5-3F62703364C6}" destId="{54943B04-4D8D-4F47-B17C-6421294134AD}" srcOrd="0" destOrd="0" presId="urn:microsoft.com/office/officeart/2005/8/layout/lProcess2"/>
    <dgm:cxn modelId="{A2864096-3133-4CA2-A6CF-96677CC3887A}" srcId="{6F34B86B-9197-4357-8D68-B0F1768D6A3D}" destId="{6B21F3AA-B688-4215-B803-41D82E7E216A}" srcOrd="1" destOrd="0" parTransId="{7AC36E63-7D97-47F9-BF3F-E75B698E02F2}" sibTransId="{A9CF94C3-0100-47D7-87FA-D642351ED937}"/>
    <dgm:cxn modelId="{9568D8C4-7F91-4BBA-8E31-A2B5BBDFE958}" type="presOf" srcId="{E68E58F5-9F36-4C4C-AF18-514F84D9ADC7}" destId="{75C55E21-5014-427C-8E3B-B2169F6A75CD}" srcOrd="0" destOrd="0" presId="urn:microsoft.com/office/officeart/2005/8/layout/lProcess2"/>
    <dgm:cxn modelId="{7ED700D7-E577-4525-851B-F995B3C65621}" type="presOf" srcId="{21FA60D9-9706-45FA-BFC9-87FDA3DEDB8A}" destId="{5A4FE688-E390-45D0-B35D-99D48BE91F0D}" srcOrd="0" destOrd="0" presId="urn:microsoft.com/office/officeart/2005/8/layout/lProcess2"/>
    <dgm:cxn modelId="{CA2B378C-2420-4610-A886-58EA194F4C5E}" srcId="{63CBCC20-25BF-487A-8789-463DE499CEE4}" destId="{E68E58F5-9F36-4C4C-AF18-514F84D9ADC7}" srcOrd="0" destOrd="0" parTransId="{549DDC39-B943-46D0-8395-EF1D94D7EC0E}" sibTransId="{35C0FDA3-2EEB-4061-9FD0-6DB789AD3DF0}"/>
    <dgm:cxn modelId="{D162DBFE-93EF-4ECD-8CAC-2BE88B140913}" type="presOf" srcId="{06A08FC7-8769-44BD-953E-56A673B22BFE}" destId="{A483957F-0058-4D71-B33C-480179B34288}" srcOrd="0" destOrd="0" presId="urn:microsoft.com/office/officeart/2005/8/layout/lProcess2"/>
    <dgm:cxn modelId="{D3DF7747-7C66-4BEF-8B70-322DB9189FE5}" type="presOf" srcId="{058B6A5F-DF66-444C-BC10-2F46FC20A16A}" destId="{FAB57A2C-1531-4323-BCC2-0FF2F4635486}" srcOrd="0" destOrd="0" presId="urn:microsoft.com/office/officeart/2005/8/layout/lProcess2"/>
    <dgm:cxn modelId="{2C684879-767B-44D1-8135-8AF29BA5D949}" srcId="{6F34B86B-9197-4357-8D68-B0F1768D6A3D}" destId="{1CA1FE71-4E05-4747-A831-1F88ED0668D8}" srcOrd="2" destOrd="0" parTransId="{88386242-282B-4CAC-BB31-08428D613B76}" sibTransId="{20926FD2-F743-461D-98AB-CB1540C64BA8}"/>
    <dgm:cxn modelId="{EE077DD2-808C-4386-980B-A0151A20CACC}" type="presOf" srcId="{6B21F3AA-B688-4215-B803-41D82E7E216A}" destId="{4E50C058-1877-43DD-8D99-81E28A88DF56}" srcOrd="1" destOrd="0" presId="urn:microsoft.com/office/officeart/2005/8/layout/lProcess2"/>
    <dgm:cxn modelId="{0FEAEE68-A761-4FB4-B6C2-BE87DF3FB6DD}" type="presOf" srcId="{8198691A-E837-4FE4-BA9C-F90BB9026FC2}" destId="{B42A968B-3909-4981-AA72-5CB07688A6B5}" srcOrd="0" destOrd="0" presId="urn:microsoft.com/office/officeart/2005/8/layout/lProcess2"/>
    <dgm:cxn modelId="{832A4A70-DC4F-4078-BDF2-352F6F06B1D3}" type="presOf" srcId="{63CBCC20-25BF-487A-8789-463DE499CEE4}" destId="{2024EC18-0580-4219-B8BB-A25AAB1FC87E}" srcOrd="0" destOrd="0" presId="urn:microsoft.com/office/officeart/2005/8/layout/lProcess2"/>
    <dgm:cxn modelId="{C496BA09-6085-443B-B88C-5D52B3131544}" srcId="{1CA1FE71-4E05-4747-A831-1F88ED0668D8}" destId="{06A08FC7-8769-44BD-953E-56A673B22BFE}" srcOrd="0" destOrd="0" parTransId="{649EFF23-EB5C-49AD-952D-8FBF50747194}" sibTransId="{74AFF233-E77E-4ACF-A5B8-C3E13E7B8897}"/>
    <dgm:cxn modelId="{D3BE0525-7522-416B-A397-A3B657BA8FBE}" srcId="{63CBCC20-25BF-487A-8789-463DE499CEE4}" destId="{8198691A-E837-4FE4-BA9C-F90BB9026FC2}" srcOrd="1" destOrd="0" parTransId="{9D0CC45E-F32A-4062-A350-491AC467E9FD}" sibTransId="{59A993D3-3284-4F0B-ABEC-AE461D430C9F}"/>
    <dgm:cxn modelId="{1227F341-F34F-4FEA-8FCC-EF68C9FC5E01}" type="presOf" srcId="{1CA1FE71-4E05-4747-A831-1F88ED0668D8}" destId="{EC312F17-8F14-41DE-87C7-BD626D0FED63}" srcOrd="0" destOrd="0" presId="urn:microsoft.com/office/officeart/2005/8/layout/lProcess2"/>
    <dgm:cxn modelId="{535B3E6C-A30C-42CF-A9A0-9C5890B6C0C5}" type="presParOf" srcId="{8C5141F9-9C78-421B-A0E7-3E87CD3B09DF}" destId="{C952E042-1347-4AE1-BB9C-06F2DDCBA621}" srcOrd="0" destOrd="0" presId="urn:microsoft.com/office/officeart/2005/8/layout/lProcess2"/>
    <dgm:cxn modelId="{D1547810-4B2A-4A32-94F9-E319711B9DFC}" type="presParOf" srcId="{C952E042-1347-4AE1-BB9C-06F2DDCBA621}" destId="{2024EC18-0580-4219-B8BB-A25AAB1FC87E}" srcOrd="0" destOrd="0" presId="urn:microsoft.com/office/officeart/2005/8/layout/lProcess2"/>
    <dgm:cxn modelId="{9F2061E5-AD31-4785-86DD-61AABB2C5DE7}" type="presParOf" srcId="{C952E042-1347-4AE1-BB9C-06F2DDCBA621}" destId="{F320FF76-B1CA-48CE-9EC0-BB64C43AE127}" srcOrd="1" destOrd="0" presId="urn:microsoft.com/office/officeart/2005/8/layout/lProcess2"/>
    <dgm:cxn modelId="{EDBA7B52-8CB7-47E8-91F6-A12E6CEED42E}" type="presParOf" srcId="{C952E042-1347-4AE1-BB9C-06F2DDCBA621}" destId="{BC228448-B90A-4286-9340-764BDA97C154}" srcOrd="2" destOrd="0" presId="urn:microsoft.com/office/officeart/2005/8/layout/lProcess2"/>
    <dgm:cxn modelId="{EDA52DD9-536B-4171-BF22-9C7F99A3D323}" type="presParOf" srcId="{BC228448-B90A-4286-9340-764BDA97C154}" destId="{6A0D151D-01EB-4A80-B938-6C29072B3806}" srcOrd="0" destOrd="0" presId="urn:microsoft.com/office/officeart/2005/8/layout/lProcess2"/>
    <dgm:cxn modelId="{6FE15439-CD05-4A67-B60D-307180158F59}" type="presParOf" srcId="{6A0D151D-01EB-4A80-B938-6C29072B3806}" destId="{75C55E21-5014-427C-8E3B-B2169F6A75CD}" srcOrd="0" destOrd="0" presId="urn:microsoft.com/office/officeart/2005/8/layout/lProcess2"/>
    <dgm:cxn modelId="{7565FC51-3E2A-4AD7-817D-F2663E781387}" type="presParOf" srcId="{6A0D151D-01EB-4A80-B938-6C29072B3806}" destId="{5448A516-B22E-4C33-A04B-210E223E8DDE}" srcOrd="1" destOrd="0" presId="urn:microsoft.com/office/officeart/2005/8/layout/lProcess2"/>
    <dgm:cxn modelId="{674F3DB9-DC27-4A69-8982-329C03BCB3AE}" type="presParOf" srcId="{6A0D151D-01EB-4A80-B938-6C29072B3806}" destId="{B42A968B-3909-4981-AA72-5CB07688A6B5}" srcOrd="2" destOrd="0" presId="urn:microsoft.com/office/officeart/2005/8/layout/lProcess2"/>
    <dgm:cxn modelId="{A3772764-FE16-48AA-B22A-10700AE6FE81}" type="presParOf" srcId="{8C5141F9-9C78-421B-A0E7-3E87CD3B09DF}" destId="{0EBA441C-5C0A-4237-AEAA-5E176268D750}" srcOrd="1" destOrd="0" presId="urn:microsoft.com/office/officeart/2005/8/layout/lProcess2"/>
    <dgm:cxn modelId="{B41CC643-A3B5-4887-8458-8A32E497EB59}" type="presParOf" srcId="{8C5141F9-9C78-421B-A0E7-3E87CD3B09DF}" destId="{3302D0E5-49ED-4648-A7D6-3E17ACCCEBD0}" srcOrd="2" destOrd="0" presId="urn:microsoft.com/office/officeart/2005/8/layout/lProcess2"/>
    <dgm:cxn modelId="{6109F700-908A-4900-BBA4-BF851180FE35}" type="presParOf" srcId="{3302D0E5-49ED-4648-A7D6-3E17ACCCEBD0}" destId="{D98271D4-B1F2-4682-AF27-D9C8E0440775}" srcOrd="0" destOrd="0" presId="urn:microsoft.com/office/officeart/2005/8/layout/lProcess2"/>
    <dgm:cxn modelId="{C9699C3D-2128-4FA2-9CFD-D3F1F117DFBD}" type="presParOf" srcId="{3302D0E5-49ED-4648-A7D6-3E17ACCCEBD0}" destId="{4E50C058-1877-43DD-8D99-81E28A88DF56}" srcOrd="1" destOrd="0" presId="urn:microsoft.com/office/officeart/2005/8/layout/lProcess2"/>
    <dgm:cxn modelId="{CF9727B4-1BFD-468D-A7F2-283AF7A3B42C}" type="presParOf" srcId="{3302D0E5-49ED-4648-A7D6-3E17ACCCEBD0}" destId="{05024BE6-4D4C-4006-95CA-4EF8292C0C7C}" srcOrd="2" destOrd="0" presId="urn:microsoft.com/office/officeart/2005/8/layout/lProcess2"/>
    <dgm:cxn modelId="{566DACF0-B757-4807-8D1D-CEAC0D50EC80}" type="presParOf" srcId="{05024BE6-4D4C-4006-95CA-4EF8292C0C7C}" destId="{0A394B9E-EE5E-42C7-9CCC-2AD8ADE65FFC}" srcOrd="0" destOrd="0" presId="urn:microsoft.com/office/officeart/2005/8/layout/lProcess2"/>
    <dgm:cxn modelId="{FB7EEBD0-14E3-4C5B-8F32-C27FC35906E4}" type="presParOf" srcId="{0A394B9E-EE5E-42C7-9CCC-2AD8ADE65FFC}" destId="{FAB57A2C-1531-4323-BCC2-0FF2F4635486}" srcOrd="0" destOrd="0" presId="urn:microsoft.com/office/officeart/2005/8/layout/lProcess2"/>
    <dgm:cxn modelId="{5A693F8E-7F07-480B-9680-EBAF287676D6}" type="presParOf" srcId="{0A394B9E-EE5E-42C7-9CCC-2AD8ADE65FFC}" destId="{269DA263-6BAA-4D59-A9D5-013F837006E3}" srcOrd="1" destOrd="0" presId="urn:microsoft.com/office/officeart/2005/8/layout/lProcess2"/>
    <dgm:cxn modelId="{C30530E4-6DC7-44C5-A47A-439C47130FC4}" type="presParOf" srcId="{0A394B9E-EE5E-42C7-9CCC-2AD8ADE65FFC}" destId="{5A4FE688-E390-45D0-B35D-99D48BE91F0D}" srcOrd="2" destOrd="0" presId="urn:microsoft.com/office/officeart/2005/8/layout/lProcess2"/>
    <dgm:cxn modelId="{B9B5A7B5-CCA1-43A1-8B2F-2D081B38BDD3}" type="presParOf" srcId="{8C5141F9-9C78-421B-A0E7-3E87CD3B09DF}" destId="{A74BB2BA-BE1C-4A45-9243-FD1F69484080}" srcOrd="3" destOrd="0" presId="urn:microsoft.com/office/officeart/2005/8/layout/lProcess2"/>
    <dgm:cxn modelId="{A51840D4-D99F-4FA3-A6A7-A1E0E1982A9F}" type="presParOf" srcId="{8C5141F9-9C78-421B-A0E7-3E87CD3B09DF}" destId="{106CC074-341B-48FB-8A82-8291C2794C53}" srcOrd="4" destOrd="0" presId="urn:microsoft.com/office/officeart/2005/8/layout/lProcess2"/>
    <dgm:cxn modelId="{9BED7519-BE51-4781-8980-7D2B16962A32}" type="presParOf" srcId="{106CC074-341B-48FB-8A82-8291C2794C53}" destId="{EC312F17-8F14-41DE-87C7-BD626D0FED63}" srcOrd="0" destOrd="0" presId="urn:microsoft.com/office/officeart/2005/8/layout/lProcess2"/>
    <dgm:cxn modelId="{1CD2673C-A427-436A-85AB-69A24A304658}" type="presParOf" srcId="{106CC074-341B-48FB-8A82-8291C2794C53}" destId="{C1F6B838-F9F1-477B-9540-27F20E028A87}" srcOrd="1" destOrd="0" presId="urn:microsoft.com/office/officeart/2005/8/layout/lProcess2"/>
    <dgm:cxn modelId="{139E059E-CD93-4354-97A6-F64BEB67177F}" type="presParOf" srcId="{106CC074-341B-48FB-8A82-8291C2794C53}" destId="{A54E6F7B-ACC0-491E-97E7-F860F0FCBC5A}" srcOrd="2" destOrd="0" presId="urn:microsoft.com/office/officeart/2005/8/layout/lProcess2"/>
    <dgm:cxn modelId="{172183A7-B5E4-4D8D-AF0B-610DABCE1116}" type="presParOf" srcId="{A54E6F7B-ACC0-491E-97E7-F860F0FCBC5A}" destId="{AA7E1A05-5E18-4556-A810-2E35C04F9B09}" srcOrd="0" destOrd="0" presId="urn:microsoft.com/office/officeart/2005/8/layout/lProcess2"/>
    <dgm:cxn modelId="{DDFE21C2-EFB6-4A7D-8D88-B0E5D8E70216}" type="presParOf" srcId="{AA7E1A05-5E18-4556-A810-2E35C04F9B09}" destId="{A483957F-0058-4D71-B33C-480179B34288}" srcOrd="0" destOrd="0" presId="urn:microsoft.com/office/officeart/2005/8/layout/lProcess2"/>
    <dgm:cxn modelId="{E4353A91-A5F9-43B5-9DBF-B1D976A8C4A9}" type="presParOf" srcId="{AA7E1A05-5E18-4556-A810-2E35C04F9B09}" destId="{EA0B2C10-D1A6-49BD-9AE1-FC14D7579F40}" srcOrd="1" destOrd="0" presId="urn:microsoft.com/office/officeart/2005/8/layout/lProcess2"/>
    <dgm:cxn modelId="{8AFDD82F-92A7-419A-B132-B1627F0DBA50}" type="presParOf" srcId="{AA7E1A05-5E18-4556-A810-2E35C04F9B09}" destId="{54943B04-4D8D-4F47-B17C-6421294134AD}"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E502F-751B-4F95-8BB2-D295CD868342}" type="doc">
      <dgm:prSet loTypeId="urn:microsoft.com/office/officeart/2005/8/layout/process1" loCatId="process" qsTypeId="urn:microsoft.com/office/officeart/2005/8/quickstyle/simple1" qsCatId="simple" csTypeId="urn:microsoft.com/office/officeart/2005/8/colors/accent1_2" csCatId="accent1" phldr="1"/>
      <dgm:spPr/>
    </dgm:pt>
    <dgm:pt modelId="{93B06CA6-A85A-47B6-AAE9-FB48AA34A9F3}">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1400" b="1" dirty="0" smtClean="0">
              <a:solidFill>
                <a:schemeClr val="tx1"/>
              </a:solidFill>
            </a:rPr>
            <a:t>Review</a:t>
          </a:r>
          <a:endParaRPr lang="en-US" sz="1400" b="1" dirty="0">
            <a:solidFill>
              <a:schemeClr val="tx1"/>
            </a:solidFill>
          </a:endParaRPr>
        </a:p>
      </dgm:t>
    </dgm:pt>
    <dgm:pt modelId="{B00852E9-EF1E-48D7-8DCF-CA326046ABEE}" type="parTrans" cxnId="{54704335-21F7-4499-B02F-5E4343D1C2D3}">
      <dgm:prSet/>
      <dgm:spPr/>
      <dgm:t>
        <a:bodyPr/>
        <a:lstStyle/>
        <a:p>
          <a:endParaRPr lang="en-US" sz="1200" b="1">
            <a:solidFill>
              <a:schemeClr val="bg1"/>
            </a:solidFill>
          </a:endParaRPr>
        </a:p>
      </dgm:t>
    </dgm:pt>
    <dgm:pt modelId="{7FFEBF05-376F-46F9-9AA3-46F24464CA66}" type="sibTrans" cxnId="{54704335-21F7-4499-B02F-5E4343D1C2D3}">
      <dgm:prSet custT="1"/>
      <dgm:spPr>
        <a:solidFill>
          <a:schemeClr val="tx2"/>
        </a:solidFill>
      </dgm:spPr>
      <dgm:t>
        <a:bodyPr/>
        <a:lstStyle/>
        <a:p>
          <a:endParaRPr lang="en-US" sz="1200" b="1">
            <a:solidFill>
              <a:schemeClr val="bg1"/>
            </a:solidFill>
          </a:endParaRPr>
        </a:p>
      </dgm:t>
    </dgm:pt>
    <dgm:pt modelId="{038A17CD-D2CE-482C-82FD-AB5A0536E8F5}">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400" b="1" dirty="0" smtClean="0">
              <a:solidFill>
                <a:schemeClr val="bg1"/>
              </a:solidFill>
            </a:rPr>
            <a:t>Runbook</a:t>
          </a:r>
          <a:endParaRPr lang="en-US" sz="1400" b="1" dirty="0">
            <a:solidFill>
              <a:schemeClr val="bg1"/>
            </a:solidFill>
          </a:endParaRPr>
        </a:p>
      </dgm:t>
    </dgm:pt>
    <dgm:pt modelId="{4AFE1118-054C-4A14-8A0F-58A63F92F45A}" type="parTrans" cxnId="{F1BC8573-EC1F-425F-9C83-5C40BFEAA147}">
      <dgm:prSet/>
      <dgm:spPr/>
      <dgm:t>
        <a:bodyPr/>
        <a:lstStyle/>
        <a:p>
          <a:endParaRPr lang="en-US" sz="1200" b="1">
            <a:solidFill>
              <a:schemeClr val="bg1"/>
            </a:solidFill>
          </a:endParaRPr>
        </a:p>
      </dgm:t>
    </dgm:pt>
    <dgm:pt modelId="{C8D83168-C04B-4833-ACC9-2A3D1949FF45}" type="sibTrans" cxnId="{F1BC8573-EC1F-425F-9C83-5C40BFEAA147}">
      <dgm:prSet custT="1"/>
      <dgm:spPr>
        <a:solidFill>
          <a:schemeClr val="tx2"/>
        </a:solidFill>
      </dgm:spPr>
      <dgm:t>
        <a:bodyPr/>
        <a:lstStyle/>
        <a:p>
          <a:endParaRPr lang="en-US" sz="1200" b="1">
            <a:solidFill>
              <a:schemeClr val="bg1"/>
            </a:solidFill>
          </a:endParaRPr>
        </a:p>
      </dgm:t>
    </dgm:pt>
    <dgm:pt modelId="{08BCFD15-6AAB-4EF7-B84E-B3A3C7CA8E4E}">
      <dgm:prSet phldrT="[Text]" custT="1">
        <dgm:style>
          <a:lnRef idx="1">
            <a:schemeClr val="accent2"/>
          </a:lnRef>
          <a:fillRef idx="3">
            <a:schemeClr val="accent2"/>
          </a:fillRef>
          <a:effectRef idx="2">
            <a:schemeClr val="accent2"/>
          </a:effectRef>
          <a:fontRef idx="minor">
            <a:schemeClr val="lt1"/>
          </a:fontRef>
        </dgm:style>
      </dgm:prSet>
      <dgm:spPr>
        <a:gradFill rotWithShape="0">
          <a:gsLst>
            <a:gs pos="0">
              <a:schemeClr val="bg2">
                <a:lumMod val="50000"/>
              </a:schemeClr>
            </a:gs>
            <a:gs pos="80000">
              <a:schemeClr val="bg2"/>
            </a:gs>
            <a:gs pos="100000">
              <a:schemeClr val="bg2"/>
            </a:gs>
          </a:gsLst>
        </a:gradFill>
      </dgm:spPr>
      <dgm:t>
        <a:bodyPr/>
        <a:lstStyle/>
        <a:p>
          <a:r>
            <a:rPr lang="en-US" sz="1400" b="1" dirty="0" smtClean="0">
              <a:solidFill>
                <a:schemeClr val="tx1"/>
              </a:solidFill>
            </a:rPr>
            <a:t>Email</a:t>
          </a:r>
          <a:endParaRPr lang="en-US" sz="1400" b="1" dirty="0">
            <a:solidFill>
              <a:schemeClr val="tx1"/>
            </a:solidFill>
          </a:endParaRPr>
        </a:p>
      </dgm:t>
    </dgm:pt>
    <dgm:pt modelId="{493F7756-2828-4EFC-8895-F08CF1F0D1AB}" type="parTrans" cxnId="{C5D2128E-3D34-4124-88B7-27AF8ED95131}">
      <dgm:prSet/>
      <dgm:spPr/>
      <dgm:t>
        <a:bodyPr/>
        <a:lstStyle/>
        <a:p>
          <a:endParaRPr lang="en-US" sz="1200" b="1">
            <a:solidFill>
              <a:schemeClr val="bg1"/>
            </a:solidFill>
          </a:endParaRPr>
        </a:p>
      </dgm:t>
    </dgm:pt>
    <dgm:pt modelId="{C1EAA90E-8ABD-4338-A8DB-3F6D6DEC8C1D}" type="sibTrans" cxnId="{C5D2128E-3D34-4124-88B7-27AF8ED95131}">
      <dgm:prSet/>
      <dgm:spPr/>
      <dgm:t>
        <a:bodyPr/>
        <a:lstStyle/>
        <a:p>
          <a:endParaRPr lang="en-US" sz="1200" b="1">
            <a:solidFill>
              <a:schemeClr val="bg1"/>
            </a:solidFill>
          </a:endParaRPr>
        </a:p>
      </dgm:t>
    </dgm:pt>
    <dgm:pt modelId="{1BC1E147-CCFD-4699-8186-B7E3E6CE55B1}" type="pres">
      <dgm:prSet presAssocID="{5F7E502F-751B-4F95-8BB2-D295CD868342}" presName="Name0" presStyleCnt="0">
        <dgm:presLayoutVars>
          <dgm:dir/>
          <dgm:resizeHandles val="exact"/>
        </dgm:presLayoutVars>
      </dgm:prSet>
      <dgm:spPr/>
    </dgm:pt>
    <dgm:pt modelId="{CDDE3FCE-FA1F-4754-99CD-A602DFC721BC}" type="pres">
      <dgm:prSet presAssocID="{93B06CA6-A85A-47B6-AAE9-FB48AA34A9F3}" presName="node" presStyleLbl="node1" presStyleIdx="0" presStyleCnt="3">
        <dgm:presLayoutVars>
          <dgm:bulletEnabled val="1"/>
        </dgm:presLayoutVars>
      </dgm:prSet>
      <dgm:spPr/>
      <dgm:t>
        <a:bodyPr/>
        <a:lstStyle/>
        <a:p>
          <a:endParaRPr lang="en-US"/>
        </a:p>
      </dgm:t>
    </dgm:pt>
    <dgm:pt modelId="{1BE1FD19-3185-42F6-A7D0-0666388F3FEF}" type="pres">
      <dgm:prSet presAssocID="{7FFEBF05-376F-46F9-9AA3-46F24464CA66}" presName="sibTrans" presStyleLbl="sibTrans2D1" presStyleIdx="0" presStyleCnt="2"/>
      <dgm:spPr/>
      <dgm:t>
        <a:bodyPr/>
        <a:lstStyle/>
        <a:p>
          <a:endParaRPr lang="en-US"/>
        </a:p>
      </dgm:t>
    </dgm:pt>
    <dgm:pt modelId="{B8FC6CD4-556D-445C-9853-40D44F3B7AC7}" type="pres">
      <dgm:prSet presAssocID="{7FFEBF05-376F-46F9-9AA3-46F24464CA66}" presName="connectorText" presStyleLbl="sibTrans2D1" presStyleIdx="0" presStyleCnt="2"/>
      <dgm:spPr/>
      <dgm:t>
        <a:bodyPr/>
        <a:lstStyle/>
        <a:p>
          <a:endParaRPr lang="en-US"/>
        </a:p>
      </dgm:t>
    </dgm:pt>
    <dgm:pt modelId="{FD6B9D8E-1E16-4432-9666-60BDD5856CDB}" type="pres">
      <dgm:prSet presAssocID="{038A17CD-D2CE-482C-82FD-AB5A0536E8F5}" presName="node" presStyleLbl="node1" presStyleIdx="1" presStyleCnt="3">
        <dgm:presLayoutVars>
          <dgm:bulletEnabled val="1"/>
        </dgm:presLayoutVars>
      </dgm:prSet>
      <dgm:spPr/>
      <dgm:t>
        <a:bodyPr/>
        <a:lstStyle/>
        <a:p>
          <a:endParaRPr lang="en-US"/>
        </a:p>
      </dgm:t>
    </dgm:pt>
    <dgm:pt modelId="{7BD4B743-EA8A-4561-A383-1C176C102627}" type="pres">
      <dgm:prSet presAssocID="{C8D83168-C04B-4833-ACC9-2A3D1949FF45}" presName="sibTrans" presStyleLbl="sibTrans2D1" presStyleIdx="1" presStyleCnt="2"/>
      <dgm:spPr/>
      <dgm:t>
        <a:bodyPr/>
        <a:lstStyle/>
        <a:p>
          <a:endParaRPr lang="en-US"/>
        </a:p>
      </dgm:t>
    </dgm:pt>
    <dgm:pt modelId="{6FA20ED5-D315-4A59-B9AE-DD41AFE0651B}" type="pres">
      <dgm:prSet presAssocID="{C8D83168-C04B-4833-ACC9-2A3D1949FF45}" presName="connectorText" presStyleLbl="sibTrans2D1" presStyleIdx="1" presStyleCnt="2"/>
      <dgm:spPr/>
      <dgm:t>
        <a:bodyPr/>
        <a:lstStyle/>
        <a:p>
          <a:endParaRPr lang="en-US"/>
        </a:p>
      </dgm:t>
    </dgm:pt>
    <dgm:pt modelId="{7DCC8089-965B-4EA8-8192-C0805E7C239E}" type="pres">
      <dgm:prSet presAssocID="{08BCFD15-6AAB-4EF7-B84E-B3A3C7CA8E4E}" presName="node" presStyleLbl="node1" presStyleIdx="2" presStyleCnt="3" custLinFactX="162599" custLinFactNeighborX="200000" custLinFactNeighborY="4824">
        <dgm:presLayoutVars>
          <dgm:bulletEnabled val="1"/>
        </dgm:presLayoutVars>
      </dgm:prSet>
      <dgm:spPr/>
      <dgm:t>
        <a:bodyPr/>
        <a:lstStyle/>
        <a:p>
          <a:endParaRPr lang="en-US"/>
        </a:p>
      </dgm:t>
    </dgm:pt>
  </dgm:ptLst>
  <dgm:cxnLst>
    <dgm:cxn modelId="{C80A61D1-FAF0-4449-97C2-13CE7E7F23FA}" type="presOf" srcId="{08BCFD15-6AAB-4EF7-B84E-B3A3C7CA8E4E}" destId="{7DCC8089-965B-4EA8-8192-C0805E7C239E}" srcOrd="0" destOrd="0" presId="urn:microsoft.com/office/officeart/2005/8/layout/process1"/>
    <dgm:cxn modelId="{629687A3-CF0D-4103-8E89-630EB2EAAAF3}" type="presOf" srcId="{5F7E502F-751B-4F95-8BB2-D295CD868342}" destId="{1BC1E147-CCFD-4699-8186-B7E3E6CE55B1}" srcOrd="0" destOrd="0" presId="urn:microsoft.com/office/officeart/2005/8/layout/process1"/>
    <dgm:cxn modelId="{7E5CAA7F-9A86-460B-98CD-0429F0512E49}" type="presOf" srcId="{7FFEBF05-376F-46F9-9AA3-46F24464CA66}" destId="{1BE1FD19-3185-42F6-A7D0-0666388F3FEF}" srcOrd="0" destOrd="0" presId="urn:microsoft.com/office/officeart/2005/8/layout/process1"/>
    <dgm:cxn modelId="{F1BC8573-EC1F-425F-9C83-5C40BFEAA147}" srcId="{5F7E502F-751B-4F95-8BB2-D295CD868342}" destId="{038A17CD-D2CE-482C-82FD-AB5A0536E8F5}" srcOrd="1" destOrd="0" parTransId="{4AFE1118-054C-4A14-8A0F-58A63F92F45A}" sibTransId="{C8D83168-C04B-4833-ACC9-2A3D1949FF45}"/>
    <dgm:cxn modelId="{5F5B4E73-2C85-4794-AEAB-02B0CABED0FE}" type="presOf" srcId="{C8D83168-C04B-4833-ACC9-2A3D1949FF45}" destId="{6FA20ED5-D315-4A59-B9AE-DD41AFE0651B}" srcOrd="1" destOrd="0" presId="urn:microsoft.com/office/officeart/2005/8/layout/process1"/>
    <dgm:cxn modelId="{2824EB47-98F9-4EF1-B6E3-9E2ECC2AA41F}" type="presOf" srcId="{038A17CD-D2CE-482C-82FD-AB5A0536E8F5}" destId="{FD6B9D8E-1E16-4432-9666-60BDD5856CDB}" srcOrd="0" destOrd="0" presId="urn:microsoft.com/office/officeart/2005/8/layout/process1"/>
    <dgm:cxn modelId="{C5D2128E-3D34-4124-88B7-27AF8ED95131}" srcId="{5F7E502F-751B-4F95-8BB2-D295CD868342}" destId="{08BCFD15-6AAB-4EF7-B84E-B3A3C7CA8E4E}" srcOrd="2" destOrd="0" parTransId="{493F7756-2828-4EFC-8895-F08CF1F0D1AB}" sibTransId="{C1EAA90E-8ABD-4338-A8DB-3F6D6DEC8C1D}"/>
    <dgm:cxn modelId="{54704335-21F7-4499-B02F-5E4343D1C2D3}" srcId="{5F7E502F-751B-4F95-8BB2-D295CD868342}" destId="{93B06CA6-A85A-47B6-AAE9-FB48AA34A9F3}" srcOrd="0" destOrd="0" parTransId="{B00852E9-EF1E-48D7-8DCF-CA326046ABEE}" sibTransId="{7FFEBF05-376F-46F9-9AA3-46F24464CA66}"/>
    <dgm:cxn modelId="{8F549089-3B48-4B73-A1B1-8C7A7135949E}" type="presOf" srcId="{C8D83168-C04B-4833-ACC9-2A3D1949FF45}" destId="{7BD4B743-EA8A-4561-A383-1C176C102627}" srcOrd="0" destOrd="0" presId="urn:microsoft.com/office/officeart/2005/8/layout/process1"/>
    <dgm:cxn modelId="{B2CF0A47-7A91-490A-8E33-DFDDA10A94DD}" type="presOf" srcId="{93B06CA6-A85A-47B6-AAE9-FB48AA34A9F3}" destId="{CDDE3FCE-FA1F-4754-99CD-A602DFC721BC}" srcOrd="0" destOrd="0" presId="urn:microsoft.com/office/officeart/2005/8/layout/process1"/>
    <dgm:cxn modelId="{E7C0B1FB-28E2-4F58-980A-FEC7E7EE1238}" type="presOf" srcId="{7FFEBF05-376F-46F9-9AA3-46F24464CA66}" destId="{B8FC6CD4-556D-445C-9853-40D44F3B7AC7}" srcOrd="1" destOrd="0" presId="urn:microsoft.com/office/officeart/2005/8/layout/process1"/>
    <dgm:cxn modelId="{36104D53-EBC0-4810-A231-47AC3BFF947D}" type="presParOf" srcId="{1BC1E147-CCFD-4699-8186-B7E3E6CE55B1}" destId="{CDDE3FCE-FA1F-4754-99CD-A602DFC721BC}" srcOrd="0" destOrd="0" presId="urn:microsoft.com/office/officeart/2005/8/layout/process1"/>
    <dgm:cxn modelId="{8F01C744-723D-4754-B4B2-8AB58CBA57D9}" type="presParOf" srcId="{1BC1E147-CCFD-4699-8186-B7E3E6CE55B1}" destId="{1BE1FD19-3185-42F6-A7D0-0666388F3FEF}" srcOrd="1" destOrd="0" presId="urn:microsoft.com/office/officeart/2005/8/layout/process1"/>
    <dgm:cxn modelId="{F9DFA319-A1D0-4570-B712-AE1FC5F57C91}" type="presParOf" srcId="{1BE1FD19-3185-42F6-A7D0-0666388F3FEF}" destId="{B8FC6CD4-556D-445C-9853-40D44F3B7AC7}" srcOrd="0" destOrd="0" presId="urn:microsoft.com/office/officeart/2005/8/layout/process1"/>
    <dgm:cxn modelId="{C0D536CE-06AB-4198-A3F9-664924E81C75}" type="presParOf" srcId="{1BC1E147-CCFD-4699-8186-B7E3E6CE55B1}" destId="{FD6B9D8E-1E16-4432-9666-60BDD5856CDB}" srcOrd="2" destOrd="0" presId="urn:microsoft.com/office/officeart/2005/8/layout/process1"/>
    <dgm:cxn modelId="{DF07174F-3E0F-4F1B-A1CC-4F92A5C8FDB1}" type="presParOf" srcId="{1BC1E147-CCFD-4699-8186-B7E3E6CE55B1}" destId="{7BD4B743-EA8A-4561-A383-1C176C102627}" srcOrd="3" destOrd="0" presId="urn:microsoft.com/office/officeart/2005/8/layout/process1"/>
    <dgm:cxn modelId="{FAB5A808-5863-415D-94E3-24B343883DED}" type="presParOf" srcId="{7BD4B743-EA8A-4561-A383-1C176C102627}" destId="{6FA20ED5-D315-4A59-B9AE-DD41AFE0651B}" srcOrd="0" destOrd="0" presId="urn:microsoft.com/office/officeart/2005/8/layout/process1"/>
    <dgm:cxn modelId="{E2075982-93A5-4161-99B8-65113F993723}" type="presParOf" srcId="{1BC1E147-CCFD-4699-8186-B7E3E6CE55B1}" destId="{7DCC8089-965B-4EA8-8192-C0805E7C239E}"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7E502F-751B-4F95-8BB2-D295CD868342}" type="doc">
      <dgm:prSet loTypeId="urn:microsoft.com/office/officeart/2005/8/layout/process1" loCatId="process" qsTypeId="urn:microsoft.com/office/officeart/2005/8/quickstyle/simple1" qsCatId="simple" csTypeId="urn:microsoft.com/office/officeart/2005/8/colors/accent1_2" csCatId="accent1" phldr="1"/>
      <dgm:spPr/>
    </dgm:pt>
    <dgm:pt modelId="{93B06CA6-A85A-47B6-AAE9-FB48AA34A9F3}">
      <dgm:prSet phldrT="[Text]">
        <dgm:style>
          <a:lnRef idx="1">
            <a:schemeClr val="accent2"/>
          </a:lnRef>
          <a:fillRef idx="3">
            <a:schemeClr val="accent2"/>
          </a:fillRef>
          <a:effectRef idx="2">
            <a:schemeClr val="accent2"/>
          </a:effectRef>
          <a:fontRef idx="minor">
            <a:schemeClr val="lt1"/>
          </a:fontRef>
        </dgm:style>
      </dgm:prSet>
      <dgm:spPr>
        <a:gradFill rotWithShape="0">
          <a:gsLst>
            <a:gs pos="0">
              <a:schemeClr val="tx2">
                <a:lumMod val="50000"/>
              </a:schemeClr>
            </a:gs>
            <a:gs pos="80000">
              <a:schemeClr val="tx2"/>
            </a:gs>
            <a:gs pos="100000">
              <a:schemeClr val="tx2"/>
            </a:gs>
          </a:gsLst>
        </a:gradFill>
        <a:ln>
          <a:noFill/>
        </a:ln>
      </dgm:spPr>
      <dgm:t>
        <a:bodyPr/>
        <a:lstStyle/>
        <a:p>
          <a:r>
            <a:rPr lang="en-US" b="1" dirty="0" smtClean="0">
              <a:solidFill>
                <a:schemeClr val="tx1"/>
              </a:solidFill>
            </a:rPr>
            <a:t>Review</a:t>
          </a:r>
          <a:endParaRPr lang="en-US" b="1" dirty="0">
            <a:solidFill>
              <a:schemeClr val="tx1"/>
            </a:solidFill>
          </a:endParaRPr>
        </a:p>
      </dgm:t>
    </dgm:pt>
    <dgm:pt modelId="{B00852E9-EF1E-48D7-8DCF-CA326046ABEE}" type="parTrans" cxnId="{54704335-21F7-4499-B02F-5E4343D1C2D3}">
      <dgm:prSet/>
      <dgm:spPr/>
      <dgm:t>
        <a:bodyPr/>
        <a:lstStyle/>
        <a:p>
          <a:endParaRPr lang="en-US" b="1">
            <a:solidFill>
              <a:schemeClr val="bg1"/>
            </a:solidFill>
          </a:endParaRPr>
        </a:p>
      </dgm:t>
    </dgm:pt>
    <dgm:pt modelId="{7FFEBF05-376F-46F9-9AA3-46F24464CA66}" type="sibTrans" cxnId="{54704335-21F7-4499-B02F-5E4343D1C2D3}">
      <dgm:prSet/>
      <dgm:spPr>
        <a:solidFill>
          <a:schemeClr val="tx2"/>
        </a:solidFill>
      </dgm:spPr>
      <dgm:t>
        <a:bodyPr/>
        <a:lstStyle/>
        <a:p>
          <a:endParaRPr lang="en-US" b="1">
            <a:solidFill>
              <a:schemeClr val="bg1"/>
            </a:solidFill>
          </a:endParaRPr>
        </a:p>
      </dgm:t>
    </dgm:pt>
    <dgm:pt modelId="{038A17CD-D2CE-482C-82FD-AB5A0536E8F5}">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bg1"/>
              </a:solidFill>
            </a:rPr>
            <a:t>Runbook</a:t>
          </a:r>
          <a:endParaRPr lang="en-US" b="1" dirty="0">
            <a:solidFill>
              <a:schemeClr val="bg1"/>
            </a:solidFill>
          </a:endParaRPr>
        </a:p>
      </dgm:t>
    </dgm:pt>
    <dgm:pt modelId="{4AFE1118-054C-4A14-8A0F-58A63F92F45A}" type="parTrans" cxnId="{F1BC8573-EC1F-425F-9C83-5C40BFEAA147}">
      <dgm:prSet/>
      <dgm:spPr/>
      <dgm:t>
        <a:bodyPr/>
        <a:lstStyle/>
        <a:p>
          <a:endParaRPr lang="en-US" b="1">
            <a:solidFill>
              <a:schemeClr val="bg1"/>
            </a:solidFill>
          </a:endParaRPr>
        </a:p>
      </dgm:t>
    </dgm:pt>
    <dgm:pt modelId="{C8D83168-C04B-4833-ACC9-2A3D1949FF45}" type="sibTrans" cxnId="{F1BC8573-EC1F-425F-9C83-5C40BFEAA147}">
      <dgm:prSet/>
      <dgm:spPr>
        <a:solidFill>
          <a:schemeClr val="tx2"/>
        </a:solidFill>
      </dgm:spPr>
      <dgm:t>
        <a:bodyPr/>
        <a:lstStyle/>
        <a:p>
          <a:endParaRPr lang="en-US" b="1">
            <a:solidFill>
              <a:schemeClr val="bg1"/>
            </a:solidFill>
          </a:endParaRPr>
        </a:p>
      </dgm:t>
    </dgm:pt>
    <dgm:pt modelId="{08BCFD15-6AAB-4EF7-B84E-B3A3C7CA8E4E}">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tx1"/>
              </a:solidFill>
            </a:rPr>
            <a:t>Email</a:t>
          </a:r>
          <a:endParaRPr lang="en-US" b="1" dirty="0">
            <a:solidFill>
              <a:schemeClr val="tx1"/>
            </a:solidFill>
          </a:endParaRPr>
        </a:p>
      </dgm:t>
    </dgm:pt>
    <dgm:pt modelId="{493F7756-2828-4EFC-8895-F08CF1F0D1AB}" type="parTrans" cxnId="{C5D2128E-3D34-4124-88B7-27AF8ED95131}">
      <dgm:prSet/>
      <dgm:spPr/>
      <dgm:t>
        <a:bodyPr/>
        <a:lstStyle/>
        <a:p>
          <a:endParaRPr lang="en-US" b="1">
            <a:solidFill>
              <a:schemeClr val="bg1"/>
            </a:solidFill>
          </a:endParaRPr>
        </a:p>
      </dgm:t>
    </dgm:pt>
    <dgm:pt modelId="{C1EAA90E-8ABD-4338-A8DB-3F6D6DEC8C1D}" type="sibTrans" cxnId="{C5D2128E-3D34-4124-88B7-27AF8ED95131}">
      <dgm:prSet/>
      <dgm:spPr/>
      <dgm:t>
        <a:bodyPr/>
        <a:lstStyle/>
        <a:p>
          <a:endParaRPr lang="en-US" b="1">
            <a:solidFill>
              <a:schemeClr val="bg1"/>
            </a:solidFill>
          </a:endParaRPr>
        </a:p>
      </dgm:t>
    </dgm:pt>
    <dgm:pt modelId="{1BC1E147-CCFD-4699-8186-B7E3E6CE55B1}" type="pres">
      <dgm:prSet presAssocID="{5F7E502F-751B-4F95-8BB2-D295CD868342}" presName="Name0" presStyleCnt="0">
        <dgm:presLayoutVars>
          <dgm:dir/>
          <dgm:resizeHandles val="exact"/>
        </dgm:presLayoutVars>
      </dgm:prSet>
      <dgm:spPr/>
    </dgm:pt>
    <dgm:pt modelId="{CDDE3FCE-FA1F-4754-99CD-A602DFC721BC}" type="pres">
      <dgm:prSet presAssocID="{93B06CA6-A85A-47B6-AAE9-FB48AA34A9F3}" presName="node" presStyleLbl="node1" presStyleIdx="0" presStyleCnt="3">
        <dgm:presLayoutVars>
          <dgm:bulletEnabled val="1"/>
        </dgm:presLayoutVars>
      </dgm:prSet>
      <dgm:spPr/>
      <dgm:t>
        <a:bodyPr/>
        <a:lstStyle/>
        <a:p>
          <a:endParaRPr lang="en-US"/>
        </a:p>
      </dgm:t>
    </dgm:pt>
    <dgm:pt modelId="{1BE1FD19-3185-42F6-A7D0-0666388F3FEF}" type="pres">
      <dgm:prSet presAssocID="{7FFEBF05-376F-46F9-9AA3-46F24464CA66}" presName="sibTrans" presStyleLbl="sibTrans2D1" presStyleIdx="0" presStyleCnt="2"/>
      <dgm:spPr/>
      <dgm:t>
        <a:bodyPr/>
        <a:lstStyle/>
        <a:p>
          <a:endParaRPr lang="en-US"/>
        </a:p>
      </dgm:t>
    </dgm:pt>
    <dgm:pt modelId="{B8FC6CD4-556D-445C-9853-40D44F3B7AC7}" type="pres">
      <dgm:prSet presAssocID="{7FFEBF05-376F-46F9-9AA3-46F24464CA66}" presName="connectorText" presStyleLbl="sibTrans2D1" presStyleIdx="0" presStyleCnt="2"/>
      <dgm:spPr/>
      <dgm:t>
        <a:bodyPr/>
        <a:lstStyle/>
        <a:p>
          <a:endParaRPr lang="en-US"/>
        </a:p>
      </dgm:t>
    </dgm:pt>
    <dgm:pt modelId="{FD6B9D8E-1E16-4432-9666-60BDD5856CDB}" type="pres">
      <dgm:prSet presAssocID="{038A17CD-D2CE-482C-82FD-AB5A0536E8F5}" presName="node" presStyleLbl="node1" presStyleIdx="1" presStyleCnt="3">
        <dgm:presLayoutVars>
          <dgm:bulletEnabled val="1"/>
        </dgm:presLayoutVars>
      </dgm:prSet>
      <dgm:spPr/>
      <dgm:t>
        <a:bodyPr/>
        <a:lstStyle/>
        <a:p>
          <a:endParaRPr lang="en-US"/>
        </a:p>
      </dgm:t>
    </dgm:pt>
    <dgm:pt modelId="{7BD4B743-EA8A-4561-A383-1C176C102627}" type="pres">
      <dgm:prSet presAssocID="{C8D83168-C04B-4833-ACC9-2A3D1949FF45}" presName="sibTrans" presStyleLbl="sibTrans2D1" presStyleIdx="1" presStyleCnt="2"/>
      <dgm:spPr/>
      <dgm:t>
        <a:bodyPr/>
        <a:lstStyle/>
        <a:p>
          <a:endParaRPr lang="en-US"/>
        </a:p>
      </dgm:t>
    </dgm:pt>
    <dgm:pt modelId="{6FA20ED5-D315-4A59-B9AE-DD41AFE0651B}" type="pres">
      <dgm:prSet presAssocID="{C8D83168-C04B-4833-ACC9-2A3D1949FF45}" presName="connectorText" presStyleLbl="sibTrans2D1" presStyleIdx="1" presStyleCnt="2"/>
      <dgm:spPr/>
      <dgm:t>
        <a:bodyPr/>
        <a:lstStyle/>
        <a:p>
          <a:endParaRPr lang="en-US"/>
        </a:p>
      </dgm:t>
    </dgm:pt>
    <dgm:pt modelId="{7DCC8089-965B-4EA8-8192-C0805E7C239E}" type="pres">
      <dgm:prSet presAssocID="{08BCFD15-6AAB-4EF7-B84E-B3A3C7CA8E4E}" presName="node" presStyleLbl="node1" presStyleIdx="2" presStyleCnt="3">
        <dgm:presLayoutVars>
          <dgm:bulletEnabled val="1"/>
        </dgm:presLayoutVars>
      </dgm:prSet>
      <dgm:spPr/>
      <dgm:t>
        <a:bodyPr/>
        <a:lstStyle/>
        <a:p>
          <a:endParaRPr lang="en-US"/>
        </a:p>
      </dgm:t>
    </dgm:pt>
  </dgm:ptLst>
  <dgm:cxnLst>
    <dgm:cxn modelId="{4155B41C-893B-44D6-B966-FF55A96EDDE1}" type="presOf" srcId="{5F7E502F-751B-4F95-8BB2-D295CD868342}" destId="{1BC1E147-CCFD-4699-8186-B7E3E6CE55B1}" srcOrd="0" destOrd="0" presId="urn:microsoft.com/office/officeart/2005/8/layout/process1"/>
    <dgm:cxn modelId="{9DDA1996-3ADB-4A3E-A9F1-E3160D67AE6D}" type="presOf" srcId="{C8D83168-C04B-4833-ACC9-2A3D1949FF45}" destId="{6FA20ED5-D315-4A59-B9AE-DD41AFE0651B}" srcOrd="1" destOrd="0" presId="urn:microsoft.com/office/officeart/2005/8/layout/process1"/>
    <dgm:cxn modelId="{BEC4BCF9-0529-4C51-9021-ABD9D025E3EC}" type="presOf" srcId="{038A17CD-D2CE-482C-82FD-AB5A0536E8F5}" destId="{FD6B9D8E-1E16-4432-9666-60BDD5856CDB}" srcOrd="0" destOrd="0" presId="urn:microsoft.com/office/officeart/2005/8/layout/process1"/>
    <dgm:cxn modelId="{F1BC8573-EC1F-425F-9C83-5C40BFEAA147}" srcId="{5F7E502F-751B-4F95-8BB2-D295CD868342}" destId="{038A17CD-D2CE-482C-82FD-AB5A0536E8F5}" srcOrd="1" destOrd="0" parTransId="{4AFE1118-054C-4A14-8A0F-58A63F92F45A}" sibTransId="{C8D83168-C04B-4833-ACC9-2A3D1949FF45}"/>
    <dgm:cxn modelId="{1E704B1E-523E-4EA9-BAAD-91DAAFBF5780}" type="presOf" srcId="{08BCFD15-6AAB-4EF7-B84E-B3A3C7CA8E4E}" destId="{7DCC8089-965B-4EA8-8192-C0805E7C239E}" srcOrd="0" destOrd="0" presId="urn:microsoft.com/office/officeart/2005/8/layout/process1"/>
    <dgm:cxn modelId="{CC106235-5A90-470B-886F-E64E6E97D27B}" type="presOf" srcId="{C8D83168-C04B-4833-ACC9-2A3D1949FF45}" destId="{7BD4B743-EA8A-4561-A383-1C176C102627}" srcOrd="0" destOrd="0" presId="urn:microsoft.com/office/officeart/2005/8/layout/process1"/>
    <dgm:cxn modelId="{D61F83C8-AA3D-4843-805C-B582E59F1427}" type="presOf" srcId="{7FFEBF05-376F-46F9-9AA3-46F24464CA66}" destId="{B8FC6CD4-556D-445C-9853-40D44F3B7AC7}" srcOrd="1" destOrd="0" presId="urn:microsoft.com/office/officeart/2005/8/layout/process1"/>
    <dgm:cxn modelId="{C5D2128E-3D34-4124-88B7-27AF8ED95131}" srcId="{5F7E502F-751B-4F95-8BB2-D295CD868342}" destId="{08BCFD15-6AAB-4EF7-B84E-B3A3C7CA8E4E}" srcOrd="2" destOrd="0" parTransId="{493F7756-2828-4EFC-8895-F08CF1F0D1AB}" sibTransId="{C1EAA90E-8ABD-4338-A8DB-3F6D6DEC8C1D}"/>
    <dgm:cxn modelId="{A39C7C07-A153-4BC6-AD03-14B4606F96B1}" type="presOf" srcId="{7FFEBF05-376F-46F9-9AA3-46F24464CA66}" destId="{1BE1FD19-3185-42F6-A7D0-0666388F3FEF}" srcOrd="0" destOrd="0" presId="urn:microsoft.com/office/officeart/2005/8/layout/process1"/>
    <dgm:cxn modelId="{54704335-21F7-4499-B02F-5E4343D1C2D3}" srcId="{5F7E502F-751B-4F95-8BB2-D295CD868342}" destId="{93B06CA6-A85A-47B6-AAE9-FB48AA34A9F3}" srcOrd="0" destOrd="0" parTransId="{B00852E9-EF1E-48D7-8DCF-CA326046ABEE}" sibTransId="{7FFEBF05-376F-46F9-9AA3-46F24464CA66}"/>
    <dgm:cxn modelId="{1493802C-87A6-4F5E-93D1-76A12D6AA2EC}" type="presOf" srcId="{93B06CA6-A85A-47B6-AAE9-FB48AA34A9F3}" destId="{CDDE3FCE-FA1F-4754-99CD-A602DFC721BC}" srcOrd="0" destOrd="0" presId="urn:microsoft.com/office/officeart/2005/8/layout/process1"/>
    <dgm:cxn modelId="{C7E72E35-0FEE-48C2-AF74-63B9B19531DD}" type="presParOf" srcId="{1BC1E147-CCFD-4699-8186-B7E3E6CE55B1}" destId="{CDDE3FCE-FA1F-4754-99CD-A602DFC721BC}" srcOrd="0" destOrd="0" presId="urn:microsoft.com/office/officeart/2005/8/layout/process1"/>
    <dgm:cxn modelId="{109C4118-5AA7-4E72-AC6E-4866C646F75E}" type="presParOf" srcId="{1BC1E147-CCFD-4699-8186-B7E3E6CE55B1}" destId="{1BE1FD19-3185-42F6-A7D0-0666388F3FEF}" srcOrd="1" destOrd="0" presId="urn:microsoft.com/office/officeart/2005/8/layout/process1"/>
    <dgm:cxn modelId="{0843C4CB-5193-4CBB-B0B7-0B4453F979FE}" type="presParOf" srcId="{1BE1FD19-3185-42F6-A7D0-0666388F3FEF}" destId="{B8FC6CD4-556D-445C-9853-40D44F3B7AC7}" srcOrd="0" destOrd="0" presId="urn:microsoft.com/office/officeart/2005/8/layout/process1"/>
    <dgm:cxn modelId="{FE84AAFF-E658-4E9E-BBE6-B690899A916E}" type="presParOf" srcId="{1BC1E147-CCFD-4699-8186-B7E3E6CE55B1}" destId="{FD6B9D8E-1E16-4432-9666-60BDD5856CDB}" srcOrd="2" destOrd="0" presId="urn:microsoft.com/office/officeart/2005/8/layout/process1"/>
    <dgm:cxn modelId="{E5C846BA-AB90-4D98-B1DB-9AC2FBFBD455}" type="presParOf" srcId="{1BC1E147-CCFD-4699-8186-B7E3E6CE55B1}" destId="{7BD4B743-EA8A-4561-A383-1C176C102627}" srcOrd="3" destOrd="0" presId="urn:microsoft.com/office/officeart/2005/8/layout/process1"/>
    <dgm:cxn modelId="{93D22F99-74A7-4254-966B-8DED6D6FCDAE}" type="presParOf" srcId="{7BD4B743-EA8A-4561-A383-1C176C102627}" destId="{6FA20ED5-D315-4A59-B9AE-DD41AFE0651B}" srcOrd="0" destOrd="0" presId="urn:microsoft.com/office/officeart/2005/8/layout/process1"/>
    <dgm:cxn modelId="{313F3C28-0218-4AF0-A0D4-00B265F375B7}" type="presParOf" srcId="{1BC1E147-CCFD-4699-8186-B7E3E6CE55B1}" destId="{7DCC8089-965B-4EA8-8192-C0805E7C239E}"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7E502F-751B-4F95-8BB2-D295CD868342}" type="doc">
      <dgm:prSet loTypeId="urn:microsoft.com/office/officeart/2005/8/layout/process1" loCatId="process" qsTypeId="urn:microsoft.com/office/officeart/2005/8/quickstyle/simple1" qsCatId="simple" csTypeId="urn:microsoft.com/office/officeart/2005/8/colors/accent6_2" csCatId="accent6" phldr="1"/>
      <dgm:spPr/>
    </dgm:pt>
    <dgm:pt modelId="{93B06CA6-A85A-47B6-AAE9-FB48AA34A9F3}">
      <dgm:prSet phldrT="[Text]">
        <dgm:style>
          <a:lnRef idx="1">
            <a:schemeClr val="accent1"/>
          </a:lnRef>
          <a:fillRef idx="3">
            <a:schemeClr val="accent1"/>
          </a:fillRef>
          <a:effectRef idx="2">
            <a:schemeClr val="accent1"/>
          </a:effectRef>
          <a:fontRef idx="minor">
            <a:schemeClr val="lt1"/>
          </a:fontRef>
        </dgm:style>
      </dgm:prSet>
      <dgm:spPr>
        <a:gradFill rotWithShape="0">
          <a:gsLst>
            <a:gs pos="0">
              <a:schemeClr val="tx2">
                <a:lumMod val="60000"/>
              </a:schemeClr>
            </a:gs>
            <a:gs pos="80000">
              <a:schemeClr val="tx2">
                <a:lumMod val="90000"/>
                <a:lumOff val="10000"/>
              </a:schemeClr>
            </a:gs>
            <a:gs pos="100000">
              <a:schemeClr val="tx2">
                <a:lumMod val="90000"/>
                <a:lumOff val="10000"/>
              </a:schemeClr>
            </a:gs>
          </a:gsLst>
        </a:gradFill>
        <a:ln>
          <a:noFill/>
        </a:ln>
      </dgm:spPr>
      <dgm:t>
        <a:bodyPr/>
        <a:lstStyle/>
        <a:p>
          <a:r>
            <a:rPr lang="en-US" b="1" dirty="0" smtClean="0">
              <a:solidFill>
                <a:schemeClr val="tx1"/>
              </a:solidFill>
            </a:rPr>
            <a:t>Review</a:t>
          </a:r>
          <a:endParaRPr lang="en-US" b="1" dirty="0">
            <a:solidFill>
              <a:schemeClr val="tx1"/>
            </a:solidFill>
          </a:endParaRPr>
        </a:p>
      </dgm:t>
    </dgm:pt>
    <dgm:pt modelId="{B00852E9-EF1E-48D7-8DCF-CA326046ABEE}" type="parTrans" cxnId="{54704335-21F7-4499-B02F-5E4343D1C2D3}">
      <dgm:prSet/>
      <dgm:spPr/>
      <dgm:t>
        <a:bodyPr/>
        <a:lstStyle/>
        <a:p>
          <a:endParaRPr lang="en-US" b="1">
            <a:solidFill>
              <a:schemeClr val="bg1"/>
            </a:solidFill>
          </a:endParaRPr>
        </a:p>
      </dgm:t>
    </dgm:pt>
    <dgm:pt modelId="{7FFEBF05-376F-46F9-9AA3-46F24464CA66}" type="sibTrans" cxnId="{54704335-21F7-4499-B02F-5E4343D1C2D3}">
      <dgm:prSet/>
      <dgm:spPr>
        <a:solidFill>
          <a:schemeClr val="accent5"/>
        </a:solidFill>
      </dgm:spPr>
      <dgm:t>
        <a:bodyPr/>
        <a:lstStyle/>
        <a:p>
          <a:endParaRPr lang="en-US" b="1">
            <a:solidFill>
              <a:schemeClr val="bg1"/>
            </a:solidFill>
          </a:endParaRPr>
        </a:p>
      </dgm:t>
    </dgm:pt>
    <dgm:pt modelId="{038A17CD-D2CE-482C-82FD-AB5A0536E8F5}">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bg1"/>
              </a:solidFill>
            </a:rPr>
            <a:t>Runbook</a:t>
          </a:r>
          <a:endParaRPr lang="en-US" b="1" dirty="0">
            <a:solidFill>
              <a:schemeClr val="bg1"/>
            </a:solidFill>
          </a:endParaRPr>
        </a:p>
      </dgm:t>
    </dgm:pt>
    <dgm:pt modelId="{4AFE1118-054C-4A14-8A0F-58A63F92F45A}" type="parTrans" cxnId="{F1BC8573-EC1F-425F-9C83-5C40BFEAA147}">
      <dgm:prSet/>
      <dgm:spPr/>
      <dgm:t>
        <a:bodyPr/>
        <a:lstStyle/>
        <a:p>
          <a:endParaRPr lang="en-US" b="1">
            <a:solidFill>
              <a:schemeClr val="bg1"/>
            </a:solidFill>
          </a:endParaRPr>
        </a:p>
      </dgm:t>
    </dgm:pt>
    <dgm:pt modelId="{C8D83168-C04B-4833-ACC9-2A3D1949FF45}" type="sibTrans" cxnId="{F1BC8573-EC1F-425F-9C83-5C40BFEAA147}">
      <dgm:prSet/>
      <dgm:spPr>
        <a:solidFill>
          <a:schemeClr val="accent5"/>
        </a:solidFill>
      </dgm:spPr>
      <dgm:t>
        <a:bodyPr/>
        <a:lstStyle/>
        <a:p>
          <a:endParaRPr lang="en-US" b="1">
            <a:solidFill>
              <a:schemeClr val="bg1"/>
            </a:solidFill>
          </a:endParaRPr>
        </a:p>
      </dgm:t>
    </dgm:pt>
    <dgm:pt modelId="{08BCFD15-6AAB-4EF7-B84E-B3A3C7CA8E4E}">
      <dgm:prSet phldrT="[Text]">
        <dgm:style>
          <a:lnRef idx="1">
            <a:schemeClr val="accent2"/>
          </a:lnRef>
          <a:fillRef idx="3">
            <a:schemeClr val="accent2"/>
          </a:fillRef>
          <a:effectRef idx="2">
            <a:schemeClr val="accent2"/>
          </a:effectRef>
          <a:fontRef idx="minor">
            <a:schemeClr val="lt1"/>
          </a:fontRef>
        </dgm:style>
      </dgm:prSet>
      <dgm:spPr/>
      <dgm:t>
        <a:bodyPr/>
        <a:lstStyle/>
        <a:p>
          <a:r>
            <a:rPr lang="en-US" b="1" dirty="0" smtClean="0">
              <a:solidFill>
                <a:schemeClr val="tx1"/>
              </a:solidFill>
            </a:rPr>
            <a:t>Email</a:t>
          </a:r>
          <a:endParaRPr lang="en-US" b="1" dirty="0">
            <a:solidFill>
              <a:schemeClr val="tx1"/>
            </a:solidFill>
          </a:endParaRPr>
        </a:p>
      </dgm:t>
    </dgm:pt>
    <dgm:pt modelId="{493F7756-2828-4EFC-8895-F08CF1F0D1AB}" type="parTrans" cxnId="{C5D2128E-3D34-4124-88B7-27AF8ED95131}">
      <dgm:prSet/>
      <dgm:spPr/>
      <dgm:t>
        <a:bodyPr/>
        <a:lstStyle/>
        <a:p>
          <a:endParaRPr lang="en-US" b="1">
            <a:solidFill>
              <a:schemeClr val="bg1"/>
            </a:solidFill>
          </a:endParaRPr>
        </a:p>
      </dgm:t>
    </dgm:pt>
    <dgm:pt modelId="{C1EAA90E-8ABD-4338-A8DB-3F6D6DEC8C1D}" type="sibTrans" cxnId="{C5D2128E-3D34-4124-88B7-27AF8ED95131}">
      <dgm:prSet/>
      <dgm:spPr/>
      <dgm:t>
        <a:bodyPr/>
        <a:lstStyle/>
        <a:p>
          <a:endParaRPr lang="en-US" b="1">
            <a:solidFill>
              <a:schemeClr val="bg1"/>
            </a:solidFill>
          </a:endParaRPr>
        </a:p>
      </dgm:t>
    </dgm:pt>
    <dgm:pt modelId="{1BC1E147-CCFD-4699-8186-B7E3E6CE55B1}" type="pres">
      <dgm:prSet presAssocID="{5F7E502F-751B-4F95-8BB2-D295CD868342}" presName="Name0" presStyleCnt="0">
        <dgm:presLayoutVars>
          <dgm:dir/>
          <dgm:resizeHandles val="exact"/>
        </dgm:presLayoutVars>
      </dgm:prSet>
      <dgm:spPr/>
    </dgm:pt>
    <dgm:pt modelId="{CDDE3FCE-FA1F-4754-99CD-A602DFC721BC}" type="pres">
      <dgm:prSet presAssocID="{93B06CA6-A85A-47B6-AAE9-FB48AA34A9F3}" presName="node" presStyleLbl="node1" presStyleIdx="0" presStyleCnt="3">
        <dgm:presLayoutVars>
          <dgm:bulletEnabled val="1"/>
        </dgm:presLayoutVars>
      </dgm:prSet>
      <dgm:spPr/>
      <dgm:t>
        <a:bodyPr/>
        <a:lstStyle/>
        <a:p>
          <a:endParaRPr lang="en-US"/>
        </a:p>
      </dgm:t>
    </dgm:pt>
    <dgm:pt modelId="{1BE1FD19-3185-42F6-A7D0-0666388F3FEF}" type="pres">
      <dgm:prSet presAssocID="{7FFEBF05-376F-46F9-9AA3-46F24464CA66}" presName="sibTrans" presStyleLbl="sibTrans2D1" presStyleIdx="0" presStyleCnt="2"/>
      <dgm:spPr/>
      <dgm:t>
        <a:bodyPr/>
        <a:lstStyle/>
        <a:p>
          <a:endParaRPr lang="en-US"/>
        </a:p>
      </dgm:t>
    </dgm:pt>
    <dgm:pt modelId="{B8FC6CD4-556D-445C-9853-40D44F3B7AC7}" type="pres">
      <dgm:prSet presAssocID="{7FFEBF05-376F-46F9-9AA3-46F24464CA66}" presName="connectorText" presStyleLbl="sibTrans2D1" presStyleIdx="0" presStyleCnt="2"/>
      <dgm:spPr/>
      <dgm:t>
        <a:bodyPr/>
        <a:lstStyle/>
        <a:p>
          <a:endParaRPr lang="en-US"/>
        </a:p>
      </dgm:t>
    </dgm:pt>
    <dgm:pt modelId="{FD6B9D8E-1E16-4432-9666-60BDD5856CDB}" type="pres">
      <dgm:prSet presAssocID="{038A17CD-D2CE-482C-82FD-AB5A0536E8F5}" presName="node" presStyleLbl="node1" presStyleIdx="1" presStyleCnt="3">
        <dgm:presLayoutVars>
          <dgm:bulletEnabled val="1"/>
        </dgm:presLayoutVars>
      </dgm:prSet>
      <dgm:spPr/>
      <dgm:t>
        <a:bodyPr/>
        <a:lstStyle/>
        <a:p>
          <a:endParaRPr lang="en-US"/>
        </a:p>
      </dgm:t>
    </dgm:pt>
    <dgm:pt modelId="{7BD4B743-EA8A-4561-A383-1C176C102627}" type="pres">
      <dgm:prSet presAssocID="{C8D83168-C04B-4833-ACC9-2A3D1949FF45}" presName="sibTrans" presStyleLbl="sibTrans2D1" presStyleIdx="1" presStyleCnt="2"/>
      <dgm:spPr/>
      <dgm:t>
        <a:bodyPr/>
        <a:lstStyle/>
        <a:p>
          <a:endParaRPr lang="en-US"/>
        </a:p>
      </dgm:t>
    </dgm:pt>
    <dgm:pt modelId="{6FA20ED5-D315-4A59-B9AE-DD41AFE0651B}" type="pres">
      <dgm:prSet presAssocID="{C8D83168-C04B-4833-ACC9-2A3D1949FF45}" presName="connectorText" presStyleLbl="sibTrans2D1" presStyleIdx="1" presStyleCnt="2"/>
      <dgm:spPr/>
      <dgm:t>
        <a:bodyPr/>
        <a:lstStyle/>
        <a:p>
          <a:endParaRPr lang="en-US"/>
        </a:p>
      </dgm:t>
    </dgm:pt>
    <dgm:pt modelId="{7DCC8089-965B-4EA8-8192-C0805E7C239E}" type="pres">
      <dgm:prSet presAssocID="{08BCFD15-6AAB-4EF7-B84E-B3A3C7CA8E4E}" presName="node" presStyleLbl="node1" presStyleIdx="2" presStyleCnt="3" custLinFactNeighborX="20613">
        <dgm:presLayoutVars>
          <dgm:bulletEnabled val="1"/>
        </dgm:presLayoutVars>
      </dgm:prSet>
      <dgm:spPr/>
      <dgm:t>
        <a:bodyPr/>
        <a:lstStyle/>
        <a:p>
          <a:endParaRPr lang="en-US"/>
        </a:p>
      </dgm:t>
    </dgm:pt>
  </dgm:ptLst>
  <dgm:cxnLst>
    <dgm:cxn modelId="{455C3978-6453-44F3-932A-E056492EFD69}" type="presOf" srcId="{7FFEBF05-376F-46F9-9AA3-46F24464CA66}" destId="{B8FC6CD4-556D-445C-9853-40D44F3B7AC7}" srcOrd="1" destOrd="0" presId="urn:microsoft.com/office/officeart/2005/8/layout/process1"/>
    <dgm:cxn modelId="{342F10FA-9374-435A-BBD5-D4C22DAB4F18}" type="presOf" srcId="{C8D83168-C04B-4833-ACC9-2A3D1949FF45}" destId="{7BD4B743-EA8A-4561-A383-1C176C102627}" srcOrd="0" destOrd="0" presId="urn:microsoft.com/office/officeart/2005/8/layout/process1"/>
    <dgm:cxn modelId="{F1BC8573-EC1F-425F-9C83-5C40BFEAA147}" srcId="{5F7E502F-751B-4F95-8BB2-D295CD868342}" destId="{038A17CD-D2CE-482C-82FD-AB5A0536E8F5}" srcOrd="1" destOrd="0" parTransId="{4AFE1118-054C-4A14-8A0F-58A63F92F45A}" sibTransId="{C8D83168-C04B-4833-ACC9-2A3D1949FF45}"/>
    <dgm:cxn modelId="{73F6C0EA-7B01-4F26-9F21-E0C29EC1CDB4}" type="presOf" srcId="{93B06CA6-A85A-47B6-AAE9-FB48AA34A9F3}" destId="{CDDE3FCE-FA1F-4754-99CD-A602DFC721BC}" srcOrd="0" destOrd="0" presId="urn:microsoft.com/office/officeart/2005/8/layout/process1"/>
    <dgm:cxn modelId="{CA4B95D6-5133-47FB-BC8E-799B626AE793}" type="presOf" srcId="{7FFEBF05-376F-46F9-9AA3-46F24464CA66}" destId="{1BE1FD19-3185-42F6-A7D0-0666388F3FEF}" srcOrd="0" destOrd="0" presId="urn:microsoft.com/office/officeart/2005/8/layout/process1"/>
    <dgm:cxn modelId="{C5D2128E-3D34-4124-88B7-27AF8ED95131}" srcId="{5F7E502F-751B-4F95-8BB2-D295CD868342}" destId="{08BCFD15-6AAB-4EF7-B84E-B3A3C7CA8E4E}" srcOrd="2" destOrd="0" parTransId="{493F7756-2828-4EFC-8895-F08CF1F0D1AB}" sibTransId="{C1EAA90E-8ABD-4338-A8DB-3F6D6DEC8C1D}"/>
    <dgm:cxn modelId="{54704335-21F7-4499-B02F-5E4343D1C2D3}" srcId="{5F7E502F-751B-4F95-8BB2-D295CD868342}" destId="{93B06CA6-A85A-47B6-AAE9-FB48AA34A9F3}" srcOrd="0" destOrd="0" parTransId="{B00852E9-EF1E-48D7-8DCF-CA326046ABEE}" sibTransId="{7FFEBF05-376F-46F9-9AA3-46F24464CA66}"/>
    <dgm:cxn modelId="{3DBC85BF-97F0-42D0-BCEE-05D693D5A8F5}" type="presOf" srcId="{5F7E502F-751B-4F95-8BB2-D295CD868342}" destId="{1BC1E147-CCFD-4699-8186-B7E3E6CE55B1}" srcOrd="0" destOrd="0" presId="urn:microsoft.com/office/officeart/2005/8/layout/process1"/>
    <dgm:cxn modelId="{049E8827-A4DB-463B-B6B4-8962FEE8E493}" type="presOf" srcId="{C8D83168-C04B-4833-ACC9-2A3D1949FF45}" destId="{6FA20ED5-D315-4A59-B9AE-DD41AFE0651B}" srcOrd="1" destOrd="0" presId="urn:microsoft.com/office/officeart/2005/8/layout/process1"/>
    <dgm:cxn modelId="{FCF390F5-515C-48F6-AF2C-C4EB23BDAA96}" type="presOf" srcId="{038A17CD-D2CE-482C-82FD-AB5A0536E8F5}" destId="{FD6B9D8E-1E16-4432-9666-60BDD5856CDB}" srcOrd="0" destOrd="0" presId="urn:microsoft.com/office/officeart/2005/8/layout/process1"/>
    <dgm:cxn modelId="{4A468FEE-FF23-44BE-8BCD-BA11AAA06B31}" type="presOf" srcId="{08BCFD15-6AAB-4EF7-B84E-B3A3C7CA8E4E}" destId="{7DCC8089-965B-4EA8-8192-C0805E7C239E}" srcOrd="0" destOrd="0" presId="urn:microsoft.com/office/officeart/2005/8/layout/process1"/>
    <dgm:cxn modelId="{6D52666D-EA87-4022-9F72-1197F21F75BE}" type="presParOf" srcId="{1BC1E147-CCFD-4699-8186-B7E3E6CE55B1}" destId="{CDDE3FCE-FA1F-4754-99CD-A602DFC721BC}" srcOrd="0" destOrd="0" presId="urn:microsoft.com/office/officeart/2005/8/layout/process1"/>
    <dgm:cxn modelId="{4B968527-3D31-4400-A082-49E88E0B30A9}" type="presParOf" srcId="{1BC1E147-CCFD-4699-8186-B7E3E6CE55B1}" destId="{1BE1FD19-3185-42F6-A7D0-0666388F3FEF}" srcOrd="1" destOrd="0" presId="urn:microsoft.com/office/officeart/2005/8/layout/process1"/>
    <dgm:cxn modelId="{E8C445F1-EF43-4029-B136-156D0C374F03}" type="presParOf" srcId="{1BE1FD19-3185-42F6-A7D0-0666388F3FEF}" destId="{B8FC6CD4-556D-445C-9853-40D44F3B7AC7}" srcOrd="0" destOrd="0" presId="urn:microsoft.com/office/officeart/2005/8/layout/process1"/>
    <dgm:cxn modelId="{3C7E4A9E-4C2F-4593-BF54-8D6C5CC6B56C}" type="presParOf" srcId="{1BC1E147-CCFD-4699-8186-B7E3E6CE55B1}" destId="{FD6B9D8E-1E16-4432-9666-60BDD5856CDB}" srcOrd="2" destOrd="0" presId="urn:microsoft.com/office/officeart/2005/8/layout/process1"/>
    <dgm:cxn modelId="{4BD88C93-B538-4460-99EA-E03B492BA2B9}" type="presParOf" srcId="{1BC1E147-CCFD-4699-8186-B7E3E6CE55B1}" destId="{7BD4B743-EA8A-4561-A383-1C176C102627}" srcOrd="3" destOrd="0" presId="urn:microsoft.com/office/officeart/2005/8/layout/process1"/>
    <dgm:cxn modelId="{9E0C640E-AE41-497B-BED4-DC5CA9684385}" type="presParOf" srcId="{7BD4B743-EA8A-4561-A383-1C176C102627}" destId="{6FA20ED5-D315-4A59-B9AE-DD41AFE0651B}" srcOrd="0" destOrd="0" presId="urn:microsoft.com/office/officeart/2005/8/layout/process1"/>
    <dgm:cxn modelId="{148D4760-5A69-498E-96B1-765899269D35}" type="presParOf" srcId="{1BC1E147-CCFD-4699-8186-B7E3E6CE55B1}" destId="{7DCC8089-965B-4EA8-8192-C0805E7C239E}"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7E502F-751B-4F95-8BB2-D295CD868342}" type="doc">
      <dgm:prSet loTypeId="urn:microsoft.com/office/officeart/2005/8/layout/process1" loCatId="process" qsTypeId="urn:microsoft.com/office/officeart/2005/8/quickstyle/simple1" qsCatId="simple" csTypeId="urn:microsoft.com/office/officeart/2005/8/colors/accent1_2" csCatId="accent1" phldr="1"/>
      <dgm:spPr/>
    </dgm:pt>
    <dgm:pt modelId="{93B06CA6-A85A-47B6-AAE9-FB48AA34A9F3}">
      <dgm:prSet phldrT="[Text]">
        <dgm:style>
          <a:lnRef idx="1">
            <a:schemeClr val="accent2"/>
          </a:lnRef>
          <a:fillRef idx="3">
            <a:schemeClr val="accent2"/>
          </a:fillRef>
          <a:effectRef idx="2">
            <a:schemeClr val="accent2"/>
          </a:effectRef>
          <a:fontRef idx="minor">
            <a:schemeClr val="lt1"/>
          </a:fontRef>
        </dgm:style>
      </dgm:prSet>
      <dgm:spPr>
        <a:gradFill rotWithShape="0">
          <a:gsLst>
            <a:gs pos="0">
              <a:schemeClr val="accent2">
                <a:shade val="51000"/>
                <a:satMod val="130000"/>
                <a:lumMod val="90000"/>
                <a:lumOff val="10000"/>
              </a:schemeClr>
            </a:gs>
            <a:gs pos="80000">
              <a:schemeClr val="accent2">
                <a:shade val="93000"/>
                <a:satMod val="130000"/>
                <a:lumMod val="90000"/>
                <a:lumOff val="10000"/>
              </a:schemeClr>
            </a:gs>
            <a:gs pos="100000">
              <a:schemeClr val="accent2">
                <a:shade val="94000"/>
                <a:satMod val="135000"/>
                <a:lumMod val="90000"/>
                <a:lumOff val="10000"/>
              </a:schemeClr>
            </a:gs>
          </a:gsLst>
        </a:gradFill>
      </dgm:spPr>
      <dgm:t>
        <a:bodyPr/>
        <a:lstStyle/>
        <a:p>
          <a:r>
            <a:rPr lang="en-US" b="1" dirty="0" smtClean="0">
              <a:solidFill>
                <a:schemeClr val="tx1"/>
              </a:solidFill>
            </a:rPr>
            <a:t>Review</a:t>
          </a:r>
          <a:endParaRPr lang="en-US" b="1" dirty="0">
            <a:solidFill>
              <a:schemeClr val="tx1"/>
            </a:solidFill>
          </a:endParaRPr>
        </a:p>
      </dgm:t>
    </dgm:pt>
    <dgm:pt modelId="{B00852E9-EF1E-48D7-8DCF-CA326046ABEE}" type="parTrans" cxnId="{54704335-21F7-4499-B02F-5E4343D1C2D3}">
      <dgm:prSet/>
      <dgm:spPr/>
      <dgm:t>
        <a:bodyPr/>
        <a:lstStyle/>
        <a:p>
          <a:endParaRPr lang="en-US" b="1">
            <a:solidFill>
              <a:schemeClr val="bg1"/>
            </a:solidFill>
          </a:endParaRPr>
        </a:p>
      </dgm:t>
    </dgm:pt>
    <dgm:pt modelId="{7FFEBF05-376F-46F9-9AA3-46F24464CA66}" type="sibTrans" cxnId="{54704335-21F7-4499-B02F-5E4343D1C2D3}">
      <dgm:prSet/>
      <dgm:spPr>
        <a:solidFill>
          <a:schemeClr val="tx2"/>
        </a:solidFill>
      </dgm:spPr>
      <dgm:t>
        <a:bodyPr/>
        <a:lstStyle/>
        <a:p>
          <a:endParaRPr lang="en-US" b="1">
            <a:solidFill>
              <a:schemeClr val="bg1"/>
            </a:solidFill>
          </a:endParaRPr>
        </a:p>
      </dgm:t>
    </dgm:pt>
    <dgm:pt modelId="{038A17CD-D2CE-482C-82FD-AB5A0536E8F5}">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solidFill>
                <a:schemeClr val="bg1"/>
              </a:solidFill>
            </a:rPr>
            <a:t>Runbook</a:t>
          </a:r>
          <a:endParaRPr lang="en-US" b="1" dirty="0">
            <a:solidFill>
              <a:schemeClr val="bg1"/>
            </a:solidFill>
          </a:endParaRPr>
        </a:p>
      </dgm:t>
    </dgm:pt>
    <dgm:pt modelId="{4AFE1118-054C-4A14-8A0F-58A63F92F45A}" type="parTrans" cxnId="{F1BC8573-EC1F-425F-9C83-5C40BFEAA147}">
      <dgm:prSet/>
      <dgm:spPr/>
      <dgm:t>
        <a:bodyPr/>
        <a:lstStyle/>
        <a:p>
          <a:endParaRPr lang="en-US" b="1">
            <a:solidFill>
              <a:schemeClr val="bg1"/>
            </a:solidFill>
          </a:endParaRPr>
        </a:p>
      </dgm:t>
    </dgm:pt>
    <dgm:pt modelId="{C8D83168-C04B-4833-ACC9-2A3D1949FF45}" type="sibTrans" cxnId="{F1BC8573-EC1F-425F-9C83-5C40BFEAA147}">
      <dgm:prSet/>
      <dgm:spPr>
        <a:solidFill>
          <a:schemeClr val="tx2"/>
        </a:solidFill>
      </dgm:spPr>
      <dgm:t>
        <a:bodyPr/>
        <a:lstStyle/>
        <a:p>
          <a:endParaRPr lang="en-US" b="1">
            <a:solidFill>
              <a:schemeClr val="bg1"/>
            </a:solidFill>
          </a:endParaRPr>
        </a:p>
      </dgm:t>
    </dgm:pt>
    <dgm:pt modelId="{08BCFD15-6AAB-4EF7-B84E-B3A3C7CA8E4E}">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tx1"/>
              </a:solidFill>
            </a:rPr>
            <a:t>Email</a:t>
          </a:r>
          <a:endParaRPr lang="en-US" b="1" dirty="0">
            <a:solidFill>
              <a:schemeClr val="tx1"/>
            </a:solidFill>
          </a:endParaRPr>
        </a:p>
      </dgm:t>
    </dgm:pt>
    <dgm:pt modelId="{493F7756-2828-4EFC-8895-F08CF1F0D1AB}" type="parTrans" cxnId="{C5D2128E-3D34-4124-88B7-27AF8ED95131}">
      <dgm:prSet/>
      <dgm:spPr/>
      <dgm:t>
        <a:bodyPr/>
        <a:lstStyle/>
        <a:p>
          <a:endParaRPr lang="en-US" b="1">
            <a:solidFill>
              <a:schemeClr val="bg1"/>
            </a:solidFill>
          </a:endParaRPr>
        </a:p>
      </dgm:t>
    </dgm:pt>
    <dgm:pt modelId="{C1EAA90E-8ABD-4338-A8DB-3F6D6DEC8C1D}" type="sibTrans" cxnId="{C5D2128E-3D34-4124-88B7-27AF8ED95131}">
      <dgm:prSet/>
      <dgm:spPr/>
      <dgm:t>
        <a:bodyPr/>
        <a:lstStyle/>
        <a:p>
          <a:endParaRPr lang="en-US" b="1">
            <a:solidFill>
              <a:schemeClr val="bg1"/>
            </a:solidFill>
          </a:endParaRPr>
        </a:p>
      </dgm:t>
    </dgm:pt>
    <dgm:pt modelId="{1BC1E147-CCFD-4699-8186-B7E3E6CE55B1}" type="pres">
      <dgm:prSet presAssocID="{5F7E502F-751B-4F95-8BB2-D295CD868342}" presName="Name0" presStyleCnt="0">
        <dgm:presLayoutVars>
          <dgm:dir/>
          <dgm:resizeHandles val="exact"/>
        </dgm:presLayoutVars>
      </dgm:prSet>
      <dgm:spPr/>
    </dgm:pt>
    <dgm:pt modelId="{CDDE3FCE-FA1F-4754-99CD-A602DFC721BC}" type="pres">
      <dgm:prSet presAssocID="{93B06CA6-A85A-47B6-AAE9-FB48AA34A9F3}" presName="node" presStyleLbl="node1" presStyleIdx="0" presStyleCnt="3">
        <dgm:presLayoutVars>
          <dgm:bulletEnabled val="1"/>
        </dgm:presLayoutVars>
      </dgm:prSet>
      <dgm:spPr/>
      <dgm:t>
        <a:bodyPr/>
        <a:lstStyle/>
        <a:p>
          <a:endParaRPr lang="en-US"/>
        </a:p>
      </dgm:t>
    </dgm:pt>
    <dgm:pt modelId="{1BE1FD19-3185-42F6-A7D0-0666388F3FEF}" type="pres">
      <dgm:prSet presAssocID="{7FFEBF05-376F-46F9-9AA3-46F24464CA66}" presName="sibTrans" presStyleLbl="sibTrans2D1" presStyleIdx="0" presStyleCnt="2"/>
      <dgm:spPr/>
      <dgm:t>
        <a:bodyPr/>
        <a:lstStyle/>
        <a:p>
          <a:endParaRPr lang="en-US"/>
        </a:p>
      </dgm:t>
    </dgm:pt>
    <dgm:pt modelId="{B8FC6CD4-556D-445C-9853-40D44F3B7AC7}" type="pres">
      <dgm:prSet presAssocID="{7FFEBF05-376F-46F9-9AA3-46F24464CA66}" presName="connectorText" presStyleLbl="sibTrans2D1" presStyleIdx="0" presStyleCnt="2"/>
      <dgm:spPr/>
      <dgm:t>
        <a:bodyPr/>
        <a:lstStyle/>
        <a:p>
          <a:endParaRPr lang="en-US"/>
        </a:p>
      </dgm:t>
    </dgm:pt>
    <dgm:pt modelId="{FD6B9D8E-1E16-4432-9666-60BDD5856CDB}" type="pres">
      <dgm:prSet presAssocID="{038A17CD-D2CE-482C-82FD-AB5A0536E8F5}" presName="node" presStyleLbl="node1" presStyleIdx="1" presStyleCnt="3">
        <dgm:presLayoutVars>
          <dgm:bulletEnabled val="1"/>
        </dgm:presLayoutVars>
      </dgm:prSet>
      <dgm:spPr/>
      <dgm:t>
        <a:bodyPr/>
        <a:lstStyle/>
        <a:p>
          <a:endParaRPr lang="en-US"/>
        </a:p>
      </dgm:t>
    </dgm:pt>
    <dgm:pt modelId="{7BD4B743-EA8A-4561-A383-1C176C102627}" type="pres">
      <dgm:prSet presAssocID="{C8D83168-C04B-4833-ACC9-2A3D1949FF45}" presName="sibTrans" presStyleLbl="sibTrans2D1" presStyleIdx="1" presStyleCnt="2"/>
      <dgm:spPr/>
      <dgm:t>
        <a:bodyPr/>
        <a:lstStyle/>
        <a:p>
          <a:endParaRPr lang="en-US"/>
        </a:p>
      </dgm:t>
    </dgm:pt>
    <dgm:pt modelId="{6FA20ED5-D315-4A59-B9AE-DD41AFE0651B}" type="pres">
      <dgm:prSet presAssocID="{C8D83168-C04B-4833-ACC9-2A3D1949FF45}" presName="connectorText" presStyleLbl="sibTrans2D1" presStyleIdx="1" presStyleCnt="2"/>
      <dgm:spPr/>
      <dgm:t>
        <a:bodyPr/>
        <a:lstStyle/>
        <a:p>
          <a:endParaRPr lang="en-US"/>
        </a:p>
      </dgm:t>
    </dgm:pt>
    <dgm:pt modelId="{7DCC8089-965B-4EA8-8192-C0805E7C239E}" type="pres">
      <dgm:prSet presAssocID="{08BCFD15-6AAB-4EF7-B84E-B3A3C7CA8E4E}" presName="node" presStyleLbl="node1" presStyleIdx="2" presStyleCnt="3" custLinFactNeighborY="-20791">
        <dgm:presLayoutVars>
          <dgm:bulletEnabled val="1"/>
        </dgm:presLayoutVars>
      </dgm:prSet>
      <dgm:spPr/>
      <dgm:t>
        <a:bodyPr/>
        <a:lstStyle/>
        <a:p>
          <a:endParaRPr lang="en-US"/>
        </a:p>
      </dgm:t>
    </dgm:pt>
  </dgm:ptLst>
  <dgm:cxnLst>
    <dgm:cxn modelId="{8AB72238-E194-4D3E-B7A7-4222B0D72462}" type="presOf" srcId="{7FFEBF05-376F-46F9-9AA3-46F24464CA66}" destId="{1BE1FD19-3185-42F6-A7D0-0666388F3FEF}" srcOrd="0" destOrd="0" presId="urn:microsoft.com/office/officeart/2005/8/layout/process1"/>
    <dgm:cxn modelId="{C878F99F-F504-4849-9A58-EAA9FB1F938D}" type="presOf" srcId="{038A17CD-D2CE-482C-82FD-AB5A0536E8F5}" destId="{FD6B9D8E-1E16-4432-9666-60BDD5856CDB}" srcOrd="0" destOrd="0" presId="urn:microsoft.com/office/officeart/2005/8/layout/process1"/>
    <dgm:cxn modelId="{F1BC8573-EC1F-425F-9C83-5C40BFEAA147}" srcId="{5F7E502F-751B-4F95-8BB2-D295CD868342}" destId="{038A17CD-D2CE-482C-82FD-AB5A0536E8F5}" srcOrd="1" destOrd="0" parTransId="{4AFE1118-054C-4A14-8A0F-58A63F92F45A}" sibTransId="{C8D83168-C04B-4833-ACC9-2A3D1949FF45}"/>
    <dgm:cxn modelId="{E042A592-8D52-40AB-826A-4654A6D1B457}" type="presOf" srcId="{5F7E502F-751B-4F95-8BB2-D295CD868342}" destId="{1BC1E147-CCFD-4699-8186-B7E3E6CE55B1}" srcOrd="0" destOrd="0" presId="urn:microsoft.com/office/officeart/2005/8/layout/process1"/>
    <dgm:cxn modelId="{C5D2128E-3D34-4124-88B7-27AF8ED95131}" srcId="{5F7E502F-751B-4F95-8BB2-D295CD868342}" destId="{08BCFD15-6AAB-4EF7-B84E-B3A3C7CA8E4E}" srcOrd="2" destOrd="0" parTransId="{493F7756-2828-4EFC-8895-F08CF1F0D1AB}" sibTransId="{C1EAA90E-8ABD-4338-A8DB-3F6D6DEC8C1D}"/>
    <dgm:cxn modelId="{E44713E2-E27B-4981-926F-09032655D485}" type="presOf" srcId="{93B06CA6-A85A-47B6-AAE9-FB48AA34A9F3}" destId="{CDDE3FCE-FA1F-4754-99CD-A602DFC721BC}" srcOrd="0" destOrd="0" presId="urn:microsoft.com/office/officeart/2005/8/layout/process1"/>
    <dgm:cxn modelId="{916DCF03-6CA6-4EAC-9187-2C45E85FF302}" type="presOf" srcId="{7FFEBF05-376F-46F9-9AA3-46F24464CA66}" destId="{B8FC6CD4-556D-445C-9853-40D44F3B7AC7}" srcOrd="1" destOrd="0" presId="urn:microsoft.com/office/officeart/2005/8/layout/process1"/>
    <dgm:cxn modelId="{3DAEC5DD-CCB5-4C11-A4FC-C11DA2640094}" type="presOf" srcId="{C8D83168-C04B-4833-ACC9-2A3D1949FF45}" destId="{7BD4B743-EA8A-4561-A383-1C176C102627}" srcOrd="0" destOrd="0" presId="urn:microsoft.com/office/officeart/2005/8/layout/process1"/>
    <dgm:cxn modelId="{494D40E2-9224-458D-9203-A722FE6CD3EF}" type="presOf" srcId="{C8D83168-C04B-4833-ACC9-2A3D1949FF45}" destId="{6FA20ED5-D315-4A59-B9AE-DD41AFE0651B}" srcOrd="1" destOrd="0" presId="urn:microsoft.com/office/officeart/2005/8/layout/process1"/>
    <dgm:cxn modelId="{54704335-21F7-4499-B02F-5E4343D1C2D3}" srcId="{5F7E502F-751B-4F95-8BB2-D295CD868342}" destId="{93B06CA6-A85A-47B6-AAE9-FB48AA34A9F3}" srcOrd="0" destOrd="0" parTransId="{B00852E9-EF1E-48D7-8DCF-CA326046ABEE}" sibTransId="{7FFEBF05-376F-46F9-9AA3-46F24464CA66}"/>
    <dgm:cxn modelId="{9F5B77F2-A659-4D8D-985F-2A9D46B2D900}" type="presOf" srcId="{08BCFD15-6AAB-4EF7-B84E-B3A3C7CA8E4E}" destId="{7DCC8089-965B-4EA8-8192-C0805E7C239E}" srcOrd="0" destOrd="0" presId="urn:microsoft.com/office/officeart/2005/8/layout/process1"/>
    <dgm:cxn modelId="{BBE972E3-1E9F-42F7-82B8-F44F107309CC}" type="presParOf" srcId="{1BC1E147-CCFD-4699-8186-B7E3E6CE55B1}" destId="{CDDE3FCE-FA1F-4754-99CD-A602DFC721BC}" srcOrd="0" destOrd="0" presId="urn:microsoft.com/office/officeart/2005/8/layout/process1"/>
    <dgm:cxn modelId="{AF09E814-790A-4483-9DF0-7BAD1F950EDF}" type="presParOf" srcId="{1BC1E147-CCFD-4699-8186-B7E3E6CE55B1}" destId="{1BE1FD19-3185-42F6-A7D0-0666388F3FEF}" srcOrd="1" destOrd="0" presId="urn:microsoft.com/office/officeart/2005/8/layout/process1"/>
    <dgm:cxn modelId="{43287503-70E7-443B-A3A0-3A47F1B8D7A9}" type="presParOf" srcId="{1BE1FD19-3185-42F6-A7D0-0666388F3FEF}" destId="{B8FC6CD4-556D-445C-9853-40D44F3B7AC7}" srcOrd="0" destOrd="0" presId="urn:microsoft.com/office/officeart/2005/8/layout/process1"/>
    <dgm:cxn modelId="{9C229D0A-741E-4A8F-96C9-08A9ED5998DD}" type="presParOf" srcId="{1BC1E147-CCFD-4699-8186-B7E3E6CE55B1}" destId="{FD6B9D8E-1E16-4432-9666-60BDD5856CDB}" srcOrd="2" destOrd="0" presId="urn:microsoft.com/office/officeart/2005/8/layout/process1"/>
    <dgm:cxn modelId="{4ED2F540-5580-47EC-9BC8-E1AF9E4CC6E8}" type="presParOf" srcId="{1BC1E147-CCFD-4699-8186-B7E3E6CE55B1}" destId="{7BD4B743-EA8A-4561-A383-1C176C102627}" srcOrd="3" destOrd="0" presId="urn:microsoft.com/office/officeart/2005/8/layout/process1"/>
    <dgm:cxn modelId="{F916EC1C-BE8F-41CD-9DD0-A7EB8C25C0BD}" type="presParOf" srcId="{7BD4B743-EA8A-4561-A383-1C176C102627}" destId="{6FA20ED5-D315-4A59-B9AE-DD41AFE0651B}" srcOrd="0" destOrd="0" presId="urn:microsoft.com/office/officeart/2005/8/layout/process1"/>
    <dgm:cxn modelId="{5D5876A0-B472-4558-A098-88E392E6B0DD}" type="presParOf" srcId="{1BC1E147-CCFD-4699-8186-B7E3E6CE55B1}" destId="{7DCC8089-965B-4EA8-8192-C0805E7C239E}" srcOrd="4" destOrd="0" presId="urn:microsoft.com/office/officeart/2005/8/layout/process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4EC18-0580-4219-B8BB-A25AAB1FC87E}">
      <dsp:nvSpPr>
        <dsp:cNvPr id="0" name=""/>
        <dsp:cNvSpPr/>
      </dsp:nvSpPr>
      <dsp:spPr>
        <a:xfrm>
          <a:off x="786" y="0"/>
          <a:ext cx="2046046" cy="155102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Private Cloud</a:t>
          </a:r>
          <a:endParaRPr lang="en-US" sz="2200" b="1" kern="1200" dirty="0"/>
        </a:p>
      </dsp:txBody>
      <dsp:txXfrm>
        <a:off x="786" y="0"/>
        <a:ext cx="2046046" cy="465306"/>
      </dsp:txXfrm>
    </dsp:sp>
    <dsp:sp modelId="{75C55E21-5014-427C-8E3B-B2169F6A75CD}">
      <dsp:nvSpPr>
        <dsp:cNvPr id="0" name=""/>
        <dsp:cNvSpPr/>
      </dsp:nvSpPr>
      <dsp:spPr>
        <a:xfrm>
          <a:off x="205391" y="465761"/>
          <a:ext cx="1636837" cy="467654"/>
        </a:xfrm>
        <a:prstGeom prst="roundRect">
          <a:avLst>
            <a:gd name="adj" fmla="val 10000"/>
          </a:avLst>
        </a:prstGeom>
        <a:gradFill rotWithShape="0">
          <a:gsLst>
            <a:gs pos="0">
              <a:schemeClr val="tx2">
                <a:lumMod val="50000"/>
              </a:schemeClr>
            </a:gs>
            <a:gs pos="80000">
              <a:schemeClr val="tx2"/>
            </a:gs>
            <a:gs pos="100000">
              <a:schemeClr val="tx2"/>
            </a:gs>
          </a:gsLst>
          <a:lin ang="16200000" scaled="1"/>
        </a:gra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VM Provisioning</a:t>
          </a:r>
          <a:endParaRPr lang="en-US" sz="1400" b="1" kern="1200" dirty="0">
            <a:solidFill>
              <a:schemeClr val="tx1"/>
            </a:solidFill>
          </a:endParaRPr>
        </a:p>
      </dsp:txBody>
      <dsp:txXfrm>
        <a:off x="219088" y="479458"/>
        <a:ext cx="1609443" cy="440260"/>
      </dsp:txXfrm>
    </dsp:sp>
    <dsp:sp modelId="{B42A968B-3909-4981-AA72-5CB07688A6B5}">
      <dsp:nvSpPr>
        <dsp:cNvPr id="0" name=""/>
        <dsp:cNvSpPr/>
      </dsp:nvSpPr>
      <dsp:spPr>
        <a:xfrm>
          <a:off x="205391" y="1005362"/>
          <a:ext cx="1636837" cy="467654"/>
        </a:xfrm>
        <a:prstGeom prst="roundRect">
          <a:avLst>
            <a:gd name="adj" fmla="val 10000"/>
          </a:avLst>
        </a:prstGeom>
        <a:gradFill rotWithShape="0">
          <a:gsLst>
            <a:gs pos="0">
              <a:schemeClr val="tx2">
                <a:lumMod val="50000"/>
              </a:schemeClr>
            </a:gs>
            <a:gs pos="80000">
              <a:schemeClr val="tx2"/>
            </a:gs>
            <a:gs pos="100000">
              <a:schemeClr val="tx2"/>
            </a:gs>
          </a:gsLst>
          <a:lin ang="16200000" scaled="1"/>
        </a:gra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Request Cloud</a:t>
          </a:r>
          <a:endParaRPr lang="en-US" sz="1400" b="1" kern="1200" dirty="0">
            <a:solidFill>
              <a:schemeClr val="tx1"/>
            </a:solidFill>
          </a:endParaRPr>
        </a:p>
      </dsp:txBody>
      <dsp:txXfrm>
        <a:off x="219088" y="1019059"/>
        <a:ext cx="1609443" cy="440260"/>
      </dsp:txXfrm>
    </dsp:sp>
    <dsp:sp modelId="{D98271D4-B1F2-4682-AF27-D9C8E0440775}">
      <dsp:nvSpPr>
        <dsp:cNvPr id="0" name=""/>
        <dsp:cNvSpPr/>
      </dsp:nvSpPr>
      <dsp:spPr>
        <a:xfrm>
          <a:off x="2200287" y="0"/>
          <a:ext cx="2046046" cy="155102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Applications</a:t>
          </a:r>
          <a:endParaRPr lang="en-US" sz="2200" b="1" kern="1200" dirty="0"/>
        </a:p>
      </dsp:txBody>
      <dsp:txXfrm>
        <a:off x="2200287" y="0"/>
        <a:ext cx="2046046" cy="465306"/>
      </dsp:txXfrm>
    </dsp:sp>
    <dsp:sp modelId="{FAB57A2C-1531-4323-BCC2-0FF2F4635486}">
      <dsp:nvSpPr>
        <dsp:cNvPr id="0" name=""/>
        <dsp:cNvSpPr/>
      </dsp:nvSpPr>
      <dsp:spPr>
        <a:xfrm>
          <a:off x="2404891" y="465761"/>
          <a:ext cx="1636837" cy="467654"/>
        </a:xfrm>
        <a:prstGeom prst="roundRect">
          <a:avLst>
            <a:gd name="adj" fmla="val 10000"/>
          </a:avLst>
        </a:prstGeom>
        <a:gradFill rotWithShape="0">
          <a:gsLst>
            <a:gs pos="0">
              <a:schemeClr val="tx2">
                <a:lumMod val="50000"/>
              </a:schemeClr>
            </a:gs>
            <a:gs pos="80000">
              <a:schemeClr val="tx2"/>
            </a:gs>
            <a:gs pos="100000">
              <a:schemeClr val="tx2"/>
            </a:gs>
          </a:gsLst>
          <a:lin ang="16200000" scaled="1"/>
        </a:gra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Service Provisioning</a:t>
          </a:r>
          <a:endParaRPr lang="en-US" sz="1400" b="1" kern="1200" dirty="0">
            <a:solidFill>
              <a:schemeClr val="tx1"/>
            </a:solidFill>
          </a:endParaRPr>
        </a:p>
      </dsp:txBody>
      <dsp:txXfrm>
        <a:off x="2418588" y="479458"/>
        <a:ext cx="1609443" cy="440260"/>
      </dsp:txXfrm>
    </dsp:sp>
    <dsp:sp modelId="{5A4FE688-E390-45D0-B35D-99D48BE91F0D}">
      <dsp:nvSpPr>
        <dsp:cNvPr id="0" name=""/>
        <dsp:cNvSpPr/>
      </dsp:nvSpPr>
      <dsp:spPr>
        <a:xfrm>
          <a:off x="2404891" y="1005362"/>
          <a:ext cx="1636837" cy="467654"/>
        </a:xfrm>
        <a:prstGeom prst="roundRect">
          <a:avLst>
            <a:gd name="adj" fmla="val 10000"/>
          </a:avLst>
        </a:prstGeom>
        <a:gradFill rotWithShape="0">
          <a:gsLst>
            <a:gs pos="0">
              <a:schemeClr val="tx2">
                <a:lumMod val="50000"/>
              </a:schemeClr>
            </a:gs>
            <a:gs pos="80000">
              <a:schemeClr val="tx2"/>
            </a:gs>
            <a:gs pos="100000">
              <a:schemeClr val="tx2"/>
            </a:gs>
          </a:gsLst>
          <a:lin ang="16200000" scaled="1"/>
        </a:gra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Request Fix for Service </a:t>
          </a:r>
          <a:endParaRPr lang="en-US" sz="1400" b="1" kern="1200" dirty="0">
            <a:solidFill>
              <a:schemeClr val="tx1"/>
            </a:solidFill>
          </a:endParaRPr>
        </a:p>
      </dsp:txBody>
      <dsp:txXfrm>
        <a:off x="2418588" y="1019059"/>
        <a:ext cx="1609443" cy="440260"/>
      </dsp:txXfrm>
    </dsp:sp>
    <dsp:sp modelId="{EC312F17-8F14-41DE-87C7-BD626D0FED63}">
      <dsp:nvSpPr>
        <dsp:cNvPr id="0" name=""/>
        <dsp:cNvSpPr/>
      </dsp:nvSpPr>
      <dsp:spPr>
        <a:xfrm>
          <a:off x="4399787" y="0"/>
          <a:ext cx="2046046" cy="1551023"/>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Users</a:t>
          </a:r>
          <a:endParaRPr lang="en-US" sz="2200" b="1" kern="1200" dirty="0"/>
        </a:p>
      </dsp:txBody>
      <dsp:txXfrm>
        <a:off x="4399787" y="0"/>
        <a:ext cx="2046046" cy="465306"/>
      </dsp:txXfrm>
    </dsp:sp>
    <dsp:sp modelId="{A483957F-0058-4D71-B33C-480179B34288}">
      <dsp:nvSpPr>
        <dsp:cNvPr id="0" name=""/>
        <dsp:cNvSpPr/>
      </dsp:nvSpPr>
      <dsp:spPr>
        <a:xfrm>
          <a:off x="4604392" y="465761"/>
          <a:ext cx="1636837" cy="467654"/>
        </a:xfrm>
        <a:prstGeom prst="roundRect">
          <a:avLst>
            <a:gd name="adj" fmla="val 10000"/>
          </a:avLst>
        </a:prstGeom>
        <a:gradFill flip="none" rotWithShape="1">
          <a:gsLst>
            <a:gs pos="0">
              <a:schemeClr val="tx2">
                <a:lumMod val="50000"/>
              </a:schemeClr>
            </a:gs>
            <a:gs pos="80000">
              <a:schemeClr val="tx2"/>
            </a:gs>
            <a:gs pos="100000">
              <a:schemeClr val="tx2"/>
            </a:gs>
          </a:gsLst>
          <a:lin ang="16200000" scaled="1"/>
          <a:tileRect/>
        </a:gra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Access Requests</a:t>
          </a:r>
          <a:endParaRPr lang="en-US" sz="1400" b="1" kern="1200" dirty="0">
            <a:solidFill>
              <a:schemeClr val="tx1"/>
            </a:solidFill>
          </a:endParaRPr>
        </a:p>
      </dsp:txBody>
      <dsp:txXfrm>
        <a:off x="4618089" y="479458"/>
        <a:ext cx="1609443" cy="440260"/>
      </dsp:txXfrm>
    </dsp:sp>
    <dsp:sp modelId="{54943B04-4D8D-4F47-B17C-6421294134AD}">
      <dsp:nvSpPr>
        <dsp:cNvPr id="0" name=""/>
        <dsp:cNvSpPr/>
      </dsp:nvSpPr>
      <dsp:spPr>
        <a:xfrm>
          <a:off x="4604392" y="1005362"/>
          <a:ext cx="1636837" cy="467654"/>
        </a:xfrm>
        <a:prstGeom prst="roundRect">
          <a:avLst>
            <a:gd name="adj" fmla="val 10000"/>
          </a:avLst>
        </a:prstGeom>
        <a:gradFill rotWithShape="0">
          <a:gsLst>
            <a:gs pos="0">
              <a:schemeClr val="tx2">
                <a:lumMod val="50000"/>
              </a:schemeClr>
            </a:gs>
            <a:gs pos="80000">
              <a:schemeClr val="tx2"/>
            </a:gs>
            <a:gs pos="100000">
              <a:schemeClr val="tx2"/>
            </a:gs>
          </a:gsLst>
          <a:lin ang="16200000" scaled="1"/>
        </a:gradFill>
        <a:ln w="25400" cap="flat" cmpd="sng" algn="ctr">
          <a:no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Request Quota Increase</a:t>
          </a:r>
          <a:endParaRPr lang="en-US" sz="1400" b="1" kern="1200" dirty="0">
            <a:solidFill>
              <a:schemeClr val="tx1"/>
            </a:solidFill>
          </a:endParaRPr>
        </a:p>
      </dsp:txBody>
      <dsp:txXfrm>
        <a:off x="4618089" y="1019059"/>
        <a:ext cx="1609443" cy="440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E3FCE-FA1F-4754-99CD-A602DFC721BC}">
      <dsp:nvSpPr>
        <dsp:cNvPr id="0" name=""/>
        <dsp:cNvSpPr/>
      </dsp:nvSpPr>
      <dsp:spPr>
        <a:xfrm>
          <a:off x="3095" y="0"/>
          <a:ext cx="925308" cy="310599"/>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a:t>
          </a:r>
          <a:endParaRPr lang="en-US" sz="1400" b="1" kern="1200" dirty="0">
            <a:solidFill>
              <a:schemeClr val="tx1"/>
            </a:solidFill>
          </a:endParaRPr>
        </a:p>
      </dsp:txBody>
      <dsp:txXfrm>
        <a:off x="12192" y="9097"/>
        <a:ext cx="907114" cy="292405"/>
      </dsp:txXfrm>
    </dsp:sp>
    <dsp:sp modelId="{1BE1FD19-3185-42F6-A7D0-0666388F3FEF}">
      <dsp:nvSpPr>
        <dsp:cNvPr id="0" name=""/>
        <dsp:cNvSpPr/>
      </dsp:nvSpPr>
      <dsp:spPr>
        <a:xfrm>
          <a:off x="1020935" y="40561"/>
          <a:ext cx="196165" cy="22947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ndParaRPr>
        </a:p>
      </dsp:txBody>
      <dsp:txXfrm>
        <a:off x="1020935" y="86456"/>
        <a:ext cx="137316" cy="137686"/>
      </dsp:txXfrm>
    </dsp:sp>
    <dsp:sp modelId="{FD6B9D8E-1E16-4432-9666-60BDD5856CDB}">
      <dsp:nvSpPr>
        <dsp:cNvPr id="0" name=""/>
        <dsp:cNvSpPr/>
      </dsp:nvSpPr>
      <dsp:spPr>
        <a:xfrm>
          <a:off x="1298528" y="0"/>
          <a:ext cx="925308" cy="310599"/>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Runbook</a:t>
          </a:r>
          <a:endParaRPr lang="en-US" sz="1400" b="1" kern="1200" dirty="0">
            <a:solidFill>
              <a:schemeClr val="bg1"/>
            </a:solidFill>
          </a:endParaRPr>
        </a:p>
      </dsp:txBody>
      <dsp:txXfrm>
        <a:off x="1307625" y="9097"/>
        <a:ext cx="907114" cy="292405"/>
      </dsp:txXfrm>
    </dsp:sp>
    <dsp:sp modelId="{7BD4B743-EA8A-4561-A383-1C176C102627}">
      <dsp:nvSpPr>
        <dsp:cNvPr id="0" name=""/>
        <dsp:cNvSpPr/>
      </dsp:nvSpPr>
      <dsp:spPr>
        <a:xfrm>
          <a:off x="2317141" y="40561"/>
          <a:ext cx="197806" cy="22947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bg1"/>
            </a:solidFill>
          </a:endParaRPr>
        </a:p>
      </dsp:txBody>
      <dsp:txXfrm>
        <a:off x="2317141" y="86456"/>
        <a:ext cx="138464" cy="137686"/>
      </dsp:txXfrm>
    </dsp:sp>
    <dsp:sp modelId="{7DCC8089-965B-4EA8-8192-C0805E7C239E}">
      <dsp:nvSpPr>
        <dsp:cNvPr id="0" name=""/>
        <dsp:cNvSpPr/>
      </dsp:nvSpPr>
      <dsp:spPr>
        <a:xfrm>
          <a:off x="2597056" y="0"/>
          <a:ext cx="925308" cy="310599"/>
        </a:xfrm>
        <a:prstGeom prst="roundRect">
          <a:avLst>
            <a:gd name="adj" fmla="val 10000"/>
          </a:avLst>
        </a:prstGeom>
        <a:gradFill rotWithShape="0">
          <a:gsLst>
            <a:gs pos="0">
              <a:schemeClr val="bg2">
                <a:lumMod val="50000"/>
              </a:schemeClr>
            </a:gs>
            <a:gs pos="80000">
              <a:schemeClr val="bg2"/>
            </a:gs>
            <a:gs pos="100000">
              <a:schemeClr val="bg2"/>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Email</a:t>
          </a:r>
          <a:endParaRPr lang="en-US" sz="1400" b="1" kern="1200" dirty="0">
            <a:solidFill>
              <a:schemeClr val="tx1"/>
            </a:solidFill>
          </a:endParaRPr>
        </a:p>
      </dsp:txBody>
      <dsp:txXfrm>
        <a:off x="2606153" y="9097"/>
        <a:ext cx="907114" cy="2924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E3FCE-FA1F-4754-99CD-A602DFC721BC}">
      <dsp:nvSpPr>
        <dsp:cNvPr id="0" name=""/>
        <dsp:cNvSpPr/>
      </dsp:nvSpPr>
      <dsp:spPr>
        <a:xfrm>
          <a:off x="3095" y="0"/>
          <a:ext cx="925310" cy="359260"/>
        </a:xfrm>
        <a:prstGeom prst="roundRect">
          <a:avLst>
            <a:gd name="adj" fmla="val 10000"/>
          </a:avLst>
        </a:prstGeom>
        <a:gradFill rotWithShape="0">
          <a:gsLst>
            <a:gs pos="0">
              <a:schemeClr val="tx2">
                <a:lumMod val="50000"/>
              </a:schemeClr>
            </a:gs>
            <a:gs pos="80000">
              <a:schemeClr val="tx2"/>
            </a:gs>
            <a:gs pos="100000">
              <a:schemeClr val="tx2"/>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a:t>
          </a:r>
          <a:endParaRPr lang="en-US" sz="1400" b="1" kern="1200" dirty="0">
            <a:solidFill>
              <a:schemeClr val="tx1"/>
            </a:solidFill>
          </a:endParaRPr>
        </a:p>
      </dsp:txBody>
      <dsp:txXfrm>
        <a:off x="13617" y="10522"/>
        <a:ext cx="904266" cy="338216"/>
      </dsp:txXfrm>
    </dsp:sp>
    <dsp:sp modelId="{1BE1FD19-3185-42F6-A7D0-0666388F3FEF}">
      <dsp:nvSpPr>
        <dsp:cNvPr id="0" name=""/>
        <dsp:cNvSpPr/>
      </dsp:nvSpPr>
      <dsp:spPr>
        <a:xfrm>
          <a:off x="1020936" y="64891"/>
          <a:ext cx="196165" cy="22947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chemeClr val="bg1"/>
            </a:solidFill>
          </a:endParaRPr>
        </a:p>
      </dsp:txBody>
      <dsp:txXfrm>
        <a:off x="1020936" y="110786"/>
        <a:ext cx="137316" cy="137686"/>
      </dsp:txXfrm>
    </dsp:sp>
    <dsp:sp modelId="{FD6B9D8E-1E16-4432-9666-60BDD5856CDB}">
      <dsp:nvSpPr>
        <dsp:cNvPr id="0" name=""/>
        <dsp:cNvSpPr/>
      </dsp:nvSpPr>
      <dsp:spPr>
        <a:xfrm>
          <a:off x="1298529" y="0"/>
          <a:ext cx="925310" cy="359260"/>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Runbook</a:t>
          </a:r>
          <a:endParaRPr lang="en-US" sz="1400" b="1" kern="1200" dirty="0">
            <a:solidFill>
              <a:schemeClr val="bg1"/>
            </a:solidFill>
          </a:endParaRPr>
        </a:p>
      </dsp:txBody>
      <dsp:txXfrm>
        <a:off x="1309051" y="10522"/>
        <a:ext cx="904266" cy="338216"/>
      </dsp:txXfrm>
    </dsp:sp>
    <dsp:sp modelId="{7BD4B743-EA8A-4561-A383-1C176C102627}">
      <dsp:nvSpPr>
        <dsp:cNvPr id="0" name=""/>
        <dsp:cNvSpPr/>
      </dsp:nvSpPr>
      <dsp:spPr>
        <a:xfrm>
          <a:off x="2316371" y="64891"/>
          <a:ext cx="196165" cy="229476"/>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chemeClr val="bg1"/>
            </a:solidFill>
          </a:endParaRPr>
        </a:p>
      </dsp:txBody>
      <dsp:txXfrm>
        <a:off x="2316371" y="110786"/>
        <a:ext cx="137316" cy="137686"/>
      </dsp:txXfrm>
    </dsp:sp>
    <dsp:sp modelId="{7DCC8089-965B-4EA8-8192-C0805E7C239E}">
      <dsp:nvSpPr>
        <dsp:cNvPr id="0" name=""/>
        <dsp:cNvSpPr/>
      </dsp:nvSpPr>
      <dsp:spPr>
        <a:xfrm>
          <a:off x="2593964" y="0"/>
          <a:ext cx="925310" cy="359260"/>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Email</a:t>
          </a:r>
          <a:endParaRPr lang="en-US" sz="1400" b="1" kern="1200" dirty="0">
            <a:solidFill>
              <a:schemeClr val="tx1"/>
            </a:solidFill>
          </a:endParaRPr>
        </a:p>
      </dsp:txBody>
      <dsp:txXfrm>
        <a:off x="2604486" y="10522"/>
        <a:ext cx="904266" cy="338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E3FCE-FA1F-4754-99CD-A602DFC721BC}">
      <dsp:nvSpPr>
        <dsp:cNvPr id="0" name=""/>
        <dsp:cNvSpPr/>
      </dsp:nvSpPr>
      <dsp:spPr>
        <a:xfrm>
          <a:off x="3095" y="0"/>
          <a:ext cx="925308" cy="359260"/>
        </a:xfrm>
        <a:prstGeom prst="roundRect">
          <a:avLst>
            <a:gd name="adj" fmla="val 10000"/>
          </a:avLst>
        </a:prstGeom>
        <a:gradFill rotWithShape="0">
          <a:gsLst>
            <a:gs pos="0">
              <a:schemeClr val="tx2">
                <a:lumMod val="60000"/>
              </a:schemeClr>
            </a:gs>
            <a:gs pos="80000">
              <a:schemeClr val="tx2">
                <a:lumMod val="90000"/>
                <a:lumOff val="10000"/>
              </a:schemeClr>
            </a:gs>
            <a:gs pos="100000">
              <a:schemeClr val="tx2">
                <a:lumMod val="90000"/>
                <a:lumOff val="10000"/>
              </a:schemeClr>
            </a:gs>
          </a:gsLst>
          <a:lin ang="16200000" scaled="0"/>
        </a:gradFill>
        <a:ln w="9525" cap="flat" cmpd="sng" algn="ctr">
          <a:no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Review</a:t>
          </a:r>
          <a:endParaRPr lang="en-US" sz="1400" b="1" kern="1200" dirty="0">
            <a:solidFill>
              <a:schemeClr val="tx1"/>
            </a:solidFill>
          </a:endParaRPr>
        </a:p>
      </dsp:txBody>
      <dsp:txXfrm>
        <a:off x="13617" y="10522"/>
        <a:ext cx="904264" cy="338216"/>
      </dsp:txXfrm>
    </dsp:sp>
    <dsp:sp modelId="{1BE1FD19-3185-42F6-A7D0-0666388F3FEF}">
      <dsp:nvSpPr>
        <dsp:cNvPr id="0" name=""/>
        <dsp:cNvSpPr/>
      </dsp:nvSpPr>
      <dsp:spPr>
        <a:xfrm>
          <a:off x="1020935" y="64891"/>
          <a:ext cx="196165" cy="229476"/>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chemeClr val="bg1"/>
            </a:solidFill>
          </a:endParaRPr>
        </a:p>
      </dsp:txBody>
      <dsp:txXfrm>
        <a:off x="1020935" y="110786"/>
        <a:ext cx="137316" cy="137686"/>
      </dsp:txXfrm>
    </dsp:sp>
    <dsp:sp modelId="{FD6B9D8E-1E16-4432-9666-60BDD5856CDB}">
      <dsp:nvSpPr>
        <dsp:cNvPr id="0" name=""/>
        <dsp:cNvSpPr/>
      </dsp:nvSpPr>
      <dsp:spPr>
        <a:xfrm>
          <a:off x="1298528" y="0"/>
          <a:ext cx="925308" cy="359260"/>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Runbook</a:t>
          </a:r>
          <a:endParaRPr lang="en-US" sz="1400" b="1" kern="1200" dirty="0">
            <a:solidFill>
              <a:schemeClr val="bg1"/>
            </a:solidFill>
          </a:endParaRPr>
        </a:p>
      </dsp:txBody>
      <dsp:txXfrm>
        <a:off x="1309050" y="10522"/>
        <a:ext cx="904264" cy="338216"/>
      </dsp:txXfrm>
    </dsp:sp>
    <dsp:sp modelId="{7BD4B743-EA8A-4561-A383-1C176C102627}">
      <dsp:nvSpPr>
        <dsp:cNvPr id="0" name=""/>
        <dsp:cNvSpPr/>
      </dsp:nvSpPr>
      <dsp:spPr>
        <a:xfrm>
          <a:off x="2317141" y="64891"/>
          <a:ext cx="197806" cy="229476"/>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chemeClr val="bg1"/>
            </a:solidFill>
          </a:endParaRPr>
        </a:p>
      </dsp:txBody>
      <dsp:txXfrm>
        <a:off x="2317141" y="110786"/>
        <a:ext cx="138464" cy="137686"/>
      </dsp:txXfrm>
    </dsp:sp>
    <dsp:sp modelId="{7DCC8089-965B-4EA8-8192-C0805E7C239E}">
      <dsp:nvSpPr>
        <dsp:cNvPr id="0" name=""/>
        <dsp:cNvSpPr/>
      </dsp:nvSpPr>
      <dsp:spPr>
        <a:xfrm>
          <a:off x="2597056" y="0"/>
          <a:ext cx="925308" cy="359260"/>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Email</a:t>
          </a:r>
          <a:endParaRPr lang="en-US" sz="1400" b="1" kern="1200" dirty="0">
            <a:solidFill>
              <a:schemeClr val="tx1"/>
            </a:solidFill>
          </a:endParaRPr>
        </a:p>
      </dsp:txBody>
      <dsp:txXfrm>
        <a:off x="2607578" y="10522"/>
        <a:ext cx="904264" cy="3382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E3FCE-FA1F-4754-99CD-A602DFC721BC}">
      <dsp:nvSpPr>
        <dsp:cNvPr id="0" name=""/>
        <dsp:cNvSpPr/>
      </dsp:nvSpPr>
      <dsp:spPr>
        <a:xfrm>
          <a:off x="2988" y="0"/>
          <a:ext cx="893126" cy="380767"/>
        </a:xfrm>
        <a:prstGeom prst="roundRect">
          <a:avLst>
            <a:gd name="adj" fmla="val 10000"/>
          </a:avLst>
        </a:prstGeom>
        <a:gradFill rotWithShape="0">
          <a:gsLst>
            <a:gs pos="0">
              <a:schemeClr val="accent2">
                <a:shade val="51000"/>
                <a:satMod val="130000"/>
                <a:lumMod val="90000"/>
                <a:lumOff val="10000"/>
              </a:schemeClr>
            </a:gs>
            <a:gs pos="80000">
              <a:schemeClr val="accent2">
                <a:shade val="93000"/>
                <a:satMod val="130000"/>
                <a:lumMod val="90000"/>
                <a:lumOff val="10000"/>
              </a:schemeClr>
            </a:gs>
            <a:gs pos="100000">
              <a:schemeClr val="accent2">
                <a:shade val="94000"/>
                <a:satMod val="135000"/>
                <a:lumMod val="90000"/>
                <a:lumOff val="1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Review</a:t>
          </a:r>
          <a:endParaRPr lang="en-US" sz="1300" b="1" kern="1200" dirty="0">
            <a:solidFill>
              <a:schemeClr val="tx1"/>
            </a:solidFill>
          </a:endParaRPr>
        </a:p>
      </dsp:txBody>
      <dsp:txXfrm>
        <a:off x="14140" y="11152"/>
        <a:ext cx="870822" cy="358463"/>
      </dsp:txXfrm>
    </dsp:sp>
    <dsp:sp modelId="{1BE1FD19-3185-42F6-A7D0-0666388F3FEF}">
      <dsp:nvSpPr>
        <dsp:cNvPr id="0" name=""/>
        <dsp:cNvSpPr/>
      </dsp:nvSpPr>
      <dsp:spPr>
        <a:xfrm>
          <a:off x="985427" y="79635"/>
          <a:ext cx="189342" cy="221495"/>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chemeClr val="bg1"/>
            </a:solidFill>
          </a:endParaRPr>
        </a:p>
      </dsp:txBody>
      <dsp:txXfrm>
        <a:off x="985427" y="123934"/>
        <a:ext cx="132539" cy="132897"/>
      </dsp:txXfrm>
    </dsp:sp>
    <dsp:sp modelId="{FD6B9D8E-1E16-4432-9666-60BDD5856CDB}">
      <dsp:nvSpPr>
        <dsp:cNvPr id="0" name=""/>
        <dsp:cNvSpPr/>
      </dsp:nvSpPr>
      <dsp:spPr>
        <a:xfrm>
          <a:off x="1253365" y="0"/>
          <a:ext cx="893126" cy="380767"/>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Runbook</a:t>
          </a:r>
          <a:endParaRPr lang="en-US" sz="1300" b="1" kern="1200" dirty="0">
            <a:solidFill>
              <a:schemeClr val="bg1"/>
            </a:solidFill>
          </a:endParaRPr>
        </a:p>
      </dsp:txBody>
      <dsp:txXfrm>
        <a:off x="1264517" y="11152"/>
        <a:ext cx="870822" cy="358463"/>
      </dsp:txXfrm>
    </dsp:sp>
    <dsp:sp modelId="{7BD4B743-EA8A-4561-A383-1C176C102627}">
      <dsp:nvSpPr>
        <dsp:cNvPr id="0" name=""/>
        <dsp:cNvSpPr/>
      </dsp:nvSpPr>
      <dsp:spPr>
        <a:xfrm>
          <a:off x="2235805" y="79635"/>
          <a:ext cx="189342" cy="221495"/>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b="1" kern="1200">
            <a:solidFill>
              <a:schemeClr val="bg1"/>
            </a:solidFill>
          </a:endParaRPr>
        </a:p>
      </dsp:txBody>
      <dsp:txXfrm>
        <a:off x="2235805" y="123934"/>
        <a:ext cx="132539" cy="132897"/>
      </dsp:txXfrm>
    </dsp:sp>
    <dsp:sp modelId="{7DCC8089-965B-4EA8-8192-C0805E7C239E}">
      <dsp:nvSpPr>
        <dsp:cNvPr id="0" name=""/>
        <dsp:cNvSpPr/>
      </dsp:nvSpPr>
      <dsp:spPr>
        <a:xfrm>
          <a:off x="2503743" y="0"/>
          <a:ext cx="893126" cy="380767"/>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Email</a:t>
          </a:r>
          <a:endParaRPr lang="en-US" sz="1300" b="1" kern="1200" dirty="0">
            <a:solidFill>
              <a:schemeClr val="tx1"/>
            </a:solidFill>
          </a:endParaRPr>
        </a:p>
      </dsp:txBody>
      <dsp:txXfrm>
        <a:off x="2514895" y="11152"/>
        <a:ext cx="870822" cy="35846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5/19/2011</a:t>
            </a:fld>
            <a:endParaRPr lang="en-US" dirty="0">
              <a:latin typeface="Arial"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latin typeface="Arial" pitchFamily="34" charset="0"/>
              </a:rPr>
              <a:t>TechEd</a:t>
            </a:r>
            <a:r>
              <a:rPr lang="en-US" dirty="0" smtClean="0">
                <a:latin typeface="Arial" pitchFamily="34" charset="0"/>
              </a:rPr>
              <a:t> 2011</a:t>
            </a:r>
            <a:endParaRPr lang="en-US" dirty="0">
              <a:latin typeface="Arial"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Arial"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4:23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solidFill>
                <a:prstClr val="black"/>
              </a:solidFill>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19370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4:23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19370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59324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4:23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latin typeface="Arial" pitchFamily="34" charset="0"/>
              </a:rPr>
              <a:t>Tech Ed North America 2010</a:t>
            </a:r>
            <a:endParaRPr lang="en-US" dirty="0">
              <a:solidFill>
                <a:prstClr val="black"/>
              </a:solidFill>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Arial" pitchFamily="34" charset="0"/>
              </a:rPr>
            </a:br>
            <a:r>
              <a:rPr lang="en-US" dirty="0" smtClean="0">
                <a:solidFill>
                  <a:prstClr val="black"/>
                </a:solidFill>
                <a:latin typeface="Arial" pitchFamily="34" charset="0"/>
              </a:rPr>
              <a:t>MICROSOFT MAKES NO WARRANTIES, EXPRESS, IMPLIED OR STATUTORY, AS TO THE INFORMATION IN THIS PRESENTATION.</a:t>
            </a:r>
          </a:p>
          <a:p>
            <a:endParaRPr lang="en-US" dirty="0">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4:23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710053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4:23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solidFill>
                <a:prstClr val="black"/>
              </a:solidFill>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94143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34430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445800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005164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54009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19370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latin typeface="Arial" pitchFamily="34" charset="0"/>
            </a:endParaRPr>
          </a:p>
        </p:txBody>
      </p:sp>
      <p:sp>
        <p:nvSpPr>
          <p:cNvPr id="5" name="Date Placeholder 4"/>
          <p:cNvSpPr>
            <a:spLocks noGrp="1"/>
          </p:cNvSpPr>
          <p:nvPr>
            <p:ph type="dt" idx="11"/>
          </p:nvPr>
        </p:nvSpPr>
        <p:spPr/>
        <p:txBody>
          <a:bodyPr/>
          <a:lstStyle/>
          <a:p>
            <a:fld id="{81331B57-0BE5-4F82-AA58-76F53EFF3ADA}" type="datetime8">
              <a:rPr lang="en-US" smtClean="0"/>
              <a:pPr/>
              <a:t>5/19/2011 4:23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1401083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368429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6834708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004256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17680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64125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64869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1219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7596375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09734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585777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78108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8962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5118092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155378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3650329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09593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4415326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77689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66953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167558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126430"/>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9" Type="http://schemas.openxmlformats.org/officeDocument/2006/relationships/image" Target="../media/image50.png"/><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image" Target="../media/image45.png"/><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openxmlformats.org/officeDocument/2006/relationships/image" Target="../media/image42.png"/><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18" Type="http://schemas.openxmlformats.org/officeDocument/2006/relationships/image" Target="../media/image62.png"/><Relationship Id="rId3" Type="http://schemas.openxmlformats.org/officeDocument/2006/relationships/image" Target="../media/image39.png"/><Relationship Id="rId21" Type="http://schemas.openxmlformats.org/officeDocument/2006/relationships/image" Target="../media/image65.png"/><Relationship Id="rId7" Type="http://schemas.openxmlformats.org/officeDocument/2006/relationships/image" Target="../media/image43.png"/><Relationship Id="rId12" Type="http://schemas.openxmlformats.org/officeDocument/2006/relationships/image" Target="../media/image48.png"/><Relationship Id="rId17" Type="http://schemas.openxmlformats.org/officeDocument/2006/relationships/image" Target="../media/image61.pn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67.png"/><Relationship Id="rId10" Type="http://schemas.openxmlformats.org/officeDocument/2006/relationships/image" Target="../media/image46.png"/><Relationship Id="rId19" Type="http://schemas.openxmlformats.org/officeDocument/2006/relationships/image" Target="../media/image63.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66.png"/></Relationships>
</file>

<file path=ppt/slides/_rels/slide1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6.png"/><Relationship Id="rId3" Type="http://schemas.openxmlformats.org/officeDocument/2006/relationships/image" Target="../media/image68.png"/><Relationship Id="rId7" Type="http://schemas.openxmlformats.org/officeDocument/2006/relationships/image" Target="../media/image71.png"/><Relationship Id="rId12" Type="http://schemas.openxmlformats.org/officeDocument/2006/relationships/image" Target="../media/image54.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25.png"/><Relationship Id="rId11" Type="http://schemas.openxmlformats.org/officeDocument/2006/relationships/image" Target="../media/image75.png"/><Relationship Id="rId5" Type="http://schemas.openxmlformats.org/officeDocument/2006/relationships/image" Target="../media/image70.png"/><Relationship Id="rId10" Type="http://schemas.openxmlformats.org/officeDocument/2006/relationships/image" Target="../media/image74.jpe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7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3.xml"/><Relationship Id="rId7" Type="http://schemas.openxmlformats.org/officeDocument/2006/relationships/image" Target="../media/image26.pn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79.png"/><Relationship Id="rId4" Type="http://schemas.openxmlformats.org/officeDocument/2006/relationships/image" Target="../media/image22.pn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84.png"/><Relationship Id="rId5" Type="http://schemas.openxmlformats.org/officeDocument/2006/relationships/hyperlink" Target="http://www.microsoft.com/learning" TargetMode="External"/><Relationship Id="rId10" Type="http://schemas.openxmlformats.org/officeDocument/2006/relationships/image" Target="../media/image83.emf"/><Relationship Id="rId4" Type="http://schemas.openxmlformats.org/officeDocument/2006/relationships/image" Target="../media/image80.png"/><Relationship Id="rId9" Type="http://schemas.openxmlformats.org/officeDocument/2006/relationships/image" Target="../media/image82.png"/><Relationship Id="rId1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28.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45684"/>
            <a:ext cx="10242549" cy="1523497"/>
          </a:xfrm>
        </p:spPr>
        <p:txBody>
          <a:bodyPr/>
          <a:lstStyle/>
          <a:p>
            <a:r>
              <a:rPr lang="en-US" dirty="0"/>
              <a:t>Sneak Peek at Microsoft System Center Service Manager </a:t>
            </a:r>
            <a:r>
              <a:rPr lang="en-US" dirty="0" smtClean="0"/>
              <a:t/>
            </a:r>
            <a:br>
              <a:rPr lang="en-US" dirty="0" smtClean="0"/>
            </a:br>
            <a:r>
              <a:rPr lang="en-US" dirty="0" smtClean="0"/>
              <a:t>2012 </a:t>
            </a:r>
            <a:r>
              <a:rPr lang="en-US" dirty="0"/>
              <a:t>Concepts</a:t>
            </a:r>
          </a:p>
        </p:txBody>
      </p:sp>
      <p:sp>
        <p:nvSpPr>
          <p:cNvPr id="3" name="Subtitle 2"/>
          <p:cNvSpPr>
            <a:spLocks noGrp="1"/>
          </p:cNvSpPr>
          <p:nvPr>
            <p:ph type="subTitle" idx="1"/>
          </p:nvPr>
        </p:nvSpPr>
        <p:spPr/>
        <p:txBody>
          <a:bodyPr/>
          <a:lstStyle/>
          <a:p>
            <a:r>
              <a:rPr lang="en-US" smtClean="0"/>
              <a:t>Travis Wright &amp; Sean Christensen</a:t>
            </a:r>
          </a:p>
          <a:p>
            <a:r>
              <a:rPr lang="en-US" smtClean="0"/>
              <a:t>Senior Program &amp; Technical Product Managers</a:t>
            </a:r>
          </a:p>
          <a:p>
            <a:r>
              <a:rPr lang="en-US" smtClean="0"/>
              <a:t>Microsoft Corporation</a:t>
            </a:r>
          </a:p>
          <a:p>
            <a:endParaRPr lang="en-US" dirty="0" smtClean="0"/>
          </a:p>
        </p:txBody>
      </p:sp>
      <p:sp>
        <p:nvSpPr>
          <p:cNvPr id="7" name="Text Placeholder 6"/>
          <p:cNvSpPr>
            <a:spLocks noGrp="1"/>
          </p:cNvSpPr>
          <p:nvPr>
            <p:ph type="body" sz="quarter" idx="10"/>
          </p:nvPr>
        </p:nvSpPr>
        <p:spPr/>
        <p:txBody>
          <a:bodyPr/>
          <a:lstStyle/>
          <a:p>
            <a:r>
              <a:rPr lang="en-US" dirty="0" smtClean="0"/>
              <a:t>SIM210</a:t>
            </a:r>
            <a:endParaRPr lang="en-US" dirty="0"/>
          </a:p>
        </p:txBody>
      </p:sp>
    </p:spTree>
    <p:extLst>
      <p:ext uri="{BB962C8B-B14F-4D97-AF65-F5344CB8AC3E}">
        <p14:creationId xmlns:p14="http://schemas.microsoft.com/office/powerpoint/2010/main" val="15995280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4948" y="3243891"/>
            <a:ext cx="8633747" cy="2335279"/>
          </a:xfrm>
          <a:prstGeom prst="roundRect">
            <a:avLst>
              <a:gd name="adj" fmla="val 9639"/>
            </a:avLst>
          </a:prstGeom>
          <a:ln/>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b="1" dirty="0" smtClean="0">
                <a:solidFill>
                  <a:schemeClr val="tx1"/>
                </a:solidFill>
              </a:rPr>
              <a:t>Business Process</a:t>
            </a:r>
          </a:p>
        </p:txBody>
      </p:sp>
      <p:sp>
        <p:nvSpPr>
          <p:cNvPr id="64" name="Rounded Rectangle 63"/>
          <p:cNvSpPr/>
          <p:nvPr/>
        </p:nvSpPr>
        <p:spPr>
          <a:xfrm>
            <a:off x="9708811" y="876301"/>
            <a:ext cx="2411752" cy="4984333"/>
          </a:xfrm>
          <a:prstGeom prst="roundRect">
            <a:avLst>
              <a:gd name="adj" fmla="val 7302"/>
            </a:avLst>
          </a:prstGeom>
          <a:ln/>
        </p:spPr>
        <p:style>
          <a:lnRef idx="1">
            <a:schemeClr val="accent5"/>
          </a:lnRef>
          <a:fillRef idx="3">
            <a:schemeClr val="accent5"/>
          </a:fillRef>
          <a:effectRef idx="2">
            <a:schemeClr val="accent5"/>
          </a:effectRef>
          <a:fontRef idx="minor">
            <a:schemeClr val="lt1"/>
          </a:fontRef>
        </p:style>
        <p:txBody>
          <a:bodyPr rtlCol="0" anchor="t" anchorCtr="0"/>
          <a:lstStyle/>
          <a:p>
            <a:pPr algn="ctr"/>
            <a:endParaRPr lang="en-US" dirty="0" smtClean="0">
              <a:solidFill>
                <a:schemeClr val="bg1"/>
              </a:solidFill>
            </a:endParaRPr>
          </a:p>
        </p:txBody>
      </p:sp>
      <p:sp>
        <p:nvSpPr>
          <p:cNvPr id="4" name="Rounded Rectangle 3"/>
          <p:cNvSpPr/>
          <p:nvPr/>
        </p:nvSpPr>
        <p:spPr>
          <a:xfrm rot="16200000">
            <a:off x="-2465852" y="3443727"/>
            <a:ext cx="5845871" cy="711017"/>
          </a:xfrm>
          <a:prstGeom prst="roundRect">
            <a:avLst>
              <a:gd name="adj" fmla="val 18316"/>
            </a:avLst>
          </a:prstGeom>
          <a:gradFill flip="none" rotWithShape="1">
            <a:lin ang="16200000" scaled="1"/>
            <a:tileRect/>
          </a:gra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000" b="1" dirty="0" smtClean="0">
                <a:solidFill>
                  <a:schemeClr val="tx1"/>
                </a:solidFill>
              </a:rPr>
              <a:t>User Roles </a:t>
            </a:r>
            <a:endParaRPr lang="en-US" sz="2000" b="1" dirty="0">
              <a:solidFill>
                <a:schemeClr val="tx1"/>
              </a:solidFill>
            </a:endParaRPr>
          </a:p>
        </p:txBody>
      </p:sp>
      <p:sp>
        <p:nvSpPr>
          <p:cNvPr id="5" name="Rounded Rectangle 4"/>
          <p:cNvSpPr/>
          <p:nvPr/>
        </p:nvSpPr>
        <p:spPr>
          <a:xfrm>
            <a:off x="964948" y="876300"/>
            <a:ext cx="8633747" cy="2264469"/>
          </a:xfrm>
          <a:prstGeom prst="roundRect">
            <a:avLst>
              <a:gd name="adj" fmla="val 7866"/>
            </a:avLst>
          </a:prstGeom>
          <a:ln/>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b="1" dirty="0" smtClean="0">
                <a:solidFill>
                  <a:schemeClr val="tx1"/>
                </a:solidFill>
              </a:rPr>
              <a:t>Service &amp; Request Offerings</a:t>
            </a:r>
          </a:p>
        </p:txBody>
      </p:sp>
      <p:graphicFrame>
        <p:nvGraphicFramePr>
          <p:cNvPr id="6" name="Diagram 5"/>
          <p:cNvGraphicFramePr/>
          <p:nvPr>
            <p:extLst>
              <p:ext uri="{D42A27DB-BD31-4B8C-83A1-F6EECF244321}">
                <p14:modId xmlns:p14="http://schemas.microsoft.com/office/powerpoint/2010/main" val="1419620557"/>
              </p:ext>
            </p:extLst>
          </p:nvPr>
        </p:nvGraphicFramePr>
        <p:xfrm>
          <a:off x="2847355" y="1513547"/>
          <a:ext cx="6446621" cy="1551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4" name="Group 33"/>
          <p:cNvGrpSpPr/>
          <p:nvPr/>
        </p:nvGrpSpPr>
        <p:grpSpPr>
          <a:xfrm>
            <a:off x="1218883" y="3674170"/>
            <a:ext cx="3864691" cy="1752600"/>
            <a:chOff x="2590800" y="3442309"/>
            <a:chExt cx="2290593" cy="1920607"/>
          </a:xfrm>
        </p:grpSpPr>
        <p:sp>
          <p:nvSpPr>
            <p:cNvPr id="7" name="Rounded Rectangle 6"/>
            <p:cNvSpPr/>
            <p:nvPr/>
          </p:nvSpPr>
          <p:spPr>
            <a:xfrm>
              <a:off x="2590800" y="3442309"/>
              <a:ext cx="2290593" cy="1920607"/>
            </a:xfrm>
            <a:prstGeom prst="roundRect">
              <a:avLst>
                <a:gd name="adj" fmla="val 9309"/>
              </a:avLst>
            </a:prstGeom>
            <a:ln>
              <a:noFill/>
            </a:ln>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sz="1600" b="1" dirty="0" smtClean="0">
                  <a:solidFill>
                    <a:schemeClr val="bg1"/>
                  </a:solidFill>
                </a:rPr>
                <a:t>Data and Process Templates</a:t>
              </a:r>
            </a:p>
            <a:p>
              <a:pPr algn="ctr"/>
              <a:r>
                <a:rPr lang="en-US" sz="1200" b="1" dirty="0" smtClean="0">
                  <a:solidFill>
                    <a:schemeClr val="bg1"/>
                  </a:solidFill>
                </a:rPr>
                <a:t>(</a:t>
              </a:r>
              <a:r>
                <a:rPr lang="en-US" sz="1600" b="1" dirty="0" smtClean="0">
                  <a:solidFill>
                    <a:schemeClr val="bg1"/>
                  </a:solidFill>
                </a:rPr>
                <a:t>standardized configurations</a:t>
              </a:r>
              <a:r>
                <a:rPr lang="en-US" sz="1000" b="1" dirty="0" smtClean="0">
                  <a:solidFill>
                    <a:schemeClr val="bg1"/>
                  </a:solidFill>
                </a:rPr>
                <a:t>)</a:t>
              </a:r>
              <a:endParaRPr lang="en-US" sz="1000" b="1" dirty="0">
                <a:solidFill>
                  <a:schemeClr val="bg1"/>
                </a:solidFill>
              </a:endParaRPr>
            </a:p>
          </p:txBody>
        </p:sp>
        <p:graphicFrame>
          <p:nvGraphicFramePr>
            <p:cNvPr id="8" name="Diagram 7"/>
            <p:cNvGraphicFramePr/>
            <p:nvPr>
              <p:extLst>
                <p:ext uri="{D42A27DB-BD31-4B8C-83A1-F6EECF244321}">
                  <p14:modId xmlns:p14="http://schemas.microsoft.com/office/powerpoint/2010/main" val="1107926817"/>
                </p:ext>
              </p:extLst>
            </p:nvPr>
          </p:nvGraphicFramePr>
          <p:xfrm>
            <a:off x="2692247" y="4175372"/>
            <a:ext cx="2087697" cy="3403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329124077"/>
                </p:ext>
              </p:extLst>
            </p:nvPr>
          </p:nvGraphicFramePr>
          <p:xfrm>
            <a:off x="2694840" y="4508279"/>
            <a:ext cx="2087700" cy="39369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p:cNvGraphicFramePr/>
            <p:nvPr>
              <p:extLst>
                <p:ext uri="{D42A27DB-BD31-4B8C-83A1-F6EECF244321}">
                  <p14:modId xmlns:p14="http://schemas.microsoft.com/office/powerpoint/2010/main" val="3730240921"/>
                </p:ext>
              </p:extLst>
            </p:nvPr>
          </p:nvGraphicFramePr>
          <p:xfrm>
            <a:off x="2694843" y="4884079"/>
            <a:ext cx="2087697" cy="393699"/>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sp>
        <p:nvSpPr>
          <p:cNvPr id="14" name="Rounded Rectangle 13"/>
          <p:cNvSpPr/>
          <p:nvPr/>
        </p:nvSpPr>
        <p:spPr>
          <a:xfrm>
            <a:off x="5300031" y="4426476"/>
            <a:ext cx="3993948" cy="100029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sz="1400" b="1" dirty="0" smtClean="0">
                <a:solidFill>
                  <a:schemeClr val="bg1"/>
                </a:solidFill>
              </a:rPr>
              <a:t>Work Items </a:t>
            </a:r>
          </a:p>
          <a:p>
            <a:pPr algn="ctr"/>
            <a:r>
              <a:rPr lang="en-US" sz="1200" b="1" dirty="0" smtClean="0">
                <a:solidFill>
                  <a:schemeClr val="bg1"/>
                </a:solidFill>
              </a:rPr>
              <a:t>(in-progress processes)</a:t>
            </a:r>
            <a:endParaRPr lang="en-US" sz="1050" b="1" dirty="0" smtClean="0">
              <a:solidFill>
                <a:schemeClr val="bg1"/>
              </a:solidFill>
            </a:endParaRPr>
          </a:p>
        </p:txBody>
      </p:sp>
      <p:sp>
        <p:nvSpPr>
          <p:cNvPr id="15" name="Rounded Rectangle 14"/>
          <p:cNvSpPr/>
          <p:nvPr/>
        </p:nvSpPr>
        <p:spPr>
          <a:xfrm>
            <a:off x="964947" y="5698712"/>
            <a:ext cx="8633747" cy="1023458"/>
          </a:xfrm>
          <a:prstGeom prst="roundRect">
            <a:avLst>
              <a:gd name="adj" fmla="val 18958"/>
            </a:avLst>
          </a:prstGeom>
          <a:ln/>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b="1" dirty="0" smtClean="0">
                <a:solidFill>
                  <a:schemeClr val="tx1"/>
                </a:solidFill>
              </a:rPr>
              <a:t>CMDB Objects</a:t>
            </a:r>
            <a:endParaRPr lang="en-US" sz="1100" b="1" dirty="0" smtClean="0">
              <a:solidFill>
                <a:schemeClr val="tx1"/>
              </a:solidFill>
            </a:endParaRPr>
          </a:p>
        </p:txBody>
      </p:sp>
      <p:graphicFrame>
        <p:nvGraphicFramePr>
          <p:cNvPr id="18" name="Diagram 17"/>
          <p:cNvGraphicFramePr/>
          <p:nvPr>
            <p:extLst>
              <p:ext uri="{D42A27DB-BD31-4B8C-83A1-F6EECF244321}">
                <p14:modId xmlns:p14="http://schemas.microsoft.com/office/powerpoint/2010/main" val="3888277312"/>
              </p:ext>
            </p:extLst>
          </p:nvPr>
        </p:nvGraphicFramePr>
        <p:xfrm>
          <a:off x="5589399" y="4969803"/>
          <a:ext cx="3399858" cy="38076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19" name="Rounded Rectangle 18"/>
          <p:cNvSpPr/>
          <p:nvPr/>
        </p:nvSpPr>
        <p:spPr>
          <a:xfrm>
            <a:off x="5300029" y="3674170"/>
            <a:ext cx="3993948" cy="692708"/>
          </a:xfrm>
          <a:prstGeom prst="roundRect">
            <a:avLst>
              <a:gd name="adj" fmla="val 21744"/>
            </a:avLst>
          </a:prstGeom>
          <a:ln/>
        </p:spPr>
        <p:style>
          <a:lnRef idx="1">
            <a:schemeClr val="accent4"/>
          </a:lnRef>
          <a:fillRef idx="3">
            <a:schemeClr val="accent4"/>
          </a:fillRef>
          <a:effectRef idx="2">
            <a:schemeClr val="accent4"/>
          </a:effectRef>
          <a:fontRef idx="minor">
            <a:schemeClr val="lt1"/>
          </a:fontRef>
        </p:style>
        <p:txBody>
          <a:bodyPr rtlCol="0" anchor="t" anchorCtr="0"/>
          <a:lstStyle/>
          <a:p>
            <a:pPr algn="ctr"/>
            <a:r>
              <a:rPr lang="en-US" b="1" dirty="0" smtClean="0">
                <a:solidFill>
                  <a:schemeClr val="bg1"/>
                </a:solidFill>
              </a:rPr>
              <a:t>Self service models and defaults</a:t>
            </a:r>
          </a:p>
          <a:p>
            <a:pPr algn="ctr"/>
            <a:r>
              <a:rPr lang="en-US" sz="1600" b="1" dirty="0" smtClean="0">
                <a:solidFill>
                  <a:schemeClr val="bg1"/>
                </a:solidFill>
              </a:rPr>
              <a:t>(Quotas, access  tiers, costs)</a:t>
            </a:r>
          </a:p>
        </p:txBody>
      </p:sp>
      <p:sp>
        <p:nvSpPr>
          <p:cNvPr id="21" name="Rounded Rectangle 20"/>
          <p:cNvSpPr/>
          <p:nvPr/>
        </p:nvSpPr>
        <p:spPr>
          <a:xfrm>
            <a:off x="1222178" y="1540571"/>
            <a:ext cx="1320455" cy="312837"/>
          </a:xfrm>
          <a:prstGeom prst="roundRect">
            <a:avLst/>
          </a:prstGeom>
          <a:gradFill flip="none" rotWithShape="1">
            <a:gsLst>
              <a:gs pos="0">
                <a:schemeClr val="tx2">
                  <a:lumMod val="50000"/>
                </a:schemeClr>
              </a:gs>
              <a:gs pos="80000">
                <a:schemeClr val="tx2"/>
              </a:gs>
              <a:gs pos="100000">
                <a:schemeClr val="tx2"/>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SLA</a:t>
            </a:r>
            <a:endParaRPr lang="en-US" sz="1400" b="1" dirty="0">
              <a:solidFill>
                <a:schemeClr val="tx1"/>
              </a:solidFill>
            </a:endParaRPr>
          </a:p>
        </p:txBody>
      </p:sp>
      <p:sp>
        <p:nvSpPr>
          <p:cNvPr id="22" name="Rounded Rectangle 21"/>
          <p:cNvSpPr/>
          <p:nvPr/>
        </p:nvSpPr>
        <p:spPr>
          <a:xfrm>
            <a:off x="1222177" y="1913533"/>
            <a:ext cx="1320455" cy="312837"/>
          </a:xfrm>
          <a:prstGeom prst="roundRect">
            <a:avLst/>
          </a:prstGeom>
          <a:gradFill>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Knowledge</a:t>
            </a:r>
            <a:endParaRPr lang="en-US" sz="1400" b="1" dirty="0">
              <a:solidFill>
                <a:schemeClr val="tx1"/>
              </a:solidFill>
            </a:endParaRPr>
          </a:p>
        </p:txBody>
      </p:sp>
      <p:sp>
        <p:nvSpPr>
          <p:cNvPr id="23" name="Rounded Rectangle 22"/>
          <p:cNvSpPr/>
          <p:nvPr/>
        </p:nvSpPr>
        <p:spPr>
          <a:xfrm>
            <a:off x="1222179" y="2294534"/>
            <a:ext cx="1320455" cy="312837"/>
          </a:xfrm>
          <a:prstGeom prst="roundRect">
            <a:avLst/>
          </a:prstGeom>
          <a:gradFill>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Schedule</a:t>
            </a:r>
            <a:endParaRPr lang="en-US" sz="1400" b="1" dirty="0">
              <a:solidFill>
                <a:schemeClr val="tx1"/>
              </a:solidFill>
            </a:endParaRPr>
          </a:p>
        </p:txBody>
      </p:sp>
      <p:sp>
        <p:nvSpPr>
          <p:cNvPr id="24" name="Rounded Rectangle 23"/>
          <p:cNvSpPr/>
          <p:nvPr/>
        </p:nvSpPr>
        <p:spPr>
          <a:xfrm>
            <a:off x="1222181" y="2675534"/>
            <a:ext cx="1320455" cy="312837"/>
          </a:xfrm>
          <a:prstGeom prst="roundRect">
            <a:avLst/>
          </a:prstGeom>
          <a:gradFill>
            <a:gsLst>
              <a:gs pos="0">
                <a:schemeClr val="tx2">
                  <a:lumMod val="50000"/>
                </a:schemeClr>
              </a:gs>
              <a:gs pos="80000">
                <a:schemeClr val="tx2"/>
              </a:gs>
              <a:gs pos="100000">
                <a:schemeClr val="tx2"/>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Cost</a:t>
            </a:r>
            <a:endParaRPr lang="en-US" sz="1400" b="1" dirty="0">
              <a:solidFill>
                <a:schemeClr val="tx1"/>
              </a:solidFill>
            </a:endParaRPr>
          </a:p>
        </p:txBody>
      </p:sp>
      <p:sp>
        <p:nvSpPr>
          <p:cNvPr id="30" name="Left Arrow Callout 29"/>
          <p:cNvSpPr/>
          <p:nvPr/>
        </p:nvSpPr>
        <p:spPr>
          <a:xfrm>
            <a:off x="9708811" y="5989088"/>
            <a:ext cx="2411751" cy="656883"/>
          </a:xfrm>
          <a:prstGeom prst="leftArrowCallout">
            <a:avLst>
              <a:gd name="adj1" fmla="val 25000"/>
              <a:gd name="adj2" fmla="val 21800"/>
              <a:gd name="adj3" fmla="val 34600"/>
              <a:gd name="adj4" fmla="val 73704"/>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bg1"/>
                </a:solidFill>
              </a:rPr>
              <a:t>Data Sources</a:t>
            </a:r>
          </a:p>
          <a:p>
            <a:pPr algn="ctr"/>
            <a:r>
              <a:rPr lang="en-US" sz="1400" b="1" dirty="0" smtClean="0">
                <a:solidFill>
                  <a:schemeClr val="bg1"/>
                </a:solidFill>
              </a:rPr>
              <a:t>(OM, AD, VMM, SCO, CM)</a:t>
            </a:r>
            <a:endParaRPr lang="en-US" sz="1400" b="1" dirty="0">
              <a:solidFill>
                <a:schemeClr val="bg1"/>
              </a:solidFill>
            </a:endParaRPr>
          </a:p>
        </p:txBody>
      </p:sp>
      <p:sp>
        <p:nvSpPr>
          <p:cNvPr id="36" name="TextBox 35"/>
          <p:cNvSpPr txBox="1"/>
          <p:nvPr/>
        </p:nvSpPr>
        <p:spPr>
          <a:xfrm>
            <a:off x="9763922" y="954306"/>
            <a:ext cx="2424903" cy="954107"/>
          </a:xfrm>
          <a:prstGeom prst="rect">
            <a:avLst/>
          </a:prstGeom>
          <a:noFill/>
        </p:spPr>
        <p:txBody>
          <a:bodyPr wrap="square" rtlCol="0">
            <a:spAutoFit/>
          </a:bodyPr>
          <a:lstStyle/>
          <a:p>
            <a:pPr>
              <a:spcBef>
                <a:spcPts val="600"/>
              </a:spcBef>
            </a:pPr>
            <a:r>
              <a:rPr lang="en-US" sz="1400" b="1" dirty="0" smtClean="0"/>
              <a:t>1. Connectors import cloud objects &amp; VMM templates, including   SCO </a:t>
            </a:r>
            <a:r>
              <a:rPr lang="en-US" sz="1400" b="1" dirty="0" err="1" smtClean="0"/>
              <a:t>runbooks</a:t>
            </a:r>
            <a:endParaRPr lang="en-US" sz="1400" b="1" dirty="0" smtClean="0"/>
          </a:p>
        </p:txBody>
      </p:sp>
      <p:sp>
        <p:nvSpPr>
          <p:cNvPr id="2" name="Title 1"/>
          <p:cNvSpPr>
            <a:spLocks noGrp="1"/>
          </p:cNvSpPr>
          <p:nvPr>
            <p:ph type="title"/>
          </p:nvPr>
        </p:nvSpPr>
        <p:spPr/>
        <p:txBody>
          <a:bodyPr>
            <a:noAutofit/>
          </a:bodyPr>
          <a:lstStyle/>
          <a:p>
            <a:pPr defTabSz="914099" fontAlgn="base">
              <a:spcAft>
                <a:spcPct val="0"/>
              </a:spcAft>
            </a:pPr>
            <a:r>
              <a:rPr lang="en-US" sz="3600" dirty="0" smtClean="0"/>
              <a:t>Data: </a:t>
            </a:r>
            <a:r>
              <a:rPr lang="en-US" sz="3600" dirty="0"/>
              <a:t>CMDB enables standardization and compliance</a:t>
            </a:r>
          </a:p>
        </p:txBody>
      </p:sp>
      <p:sp>
        <p:nvSpPr>
          <p:cNvPr id="3" name="TextBox 2"/>
          <p:cNvSpPr txBox="1"/>
          <p:nvPr/>
        </p:nvSpPr>
        <p:spPr>
          <a:xfrm>
            <a:off x="2647507" y="6392680"/>
            <a:ext cx="790601" cy="307777"/>
          </a:xfrm>
          <a:prstGeom prst="rect">
            <a:avLst/>
          </a:prstGeom>
          <a:noFill/>
        </p:spPr>
        <p:txBody>
          <a:bodyPr wrap="none" rtlCol="0">
            <a:spAutoFit/>
          </a:bodyPr>
          <a:lstStyle/>
          <a:p>
            <a:r>
              <a:rPr lang="en-US" sz="1400" b="1" dirty="0" smtClean="0"/>
              <a:t>Clouds</a:t>
            </a:r>
            <a:endParaRPr lang="en-US" sz="1400" b="1" dirty="0"/>
          </a:p>
        </p:txBody>
      </p:sp>
      <p:pic>
        <p:nvPicPr>
          <p:cNvPr id="26" name="Picture 2" descr="\\cstor01\data\PM Team\Cloud images\Cloud_32.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45782" y="6036370"/>
            <a:ext cx="609441" cy="4572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2" descr="\\cstor01\data\PM Team\Icons\UserGroup_32.png"/>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85212" y="6059230"/>
            <a:ext cx="548497" cy="4114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8634158" y="6392680"/>
            <a:ext cx="683200" cy="307777"/>
          </a:xfrm>
          <a:prstGeom prst="rect">
            <a:avLst/>
          </a:prstGeom>
          <a:noFill/>
        </p:spPr>
        <p:txBody>
          <a:bodyPr wrap="none" rtlCol="0">
            <a:spAutoFit/>
          </a:bodyPr>
          <a:lstStyle/>
          <a:p>
            <a:r>
              <a:rPr lang="en-US" sz="1400" b="1" dirty="0" smtClean="0"/>
              <a:t>Users</a:t>
            </a:r>
            <a:endParaRPr lang="en-US" sz="1400" b="1" dirty="0"/>
          </a:p>
        </p:txBody>
      </p:sp>
      <p:pic>
        <p:nvPicPr>
          <p:cNvPr id="29" name="Picture 3" descr="\\cstor01\data\PM Team\Icons\FabricResources_32.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502668" y="6059230"/>
            <a:ext cx="548497" cy="3877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415276" y="6392680"/>
            <a:ext cx="721672" cy="307777"/>
          </a:xfrm>
          <a:prstGeom prst="rect">
            <a:avLst/>
          </a:prstGeom>
          <a:noFill/>
        </p:spPr>
        <p:txBody>
          <a:bodyPr wrap="none" rtlCol="0">
            <a:spAutoFit/>
          </a:bodyPr>
          <a:lstStyle/>
          <a:p>
            <a:r>
              <a:rPr lang="en-US" sz="1400" b="1" dirty="0" smtClean="0"/>
              <a:t>Fabric</a:t>
            </a:r>
            <a:endParaRPr lang="en-US" sz="1400" b="1" dirty="0"/>
          </a:p>
        </p:txBody>
      </p:sp>
      <p:pic>
        <p:nvPicPr>
          <p:cNvPr id="32" name="Picture 2" descr="\\cstor01\data\PM Team\Icons\ServiceTemplate_32.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89738" y="6077427"/>
            <a:ext cx="499984" cy="37508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77134" y="6392680"/>
            <a:ext cx="1056187" cy="307777"/>
          </a:xfrm>
          <a:prstGeom prst="rect">
            <a:avLst/>
          </a:prstGeom>
          <a:noFill/>
        </p:spPr>
        <p:txBody>
          <a:bodyPr wrap="none" rtlCol="0">
            <a:spAutoFit/>
          </a:bodyPr>
          <a:lstStyle/>
          <a:p>
            <a:r>
              <a:rPr lang="en-US" sz="1400" b="1" dirty="0" smtClean="0"/>
              <a:t>Templates</a:t>
            </a:r>
            <a:endParaRPr lang="en-US" sz="1400" b="1" dirty="0"/>
          </a:p>
        </p:txBody>
      </p:sp>
      <p:grpSp>
        <p:nvGrpSpPr>
          <p:cNvPr id="35" name="Group 34"/>
          <p:cNvGrpSpPr>
            <a:grpSpLocks noChangeAspect="1"/>
          </p:cNvGrpSpPr>
          <p:nvPr/>
        </p:nvGrpSpPr>
        <p:grpSpPr>
          <a:xfrm>
            <a:off x="5169897" y="6083010"/>
            <a:ext cx="513221" cy="363920"/>
            <a:chOff x="1117886" y="2619174"/>
            <a:chExt cx="485525" cy="413973"/>
          </a:xfrm>
        </p:grpSpPr>
        <p:pic>
          <p:nvPicPr>
            <p:cNvPr id="37" name="Picture 3" descr="\\cstor01\data\PM Team\Icons\VirtualizedApplicationPackage_32.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117886" y="2788052"/>
              <a:ext cx="245095" cy="24509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stor01\data\PM Team\Icons\DataTierApplicationPackage_32.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358316" y="2765999"/>
              <a:ext cx="245095" cy="24509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stor01\data\PM Team\Icons\WebDeployPackage_32.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216945" y="2619174"/>
              <a:ext cx="245095" cy="245096"/>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4966275" y="6392680"/>
            <a:ext cx="922047" cy="307777"/>
          </a:xfrm>
          <a:prstGeom prst="rect">
            <a:avLst/>
          </a:prstGeom>
          <a:noFill/>
        </p:spPr>
        <p:txBody>
          <a:bodyPr wrap="none" rtlCol="0">
            <a:spAutoFit/>
          </a:bodyPr>
          <a:lstStyle/>
          <a:p>
            <a:r>
              <a:rPr lang="en-US" sz="1400" b="1" dirty="0" smtClean="0"/>
              <a:t>Services</a:t>
            </a:r>
            <a:endParaRPr lang="en-US" sz="1400" b="1" dirty="0"/>
          </a:p>
        </p:txBody>
      </p:sp>
      <p:pic>
        <p:nvPicPr>
          <p:cNvPr id="41" name="Picture 6" descr="\\cstor01\data\PM Team\Icons\VHD_32.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297966" y="6036370"/>
            <a:ext cx="609441" cy="4572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289452" y="6368972"/>
            <a:ext cx="554960" cy="307777"/>
          </a:xfrm>
          <a:prstGeom prst="rect">
            <a:avLst/>
          </a:prstGeom>
          <a:noFill/>
        </p:spPr>
        <p:txBody>
          <a:bodyPr wrap="none" rtlCol="0">
            <a:spAutoFit/>
          </a:bodyPr>
          <a:lstStyle/>
          <a:p>
            <a:r>
              <a:rPr lang="en-US" sz="1400" b="1" dirty="0" smtClean="0"/>
              <a:t>VMs</a:t>
            </a:r>
            <a:endParaRPr lang="en-US" sz="1400" b="1" dirty="0"/>
          </a:p>
        </p:txBody>
      </p:sp>
      <p:grpSp>
        <p:nvGrpSpPr>
          <p:cNvPr id="43" name="Group 61"/>
          <p:cNvGrpSpPr>
            <a:grpSpLocks/>
          </p:cNvGrpSpPr>
          <p:nvPr/>
        </p:nvGrpSpPr>
        <p:grpSpPr bwMode="auto">
          <a:xfrm>
            <a:off x="1355898" y="5960170"/>
            <a:ext cx="1088054" cy="511928"/>
            <a:chOff x="690" y="1938"/>
            <a:chExt cx="3039" cy="1258"/>
          </a:xfrm>
        </p:grpSpPr>
        <p:pic>
          <p:nvPicPr>
            <p:cNvPr id="44" name="Picture 169" descr="start.gif"/>
            <p:cNvPicPr>
              <a:picLocks noChangeAspect="1"/>
            </p:cNvPicPr>
            <p:nvPr/>
          </p:nvPicPr>
          <p:blipFill>
            <a:blip r:embed="rId35" cstate="print"/>
            <a:srcRect/>
            <a:stretch>
              <a:fillRect/>
            </a:stretch>
          </p:blipFill>
          <p:spPr bwMode="auto">
            <a:xfrm flipH="1">
              <a:off x="690" y="1961"/>
              <a:ext cx="322" cy="387"/>
            </a:xfrm>
            <a:prstGeom prst="rect">
              <a:avLst/>
            </a:prstGeom>
            <a:noFill/>
            <a:ln w="9525">
              <a:noFill/>
              <a:miter lim="800000"/>
              <a:headEnd/>
              <a:tailEnd/>
            </a:ln>
          </p:spPr>
        </p:pic>
        <p:pic>
          <p:nvPicPr>
            <p:cNvPr id="45" name="Picture 173" descr="exportauditresults.gif"/>
            <p:cNvPicPr>
              <a:picLocks noChangeAspect="1"/>
            </p:cNvPicPr>
            <p:nvPr/>
          </p:nvPicPr>
          <p:blipFill>
            <a:blip r:embed="rId36" cstate="print"/>
            <a:srcRect/>
            <a:stretch>
              <a:fillRect/>
            </a:stretch>
          </p:blipFill>
          <p:spPr bwMode="auto">
            <a:xfrm flipH="1">
              <a:off x="1718" y="1938"/>
              <a:ext cx="349" cy="421"/>
            </a:xfrm>
            <a:prstGeom prst="rect">
              <a:avLst/>
            </a:prstGeom>
            <a:noFill/>
            <a:ln w="9525">
              <a:noFill/>
              <a:miter lim="800000"/>
              <a:headEnd/>
              <a:tailEnd/>
            </a:ln>
          </p:spPr>
        </p:pic>
        <p:pic>
          <p:nvPicPr>
            <p:cNvPr id="46" name="Picture 174" descr="setserverproperties.gif"/>
            <p:cNvPicPr>
              <a:picLocks noChangeAspect="1"/>
            </p:cNvPicPr>
            <p:nvPr/>
          </p:nvPicPr>
          <p:blipFill>
            <a:blip r:embed="rId37" cstate="print"/>
            <a:srcRect/>
            <a:stretch>
              <a:fillRect/>
            </a:stretch>
          </p:blipFill>
          <p:spPr bwMode="auto">
            <a:xfrm flipH="1">
              <a:off x="1196" y="1942"/>
              <a:ext cx="351" cy="423"/>
            </a:xfrm>
            <a:prstGeom prst="rect">
              <a:avLst/>
            </a:prstGeom>
            <a:noFill/>
            <a:ln w="9525">
              <a:noFill/>
              <a:miter lim="800000"/>
              <a:headEnd/>
              <a:tailEnd/>
            </a:ln>
          </p:spPr>
        </p:pic>
        <p:pic>
          <p:nvPicPr>
            <p:cNvPr id="47" name="Picture 42" descr="database-query-task_32.png"/>
            <p:cNvPicPr>
              <a:picLocks noChangeAspect="1"/>
            </p:cNvPicPr>
            <p:nvPr/>
          </p:nvPicPr>
          <p:blipFill>
            <a:blip r:embed="rId38" cstate="print"/>
            <a:srcRect/>
            <a:stretch>
              <a:fillRect/>
            </a:stretch>
          </p:blipFill>
          <p:spPr bwMode="auto">
            <a:xfrm flipH="1">
              <a:off x="2240" y="1940"/>
              <a:ext cx="416" cy="416"/>
            </a:xfrm>
            <a:prstGeom prst="rect">
              <a:avLst/>
            </a:prstGeom>
            <a:noFill/>
            <a:ln w="9525">
              <a:noFill/>
              <a:miter lim="800000"/>
              <a:headEnd/>
              <a:tailEnd/>
            </a:ln>
          </p:spPr>
        </p:pic>
        <p:pic>
          <p:nvPicPr>
            <p:cNvPr id="48" name="Picture 43" descr="get.png"/>
            <p:cNvPicPr>
              <a:picLocks noChangeAspect="1"/>
            </p:cNvPicPr>
            <p:nvPr/>
          </p:nvPicPr>
          <p:blipFill>
            <a:blip r:embed="rId39" cstate="print"/>
            <a:srcRect/>
            <a:stretch>
              <a:fillRect/>
            </a:stretch>
          </p:blipFill>
          <p:spPr bwMode="auto">
            <a:xfrm flipH="1">
              <a:off x="2794" y="1944"/>
              <a:ext cx="414" cy="416"/>
            </a:xfrm>
            <a:prstGeom prst="rect">
              <a:avLst/>
            </a:prstGeom>
            <a:noFill/>
            <a:ln w="9525">
              <a:noFill/>
              <a:miter lim="800000"/>
              <a:headEnd/>
              <a:tailEnd/>
            </a:ln>
          </p:spPr>
        </p:pic>
        <p:pic>
          <p:nvPicPr>
            <p:cNvPr id="49" name="Picture 49" descr="disk-space-status_32.png"/>
            <p:cNvPicPr>
              <a:picLocks noChangeAspect="1"/>
            </p:cNvPicPr>
            <p:nvPr/>
          </p:nvPicPr>
          <p:blipFill>
            <a:blip r:embed="rId40" cstate="print"/>
            <a:srcRect/>
            <a:stretch>
              <a:fillRect/>
            </a:stretch>
          </p:blipFill>
          <p:spPr bwMode="auto">
            <a:xfrm flipH="1">
              <a:off x="2781" y="2780"/>
              <a:ext cx="416" cy="416"/>
            </a:xfrm>
            <a:prstGeom prst="rect">
              <a:avLst/>
            </a:prstGeom>
            <a:noFill/>
            <a:ln w="9525">
              <a:noFill/>
              <a:miter lim="800000"/>
              <a:headEnd/>
              <a:tailEnd/>
            </a:ln>
          </p:spPr>
        </p:pic>
        <p:cxnSp>
          <p:nvCxnSpPr>
            <p:cNvPr id="50" name="Straight Arrow Connector 49"/>
            <p:cNvCxnSpPr/>
            <p:nvPr/>
          </p:nvCxnSpPr>
          <p:spPr bwMode="auto">
            <a:xfrm flipV="1">
              <a:off x="1010" y="2154"/>
              <a:ext cx="185" cy="0"/>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bwMode="auto">
            <a:xfrm flipV="1">
              <a:off x="1547" y="2147"/>
              <a:ext cx="171" cy="7"/>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bwMode="auto">
            <a:xfrm>
              <a:off x="2070" y="2147"/>
              <a:ext cx="171" cy="0"/>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bwMode="auto">
            <a:xfrm>
              <a:off x="2656" y="2147"/>
              <a:ext cx="140" cy="3"/>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Shape 152"/>
            <p:cNvCxnSpPr>
              <a:cxnSpLocks noChangeShapeType="1"/>
            </p:cNvCxnSpPr>
            <p:nvPr/>
          </p:nvCxnSpPr>
          <p:spPr bwMode="auto">
            <a:xfrm rot="16200000" flipH="1">
              <a:off x="1765" y="1972"/>
              <a:ext cx="623" cy="1409"/>
            </a:xfrm>
            <a:prstGeom prst="bentConnector2">
              <a:avLst/>
            </a:prstGeom>
            <a:noFill/>
            <a:ln w="6350" algn="ctr">
              <a:solidFill>
                <a:srgbClr val="595959"/>
              </a:solidFill>
              <a:miter lim="800000"/>
              <a:headEnd/>
              <a:tailEnd type="triangle" w="med" len="med"/>
            </a:ln>
          </p:spPr>
        </p:cxnSp>
        <p:cxnSp>
          <p:nvCxnSpPr>
            <p:cNvPr id="55" name="Shape 153"/>
            <p:cNvCxnSpPr>
              <a:cxnSpLocks noChangeShapeType="1"/>
            </p:cNvCxnSpPr>
            <p:nvPr/>
          </p:nvCxnSpPr>
          <p:spPr bwMode="auto">
            <a:xfrm rot="16200000" flipH="1">
              <a:off x="2022" y="2230"/>
              <a:ext cx="629" cy="888"/>
            </a:xfrm>
            <a:prstGeom prst="bentConnector2">
              <a:avLst/>
            </a:prstGeom>
            <a:noFill/>
            <a:ln w="6350" algn="ctr">
              <a:solidFill>
                <a:srgbClr val="595959"/>
              </a:solidFill>
              <a:miter lim="800000"/>
              <a:headEnd/>
              <a:tailEnd type="triangle" w="med" len="med"/>
            </a:ln>
          </p:spPr>
        </p:cxnSp>
        <p:cxnSp>
          <p:nvCxnSpPr>
            <p:cNvPr id="56" name="Shape 154"/>
            <p:cNvCxnSpPr>
              <a:cxnSpLocks noChangeShapeType="1"/>
            </p:cNvCxnSpPr>
            <p:nvPr/>
          </p:nvCxnSpPr>
          <p:spPr bwMode="auto">
            <a:xfrm rot="16200000" flipH="1">
              <a:off x="2299" y="2505"/>
              <a:ext cx="632" cy="333"/>
            </a:xfrm>
            <a:prstGeom prst="bentConnector2">
              <a:avLst/>
            </a:prstGeom>
            <a:noFill/>
            <a:ln w="6350" algn="ctr">
              <a:solidFill>
                <a:srgbClr val="595959"/>
              </a:solidFill>
              <a:miter lim="800000"/>
              <a:headEnd/>
              <a:tailEnd type="triangle" w="med" len="med"/>
            </a:ln>
          </p:spPr>
        </p:cxnSp>
        <p:cxnSp>
          <p:nvCxnSpPr>
            <p:cNvPr id="57" name="Straight Arrow Connector 56"/>
            <p:cNvCxnSpPr/>
            <p:nvPr/>
          </p:nvCxnSpPr>
          <p:spPr bwMode="auto">
            <a:xfrm>
              <a:off x="3206" y="2150"/>
              <a:ext cx="167" cy="3"/>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8" name="Picture 201" descr="Close.png"/>
            <p:cNvPicPr>
              <a:picLocks noChangeAspect="1"/>
            </p:cNvPicPr>
            <p:nvPr/>
          </p:nvPicPr>
          <p:blipFill>
            <a:blip r:embed="rId41" cstate="print"/>
            <a:srcRect/>
            <a:stretch>
              <a:fillRect/>
            </a:stretch>
          </p:blipFill>
          <p:spPr bwMode="auto">
            <a:xfrm>
              <a:off x="3374" y="1976"/>
              <a:ext cx="355" cy="355"/>
            </a:xfrm>
            <a:prstGeom prst="rect">
              <a:avLst/>
            </a:prstGeom>
            <a:noFill/>
            <a:ln w="9525">
              <a:noFill/>
              <a:miter lim="800000"/>
              <a:headEnd/>
              <a:tailEnd/>
            </a:ln>
          </p:spPr>
        </p:pic>
      </p:grpSp>
      <p:sp>
        <p:nvSpPr>
          <p:cNvPr id="59" name="TextBox 58"/>
          <p:cNvSpPr txBox="1"/>
          <p:nvPr/>
        </p:nvSpPr>
        <p:spPr>
          <a:xfrm>
            <a:off x="1374880" y="6395899"/>
            <a:ext cx="1058303" cy="307777"/>
          </a:xfrm>
          <a:prstGeom prst="rect">
            <a:avLst/>
          </a:prstGeom>
          <a:noFill/>
        </p:spPr>
        <p:txBody>
          <a:bodyPr wrap="none" rtlCol="0">
            <a:spAutoFit/>
          </a:bodyPr>
          <a:lstStyle/>
          <a:p>
            <a:r>
              <a:rPr lang="en-US" sz="1400" b="1" dirty="0" smtClean="0"/>
              <a:t>Runbooks</a:t>
            </a:r>
            <a:endParaRPr lang="en-US" sz="1400" b="1" dirty="0"/>
          </a:p>
        </p:txBody>
      </p:sp>
      <p:sp>
        <p:nvSpPr>
          <p:cNvPr id="13" name="Oval 12"/>
          <p:cNvSpPr/>
          <p:nvPr/>
        </p:nvSpPr>
        <p:spPr>
          <a:xfrm>
            <a:off x="912812" y="5655370"/>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1</a:t>
            </a:r>
            <a:endParaRPr lang="en-US" sz="2400" b="1" dirty="0">
              <a:solidFill>
                <a:schemeClr val="bg1"/>
              </a:solidFill>
            </a:endParaRPr>
          </a:p>
        </p:txBody>
      </p:sp>
      <p:sp>
        <p:nvSpPr>
          <p:cNvPr id="60" name="Oval 59"/>
          <p:cNvSpPr/>
          <p:nvPr/>
        </p:nvSpPr>
        <p:spPr>
          <a:xfrm>
            <a:off x="1116164" y="3521770"/>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2</a:t>
            </a:r>
            <a:endParaRPr lang="en-US" sz="2400" b="1" dirty="0">
              <a:solidFill>
                <a:schemeClr val="bg1"/>
              </a:solidFill>
            </a:endParaRPr>
          </a:p>
        </p:txBody>
      </p:sp>
      <p:sp>
        <p:nvSpPr>
          <p:cNvPr id="61" name="Oval 60"/>
          <p:cNvSpPr/>
          <p:nvPr/>
        </p:nvSpPr>
        <p:spPr>
          <a:xfrm>
            <a:off x="5154762" y="3521768"/>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3</a:t>
            </a:r>
            <a:endParaRPr lang="en-US" sz="2400" b="1" dirty="0">
              <a:solidFill>
                <a:schemeClr val="bg1"/>
              </a:solidFill>
            </a:endParaRPr>
          </a:p>
        </p:txBody>
      </p:sp>
      <p:sp>
        <p:nvSpPr>
          <p:cNvPr id="62" name="Oval 61"/>
          <p:cNvSpPr/>
          <p:nvPr/>
        </p:nvSpPr>
        <p:spPr>
          <a:xfrm>
            <a:off x="979062" y="930970"/>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4</a:t>
            </a:r>
            <a:endParaRPr lang="en-US" sz="2400" b="1" dirty="0">
              <a:solidFill>
                <a:schemeClr val="bg1"/>
              </a:solidFill>
            </a:endParaRPr>
          </a:p>
        </p:txBody>
      </p:sp>
      <p:sp>
        <p:nvSpPr>
          <p:cNvPr id="63" name="Oval 62"/>
          <p:cNvSpPr/>
          <p:nvPr/>
        </p:nvSpPr>
        <p:spPr>
          <a:xfrm>
            <a:off x="303212" y="2607370"/>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5</a:t>
            </a:r>
            <a:endParaRPr lang="en-US" sz="2400" b="1" dirty="0">
              <a:solidFill>
                <a:schemeClr val="bg1"/>
              </a:solidFill>
            </a:endParaRPr>
          </a:p>
        </p:txBody>
      </p:sp>
      <p:sp>
        <p:nvSpPr>
          <p:cNvPr id="16" name="TextBox 15"/>
          <p:cNvSpPr txBox="1"/>
          <p:nvPr/>
        </p:nvSpPr>
        <p:spPr>
          <a:xfrm>
            <a:off x="9763922" y="1971455"/>
            <a:ext cx="2424903" cy="1169551"/>
          </a:xfrm>
          <a:prstGeom prst="rect">
            <a:avLst/>
          </a:prstGeom>
          <a:noFill/>
        </p:spPr>
        <p:txBody>
          <a:bodyPr wrap="square" rtlCol="0">
            <a:spAutoFit/>
          </a:bodyPr>
          <a:lstStyle/>
          <a:p>
            <a:r>
              <a:rPr lang="en-US" sz="1400" b="1" dirty="0" smtClean="0"/>
              <a:t>2. Admin creates </a:t>
            </a:r>
            <a:r>
              <a:rPr lang="en-US" sz="1400" b="1" dirty="0"/>
              <a:t>SM templates to capture business </a:t>
            </a:r>
            <a:r>
              <a:rPr lang="en-US" sz="1400" b="1" dirty="0" smtClean="0"/>
              <a:t>process </a:t>
            </a:r>
            <a:r>
              <a:rPr lang="en-US" sz="1400" b="1" dirty="0"/>
              <a:t>and </a:t>
            </a:r>
            <a:r>
              <a:rPr lang="en-US" sz="1400" b="1" dirty="0" smtClean="0"/>
              <a:t>  the </a:t>
            </a:r>
            <a:r>
              <a:rPr lang="en-US" sz="1400" b="1" dirty="0"/>
              <a:t>role of </a:t>
            </a:r>
            <a:r>
              <a:rPr lang="en-US" sz="1400" b="1" dirty="0" err="1"/>
              <a:t>runbooks</a:t>
            </a:r>
            <a:r>
              <a:rPr lang="en-US" sz="1400" b="1" dirty="0"/>
              <a:t> within </a:t>
            </a:r>
            <a:r>
              <a:rPr lang="en-US" sz="1400" b="1" dirty="0" smtClean="0"/>
              <a:t> the process</a:t>
            </a:r>
            <a:endParaRPr lang="en-US" sz="1400" b="1" dirty="0"/>
          </a:p>
        </p:txBody>
      </p:sp>
      <p:sp>
        <p:nvSpPr>
          <p:cNvPr id="17" name="TextBox 16"/>
          <p:cNvSpPr txBox="1"/>
          <p:nvPr/>
        </p:nvSpPr>
        <p:spPr>
          <a:xfrm>
            <a:off x="9763922" y="3187440"/>
            <a:ext cx="2424902" cy="738664"/>
          </a:xfrm>
          <a:prstGeom prst="rect">
            <a:avLst/>
          </a:prstGeom>
          <a:noFill/>
        </p:spPr>
        <p:txBody>
          <a:bodyPr wrap="square" rtlCol="0">
            <a:spAutoFit/>
          </a:bodyPr>
          <a:lstStyle/>
          <a:p>
            <a:r>
              <a:rPr lang="en-US" sz="1400" b="1" dirty="0" smtClean="0"/>
              <a:t>3. Admin defines models  </a:t>
            </a:r>
            <a:r>
              <a:rPr lang="en-US" sz="1400" b="1" dirty="0"/>
              <a:t>and defaults to standardize </a:t>
            </a:r>
            <a:r>
              <a:rPr lang="en-US" sz="1400" b="1" dirty="0" smtClean="0"/>
              <a:t>offerings</a:t>
            </a:r>
            <a:endParaRPr lang="en-US" sz="1400" b="1" dirty="0"/>
          </a:p>
        </p:txBody>
      </p:sp>
      <p:sp>
        <p:nvSpPr>
          <p:cNvPr id="20" name="TextBox 19"/>
          <p:cNvSpPr txBox="1"/>
          <p:nvPr/>
        </p:nvSpPr>
        <p:spPr>
          <a:xfrm>
            <a:off x="9763922" y="4002305"/>
            <a:ext cx="2424903" cy="954107"/>
          </a:xfrm>
          <a:prstGeom prst="rect">
            <a:avLst/>
          </a:prstGeom>
          <a:noFill/>
        </p:spPr>
        <p:txBody>
          <a:bodyPr wrap="square" rtlCol="0">
            <a:spAutoFit/>
          </a:bodyPr>
          <a:lstStyle/>
          <a:p>
            <a:r>
              <a:rPr lang="en-US" sz="1400" b="1" dirty="0" smtClean="0"/>
              <a:t>4. Admin  specifies interaction </a:t>
            </a:r>
            <a:r>
              <a:rPr lang="en-US" sz="1400" b="1" dirty="0"/>
              <a:t>with users –  create questions and </a:t>
            </a:r>
            <a:r>
              <a:rPr lang="en-US" sz="1400" b="1" dirty="0" smtClean="0"/>
              <a:t>  map </a:t>
            </a:r>
            <a:r>
              <a:rPr lang="en-US" sz="1400" b="1" dirty="0"/>
              <a:t>to CMDB </a:t>
            </a:r>
            <a:r>
              <a:rPr lang="en-US" sz="1400" b="1" dirty="0" smtClean="0"/>
              <a:t>data</a:t>
            </a:r>
            <a:endParaRPr lang="en-US" sz="1400" b="1" dirty="0"/>
          </a:p>
        </p:txBody>
      </p:sp>
      <p:sp>
        <p:nvSpPr>
          <p:cNvPr id="1024" name="TextBox 1023"/>
          <p:cNvSpPr txBox="1"/>
          <p:nvPr/>
        </p:nvSpPr>
        <p:spPr>
          <a:xfrm>
            <a:off x="9763922" y="4979748"/>
            <a:ext cx="2424902" cy="738664"/>
          </a:xfrm>
          <a:prstGeom prst="rect">
            <a:avLst/>
          </a:prstGeom>
          <a:noFill/>
        </p:spPr>
        <p:txBody>
          <a:bodyPr wrap="square" rtlCol="0">
            <a:spAutoFit/>
          </a:bodyPr>
          <a:lstStyle/>
          <a:p>
            <a:r>
              <a:rPr lang="en-US" sz="1400" b="1" dirty="0" smtClean="0"/>
              <a:t>5. Admin configures access </a:t>
            </a:r>
            <a:r>
              <a:rPr lang="en-US" sz="1400" b="1" dirty="0"/>
              <a:t>roles to the </a:t>
            </a:r>
            <a:r>
              <a:rPr lang="en-US" sz="1400" b="1" dirty="0" smtClean="0"/>
              <a:t>offerings</a:t>
            </a:r>
            <a:endParaRPr lang="en-US" sz="1400" b="1" dirty="0"/>
          </a:p>
        </p:txBody>
      </p:sp>
    </p:spTree>
    <p:extLst>
      <p:ext uri="{BB962C8B-B14F-4D97-AF65-F5344CB8AC3E}">
        <p14:creationId xmlns:p14="http://schemas.microsoft.com/office/powerpoint/2010/main" val="4232991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Effect transition="in" filter="fade">
                                      <p:cBhvr>
                                        <p:cTn id="62" dur="500"/>
                                        <p:tgtEl>
                                          <p:spTgt spid="6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anim calcmode="lin" valueType="num">
                                      <p:cBhvr>
                                        <p:cTn id="65" dur="500" fill="hold"/>
                                        <p:tgtEl>
                                          <p:spTgt spid="1024"/>
                                        </p:tgtEl>
                                        <p:attrNameLst>
                                          <p:attrName>ppt_w</p:attrName>
                                        </p:attrNameLst>
                                      </p:cBhvr>
                                      <p:tavLst>
                                        <p:tav tm="0">
                                          <p:val>
                                            <p:fltVal val="0"/>
                                          </p:val>
                                        </p:tav>
                                        <p:tav tm="100000">
                                          <p:val>
                                            <p:strVal val="#ppt_w"/>
                                          </p:val>
                                        </p:tav>
                                      </p:tavLst>
                                    </p:anim>
                                    <p:anim calcmode="lin" valueType="num">
                                      <p:cBhvr>
                                        <p:cTn id="66" dur="500" fill="hold"/>
                                        <p:tgtEl>
                                          <p:spTgt spid="1024"/>
                                        </p:tgtEl>
                                        <p:attrNameLst>
                                          <p:attrName>ppt_h</p:attrName>
                                        </p:attrNameLst>
                                      </p:cBhvr>
                                      <p:tavLst>
                                        <p:tav tm="0">
                                          <p:val>
                                            <p:fltVal val="0"/>
                                          </p:val>
                                        </p:tav>
                                        <p:tav tm="100000">
                                          <p:val>
                                            <p:strVal val="#ppt_h"/>
                                          </p:val>
                                        </p:tav>
                                      </p:tavLst>
                                    </p:anim>
                                    <p:animEffect transition="in" filter="fade">
                                      <p:cBhvr>
                                        <p:cTn id="67"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6" grpId="0"/>
      <p:bldP spid="13" grpId="0" animBg="1"/>
      <p:bldP spid="60" grpId="0" animBg="1"/>
      <p:bldP spid="61" grpId="0" animBg="1"/>
      <p:bldP spid="62" grpId="0" animBg="1"/>
      <p:bldP spid="63" grpId="0" animBg="1"/>
      <p:bldP spid="16" grpId="0"/>
      <p:bldP spid="17" grpId="0"/>
      <p:bldP spid="20" grpId="0"/>
      <p:bldP spid="10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 name="Group 235"/>
          <p:cNvGrpSpPr/>
          <p:nvPr/>
        </p:nvGrpSpPr>
        <p:grpSpPr>
          <a:xfrm>
            <a:off x="203147" y="2934249"/>
            <a:ext cx="2621517" cy="1735204"/>
            <a:chOff x="152400" y="3030383"/>
            <a:chExt cx="1966650" cy="1735204"/>
          </a:xfrm>
          <a:gradFill>
            <a:gsLst>
              <a:gs pos="0">
                <a:schemeClr val="bg2">
                  <a:lumMod val="50000"/>
                </a:schemeClr>
              </a:gs>
              <a:gs pos="80000">
                <a:schemeClr val="bg2"/>
              </a:gs>
              <a:gs pos="100000">
                <a:schemeClr val="bg2"/>
              </a:gs>
            </a:gsLst>
            <a:lin ang="16200000" scaled="1"/>
          </a:gradFill>
        </p:grpSpPr>
        <p:sp>
          <p:nvSpPr>
            <p:cNvPr id="139" name="Rounded Rectangle 138"/>
            <p:cNvSpPr/>
            <p:nvPr/>
          </p:nvSpPr>
          <p:spPr>
            <a:xfrm>
              <a:off x="152400" y="3030383"/>
              <a:ext cx="1966650" cy="1735204"/>
            </a:xfrm>
            <a:prstGeom prst="roundRect">
              <a:avLst>
                <a:gd name="adj" fmla="val 9911"/>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solidFill>
              </a:endParaRPr>
            </a:p>
          </p:txBody>
        </p:sp>
        <p:sp>
          <p:nvSpPr>
            <p:cNvPr id="37" name="TextBox 36"/>
            <p:cNvSpPr txBox="1"/>
            <p:nvPr/>
          </p:nvSpPr>
          <p:spPr>
            <a:xfrm>
              <a:off x="259207" y="3058915"/>
              <a:ext cx="1779309" cy="33855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b="1" dirty="0" smtClean="0">
                  <a:solidFill>
                    <a:schemeClr val="tx1"/>
                  </a:solidFill>
                </a:rPr>
                <a:t>Request Template</a:t>
              </a:r>
              <a:endParaRPr lang="en-US" sz="1600" b="1" dirty="0">
                <a:solidFill>
                  <a:schemeClr val="tx1"/>
                </a:solidFill>
              </a:endParaRPr>
            </a:p>
          </p:txBody>
        </p:sp>
        <p:pic>
          <p:nvPicPr>
            <p:cNvPr id="1036"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891" y="3384750"/>
              <a:ext cx="1435667" cy="1292649"/>
            </a:xfrm>
            <a:prstGeom prst="rect">
              <a:avLst/>
            </a:prstGeom>
            <a:ln/>
            <a:extLst/>
          </p:spPr>
          <p:style>
            <a:lnRef idx="1">
              <a:schemeClr val="accent5"/>
            </a:lnRef>
            <a:fillRef idx="3">
              <a:schemeClr val="accent5"/>
            </a:fillRef>
            <a:effectRef idx="2">
              <a:schemeClr val="accent5"/>
            </a:effectRef>
            <a:fontRef idx="minor">
              <a:schemeClr val="lt1"/>
            </a:fontRef>
          </p:style>
        </p:pic>
      </p:grpSp>
      <p:sp>
        <p:nvSpPr>
          <p:cNvPr id="232" name="Rounded Rectangle 231"/>
          <p:cNvSpPr/>
          <p:nvPr/>
        </p:nvSpPr>
        <p:spPr>
          <a:xfrm>
            <a:off x="9332637" y="818267"/>
            <a:ext cx="2754613" cy="4038635"/>
          </a:xfrm>
          <a:prstGeom prst="roundRect">
            <a:avLst>
              <a:gd name="adj" fmla="val 5386"/>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b="1" dirty="0">
              <a:solidFill>
                <a:schemeClr val="bg1"/>
              </a:solidFill>
            </a:endParaRPr>
          </a:p>
        </p:txBody>
      </p:sp>
      <p:sp>
        <p:nvSpPr>
          <p:cNvPr id="2" name="Rounded Rectangle 1"/>
          <p:cNvSpPr/>
          <p:nvPr/>
        </p:nvSpPr>
        <p:spPr>
          <a:xfrm>
            <a:off x="3323920" y="2452034"/>
            <a:ext cx="3278361" cy="4251250"/>
          </a:xfrm>
          <a:prstGeom prst="roundRect">
            <a:avLst>
              <a:gd name="adj" fmla="val 5582"/>
            </a:avLst>
          </a:prstGeom>
          <a:ln/>
        </p:spPr>
        <p:style>
          <a:lnRef idx="1">
            <a:schemeClr val="accent5"/>
          </a:lnRef>
          <a:fillRef idx="3">
            <a:schemeClr val="accent5"/>
          </a:fillRef>
          <a:effectRef idx="2">
            <a:schemeClr val="accent5"/>
          </a:effectRef>
          <a:fontRef idx="minor">
            <a:schemeClr val="lt1"/>
          </a:fontRef>
        </p:style>
        <p:txBody>
          <a:bodyPr rtlCol="0" anchor="t"/>
          <a:lstStyle/>
          <a:p>
            <a:r>
              <a:rPr lang="en-US" sz="2400" b="1" dirty="0" smtClean="0">
                <a:solidFill>
                  <a:schemeClr val="tx1"/>
                </a:solidFill>
              </a:rPr>
              <a:t>CMDB</a:t>
            </a:r>
            <a:endParaRPr lang="en-US" sz="2400" b="1" dirty="0">
              <a:solidFill>
                <a:schemeClr val="tx1"/>
              </a:solidFill>
            </a:endParaRPr>
          </a:p>
        </p:txBody>
      </p:sp>
      <p:grpSp>
        <p:nvGrpSpPr>
          <p:cNvPr id="142" name="Group 141"/>
          <p:cNvGrpSpPr/>
          <p:nvPr/>
        </p:nvGrpSpPr>
        <p:grpSpPr>
          <a:xfrm>
            <a:off x="9484595" y="5338772"/>
            <a:ext cx="1952643" cy="762025"/>
            <a:chOff x="7705371" y="3931283"/>
            <a:chExt cx="1563290" cy="762025"/>
          </a:xfrm>
          <a:solidFill>
            <a:schemeClr val="tx1"/>
          </a:solidFill>
        </p:grpSpPr>
        <p:sp>
          <p:nvSpPr>
            <p:cNvPr id="20" name="Rectangle 19"/>
            <p:cNvSpPr/>
            <p:nvPr/>
          </p:nvSpPr>
          <p:spPr>
            <a:xfrm>
              <a:off x="7705371" y="3931283"/>
              <a:ext cx="1563290" cy="762025"/>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3786" y="4116333"/>
              <a:ext cx="1166460" cy="5752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8012366" y="3986291"/>
              <a:ext cx="880082" cy="276999"/>
            </a:xfrm>
            <a:prstGeom prst="rect">
              <a:avLst/>
            </a:prstGeom>
            <a:grpFill/>
          </p:spPr>
          <p:txBody>
            <a:bodyPr wrap="none" rtlCol="0">
              <a:spAutoFit/>
            </a:bodyPr>
            <a:lstStyle/>
            <a:p>
              <a:r>
                <a:rPr lang="en-US" sz="1200" i="1" dirty="0" smtClean="0">
                  <a:solidFill>
                    <a:schemeClr val="bg1"/>
                  </a:solidFill>
                </a:rPr>
                <a:t>SCO Runbook</a:t>
              </a:r>
              <a:endParaRPr lang="en-US" sz="1200" i="1" dirty="0">
                <a:solidFill>
                  <a:schemeClr val="bg1"/>
                </a:solidFill>
              </a:endParaRPr>
            </a:p>
          </p:txBody>
        </p:sp>
      </p:grpSp>
      <p:grpSp>
        <p:nvGrpSpPr>
          <p:cNvPr id="140" name="Group 139"/>
          <p:cNvGrpSpPr/>
          <p:nvPr/>
        </p:nvGrpSpPr>
        <p:grpSpPr>
          <a:xfrm>
            <a:off x="7994015" y="3532302"/>
            <a:ext cx="956502" cy="3073943"/>
            <a:chOff x="6406782" y="2998043"/>
            <a:chExt cx="717563" cy="3154370"/>
          </a:xfrm>
          <a:solidFill>
            <a:schemeClr val="tx1"/>
          </a:solidFill>
        </p:grpSpPr>
        <p:sp>
          <p:nvSpPr>
            <p:cNvPr id="23" name="Rounded Rectangle 22"/>
            <p:cNvSpPr/>
            <p:nvPr/>
          </p:nvSpPr>
          <p:spPr>
            <a:xfrm rot="16200000">
              <a:off x="5188379" y="4216446"/>
              <a:ext cx="3154369" cy="717563"/>
            </a:xfrm>
            <a:prstGeom prst="roundRect">
              <a:avLst>
                <a:gd name="adj" fmla="val 12990"/>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solidFill>
                  <a:schemeClr val="bg1"/>
                </a:solidFill>
              </a:endParaRPr>
            </a:p>
          </p:txBody>
        </p:sp>
        <p:sp>
          <p:nvSpPr>
            <p:cNvPr id="25" name="TextBox 24"/>
            <p:cNvSpPr txBox="1"/>
            <p:nvPr/>
          </p:nvSpPr>
          <p:spPr>
            <a:xfrm rot="16200000">
              <a:off x="5267801" y="4481483"/>
              <a:ext cx="2995520" cy="346339"/>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dirty="0" smtClean="0">
                  <a:solidFill>
                    <a:schemeClr val="tx1"/>
                  </a:solidFill>
                </a:rPr>
                <a:t>SCO Web Service</a:t>
              </a:r>
              <a:endParaRPr lang="en-US" sz="2400" b="1" dirty="0">
                <a:solidFill>
                  <a:schemeClr val="tx1"/>
                </a:solidFill>
              </a:endParaRPr>
            </a:p>
          </p:txBody>
        </p:sp>
      </p:grpSp>
      <p:sp>
        <p:nvSpPr>
          <p:cNvPr id="41" name="TextBox 40"/>
          <p:cNvSpPr txBox="1"/>
          <p:nvPr/>
        </p:nvSpPr>
        <p:spPr>
          <a:xfrm>
            <a:off x="9361442" y="818267"/>
            <a:ext cx="2636429" cy="523220"/>
          </a:xfrm>
          <a:prstGeom prst="rect">
            <a:avLst/>
          </a:prstGeom>
          <a:noFill/>
          <a:ln w="25400">
            <a:noFill/>
          </a:ln>
        </p:spPr>
        <p:txBody>
          <a:bodyPr wrap="square" rtlCol="0">
            <a:spAutoFit/>
          </a:bodyPr>
          <a:lstStyle/>
          <a:p>
            <a:r>
              <a:rPr lang="en-US" sz="1400" b="1" dirty="0" smtClean="0"/>
              <a:t>1. SCO Connector syncs Runbook data to CMDB</a:t>
            </a:r>
            <a:endParaRPr lang="en-US" sz="1400" b="1" dirty="0"/>
          </a:p>
        </p:txBody>
      </p:sp>
      <p:sp>
        <p:nvSpPr>
          <p:cNvPr id="42" name="TextBox 41"/>
          <p:cNvSpPr txBox="1"/>
          <p:nvPr/>
        </p:nvSpPr>
        <p:spPr>
          <a:xfrm>
            <a:off x="9383091" y="2342268"/>
            <a:ext cx="2636432" cy="954107"/>
          </a:xfrm>
          <a:prstGeom prst="rect">
            <a:avLst/>
          </a:prstGeom>
          <a:noFill/>
          <a:ln w="25400">
            <a:noFill/>
          </a:ln>
        </p:spPr>
        <p:txBody>
          <a:bodyPr wrap="square" rtlCol="0">
            <a:spAutoFit/>
          </a:bodyPr>
          <a:lstStyle/>
          <a:p>
            <a:r>
              <a:rPr lang="en-US" sz="1400" b="1" dirty="0" smtClean="0"/>
              <a:t>3. Admin adds to </a:t>
            </a:r>
            <a:r>
              <a:rPr lang="en-US" sz="1400" b="1" dirty="0"/>
              <a:t>r</a:t>
            </a:r>
            <a:r>
              <a:rPr lang="en-US" sz="1400" b="1" dirty="0" smtClean="0"/>
              <a:t>equest template includes RB activity, added to Service Catalog</a:t>
            </a:r>
            <a:endParaRPr lang="en-US" sz="1400" b="1" dirty="0"/>
          </a:p>
        </p:txBody>
      </p:sp>
      <p:sp>
        <p:nvSpPr>
          <p:cNvPr id="43" name="TextBox 42"/>
          <p:cNvSpPr txBox="1"/>
          <p:nvPr/>
        </p:nvSpPr>
        <p:spPr>
          <a:xfrm>
            <a:off x="9401572" y="4333646"/>
            <a:ext cx="2617951" cy="523220"/>
          </a:xfrm>
          <a:prstGeom prst="rect">
            <a:avLst/>
          </a:prstGeom>
          <a:noFill/>
          <a:ln w="25400">
            <a:noFill/>
          </a:ln>
        </p:spPr>
        <p:txBody>
          <a:bodyPr wrap="square" rtlCol="0">
            <a:spAutoFit/>
          </a:bodyPr>
          <a:lstStyle/>
          <a:p>
            <a:r>
              <a:rPr lang="en-US" sz="1400" b="1" dirty="0" smtClean="0"/>
              <a:t>6. SM workflow monitors RB status</a:t>
            </a:r>
            <a:endParaRPr lang="en-US" sz="1400" b="1" dirty="0"/>
          </a:p>
        </p:txBody>
      </p:sp>
      <p:grpSp>
        <p:nvGrpSpPr>
          <p:cNvPr id="85" name="Group 84"/>
          <p:cNvGrpSpPr/>
          <p:nvPr/>
        </p:nvGrpSpPr>
        <p:grpSpPr>
          <a:xfrm>
            <a:off x="3718278" y="5214656"/>
            <a:ext cx="2497103" cy="1356529"/>
            <a:chOff x="102435" y="2917047"/>
            <a:chExt cx="1946022" cy="1838943"/>
          </a:xfrm>
          <a:solidFill>
            <a:schemeClr val="tx1">
              <a:lumMod val="95000"/>
            </a:schemeClr>
          </a:solidFill>
        </p:grpSpPr>
        <p:sp>
          <p:nvSpPr>
            <p:cNvPr id="6" name="Rounded Rectangle 5"/>
            <p:cNvSpPr/>
            <p:nvPr/>
          </p:nvSpPr>
          <p:spPr>
            <a:xfrm>
              <a:off x="102435" y="2917047"/>
              <a:ext cx="1946022" cy="1838943"/>
            </a:xfrm>
            <a:prstGeom prst="roundRect">
              <a:avLst>
                <a:gd name="adj" fmla="val 12346"/>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7" name="TextBox 6"/>
            <p:cNvSpPr txBox="1"/>
            <p:nvPr/>
          </p:nvSpPr>
          <p:spPr>
            <a:xfrm>
              <a:off x="149309" y="3083299"/>
              <a:ext cx="1826496" cy="39219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lnSpc>
                  <a:spcPct val="80000"/>
                </a:lnSpc>
              </a:pPr>
              <a:r>
                <a:rPr lang="en-US" sz="1600" b="1" dirty="0" smtClean="0">
                  <a:solidFill>
                    <a:schemeClr val="bg1"/>
                  </a:solidFill>
                </a:rPr>
                <a:t>SM Runbook Items</a:t>
              </a:r>
              <a:endParaRPr lang="en-US" sz="1600" b="1" dirty="0">
                <a:solidFill>
                  <a:schemeClr val="bg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31" y="3439224"/>
              <a:ext cx="1486474" cy="1213468"/>
            </a:xfrm>
            <a:prstGeom prst="rect">
              <a:avLst/>
            </a:prstGeom>
            <a:ln>
              <a:headEnd/>
              <a:tailEnd/>
            </a:ln>
            <a:extLst/>
          </p:spPr>
          <p:style>
            <a:lnRef idx="1">
              <a:schemeClr val="accent4"/>
            </a:lnRef>
            <a:fillRef idx="3">
              <a:schemeClr val="accent4"/>
            </a:fillRef>
            <a:effectRef idx="2">
              <a:schemeClr val="accent4"/>
            </a:effectRef>
            <a:fontRef idx="minor">
              <a:schemeClr val="lt1"/>
            </a:fontRef>
          </p:style>
        </p:pic>
      </p:grpSp>
      <p:grpSp>
        <p:nvGrpSpPr>
          <p:cNvPr id="235" name="Group 234"/>
          <p:cNvGrpSpPr/>
          <p:nvPr/>
        </p:nvGrpSpPr>
        <p:grpSpPr>
          <a:xfrm>
            <a:off x="206714" y="5116873"/>
            <a:ext cx="2617949" cy="1566083"/>
            <a:chOff x="155077" y="5213006"/>
            <a:chExt cx="1779015" cy="1566083"/>
          </a:xfrm>
          <a:gradFill>
            <a:gsLst>
              <a:gs pos="0">
                <a:schemeClr val="bg2">
                  <a:lumMod val="50000"/>
                </a:schemeClr>
              </a:gs>
              <a:gs pos="80000">
                <a:schemeClr val="bg2"/>
              </a:gs>
              <a:gs pos="100000">
                <a:schemeClr val="bg2"/>
              </a:gs>
            </a:gsLst>
            <a:lin ang="16200000" scaled="1"/>
          </a:gradFill>
        </p:grpSpPr>
        <p:sp>
          <p:nvSpPr>
            <p:cNvPr id="36" name="Rounded Rectangle 35"/>
            <p:cNvSpPr/>
            <p:nvPr/>
          </p:nvSpPr>
          <p:spPr>
            <a:xfrm>
              <a:off x="155077" y="5213006"/>
              <a:ext cx="1779015" cy="1566083"/>
            </a:xfrm>
            <a:prstGeom prst="roundRect">
              <a:avLst>
                <a:gd name="adj" fmla="val 11427"/>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875" y="5626160"/>
              <a:ext cx="1490970" cy="990289"/>
            </a:xfrm>
            <a:prstGeom prst="rect">
              <a:avLst/>
            </a:prstGeom>
            <a:ln>
              <a:noFill/>
              <a:headEnd/>
              <a:tailEnd/>
            </a:ln>
            <a:extLst/>
          </p:spPr>
          <p:style>
            <a:lnRef idx="1">
              <a:schemeClr val="accent5"/>
            </a:lnRef>
            <a:fillRef idx="3">
              <a:schemeClr val="accent5"/>
            </a:fillRef>
            <a:effectRef idx="2">
              <a:schemeClr val="accent5"/>
            </a:effectRef>
            <a:fontRef idx="minor">
              <a:schemeClr val="lt1"/>
            </a:fontRef>
          </p:style>
        </p:pic>
        <p:sp>
          <p:nvSpPr>
            <p:cNvPr id="64" name="TextBox 63"/>
            <p:cNvSpPr txBox="1"/>
            <p:nvPr/>
          </p:nvSpPr>
          <p:spPr>
            <a:xfrm>
              <a:off x="349382" y="5336850"/>
              <a:ext cx="1390406" cy="2893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lnSpc>
                  <a:spcPct val="80000"/>
                </a:lnSpc>
              </a:pPr>
              <a:r>
                <a:rPr lang="en-US" sz="1600" b="1" dirty="0" smtClean="0">
                  <a:solidFill>
                    <a:schemeClr val="tx1"/>
                  </a:solidFill>
                </a:rPr>
                <a:t>Runbook Activity</a:t>
              </a:r>
            </a:p>
          </p:txBody>
        </p:sp>
      </p:grpSp>
      <p:sp>
        <p:nvSpPr>
          <p:cNvPr id="75" name="TextBox 74"/>
          <p:cNvSpPr txBox="1"/>
          <p:nvPr/>
        </p:nvSpPr>
        <p:spPr>
          <a:xfrm>
            <a:off x="9369023" y="1358870"/>
            <a:ext cx="2718229" cy="954107"/>
          </a:xfrm>
          <a:prstGeom prst="rect">
            <a:avLst/>
          </a:prstGeom>
          <a:noFill/>
          <a:ln w="25400">
            <a:noFill/>
          </a:ln>
        </p:spPr>
        <p:txBody>
          <a:bodyPr wrap="square" rtlCol="0">
            <a:spAutoFit/>
          </a:bodyPr>
          <a:lstStyle/>
          <a:p>
            <a:r>
              <a:rPr lang="en-US" sz="1400" b="1" dirty="0" smtClean="0"/>
              <a:t>2. Admin uses SM task to create RB activity w/ parameters mapped to properties</a:t>
            </a:r>
            <a:endParaRPr lang="en-US" sz="1400" b="1" dirty="0"/>
          </a:p>
        </p:txBody>
      </p:sp>
      <p:grpSp>
        <p:nvGrpSpPr>
          <p:cNvPr id="237" name="Group 236"/>
          <p:cNvGrpSpPr/>
          <p:nvPr/>
        </p:nvGrpSpPr>
        <p:grpSpPr>
          <a:xfrm>
            <a:off x="3718278" y="3255262"/>
            <a:ext cx="2488381" cy="1750423"/>
            <a:chOff x="3079685" y="3465877"/>
            <a:chExt cx="1866772" cy="1750423"/>
          </a:xfrm>
          <a:solidFill>
            <a:schemeClr val="tx1">
              <a:lumMod val="95000"/>
            </a:schemeClr>
          </a:solidFill>
        </p:grpSpPr>
        <p:grpSp>
          <p:nvGrpSpPr>
            <p:cNvPr id="107" name="Group 106"/>
            <p:cNvGrpSpPr/>
            <p:nvPr/>
          </p:nvGrpSpPr>
          <p:grpSpPr>
            <a:xfrm>
              <a:off x="3079685" y="3465877"/>
              <a:ext cx="1866772" cy="1750423"/>
              <a:chOff x="6839067" y="198222"/>
              <a:chExt cx="1497287" cy="2019300"/>
            </a:xfrm>
            <a:grpFill/>
          </p:grpSpPr>
          <p:sp>
            <p:nvSpPr>
              <p:cNvPr id="108" name="Rounded Rectangle 107"/>
              <p:cNvSpPr/>
              <p:nvPr/>
            </p:nvSpPr>
            <p:spPr>
              <a:xfrm>
                <a:off x="6839067" y="198222"/>
                <a:ext cx="1497287" cy="2019300"/>
              </a:xfrm>
              <a:prstGeom prst="roundRect">
                <a:avLst>
                  <a:gd name="adj" fmla="val 9970"/>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bg1"/>
                  </a:solidFill>
                </a:endParaRPr>
              </a:p>
            </p:txBody>
          </p:sp>
          <p:sp>
            <p:nvSpPr>
              <p:cNvPr id="109" name="TextBox 108"/>
              <p:cNvSpPr txBox="1"/>
              <p:nvPr/>
            </p:nvSpPr>
            <p:spPr>
              <a:xfrm>
                <a:off x="6997007" y="380456"/>
                <a:ext cx="1218281" cy="390558"/>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1600" b="1" dirty="0" smtClean="0">
                    <a:solidFill>
                      <a:schemeClr val="bg1"/>
                    </a:solidFill>
                  </a:rPr>
                  <a:t>Service Request</a:t>
                </a:r>
              </a:p>
            </p:txBody>
          </p:sp>
        </p:gr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970" y="3985145"/>
              <a:ext cx="1430937" cy="1082372"/>
            </a:xfrm>
            <a:prstGeom prst="rect">
              <a:avLst/>
            </a:prstGeom>
            <a:ln>
              <a:headEnd/>
              <a:tailEnd/>
            </a:ln>
            <a:extLst/>
          </p:spPr>
          <p:style>
            <a:lnRef idx="1">
              <a:schemeClr val="accent4"/>
            </a:lnRef>
            <a:fillRef idx="3">
              <a:schemeClr val="accent4"/>
            </a:fillRef>
            <a:effectRef idx="2">
              <a:schemeClr val="accent4"/>
            </a:effectRef>
            <a:fontRef idx="minor">
              <a:schemeClr val="lt1"/>
            </a:fontRef>
          </p:style>
        </p:pic>
      </p:grpSp>
      <p:sp>
        <p:nvSpPr>
          <p:cNvPr id="110" name="TextBox 109"/>
          <p:cNvSpPr txBox="1"/>
          <p:nvPr/>
        </p:nvSpPr>
        <p:spPr>
          <a:xfrm>
            <a:off x="9383092" y="3266846"/>
            <a:ext cx="2658585" cy="523220"/>
          </a:xfrm>
          <a:prstGeom prst="rect">
            <a:avLst/>
          </a:prstGeom>
          <a:noFill/>
          <a:ln w="25400">
            <a:noFill/>
          </a:ln>
        </p:spPr>
        <p:txBody>
          <a:bodyPr wrap="square" rtlCol="0">
            <a:spAutoFit/>
          </a:bodyPr>
          <a:lstStyle/>
          <a:p>
            <a:r>
              <a:rPr lang="en-US" sz="1400" b="1" dirty="0" smtClean="0"/>
              <a:t>4. User creates SR from request offering </a:t>
            </a:r>
            <a:endParaRPr lang="en-US" sz="1400" b="1" dirty="0"/>
          </a:p>
        </p:txBody>
      </p:sp>
      <p:sp>
        <p:nvSpPr>
          <p:cNvPr id="111" name="TextBox 110"/>
          <p:cNvSpPr txBox="1"/>
          <p:nvPr/>
        </p:nvSpPr>
        <p:spPr>
          <a:xfrm>
            <a:off x="9383093" y="3800245"/>
            <a:ext cx="2636431" cy="523220"/>
          </a:xfrm>
          <a:prstGeom prst="rect">
            <a:avLst/>
          </a:prstGeom>
          <a:noFill/>
          <a:ln w="25400">
            <a:noFill/>
          </a:ln>
        </p:spPr>
        <p:txBody>
          <a:bodyPr wrap="square" rtlCol="0">
            <a:spAutoFit/>
          </a:bodyPr>
          <a:lstStyle/>
          <a:p>
            <a:r>
              <a:rPr lang="en-US" sz="1400" b="1" dirty="0" smtClean="0"/>
              <a:t>5. Runbook invoked with user inputs</a:t>
            </a:r>
            <a:endParaRPr lang="en-US" sz="1400" b="1" dirty="0"/>
          </a:p>
        </p:txBody>
      </p:sp>
      <p:sp>
        <p:nvSpPr>
          <p:cNvPr id="105" name="Rectangle 104"/>
          <p:cNvSpPr/>
          <p:nvPr/>
        </p:nvSpPr>
        <p:spPr>
          <a:xfrm>
            <a:off x="6709293" y="5568322"/>
            <a:ext cx="1208985" cy="486287"/>
          </a:xfrm>
          <a:prstGeom prst="rect">
            <a:avLst/>
          </a:prstGeom>
        </p:spPr>
        <p:txBody>
          <a:bodyPr wrap="none">
            <a:spAutoFit/>
          </a:bodyPr>
          <a:lstStyle/>
          <a:p>
            <a:pPr algn="ctr">
              <a:lnSpc>
                <a:spcPct val="80000"/>
              </a:lnSpc>
            </a:pPr>
            <a:r>
              <a:rPr lang="en-US" sz="1600" b="1" dirty="0" smtClean="0"/>
              <a:t>SCO</a:t>
            </a:r>
            <a:r>
              <a:rPr lang="en-US" sz="1600" b="1" dirty="0" smtClean="0">
                <a:solidFill>
                  <a:schemeClr val="bg1"/>
                </a:solidFill>
              </a:rPr>
              <a:t> </a:t>
            </a:r>
          </a:p>
          <a:p>
            <a:pPr algn="ctr">
              <a:lnSpc>
                <a:spcPct val="80000"/>
              </a:lnSpc>
            </a:pPr>
            <a:r>
              <a:rPr lang="en-US" sz="1600" b="1" dirty="0" smtClean="0"/>
              <a:t>Connector</a:t>
            </a:r>
            <a:endParaRPr lang="en-US" sz="1600" b="1" dirty="0"/>
          </a:p>
        </p:txBody>
      </p:sp>
      <p:grpSp>
        <p:nvGrpSpPr>
          <p:cNvPr id="3" name="Group 2"/>
          <p:cNvGrpSpPr/>
          <p:nvPr/>
        </p:nvGrpSpPr>
        <p:grpSpPr>
          <a:xfrm>
            <a:off x="3030170" y="818266"/>
            <a:ext cx="5069609" cy="1501302"/>
            <a:chOff x="2273219" y="685800"/>
            <a:chExt cx="3803197" cy="1501302"/>
          </a:xfrm>
          <a:gradFill>
            <a:gsLst>
              <a:gs pos="0">
                <a:schemeClr val="bg2">
                  <a:lumMod val="50000"/>
                </a:schemeClr>
              </a:gs>
              <a:gs pos="80000">
                <a:schemeClr val="bg2"/>
              </a:gs>
              <a:gs pos="100000">
                <a:schemeClr val="bg2"/>
              </a:gs>
            </a:gsLst>
            <a:lin ang="16200000" scaled="1"/>
          </a:gradFill>
        </p:grpSpPr>
        <p:sp>
          <p:nvSpPr>
            <p:cNvPr id="141" name="Rounded Rectangle 140"/>
            <p:cNvSpPr/>
            <p:nvPr/>
          </p:nvSpPr>
          <p:spPr>
            <a:xfrm>
              <a:off x="2273219" y="685800"/>
              <a:ext cx="3803197" cy="1501302"/>
            </a:xfrm>
            <a:prstGeom prst="roundRect">
              <a:avLst>
                <a:gd name="adj" fmla="val 12763"/>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solidFill>
              </a:endParaRPr>
            </a:p>
          </p:txBody>
        </p:sp>
        <p:sp>
          <p:nvSpPr>
            <p:cNvPr id="143" name="TextBox 142"/>
            <p:cNvSpPr txBox="1"/>
            <p:nvPr/>
          </p:nvSpPr>
          <p:spPr>
            <a:xfrm>
              <a:off x="2304200" y="703603"/>
              <a:ext cx="3698273" cy="338554"/>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1600" b="1" dirty="0" smtClean="0">
                  <a:solidFill>
                    <a:schemeClr val="tx1"/>
                  </a:solidFill>
                </a:rPr>
                <a:t>Service Catalog - Request Offering</a:t>
              </a:r>
              <a:endParaRPr lang="en-US" sz="1600" b="1" dirty="0">
                <a:solidFill>
                  <a:schemeClr val="tx1"/>
                </a:solidFill>
              </a:endParaRPr>
            </a:p>
          </p:txBody>
        </p:sp>
        <p:pic>
          <p:nvPicPr>
            <p:cNvPr id="103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1042157"/>
              <a:ext cx="1752600" cy="1123127"/>
            </a:xfrm>
            <a:prstGeom prst="rect">
              <a:avLst/>
            </a:prstGeom>
            <a:ln>
              <a:noFill/>
            </a:ln>
            <a:extLst/>
          </p:spPr>
          <p:style>
            <a:lnRef idx="1">
              <a:schemeClr val="accent5"/>
            </a:lnRef>
            <a:fillRef idx="3">
              <a:schemeClr val="accent5"/>
            </a:fillRef>
            <a:effectRef idx="2">
              <a:schemeClr val="accent5"/>
            </a:effectRef>
            <a:fontRef idx="minor">
              <a:schemeClr val="lt1"/>
            </a:fontRef>
          </p:style>
        </p:pic>
      </p:grpSp>
      <p:grpSp>
        <p:nvGrpSpPr>
          <p:cNvPr id="178" name="Group 177"/>
          <p:cNvGrpSpPr/>
          <p:nvPr/>
        </p:nvGrpSpPr>
        <p:grpSpPr>
          <a:xfrm>
            <a:off x="9617878" y="5514211"/>
            <a:ext cx="1961386" cy="762025"/>
            <a:chOff x="7705371" y="3931283"/>
            <a:chExt cx="1563290" cy="762025"/>
          </a:xfrm>
          <a:solidFill>
            <a:schemeClr val="tx1"/>
          </a:solidFill>
        </p:grpSpPr>
        <p:sp>
          <p:nvSpPr>
            <p:cNvPr id="179" name="Rectangle 178"/>
            <p:cNvSpPr/>
            <p:nvPr/>
          </p:nvSpPr>
          <p:spPr>
            <a:xfrm>
              <a:off x="7705371" y="3931283"/>
              <a:ext cx="1563290" cy="762025"/>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pic>
          <p:nvPicPr>
            <p:cNvPr id="1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3786" y="4116333"/>
              <a:ext cx="1166460" cy="5752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TextBox 180"/>
            <p:cNvSpPr txBox="1"/>
            <p:nvPr/>
          </p:nvSpPr>
          <p:spPr>
            <a:xfrm>
              <a:off x="8012366" y="3986291"/>
              <a:ext cx="876159" cy="276999"/>
            </a:xfrm>
            <a:prstGeom prst="rect">
              <a:avLst/>
            </a:prstGeom>
            <a:grpFill/>
          </p:spPr>
          <p:txBody>
            <a:bodyPr wrap="none" rtlCol="0">
              <a:spAutoFit/>
            </a:bodyPr>
            <a:lstStyle/>
            <a:p>
              <a:r>
                <a:rPr lang="en-US" sz="1200" i="1" dirty="0" smtClean="0">
                  <a:solidFill>
                    <a:schemeClr val="bg1"/>
                  </a:solidFill>
                </a:rPr>
                <a:t>SCO Runbook</a:t>
              </a:r>
              <a:endParaRPr lang="en-US" sz="1200" i="1" dirty="0">
                <a:solidFill>
                  <a:schemeClr val="bg1"/>
                </a:solidFill>
              </a:endParaRPr>
            </a:p>
          </p:txBody>
        </p:sp>
      </p:grpSp>
      <p:grpSp>
        <p:nvGrpSpPr>
          <p:cNvPr id="182" name="Group 181"/>
          <p:cNvGrpSpPr/>
          <p:nvPr/>
        </p:nvGrpSpPr>
        <p:grpSpPr>
          <a:xfrm>
            <a:off x="9759906" y="5698276"/>
            <a:ext cx="1926042" cy="762025"/>
            <a:chOff x="7705371" y="3931283"/>
            <a:chExt cx="1563290" cy="762025"/>
          </a:xfrm>
          <a:solidFill>
            <a:schemeClr val="tx1"/>
          </a:solidFill>
        </p:grpSpPr>
        <p:sp>
          <p:nvSpPr>
            <p:cNvPr id="183" name="Rectangle 182"/>
            <p:cNvSpPr/>
            <p:nvPr/>
          </p:nvSpPr>
          <p:spPr>
            <a:xfrm>
              <a:off x="7705371" y="3931283"/>
              <a:ext cx="1563290" cy="762025"/>
            </a:xfrm>
            <a:prstGeom prst="rect">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pic>
          <p:nvPicPr>
            <p:cNvPr id="1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3786" y="4116333"/>
              <a:ext cx="1166460" cy="57528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5" name="TextBox 184"/>
            <p:cNvSpPr txBox="1"/>
            <p:nvPr/>
          </p:nvSpPr>
          <p:spPr>
            <a:xfrm>
              <a:off x="8012366" y="3986291"/>
              <a:ext cx="892237" cy="276999"/>
            </a:xfrm>
            <a:prstGeom prst="rect">
              <a:avLst/>
            </a:prstGeom>
            <a:grpFill/>
          </p:spPr>
          <p:txBody>
            <a:bodyPr wrap="none" rtlCol="0">
              <a:spAutoFit/>
            </a:bodyPr>
            <a:lstStyle/>
            <a:p>
              <a:r>
                <a:rPr lang="en-US" sz="1200" i="1" dirty="0" smtClean="0">
                  <a:solidFill>
                    <a:schemeClr val="bg1"/>
                  </a:solidFill>
                </a:rPr>
                <a:t>SCO Runbook</a:t>
              </a:r>
              <a:endParaRPr lang="en-US" sz="1200" i="1" dirty="0">
                <a:solidFill>
                  <a:schemeClr val="bg1"/>
                </a:solidFill>
              </a:endParaRPr>
            </a:p>
          </p:txBody>
        </p:sp>
      </p:grpSp>
      <p:pic>
        <p:nvPicPr>
          <p:cNvPr id="21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0045" y="4957772"/>
            <a:ext cx="241404" cy="232647"/>
          </a:xfrm>
          <a:prstGeom prst="rect">
            <a:avLst/>
          </a:prstGeom>
          <a:noFill/>
          <a:ln w="9525">
            <a:solidFill>
              <a:schemeClr val="accent1">
                <a:lumMod val="75000"/>
              </a:schemeClr>
            </a:solidFill>
            <a:miter lim="800000"/>
            <a:headEnd/>
            <a:tailEnd/>
          </a:ln>
          <a:effectLst/>
          <a:extLst/>
        </p:spPr>
      </p:pic>
      <p:sp>
        <p:nvSpPr>
          <p:cNvPr id="213" name="TextBox 212"/>
          <p:cNvSpPr txBox="1"/>
          <p:nvPr/>
        </p:nvSpPr>
        <p:spPr>
          <a:xfrm>
            <a:off x="9199294" y="4933067"/>
            <a:ext cx="1973617" cy="307777"/>
          </a:xfrm>
          <a:prstGeom prst="rect">
            <a:avLst/>
          </a:prstGeom>
          <a:noFill/>
        </p:spPr>
        <p:txBody>
          <a:bodyPr wrap="none" rtlCol="0">
            <a:spAutoFit/>
          </a:bodyPr>
          <a:lstStyle/>
          <a:p>
            <a:r>
              <a:rPr lang="en-US" sz="1400" b="1" dirty="0" smtClean="0"/>
              <a:t>SM Runbooks Folder</a:t>
            </a:r>
            <a:endParaRPr lang="en-US" sz="1400" b="1" dirty="0"/>
          </a:p>
        </p:txBody>
      </p:sp>
      <p:cxnSp>
        <p:nvCxnSpPr>
          <p:cNvPr id="214" name="Straight Connector 213"/>
          <p:cNvCxnSpPr/>
          <p:nvPr/>
        </p:nvCxnSpPr>
        <p:spPr>
          <a:xfrm flipH="1">
            <a:off x="9160747" y="5107883"/>
            <a:ext cx="1453" cy="703582"/>
          </a:xfrm>
          <a:prstGeom prst="line">
            <a:avLst/>
          </a:prstGeom>
        </p:spPr>
        <p:style>
          <a:lnRef idx="1">
            <a:schemeClr val="accent1"/>
          </a:lnRef>
          <a:fillRef idx="0">
            <a:schemeClr val="accent1"/>
          </a:fillRef>
          <a:effectRef idx="0">
            <a:schemeClr val="accent1"/>
          </a:effectRef>
          <a:fontRef idx="minor">
            <a:schemeClr val="tx1"/>
          </a:fontRef>
        </p:style>
      </p:cxnSp>
      <p:pic>
        <p:nvPicPr>
          <p:cNvPr id="217"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8301" y="5795972"/>
            <a:ext cx="139664"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8" name="Straight Connector 217"/>
          <p:cNvCxnSpPr/>
          <p:nvPr/>
        </p:nvCxnSpPr>
        <p:spPr>
          <a:xfrm>
            <a:off x="9180681" y="5845268"/>
            <a:ext cx="303914" cy="3091"/>
          </a:xfrm>
          <a:prstGeom prst="line">
            <a:avLst/>
          </a:prstGeom>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a:xfrm>
            <a:off x="6629352" y="3908712"/>
            <a:ext cx="915635" cy="369332"/>
          </a:xfrm>
          <a:prstGeom prst="rect">
            <a:avLst/>
          </a:prstGeom>
        </p:spPr>
        <p:txBody>
          <a:bodyPr wrap="none">
            <a:spAutoFit/>
          </a:bodyPr>
          <a:lstStyle/>
          <a:p>
            <a:r>
              <a:rPr lang="en-US" b="1" i="1" dirty="0" smtClean="0"/>
              <a:t>Invoke</a:t>
            </a:r>
            <a:endParaRPr lang="en-US" b="1" i="1" dirty="0"/>
          </a:p>
        </p:txBody>
      </p:sp>
      <p:sp>
        <p:nvSpPr>
          <p:cNvPr id="227" name="Rectangle 226"/>
          <p:cNvSpPr/>
          <p:nvPr/>
        </p:nvSpPr>
        <p:spPr>
          <a:xfrm>
            <a:off x="6635573" y="4641689"/>
            <a:ext cx="1041824" cy="369332"/>
          </a:xfrm>
          <a:prstGeom prst="rect">
            <a:avLst/>
          </a:prstGeom>
        </p:spPr>
        <p:txBody>
          <a:bodyPr wrap="none">
            <a:spAutoFit/>
          </a:bodyPr>
          <a:lstStyle/>
          <a:p>
            <a:r>
              <a:rPr lang="en-US" b="1" i="1" dirty="0"/>
              <a:t>Monitor</a:t>
            </a:r>
          </a:p>
        </p:txBody>
      </p:sp>
      <p:sp>
        <p:nvSpPr>
          <p:cNvPr id="233" name="Title 232"/>
          <p:cNvSpPr>
            <a:spLocks noGrp="1"/>
          </p:cNvSpPr>
          <p:nvPr>
            <p:ph type="title"/>
          </p:nvPr>
        </p:nvSpPr>
        <p:spPr/>
        <p:txBody>
          <a:bodyPr>
            <a:normAutofit/>
          </a:bodyPr>
          <a:lstStyle/>
          <a:p>
            <a:r>
              <a:rPr lang="en-US" sz="4000" dirty="0" smtClean="0"/>
              <a:t>Workflow: </a:t>
            </a:r>
            <a:r>
              <a:rPr lang="en-US" sz="4000" dirty="0"/>
              <a:t>Request processes drive automation</a:t>
            </a:r>
          </a:p>
        </p:txBody>
      </p:sp>
      <p:sp>
        <p:nvSpPr>
          <p:cNvPr id="240" name="Oval 239"/>
          <p:cNvSpPr/>
          <p:nvPr/>
        </p:nvSpPr>
        <p:spPr>
          <a:xfrm>
            <a:off x="7023638" y="6202900"/>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1</a:t>
            </a:r>
            <a:endParaRPr lang="en-US" sz="2400" b="1" dirty="0">
              <a:solidFill>
                <a:schemeClr val="bg1"/>
              </a:solidFill>
            </a:endParaRPr>
          </a:p>
        </p:txBody>
      </p:sp>
      <p:sp>
        <p:nvSpPr>
          <p:cNvPr id="241" name="Oval 240"/>
          <p:cNvSpPr/>
          <p:nvPr/>
        </p:nvSpPr>
        <p:spPr>
          <a:xfrm>
            <a:off x="2691704" y="5385370"/>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2</a:t>
            </a:r>
            <a:endParaRPr lang="en-US" sz="2400" b="1" dirty="0">
              <a:solidFill>
                <a:schemeClr val="bg1"/>
              </a:solidFill>
            </a:endParaRPr>
          </a:p>
        </p:txBody>
      </p:sp>
      <p:sp>
        <p:nvSpPr>
          <p:cNvPr id="242" name="Oval 241"/>
          <p:cNvSpPr/>
          <p:nvPr/>
        </p:nvSpPr>
        <p:spPr>
          <a:xfrm>
            <a:off x="972768" y="2342269"/>
            <a:ext cx="432000" cy="43886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3</a:t>
            </a:r>
            <a:endParaRPr lang="en-US" sz="2400" b="1" dirty="0">
              <a:solidFill>
                <a:schemeClr val="bg1"/>
              </a:solidFill>
            </a:endParaRPr>
          </a:p>
        </p:txBody>
      </p:sp>
      <p:sp>
        <p:nvSpPr>
          <p:cNvPr id="243" name="Oval 242"/>
          <p:cNvSpPr/>
          <p:nvPr/>
        </p:nvSpPr>
        <p:spPr>
          <a:xfrm>
            <a:off x="5713412" y="2642532"/>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4</a:t>
            </a:r>
            <a:endParaRPr lang="en-US" sz="2400" b="1" dirty="0">
              <a:solidFill>
                <a:schemeClr val="bg1"/>
              </a:solidFill>
            </a:endParaRPr>
          </a:p>
        </p:txBody>
      </p:sp>
      <p:sp>
        <p:nvSpPr>
          <p:cNvPr id="244" name="Oval 243"/>
          <p:cNvSpPr/>
          <p:nvPr/>
        </p:nvSpPr>
        <p:spPr>
          <a:xfrm>
            <a:off x="7015354" y="3342530"/>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5</a:t>
            </a:r>
            <a:endParaRPr lang="en-US" sz="2400" b="1" dirty="0">
              <a:solidFill>
                <a:schemeClr val="bg1"/>
              </a:solidFill>
            </a:endParaRPr>
          </a:p>
        </p:txBody>
      </p:sp>
      <p:sp>
        <p:nvSpPr>
          <p:cNvPr id="245" name="Oval 244"/>
          <p:cNvSpPr/>
          <p:nvPr/>
        </p:nvSpPr>
        <p:spPr>
          <a:xfrm>
            <a:off x="7015354" y="5009266"/>
            <a:ext cx="432000" cy="432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chemeClr val="bg1"/>
                </a:solidFill>
              </a:rPr>
              <a:t>6</a:t>
            </a:r>
            <a:endParaRPr lang="en-US" sz="2400" b="1" dirty="0">
              <a:solidFill>
                <a:schemeClr val="bg1"/>
              </a:solidFill>
            </a:endParaRPr>
          </a:p>
        </p:txBody>
      </p:sp>
      <p:sp>
        <p:nvSpPr>
          <p:cNvPr id="16" name="Right Arrow 15"/>
          <p:cNvSpPr/>
          <p:nvPr/>
        </p:nvSpPr>
        <p:spPr bwMode="auto">
          <a:xfrm rot="19103133">
            <a:off x="1399672" y="2085442"/>
            <a:ext cx="1751233" cy="180000"/>
          </a:xfrm>
          <a:prstGeom prst="rightArrow">
            <a:avLst/>
          </a:prstGeom>
          <a:solidFill>
            <a:schemeClr val="accent1"/>
          </a:soli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79" name="Right Arrow 78"/>
          <p:cNvSpPr/>
          <p:nvPr/>
        </p:nvSpPr>
        <p:spPr bwMode="auto">
          <a:xfrm rot="10800000">
            <a:off x="2168769" y="5953947"/>
            <a:ext cx="1418491" cy="180000"/>
          </a:xfrm>
          <a:prstGeom prst="rightArrow">
            <a:avLst/>
          </a:prstGeom>
          <a:solidFill>
            <a:schemeClr val="accent1"/>
          </a:soli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80" name="Right Arrow 79"/>
          <p:cNvSpPr/>
          <p:nvPr/>
        </p:nvSpPr>
        <p:spPr bwMode="auto">
          <a:xfrm>
            <a:off x="6348226" y="3818712"/>
            <a:ext cx="1570051" cy="180000"/>
          </a:xfrm>
          <a:prstGeom prst="rightArrow">
            <a:avLst/>
          </a:prstGeom>
          <a:solidFill>
            <a:schemeClr val="accent2">
              <a:lumMod val="75000"/>
            </a:schemeClr>
          </a:soli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81" name="Right Arrow 80"/>
          <p:cNvSpPr/>
          <p:nvPr/>
        </p:nvSpPr>
        <p:spPr bwMode="auto">
          <a:xfrm rot="5400000">
            <a:off x="4838717" y="2701635"/>
            <a:ext cx="898725" cy="180000"/>
          </a:xfrm>
          <a:prstGeom prst="rightArrow">
            <a:avLst/>
          </a:prstGeom>
          <a:solidFill>
            <a:schemeClr val="accent1"/>
          </a:soli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82" name="Right Arrow 81"/>
          <p:cNvSpPr/>
          <p:nvPr/>
        </p:nvSpPr>
        <p:spPr bwMode="auto">
          <a:xfrm rot="10800000">
            <a:off x="6363147" y="4551689"/>
            <a:ext cx="1570052" cy="180000"/>
          </a:xfrm>
          <a:prstGeom prst="rightArrow">
            <a:avLst/>
          </a:prstGeom>
          <a:solidFill>
            <a:schemeClr val="accent2">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83" name="Right Arrow 82"/>
          <p:cNvSpPr/>
          <p:nvPr/>
        </p:nvSpPr>
        <p:spPr bwMode="auto">
          <a:xfrm rot="10800000">
            <a:off x="6348226" y="5900747"/>
            <a:ext cx="1570050" cy="360000"/>
          </a:xfrm>
          <a:prstGeom prst="rightArrow">
            <a:avLst/>
          </a:prstGeom>
          <a:solidFill>
            <a:schemeClr val="accent1"/>
          </a:solidFill>
          <a:ln w="127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84" name="Right Arrow 83"/>
          <p:cNvSpPr/>
          <p:nvPr/>
        </p:nvSpPr>
        <p:spPr bwMode="auto">
          <a:xfrm rot="16200000">
            <a:off x="1355063" y="4780322"/>
            <a:ext cx="338687" cy="180000"/>
          </a:xfrm>
          <a:prstGeom prst="rightArrow">
            <a:avLst/>
          </a:prstGeom>
          <a:solidFill>
            <a:schemeClr val="accent1"/>
          </a:solidFill>
          <a:ln w="25400">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Tree>
    <p:extLst>
      <p:ext uri="{BB962C8B-B14F-4D97-AF65-F5344CB8AC3E}">
        <p14:creationId xmlns:p14="http://schemas.microsoft.com/office/powerpoint/2010/main" val="3622235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 calcmode="lin" valueType="num">
                                      <p:cBhvr>
                                        <p:cTn id="7" dur="500" fill="hold"/>
                                        <p:tgtEl>
                                          <p:spTgt spid="240"/>
                                        </p:tgtEl>
                                        <p:attrNameLst>
                                          <p:attrName>ppt_w</p:attrName>
                                        </p:attrNameLst>
                                      </p:cBhvr>
                                      <p:tavLst>
                                        <p:tav tm="0">
                                          <p:val>
                                            <p:fltVal val="0"/>
                                          </p:val>
                                        </p:tav>
                                        <p:tav tm="100000">
                                          <p:val>
                                            <p:strVal val="#ppt_w"/>
                                          </p:val>
                                        </p:tav>
                                      </p:tavLst>
                                    </p:anim>
                                    <p:anim calcmode="lin" valueType="num">
                                      <p:cBhvr>
                                        <p:cTn id="8" dur="500" fill="hold"/>
                                        <p:tgtEl>
                                          <p:spTgt spid="240"/>
                                        </p:tgtEl>
                                        <p:attrNameLst>
                                          <p:attrName>ppt_h</p:attrName>
                                        </p:attrNameLst>
                                      </p:cBhvr>
                                      <p:tavLst>
                                        <p:tav tm="0">
                                          <p:val>
                                            <p:fltVal val="0"/>
                                          </p:val>
                                        </p:tav>
                                        <p:tav tm="100000">
                                          <p:val>
                                            <p:strVal val="#ppt_h"/>
                                          </p:val>
                                        </p:tav>
                                      </p:tavLst>
                                    </p:anim>
                                    <p:animEffect transition="in" filter="fade">
                                      <p:cBhvr>
                                        <p:cTn id="9" dur="500"/>
                                        <p:tgtEl>
                                          <p:spTgt spid="24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p:cTn id="12" dur="500" fill="hold"/>
                                        <p:tgtEl>
                                          <p:spTgt spid="83"/>
                                        </p:tgtEl>
                                        <p:attrNameLst>
                                          <p:attrName>ppt_w</p:attrName>
                                        </p:attrNameLst>
                                      </p:cBhvr>
                                      <p:tavLst>
                                        <p:tav tm="0">
                                          <p:val>
                                            <p:fltVal val="0"/>
                                          </p:val>
                                        </p:tav>
                                        <p:tav tm="100000">
                                          <p:val>
                                            <p:strVal val="#ppt_w"/>
                                          </p:val>
                                        </p:tav>
                                      </p:tavLst>
                                    </p:anim>
                                    <p:anim calcmode="lin" valueType="num">
                                      <p:cBhvr>
                                        <p:cTn id="13" dur="500" fill="hold"/>
                                        <p:tgtEl>
                                          <p:spTgt spid="83"/>
                                        </p:tgtEl>
                                        <p:attrNameLst>
                                          <p:attrName>ppt_h</p:attrName>
                                        </p:attrNameLst>
                                      </p:cBhvr>
                                      <p:tavLst>
                                        <p:tav tm="0">
                                          <p:val>
                                            <p:fltVal val="0"/>
                                          </p:val>
                                        </p:tav>
                                        <p:tav tm="100000">
                                          <p:val>
                                            <p:strVal val="#ppt_h"/>
                                          </p:val>
                                        </p:tav>
                                      </p:tavLst>
                                    </p:anim>
                                    <p:animEffect transition="in" filter="fade">
                                      <p:cBhvr>
                                        <p:cTn id="14" dur="500"/>
                                        <p:tgtEl>
                                          <p:spTgt spid="8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p:cTn id="22" dur="500" fill="hold"/>
                                        <p:tgtEl>
                                          <p:spTgt spid="105"/>
                                        </p:tgtEl>
                                        <p:attrNameLst>
                                          <p:attrName>ppt_w</p:attrName>
                                        </p:attrNameLst>
                                      </p:cBhvr>
                                      <p:tavLst>
                                        <p:tav tm="0">
                                          <p:val>
                                            <p:fltVal val="0"/>
                                          </p:val>
                                        </p:tav>
                                        <p:tav tm="100000">
                                          <p:val>
                                            <p:strVal val="#ppt_w"/>
                                          </p:val>
                                        </p:tav>
                                      </p:tavLst>
                                    </p:anim>
                                    <p:anim calcmode="lin" valueType="num">
                                      <p:cBhvr>
                                        <p:cTn id="23" dur="500" fill="hold"/>
                                        <p:tgtEl>
                                          <p:spTgt spid="105"/>
                                        </p:tgtEl>
                                        <p:attrNameLst>
                                          <p:attrName>ppt_h</p:attrName>
                                        </p:attrNameLst>
                                      </p:cBhvr>
                                      <p:tavLst>
                                        <p:tav tm="0">
                                          <p:val>
                                            <p:fltVal val="0"/>
                                          </p:val>
                                        </p:tav>
                                        <p:tav tm="100000">
                                          <p:val>
                                            <p:strVal val="#ppt_h"/>
                                          </p:val>
                                        </p:tav>
                                      </p:tavLst>
                                    </p:anim>
                                    <p:animEffect transition="in" filter="fade">
                                      <p:cBhvr>
                                        <p:cTn id="24" dur="500"/>
                                        <p:tgtEl>
                                          <p:spTgt spid="105"/>
                                        </p:tgtEl>
                                      </p:cBhvr>
                                    </p:animEffect>
                                  </p:childTnLst>
                                </p:cTn>
                              </p:par>
                              <p:par>
                                <p:cTn id="25" presetID="53" presetClass="entr" presetSubtype="16"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2"/>
                                        </p:tgtEl>
                                        <p:attrNameLst>
                                          <p:attrName>style.visibility</p:attrName>
                                        </p:attrNameLst>
                                      </p:cBhvr>
                                      <p:to>
                                        <p:strVal val="visible"/>
                                      </p:to>
                                    </p:set>
                                    <p:anim calcmode="lin" valueType="num">
                                      <p:cBhvr>
                                        <p:cTn id="32" dur="500" fill="hold"/>
                                        <p:tgtEl>
                                          <p:spTgt spid="232"/>
                                        </p:tgtEl>
                                        <p:attrNameLst>
                                          <p:attrName>ppt_w</p:attrName>
                                        </p:attrNameLst>
                                      </p:cBhvr>
                                      <p:tavLst>
                                        <p:tav tm="0">
                                          <p:val>
                                            <p:fltVal val="0"/>
                                          </p:val>
                                        </p:tav>
                                        <p:tav tm="100000">
                                          <p:val>
                                            <p:strVal val="#ppt_w"/>
                                          </p:val>
                                        </p:tav>
                                      </p:tavLst>
                                    </p:anim>
                                    <p:anim calcmode="lin" valueType="num">
                                      <p:cBhvr>
                                        <p:cTn id="33" dur="500" fill="hold"/>
                                        <p:tgtEl>
                                          <p:spTgt spid="232"/>
                                        </p:tgtEl>
                                        <p:attrNameLst>
                                          <p:attrName>ppt_h</p:attrName>
                                        </p:attrNameLst>
                                      </p:cBhvr>
                                      <p:tavLst>
                                        <p:tav tm="0">
                                          <p:val>
                                            <p:fltVal val="0"/>
                                          </p:val>
                                        </p:tav>
                                        <p:tav tm="100000">
                                          <p:val>
                                            <p:strVal val="#ppt_h"/>
                                          </p:val>
                                        </p:tav>
                                      </p:tavLst>
                                    </p:anim>
                                    <p:animEffect transition="in" filter="fade">
                                      <p:cBhvr>
                                        <p:cTn id="34" dur="500"/>
                                        <p:tgtEl>
                                          <p:spTgt spid="23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41"/>
                                        </p:tgtEl>
                                        <p:attrNameLst>
                                          <p:attrName>style.visibility</p:attrName>
                                        </p:attrNameLst>
                                      </p:cBhvr>
                                      <p:to>
                                        <p:strVal val="visible"/>
                                      </p:to>
                                    </p:set>
                                    <p:anim calcmode="lin" valueType="num">
                                      <p:cBhvr>
                                        <p:cTn id="39" dur="500" fill="hold"/>
                                        <p:tgtEl>
                                          <p:spTgt spid="241"/>
                                        </p:tgtEl>
                                        <p:attrNameLst>
                                          <p:attrName>ppt_w</p:attrName>
                                        </p:attrNameLst>
                                      </p:cBhvr>
                                      <p:tavLst>
                                        <p:tav tm="0">
                                          <p:val>
                                            <p:fltVal val="0"/>
                                          </p:val>
                                        </p:tav>
                                        <p:tav tm="100000">
                                          <p:val>
                                            <p:strVal val="#ppt_w"/>
                                          </p:val>
                                        </p:tav>
                                      </p:tavLst>
                                    </p:anim>
                                    <p:anim calcmode="lin" valueType="num">
                                      <p:cBhvr>
                                        <p:cTn id="40" dur="500" fill="hold"/>
                                        <p:tgtEl>
                                          <p:spTgt spid="241"/>
                                        </p:tgtEl>
                                        <p:attrNameLst>
                                          <p:attrName>ppt_h</p:attrName>
                                        </p:attrNameLst>
                                      </p:cBhvr>
                                      <p:tavLst>
                                        <p:tav tm="0">
                                          <p:val>
                                            <p:fltVal val="0"/>
                                          </p:val>
                                        </p:tav>
                                        <p:tav tm="100000">
                                          <p:val>
                                            <p:strVal val="#ppt_h"/>
                                          </p:val>
                                        </p:tav>
                                      </p:tavLst>
                                    </p:anim>
                                    <p:animEffect transition="in" filter="fade">
                                      <p:cBhvr>
                                        <p:cTn id="41" dur="500"/>
                                        <p:tgtEl>
                                          <p:spTgt spid="24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 calcmode="lin" valueType="num">
                                      <p:cBhvr>
                                        <p:cTn id="44" dur="500" fill="hold"/>
                                        <p:tgtEl>
                                          <p:spTgt spid="79"/>
                                        </p:tgtEl>
                                        <p:attrNameLst>
                                          <p:attrName>ppt_w</p:attrName>
                                        </p:attrNameLst>
                                      </p:cBhvr>
                                      <p:tavLst>
                                        <p:tav tm="0">
                                          <p:val>
                                            <p:fltVal val="0"/>
                                          </p:val>
                                        </p:tav>
                                        <p:tav tm="100000">
                                          <p:val>
                                            <p:strVal val="#ppt_w"/>
                                          </p:val>
                                        </p:tav>
                                      </p:tavLst>
                                    </p:anim>
                                    <p:anim calcmode="lin" valueType="num">
                                      <p:cBhvr>
                                        <p:cTn id="45" dur="500" fill="hold"/>
                                        <p:tgtEl>
                                          <p:spTgt spid="79"/>
                                        </p:tgtEl>
                                        <p:attrNameLst>
                                          <p:attrName>ppt_h</p:attrName>
                                        </p:attrNameLst>
                                      </p:cBhvr>
                                      <p:tavLst>
                                        <p:tav tm="0">
                                          <p:val>
                                            <p:fltVal val="0"/>
                                          </p:val>
                                        </p:tav>
                                        <p:tav tm="100000">
                                          <p:val>
                                            <p:strVal val="#ppt_h"/>
                                          </p:val>
                                        </p:tav>
                                      </p:tavLst>
                                    </p:anim>
                                    <p:animEffect transition="in" filter="fade">
                                      <p:cBhvr>
                                        <p:cTn id="46" dur="500"/>
                                        <p:tgtEl>
                                          <p:spTgt spid="7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500" fill="hold"/>
                                        <p:tgtEl>
                                          <p:spTgt spid="75"/>
                                        </p:tgtEl>
                                        <p:attrNameLst>
                                          <p:attrName>ppt_w</p:attrName>
                                        </p:attrNameLst>
                                      </p:cBhvr>
                                      <p:tavLst>
                                        <p:tav tm="0">
                                          <p:val>
                                            <p:fltVal val="0"/>
                                          </p:val>
                                        </p:tav>
                                        <p:tav tm="100000">
                                          <p:val>
                                            <p:strVal val="#ppt_w"/>
                                          </p:val>
                                        </p:tav>
                                      </p:tavLst>
                                    </p:anim>
                                    <p:anim calcmode="lin" valueType="num">
                                      <p:cBhvr>
                                        <p:cTn id="50" dur="500" fill="hold"/>
                                        <p:tgtEl>
                                          <p:spTgt spid="75"/>
                                        </p:tgtEl>
                                        <p:attrNameLst>
                                          <p:attrName>ppt_h</p:attrName>
                                        </p:attrNameLst>
                                      </p:cBhvr>
                                      <p:tavLst>
                                        <p:tav tm="0">
                                          <p:val>
                                            <p:fltVal val="0"/>
                                          </p:val>
                                        </p:tav>
                                        <p:tav tm="100000">
                                          <p:val>
                                            <p:strVal val="#ppt_h"/>
                                          </p:val>
                                        </p:tav>
                                      </p:tavLst>
                                    </p:anim>
                                    <p:animEffect transition="in" filter="fade">
                                      <p:cBhvr>
                                        <p:cTn id="51" dur="500"/>
                                        <p:tgtEl>
                                          <p:spTgt spid="75"/>
                                        </p:tgtEl>
                                      </p:cBhvr>
                                    </p:animEffect>
                                  </p:childTnLst>
                                </p:cTn>
                              </p:par>
                              <p:par>
                                <p:cTn id="52" presetID="53" presetClass="entr" presetSubtype="16" fill="hold" nodeType="withEffect">
                                  <p:stCondLst>
                                    <p:cond delay="0"/>
                                  </p:stCondLst>
                                  <p:childTnLst>
                                    <p:set>
                                      <p:cBhvr>
                                        <p:cTn id="53" dur="1" fill="hold">
                                          <p:stCondLst>
                                            <p:cond delay="0"/>
                                          </p:stCondLst>
                                        </p:cTn>
                                        <p:tgtEl>
                                          <p:spTgt spid="235"/>
                                        </p:tgtEl>
                                        <p:attrNameLst>
                                          <p:attrName>style.visibility</p:attrName>
                                        </p:attrNameLst>
                                      </p:cBhvr>
                                      <p:to>
                                        <p:strVal val="visible"/>
                                      </p:to>
                                    </p:set>
                                    <p:anim calcmode="lin" valueType="num">
                                      <p:cBhvr>
                                        <p:cTn id="54" dur="500" fill="hold"/>
                                        <p:tgtEl>
                                          <p:spTgt spid="235"/>
                                        </p:tgtEl>
                                        <p:attrNameLst>
                                          <p:attrName>ppt_w</p:attrName>
                                        </p:attrNameLst>
                                      </p:cBhvr>
                                      <p:tavLst>
                                        <p:tav tm="0">
                                          <p:val>
                                            <p:fltVal val="0"/>
                                          </p:val>
                                        </p:tav>
                                        <p:tav tm="100000">
                                          <p:val>
                                            <p:strVal val="#ppt_w"/>
                                          </p:val>
                                        </p:tav>
                                      </p:tavLst>
                                    </p:anim>
                                    <p:anim calcmode="lin" valueType="num">
                                      <p:cBhvr>
                                        <p:cTn id="55" dur="500" fill="hold"/>
                                        <p:tgtEl>
                                          <p:spTgt spid="235"/>
                                        </p:tgtEl>
                                        <p:attrNameLst>
                                          <p:attrName>ppt_h</p:attrName>
                                        </p:attrNameLst>
                                      </p:cBhvr>
                                      <p:tavLst>
                                        <p:tav tm="0">
                                          <p:val>
                                            <p:fltVal val="0"/>
                                          </p:val>
                                        </p:tav>
                                        <p:tav tm="100000">
                                          <p:val>
                                            <p:strVal val="#ppt_h"/>
                                          </p:val>
                                        </p:tav>
                                      </p:tavLst>
                                    </p:anim>
                                    <p:animEffect transition="in" filter="fade">
                                      <p:cBhvr>
                                        <p:cTn id="56" dur="500"/>
                                        <p:tgtEl>
                                          <p:spTgt spid="235"/>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42"/>
                                        </p:tgtEl>
                                        <p:attrNameLst>
                                          <p:attrName>style.visibility</p:attrName>
                                        </p:attrNameLst>
                                      </p:cBhvr>
                                      <p:to>
                                        <p:strVal val="visible"/>
                                      </p:to>
                                    </p:set>
                                    <p:anim calcmode="lin" valueType="num">
                                      <p:cBhvr>
                                        <p:cTn id="61" dur="500" fill="hold"/>
                                        <p:tgtEl>
                                          <p:spTgt spid="242"/>
                                        </p:tgtEl>
                                        <p:attrNameLst>
                                          <p:attrName>ppt_w</p:attrName>
                                        </p:attrNameLst>
                                      </p:cBhvr>
                                      <p:tavLst>
                                        <p:tav tm="0">
                                          <p:val>
                                            <p:fltVal val="0"/>
                                          </p:val>
                                        </p:tav>
                                        <p:tav tm="100000">
                                          <p:val>
                                            <p:strVal val="#ppt_w"/>
                                          </p:val>
                                        </p:tav>
                                      </p:tavLst>
                                    </p:anim>
                                    <p:anim calcmode="lin" valueType="num">
                                      <p:cBhvr>
                                        <p:cTn id="62" dur="500" fill="hold"/>
                                        <p:tgtEl>
                                          <p:spTgt spid="242"/>
                                        </p:tgtEl>
                                        <p:attrNameLst>
                                          <p:attrName>ppt_h</p:attrName>
                                        </p:attrNameLst>
                                      </p:cBhvr>
                                      <p:tavLst>
                                        <p:tav tm="0">
                                          <p:val>
                                            <p:fltVal val="0"/>
                                          </p:val>
                                        </p:tav>
                                        <p:tav tm="100000">
                                          <p:val>
                                            <p:strVal val="#ppt_h"/>
                                          </p:val>
                                        </p:tav>
                                      </p:tavLst>
                                    </p:anim>
                                    <p:animEffect transition="in" filter="fade">
                                      <p:cBhvr>
                                        <p:cTn id="63" dur="500"/>
                                        <p:tgtEl>
                                          <p:spTgt spid="24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p:cTn id="76" dur="500" fill="hold"/>
                                        <p:tgtEl>
                                          <p:spTgt spid="42"/>
                                        </p:tgtEl>
                                        <p:attrNameLst>
                                          <p:attrName>ppt_w</p:attrName>
                                        </p:attrNameLst>
                                      </p:cBhvr>
                                      <p:tavLst>
                                        <p:tav tm="0">
                                          <p:val>
                                            <p:fltVal val="0"/>
                                          </p:val>
                                        </p:tav>
                                        <p:tav tm="100000">
                                          <p:val>
                                            <p:strVal val="#ppt_w"/>
                                          </p:val>
                                        </p:tav>
                                      </p:tavLst>
                                    </p:anim>
                                    <p:anim calcmode="lin" valueType="num">
                                      <p:cBhvr>
                                        <p:cTn id="77" dur="500" fill="hold"/>
                                        <p:tgtEl>
                                          <p:spTgt spid="42"/>
                                        </p:tgtEl>
                                        <p:attrNameLst>
                                          <p:attrName>ppt_h</p:attrName>
                                        </p:attrNameLst>
                                      </p:cBhvr>
                                      <p:tavLst>
                                        <p:tav tm="0">
                                          <p:val>
                                            <p:fltVal val="0"/>
                                          </p:val>
                                        </p:tav>
                                        <p:tav tm="100000">
                                          <p:val>
                                            <p:strVal val="#ppt_h"/>
                                          </p:val>
                                        </p:tav>
                                      </p:tavLst>
                                    </p:anim>
                                    <p:animEffect transition="in" filter="fade">
                                      <p:cBhvr>
                                        <p:cTn id="78" dur="500"/>
                                        <p:tgtEl>
                                          <p:spTgt spid="42"/>
                                        </p:tgtEl>
                                      </p:cBhvr>
                                    </p:animEffect>
                                  </p:childTnLst>
                                </p:cTn>
                              </p:par>
                              <p:par>
                                <p:cTn id="79" presetID="53" presetClass="entr" presetSubtype="16" fill="hold" nodeType="withEffect">
                                  <p:stCondLst>
                                    <p:cond delay="0"/>
                                  </p:stCondLst>
                                  <p:childTnLst>
                                    <p:set>
                                      <p:cBhvr>
                                        <p:cTn id="80" dur="1" fill="hold">
                                          <p:stCondLst>
                                            <p:cond delay="0"/>
                                          </p:stCondLst>
                                        </p:cTn>
                                        <p:tgtEl>
                                          <p:spTgt spid="236"/>
                                        </p:tgtEl>
                                        <p:attrNameLst>
                                          <p:attrName>style.visibility</p:attrName>
                                        </p:attrNameLst>
                                      </p:cBhvr>
                                      <p:to>
                                        <p:strVal val="visible"/>
                                      </p:to>
                                    </p:set>
                                    <p:anim calcmode="lin" valueType="num">
                                      <p:cBhvr>
                                        <p:cTn id="81" dur="500" fill="hold"/>
                                        <p:tgtEl>
                                          <p:spTgt spid="236"/>
                                        </p:tgtEl>
                                        <p:attrNameLst>
                                          <p:attrName>ppt_w</p:attrName>
                                        </p:attrNameLst>
                                      </p:cBhvr>
                                      <p:tavLst>
                                        <p:tav tm="0">
                                          <p:val>
                                            <p:fltVal val="0"/>
                                          </p:val>
                                        </p:tav>
                                        <p:tav tm="100000">
                                          <p:val>
                                            <p:strVal val="#ppt_w"/>
                                          </p:val>
                                        </p:tav>
                                      </p:tavLst>
                                    </p:anim>
                                    <p:anim calcmode="lin" valueType="num">
                                      <p:cBhvr>
                                        <p:cTn id="82" dur="500" fill="hold"/>
                                        <p:tgtEl>
                                          <p:spTgt spid="236"/>
                                        </p:tgtEl>
                                        <p:attrNameLst>
                                          <p:attrName>ppt_h</p:attrName>
                                        </p:attrNameLst>
                                      </p:cBhvr>
                                      <p:tavLst>
                                        <p:tav tm="0">
                                          <p:val>
                                            <p:fltVal val="0"/>
                                          </p:val>
                                        </p:tav>
                                        <p:tav tm="100000">
                                          <p:val>
                                            <p:strVal val="#ppt_h"/>
                                          </p:val>
                                        </p:tav>
                                      </p:tavLst>
                                    </p:anim>
                                    <p:animEffect transition="in" filter="fade">
                                      <p:cBhvr>
                                        <p:cTn id="83" dur="500"/>
                                        <p:tgtEl>
                                          <p:spTgt spid="236"/>
                                        </p:tgtEl>
                                      </p:cBhvr>
                                    </p:animEffect>
                                  </p:childTnLst>
                                </p:cTn>
                              </p:par>
                              <p:par>
                                <p:cTn id="84" presetID="53" presetClass="entr" presetSubtype="16" fill="hold" nodeType="with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43"/>
                                        </p:tgtEl>
                                        <p:attrNameLst>
                                          <p:attrName>style.visibility</p:attrName>
                                        </p:attrNameLst>
                                      </p:cBhvr>
                                      <p:to>
                                        <p:strVal val="visible"/>
                                      </p:to>
                                    </p:set>
                                    <p:anim calcmode="lin" valueType="num">
                                      <p:cBhvr>
                                        <p:cTn id="93" dur="500" fill="hold"/>
                                        <p:tgtEl>
                                          <p:spTgt spid="243"/>
                                        </p:tgtEl>
                                        <p:attrNameLst>
                                          <p:attrName>ppt_w</p:attrName>
                                        </p:attrNameLst>
                                      </p:cBhvr>
                                      <p:tavLst>
                                        <p:tav tm="0">
                                          <p:val>
                                            <p:fltVal val="0"/>
                                          </p:val>
                                        </p:tav>
                                        <p:tav tm="100000">
                                          <p:val>
                                            <p:strVal val="#ppt_w"/>
                                          </p:val>
                                        </p:tav>
                                      </p:tavLst>
                                    </p:anim>
                                    <p:anim calcmode="lin" valueType="num">
                                      <p:cBhvr>
                                        <p:cTn id="94" dur="500" fill="hold"/>
                                        <p:tgtEl>
                                          <p:spTgt spid="243"/>
                                        </p:tgtEl>
                                        <p:attrNameLst>
                                          <p:attrName>ppt_h</p:attrName>
                                        </p:attrNameLst>
                                      </p:cBhvr>
                                      <p:tavLst>
                                        <p:tav tm="0">
                                          <p:val>
                                            <p:fltVal val="0"/>
                                          </p:val>
                                        </p:tav>
                                        <p:tav tm="100000">
                                          <p:val>
                                            <p:strVal val="#ppt_h"/>
                                          </p:val>
                                        </p:tav>
                                      </p:tavLst>
                                    </p:anim>
                                    <p:animEffect transition="in" filter="fade">
                                      <p:cBhvr>
                                        <p:cTn id="95" dur="500"/>
                                        <p:tgtEl>
                                          <p:spTgt spid="24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1"/>
                                        </p:tgtEl>
                                        <p:attrNameLst>
                                          <p:attrName>style.visibility</p:attrName>
                                        </p:attrNameLst>
                                      </p:cBhvr>
                                      <p:to>
                                        <p:strVal val="visible"/>
                                      </p:to>
                                    </p:set>
                                    <p:anim calcmode="lin" valueType="num">
                                      <p:cBhvr>
                                        <p:cTn id="98" dur="500" fill="hold"/>
                                        <p:tgtEl>
                                          <p:spTgt spid="81"/>
                                        </p:tgtEl>
                                        <p:attrNameLst>
                                          <p:attrName>ppt_w</p:attrName>
                                        </p:attrNameLst>
                                      </p:cBhvr>
                                      <p:tavLst>
                                        <p:tav tm="0">
                                          <p:val>
                                            <p:fltVal val="0"/>
                                          </p:val>
                                        </p:tav>
                                        <p:tav tm="100000">
                                          <p:val>
                                            <p:strVal val="#ppt_w"/>
                                          </p:val>
                                        </p:tav>
                                      </p:tavLst>
                                    </p:anim>
                                    <p:anim calcmode="lin" valueType="num">
                                      <p:cBhvr>
                                        <p:cTn id="99" dur="500" fill="hold"/>
                                        <p:tgtEl>
                                          <p:spTgt spid="81"/>
                                        </p:tgtEl>
                                        <p:attrNameLst>
                                          <p:attrName>ppt_h</p:attrName>
                                        </p:attrNameLst>
                                      </p:cBhvr>
                                      <p:tavLst>
                                        <p:tav tm="0">
                                          <p:val>
                                            <p:fltVal val="0"/>
                                          </p:val>
                                        </p:tav>
                                        <p:tav tm="100000">
                                          <p:val>
                                            <p:strVal val="#ppt_h"/>
                                          </p:val>
                                        </p:tav>
                                      </p:tavLst>
                                    </p:anim>
                                    <p:animEffect transition="in" filter="fade">
                                      <p:cBhvr>
                                        <p:cTn id="100" dur="500"/>
                                        <p:tgtEl>
                                          <p:spTgt spid="81"/>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anim calcmode="lin" valueType="num">
                                      <p:cBhvr>
                                        <p:cTn id="103" dur="500" fill="hold"/>
                                        <p:tgtEl>
                                          <p:spTgt spid="110"/>
                                        </p:tgtEl>
                                        <p:attrNameLst>
                                          <p:attrName>ppt_w</p:attrName>
                                        </p:attrNameLst>
                                      </p:cBhvr>
                                      <p:tavLst>
                                        <p:tav tm="0">
                                          <p:val>
                                            <p:fltVal val="0"/>
                                          </p:val>
                                        </p:tav>
                                        <p:tav tm="100000">
                                          <p:val>
                                            <p:strVal val="#ppt_w"/>
                                          </p:val>
                                        </p:tav>
                                      </p:tavLst>
                                    </p:anim>
                                    <p:anim calcmode="lin" valueType="num">
                                      <p:cBhvr>
                                        <p:cTn id="104" dur="500" fill="hold"/>
                                        <p:tgtEl>
                                          <p:spTgt spid="110"/>
                                        </p:tgtEl>
                                        <p:attrNameLst>
                                          <p:attrName>ppt_h</p:attrName>
                                        </p:attrNameLst>
                                      </p:cBhvr>
                                      <p:tavLst>
                                        <p:tav tm="0">
                                          <p:val>
                                            <p:fltVal val="0"/>
                                          </p:val>
                                        </p:tav>
                                        <p:tav tm="100000">
                                          <p:val>
                                            <p:strVal val="#ppt_h"/>
                                          </p:val>
                                        </p:tav>
                                      </p:tavLst>
                                    </p:anim>
                                    <p:animEffect transition="in" filter="fade">
                                      <p:cBhvr>
                                        <p:cTn id="105" dur="500"/>
                                        <p:tgtEl>
                                          <p:spTgt spid="110"/>
                                        </p:tgtEl>
                                      </p:cBhvr>
                                    </p:animEffect>
                                  </p:childTnLst>
                                </p:cTn>
                              </p:par>
                              <p:par>
                                <p:cTn id="106" presetID="53" presetClass="entr" presetSubtype="16" fill="hold" nodeType="withEffect">
                                  <p:stCondLst>
                                    <p:cond delay="0"/>
                                  </p:stCondLst>
                                  <p:childTnLst>
                                    <p:set>
                                      <p:cBhvr>
                                        <p:cTn id="107" dur="1" fill="hold">
                                          <p:stCondLst>
                                            <p:cond delay="0"/>
                                          </p:stCondLst>
                                        </p:cTn>
                                        <p:tgtEl>
                                          <p:spTgt spid="237"/>
                                        </p:tgtEl>
                                        <p:attrNameLst>
                                          <p:attrName>style.visibility</p:attrName>
                                        </p:attrNameLst>
                                      </p:cBhvr>
                                      <p:to>
                                        <p:strVal val="visible"/>
                                      </p:to>
                                    </p:set>
                                    <p:anim calcmode="lin" valueType="num">
                                      <p:cBhvr>
                                        <p:cTn id="108" dur="500" fill="hold"/>
                                        <p:tgtEl>
                                          <p:spTgt spid="237"/>
                                        </p:tgtEl>
                                        <p:attrNameLst>
                                          <p:attrName>ppt_w</p:attrName>
                                        </p:attrNameLst>
                                      </p:cBhvr>
                                      <p:tavLst>
                                        <p:tav tm="0">
                                          <p:val>
                                            <p:fltVal val="0"/>
                                          </p:val>
                                        </p:tav>
                                        <p:tav tm="100000">
                                          <p:val>
                                            <p:strVal val="#ppt_w"/>
                                          </p:val>
                                        </p:tav>
                                      </p:tavLst>
                                    </p:anim>
                                    <p:anim calcmode="lin" valueType="num">
                                      <p:cBhvr>
                                        <p:cTn id="109" dur="500" fill="hold"/>
                                        <p:tgtEl>
                                          <p:spTgt spid="237"/>
                                        </p:tgtEl>
                                        <p:attrNameLst>
                                          <p:attrName>ppt_h</p:attrName>
                                        </p:attrNameLst>
                                      </p:cBhvr>
                                      <p:tavLst>
                                        <p:tav tm="0">
                                          <p:val>
                                            <p:fltVal val="0"/>
                                          </p:val>
                                        </p:tav>
                                        <p:tav tm="100000">
                                          <p:val>
                                            <p:strVal val="#ppt_h"/>
                                          </p:val>
                                        </p:tav>
                                      </p:tavLst>
                                    </p:anim>
                                    <p:animEffect transition="in" filter="fade">
                                      <p:cBhvr>
                                        <p:cTn id="110" dur="500"/>
                                        <p:tgtEl>
                                          <p:spTgt spid="237"/>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44"/>
                                        </p:tgtEl>
                                        <p:attrNameLst>
                                          <p:attrName>style.visibility</p:attrName>
                                        </p:attrNameLst>
                                      </p:cBhvr>
                                      <p:to>
                                        <p:strVal val="visible"/>
                                      </p:to>
                                    </p:set>
                                    <p:anim calcmode="lin" valueType="num">
                                      <p:cBhvr>
                                        <p:cTn id="115" dur="500" fill="hold"/>
                                        <p:tgtEl>
                                          <p:spTgt spid="244"/>
                                        </p:tgtEl>
                                        <p:attrNameLst>
                                          <p:attrName>ppt_w</p:attrName>
                                        </p:attrNameLst>
                                      </p:cBhvr>
                                      <p:tavLst>
                                        <p:tav tm="0">
                                          <p:val>
                                            <p:fltVal val="0"/>
                                          </p:val>
                                        </p:tav>
                                        <p:tav tm="100000">
                                          <p:val>
                                            <p:strVal val="#ppt_w"/>
                                          </p:val>
                                        </p:tav>
                                      </p:tavLst>
                                    </p:anim>
                                    <p:anim calcmode="lin" valueType="num">
                                      <p:cBhvr>
                                        <p:cTn id="116" dur="500" fill="hold"/>
                                        <p:tgtEl>
                                          <p:spTgt spid="244"/>
                                        </p:tgtEl>
                                        <p:attrNameLst>
                                          <p:attrName>ppt_h</p:attrName>
                                        </p:attrNameLst>
                                      </p:cBhvr>
                                      <p:tavLst>
                                        <p:tav tm="0">
                                          <p:val>
                                            <p:fltVal val="0"/>
                                          </p:val>
                                        </p:tav>
                                        <p:tav tm="100000">
                                          <p:val>
                                            <p:strVal val="#ppt_h"/>
                                          </p:val>
                                        </p:tav>
                                      </p:tavLst>
                                    </p:anim>
                                    <p:animEffect transition="in" filter="fade">
                                      <p:cBhvr>
                                        <p:cTn id="117" dur="500"/>
                                        <p:tgtEl>
                                          <p:spTgt spid="244"/>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80"/>
                                        </p:tgtEl>
                                        <p:attrNameLst>
                                          <p:attrName>style.visibility</p:attrName>
                                        </p:attrNameLst>
                                      </p:cBhvr>
                                      <p:to>
                                        <p:strVal val="visible"/>
                                      </p:to>
                                    </p:set>
                                    <p:anim calcmode="lin" valueType="num">
                                      <p:cBhvr>
                                        <p:cTn id="120" dur="500" fill="hold"/>
                                        <p:tgtEl>
                                          <p:spTgt spid="80"/>
                                        </p:tgtEl>
                                        <p:attrNameLst>
                                          <p:attrName>ppt_w</p:attrName>
                                        </p:attrNameLst>
                                      </p:cBhvr>
                                      <p:tavLst>
                                        <p:tav tm="0">
                                          <p:val>
                                            <p:fltVal val="0"/>
                                          </p:val>
                                        </p:tav>
                                        <p:tav tm="100000">
                                          <p:val>
                                            <p:strVal val="#ppt_w"/>
                                          </p:val>
                                        </p:tav>
                                      </p:tavLst>
                                    </p:anim>
                                    <p:anim calcmode="lin" valueType="num">
                                      <p:cBhvr>
                                        <p:cTn id="121" dur="500" fill="hold"/>
                                        <p:tgtEl>
                                          <p:spTgt spid="80"/>
                                        </p:tgtEl>
                                        <p:attrNameLst>
                                          <p:attrName>ppt_h</p:attrName>
                                        </p:attrNameLst>
                                      </p:cBhvr>
                                      <p:tavLst>
                                        <p:tav tm="0">
                                          <p:val>
                                            <p:fltVal val="0"/>
                                          </p:val>
                                        </p:tav>
                                        <p:tav tm="100000">
                                          <p:val>
                                            <p:strVal val="#ppt_h"/>
                                          </p:val>
                                        </p:tav>
                                      </p:tavLst>
                                    </p:anim>
                                    <p:animEffect transition="in" filter="fade">
                                      <p:cBhvr>
                                        <p:cTn id="122" dur="500"/>
                                        <p:tgtEl>
                                          <p:spTgt spid="8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11"/>
                                        </p:tgtEl>
                                        <p:attrNameLst>
                                          <p:attrName>style.visibility</p:attrName>
                                        </p:attrNameLst>
                                      </p:cBhvr>
                                      <p:to>
                                        <p:strVal val="visible"/>
                                      </p:to>
                                    </p:set>
                                    <p:anim calcmode="lin" valueType="num">
                                      <p:cBhvr>
                                        <p:cTn id="125" dur="500" fill="hold"/>
                                        <p:tgtEl>
                                          <p:spTgt spid="111"/>
                                        </p:tgtEl>
                                        <p:attrNameLst>
                                          <p:attrName>ppt_w</p:attrName>
                                        </p:attrNameLst>
                                      </p:cBhvr>
                                      <p:tavLst>
                                        <p:tav tm="0">
                                          <p:val>
                                            <p:fltVal val="0"/>
                                          </p:val>
                                        </p:tav>
                                        <p:tav tm="100000">
                                          <p:val>
                                            <p:strVal val="#ppt_w"/>
                                          </p:val>
                                        </p:tav>
                                      </p:tavLst>
                                    </p:anim>
                                    <p:anim calcmode="lin" valueType="num">
                                      <p:cBhvr>
                                        <p:cTn id="126" dur="500" fill="hold"/>
                                        <p:tgtEl>
                                          <p:spTgt spid="111"/>
                                        </p:tgtEl>
                                        <p:attrNameLst>
                                          <p:attrName>ppt_h</p:attrName>
                                        </p:attrNameLst>
                                      </p:cBhvr>
                                      <p:tavLst>
                                        <p:tav tm="0">
                                          <p:val>
                                            <p:fltVal val="0"/>
                                          </p:val>
                                        </p:tav>
                                        <p:tav tm="100000">
                                          <p:val>
                                            <p:strVal val="#ppt_h"/>
                                          </p:val>
                                        </p:tav>
                                      </p:tavLst>
                                    </p:anim>
                                    <p:animEffect transition="in" filter="fade">
                                      <p:cBhvr>
                                        <p:cTn id="127" dur="500"/>
                                        <p:tgtEl>
                                          <p:spTgt spid="111"/>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188"/>
                                        </p:tgtEl>
                                        <p:attrNameLst>
                                          <p:attrName>style.visibility</p:attrName>
                                        </p:attrNameLst>
                                      </p:cBhvr>
                                      <p:to>
                                        <p:strVal val="visible"/>
                                      </p:to>
                                    </p:set>
                                    <p:anim calcmode="lin" valueType="num">
                                      <p:cBhvr>
                                        <p:cTn id="130" dur="500" fill="hold"/>
                                        <p:tgtEl>
                                          <p:spTgt spid="188"/>
                                        </p:tgtEl>
                                        <p:attrNameLst>
                                          <p:attrName>ppt_w</p:attrName>
                                        </p:attrNameLst>
                                      </p:cBhvr>
                                      <p:tavLst>
                                        <p:tav tm="0">
                                          <p:val>
                                            <p:fltVal val="0"/>
                                          </p:val>
                                        </p:tav>
                                        <p:tav tm="100000">
                                          <p:val>
                                            <p:strVal val="#ppt_w"/>
                                          </p:val>
                                        </p:tav>
                                      </p:tavLst>
                                    </p:anim>
                                    <p:anim calcmode="lin" valueType="num">
                                      <p:cBhvr>
                                        <p:cTn id="131" dur="500" fill="hold"/>
                                        <p:tgtEl>
                                          <p:spTgt spid="188"/>
                                        </p:tgtEl>
                                        <p:attrNameLst>
                                          <p:attrName>ppt_h</p:attrName>
                                        </p:attrNameLst>
                                      </p:cBhvr>
                                      <p:tavLst>
                                        <p:tav tm="0">
                                          <p:val>
                                            <p:fltVal val="0"/>
                                          </p:val>
                                        </p:tav>
                                        <p:tav tm="100000">
                                          <p:val>
                                            <p:strVal val="#ppt_h"/>
                                          </p:val>
                                        </p:tav>
                                      </p:tavLst>
                                    </p:anim>
                                    <p:animEffect transition="in" filter="fade">
                                      <p:cBhvr>
                                        <p:cTn id="132" dur="500"/>
                                        <p:tgtEl>
                                          <p:spTgt spid="188"/>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245"/>
                                        </p:tgtEl>
                                        <p:attrNameLst>
                                          <p:attrName>style.visibility</p:attrName>
                                        </p:attrNameLst>
                                      </p:cBhvr>
                                      <p:to>
                                        <p:strVal val="visible"/>
                                      </p:to>
                                    </p:set>
                                    <p:anim calcmode="lin" valueType="num">
                                      <p:cBhvr>
                                        <p:cTn id="137" dur="500" fill="hold"/>
                                        <p:tgtEl>
                                          <p:spTgt spid="245"/>
                                        </p:tgtEl>
                                        <p:attrNameLst>
                                          <p:attrName>ppt_w</p:attrName>
                                        </p:attrNameLst>
                                      </p:cBhvr>
                                      <p:tavLst>
                                        <p:tav tm="0">
                                          <p:val>
                                            <p:fltVal val="0"/>
                                          </p:val>
                                        </p:tav>
                                        <p:tav tm="100000">
                                          <p:val>
                                            <p:strVal val="#ppt_w"/>
                                          </p:val>
                                        </p:tav>
                                      </p:tavLst>
                                    </p:anim>
                                    <p:anim calcmode="lin" valueType="num">
                                      <p:cBhvr>
                                        <p:cTn id="138" dur="500" fill="hold"/>
                                        <p:tgtEl>
                                          <p:spTgt spid="245"/>
                                        </p:tgtEl>
                                        <p:attrNameLst>
                                          <p:attrName>ppt_h</p:attrName>
                                        </p:attrNameLst>
                                      </p:cBhvr>
                                      <p:tavLst>
                                        <p:tav tm="0">
                                          <p:val>
                                            <p:fltVal val="0"/>
                                          </p:val>
                                        </p:tav>
                                        <p:tav tm="100000">
                                          <p:val>
                                            <p:strVal val="#ppt_h"/>
                                          </p:val>
                                        </p:tav>
                                      </p:tavLst>
                                    </p:anim>
                                    <p:animEffect transition="in" filter="fade">
                                      <p:cBhvr>
                                        <p:cTn id="139" dur="500"/>
                                        <p:tgtEl>
                                          <p:spTgt spid="24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82"/>
                                        </p:tgtEl>
                                        <p:attrNameLst>
                                          <p:attrName>style.visibility</p:attrName>
                                        </p:attrNameLst>
                                      </p:cBhvr>
                                      <p:to>
                                        <p:strVal val="visible"/>
                                      </p:to>
                                    </p:set>
                                    <p:anim calcmode="lin" valueType="num">
                                      <p:cBhvr>
                                        <p:cTn id="142" dur="500" fill="hold"/>
                                        <p:tgtEl>
                                          <p:spTgt spid="82"/>
                                        </p:tgtEl>
                                        <p:attrNameLst>
                                          <p:attrName>ppt_w</p:attrName>
                                        </p:attrNameLst>
                                      </p:cBhvr>
                                      <p:tavLst>
                                        <p:tav tm="0">
                                          <p:val>
                                            <p:fltVal val="0"/>
                                          </p:val>
                                        </p:tav>
                                        <p:tav tm="100000">
                                          <p:val>
                                            <p:strVal val="#ppt_w"/>
                                          </p:val>
                                        </p:tav>
                                      </p:tavLst>
                                    </p:anim>
                                    <p:anim calcmode="lin" valueType="num">
                                      <p:cBhvr>
                                        <p:cTn id="143" dur="500" fill="hold"/>
                                        <p:tgtEl>
                                          <p:spTgt spid="82"/>
                                        </p:tgtEl>
                                        <p:attrNameLst>
                                          <p:attrName>ppt_h</p:attrName>
                                        </p:attrNameLst>
                                      </p:cBhvr>
                                      <p:tavLst>
                                        <p:tav tm="0">
                                          <p:val>
                                            <p:fltVal val="0"/>
                                          </p:val>
                                        </p:tav>
                                        <p:tav tm="100000">
                                          <p:val>
                                            <p:strVal val="#ppt_h"/>
                                          </p:val>
                                        </p:tav>
                                      </p:tavLst>
                                    </p:anim>
                                    <p:animEffect transition="in" filter="fade">
                                      <p:cBhvr>
                                        <p:cTn id="144" dur="500"/>
                                        <p:tgtEl>
                                          <p:spTgt spid="82"/>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500" fill="hold"/>
                                        <p:tgtEl>
                                          <p:spTgt spid="43"/>
                                        </p:tgtEl>
                                        <p:attrNameLst>
                                          <p:attrName>ppt_w</p:attrName>
                                        </p:attrNameLst>
                                      </p:cBhvr>
                                      <p:tavLst>
                                        <p:tav tm="0">
                                          <p:val>
                                            <p:fltVal val="0"/>
                                          </p:val>
                                        </p:tav>
                                        <p:tav tm="100000">
                                          <p:val>
                                            <p:strVal val="#ppt_w"/>
                                          </p:val>
                                        </p:tav>
                                      </p:tavLst>
                                    </p:anim>
                                    <p:anim calcmode="lin" valueType="num">
                                      <p:cBhvr>
                                        <p:cTn id="148" dur="500" fill="hold"/>
                                        <p:tgtEl>
                                          <p:spTgt spid="43"/>
                                        </p:tgtEl>
                                        <p:attrNameLst>
                                          <p:attrName>ppt_h</p:attrName>
                                        </p:attrNameLst>
                                      </p:cBhvr>
                                      <p:tavLst>
                                        <p:tav tm="0">
                                          <p:val>
                                            <p:fltVal val="0"/>
                                          </p:val>
                                        </p:tav>
                                        <p:tav tm="100000">
                                          <p:val>
                                            <p:strVal val="#ppt_h"/>
                                          </p:val>
                                        </p:tav>
                                      </p:tavLst>
                                    </p:anim>
                                    <p:animEffect transition="in" filter="fade">
                                      <p:cBhvr>
                                        <p:cTn id="149" dur="500"/>
                                        <p:tgtEl>
                                          <p:spTgt spid="43"/>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227"/>
                                        </p:tgtEl>
                                        <p:attrNameLst>
                                          <p:attrName>style.visibility</p:attrName>
                                        </p:attrNameLst>
                                      </p:cBhvr>
                                      <p:to>
                                        <p:strVal val="visible"/>
                                      </p:to>
                                    </p:set>
                                    <p:anim calcmode="lin" valueType="num">
                                      <p:cBhvr>
                                        <p:cTn id="152" dur="500" fill="hold"/>
                                        <p:tgtEl>
                                          <p:spTgt spid="227"/>
                                        </p:tgtEl>
                                        <p:attrNameLst>
                                          <p:attrName>ppt_w</p:attrName>
                                        </p:attrNameLst>
                                      </p:cBhvr>
                                      <p:tavLst>
                                        <p:tav tm="0">
                                          <p:val>
                                            <p:fltVal val="0"/>
                                          </p:val>
                                        </p:tav>
                                        <p:tav tm="100000">
                                          <p:val>
                                            <p:strVal val="#ppt_w"/>
                                          </p:val>
                                        </p:tav>
                                      </p:tavLst>
                                    </p:anim>
                                    <p:anim calcmode="lin" valueType="num">
                                      <p:cBhvr>
                                        <p:cTn id="153" dur="500" fill="hold"/>
                                        <p:tgtEl>
                                          <p:spTgt spid="227"/>
                                        </p:tgtEl>
                                        <p:attrNameLst>
                                          <p:attrName>ppt_h</p:attrName>
                                        </p:attrNameLst>
                                      </p:cBhvr>
                                      <p:tavLst>
                                        <p:tav tm="0">
                                          <p:val>
                                            <p:fltVal val="0"/>
                                          </p:val>
                                        </p:tav>
                                        <p:tav tm="100000">
                                          <p:val>
                                            <p:strVal val="#ppt_h"/>
                                          </p:val>
                                        </p:tav>
                                      </p:tavLst>
                                    </p:anim>
                                    <p:animEffect transition="in" filter="fade">
                                      <p:cBhvr>
                                        <p:cTn id="154"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41" grpId="0"/>
      <p:bldP spid="42" grpId="0"/>
      <p:bldP spid="43" grpId="0"/>
      <p:bldP spid="75" grpId="0"/>
      <p:bldP spid="110" grpId="0"/>
      <p:bldP spid="111" grpId="0"/>
      <p:bldP spid="105" grpId="0"/>
      <p:bldP spid="188" grpId="0"/>
      <p:bldP spid="227" grpId="0"/>
      <p:bldP spid="240" grpId="0" animBg="1"/>
      <p:bldP spid="241" grpId="0" animBg="1"/>
      <p:bldP spid="242" grpId="0" animBg="1"/>
      <p:bldP spid="243" grpId="0" animBg="1"/>
      <p:bldP spid="244" grpId="0" animBg="1"/>
      <p:bldP spid="245" grpId="0" animBg="1"/>
      <p:bldP spid="16" grpId="0" animBg="1"/>
      <p:bldP spid="79" grpId="0" animBg="1"/>
      <p:bldP spid="80" grpId="0" animBg="1"/>
      <p:bldP spid="81" grpId="0" animBg="1"/>
      <p:bldP spid="82" grpId="0" animBg="1"/>
      <p:bldP spid="83"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519113" y="1447800"/>
            <a:ext cx="6280271" cy="4296561"/>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a:r>
              <a:rPr lang="en-US" sz="2800" dirty="0" smtClean="0">
                <a:gradFill>
                  <a:gsLst>
                    <a:gs pos="0">
                      <a:schemeClr val="tx1"/>
                    </a:gs>
                    <a:gs pos="100000">
                      <a:schemeClr val="tx1"/>
                    </a:gs>
                  </a:gsLst>
                  <a:lin ang="5400000" scaled="0"/>
                </a:gradFill>
              </a:rPr>
              <a:t>Completely new portal</a:t>
            </a:r>
          </a:p>
          <a:p>
            <a:pPr marL="800100" lvl="1"/>
            <a:r>
              <a:rPr lang="en-US" sz="2400" dirty="0" smtClean="0"/>
              <a:t>Silverlight </a:t>
            </a:r>
            <a:r>
              <a:rPr lang="en-US" sz="2400" dirty="0"/>
              <a:t>web parts hosted in SharePoint Foundation 2010 or </a:t>
            </a:r>
            <a:r>
              <a:rPr lang="en-US" sz="2400" dirty="0" smtClean="0"/>
              <a:t>higher</a:t>
            </a:r>
          </a:p>
          <a:p>
            <a:pPr marL="800100" lvl="1"/>
            <a:r>
              <a:rPr lang="en-US" sz="2400" dirty="0"/>
              <a:t>Customize out-of-box web parts using SharePoint admin tools</a:t>
            </a:r>
          </a:p>
          <a:p>
            <a:pPr marL="800100" lvl="1"/>
            <a:r>
              <a:rPr lang="en-US" sz="2400" dirty="0"/>
              <a:t>Extensible via SharePoint extensibility for hosting web </a:t>
            </a:r>
            <a:r>
              <a:rPr lang="en-US" sz="2400" dirty="0" smtClean="0"/>
              <a:t>parts</a:t>
            </a:r>
            <a:endParaRPr lang="en-US" sz="2400" dirty="0"/>
          </a:p>
          <a:p>
            <a:pPr marL="460375" lvl="1" indent="0">
              <a:buNone/>
            </a:pPr>
            <a:endParaRPr lang="en-US" sz="2400" dirty="0" smtClean="0">
              <a:gradFill>
                <a:gsLst>
                  <a:gs pos="0">
                    <a:schemeClr val="tx1"/>
                  </a:gs>
                  <a:gs pos="100000">
                    <a:schemeClr val="tx1"/>
                  </a:gs>
                </a:gsLst>
                <a:lin ang="5400000" scaled="0"/>
              </a:gradFill>
            </a:endParaRPr>
          </a:p>
          <a:p>
            <a:pPr marL="401638" indent="-401638"/>
            <a:r>
              <a:rPr lang="en-US" sz="2800" dirty="0" smtClean="0">
                <a:gradFill>
                  <a:gsLst>
                    <a:gs pos="0">
                      <a:schemeClr val="tx1"/>
                    </a:gs>
                    <a:gs pos="100000">
                      <a:schemeClr val="tx1"/>
                    </a:gs>
                  </a:gsLst>
                  <a:lin ang="5400000" scaled="0"/>
                </a:gradFill>
              </a:rPr>
              <a:t>Portal features</a:t>
            </a:r>
          </a:p>
          <a:p>
            <a:pPr marL="800100" lvl="1"/>
            <a:r>
              <a:rPr lang="en-US" sz="2400" dirty="0"/>
              <a:t>Service Catalog Scoped to User Roles</a:t>
            </a:r>
          </a:p>
          <a:p>
            <a:pPr marL="800100" lvl="1"/>
            <a:r>
              <a:rPr lang="en-US" sz="2400" dirty="0"/>
              <a:t>Customizable, Dynamic </a:t>
            </a:r>
            <a:r>
              <a:rPr lang="en-US" sz="2400" dirty="0" smtClean="0"/>
              <a:t>Forms</a:t>
            </a:r>
            <a:endParaRPr lang="en-US" sz="3600" dirty="0"/>
          </a:p>
        </p:txBody>
      </p:sp>
      <p:sp>
        <p:nvSpPr>
          <p:cNvPr id="2" name="Title 1"/>
          <p:cNvSpPr>
            <a:spLocks noGrp="1"/>
          </p:cNvSpPr>
          <p:nvPr>
            <p:ph type="title"/>
          </p:nvPr>
        </p:nvSpPr>
        <p:spPr/>
        <p:txBody>
          <a:bodyPr>
            <a:normAutofit fontScale="90000"/>
          </a:bodyPr>
          <a:lstStyle/>
          <a:p>
            <a:r>
              <a:rPr lang="en-US" sz="4900" dirty="0" smtClean="0"/>
              <a:t>Presentation</a:t>
            </a:r>
            <a:r>
              <a:rPr lang="en-US" dirty="0" smtClean="0"/>
              <a:t>: IT Service Offerings</a:t>
            </a:r>
            <a:br>
              <a:rPr lang="en-US" dirty="0" smtClean="0"/>
            </a:b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87" t="7347" r="2368" b="2638"/>
          <a:stretch/>
        </p:blipFill>
        <p:spPr bwMode="auto">
          <a:xfrm>
            <a:off x="6541477" y="1524000"/>
            <a:ext cx="5647348" cy="4267200"/>
          </a:xfrm>
          <a:prstGeom prst="rect">
            <a:avLst/>
          </a:prstGeom>
          <a:noFill/>
          <a:ln>
            <a:noFill/>
          </a:ln>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4372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Terminology</a:t>
            </a:r>
            <a:endParaRPr lang="en-US" sz="3600" dirty="0"/>
          </a:p>
        </p:txBody>
      </p:sp>
      <p:sp>
        <p:nvSpPr>
          <p:cNvPr id="3" name="Content Placeholder 2"/>
          <p:cNvSpPr>
            <a:spLocks noGrp="1"/>
          </p:cNvSpPr>
          <p:nvPr>
            <p:ph type="body" sz="quarter" idx="10"/>
          </p:nvPr>
        </p:nvSpPr>
        <p:spPr/>
        <p:txBody>
          <a:bodyPr>
            <a:noAutofit/>
          </a:bodyPr>
          <a:lstStyle/>
          <a:p>
            <a:pPr marL="401638" indent="-401638"/>
            <a:r>
              <a:rPr lang="en-US" sz="2400" dirty="0" smtClean="0"/>
              <a:t>Service Request:</a:t>
            </a:r>
          </a:p>
          <a:p>
            <a:pPr marL="803275" lvl="1" indent="-398463"/>
            <a:r>
              <a:rPr lang="en-US" sz="2000" dirty="0" smtClean="0"/>
              <a:t>Work item used for requesting standard IT services</a:t>
            </a:r>
          </a:p>
          <a:p>
            <a:pPr marL="401638" indent="-401638"/>
            <a:r>
              <a:rPr lang="en-US" sz="2400" dirty="0"/>
              <a:t>Request Fulfillment:</a:t>
            </a:r>
          </a:p>
          <a:p>
            <a:pPr marL="803275" lvl="1" indent="-398463"/>
            <a:r>
              <a:rPr lang="en-US" sz="2000" dirty="0"/>
              <a:t>Process for managing Service Requests</a:t>
            </a:r>
          </a:p>
          <a:p>
            <a:pPr marL="401638" indent="-401638"/>
            <a:r>
              <a:rPr lang="en-US" sz="2400" dirty="0"/>
              <a:t>Service Catalog:</a:t>
            </a:r>
          </a:p>
          <a:p>
            <a:pPr marL="803275" lvl="1" indent="-398463"/>
            <a:r>
              <a:rPr lang="en-US" sz="2000" dirty="0"/>
              <a:t>The set of service offerings and request offerings provided by IT to users</a:t>
            </a:r>
          </a:p>
          <a:p>
            <a:pPr marL="401638" indent="-401638"/>
            <a:r>
              <a:rPr lang="en-US" sz="2400" dirty="0"/>
              <a:t>Request Offering</a:t>
            </a:r>
          </a:p>
          <a:p>
            <a:pPr marL="803275" lvl="1" indent="-398463"/>
            <a:r>
              <a:rPr lang="en-US" sz="2000" dirty="0"/>
              <a:t>Request offered by IT to users  (e.g., Request mailbox storage increase)</a:t>
            </a:r>
          </a:p>
          <a:p>
            <a:pPr marL="401638" indent="-401638"/>
            <a:r>
              <a:rPr lang="en-US" sz="2400" dirty="0"/>
              <a:t>Service Offering:</a:t>
            </a:r>
          </a:p>
          <a:p>
            <a:pPr marL="803275" lvl="1" indent="-398463"/>
            <a:r>
              <a:rPr lang="en-US" sz="2000" dirty="0"/>
              <a:t>Service offered by IT to users including request offerings, SLA &amp; cost/chargeback details (e.g., Mailbox Provisioning)</a:t>
            </a:r>
          </a:p>
          <a:p>
            <a:pPr marL="401638" indent="-401638"/>
            <a:r>
              <a:rPr lang="en-US" sz="2400" dirty="0"/>
              <a:t>Technical Service (Service Maps): </a:t>
            </a:r>
          </a:p>
          <a:p>
            <a:pPr marL="803275" lvl="1" indent="-398463"/>
            <a:r>
              <a:rPr lang="en-US" sz="2000" dirty="0"/>
              <a:t>IT-facing service containing a configuration item dependency map supporting incident &amp; change management scenarios – (e.g., Exchange, Active Directory)</a:t>
            </a:r>
          </a:p>
        </p:txBody>
      </p:sp>
    </p:spTree>
    <p:extLst>
      <p:ext uri="{BB962C8B-B14F-4D97-AF65-F5344CB8AC3E}">
        <p14:creationId xmlns:p14="http://schemas.microsoft.com/office/powerpoint/2010/main" val="5697759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89012" y="4822731"/>
            <a:ext cx="10849054" cy="1964413"/>
            <a:chOff x="839995" y="4963592"/>
            <a:chExt cx="8138910" cy="1774866"/>
          </a:xfrm>
        </p:grpSpPr>
        <p:grpSp>
          <p:nvGrpSpPr>
            <p:cNvPr id="15" name="Group 14"/>
            <p:cNvGrpSpPr/>
            <p:nvPr/>
          </p:nvGrpSpPr>
          <p:grpSpPr>
            <a:xfrm>
              <a:off x="839995" y="5715000"/>
              <a:ext cx="7480889" cy="1023458"/>
              <a:chOff x="723898" y="5682142"/>
              <a:chExt cx="6476997" cy="1023458"/>
            </a:xfrm>
          </p:grpSpPr>
          <p:sp>
            <p:nvSpPr>
              <p:cNvPr id="48" name="Rounded Rectangle 47"/>
              <p:cNvSpPr/>
              <p:nvPr/>
            </p:nvSpPr>
            <p:spPr>
              <a:xfrm>
                <a:off x="723898" y="5682142"/>
                <a:ext cx="6476997" cy="1023458"/>
              </a:xfrm>
              <a:prstGeom prst="roundRect">
                <a:avLst>
                  <a:gd name="adj" fmla="val 13562"/>
                </a:avLst>
              </a:prstGeom>
              <a:ln/>
            </p:spPr>
            <p:style>
              <a:lnRef idx="1">
                <a:schemeClr val="accent5"/>
              </a:lnRef>
              <a:fillRef idx="3">
                <a:schemeClr val="accent5"/>
              </a:fillRef>
              <a:effectRef idx="2">
                <a:schemeClr val="accent5"/>
              </a:effectRef>
              <a:fontRef idx="minor">
                <a:schemeClr val="lt1"/>
              </a:fontRef>
            </p:style>
            <p:txBody>
              <a:bodyPr rtlCol="0" anchor="t" anchorCtr="0"/>
              <a:lstStyle/>
              <a:p>
                <a:pPr algn="ctr"/>
                <a:r>
                  <a:rPr lang="en-US" b="1" dirty="0" smtClean="0">
                    <a:solidFill>
                      <a:schemeClr val="tx1"/>
                    </a:solidFill>
                  </a:rPr>
                  <a:t>Integrated CMDB</a:t>
                </a:r>
                <a:endParaRPr lang="en-US" sz="1100" b="1" dirty="0" smtClean="0">
                  <a:solidFill>
                    <a:schemeClr val="tx1"/>
                  </a:solidFill>
                </a:endParaRPr>
              </a:p>
            </p:txBody>
          </p:sp>
          <p:sp>
            <p:nvSpPr>
              <p:cNvPr id="49" name="TextBox 48"/>
              <p:cNvSpPr txBox="1"/>
              <p:nvPr/>
            </p:nvSpPr>
            <p:spPr>
              <a:xfrm>
                <a:off x="1986147" y="6376109"/>
                <a:ext cx="490608" cy="307777"/>
              </a:xfrm>
              <a:prstGeom prst="rect">
                <a:avLst/>
              </a:prstGeom>
              <a:noFill/>
            </p:spPr>
            <p:txBody>
              <a:bodyPr wrap="none" rtlCol="0">
                <a:spAutoFit/>
              </a:bodyPr>
              <a:lstStyle/>
              <a:p>
                <a:r>
                  <a:rPr lang="en-US" sz="1400" b="1" dirty="0" smtClean="0"/>
                  <a:t>Clouds</a:t>
                </a:r>
                <a:endParaRPr lang="en-US" sz="1400" b="1" dirty="0"/>
              </a:p>
            </p:txBody>
          </p:sp>
          <p:pic>
            <p:nvPicPr>
              <p:cNvPr id="50" name="Picture 2" descr="\\cstor01\data\PM Team\Cloud images\Cloud_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835" y="5810583"/>
                <a:ext cx="457200" cy="55008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 name="Picture 2" descr="\\cstor01\data\PM Team\Icons\UserGroup_3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267" y="5959063"/>
                <a:ext cx="411480" cy="4950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6477305" y="6376109"/>
                <a:ext cx="417350" cy="307777"/>
              </a:xfrm>
              <a:prstGeom prst="rect">
                <a:avLst/>
              </a:prstGeom>
              <a:noFill/>
            </p:spPr>
            <p:txBody>
              <a:bodyPr wrap="none" rtlCol="0">
                <a:spAutoFit/>
              </a:bodyPr>
              <a:lstStyle/>
              <a:p>
                <a:r>
                  <a:rPr lang="en-US" sz="1400" b="1" dirty="0" smtClean="0"/>
                  <a:t>Users</a:t>
                </a:r>
                <a:endParaRPr lang="en-US" sz="1400" b="1" dirty="0"/>
              </a:p>
            </p:txBody>
          </p:sp>
          <p:pic>
            <p:nvPicPr>
              <p:cNvPr id="53" name="Picture 3" descr="\\cstor01\data\PM Team\Icons\FabricResources_3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8467" y="5963894"/>
                <a:ext cx="411480" cy="4664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562905" y="6376109"/>
                <a:ext cx="448044" cy="307777"/>
              </a:xfrm>
              <a:prstGeom prst="rect">
                <a:avLst/>
              </a:prstGeom>
              <a:noFill/>
            </p:spPr>
            <p:txBody>
              <a:bodyPr wrap="none" rtlCol="0">
                <a:spAutoFit/>
              </a:bodyPr>
              <a:lstStyle/>
              <a:p>
                <a:r>
                  <a:rPr lang="en-US" sz="1400" b="1" dirty="0" smtClean="0"/>
                  <a:t>Fabric</a:t>
                </a:r>
                <a:endParaRPr lang="en-US" sz="1400" b="1" dirty="0"/>
              </a:p>
            </p:txBody>
          </p:sp>
          <p:pic>
            <p:nvPicPr>
              <p:cNvPr id="55" name="Picture 2" descr="\\cstor01\data\PM Team\Icons\ServiceTemplate_3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597" y="5910074"/>
                <a:ext cx="375086" cy="451289"/>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2683549" y="6376109"/>
                <a:ext cx="676439" cy="307777"/>
              </a:xfrm>
              <a:prstGeom prst="rect">
                <a:avLst/>
              </a:prstGeom>
              <a:noFill/>
            </p:spPr>
            <p:txBody>
              <a:bodyPr wrap="none" rtlCol="0">
                <a:spAutoFit/>
              </a:bodyPr>
              <a:lstStyle/>
              <a:p>
                <a:r>
                  <a:rPr lang="en-US" sz="1400" b="1" dirty="0" smtClean="0"/>
                  <a:t>Templates</a:t>
                </a:r>
                <a:endParaRPr lang="en-US" sz="1400" b="1" dirty="0"/>
              </a:p>
            </p:txBody>
          </p:sp>
          <p:grpSp>
            <p:nvGrpSpPr>
              <p:cNvPr id="57" name="Group 56"/>
              <p:cNvGrpSpPr>
                <a:grpSpLocks noChangeAspect="1"/>
              </p:cNvGrpSpPr>
              <p:nvPr/>
            </p:nvGrpSpPr>
            <p:grpSpPr>
              <a:xfrm>
                <a:off x="3878433" y="6022664"/>
                <a:ext cx="385016" cy="407693"/>
                <a:chOff x="1117886" y="2569380"/>
                <a:chExt cx="485525" cy="463767"/>
              </a:xfrm>
            </p:grpSpPr>
            <p:pic>
              <p:nvPicPr>
                <p:cNvPr id="58" name="Picture 3" descr="\\cstor01\data\PM Team\Icons\VirtualizedApplicationPackage_3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886" y="2788052"/>
                  <a:ext cx="245095" cy="24509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stor01\data\PM Team\Icons\DataTierApplicationPackag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8316" y="2765999"/>
                  <a:ext cx="245095" cy="24509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cstor01\data\PM Team\Icons\WebDeployPackage_3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6945" y="2569380"/>
                  <a:ext cx="245095" cy="294890"/>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TextBox 60"/>
              <p:cNvSpPr txBox="1"/>
              <p:nvPr/>
            </p:nvSpPr>
            <p:spPr>
              <a:xfrm>
                <a:off x="3782883" y="6376109"/>
                <a:ext cx="568156" cy="307777"/>
              </a:xfrm>
              <a:prstGeom prst="rect">
                <a:avLst/>
              </a:prstGeom>
              <a:noFill/>
            </p:spPr>
            <p:txBody>
              <a:bodyPr wrap="none" rtlCol="0">
                <a:spAutoFit/>
              </a:bodyPr>
              <a:lstStyle/>
              <a:p>
                <a:r>
                  <a:rPr lang="en-US" sz="1400" b="1" dirty="0" smtClean="0"/>
                  <a:t>Services</a:t>
                </a:r>
                <a:endParaRPr lang="en-US" sz="1400" b="1" dirty="0"/>
              </a:p>
            </p:txBody>
          </p:sp>
          <p:pic>
            <p:nvPicPr>
              <p:cNvPr id="62" name="Picture 6" descr="\\cstor01\data\PM Team\Icons\VHD_3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705" y="5926915"/>
                <a:ext cx="457200" cy="550086"/>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4718317" y="6352401"/>
                <a:ext cx="360460" cy="307777"/>
              </a:xfrm>
              <a:prstGeom prst="rect">
                <a:avLst/>
              </a:prstGeom>
              <a:noFill/>
            </p:spPr>
            <p:txBody>
              <a:bodyPr wrap="none" rtlCol="0">
                <a:spAutoFit/>
              </a:bodyPr>
              <a:lstStyle/>
              <a:p>
                <a:r>
                  <a:rPr lang="en-US" sz="1400" b="1" dirty="0" smtClean="0"/>
                  <a:t>VMs</a:t>
                </a:r>
                <a:endParaRPr lang="en-US" sz="1400" b="1" dirty="0"/>
              </a:p>
            </p:txBody>
          </p:sp>
          <p:grpSp>
            <p:nvGrpSpPr>
              <p:cNvPr id="64" name="Group 61"/>
              <p:cNvGrpSpPr>
                <a:grpSpLocks/>
              </p:cNvGrpSpPr>
              <p:nvPr/>
            </p:nvGrpSpPr>
            <p:grpSpPr bwMode="auto">
              <a:xfrm>
                <a:off x="1017188" y="5943600"/>
                <a:ext cx="816253" cy="511928"/>
                <a:chOff x="690" y="1938"/>
                <a:chExt cx="3039" cy="1258"/>
              </a:xfrm>
            </p:grpSpPr>
            <p:pic>
              <p:nvPicPr>
                <p:cNvPr id="65" name="Picture 169" descr="start.gif"/>
                <p:cNvPicPr>
                  <a:picLocks noChangeAspect="1"/>
                </p:cNvPicPr>
                <p:nvPr/>
              </p:nvPicPr>
              <p:blipFill>
                <a:blip r:embed="rId10" cstate="print"/>
                <a:srcRect/>
                <a:stretch>
                  <a:fillRect/>
                </a:stretch>
              </p:blipFill>
              <p:spPr bwMode="auto">
                <a:xfrm flipH="1">
                  <a:off x="690" y="1961"/>
                  <a:ext cx="322" cy="387"/>
                </a:xfrm>
                <a:prstGeom prst="rect">
                  <a:avLst/>
                </a:prstGeom>
                <a:noFill/>
                <a:ln w="9525">
                  <a:noFill/>
                  <a:miter lim="800000"/>
                  <a:headEnd/>
                  <a:tailEnd/>
                </a:ln>
              </p:spPr>
            </p:pic>
            <p:pic>
              <p:nvPicPr>
                <p:cNvPr id="66" name="Picture 173" descr="exportauditresults.gif"/>
                <p:cNvPicPr>
                  <a:picLocks noChangeAspect="1"/>
                </p:cNvPicPr>
                <p:nvPr/>
              </p:nvPicPr>
              <p:blipFill>
                <a:blip r:embed="rId11" cstate="print"/>
                <a:srcRect/>
                <a:stretch>
                  <a:fillRect/>
                </a:stretch>
              </p:blipFill>
              <p:spPr bwMode="auto">
                <a:xfrm flipH="1">
                  <a:off x="1718" y="1938"/>
                  <a:ext cx="349" cy="421"/>
                </a:xfrm>
                <a:prstGeom prst="rect">
                  <a:avLst/>
                </a:prstGeom>
                <a:noFill/>
                <a:ln w="9525">
                  <a:noFill/>
                  <a:miter lim="800000"/>
                  <a:headEnd/>
                  <a:tailEnd/>
                </a:ln>
              </p:spPr>
            </p:pic>
            <p:pic>
              <p:nvPicPr>
                <p:cNvPr id="67" name="Picture 174" descr="setserverproperties.gif"/>
                <p:cNvPicPr>
                  <a:picLocks noChangeAspect="1"/>
                </p:cNvPicPr>
                <p:nvPr/>
              </p:nvPicPr>
              <p:blipFill>
                <a:blip r:embed="rId12" cstate="print"/>
                <a:srcRect/>
                <a:stretch>
                  <a:fillRect/>
                </a:stretch>
              </p:blipFill>
              <p:spPr bwMode="auto">
                <a:xfrm flipH="1">
                  <a:off x="1196" y="1942"/>
                  <a:ext cx="351" cy="423"/>
                </a:xfrm>
                <a:prstGeom prst="rect">
                  <a:avLst/>
                </a:prstGeom>
                <a:noFill/>
                <a:ln w="9525">
                  <a:noFill/>
                  <a:miter lim="800000"/>
                  <a:headEnd/>
                  <a:tailEnd/>
                </a:ln>
              </p:spPr>
            </p:pic>
            <p:pic>
              <p:nvPicPr>
                <p:cNvPr id="68" name="Picture 42" descr="database-query-task_32.png"/>
                <p:cNvPicPr>
                  <a:picLocks noChangeAspect="1"/>
                </p:cNvPicPr>
                <p:nvPr/>
              </p:nvPicPr>
              <p:blipFill>
                <a:blip r:embed="rId13" cstate="print"/>
                <a:srcRect/>
                <a:stretch>
                  <a:fillRect/>
                </a:stretch>
              </p:blipFill>
              <p:spPr bwMode="auto">
                <a:xfrm flipH="1">
                  <a:off x="2240" y="1940"/>
                  <a:ext cx="416" cy="416"/>
                </a:xfrm>
                <a:prstGeom prst="rect">
                  <a:avLst/>
                </a:prstGeom>
                <a:noFill/>
                <a:ln w="9525">
                  <a:noFill/>
                  <a:miter lim="800000"/>
                  <a:headEnd/>
                  <a:tailEnd/>
                </a:ln>
              </p:spPr>
            </p:pic>
            <p:pic>
              <p:nvPicPr>
                <p:cNvPr id="69" name="Picture 43" descr="get.png"/>
                <p:cNvPicPr>
                  <a:picLocks noChangeAspect="1"/>
                </p:cNvPicPr>
                <p:nvPr/>
              </p:nvPicPr>
              <p:blipFill>
                <a:blip r:embed="rId14" cstate="print"/>
                <a:srcRect/>
                <a:stretch>
                  <a:fillRect/>
                </a:stretch>
              </p:blipFill>
              <p:spPr bwMode="auto">
                <a:xfrm flipH="1">
                  <a:off x="2794" y="1944"/>
                  <a:ext cx="414" cy="416"/>
                </a:xfrm>
                <a:prstGeom prst="rect">
                  <a:avLst/>
                </a:prstGeom>
                <a:noFill/>
                <a:ln w="9525">
                  <a:noFill/>
                  <a:miter lim="800000"/>
                  <a:headEnd/>
                  <a:tailEnd/>
                </a:ln>
              </p:spPr>
            </p:pic>
            <p:pic>
              <p:nvPicPr>
                <p:cNvPr id="70" name="Picture 49" descr="disk-space-status_32.png"/>
                <p:cNvPicPr>
                  <a:picLocks noChangeAspect="1"/>
                </p:cNvPicPr>
                <p:nvPr/>
              </p:nvPicPr>
              <p:blipFill>
                <a:blip r:embed="rId15" cstate="print"/>
                <a:srcRect/>
                <a:stretch>
                  <a:fillRect/>
                </a:stretch>
              </p:blipFill>
              <p:spPr bwMode="auto">
                <a:xfrm flipH="1">
                  <a:off x="2781" y="2780"/>
                  <a:ext cx="416" cy="416"/>
                </a:xfrm>
                <a:prstGeom prst="rect">
                  <a:avLst/>
                </a:prstGeom>
                <a:noFill/>
                <a:ln w="9525">
                  <a:noFill/>
                  <a:miter lim="800000"/>
                  <a:headEnd/>
                  <a:tailEnd/>
                </a:ln>
              </p:spPr>
            </p:pic>
            <p:cxnSp>
              <p:nvCxnSpPr>
                <p:cNvPr id="71" name="Straight Arrow Connector 70"/>
                <p:cNvCxnSpPr/>
                <p:nvPr/>
              </p:nvCxnSpPr>
              <p:spPr bwMode="auto">
                <a:xfrm flipV="1">
                  <a:off x="1010" y="2154"/>
                  <a:ext cx="185" cy="0"/>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bwMode="auto">
                <a:xfrm flipV="1">
                  <a:off x="1547" y="2147"/>
                  <a:ext cx="171" cy="7"/>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bwMode="auto">
                <a:xfrm>
                  <a:off x="2070" y="2147"/>
                  <a:ext cx="171" cy="0"/>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bwMode="auto">
                <a:xfrm>
                  <a:off x="2656" y="2147"/>
                  <a:ext cx="140" cy="3"/>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hape 152"/>
                <p:cNvCxnSpPr>
                  <a:cxnSpLocks noChangeShapeType="1"/>
                </p:cNvCxnSpPr>
                <p:nvPr/>
              </p:nvCxnSpPr>
              <p:spPr bwMode="auto">
                <a:xfrm rot="16200000" flipH="1">
                  <a:off x="1765" y="1972"/>
                  <a:ext cx="623" cy="1409"/>
                </a:xfrm>
                <a:prstGeom prst="bentConnector2">
                  <a:avLst/>
                </a:prstGeom>
                <a:noFill/>
                <a:ln w="6350" algn="ctr">
                  <a:solidFill>
                    <a:srgbClr val="595959"/>
                  </a:solidFill>
                  <a:miter lim="800000"/>
                  <a:headEnd/>
                  <a:tailEnd type="triangle" w="med" len="med"/>
                </a:ln>
              </p:spPr>
            </p:cxnSp>
            <p:cxnSp>
              <p:nvCxnSpPr>
                <p:cNvPr id="76" name="Shape 153"/>
                <p:cNvCxnSpPr>
                  <a:cxnSpLocks noChangeShapeType="1"/>
                </p:cNvCxnSpPr>
                <p:nvPr/>
              </p:nvCxnSpPr>
              <p:spPr bwMode="auto">
                <a:xfrm rot="16200000" flipH="1">
                  <a:off x="2022" y="2230"/>
                  <a:ext cx="629" cy="888"/>
                </a:xfrm>
                <a:prstGeom prst="bentConnector2">
                  <a:avLst/>
                </a:prstGeom>
                <a:noFill/>
                <a:ln w="6350" algn="ctr">
                  <a:solidFill>
                    <a:srgbClr val="595959"/>
                  </a:solidFill>
                  <a:miter lim="800000"/>
                  <a:headEnd/>
                  <a:tailEnd type="triangle" w="med" len="med"/>
                </a:ln>
              </p:spPr>
            </p:cxnSp>
            <p:cxnSp>
              <p:nvCxnSpPr>
                <p:cNvPr id="77" name="Shape 154"/>
                <p:cNvCxnSpPr>
                  <a:cxnSpLocks noChangeShapeType="1"/>
                </p:cNvCxnSpPr>
                <p:nvPr/>
              </p:nvCxnSpPr>
              <p:spPr bwMode="auto">
                <a:xfrm rot="16200000" flipH="1">
                  <a:off x="2299" y="2505"/>
                  <a:ext cx="632" cy="333"/>
                </a:xfrm>
                <a:prstGeom prst="bentConnector2">
                  <a:avLst/>
                </a:prstGeom>
                <a:noFill/>
                <a:ln w="6350" algn="ctr">
                  <a:solidFill>
                    <a:srgbClr val="595959"/>
                  </a:solidFill>
                  <a:miter lim="800000"/>
                  <a:headEnd/>
                  <a:tailEnd type="triangle" w="med" len="med"/>
                </a:ln>
              </p:spPr>
            </p:cxnSp>
            <p:cxnSp>
              <p:nvCxnSpPr>
                <p:cNvPr id="78" name="Straight Arrow Connector 77"/>
                <p:cNvCxnSpPr/>
                <p:nvPr/>
              </p:nvCxnSpPr>
              <p:spPr bwMode="auto">
                <a:xfrm>
                  <a:off x="3206" y="2150"/>
                  <a:ext cx="167" cy="3"/>
                </a:xfrm>
                <a:prstGeom prst="straightConnector1">
                  <a:avLst/>
                </a:prstGeom>
                <a:ln w="6350">
                  <a:solidFill>
                    <a:schemeClr val="accent4">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9" name="Picture 201" descr="Close.png"/>
                <p:cNvPicPr>
                  <a:picLocks noChangeAspect="1"/>
                </p:cNvPicPr>
                <p:nvPr/>
              </p:nvPicPr>
              <p:blipFill>
                <a:blip r:embed="rId16" cstate="print"/>
                <a:srcRect/>
                <a:stretch>
                  <a:fillRect/>
                </a:stretch>
              </p:blipFill>
              <p:spPr bwMode="auto">
                <a:xfrm>
                  <a:off x="3374" y="1976"/>
                  <a:ext cx="355" cy="355"/>
                </a:xfrm>
                <a:prstGeom prst="rect">
                  <a:avLst/>
                </a:prstGeom>
                <a:noFill/>
                <a:ln w="9525">
                  <a:noFill/>
                  <a:miter lim="800000"/>
                  <a:headEnd/>
                  <a:tailEnd/>
                </a:ln>
              </p:spPr>
            </p:pic>
          </p:grpSp>
          <p:sp>
            <p:nvSpPr>
              <p:cNvPr id="80" name="TextBox 79"/>
              <p:cNvSpPr txBox="1"/>
              <p:nvPr/>
            </p:nvSpPr>
            <p:spPr>
              <a:xfrm>
                <a:off x="1031428" y="6397823"/>
                <a:ext cx="667609" cy="307777"/>
              </a:xfrm>
              <a:prstGeom prst="rect">
                <a:avLst/>
              </a:prstGeom>
              <a:noFill/>
            </p:spPr>
            <p:txBody>
              <a:bodyPr wrap="none" rtlCol="0">
                <a:spAutoFit/>
              </a:bodyPr>
              <a:lstStyle/>
              <a:p>
                <a:r>
                  <a:rPr lang="en-US" sz="1400" b="1" dirty="0" smtClean="0"/>
                  <a:t>Runbooks</a:t>
                </a:r>
                <a:endParaRPr lang="en-US" sz="1400" b="1" dirty="0"/>
              </a:p>
            </p:txBody>
          </p:sp>
        </p:grpSp>
        <p:grpSp>
          <p:nvGrpSpPr>
            <p:cNvPr id="5" name="Group 4"/>
            <p:cNvGrpSpPr/>
            <p:nvPr/>
          </p:nvGrpSpPr>
          <p:grpSpPr>
            <a:xfrm>
              <a:off x="7674722" y="4963592"/>
              <a:ext cx="1304183" cy="830997"/>
              <a:chOff x="7674722" y="4963592"/>
              <a:chExt cx="1304183" cy="830997"/>
            </a:xfrm>
          </p:grpSpPr>
          <p:sp>
            <p:nvSpPr>
              <p:cNvPr id="19" name="Up Arrow 18"/>
              <p:cNvSpPr/>
              <p:nvPr/>
            </p:nvSpPr>
            <p:spPr>
              <a:xfrm>
                <a:off x="7674722" y="5041843"/>
                <a:ext cx="324084" cy="50045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8077200" y="4963592"/>
                <a:ext cx="901705" cy="830997"/>
              </a:xfrm>
              <a:prstGeom prst="rect">
                <a:avLst/>
              </a:prstGeom>
              <a:noFill/>
            </p:spPr>
            <p:txBody>
              <a:bodyPr wrap="square" rtlCol="0">
                <a:spAutoFit/>
              </a:bodyPr>
              <a:lstStyle/>
              <a:p>
                <a:r>
                  <a:rPr lang="en-US" sz="1600" b="1" dirty="0" smtClean="0"/>
                  <a:t>Role-based access</a:t>
                </a:r>
                <a:endParaRPr lang="en-US" sz="1600" dirty="0" smtClean="0"/>
              </a:p>
            </p:txBody>
          </p:sp>
        </p:grpSp>
      </p:grpSp>
      <p:sp>
        <p:nvSpPr>
          <p:cNvPr id="2" name="Title 1"/>
          <p:cNvSpPr>
            <a:spLocks noGrp="1"/>
          </p:cNvSpPr>
          <p:nvPr>
            <p:ph type="title"/>
          </p:nvPr>
        </p:nvSpPr>
        <p:spPr/>
        <p:txBody>
          <a:bodyPr>
            <a:normAutofit/>
          </a:bodyPr>
          <a:lstStyle/>
          <a:p>
            <a:r>
              <a:rPr lang="en-US" dirty="0" smtClean="0"/>
              <a:t>Service Catalog Theory of Ops</a:t>
            </a:r>
            <a:endParaRPr lang="en-US" dirty="0"/>
          </a:p>
        </p:txBody>
      </p:sp>
      <p:grpSp>
        <p:nvGrpSpPr>
          <p:cNvPr id="17" name="Group 16"/>
          <p:cNvGrpSpPr/>
          <p:nvPr/>
        </p:nvGrpSpPr>
        <p:grpSpPr>
          <a:xfrm>
            <a:off x="4018362" y="2888920"/>
            <a:ext cx="3613391" cy="1901414"/>
            <a:chOff x="2911101" y="2919282"/>
            <a:chExt cx="2710749" cy="1901414"/>
          </a:xfrm>
        </p:grpSpPr>
        <p:pic>
          <p:nvPicPr>
            <p:cNvPr id="1036" name="Picture 1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02650" y="3906296"/>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own Arrow 17"/>
            <p:cNvSpPr/>
            <p:nvPr/>
          </p:nvSpPr>
          <p:spPr>
            <a:xfrm>
              <a:off x="4815203" y="2919282"/>
              <a:ext cx="324084" cy="54060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TextBox 86"/>
            <p:cNvSpPr txBox="1"/>
            <p:nvPr/>
          </p:nvSpPr>
          <p:spPr>
            <a:xfrm>
              <a:off x="2911101" y="2919283"/>
              <a:ext cx="1684602" cy="584775"/>
            </a:xfrm>
            <a:prstGeom prst="rect">
              <a:avLst/>
            </a:prstGeom>
            <a:noFill/>
          </p:spPr>
          <p:txBody>
            <a:bodyPr wrap="square" rtlCol="0">
              <a:spAutoFit/>
            </a:bodyPr>
            <a:lstStyle/>
            <a:p>
              <a:r>
                <a:rPr lang="en-US" sz="1600" b="1" dirty="0" smtClean="0"/>
                <a:t>Dynamic Request Form</a:t>
              </a:r>
              <a:r>
                <a:rPr lang="en-US" sz="1600" dirty="0"/>
                <a:t> </a:t>
              </a:r>
              <a:r>
                <a:rPr lang="en-US" sz="1600" dirty="0" smtClean="0"/>
                <a:t>on the Portal</a:t>
              </a:r>
              <a:endParaRPr lang="en-US" sz="1600" b="1" dirty="0" smtClean="0"/>
            </a:p>
          </p:txBody>
        </p:sp>
      </p:grpSp>
      <p:grpSp>
        <p:nvGrpSpPr>
          <p:cNvPr id="9" name="Group 8"/>
          <p:cNvGrpSpPr/>
          <p:nvPr/>
        </p:nvGrpSpPr>
        <p:grpSpPr>
          <a:xfrm>
            <a:off x="123825" y="902999"/>
            <a:ext cx="3856043" cy="1819274"/>
            <a:chOff x="241310" y="853678"/>
            <a:chExt cx="2892786" cy="1819274"/>
          </a:xfrm>
        </p:grpSpPr>
        <p:pic>
          <p:nvPicPr>
            <p:cNvPr id="8" name="Picture 4" descr="C:\Users\kghelani\AppData\Local\Microsoft\Windows\Temporary Internet Files\Content.IE5\F4SHYTI7\MC900433941[1].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1310" y="1733119"/>
              <a:ext cx="455673" cy="53974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49571" y="1910952"/>
              <a:ext cx="106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9263" y="1603785"/>
              <a:ext cx="1300307" cy="523220"/>
            </a:xfrm>
            <a:prstGeom prst="rect">
              <a:avLst/>
            </a:prstGeom>
            <a:noFill/>
          </p:spPr>
          <p:txBody>
            <a:bodyPr wrap="square" rtlCol="0">
              <a:spAutoFit/>
            </a:bodyPr>
            <a:lstStyle/>
            <a:p>
              <a:pPr algn="ctr"/>
              <a:r>
                <a:rPr lang="en-US" sz="1400" dirty="0" smtClean="0"/>
                <a:t>Author</a:t>
              </a:r>
            </a:p>
            <a:p>
              <a:pPr algn="ctr"/>
              <a:r>
                <a:rPr lang="en-US" sz="1400" dirty="0" smtClean="0"/>
                <a:t>Request  Template</a:t>
              </a:r>
              <a:endParaRPr lang="en-US" sz="1400" dirty="0"/>
            </a:p>
          </p:txBody>
        </p:sp>
        <p:sp>
          <p:nvSpPr>
            <p:cNvPr id="11" name="TextBox 10"/>
            <p:cNvSpPr txBox="1"/>
            <p:nvPr/>
          </p:nvSpPr>
          <p:spPr>
            <a:xfrm>
              <a:off x="1588325" y="853678"/>
              <a:ext cx="1545771" cy="830997"/>
            </a:xfrm>
            <a:prstGeom prst="rect">
              <a:avLst/>
            </a:prstGeom>
            <a:noFill/>
          </p:spPr>
          <p:txBody>
            <a:bodyPr wrap="square" rtlCol="0">
              <a:spAutoFit/>
            </a:bodyPr>
            <a:lstStyle/>
            <a:p>
              <a:r>
                <a:rPr lang="en-US" sz="1600" b="1" dirty="0" smtClean="0"/>
                <a:t>Service Request Templates </a:t>
              </a:r>
              <a:r>
                <a:rPr lang="en-US" sz="1600" dirty="0" smtClean="0"/>
                <a:t>defines business processes</a:t>
              </a:r>
              <a:endParaRPr lang="en-US" sz="1600" dirty="0"/>
            </a:p>
          </p:txBody>
        </p:sp>
        <p:sp>
          <p:nvSpPr>
            <p:cNvPr id="3" name="Right Arrow 2"/>
            <p:cNvSpPr/>
            <p:nvPr/>
          </p:nvSpPr>
          <p:spPr>
            <a:xfrm>
              <a:off x="609600" y="2232272"/>
              <a:ext cx="1035035" cy="18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6" name="Group 25"/>
          <p:cNvGrpSpPr/>
          <p:nvPr/>
        </p:nvGrpSpPr>
        <p:grpSpPr>
          <a:xfrm>
            <a:off x="8393751" y="2888920"/>
            <a:ext cx="2734054" cy="1901414"/>
            <a:chOff x="6286945" y="2919283"/>
            <a:chExt cx="2051075" cy="1901414"/>
          </a:xfrm>
        </p:grpSpPr>
        <p:pic>
          <p:nvPicPr>
            <p:cNvPr id="1037" name="Picture 1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18820" y="3906297"/>
              <a:ext cx="1219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5" name="Down Arrow 84"/>
            <p:cNvSpPr/>
            <p:nvPr/>
          </p:nvSpPr>
          <p:spPr>
            <a:xfrm>
              <a:off x="7566672" y="2919284"/>
              <a:ext cx="324084" cy="54060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TextBox 94"/>
            <p:cNvSpPr txBox="1"/>
            <p:nvPr/>
          </p:nvSpPr>
          <p:spPr>
            <a:xfrm>
              <a:off x="6286945" y="2919283"/>
              <a:ext cx="1290733" cy="830997"/>
            </a:xfrm>
            <a:prstGeom prst="rect">
              <a:avLst/>
            </a:prstGeom>
            <a:noFill/>
          </p:spPr>
          <p:txBody>
            <a:bodyPr wrap="square" rtlCol="0">
              <a:spAutoFit/>
            </a:bodyPr>
            <a:lstStyle/>
            <a:p>
              <a:r>
                <a:rPr lang="en-US" sz="1600" b="1" dirty="0" smtClean="0"/>
                <a:t>Service Catalog </a:t>
              </a:r>
              <a:r>
                <a:rPr lang="en-US" sz="1600" dirty="0" smtClean="0"/>
                <a:t>Portal home page</a:t>
              </a:r>
            </a:p>
          </p:txBody>
        </p:sp>
      </p:grpSp>
      <p:grpSp>
        <p:nvGrpSpPr>
          <p:cNvPr id="20" name="Group 19"/>
          <p:cNvGrpSpPr/>
          <p:nvPr/>
        </p:nvGrpSpPr>
        <p:grpSpPr>
          <a:xfrm>
            <a:off x="724356" y="2888920"/>
            <a:ext cx="2927555" cy="1849512"/>
            <a:chOff x="609600" y="2919283"/>
            <a:chExt cx="2196238" cy="1849512"/>
          </a:xfrm>
        </p:grpSpPr>
        <p:pic>
          <p:nvPicPr>
            <p:cNvPr id="1026" name="Picture 2" descr="C:\Users\kghelani\AppData\Local\Microsoft\Windows\Temporary Internet Files\Content.IE5\S5GQYFSC\MC900432614[1].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28031" y="3758609"/>
              <a:ext cx="877807" cy="1010186"/>
            </a:xfrm>
            <a:prstGeom prst="rect">
              <a:avLst/>
            </a:prstGeom>
            <a:noFill/>
            <a:extLst>
              <a:ext uri="{909E8E84-426E-40DD-AFC4-6F175D3DCCD1}">
                <a14:hiddenFill xmlns:a14="http://schemas.microsoft.com/office/drawing/2010/main">
                  <a:solidFill>
                    <a:srgbClr val="FFFFFF"/>
                  </a:solidFill>
                </a14:hiddenFill>
              </a:ext>
            </a:extLst>
          </p:spPr>
        </p:pic>
        <p:sp>
          <p:nvSpPr>
            <p:cNvPr id="97" name="Down Arrow 96"/>
            <p:cNvSpPr/>
            <p:nvPr/>
          </p:nvSpPr>
          <p:spPr>
            <a:xfrm>
              <a:off x="2137794" y="2919283"/>
              <a:ext cx="324084" cy="5400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TextBox 97"/>
            <p:cNvSpPr txBox="1"/>
            <p:nvPr/>
          </p:nvSpPr>
          <p:spPr>
            <a:xfrm>
              <a:off x="609600" y="2919283"/>
              <a:ext cx="1373472" cy="830997"/>
            </a:xfrm>
            <a:prstGeom prst="rect">
              <a:avLst/>
            </a:prstGeom>
            <a:noFill/>
          </p:spPr>
          <p:txBody>
            <a:bodyPr wrap="square" rtlCol="0">
              <a:spAutoFit/>
            </a:bodyPr>
            <a:lstStyle/>
            <a:p>
              <a:r>
                <a:rPr lang="en-US" sz="1600" b="1" dirty="0" smtClean="0"/>
                <a:t>Processes</a:t>
              </a:r>
              <a:r>
                <a:rPr lang="en-US" sz="1600" dirty="0" smtClean="0"/>
                <a:t> defined here </a:t>
              </a:r>
              <a:r>
                <a:rPr lang="en-US" sz="1600" b="1" dirty="0" smtClean="0"/>
                <a:t>drives</a:t>
              </a:r>
              <a:r>
                <a:rPr lang="en-US" sz="1600" dirty="0" smtClean="0"/>
                <a:t> </a:t>
              </a:r>
              <a:r>
                <a:rPr lang="en-US" sz="1600" b="1" dirty="0" smtClean="0"/>
                <a:t>automation</a:t>
              </a:r>
            </a:p>
          </p:txBody>
        </p:sp>
      </p:grpSp>
      <p:grpSp>
        <p:nvGrpSpPr>
          <p:cNvPr id="10" name="Group 9"/>
          <p:cNvGrpSpPr/>
          <p:nvPr/>
        </p:nvGrpSpPr>
        <p:grpSpPr>
          <a:xfrm>
            <a:off x="3976260" y="893473"/>
            <a:ext cx="4707810" cy="1905000"/>
            <a:chOff x="2972963" y="923836"/>
            <a:chExt cx="3531777" cy="1905000"/>
          </a:xfrm>
        </p:grpSpPr>
        <p:sp>
          <p:nvSpPr>
            <p:cNvPr id="23" name="TextBox 22"/>
            <p:cNvSpPr txBox="1"/>
            <p:nvPr/>
          </p:nvSpPr>
          <p:spPr>
            <a:xfrm>
              <a:off x="2972963" y="1632972"/>
              <a:ext cx="1313557" cy="523220"/>
            </a:xfrm>
            <a:prstGeom prst="rect">
              <a:avLst/>
            </a:prstGeom>
            <a:noFill/>
          </p:spPr>
          <p:txBody>
            <a:bodyPr wrap="square" rtlCol="0">
              <a:spAutoFit/>
            </a:bodyPr>
            <a:lstStyle/>
            <a:p>
              <a:pPr algn="ctr"/>
              <a:r>
                <a:rPr lang="en-US" sz="1400" dirty="0" smtClean="0"/>
                <a:t>Author</a:t>
              </a:r>
            </a:p>
            <a:p>
              <a:pPr algn="ctr"/>
              <a:r>
                <a:rPr lang="en-US" sz="1400" dirty="0" smtClean="0"/>
                <a:t>Request Offerings</a:t>
              </a:r>
              <a:endParaRPr lang="en-US" sz="1400" dirty="0"/>
            </a:p>
          </p:txBody>
        </p:sp>
        <p:grpSp>
          <p:nvGrpSpPr>
            <p:cNvPr id="13" name="Group 12"/>
            <p:cNvGrpSpPr/>
            <p:nvPr/>
          </p:nvGrpSpPr>
          <p:grpSpPr>
            <a:xfrm>
              <a:off x="4347567" y="1812803"/>
              <a:ext cx="1215033" cy="1016033"/>
              <a:chOff x="4783781" y="1888829"/>
              <a:chExt cx="1215033" cy="1016033"/>
            </a:xfrm>
          </p:grpSpPr>
          <p:pic>
            <p:nvPicPr>
              <p:cNvPr id="24" name="Picture 7"/>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83781" y="1888829"/>
                <a:ext cx="108813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913226" y="1990462"/>
                <a:ext cx="1085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3849936" y="923836"/>
              <a:ext cx="2654804" cy="584775"/>
            </a:xfrm>
            <a:prstGeom prst="rect">
              <a:avLst/>
            </a:prstGeom>
            <a:noFill/>
          </p:spPr>
          <p:txBody>
            <a:bodyPr wrap="square" rtlCol="0">
              <a:spAutoFit/>
            </a:bodyPr>
            <a:lstStyle/>
            <a:p>
              <a:r>
                <a:rPr lang="en-US" sz="1600" b="1" dirty="0" smtClean="0"/>
                <a:t>Request Offering </a:t>
              </a:r>
              <a:r>
                <a:rPr lang="en-US" sz="1600" dirty="0" smtClean="0"/>
                <a:t>maps User Input to Service Request Template</a:t>
              </a:r>
            </a:p>
          </p:txBody>
        </p:sp>
        <p:sp>
          <p:nvSpPr>
            <p:cNvPr id="99" name="Right Arrow 98"/>
            <p:cNvSpPr/>
            <p:nvPr/>
          </p:nvSpPr>
          <p:spPr>
            <a:xfrm>
              <a:off x="3112223" y="2311956"/>
              <a:ext cx="1035035" cy="18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2" name="Group 21"/>
          <p:cNvGrpSpPr/>
          <p:nvPr/>
        </p:nvGrpSpPr>
        <p:grpSpPr>
          <a:xfrm>
            <a:off x="7516731" y="893473"/>
            <a:ext cx="4402513" cy="1819364"/>
            <a:chOff x="5629008" y="923836"/>
            <a:chExt cx="3302745" cy="1819364"/>
          </a:xfrm>
        </p:grpSpPr>
        <p:sp>
          <p:nvSpPr>
            <p:cNvPr id="39" name="TextBox 38"/>
            <p:cNvSpPr txBox="1"/>
            <p:nvPr/>
          </p:nvSpPr>
          <p:spPr>
            <a:xfrm>
              <a:off x="5629008" y="1609636"/>
              <a:ext cx="1313557" cy="523220"/>
            </a:xfrm>
            <a:prstGeom prst="rect">
              <a:avLst/>
            </a:prstGeom>
            <a:noFill/>
          </p:spPr>
          <p:txBody>
            <a:bodyPr wrap="square" rtlCol="0">
              <a:spAutoFit/>
            </a:bodyPr>
            <a:lstStyle/>
            <a:p>
              <a:pPr algn="ctr"/>
              <a:r>
                <a:rPr lang="en-US" sz="1400" dirty="0" smtClean="0"/>
                <a:t>Author</a:t>
              </a:r>
            </a:p>
            <a:p>
              <a:pPr algn="ctr"/>
              <a:r>
                <a:rPr lang="en-US" sz="1400" dirty="0" smtClean="0"/>
                <a:t>Service Offerings</a:t>
              </a:r>
              <a:endParaRPr lang="en-US" sz="1400" dirty="0"/>
            </a:p>
          </p:txBody>
        </p:sp>
        <p:grpSp>
          <p:nvGrpSpPr>
            <p:cNvPr id="12" name="Group 11"/>
            <p:cNvGrpSpPr/>
            <p:nvPr/>
          </p:nvGrpSpPr>
          <p:grpSpPr>
            <a:xfrm>
              <a:off x="5761800" y="923836"/>
              <a:ext cx="3169953" cy="1819364"/>
              <a:chOff x="5761800" y="923836"/>
              <a:chExt cx="3169953" cy="1819364"/>
            </a:xfrm>
          </p:grpSpPr>
          <p:grpSp>
            <p:nvGrpSpPr>
              <p:cNvPr id="14" name="Group 13"/>
              <p:cNvGrpSpPr/>
              <p:nvPr/>
            </p:nvGrpSpPr>
            <p:grpSpPr>
              <a:xfrm>
                <a:off x="7061097" y="1579359"/>
                <a:ext cx="1320903" cy="1163841"/>
                <a:chOff x="7239000" y="813915"/>
                <a:chExt cx="1672233" cy="1624485"/>
              </a:xfrm>
            </p:grpSpPr>
            <p:grpSp>
              <p:nvGrpSpPr>
                <p:cNvPr id="36" name="Group 35"/>
                <p:cNvGrpSpPr/>
                <p:nvPr/>
              </p:nvGrpSpPr>
              <p:grpSpPr>
                <a:xfrm>
                  <a:off x="7239000" y="813915"/>
                  <a:ext cx="1215033" cy="1016033"/>
                  <a:chOff x="4709419" y="1757118"/>
                  <a:chExt cx="1215033" cy="1016033"/>
                </a:xfrm>
              </p:grpSpPr>
              <p:pic>
                <p:nvPicPr>
                  <p:cNvPr id="37" name="Picture 7"/>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09419" y="1757118"/>
                    <a:ext cx="108813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38864" y="1858751"/>
                    <a:ext cx="1085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nvGrpSpPr>
              <p:grpSpPr>
                <a:xfrm>
                  <a:off x="7471767" y="1117567"/>
                  <a:ext cx="1215033" cy="1016033"/>
                  <a:chOff x="4709419" y="1757118"/>
                  <a:chExt cx="1215033" cy="1016033"/>
                </a:xfrm>
              </p:grpSpPr>
              <p:pic>
                <p:nvPicPr>
                  <p:cNvPr id="34" name="Picture 7"/>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09419" y="1757118"/>
                    <a:ext cx="108813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38864" y="1858751"/>
                    <a:ext cx="1085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7696200" y="1422367"/>
                  <a:ext cx="1215033" cy="1016033"/>
                  <a:chOff x="4709419" y="1757118"/>
                  <a:chExt cx="1215033" cy="1016033"/>
                </a:xfrm>
              </p:grpSpPr>
              <p:pic>
                <p:nvPicPr>
                  <p:cNvPr id="31" name="Picture 7"/>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09419" y="1757118"/>
                    <a:ext cx="108813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9"/>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838864" y="1858751"/>
                    <a:ext cx="10855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40" name="TextBox 39"/>
              <p:cNvSpPr txBox="1"/>
              <p:nvPr/>
            </p:nvSpPr>
            <p:spPr>
              <a:xfrm>
                <a:off x="6742368" y="923836"/>
                <a:ext cx="2189385" cy="584775"/>
              </a:xfrm>
              <a:prstGeom prst="rect">
                <a:avLst/>
              </a:prstGeom>
              <a:noFill/>
            </p:spPr>
            <p:txBody>
              <a:bodyPr wrap="square" rtlCol="0">
                <a:spAutoFit/>
              </a:bodyPr>
              <a:lstStyle/>
              <a:p>
                <a:r>
                  <a:rPr lang="en-US" sz="1600" b="1" dirty="0" smtClean="0"/>
                  <a:t>Service Offerings </a:t>
                </a:r>
                <a:r>
                  <a:rPr lang="en-US" sz="1600" dirty="0" smtClean="0"/>
                  <a:t>is a collection of requests</a:t>
                </a:r>
                <a:endParaRPr lang="en-US" sz="1600" dirty="0"/>
              </a:p>
            </p:txBody>
          </p:sp>
          <p:sp>
            <p:nvSpPr>
              <p:cNvPr id="100" name="Right Arrow 99"/>
              <p:cNvSpPr/>
              <p:nvPr/>
            </p:nvSpPr>
            <p:spPr>
              <a:xfrm>
                <a:off x="5761800" y="2315126"/>
                <a:ext cx="1035035" cy="18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21" name="Group 20"/>
          <p:cNvGrpSpPr/>
          <p:nvPr/>
        </p:nvGrpSpPr>
        <p:grpSpPr>
          <a:xfrm>
            <a:off x="2733624" y="4474874"/>
            <a:ext cx="4254879" cy="988367"/>
            <a:chOff x="2040743" y="4505236"/>
            <a:chExt cx="3191991" cy="988367"/>
          </a:xfrm>
        </p:grpSpPr>
        <p:sp>
          <p:nvSpPr>
            <p:cNvPr id="84" name="Down Arrow 83"/>
            <p:cNvSpPr/>
            <p:nvPr/>
          </p:nvSpPr>
          <p:spPr>
            <a:xfrm>
              <a:off x="4908650" y="4953000"/>
              <a:ext cx="324084" cy="54060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1" name="Down Arrow 100"/>
            <p:cNvSpPr/>
            <p:nvPr/>
          </p:nvSpPr>
          <p:spPr>
            <a:xfrm>
              <a:off x="2040743" y="4926419"/>
              <a:ext cx="324084" cy="54060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TextBox 101"/>
            <p:cNvSpPr txBox="1"/>
            <p:nvPr/>
          </p:nvSpPr>
          <p:spPr>
            <a:xfrm>
              <a:off x="2606368" y="4505236"/>
              <a:ext cx="2270432" cy="738664"/>
            </a:xfrm>
            <a:prstGeom prst="rect">
              <a:avLst/>
            </a:prstGeom>
            <a:noFill/>
          </p:spPr>
          <p:txBody>
            <a:bodyPr wrap="square" rtlCol="0">
              <a:spAutoFit/>
            </a:bodyPr>
            <a:lstStyle/>
            <a:p>
              <a:r>
                <a:rPr lang="en-US" sz="1400" b="1" dirty="0" smtClean="0"/>
                <a:t>Request triggers Workflows, approvals, notifications as defined by processes in templates</a:t>
              </a:r>
            </a:p>
          </p:txBody>
        </p:sp>
      </p:grpSp>
    </p:spTree>
    <p:extLst>
      <p:ext uri="{BB962C8B-B14F-4D97-AF65-F5344CB8AC3E}">
        <p14:creationId xmlns:p14="http://schemas.microsoft.com/office/powerpoint/2010/main" val="1936383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74"/>
          <p:cNvGrpSpPr/>
          <p:nvPr/>
        </p:nvGrpSpPr>
        <p:grpSpPr>
          <a:xfrm>
            <a:off x="316080" y="1306276"/>
            <a:ext cx="11526922" cy="2335696"/>
            <a:chOff x="316080" y="1306276"/>
            <a:chExt cx="11526922" cy="2335696"/>
          </a:xfrm>
        </p:grpSpPr>
        <p:grpSp>
          <p:nvGrpSpPr>
            <p:cNvPr id="9" name="Group 169"/>
            <p:cNvGrpSpPr/>
            <p:nvPr/>
          </p:nvGrpSpPr>
          <p:grpSpPr>
            <a:xfrm>
              <a:off x="316080" y="1306276"/>
              <a:ext cx="11526383" cy="2335696"/>
              <a:chOff x="316080" y="1306276"/>
              <a:chExt cx="11526383" cy="2335696"/>
            </a:xfrm>
          </p:grpSpPr>
          <p:sp>
            <p:nvSpPr>
              <p:cNvPr id="14" name="Freeform 12"/>
              <p:cNvSpPr>
                <a:spLocks/>
              </p:cNvSpPr>
              <p:nvPr/>
            </p:nvSpPr>
            <p:spPr bwMode="auto">
              <a:xfrm>
                <a:off x="316080" y="1306276"/>
                <a:ext cx="11526383" cy="2335696"/>
              </a:xfrm>
              <a:prstGeom prst="roundRect">
                <a:avLst>
                  <a:gd name="adj" fmla="val 12456"/>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121888" tIns="60944" rIns="121888" bIns="60944" numCol="1" anchor="t" anchorCtr="0" compatLnSpc="1">
                <a:prstTxWarp prst="textNoShape">
                  <a:avLst/>
                </a:prstTxWarp>
              </a:bodyPr>
              <a:lstStyle/>
              <a:p>
                <a:pPr fontAlgn="base">
                  <a:spcBef>
                    <a:spcPct val="0"/>
                  </a:spcBef>
                  <a:spcAft>
                    <a:spcPct val="0"/>
                  </a:spcAft>
                  <a:defRPr/>
                </a:pPr>
                <a:endParaRPr lang="en-US" dirty="0"/>
              </a:p>
            </p:txBody>
          </p:sp>
          <p:pic>
            <p:nvPicPr>
              <p:cNvPr id="12" name="Picture 4" descr="C:\Users\Walter\Documents\Active Projects\XTC - SCSM Deck\SysCenter-SvcMgr_bL.png"/>
              <p:cNvPicPr>
                <a:picLocks noChangeAspect="1" noChangeArrowheads="1"/>
              </p:cNvPicPr>
              <p:nvPr/>
            </p:nvPicPr>
            <p:blipFill>
              <a:blip r:embed="rId3" cstate="print">
                <a:lum bright="100000"/>
              </a:blip>
              <a:stretch>
                <a:fillRect/>
              </a:stretch>
            </p:blipFill>
            <p:spPr bwMode="auto">
              <a:xfrm>
                <a:off x="3885962" y="1463692"/>
                <a:ext cx="2589450" cy="898508"/>
              </a:xfrm>
              <a:prstGeom prst="rect">
                <a:avLst/>
              </a:prstGeom>
              <a:noFill/>
              <a:ln>
                <a:noFill/>
              </a:ln>
              <a:effectLst/>
            </p:spPr>
          </p:pic>
        </p:grpSp>
        <p:sp>
          <p:nvSpPr>
            <p:cNvPr id="10" name="Down Arrow 9"/>
            <p:cNvSpPr/>
            <p:nvPr/>
          </p:nvSpPr>
          <p:spPr bwMode="auto">
            <a:xfrm rot="16200000" flipH="1">
              <a:off x="5970210" y="-3150055"/>
              <a:ext cx="218661" cy="11526922"/>
            </a:xfrm>
            <a:prstGeom prst="downArrow">
              <a:avLst/>
            </a:prstGeom>
            <a:solidFill>
              <a:schemeClr val="accent1"/>
            </a:solidFill>
            <a:ln w="38100">
              <a:noFill/>
              <a:headEnd type="none" w="med" len="med"/>
              <a:tailEnd type="none" w="med" len="med"/>
            </a:ln>
            <a:effectLst/>
            <a:scene3d>
              <a:camera prst="orthographicFront">
                <a:rot lat="0" lon="0" rev="0"/>
              </a:camera>
              <a:lightRig rig="threePt" dir="t">
                <a:rot lat="0" lon="0" rev="9000000"/>
              </a:lightRig>
            </a:scene3d>
            <a:sp3d prstMaterial="flat">
              <a:bevelB/>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grpSp>
      <p:sp>
        <p:nvSpPr>
          <p:cNvPr id="77" name="Rounded Rectangle 76"/>
          <p:cNvSpPr/>
          <p:nvPr/>
        </p:nvSpPr>
        <p:spPr bwMode="auto">
          <a:xfrm>
            <a:off x="9994260" y="2443444"/>
            <a:ext cx="1599283"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6" name="Rounded Rectangle 65"/>
          <p:cNvSpPr/>
          <p:nvPr/>
        </p:nvSpPr>
        <p:spPr bwMode="auto">
          <a:xfrm>
            <a:off x="8224384" y="2445040"/>
            <a:ext cx="1599283"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5" name="Rounded Rectangle 64"/>
          <p:cNvSpPr/>
          <p:nvPr/>
        </p:nvSpPr>
        <p:spPr bwMode="auto">
          <a:xfrm>
            <a:off x="6262702" y="2443796"/>
            <a:ext cx="1599283"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4" name="Rounded Rectangle 63"/>
          <p:cNvSpPr/>
          <p:nvPr/>
        </p:nvSpPr>
        <p:spPr bwMode="auto">
          <a:xfrm>
            <a:off x="4415264" y="2443444"/>
            <a:ext cx="1599283"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3" name="Rounded Rectangle 62"/>
          <p:cNvSpPr/>
          <p:nvPr/>
        </p:nvSpPr>
        <p:spPr bwMode="auto">
          <a:xfrm>
            <a:off x="2436869" y="2443444"/>
            <a:ext cx="1599283"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0" name="Rounded Rectangle 59"/>
          <p:cNvSpPr/>
          <p:nvPr/>
        </p:nvSpPr>
        <p:spPr bwMode="auto">
          <a:xfrm>
            <a:off x="470027" y="2443444"/>
            <a:ext cx="1599283"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4000" dirty="0" smtClean="0"/>
              <a:t>Scenario: Automated Self-service Cloud Requests</a:t>
            </a:r>
            <a:endParaRPr lang="en-US" sz="4000" dirty="0"/>
          </a:p>
        </p:txBody>
      </p:sp>
      <p:sp>
        <p:nvSpPr>
          <p:cNvPr id="4" name="Rectangle 3"/>
          <p:cNvSpPr/>
          <p:nvPr/>
        </p:nvSpPr>
        <p:spPr bwMode="hidden">
          <a:xfrm>
            <a:off x="-3" y="2563713"/>
            <a:ext cx="12188828" cy="827188"/>
          </a:xfrm>
          <a:prstGeom prst="rect">
            <a:avLst/>
          </a:prstGeom>
          <a:noFill/>
          <a:ln w="9525">
            <a:noFill/>
            <a:miter lim="800000"/>
            <a:headEnd/>
            <a:tailEnd/>
          </a:ln>
          <a:effectLst/>
        </p:spPr>
        <p:txBody>
          <a:bodyPr anchor="t" anchorCtr="0"/>
          <a:lstStyle/>
          <a:p>
            <a:pPr algn="ctr" defTabSz="914099" fontAlgn="base">
              <a:spcBef>
                <a:spcPct val="0"/>
              </a:spcBef>
              <a:spcAft>
                <a:spcPct val="0"/>
              </a:spcAft>
              <a:defRPr/>
            </a:pPr>
            <a:endParaRPr lang="en-US" sz="2400" dirty="0" smtClean="0">
              <a:solidFill>
                <a:srgbClr val="FFFFFF"/>
              </a:solidFill>
              <a:effectLst>
                <a:outerShdw blurRad="38100" dist="38100" dir="2700000" algn="tl">
                  <a:srgbClr val="000000">
                    <a:alpha val="43137"/>
                  </a:srgbClr>
                </a:outerShdw>
              </a:effectLst>
            </a:endParaRPr>
          </a:p>
        </p:txBody>
      </p:sp>
      <p:sp>
        <p:nvSpPr>
          <p:cNvPr id="7" name="Freeform 12"/>
          <p:cNvSpPr>
            <a:spLocks/>
          </p:cNvSpPr>
          <p:nvPr/>
        </p:nvSpPr>
        <p:spPr bwMode="auto">
          <a:xfrm rot="10800000">
            <a:off x="355266" y="5029200"/>
            <a:ext cx="11487197" cy="1385640"/>
          </a:xfrm>
          <a:prstGeom prst="roundRect">
            <a:avLst>
              <a:gd name="adj" fmla="val 12456"/>
            </a:avLst>
          </a:prstGeom>
          <a:gradFill>
            <a:gsLst>
              <a:gs pos="0">
                <a:schemeClr val="accent4">
                  <a:shade val="51000"/>
                  <a:satMod val="130000"/>
                  <a:lumMod val="90000"/>
                </a:schemeClr>
              </a:gs>
              <a:gs pos="80000">
                <a:schemeClr val="accent4">
                  <a:shade val="93000"/>
                  <a:satMod val="130000"/>
                  <a:lumMod val="90000"/>
                </a:schemeClr>
              </a:gs>
              <a:gs pos="100000">
                <a:schemeClr val="accent4">
                  <a:shade val="94000"/>
                  <a:satMod val="135000"/>
                  <a:lumMod val="90000"/>
                </a:schemeClr>
              </a:gs>
            </a:gsLst>
          </a:gradFill>
          <a:ln>
            <a:headEnd/>
            <a:tailEnd/>
          </a:ln>
        </p:spPr>
        <p:style>
          <a:lnRef idx="1">
            <a:schemeClr val="accent4"/>
          </a:lnRef>
          <a:fillRef idx="3">
            <a:schemeClr val="accent4"/>
          </a:fillRef>
          <a:effectRef idx="2">
            <a:schemeClr val="accent4"/>
          </a:effectRef>
          <a:fontRef idx="minor">
            <a:schemeClr val="lt1"/>
          </a:fontRef>
        </p:style>
        <p:txBody>
          <a:bodyPr vert="horz" wrap="square" lIns="121888" tIns="60944" rIns="121888" bIns="60944" numCol="1" anchor="t" anchorCtr="0" compatLnSpc="1">
            <a:prstTxWarp prst="textNoShape">
              <a:avLst/>
            </a:prstTxWarp>
          </a:bodyPr>
          <a:lstStyle/>
          <a:p>
            <a:pPr fontAlgn="base">
              <a:spcBef>
                <a:spcPct val="0"/>
              </a:spcBef>
              <a:spcAft>
                <a:spcPct val="0"/>
              </a:spcAft>
              <a:defRPr/>
            </a:pPr>
            <a:endParaRPr lang="en-US" dirty="0"/>
          </a:p>
        </p:txBody>
      </p:sp>
      <p:sp>
        <p:nvSpPr>
          <p:cNvPr id="15" name="Rounded Rectangle 14"/>
          <p:cNvSpPr/>
          <p:nvPr/>
        </p:nvSpPr>
        <p:spPr bwMode="black">
          <a:xfrm rot="10800000">
            <a:off x="9916115" y="2443445"/>
            <a:ext cx="1828325" cy="966551"/>
          </a:xfrm>
          <a:prstGeom prst="roundRect">
            <a:avLst>
              <a:gd name="adj" fmla="val 12495"/>
            </a:avLst>
          </a:prstGeom>
          <a:noFill/>
          <a:ln w="38100">
            <a:noFill/>
            <a:headEnd type="none" w="med" len="med"/>
            <a:tailEnd type="none" w="med" len="med"/>
          </a:ln>
          <a:effectLst/>
          <a:scene3d>
            <a:camera prst="orthographicFront">
              <a:rot lat="0" lon="0" rev="0"/>
            </a:camera>
            <a:lightRig rig="threePt" dir="t">
              <a:rot lat="0" lon="0" rev="9000000"/>
            </a:lightRig>
          </a:scene3d>
          <a:sp3d prstMaterial="flat">
            <a:bevelB/>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400" dirty="0" smtClean="0">
              <a:solidFill>
                <a:schemeClr val="bg1">
                  <a:lumMod val="10000"/>
                  <a:lumOff val="90000"/>
                </a:schemeClr>
              </a:solidFill>
              <a:effectLst>
                <a:outerShdw blurRad="38100" dist="38100" dir="2700000" algn="tl">
                  <a:srgbClr val="000000">
                    <a:alpha val="43137"/>
                  </a:srgbClr>
                </a:outerShdw>
              </a:effectLst>
              <a:latin typeface="Arial" pitchFamily="34" charset="0"/>
            </a:endParaRPr>
          </a:p>
        </p:txBody>
      </p:sp>
      <p:sp>
        <p:nvSpPr>
          <p:cNvPr id="30" name="Down Arrow 29"/>
          <p:cNvSpPr/>
          <p:nvPr/>
        </p:nvSpPr>
        <p:spPr bwMode="auto">
          <a:xfrm rot="10800000" flipH="1">
            <a:off x="1067351" y="3962400"/>
            <a:ext cx="252000" cy="961292"/>
          </a:xfrm>
          <a:prstGeom prst="down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26" name="TextBox 25"/>
          <p:cNvSpPr txBox="1"/>
          <p:nvPr/>
        </p:nvSpPr>
        <p:spPr>
          <a:xfrm>
            <a:off x="507868" y="2443444"/>
            <a:ext cx="1523603" cy="535531"/>
          </a:xfrm>
          <a:prstGeom prst="rect">
            <a:avLst/>
          </a:prstGeom>
          <a:noFill/>
        </p:spPr>
        <p:txBody>
          <a:bodyPr wrap="square" rtlCol="0">
            <a:spAutoFit/>
          </a:bodyPr>
          <a:lstStyle/>
          <a:p>
            <a:pPr algn="ctr">
              <a:lnSpc>
                <a:spcPct val="90000"/>
              </a:lnSpc>
            </a:pPr>
            <a:r>
              <a:rPr lang="en-US" sz="1600" dirty="0" smtClean="0"/>
              <a:t>Import Runbooks</a:t>
            </a:r>
            <a:endParaRPr lang="en-US" sz="1600" dirty="0"/>
          </a:p>
        </p:txBody>
      </p:sp>
      <p:sp>
        <p:nvSpPr>
          <p:cNvPr id="23" name="TextBox 22"/>
          <p:cNvSpPr txBox="1"/>
          <p:nvPr/>
        </p:nvSpPr>
        <p:spPr>
          <a:xfrm>
            <a:off x="2539338" y="2443444"/>
            <a:ext cx="1346624" cy="757130"/>
          </a:xfrm>
          <a:prstGeom prst="rect">
            <a:avLst/>
          </a:prstGeom>
          <a:noFill/>
        </p:spPr>
        <p:txBody>
          <a:bodyPr wrap="square" rtlCol="0">
            <a:spAutoFit/>
          </a:bodyPr>
          <a:lstStyle/>
          <a:p>
            <a:pPr algn="ctr">
              <a:lnSpc>
                <a:spcPct val="90000"/>
              </a:lnSpc>
            </a:pPr>
            <a:r>
              <a:rPr lang="en-US" sz="1600" dirty="0" smtClean="0"/>
              <a:t>Configure Request</a:t>
            </a:r>
          </a:p>
          <a:p>
            <a:pPr algn="ctr">
              <a:lnSpc>
                <a:spcPct val="90000"/>
              </a:lnSpc>
            </a:pPr>
            <a:r>
              <a:rPr lang="en-US" sz="1600" dirty="0" smtClean="0"/>
              <a:t>Offering</a:t>
            </a:r>
            <a:endParaRPr lang="en-US" sz="1600" dirty="0"/>
          </a:p>
        </p:txBody>
      </p:sp>
      <p:sp>
        <p:nvSpPr>
          <p:cNvPr id="46" name="Down Arrow 45"/>
          <p:cNvSpPr/>
          <p:nvPr/>
        </p:nvSpPr>
        <p:spPr bwMode="auto">
          <a:xfrm rot="10800000" flipH="1">
            <a:off x="8691381" y="3962402"/>
            <a:ext cx="252000" cy="961292"/>
          </a:xfrm>
          <a:prstGeom prst="down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47" name="Up Arrow 46"/>
          <p:cNvSpPr/>
          <p:nvPr/>
        </p:nvSpPr>
        <p:spPr bwMode="auto">
          <a:xfrm rot="10800000" flipH="1">
            <a:off x="9041225" y="3962402"/>
            <a:ext cx="252000" cy="961291"/>
          </a:xfrm>
          <a:prstGeom prst="up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42" name="TextBox 41"/>
          <p:cNvSpPr txBox="1"/>
          <p:nvPr/>
        </p:nvSpPr>
        <p:spPr>
          <a:xfrm>
            <a:off x="8121466" y="2443444"/>
            <a:ext cx="1749218" cy="535531"/>
          </a:xfrm>
          <a:prstGeom prst="rect">
            <a:avLst/>
          </a:prstGeom>
          <a:noFill/>
        </p:spPr>
        <p:txBody>
          <a:bodyPr wrap="square" rtlCol="0">
            <a:spAutoFit/>
          </a:bodyPr>
          <a:lstStyle/>
          <a:p>
            <a:pPr algn="ctr">
              <a:lnSpc>
                <a:spcPct val="90000"/>
              </a:lnSpc>
            </a:pPr>
            <a:r>
              <a:rPr lang="en-US" sz="1600" dirty="0" err="1" smtClean="0"/>
              <a:t>Runbook</a:t>
            </a:r>
            <a:r>
              <a:rPr lang="en-US" sz="1600" dirty="0" smtClean="0"/>
              <a:t> </a:t>
            </a:r>
          </a:p>
          <a:p>
            <a:pPr algn="ctr">
              <a:lnSpc>
                <a:spcPct val="90000"/>
              </a:lnSpc>
            </a:pPr>
            <a:r>
              <a:rPr lang="en-US" sz="1600" dirty="0" smtClean="0"/>
              <a:t>Invoked</a:t>
            </a:r>
          </a:p>
        </p:txBody>
      </p:sp>
      <p:sp>
        <p:nvSpPr>
          <p:cNvPr id="37" name="TextBox 36"/>
          <p:cNvSpPr txBox="1"/>
          <p:nvPr/>
        </p:nvSpPr>
        <p:spPr>
          <a:xfrm>
            <a:off x="9895672" y="2443444"/>
            <a:ext cx="1874162" cy="313932"/>
          </a:xfrm>
          <a:prstGeom prst="rect">
            <a:avLst/>
          </a:prstGeom>
          <a:noFill/>
        </p:spPr>
        <p:txBody>
          <a:bodyPr wrap="square" rtlCol="0">
            <a:spAutoFit/>
          </a:bodyPr>
          <a:lstStyle/>
          <a:p>
            <a:pPr algn="ctr">
              <a:lnSpc>
                <a:spcPct val="90000"/>
              </a:lnSpc>
            </a:pPr>
            <a:r>
              <a:rPr lang="en-US" sz="1600" dirty="0" smtClean="0"/>
              <a:t>Create VM</a:t>
            </a:r>
          </a:p>
        </p:txBody>
      </p:sp>
      <p:grpSp>
        <p:nvGrpSpPr>
          <p:cNvPr id="49" name="Group 165"/>
          <p:cNvGrpSpPr/>
          <p:nvPr/>
        </p:nvGrpSpPr>
        <p:grpSpPr>
          <a:xfrm>
            <a:off x="4856487" y="3962400"/>
            <a:ext cx="607507" cy="961292"/>
            <a:chOff x="4856486" y="4011530"/>
            <a:chExt cx="607507" cy="1188720"/>
          </a:xfrm>
          <a:solidFill>
            <a:schemeClr val="accent1"/>
          </a:solidFill>
        </p:grpSpPr>
        <p:sp>
          <p:nvSpPr>
            <p:cNvPr id="61" name="Down Arrow 60"/>
            <p:cNvSpPr/>
            <p:nvPr/>
          </p:nvSpPr>
          <p:spPr bwMode="auto">
            <a:xfrm rot="10800000" flipH="1">
              <a:off x="4856486" y="4011530"/>
              <a:ext cx="252000" cy="1188720"/>
            </a:xfrm>
            <a:prstGeom prst="downArrow">
              <a:avLst/>
            </a:prstGeom>
            <a:grp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62" name="Up Arrow 61"/>
            <p:cNvSpPr/>
            <p:nvPr/>
          </p:nvSpPr>
          <p:spPr bwMode="auto">
            <a:xfrm rot="10800000" flipH="1">
              <a:off x="5211993" y="4011530"/>
              <a:ext cx="252000" cy="1188720"/>
            </a:xfrm>
            <a:prstGeom prst="upArrow">
              <a:avLst/>
            </a:prstGeom>
            <a:grp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grpSp>
      <p:sp>
        <p:nvSpPr>
          <p:cNvPr id="55" name="TextBox 54"/>
          <p:cNvSpPr txBox="1"/>
          <p:nvPr/>
        </p:nvSpPr>
        <p:spPr>
          <a:xfrm>
            <a:off x="4532598" y="2443444"/>
            <a:ext cx="1364617" cy="757130"/>
          </a:xfrm>
          <a:prstGeom prst="rect">
            <a:avLst/>
          </a:prstGeom>
          <a:noFill/>
        </p:spPr>
        <p:txBody>
          <a:bodyPr wrap="square" rtlCol="0">
            <a:spAutoFit/>
          </a:bodyPr>
          <a:lstStyle/>
          <a:p>
            <a:pPr algn="ctr">
              <a:lnSpc>
                <a:spcPct val="90000"/>
              </a:lnSpc>
            </a:pPr>
            <a:r>
              <a:rPr lang="en-US" sz="1600" dirty="0" smtClean="0"/>
              <a:t>Request VM from Service Catalog</a:t>
            </a:r>
          </a:p>
        </p:txBody>
      </p:sp>
      <p:pic>
        <p:nvPicPr>
          <p:cNvPr id="52" name="Picture 92" descr="C:\Users\jeff.alldridge\Documents\Version Cue\APO - Enterprise Architecture\Presentation Graphics\MSB08_Amelia_02.png"/>
          <p:cNvPicPr>
            <a:picLocks noChangeAspect="1" noChangeArrowheads="1"/>
          </p:cNvPicPr>
          <p:nvPr/>
        </p:nvPicPr>
        <p:blipFill>
          <a:blip r:embed="rId4" cstate="print"/>
          <a:stretch>
            <a:fillRect/>
          </a:stretch>
        </p:blipFill>
        <p:spPr bwMode="auto">
          <a:xfrm flipH="1">
            <a:off x="4806136" y="5138042"/>
            <a:ext cx="749102" cy="1167955"/>
          </a:xfrm>
          <a:prstGeom prst="rect">
            <a:avLst/>
          </a:prstGeom>
          <a:noFill/>
          <a:ln w="9525">
            <a:noFill/>
            <a:miter lim="800000"/>
            <a:headEnd/>
            <a:tailEnd/>
          </a:ln>
        </p:spPr>
      </p:pic>
      <p:sp>
        <p:nvSpPr>
          <p:cNvPr id="73" name="Down Arrow 72"/>
          <p:cNvSpPr/>
          <p:nvPr/>
        </p:nvSpPr>
        <p:spPr bwMode="auto">
          <a:xfrm rot="10800000" flipH="1">
            <a:off x="6780104" y="3962400"/>
            <a:ext cx="252000" cy="961292"/>
          </a:xfrm>
          <a:prstGeom prst="down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74" name="Up Arrow 73"/>
          <p:cNvSpPr/>
          <p:nvPr/>
        </p:nvSpPr>
        <p:spPr bwMode="auto">
          <a:xfrm rot="10800000" flipH="1">
            <a:off x="7135611" y="3962400"/>
            <a:ext cx="252000" cy="961292"/>
          </a:xfrm>
          <a:prstGeom prst="up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71" name="TextBox 70"/>
          <p:cNvSpPr txBox="1"/>
          <p:nvPr/>
        </p:nvSpPr>
        <p:spPr>
          <a:xfrm>
            <a:off x="6205317" y="2443444"/>
            <a:ext cx="1714054" cy="757130"/>
          </a:xfrm>
          <a:prstGeom prst="rect">
            <a:avLst/>
          </a:prstGeom>
          <a:noFill/>
        </p:spPr>
        <p:txBody>
          <a:bodyPr wrap="square" rtlCol="0">
            <a:spAutoFit/>
          </a:bodyPr>
          <a:lstStyle/>
          <a:p>
            <a:pPr algn="ctr">
              <a:lnSpc>
                <a:spcPct val="90000"/>
              </a:lnSpc>
            </a:pPr>
            <a:r>
              <a:rPr lang="en-US" sz="1600" dirty="0" smtClean="0"/>
              <a:t>Service </a:t>
            </a:r>
          </a:p>
          <a:p>
            <a:pPr algn="ctr">
              <a:lnSpc>
                <a:spcPct val="90000"/>
              </a:lnSpc>
            </a:pPr>
            <a:r>
              <a:rPr lang="en-US" sz="1600" dirty="0" smtClean="0"/>
              <a:t>Request</a:t>
            </a:r>
          </a:p>
          <a:p>
            <a:pPr algn="ctr">
              <a:lnSpc>
                <a:spcPct val="90000"/>
              </a:lnSpc>
            </a:pPr>
            <a:r>
              <a:rPr lang="en-US" sz="1600" dirty="0" smtClean="0"/>
              <a:t>Created</a:t>
            </a:r>
          </a:p>
        </p:txBody>
      </p:sp>
      <p:pic>
        <p:nvPicPr>
          <p:cNvPr id="67" name="Picture 77" descr="C:\Users\jeff.alldridge\Documents\Version Cue\APO - Enterprise Architecture\Presentation Graphics\Vince-Smile.png"/>
          <p:cNvPicPr>
            <a:picLocks noChangeAspect="1" noChangeArrowheads="1"/>
          </p:cNvPicPr>
          <p:nvPr/>
        </p:nvPicPr>
        <p:blipFill>
          <a:blip r:embed="rId5" cstate="print"/>
          <a:stretch>
            <a:fillRect/>
          </a:stretch>
        </p:blipFill>
        <p:spPr bwMode="auto">
          <a:xfrm>
            <a:off x="2803598" y="5166246"/>
            <a:ext cx="867708" cy="867708"/>
          </a:xfrm>
          <a:prstGeom prst="rect">
            <a:avLst/>
          </a:prstGeom>
          <a:noFill/>
          <a:ln w="9525">
            <a:noFill/>
            <a:miter lim="800000"/>
            <a:headEnd/>
            <a:tailEnd/>
          </a:ln>
        </p:spPr>
      </p:pic>
      <p:sp>
        <p:nvSpPr>
          <p:cNvPr id="68" name="Rounded Rectangle 67"/>
          <p:cNvSpPr/>
          <p:nvPr/>
        </p:nvSpPr>
        <p:spPr bwMode="auto">
          <a:xfrm rot="16200000">
            <a:off x="3030209" y="5332247"/>
            <a:ext cx="364883" cy="1315026"/>
          </a:xfrm>
          <a:prstGeom prst="roundRect">
            <a:avLst>
              <a:gd name="adj" fmla="val 7589"/>
            </a:avLst>
          </a:prstGeom>
          <a:gradFill flip="none" rotWithShape="1">
            <a:gsLst>
              <a:gs pos="0">
                <a:schemeClr val="tx2">
                  <a:lumMod val="50000"/>
                </a:schemeClr>
              </a:gs>
              <a:gs pos="80000">
                <a:schemeClr val="tx2"/>
              </a:gs>
              <a:gs pos="100000">
                <a:schemeClr val="tx2"/>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marL="0" lvl="1" indent="-212716" algn="ctr" defTabSz="914099" fontAlgn="base">
              <a:lnSpc>
                <a:spcPct val="90000"/>
              </a:lnSpc>
              <a:spcBef>
                <a:spcPct val="0"/>
              </a:spcBef>
              <a:spcAft>
                <a:spcPct val="0"/>
              </a:spcAft>
              <a:buClr>
                <a:srgbClr val="777777"/>
              </a:buClr>
              <a:buSzPct val="130000"/>
              <a:defRPr/>
            </a:pPr>
            <a:r>
              <a:rPr lang="en-US" altLang="zh-CN" sz="1200" kern="0" dirty="0" smtClean="0">
                <a:solidFill>
                  <a:srgbClr val="FFFFFF"/>
                </a:solidFill>
                <a:effectLst>
                  <a:outerShdw blurRad="50800" dist="38100" dir="2700000" algn="tl" rotWithShape="0">
                    <a:prstClr val="black">
                      <a:alpha val="40000"/>
                    </a:prstClr>
                  </a:outerShdw>
                </a:effectLst>
                <a:latin typeface="Arial" pitchFamily="34" charset="0"/>
              </a:rPr>
              <a:t>SM Admin</a:t>
            </a:r>
            <a:endParaRPr lang="en-US" altLang="zh-CN" sz="1200" kern="0" dirty="0">
              <a:solidFill>
                <a:srgbClr val="FFFFFF"/>
              </a:solidFill>
              <a:effectLst>
                <a:outerShdw blurRad="50800" dist="38100" dir="2700000" algn="tl" rotWithShape="0">
                  <a:prstClr val="black">
                    <a:alpha val="40000"/>
                  </a:prstClr>
                </a:outerShdw>
              </a:effectLst>
              <a:latin typeface="Arial" pitchFamily="34" charset="0"/>
            </a:endParaRPr>
          </a:p>
        </p:txBody>
      </p:sp>
      <p:pic>
        <p:nvPicPr>
          <p:cNvPr id="75" name="Picture 74" descr="Opalis_logo_whiteText_orang.png"/>
          <p:cNvPicPr>
            <a:picLocks noChangeAspect="1"/>
          </p:cNvPicPr>
          <p:nvPr/>
        </p:nvPicPr>
        <p:blipFill>
          <a:blip r:embed="rId6"/>
          <a:stretch>
            <a:fillRect/>
          </a:stretch>
        </p:blipFill>
        <p:spPr>
          <a:xfrm>
            <a:off x="690673" y="5353720"/>
            <a:ext cx="952635" cy="476318"/>
          </a:xfrm>
          <a:prstGeom prst="rect">
            <a:avLst/>
          </a:prstGeom>
        </p:spPr>
      </p:pic>
      <p:pic>
        <p:nvPicPr>
          <p:cNvPr id="76" name="Picture 75" descr="Opalis_logo_whiteText_orang.png"/>
          <p:cNvPicPr>
            <a:picLocks noChangeAspect="1"/>
          </p:cNvPicPr>
          <p:nvPr/>
        </p:nvPicPr>
        <p:blipFill>
          <a:blip r:embed="rId6"/>
          <a:stretch>
            <a:fillRect/>
          </a:stretch>
        </p:blipFill>
        <p:spPr>
          <a:xfrm>
            <a:off x="8608544" y="5361941"/>
            <a:ext cx="952635" cy="476318"/>
          </a:xfrm>
          <a:prstGeom prst="rect">
            <a:avLst/>
          </a:prstGeom>
        </p:spPr>
      </p:pic>
      <p:sp>
        <p:nvSpPr>
          <p:cNvPr id="78" name="Up Arrow 77"/>
          <p:cNvSpPr/>
          <p:nvPr/>
        </p:nvSpPr>
        <p:spPr bwMode="auto">
          <a:xfrm rot="10800000" flipH="1">
            <a:off x="10650285" y="3975375"/>
            <a:ext cx="252000" cy="948320"/>
          </a:xfrm>
          <a:prstGeom prst="up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pic>
        <p:nvPicPr>
          <p:cNvPr id="81" name="Picture 8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4631" y="5523779"/>
            <a:ext cx="1585479" cy="343621"/>
          </a:xfrm>
          <a:prstGeom prst="rect">
            <a:avLst/>
          </a:prstGeom>
          <a:noFill/>
        </p:spPr>
      </p:pic>
      <p:pic>
        <p:nvPicPr>
          <p:cNvPr id="82" name="Picture 81" descr="People4.png"/>
          <p:cNvPicPr>
            <a:picLocks noChangeAspect="1"/>
          </p:cNvPicPr>
          <p:nvPr/>
        </p:nvPicPr>
        <p:blipFill>
          <a:blip r:embed="rId8"/>
          <a:stretch>
            <a:fillRect/>
          </a:stretch>
        </p:blipFill>
        <p:spPr>
          <a:xfrm>
            <a:off x="6729538" y="5166246"/>
            <a:ext cx="605133" cy="907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84" name="Group 165"/>
          <p:cNvGrpSpPr/>
          <p:nvPr/>
        </p:nvGrpSpPr>
        <p:grpSpPr>
          <a:xfrm>
            <a:off x="2979168" y="3975377"/>
            <a:ext cx="607507" cy="948315"/>
            <a:chOff x="4856486" y="4011530"/>
            <a:chExt cx="607507" cy="1188720"/>
          </a:xfrm>
        </p:grpSpPr>
        <p:sp>
          <p:nvSpPr>
            <p:cNvPr id="85" name="Down Arrow 84"/>
            <p:cNvSpPr/>
            <p:nvPr/>
          </p:nvSpPr>
          <p:spPr bwMode="auto">
            <a:xfrm rot="10800000" flipH="1">
              <a:off x="4856486" y="4011530"/>
              <a:ext cx="252000" cy="1188720"/>
            </a:xfrm>
            <a:prstGeom prst="down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sp>
          <p:nvSpPr>
            <p:cNvPr id="86" name="Up Arrow 85"/>
            <p:cNvSpPr/>
            <p:nvPr/>
          </p:nvSpPr>
          <p:spPr bwMode="auto">
            <a:xfrm rot="10800000" flipH="1">
              <a:off x="5211993" y="4011530"/>
              <a:ext cx="252000" cy="1188720"/>
            </a:xfrm>
            <a:prstGeom prst="upArrow">
              <a:avLst/>
            </a:prstGeom>
            <a:solidFill>
              <a:schemeClr val="accent1"/>
            </a:solidFill>
            <a:ln w="38100">
              <a:noFill/>
              <a:headEnd type="none" w="med" len="med"/>
              <a:tailEnd type="none" w="med" len="med"/>
            </a:ln>
            <a:effectLst/>
            <a:scene3d>
              <a:camera prst="orthographicFront">
                <a:rot lat="0" lon="0" rev="0"/>
              </a:camera>
              <a:lightRig rig="threePt" dir="t">
                <a:rot lat="0" lon="0" rev="0"/>
              </a:lightRig>
            </a:scene3d>
            <a:sp3d prstMaterial="flat">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n-US" sz="2300" dirty="0" smtClean="0">
                <a:solidFill>
                  <a:srgbClr val="FFFFFF"/>
                </a:solidFill>
                <a:effectLst>
                  <a:outerShdw blurRad="38100" dist="38100" dir="2700000" algn="tl">
                    <a:srgbClr val="000000">
                      <a:alpha val="43137"/>
                    </a:srgbClr>
                  </a:outerShdw>
                </a:effectLst>
                <a:latin typeface="Arial" pitchFamily="34" charset="0"/>
              </a:endParaRPr>
            </a:p>
          </p:txBody>
        </p:sp>
      </p:grpSp>
      <p:pic>
        <p:nvPicPr>
          <p:cNvPr id="91" name="Picture 4" descr="Description: cid:image004.png@01CB8A69.C9C87D70"/>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0412" y="3200400"/>
            <a:ext cx="1197513" cy="685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5412" y="3220973"/>
            <a:ext cx="1113387" cy="6652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1" descr="C:\Edwin\Microsoft\Screenshots\RTM\Interfaces\Virtual Machines Interface.bmp"/>
          <p:cNvPicPr>
            <a:picLocks noChangeArrowheads="1"/>
          </p:cNvPicPr>
          <p:nvPr/>
        </p:nvPicPr>
        <p:blipFill>
          <a:blip r:embed="rId11"/>
          <a:stretch>
            <a:fillRect/>
          </a:stretch>
        </p:blipFill>
        <p:spPr bwMode="auto">
          <a:xfrm>
            <a:off x="9994260" y="3218688"/>
            <a:ext cx="1599282" cy="667512"/>
          </a:xfrm>
          <a:prstGeom prst="rect">
            <a:avLst/>
          </a:prstGeom>
          <a:noFill/>
          <a:ln w="9525">
            <a:noFill/>
            <a:miter lim="800000"/>
            <a:headEnd/>
            <a:tailEnd/>
          </a:ln>
          <a:effectLst/>
        </p:spPr>
      </p:pic>
      <p:pic>
        <p:nvPicPr>
          <p:cNvPr id="95" name="Picture 2"/>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80412" y="3218688"/>
            <a:ext cx="1287228" cy="6675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 name="Picture 11"/>
          <p:cNvPicPr>
            <a:picLocks noChangeArrowheads="1"/>
          </p:cNvPicPr>
          <p:nvPr/>
        </p:nvPicPr>
        <p:blipFill>
          <a:blip r:embed="rId13"/>
          <a:srcRect/>
          <a:stretch>
            <a:fillRect/>
          </a:stretch>
        </p:blipFill>
        <p:spPr bwMode="auto">
          <a:xfrm>
            <a:off x="690673" y="3218688"/>
            <a:ext cx="1115568" cy="667512"/>
          </a:xfrm>
          <a:prstGeom prst="rect">
            <a:avLst/>
          </a:prstGeom>
          <a:noFill/>
          <a:ln w="9525">
            <a:noFill/>
            <a:miter lim="800000"/>
            <a:headEnd/>
            <a:tailEnd/>
          </a:ln>
          <a:effectLst/>
        </p:spPr>
      </p:pic>
      <p:pic>
        <p:nvPicPr>
          <p:cNvPr id="72" name="Picture 2"/>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8727" y="3218688"/>
            <a:ext cx="1115568" cy="66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Rounded Rectangle 78"/>
          <p:cNvSpPr/>
          <p:nvPr/>
        </p:nvSpPr>
        <p:spPr bwMode="auto">
          <a:xfrm rot="16200000">
            <a:off x="4998246" y="5332245"/>
            <a:ext cx="364883" cy="1315026"/>
          </a:xfrm>
          <a:prstGeom prst="roundRect">
            <a:avLst>
              <a:gd name="adj" fmla="val 7589"/>
            </a:avLst>
          </a:prstGeom>
          <a:gradFill flip="none" rotWithShape="1">
            <a:gsLst>
              <a:gs pos="0">
                <a:schemeClr val="tx2">
                  <a:lumMod val="50000"/>
                </a:schemeClr>
              </a:gs>
              <a:gs pos="80000">
                <a:schemeClr val="tx2"/>
              </a:gs>
              <a:gs pos="100000">
                <a:schemeClr val="tx2"/>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marL="0" lvl="1" indent="-212716" algn="ctr" defTabSz="914099" fontAlgn="base">
              <a:lnSpc>
                <a:spcPct val="90000"/>
              </a:lnSpc>
              <a:spcBef>
                <a:spcPct val="0"/>
              </a:spcBef>
              <a:spcAft>
                <a:spcPct val="0"/>
              </a:spcAft>
              <a:buClr>
                <a:srgbClr val="777777"/>
              </a:buClr>
              <a:buSzPct val="130000"/>
              <a:defRPr/>
            </a:pPr>
            <a:r>
              <a:rPr lang="en-US" altLang="zh-CN" sz="1200" kern="0" dirty="0" smtClean="0">
                <a:solidFill>
                  <a:srgbClr val="FFFFFF"/>
                </a:solidFill>
                <a:effectLst>
                  <a:outerShdw blurRad="50800" dist="38100" dir="2700000" algn="tl" rotWithShape="0">
                    <a:prstClr val="black">
                      <a:alpha val="40000"/>
                    </a:prstClr>
                  </a:outerShdw>
                </a:effectLst>
                <a:latin typeface="Arial" pitchFamily="34" charset="0"/>
              </a:rPr>
              <a:t>BUIT End User</a:t>
            </a:r>
            <a:endParaRPr lang="en-US" altLang="zh-CN" sz="1200" kern="0" dirty="0">
              <a:solidFill>
                <a:srgbClr val="FFFFFF"/>
              </a:solidFill>
              <a:effectLst>
                <a:outerShdw blurRad="50800" dist="38100" dir="2700000" algn="tl" rotWithShape="0">
                  <a:prstClr val="black">
                    <a:alpha val="40000"/>
                  </a:prstClr>
                </a:outerShdw>
              </a:effectLst>
              <a:latin typeface="Arial" pitchFamily="34" charset="0"/>
            </a:endParaRPr>
          </a:p>
        </p:txBody>
      </p:sp>
      <p:sp>
        <p:nvSpPr>
          <p:cNvPr id="80" name="Rounded Rectangle 79"/>
          <p:cNvSpPr/>
          <p:nvPr/>
        </p:nvSpPr>
        <p:spPr bwMode="auto">
          <a:xfrm rot="16200000">
            <a:off x="6849663" y="5332244"/>
            <a:ext cx="364883" cy="1315026"/>
          </a:xfrm>
          <a:prstGeom prst="roundRect">
            <a:avLst>
              <a:gd name="adj" fmla="val 7589"/>
            </a:avLst>
          </a:prstGeom>
          <a:gradFill flip="none" rotWithShape="1">
            <a:gsLst>
              <a:gs pos="0">
                <a:schemeClr val="tx2">
                  <a:lumMod val="50000"/>
                </a:schemeClr>
              </a:gs>
              <a:gs pos="80000">
                <a:schemeClr val="tx2"/>
              </a:gs>
              <a:gs pos="100000">
                <a:schemeClr val="tx2"/>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 wrap="square" lIns="91436" tIns="45718" rIns="91436" bIns="45718" numCol="1" rtlCol="0" anchor="ctr" anchorCtr="0" compatLnSpc="1">
            <a:prstTxWarp prst="textNoShape">
              <a:avLst/>
            </a:prstTxWarp>
          </a:bodyPr>
          <a:lstStyle/>
          <a:p>
            <a:pPr marL="0" lvl="1" indent="-212716" algn="ctr" defTabSz="914099" fontAlgn="base">
              <a:lnSpc>
                <a:spcPct val="90000"/>
              </a:lnSpc>
              <a:spcBef>
                <a:spcPct val="0"/>
              </a:spcBef>
              <a:spcAft>
                <a:spcPct val="0"/>
              </a:spcAft>
              <a:buClr>
                <a:srgbClr val="777777"/>
              </a:buClr>
              <a:buSzPct val="130000"/>
              <a:defRPr/>
            </a:pPr>
            <a:r>
              <a:rPr lang="en-US" altLang="zh-CN" sz="1200" kern="0" dirty="0" smtClean="0">
                <a:solidFill>
                  <a:srgbClr val="FFFFFF"/>
                </a:solidFill>
                <a:effectLst>
                  <a:outerShdw blurRad="50800" dist="38100" dir="2700000" algn="tl" rotWithShape="0">
                    <a:prstClr val="black">
                      <a:alpha val="40000"/>
                    </a:prstClr>
                  </a:outerShdw>
                </a:effectLst>
                <a:latin typeface="Arial" pitchFamily="34" charset="0"/>
              </a:rPr>
              <a:t>VMM Admin</a:t>
            </a:r>
            <a:endParaRPr lang="en-US" altLang="zh-CN" sz="1200" kern="0" dirty="0">
              <a:solidFill>
                <a:srgbClr val="FFFFFF"/>
              </a:solidFill>
              <a:effectLst>
                <a:outerShdw blurRad="50800" dist="38100" dir="2700000" algn="tl" rotWithShape="0">
                  <a:prstClr val="black">
                    <a:alpha val="40000"/>
                  </a:prstClr>
                </a:outerShdw>
              </a:effectLst>
              <a:latin typeface="Arial" pitchFamily="34" charset="0"/>
            </a:endParaRPr>
          </a:p>
        </p:txBody>
      </p:sp>
    </p:spTree>
    <p:custDataLst>
      <p:tags r:id="rId1"/>
    </p:custDataLst>
    <p:extLst>
      <p:ext uri="{BB962C8B-B14F-4D97-AF65-F5344CB8AC3E}">
        <p14:creationId xmlns:p14="http://schemas.microsoft.com/office/powerpoint/2010/main" val="30199311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IT as a Service: Portal, Service Catalog, Service Requests, Orchestrator and VMM Integration</a:t>
            </a:r>
            <a:endParaRPr lang="en-US" dirty="0"/>
          </a:p>
        </p:txBody>
      </p:sp>
      <p:sp>
        <p:nvSpPr>
          <p:cNvPr id="3" name="Subtitle 2"/>
          <p:cNvSpPr>
            <a:spLocks noGrp="1"/>
          </p:cNvSpPr>
          <p:nvPr>
            <p:ph type="subTitle" idx="1"/>
          </p:nvPr>
        </p:nvSpPr>
        <p:spPr/>
        <p:txBody>
          <a:bodyPr/>
          <a:lstStyle/>
          <a:p>
            <a:r>
              <a:rPr lang="en-US" smtClean="0"/>
              <a:t>Sean Christensen</a:t>
            </a:r>
          </a:p>
          <a:p>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12069519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smtClean="0">
                <a:solidFill>
                  <a:schemeClr val="tx1"/>
                </a:solidFill>
              </a:rPr>
              <a:t>Service </a:t>
            </a:r>
            <a:r>
              <a:rPr lang="en-US" sz="4400" dirty="0">
                <a:solidFill>
                  <a:schemeClr val="tx1"/>
                </a:solidFill>
              </a:rPr>
              <a:t>Catalog &amp; Self-Service Portal</a:t>
            </a:r>
            <a:br>
              <a:rPr lang="en-US" sz="4400" dirty="0">
                <a:solidFill>
                  <a:schemeClr val="tx1"/>
                </a:solidFill>
              </a:rPr>
            </a:br>
            <a:r>
              <a:rPr lang="en-US" sz="4400" dirty="0">
                <a:solidFill>
                  <a:schemeClr val="tx1"/>
                </a:solidFill>
              </a:rPr>
              <a:t>Orchestrator / VMM Integration</a:t>
            </a:r>
            <a:br>
              <a:rPr lang="en-US" sz="4400" dirty="0">
                <a:solidFill>
                  <a:schemeClr val="tx1"/>
                </a:solidFill>
              </a:rPr>
            </a:br>
            <a:endParaRPr lang="en-GB" sz="4400" dirty="0">
              <a:solidFill>
                <a:schemeClr val="tx1"/>
              </a:solidFill>
            </a:endParaRPr>
          </a:p>
        </p:txBody>
      </p:sp>
      <p:sp>
        <p:nvSpPr>
          <p:cNvPr id="3" name="Subtitle 2"/>
          <p:cNvSpPr>
            <a:spLocks noGrp="1"/>
          </p:cNvSpPr>
          <p:nvPr>
            <p:ph type="subTitle" idx="1"/>
          </p:nvPr>
        </p:nvSpPr>
        <p:spPr/>
        <p:txBody>
          <a:bodyPr/>
          <a:lstStyle/>
          <a:p>
            <a:r>
              <a:rPr lang="en-US" dirty="0">
                <a:solidFill>
                  <a:schemeClr val="tx1"/>
                </a:solidFill>
              </a:rPr>
              <a:t>Release Management</a:t>
            </a:r>
          </a:p>
          <a:p>
            <a:r>
              <a:rPr lang="en-US" dirty="0">
                <a:solidFill>
                  <a:schemeClr val="tx1"/>
                </a:solidFill>
              </a:rPr>
              <a:t>System Center </a:t>
            </a:r>
            <a:endParaRPr lang="en-US" dirty="0" smtClean="0">
              <a:solidFill>
                <a:schemeClr val="tx1"/>
              </a:solidFill>
            </a:endParaRPr>
          </a:p>
          <a:p>
            <a:r>
              <a:rPr lang="en-US" dirty="0" smtClean="0">
                <a:solidFill>
                  <a:schemeClr val="tx1"/>
                </a:solidFill>
              </a:rPr>
              <a:t>Data Warehouse</a:t>
            </a:r>
            <a:endParaRPr lang="en-US" dirty="0">
              <a:solidFill>
                <a:schemeClr val="tx1"/>
              </a:solidFill>
            </a:endParaRPr>
          </a:p>
          <a:p>
            <a:endParaRPr lang="en-US" dirty="0" smtClean="0">
              <a:solidFill>
                <a:schemeClr val="tx1"/>
              </a:solidFill>
            </a:endParaRPr>
          </a:p>
        </p:txBody>
      </p:sp>
      <p:grpSp>
        <p:nvGrpSpPr>
          <p:cNvPr id="12" name="Group 11"/>
          <p:cNvGrpSpPr/>
          <p:nvPr/>
        </p:nvGrpSpPr>
        <p:grpSpPr>
          <a:xfrm>
            <a:off x="5616833" y="3688145"/>
            <a:ext cx="3590425" cy="2911947"/>
            <a:chOff x="7542212" y="1371600"/>
            <a:chExt cx="4495800" cy="4105138"/>
          </a:xfrm>
        </p:grpSpPr>
        <p:sp>
          <p:nvSpPr>
            <p:cNvPr id="13" name="Double Bracket 12"/>
            <p:cNvSpPr/>
            <p:nvPr/>
          </p:nvSpPr>
          <p:spPr>
            <a:xfrm>
              <a:off x="7542212" y="1371600"/>
              <a:ext cx="4495800" cy="4105138"/>
            </a:xfrm>
            <a:prstGeom prst="bracketPair">
              <a:avLst>
                <a:gd name="adj" fmla="val 1328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4" name="TextBox 13"/>
            <p:cNvSpPr txBox="1"/>
            <p:nvPr/>
          </p:nvSpPr>
          <p:spPr>
            <a:xfrm>
              <a:off x="8204630" y="1573181"/>
              <a:ext cx="3376468" cy="563677"/>
            </a:xfrm>
            <a:prstGeom prst="rect">
              <a:avLst/>
            </a:prstGeom>
            <a:noFill/>
          </p:spPr>
          <p:txBody>
            <a:bodyPr wrap="none" lIns="0" tIns="0" rIns="0" bIns="0" rtlCol="0">
              <a:spAutoFit/>
            </a:bodyPr>
            <a:lstStyle/>
            <a:p>
              <a:r>
                <a:rPr lang="en-US" sz="2800" dirty="0" err="1" smtClean="0">
                  <a:gradFill>
                    <a:gsLst>
                      <a:gs pos="0">
                        <a:schemeClr val="tx1"/>
                      </a:gs>
                      <a:gs pos="86000">
                        <a:schemeClr val="tx1"/>
                      </a:gs>
                    </a:gsLst>
                    <a:lin ang="5400000" scaled="0"/>
                  </a:gradFill>
                </a:rPr>
                <a:t>ITaaS</a:t>
              </a:r>
              <a:r>
                <a:rPr lang="en-US" sz="2800" dirty="0" smtClean="0">
                  <a:gradFill>
                    <a:gsLst>
                      <a:gs pos="0">
                        <a:schemeClr val="tx1"/>
                      </a:gs>
                      <a:gs pos="86000">
                        <a:schemeClr val="tx1"/>
                      </a:gs>
                    </a:gsLst>
                    <a:lin ang="5400000" scaled="0"/>
                  </a:gradFill>
                </a:rPr>
                <a:t> Objectives</a:t>
              </a:r>
            </a:p>
          </p:txBody>
        </p:sp>
      </p:grpSp>
      <p:sp>
        <p:nvSpPr>
          <p:cNvPr id="15" name="Text Placeholder 5"/>
          <p:cNvSpPr txBox="1">
            <a:spLocks/>
          </p:cNvSpPr>
          <p:nvPr/>
        </p:nvSpPr>
        <p:spPr>
          <a:xfrm>
            <a:off x="5780955" y="4412295"/>
            <a:ext cx="3426303" cy="194393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r>
              <a:rPr lang="en-US" sz="2000" dirty="0" smtClean="0"/>
              <a:t>Reduce Costs </a:t>
            </a:r>
          </a:p>
          <a:p>
            <a:pPr marL="346075" indent="-346075"/>
            <a:r>
              <a:rPr lang="en-US" sz="2000" dirty="0" smtClean="0"/>
              <a:t>Increase Service Levels </a:t>
            </a:r>
          </a:p>
          <a:p>
            <a:pPr marL="346075" indent="-346075"/>
            <a:r>
              <a:rPr lang="en-US" sz="2000" dirty="0" smtClean="0"/>
              <a:t>Faster Time to Delivery</a:t>
            </a:r>
          </a:p>
          <a:p>
            <a:pPr marL="346075" indent="-346075"/>
            <a:r>
              <a:rPr lang="en-US" sz="2000" dirty="0" smtClean="0"/>
              <a:t>Provide More Data</a:t>
            </a:r>
          </a:p>
          <a:p>
            <a:pPr marL="346075" indent="-346075"/>
            <a:r>
              <a:rPr lang="en-US" sz="2000" dirty="0" smtClean="0"/>
              <a:t>More Transparency</a:t>
            </a:r>
          </a:p>
          <a:p>
            <a:pPr marL="346075" indent="-346075"/>
            <a:r>
              <a:rPr lang="en-US" sz="2000" dirty="0" smtClean="0"/>
              <a:t>Compliance</a:t>
            </a:r>
            <a:endParaRPr lang="en-US" sz="2000" dirty="0"/>
          </a:p>
        </p:txBody>
      </p:sp>
      <p:grpSp>
        <p:nvGrpSpPr>
          <p:cNvPr id="16" name="Group 15"/>
          <p:cNvGrpSpPr/>
          <p:nvPr/>
        </p:nvGrpSpPr>
        <p:grpSpPr>
          <a:xfrm>
            <a:off x="9773992" y="3688146"/>
            <a:ext cx="2036545" cy="2911946"/>
            <a:chOff x="3687254" y="1534560"/>
            <a:chExt cx="2758850" cy="3944730"/>
          </a:xfrm>
        </p:grpSpPr>
        <p:sp>
          <p:nvSpPr>
            <p:cNvPr id="17" name="Rounded Rectangle 16"/>
            <p:cNvSpPr/>
            <p:nvPr/>
          </p:nvSpPr>
          <p:spPr bwMode="auto">
            <a:xfrm>
              <a:off x="3687254" y="1534560"/>
              <a:ext cx="2758850" cy="81182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Automation</a:t>
              </a:r>
            </a:p>
          </p:txBody>
        </p:sp>
        <p:sp>
          <p:nvSpPr>
            <p:cNvPr id="18" name="Rounded Rectangle 17"/>
            <p:cNvSpPr/>
            <p:nvPr/>
          </p:nvSpPr>
          <p:spPr bwMode="auto">
            <a:xfrm>
              <a:off x="3687254" y="2564646"/>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Standardization</a:t>
              </a:r>
            </a:p>
          </p:txBody>
        </p:sp>
        <p:sp>
          <p:nvSpPr>
            <p:cNvPr id="19" name="Rounded Rectangle 18"/>
            <p:cNvSpPr/>
            <p:nvPr/>
          </p:nvSpPr>
          <p:spPr bwMode="auto">
            <a:xfrm>
              <a:off x="3687254" y="3614201"/>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ysClr val="windowText" lastClr="000000"/>
                  </a:solidFill>
                </a:rPr>
                <a:t>Compliance</a:t>
              </a:r>
            </a:p>
          </p:txBody>
        </p:sp>
        <p:sp>
          <p:nvSpPr>
            <p:cNvPr id="20" name="Rounded Rectangle 19"/>
            <p:cNvSpPr/>
            <p:nvPr/>
          </p:nvSpPr>
          <p:spPr bwMode="auto">
            <a:xfrm>
              <a:off x="3687254" y="4668588"/>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Self-service</a:t>
              </a:r>
            </a:p>
          </p:txBody>
        </p:sp>
      </p:grpSp>
    </p:spTree>
    <p:extLst>
      <p:ext uri="{BB962C8B-B14F-4D97-AF65-F5344CB8AC3E}">
        <p14:creationId xmlns:p14="http://schemas.microsoft.com/office/powerpoint/2010/main" val="34903306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Release Management</a:t>
            </a:r>
            <a:endParaRPr lang="en-US" dirty="0"/>
          </a:p>
        </p:txBody>
      </p:sp>
      <p:sp>
        <p:nvSpPr>
          <p:cNvPr id="3" name="Subtitle 2"/>
          <p:cNvSpPr>
            <a:spLocks noGrp="1"/>
          </p:cNvSpPr>
          <p:nvPr>
            <p:ph type="subTitle" idx="1"/>
          </p:nvPr>
        </p:nvSpPr>
        <p:spPr/>
        <p:txBody>
          <a:bodyPr/>
          <a:lstStyle/>
          <a:p>
            <a:r>
              <a:rPr lang="en-US" dirty="0" smtClean="0"/>
              <a:t>Travis Wright</a:t>
            </a:r>
          </a:p>
          <a:p>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1578587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smtClean="0">
                <a:solidFill>
                  <a:schemeClr val="tx1"/>
                </a:solidFill>
              </a:rPr>
              <a:t>Service </a:t>
            </a:r>
            <a:r>
              <a:rPr lang="en-US" sz="4400" dirty="0">
                <a:solidFill>
                  <a:schemeClr val="tx1"/>
                </a:solidFill>
              </a:rPr>
              <a:t>Catalog &amp; Self-Service Portal</a:t>
            </a:r>
            <a:br>
              <a:rPr lang="en-US" sz="4400" dirty="0">
                <a:solidFill>
                  <a:schemeClr val="tx1"/>
                </a:solidFill>
              </a:rPr>
            </a:br>
            <a:r>
              <a:rPr lang="en-US" sz="4400" dirty="0">
                <a:solidFill>
                  <a:schemeClr val="tx1"/>
                </a:solidFill>
              </a:rPr>
              <a:t>Orchestrator / VMM Integration</a:t>
            </a:r>
            <a:br>
              <a:rPr lang="en-US" sz="4400" dirty="0">
                <a:solidFill>
                  <a:schemeClr val="tx1"/>
                </a:solidFill>
              </a:rPr>
            </a:br>
            <a:endParaRPr lang="en-GB" sz="4400" dirty="0">
              <a:solidFill>
                <a:schemeClr val="tx1"/>
              </a:solidFill>
            </a:endParaRPr>
          </a:p>
        </p:txBody>
      </p:sp>
      <p:sp>
        <p:nvSpPr>
          <p:cNvPr id="3" name="Subtitle 2"/>
          <p:cNvSpPr>
            <a:spLocks noGrp="1"/>
          </p:cNvSpPr>
          <p:nvPr>
            <p:ph type="subTitle" idx="1"/>
          </p:nvPr>
        </p:nvSpPr>
        <p:spPr/>
        <p:txBody>
          <a:bodyPr/>
          <a:lstStyle/>
          <a:p>
            <a:r>
              <a:rPr lang="en-US" dirty="0">
                <a:solidFill>
                  <a:schemeClr val="tx1"/>
                </a:solidFill>
              </a:rPr>
              <a:t>Release Management</a:t>
            </a:r>
          </a:p>
          <a:p>
            <a:r>
              <a:rPr lang="en-US" dirty="0">
                <a:solidFill>
                  <a:schemeClr val="tx1"/>
                </a:solidFill>
              </a:rPr>
              <a:t>System Center </a:t>
            </a:r>
            <a:endParaRPr lang="en-US" dirty="0" smtClean="0">
              <a:solidFill>
                <a:schemeClr val="tx1"/>
              </a:solidFill>
            </a:endParaRPr>
          </a:p>
          <a:p>
            <a:r>
              <a:rPr lang="en-US" dirty="0" smtClean="0">
                <a:solidFill>
                  <a:schemeClr val="tx1"/>
                </a:solidFill>
              </a:rPr>
              <a:t>Data Warehouse</a:t>
            </a:r>
            <a:endParaRPr lang="en-US" dirty="0">
              <a:solidFill>
                <a:schemeClr val="tx1"/>
              </a:solidFill>
            </a:endParaRPr>
          </a:p>
          <a:p>
            <a:endParaRPr lang="en-US" dirty="0" smtClean="0">
              <a:solidFill>
                <a:schemeClr val="tx1"/>
              </a:solidFill>
            </a:endParaRPr>
          </a:p>
        </p:txBody>
      </p:sp>
      <p:grpSp>
        <p:nvGrpSpPr>
          <p:cNvPr id="12" name="Group 11"/>
          <p:cNvGrpSpPr/>
          <p:nvPr/>
        </p:nvGrpSpPr>
        <p:grpSpPr>
          <a:xfrm>
            <a:off x="5616833" y="3688145"/>
            <a:ext cx="3590425" cy="2911947"/>
            <a:chOff x="7542212" y="1371600"/>
            <a:chExt cx="4495800" cy="4105138"/>
          </a:xfrm>
        </p:grpSpPr>
        <p:sp>
          <p:nvSpPr>
            <p:cNvPr id="13" name="Double Bracket 12"/>
            <p:cNvSpPr/>
            <p:nvPr/>
          </p:nvSpPr>
          <p:spPr>
            <a:xfrm>
              <a:off x="7542212" y="1371600"/>
              <a:ext cx="4495800" cy="4105138"/>
            </a:xfrm>
            <a:prstGeom prst="bracketPair">
              <a:avLst>
                <a:gd name="adj" fmla="val 1328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4" name="TextBox 13"/>
            <p:cNvSpPr txBox="1"/>
            <p:nvPr/>
          </p:nvSpPr>
          <p:spPr>
            <a:xfrm>
              <a:off x="8204630" y="1573181"/>
              <a:ext cx="3376468" cy="563677"/>
            </a:xfrm>
            <a:prstGeom prst="rect">
              <a:avLst/>
            </a:prstGeom>
            <a:noFill/>
          </p:spPr>
          <p:txBody>
            <a:bodyPr wrap="none" lIns="0" tIns="0" rIns="0" bIns="0" rtlCol="0">
              <a:spAutoFit/>
            </a:bodyPr>
            <a:lstStyle/>
            <a:p>
              <a:r>
                <a:rPr lang="en-US" sz="2800" dirty="0" err="1" smtClean="0">
                  <a:gradFill>
                    <a:gsLst>
                      <a:gs pos="0">
                        <a:schemeClr val="tx1"/>
                      </a:gs>
                      <a:gs pos="86000">
                        <a:schemeClr val="tx1"/>
                      </a:gs>
                    </a:gsLst>
                    <a:lin ang="5400000" scaled="0"/>
                  </a:gradFill>
                </a:rPr>
                <a:t>ITaaS</a:t>
              </a:r>
              <a:r>
                <a:rPr lang="en-US" sz="2800" dirty="0" smtClean="0">
                  <a:gradFill>
                    <a:gsLst>
                      <a:gs pos="0">
                        <a:schemeClr val="tx1"/>
                      </a:gs>
                      <a:gs pos="86000">
                        <a:schemeClr val="tx1"/>
                      </a:gs>
                    </a:gsLst>
                    <a:lin ang="5400000" scaled="0"/>
                  </a:gradFill>
                </a:rPr>
                <a:t> Objectives</a:t>
              </a:r>
            </a:p>
          </p:txBody>
        </p:sp>
      </p:grpSp>
      <p:sp>
        <p:nvSpPr>
          <p:cNvPr id="15" name="Text Placeholder 5"/>
          <p:cNvSpPr txBox="1">
            <a:spLocks/>
          </p:cNvSpPr>
          <p:nvPr/>
        </p:nvSpPr>
        <p:spPr>
          <a:xfrm>
            <a:off x="5780955" y="4412295"/>
            <a:ext cx="3426303" cy="194393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r>
              <a:rPr lang="en-US" sz="2000" dirty="0" smtClean="0"/>
              <a:t>Reduce Costs </a:t>
            </a:r>
          </a:p>
          <a:p>
            <a:pPr marL="346075" indent="-346075"/>
            <a:r>
              <a:rPr lang="en-US" sz="2000" dirty="0" smtClean="0"/>
              <a:t>Increase Service Levels </a:t>
            </a:r>
          </a:p>
          <a:p>
            <a:pPr marL="346075" indent="-346075"/>
            <a:r>
              <a:rPr lang="en-US" sz="2000" dirty="0" smtClean="0"/>
              <a:t>Faster Time to Delivery</a:t>
            </a:r>
          </a:p>
          <a:p>
            <a:pPr marL="346075" indent="-346075"/>
            <a:r>
              <a:rPr lang="en-US" sz="2000" dirty="0" smtClean="0"/>
              <a:t>Provide More Data</a:t>
            </a:r>
          </a:p>
          <a:p>
            <a:pPr marL="346075" indent="-346075"/>
            <a:r>
              <a:rPr lang="en-US" sz="2000" dirty="0" smtClean="0"/>
              <a:t>More Transparency</a:t>
            </a:r>
          </a:p>
          <a:p>
            <a:pPr marL="346075" indent="-346075"/>
            <a:r>
              <a:rPr lang="en-US" sz="2000" dirty="0" smtClean="0"/>
              <a:t>Compliance</a:t>
            </a:r>
            <a:endParaRPr lang="en-US" sz="2000" dirty="0"/>
          </a:p>
        </p:txBody>
      </p:sp>
      <p:grpSp>
        <p:nvGrpSpPr>
          <p:cNvPr id="16" name="Group 15"/>
          <p:cNvGrpSpPr/>
          <p:nvPr/>
        </p:nvGrpSpPr>
        <p:grpSpPr>
          <a:xfrm>
            <a:off x="9773992" y="3688146"/>
            <a:ext cx="2036545" cy="2911946"/>
            <a:chOff x="3687254" y="1534560"/>
            <a:chExt cx="2758850" cy="3944730"/>
          </a:xfrm>
        </p:grpSpPr>
        <p:sp>
          <p:nvSpPr>
            <p:cNvPr id="17" name="Rounded Rectangle 16"/>
            <p:cNvSpPr/>
            <p:nvPr/>
          </p:nvSpPr>
          <p:spPr bwMode="auto">
            <a:xfrm>
              <a:off x="3687254" y="1534560"/>
              <a:ext cx="2758850" cy="81182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Automation</a:t>
              </a:r>
            </a:p>
          </p:txBody>
        </p:sp>
        <p:sp>
          <p:nvSpPr>
            <p:cNvPr id="18" name="Rounded Rectangle 17"/>
            <p:cNvSpPr/>
            <p:nvPr/>
          </p:nvSpPr>
          <p:spPr bwMode="auto">
            <a:xfrm>
              <a:off x="3687254" y="2564646"/>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Standardization</a:t>
              </a:r>
            </a:p>
          </p:txBody>
        </p:sp>
        <p:sp>
          <p:nvSpPr>
            <p:cNvPr id="19" name="Rounded Rectangle 18"/>
            <p:cNvSpPr/>
            <p:nvPr/>
          </p:nvSpPr>
          <p:spPr bwMode="auto">
            <a:xfrm>
              <a:off x="3687254" y="3614201"/>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ysClr val="windowText" lastClr="000000"/>
                  </a:solidFill>
                </a:rPr>
                <a:t>Compliance</a:t>
              </a:r>
            </a:p>
          </p:txBody>
        </p:sp>
        <p:sp>
          <p:nvSpPr>
            <p:cNvPr id="20" name="Rounded Rectangle 19"/>
            <p:cNvSpPr/>
            <p:nvPr/>
          </p:nvSpPr>
          <p:spPr bwMode="auto">
            <a:xfrm>
              <a:off x="3687254" y="4668588"/>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Self-service</a:t>
              </a:r>
            </a:p>
          </p:txBody>
        </p:sp>
      </p:grpSp>
    </p:spTree>
    <p:extLst>
      <p:ext uri="{BB962C8B-B14F-4D97-AF65-F5344CB8AC3E}">
        <p14:creationId xmlns:p14="http://schemas.microsoft.com/office/powerpoint/2010/main" val="111171938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 name="Group 1028"/>
          <p:cNvGrpSpPr/>
          <p:nvPr/>
        </p:nvGrpSpPr>
        <p:grpSpPr>
          <a:xfrm>
            <a:off x="257909" y="1371600"/>
            <a:ext cx="4067906" cy="5334000"/>
            <a:chOff x="257909" y="1371600"/>
            <a:chExt cx="4067906" cy="5334000"/>
          </a:xfrm>
        </p:grpSpPr>
        <p:sp>
          <p:nvSpPr>
            <p:cNvPr id="30" name="Right Arrow 29"/>
            <p:cNvSpPr/>
            <p:nvPr/>
          </p:nvSpPr>
          <p:spPr bwMode="auto">
            <a:xfrm>
              <a:off x="2919045" y="3540984"/>
              <a:ext cx="1406770" cy="1018677"/>
            </a:xfrm>
            <a:prstGeom prst="rightArrow">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grpSp>
          <p:nvGrpSpPr>
            <p:cNvPr id="1024" name="Group 1023"/>
            <p:cNvGrpSpPr/>
            <p:nvPr/>
          </p:nvGrpSpPr>
          <p:grpSpPr>
            <a:xfrm>
              <a:off x="257909" y="1371600"/>
              <a:ext cx="3308058" cy="5334000"/>
              <a:chOff x="257909" y="1371600"/>
              <a:chExt cx="3308058" cy="5334000"/>
            </a:xfrm>
          </p:grpSpPr>
          <p:sp>
            <p:nvSpPr>
              <p:cNvPr id="24" name="Rounded Rectangle 23"/>
              <p:cNvSpPr/>
              <p:nvPr/>
            </p:nvSpPr>
            <p:spPr bwMode="auto">
              <a:xfrm>
                <a:off x="257909" y="1371600"/>
                <a:ext cx="3115162" cy="5334000"/>
              </a:xfrm>
              <a:prstGeom prst="roundRect">
                <a:avLst>
                  <a:gd name="adj" fmla="val 5739"/>
                </a:avLst>
              </a:prstGeom>
              <a:gradFill>
                <a:gsLst>
                  <a:gs pos="0">
                    <a:schemeClr val="bg1"/>
                  </a:gs>
                  <a:gs pos="80000">
                    <a:schemeClr val="accent5"/>
                  </a:gs>
                  <a:gs pos="100000">
                    <a:schemeClr val="accent6"/>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8" name="Rounded Rectangle 7"/>
              <p:cNvSpPr/>
              <p:nvPr/>
            </p:nvSpPr>
            <p:spPr bwMode="auto">
              <a:xfrm>
                <a:off x="1279967" y="1770854"/>
                <a:ext cx="2286000"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ounded Rectangle 10"/>
              <p:cNvSpPr/>
              <p:nvPr/>
            </p:nvSpPr>
            <p:spPr bwMode="auto">
              <a:xfrm>
                <a:off x="1279966" y="3533116"/>
                <a:ext cx="2286001"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ounded Rectangle 11"/>
              <p:cNvSpPr/>
              <p:nvPr/>
            </p:nvSpPr>
            <p:spPr bwMode="auto">
              <a:xfrm>
                <a:off x="1279966" y="5047454"/>
                <a:ext cx="2286001" cy="980938"/>
              </a:xfrm>
              <a:prstGeom prst="roundRect">
                <a:avLst/>
              </a:prstGeom>
              <a:gradFill>
                <a:gsLst>
                  <a:gs pos="0">
                    <a:schemeClr val="tx2">
                      <a:lumMod val="50000"/>
                    </a:schemeClr>
                  </a:gs>
                  <a:gs pos="80000">
                    <a:schemeClr val="tx2"/>
                  </a:gs>
                  <a:gs pos="100000">
                    <a:schemeClr val="tx2"/>
                  </a:gs>
                </a:gsLst>
                <a:lin ang="16200000" scaled="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1584765" y="3349263"/>
                <a:ext cx="1676400" cy="1046440"/>
              </a:xfrm>
              <a:prstGeom prst="rect">
                <a:avLst/>
              </a:prstGeom>
            </p:spPr>
            <p:txBody>
              <a:bodyPr wrap="square">
                <a:spAutoFit/>
              </a:bodyPr>
              <a:lstStyle/>
              <a:p>
                <a:endParaRPr lang="en-US" dirty="0"/>
              </a:p>
              <a:p>
                <a:r>
                  <a:rPr lang="en-US" sz="4400" dirty="0"/>
                  <a:t> ITIL</a:t>
                </a:r>
                <a:r>
                  <a:rPr lang="en-US" sz="3200" baseline="70000" dirty="0"/>
                  <a:t>®</a:t>
                </a:r>
                <a:r>
                  <a:rPr lang="en-US" sz="4400" dirty="0"/>
                  <a:t> </a:t>
                </a:r>
              </a:p>
            </p:txBody>
          </p:sp>
          <p:pic>
            <p:nvPicPr>
              <p:cNvPr id="1027" name="Picture 3" descr="C:\Users\twright.SEGROUP\Downloads\MOF Graphics\MOF-phases-P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89" y="1727395"/>
                <a:ext cx="1511554" cy="10243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80400" y="5183980"/>
                <a:ext cx="1885131" cy="707886"/>
              </a:xfrm>
              <a:prstGeom prst="rect">
                <a:avLst/>
              </a:prstGeom>
            </p:spPr>
            <p:txBody>
              <a:bodyPr wrap="none">
                <a:spAutoFit/>
              </a:bodyPr>
              <a:lstStyle/>
              <a:p>
                <a:r>
                  <a:rPr lang="en-US" sz="4000" dirty="0"/>
                  <a:t>COBIT</a:t>
                </a:r>
                <a:r>
                  <a:rPr lang="en-US" sz="4000" baseline="50000" dirty="0"/>
                  <a:t>®</a:t>
                </a:r>
              </a:p>
            </p:txBody>
          </p:sp>
          <p:sp>
            <p:nvSpPr>
              <p:cNvPr id="13" name="Rectangle 12"/>
              <p:cNvSpPr/>
              <p:nvPr/>
            </p:nvSpPr>
            <p:spPr>
              <a:xfrm>
                <a:off x="1584767" y="1575137"/>
                <a:ext cx="1676400" cy="1046440"/>
              </a:xfrm>
              <a:prstGeom prst="rect">
                <a:avLst/>
              </a:prstGeom>
            </p:spPr>
            <p:txBody>
              <a:bodyPr wrap="square">
                <a:spAutoFit/>
              </a:bodyPr>
              <a:lstStyle/>
              <a:p>
                <a:endParaRPr lang="en-US" dirty="0"/>
              </a:p>
              <a:p>
                <a:r>
                  <a:rPr lang="en-US" sz="4400" dirty="0" smtClean="0"/>
                  <a:t>MOF</a:t>
                </a:r>
                <a:r>
                  <a:rPr lang="en-US" sz="3200" baseline="70000" dirty="0" smtClean="0"/>
                  <a:t>®</a:t>
                </a:r>
                <a:r>
                  <a:rPr lang="en-US" sz="4400" dirty="0" smtClean="0"/>
                  <a:t> </a:t>
                </a:r>
                <a:endParaRPr lang="en-US" sz="4400" dirty="0"/>
              </a:p>
            </p:txBody>
          </p:sp>
          <p:sp>
            <p:nvSpPr>
              <p:cNvPr id="3" name="TextBox 2"/>
              <p:cNvSpPr txBox="1"/>
              <p:nvPr/>
            </p:nvSpPr>
            <p:spPr>
              <a:xfrm>
                <a:off x="257910" y="6172200"/>
                <a:ext cx="3093302"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Process Design</a:t>
                </a:r>
              </a:p>
            </p:txBody>
          </p:sp>
        </p:grpSp>
      </p:grpSp>
      <p:grpSp>
        <p:nvGrpSpPr>
          <p:cNvPr id="1026" name="Group 1025"/>
          <p:cNvGrpSpPr/>
          <p:nvPr/>
        </p:nvGrpSpPr>
        <p:grpSpPr>
          <a:xfrm>
            <a:off x="3674787" y="1383323"/>
            <a:ext cx="3734195" cy="5334000"/>
            <a:chOff x="3674787" y="1383323"/>
            <a:chExt cx="3734195" cy="5334000"/>
          </a:xfrm>
        </p:grpSpPr>
        <p:grpSp>
          <p:nvGrpSpPr>
            <p:cNvPr id="1025" name="Group 1024"/>
            <p:cNvGrpSpPr/>
            <p:nvPr/>
          </p:nvGrpSpPr>
          <p:grpSpPr>
            <a:xfrm>
              <a:off x="3674787" y="1383323"/>
              <a:ext cx="3734195" cy="5334000"/>
              <a:chOff x="3674787" y="1383323"/>
              <a:chExt cx="3734195" cy="5334000"/>
            </a:xfrm>
          </p:grpSpPr>
          <p:sp>
            <p:nvSpPr>
              <p:cNvPr id="27" name="Right Arrow 26"/>
              <p:cNvSpPr/>
              <p:nvPr/>
            </p:nvSpPr>
            <p:spPr bwMode="auto">
              <a:xfrm>
                <a:off x="6295291" y="3540984"/>
                <a:ext cx="1113691" cy="1018677"/>
              </a:xfrm>
              <a:prstGeom prst="rightArrow">
                <a:avLst/>
              </a:prstGeom>
              <a:solidFill>
                <a:schemeClr val="accent6">
                  <a:lumMod val="50000"/>
                </a:schemeClr>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26" name="Rounded Rectangle 25"/>
              <p:cNvSpPr/>
              <p:nvPr/>
            </p:nvSpPr>
            <p:spPr bwMode="auto">
              <a:xfrm>
                <a:off x="3674787" y="1383323"/>
                <a:ext cx="3115162" cy="5334000"/>
              </a:xfrm>
              <a:prstGeom prst="roundRect">
                <a:avLst>
                  <a:gd name="adj" fmla="val 5739"/>
                </a:avLst>
              </a:prstGeom>
              <a:gradFill>
                <a:gsLst>
                  <a:gs pos="0">
                    <a:schemeClr val="bg1"/>
                  </a:gs>
                  <a:gs pos="80000">
                    <a:schemeClr val="accent5"/>
                  </a:gs>
                  <a:gs pos="100000">
                    <a:schemeClr val="accent6"/>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grpSp>
        <p:sp>
          <p:nvSpPr>
            <p:cNvPr id="22" name="TextBox 21"/>
            <p:cNvSpPr txBox="1"/>
            <p:nvPr/>
          </p:nvSpPr>
          <p:spPr>
            <a:xfrm>
              <a:off x="3741923" y="6183923"/>
              <a:ext cx="3048026" cy="430887"/>
            </a:xfrm>
            <a:prstGeom prst="rect">
              <a:avLst/>
            </a:prstGeom>
            <a:noFill/>
          </p:spPr>
          <p:txBody>
            <a:bodyPr wrap="square" lIns="0" tIns="0" rIns="0" bIns="0" rtlCol="0">
              <a:spAutoFit/>
            </a:bodyPr>
            <a:lstStyle/>
            <a:p>
              <a:pPr algn="ctr"/>
              <a:r>
                <a:rPr lang="en-US" sz="2800" dirty="0" smtClean="0">
                  <a:gradFill>
                    <a:gsLst>
                      <a:gs pos="0">
                        <a:schemeClr val="tx1"/>
                      </a:gs>
                      <a:gs pos="86000">
                        <a:schemeClr val="tx1"/>
                      </a:gs>
                    </a:gsLst>
                    <a:lin ang="5400000" scaled="0"/>
                  </a:gradFill>
                </a:rPr>
                <a:t>Implementation</a:t>
              </a:r>
              <a:endParaRPr lang="en-US" sz="3200" dirty="0" smtClean="0">
                <a:gradFill>
                  <a:gsLst>
                    <a:gs pos="0">
                      <a:schemeClr val="tx1"/>
                    </a:gs>
                    <a:gs pos="86000">
                      <a:schemeClr val="tx1"/>
                    </a:gs>
                  </a:gsLst>
                  <a:lin ang="5400000" scaled="0"/>
                </a:gradFill>
              </a:endParaRPr>
            </a:p>
          </p:txBody>
        </p:sp>
      </p:grpSp>
      <p:sp>
        <p:nvSpPr>
          <p:cNvPr id="2" name="Title 1"/>
          <p:cNvSpPr>
            <a:spLocks noGrp="1"/>
          </p:cNvSpPr>
          <p:nvPr>
            <p:ph type="title"/>
          </p:nvPr>
        </p:nvSpPr>
        <p:spPr/>
        <p:txBody>
          <a:bodyPr/>
          <a:lstStyle/>
          <a:p>
            <a:r>
              <a:rPr lang="en-US" dirty="0" smtClean="0"/>
              <a:t>Achieving IT as a Service Objectives</a:t>
            </a:r>
            <a:endParaRPr lang="en-US" dirty="0"/>
          </a:p>
        </p:txBody>
      </p:sp>
      <p:sp>
        <p:nvSpPr>
          <p:cNvPr id="31" name="Text Placeholder 5"/>
          <p:cNvSpPr>
            <a:spLocks noGrp="1"/>
          </p:cNvSpPr>
          <p:nvPr>
            <p:ph type="body" sz="quarter" idx="10"/>
          </p:nvPr>
        </p:nvSpPr>
        <p:spPr>
          <a:xfrm>
            <a:off x="7769225" y="2977222"/>
            <a:ext cx="4513385" cy="2560701"/>
          </a:xfrm>
        </p:spPr>
        <p:txBody>
          <a:bodyPr/>
          <a:lstStyle/>
          <a:p>
            <a:pPr marL="403225" indent="-403225"/>
            <a:r>
              <a:rPr lang="en-US" sz="2600" dirty="0" smtClean="0"/>
              <a:t>Reduce Costs </a:t>
            </a:r>
          </a:p>
          <a:p>
            <a:pPr marL="403225" indent="-403225"/>
            <a:r>
              <a:rPr lang="en-US" sz="2600" dirty="0" smtClean="0"/>
              <a:t>Increase Service Levels </a:t>
            </a:r>
          </a:p>
          <a:p>
            <a:pPr marL="403225" indent="-403225"/>
            <a:r>
              <a:rPr lang="en-US" sz="2600" dirty="0" smtClean="0"/>
              <a:t>Faster Time to Delivery</a:t>
            </a:r>
          </a:p>
          <a:p>
            <a:pPr marL="403225" indent="-403225"/>
            <a:r>
              <a:rPr lang="en-US" sz="2600" dirty="0" smtClean="0"/>
              <a:t>Provide More Data</a:t>
            </a:r>
          </a:p>
          <a:p>
            <a:pPr marL="403225" indent="-403225"/>
            <a:r>
              <a:rPr lang="en-US" sz="2600" dirty="0" smtClean="0"/>
              <a:t>More Transparency</a:t>
            </a:r>
          </a:p>
          <a:p>
            <a:pPr marL="403225" indent="-403225"/>
            <a:r>
              <a:rPr lang="en-US" sz="2600" dirty="0" smtClean="0"/>
              <a:t>Compliance</a:t>
            </a:r>
            <a:endParaRPr lang="en-US" sz="2600" dirty="0"/>
          </a:p>
        </p:txBody>
      </p:sp>
      <p:grpSp>
        <p:nvGrpSpPr>
          <p:cNvPr id="1028" name="Group 1027"/>
          <p:cNvGrpSpPr/>
          <p:nvPr/>
        </p:nvGrpSpPr>
        <p:grpSpPr>
          <a:xfrm>
            <a:off x="3851377" y="1611923"/>
            <a:ext cx="2758850" cy="4495800"/>
            <a:chOff x="3851377" y="1611923"/>
            <a:chExt cx="2758850" cy="4495800"/>
          </a:xfrm>
        </p:grpSpPr>
        <p:sp>
          <p:nvSpPr>
            <p:cNvPr id="9" name="Rounded Rectangle 8"/>
            <p:cNvSpPr/>
            <p:nvPr/>
          </p:nvSpPr>
          <p:spPr bwMode="auto">
            <a:xfrm>
              <a:off x="3851377" y="16119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Automation</a:t>
              </a:r>
            </a:p>
          </p:txBody>
        </p:sp>
        <p:sp>
          <p:nvSpPr>
            <p:cNvPr id="15" name="Rounded Rectangle 14"/>
            <p:cNvSpPr/>
            <p:nvPr/>
          </p:nvSpPr>
          <p:spPr bwMode="auto">
            <a:xfrm>
              <a:off x="3851377" y="28311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Standardization</a:t>
              </a:r>
            </a:p>
          </p:txBody>
        </p:sp>
        <p:sp>
          <p:nvSpPr>
            <p:cNvPr id="16" name="Rounded Rectangle 15"/>
            <p:cNvSpPr/>
            <p:nvPr/>
          </p:nvSpPr>
          <p:spPr bwMode="auto">
            <a:xfrm>
              <a:off x="3851377" y="52695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ysClr val="windowText" lastClr="000000"/>
                  </a:solidFill>
                </a:rPr>
                <a:t>Compliance</a:t>
              </a:r>
            </a:p>
          </p:txBody>
        </p:sp>
        <p:sp>
          <p:nvSpPr>
            <p:cNvPr id="17" name="Rounded Rectangle 16"/>
            <p:cNvSpPr/>
            <p:nvPr/>
          </p:nvSpPr>
          <p:spPr bwMode="auto">
            <a:xfrm>
              <a:off x="3851377" y="4050323"/>
              <a:ext cx="2758850" cy="8382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Self-service</a:t>
              </a:r>
            </a:p>
          </p:txBody>
        </p:sp>
      </p:grpSp>
      <p:grpSp>
        <p:nvGrpSpPr>
          <p:cNvPr id="19" name="Group 18"/>
          <p:cNvGrpSpPr/>
          <p:nvPr/>
        </p:nvGrpSpPr>
        <p:grpSpPr>
          <a:xfrm>
            <a:off x="7408983" y="1947136"/>
            <a:ext cx="4513384" cy="3944730"/>
            <a:chOff x="7542212" y="1371600"/>
            <a:chExt cx="4495800" cy="4105138"/>
          </a:xfrm>
        </p:grpSpPr>
        <p:sp>
          <p:nvSpPr>
            <p:cNvPr id="14" name="Double Bracket 13"/>
            <p:cNvSpPr/>
            <p:nvPr/>
          </p:nvSpPr>
          <p:spPr>
            <a:xfrm>
              <a:off x="7542212" y="1371600"/>
              <a:ext cx="4495800" cy="4105138"/>
            </a:xfrm>
            <a:prstGeom prst="bracketPair">
              <a:avLst>
                <a:gd name="adj" fmla="val 1328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8" name="TextBox 17"/>
            <p:cNvSpPr txBox="1"/>
            <p:nvPr/>
          </p:nvSpPr>
          <p:spPr>
            <a:xfrm>
              <a:off x="8370793" y="1564957"/>
              <a:ext cx="2905219" cy="492443"/>
            </a:xfrm>
            <a:prstGeom prst="rect">
              <a:avLst/>
            </a:prstGeom>
            <a:noFill/>
          </p:spPr>
          <p:txBody>
            <a:bodyPr wrap="none" lIns="0" tIns="0" rIns="0" bIns="0" rtlCol="0">
              <a:spAutoFit/>
            </a:bodyPr>
            <a:lstStyle/>
            <a:p>
              <a:r>
                <a:rPr lang="en-US" sz="3200" dirty="0" err="1" smtClean="0">
                  <a:gradFill>
                    <a:gsLst>
                      <a:gs pos="0">
                        <a:schemeClr val="tx1"/>
                      </a:gs>
                      <a:gs pos="86000">
                        <a:schemeClr val="tx1"/>
                      </a:gs>
                    </a:gsLst>
                    <a:lin ang="5400000" scaled="0"/>
                  </a:gradFill>
                </a:rPr>
                <a:t>ITaaS</a:t>
              </a:r>
              <a:r>
                <a:rPr lang="en-US" sz="3200" dirty="0" smtClean="0">
                  <a:gradFill>
                    <a:gsLst>
                      <a:gs pos="0">
                        <a:schemeClr val="tx1"/>
                      </a:gs>
                      <a:gs pos="86000">
                        <a:schemeClr val="tx1"/>
                      </a:gs>
                    </a:gsLst>
                    <a:lin ang="5400000" scaled="0"/>
                  </a:gradFill>
                </a:rPr>
                <a:t> Objectives</a:t>
              </a:r>
            </a:p>
          </p:txBody>
        </p:sp>
      </p:grpSp>
    </p:spTree>
    <p:custDataLst>
      <p:tags r:id="rId1"/>
    </p:custDataLst>
    <p:extLst>
      <p:ext uri="{BB962C8B-B14F-4D97-AF65-F5344CB8AC3E}">
        <p14:creationId xmlns:p14="http://schemas.microsoft.com/office/powerpoint/2010/main" val="4051797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a:spLocks noGrp="1"/>
          </p:cNvSpPr>
          <p:nvPr>
            <p:ph type="title"/>
          </p:nvPr>
        </p:nvSpPr>
        <p:spPr/>
        <p:txBody>
          <a:bodyPr/>
          <a:lstStyle/>
          <a:p>
            <a:r>
              <a:rPr lang="en-US" smtClean="0"/>
              <a:t>System Center Data Warehouse</a:t>
            </a:r>
            <a:endParaRPr lang="en-US" dirty="0"/>
          </a:p>
        </p:txBody>
      </p:sp>
      <p:sp>
        <p:nvSpPr>
          <p:cNvPr id="6" name="Text Placeholder 5"/>
          <p:cNvSpPr>
            <a:spLocks noGrp="1"/>
          </p:cNvSpPr>
          <p:nvPr>
            <p:ph type="body" sz="quarter" idx="10"/>
          </p:nvPr>
        </p:nvSpPr>
        <p:spPr>
          <a:xfrm>
            <a:off x="519112" y="1447799"/>
            <a:ext cx="11149013" cy="2092881"/>
          </a:xfrm>
        </p:spPr>
        <p:txBody>
          <a:bodyPr/>
          <a:lstStyle/>
          <a:p>
            <a:r>
              <a:rPr lang="en-US" sz="2400" smtClean="0"/>
              <a:t>Replace System Center Reporting Manager (SCRM)*</a:t>
            </a:r>
          </a:p>
          <a:p>
            <a:pPr lvl="1"/>
            <a:r>
              <a:rPr lang="en-US" sz="2000" smtClean="0"/>
              <a:t>Pull data from SM, OM &amp; CM for a comprehensive view of IT</a:t>
            </a:r>
          </a:p>
          <a:p>
            <a:pPr lvl="1"/>
            <a:r>
              <a:rPr lang="en-US" sz="2000" smtClean="0"/>
              <a:t>Enable direct publish to the Data Warehouse from custom sources (i.e. SAP, HR</a:t>
            </a:r>
          </a:p>
          <a:p>
            <a:r>
              <a:rPr lang="en-US" sz="2400" smtClean="0"/>
              <a:t>Enable self service report &amp; dashboard authoring with OLAP cubes</a:t>
            </a:r>
          </a:p>
          <a:p>
            <a:pPr lvl="1"/>
            <a:r>
              <a:rPr lang="en-US" sz="2000" smtClean="0"/>
              <a:t>OLAP cubes powered by the System Center management pack model</a:t>
            </a:r>
          </a:p>
          <a:p>
            <a:pPr lvl="1"/>
            <a:r>
              <a:rPr lang="en-US" sz="2000" smtClean="0"/>
              <a:t>Report authoring with Office integration for knowledge workers</a:t>
            </a:r>
            <a:endParaRPr lang="en-US" sz="2000" dirty="0"/>
          </a:p>
        </p:txBody>
      </p:sp>
      <p:sp>
        <p:nvSpPr>
          <p:cNvPr id="9" name="Rectangle 8"/>
          <p:cNvSpPr/>
          <p:nvPr/>
        </p:nvSpPr>
        <p:spPr>
          <a:xfrm>
            <a:off x="1903412" y="2834481"/>
            <a:ext cx="8153400" cy="5334000"/>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ct val="20000"/>
              </a:spcBef>
              <a:buFont typeface="Arial" pitchFamily="34" charset="0"/>
              <a:buChar char="•"/>
            </a:pPr>
            <a:endParaRPr lang="en-US" sz="1600" dirty="0"/>
          </a:p>
        </p:txBody>
      </p:sp>
      <p:sp>
        <p:nvSpPr>
          <p:cNvPr id="16" name="Cube 15"/>
          <p:cNvSpPr/>
          <p:nvPr/>
        </p:nvSpPr>
        <p:spPr bwMode="auto">
          <a:xfrm>
            <a:off x="3884612" y="4668280"/>
            <a:ext cx="1375030" cy="1287280"/>
          </a:xfrm>
          <a:prstGeom prst="cube">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OLAP</a:t>
            </a:r>
          </a:p>
        </p:txBody>
      </p:sp>
      <p:grpSp>
        <p:nvGrpSpPr>
          <p:cNvPr id="17" name="Group 16"/>
          <p:cNvGrpSpPr/>
          <p:nvPr/>
        </p:nvGrpSpPr>
        <p:grpSpPr>
          <a:xfrm>
            <a:off x="455612" y="4015494"/>
            <a:ext cx="3970482" cy="2452762"/>
            <a:chOff x="6704012" y="1881533"/>
            <a:chExt cx="5342082" cy="3300067"/>
          </a:xfrm>
        </p:grpSpPr>
        <p:grpSp>
          <p:nvGrpSpPr>
            <p:cNvPr id="18" name="Group 17"/>
            <p:cNvGrpSpPr/>
            <p:nvPr/>
          </p:nvGrpSpPr>
          <p:grpSpPr>
            <a:xfrm>
              <a:off x="8299209" y="2310875"/>
              <a:ext cx="1681403" cy="2206265"/>
              <a:chOff x="5435642" y="708903"/>
              <a:chExt cx="1681403" cy="2206265"/>
            </a:xfrm>
          </p:grpSpPr>
          <p:pic>
            <p:nvPicPr>
              <p:cNvPr id="23" name="Picture 22" descr="SMCoreGraphic.png"/>
              <p:cNvPicPr>
                <a:picLocks noChangeAspect="1"/>
              </p:cNvPicPr>
              <p:nvPr/>
            </p:nvPicPr>
            <p:blipFill>
              <a:blip r:embed="rId4"/>
              <a:stretch>
                <a:fillRect/>
              </a:stretch>
            </p:blipFill>
            <p:spPr>
              <a:xfrm>
                <a:off x="6326056" y="1129629"/>
                <a:ext cx="757646" cy="1625437"/>
              </a:xfrm>
              <a:prstGeom prst="rect">
                <a:avLst/>
              </a:prstGeom>
            </p:spPr>
          </p:pic>
          <p:pic>
            <p:nvPicPr>
              <p:cNvPr id="24" name="Picture 23" descr="SMCoreGraphic.png"/>
              <p:cNvPicPr>
                <a:picLocks noChangeAspect="1"/>
              </p:cNvPicPr>
              <p:nvPr/>
            </p:nvPicPr>
            <p:blipFill>
              <a:blip r:embed="rId4"/>
              <a:stretch>
                <a:fillRect/>
              </a:stretch>
            </p:blipFill>
            <p:spPr>
              <a:xfrm>
                <a:off x="5450361" y="1125116"/>
                <a:ext cx="775747" cy="1664272"/>
              </a:xfrm>
              <a:prstGeom prst="rect">
                <a:avLst/>
              </a:prstGeom>
            </p:spPr>
          </p:pic>
          <p:pic>
            <p:nvPicPr>
              <p:cNvPr id="25" name="Picture 24" descr="SMCoreGraphic.png"/>
              <p:cNvPicPr>
                <a:picLocks noChangeAspect="1"/>
              </p:cNvPicPr>
              <p:nvPr/>
            </p:nvPicPr>
            <p:blipFill>
              <a:blip r:embed="rId4"/>
              <a:stretch>
                <a:fillRect/>
              </a:stretch>
            </p:blipFill>
            <p:spPr>
              <a:xfrm>
                <a:off x="5859294" y="1265817"/>
                <a:ext cx="808789" cy="1649351"/>
              </a:xfrm>
              <a:prstGeom prst="rect">
                <a:avLst/>
              </a:prstGeom>
            </p:spPr>
          </p:pic>
          <p:sp>
            <p:nvSpPr>
              <p:cNvPr id="26" name="Oval 25"/>
              <p:cNvSpPr/>
              <p:nvPr/>
            </p:nvSpPr>
            <p:spPr bwMode="auto">
              <a:xfrm>
                <a:off x="5435642" y="708903"/>
                <a:ext cx="1681403" cy="1192806"/>
              </a:xfrm>
              <a:prstGeom prst="ellipse">
                <a:avLst/>
              </a:prstGeom>
              <a:gradFill>
                <a:gsLst>
                  <a:gs pos="0">
                    <a:schemeClr val="accent2">
                      <a:lumMod val="75000"/>
                    </a:schemeClr>
                  </a:gs>
                  <a:gs pos="80000">
                    <a:schemeClr val="accent2"/>
                  </a:gs>
                  <a:gs pos="100000">
                    <a:schemeClr val="accent2">
                      <a:lumMod val="60000"/>
                      <a:lumOff val="40000"/>
                    </a:schemeClr>
                  </a:gs>
                </a:gsLst>
                <a:lin ang="2700000" scaled="0"/>
              </a:gradFill>
              <a:ln>
                <a:noFill/>
                <a:headEnd type="none" w="med" len="med"/>
                <a:tailEnd type="none" w="med" len="med"/>
              </a:ln>
              <a:scene3d>
                <a:camera prst="perspectiveRelaxed" fov="5400000"/>
                <a:lightRig rig="threePt" dir="t"/>
              </a:scene3d>
              <a:sp3d>
                <a:bevelT w="107950" h="8255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7" name="TextBox 151"/>
              <p:cNvSpPr txBox="1"/>
              <p:nvPr/>
            </p:nvSpPr>
            <p:spPr>
              <a:xfrm>
                <a:off x="5518305" y="1081151"/>
                <a:ext cx="1500361" cy="496917"/>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200" b="1" dirty="0" smtClean="0">
                    <a:solidFill>
                      <a:schemeClr val="bg1"/>
                    </a:solidFill>
                  </a:rPr>
                  <a:t>Data Warehouse</a:t>
                </a:r>
                <a:endParaRPr lang="en-US" sz="1200" b="1" dirty="0">
                  <a:solidFill>
                    <a:schemeClr val="bg1"/>
                  </a:solidFill>
                </a:endParaRPr>
              </a:p>
            </p:txBody>
          </p:sp>
        </p:grpSp>
        <p:pic>
          <p:nvPicPr>
            <p:cNvPr id="19" name="Picture 18" descr="C:\Documents and Settings\Eva\My Documents\336\SysCnt-OprtnsMgr_h_rgb_r.png"/>
            <p:cNvPicPr>
              <a:picLocks noChangeAspect="1" noChangeArrowheads="1"/>
            </p:cNvPicPr>
            <p:nvPr/>
          </p:nvPicPr>
          <p:blipFill>
            <a:blip r:embed="rId5" cstate="print">
              <a:lum bright="100000"/>
            </a:blip>
            <a:srcRect/>
            <a:stretch>
              <a:fillRect/>
            </a:stretch>
          </p:blipFill>
          <p:spPr bwMode="auto">
            <a:xfrm>
              <a:off x="9138375" y="1921144"/>
              <a:ext cx="2438400" cy="670544"/>
            </a:xfrm>
            <a:prstGeom prst="rect">
              <a:avLst/>
            </a:prstGeom>
            <a:noFill/>
            <a:ln w="9525">
              <a:noFill/>
              <a:miter lim="800000"/>
              <a:headEnd/>
              <a:tailEnd/>
            </a:ln>
          </p:spPr>
        </p:pic>
        <p:pic>
          <p:nvPicPr>
            <p:cNvPr id="20" name="Picture 3" descr="C:\Documents and Settings\Eva\My Documents\336\SysCnt-ConfigMgr_h_rgb_r.png"/>
            <p:cNvPicPr>
              <a:picLocks noChangeAspect="1" noChangeArrowheads="1"/>
            </p:cNvPicPr>
            <p:nvPr/>
          </p:nvPicPr>
          <p:blipFill>
            <a:blip r:embed="rId6" cstate="print">
              <a:lum bright="100000"/>
            </a:blip>
            <a:srcRect/>
            <a:stretch>
              <a:fillRect/>
            </a:stretch>
          </p:blipFill>
          <p:spPr bwMode="auto">
            <a:xfrm>
              <a:off x="6704012" y="4497314"/>
              <a:ext cx="2667000" cy="682007"/>
            </a:xfrm>
            <a:prstGeom prst="rect">
              <a:avLst/>
            </a:prstGeom>
            <a:noFill/>
            <a:ln w="9525">
              <a:noFill/>
              <a:miter lim="800000"/>
              <a:headEnd/>
              <a:tailEnd/>
            </a:ln>
          </p:spPr>
        </p:pic>
        <p:pic>
          <p:nvPicPr>
            <p:cNvPr id="21" name="Picture 4" descr="C:\Users\twright.SEGROUP\Pictures\SysCnt-VMM07_bL_r_no_2007_w_wav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8375" y="4555760"/>
              <a:ext cx="2907719" cy="6258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twright.SEGROUP\Pictures\SysCnt-ServiceMgr_h_bL_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4012" y="1881533"/>
              <a:ext cx="2239922" cy="692494"/>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1612" y="3944482"/>
            <a:ext cx="3994683" cy="2151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17060" y="4362706"/>
            <a:ext cx="1793118" cy="243105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ight Arrow 40"/>
          <p:cNvSpPr/>
          <p:nvPr/>
        </p:nvSpPr>
        <p:spPr bwMode="auto">
          <a:xfrm>
            <a:off x="2970212" y="5117360"/>
            <a:ext cx="838200" cy="360000"/>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2" name="Right Arrow 41"/>
          <p:cNvSpPr/>
          <p:nvPr/>
        </p:nvSpPr>
        <p:spPr bwMode="auto">
          <a:xfrm>
            <a:off x="5332412" y="5129868"/>
            <a:ext cx="1107062" cy="368492"/>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287982226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System Center Data Warehouse</a:t>
            </a:r>
            <a:endParaRPr lang="en-US" dirty="0"/>
          </a:p>
        </p:txBody>
      </p:sp>
      <p:sp>
        <p:nvSpPr>
          <p:cNvPr id="3" name="Subtitle 2"/>
          <p:cNvSpPr>
            <a:spLocks noGrp="1"/>
          </p:cNvSpPr>
          <p:nvPr>
            <p:ph type="subTitle" idx="1"/>
          </p:nvPr>
        </p:nvSpPr>
        <p:spPr/>
        <p:txBody>
          <a:bodyPr/>
          <a:lstStyle/>
          <a:p>
            <a:r>
              <a:rPr lang="en-US" dirty="0" smtClean="0"/>
              <a:t>Travis Wright</a:t>
            </a:r>
          </a:p>
          <a:p>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68876282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Scope of Service Manager 2012</a:t>
            </a:r>
            <a:endParaRPr lang="en-US" dirty="0"/>
          </a:p>
        </p:txBody>
      </p:sp>
      <p:sp>
        <p:nvSpPr>
          <p:cNvPr id="8" name="Text Placeholder 7"/>
          <p:cNvSpPr>
            <a:spLocks noGrp="1"/>
          </p:cNvSpPr>
          <p:nvPr>
            <p:ph type="body" idx="1"/>
          </p:nvPr>
        </p:nvSpPr>
        <p:spPr/>
        <p:txBody>
          <a:bodyPr/>
          <a:lstStyle/>
          <a:p>
            <a:r>
              <a:rPr lang="en-US" smtClean="0"/>
              <a:t>Major Investment Areas</a:t>
            </a:r>
            <a:endParaRPr lang="en-US" dirty="0"/>
          </a:p>
        </p:txBody>
      </p:sp>
      <p:sp>
        <p:nvSpPr>
          <p:cNvPr id="9" name="Content Placeholder 8"/>
          <p:cNvSpPr>
            <a:spLocks noGrp="1"/>
          </p:cNvSpPr>
          <p:nvPr>
            <p:ph sz="half" idx="2"/>
          </p:nvPr>
        </p:nvSpPr>
        <p:spPr>
          <a:xfrm>
            <a:off x="519113" y="1905000"/>
            <a:ext cx="5484971" cy="1537344"/>
          </a:xfrm>
        </p:spPr>
        <p:txBody>
          <a:bodyPr/>
          <a:lstStyle/>
          <a:p>
            <a:r>
              <a:rPr lang="en-US" dirty="0" smtClean="0"/>
              <a:t>Service Requests</a:t>
            </a:r>
          </a:p>
          <a:p>
            <a:r>
              <a:rPr lang="en-US" dirty="0" smtClean="0"/>
              <a:t>Self-Service Portal</a:t>
            </a:r>
          </a:p>
          <a:p>
            <a:r>
              <a:rPr lang="en-US" dirty="0" smtClean="0"/>
              <a:t>Release Management</a:t>
            </a:r>
          </a:p>
          <a:p>
            <a:r>
              <a:rPr lang="en-US" dirty="0" smtClean="0"/>
              <a:t>Data Warehouse/Reporting</a:t>
            </a:r>
          </a:p>
          <a:p>
            <a:r>
              <a:rPr lang="en-US" dirty="0" smtClean="0"/>
              <a:t>Orchestrator/VMM Integration</a:t>
            </a:r>
          </a:p>
          <a:p>
            <a:endParaRPr lang="en-US" dirty="0"/>
          </a:p>
        </p:txBody>
      </p:sp>
      <p:sp>
        <p:nvSpPr>
          <p:cNvPr id="10" name="Text Placeholder 9"/>
          <p:cNvSpPr>
            <a:spLocks noGrp="1"/>
          </p:cNvSpPr>
          <p:nvPr>
            <p:ph type="body" sz="quarter" idx="3"/>
          </p:nvPr>
        </p:nvSpPr>
        <p:spPr/>
        <p:txBody>
          <a:bodyPr/>
          <a:lstStyle/>
          <a:p>
            <a:r>
              <a:rPr lang="en-US" smtClean="0"/>
              <a:t>Incremental Improvements</a:t>
            </a:r>
            <a:endParaRPr lang="en-US" dirty="0"/>
          </a:p>
        </p:txBody>
      </p:sp>
      <p:sp>
        <p:nvSpPr>
          <p:cNvPr id="11" name="Content Placeholder 10"/>
          <p:cNvSpPr>
            <a:spLocks noGrp="1"/>
          </p:cNvSpPr>
          <p:nvPr>
            <p:ph sz="quarter" idx="4"/>
          </p:nvPr>
        </p:nvSpPr>
        <p:spPr>
          <a:xfrm>
            <a:off x="6181725" y="1905000"/>
            <a:ext cx="5486400" cy="1578619"/>
          </a:xfrm>
        </p:spPr>
        <p:txBody>
          <a:bodyPr/>
          <a:lstStyle/>
          <a:p>
            <a:r>
              <a:rPr lang="en-US" dirty="0" smtClean="0"/>
              <a:t>Incident SLA</a:t>
            </a:r>
          </a:p>
          <a:p>
            <a:r>
              <a:rPr lang="en-US" dirty="0" smtClean="0"/>
              <a:t>Parent/Child Work Items</a:t>
            </a:r>
          </a:p>
          <a:p>
            <a:r>
              <a:rPr lang="en-US" dirty="0" smtClean="0"/>
              <a:t>AD Connector Improvements</a:t>
            </a:r>
          </a:p>
          <a:p>
            <a:r>
              <a:rPr lang="en-US" dirty="0" smtClean="0"/>
              <a:t>PowerShell</a:t>
            </a:r>
          </a:p>
          <a:p>
            <a:r>
              <a:rPr lang="en-US" dirty="0" smtClean="0"/>
              <a:t>Subscription Infrastructure</a:t>
            </a:r>
          </a:p>
          <a:p>
            <a:r>
              <a:rPr lang="en-US" dirty="0" smtClean="0"/>
              <a:t>Parallel Activities</a:t>
            </a:r>
          </a:p>
          <a:p>
            <a:r>
              <a:rPr lang="en-US" dirty="0" smtClean="0"/>
              <a:t>Performance Improvements</a:t>
            </a:r>
          </a:p>
          <a:p>
            <a:r>
              <a:rPr lang="en-US" dirty="0" smtClean="0"/>
              <a:t>Bug Fixes</a:t>
            </a:r>
            <a:endParaRPr lang="en-US" dirty="0"/>
          </a:p>
        </p:txBody>
      </p:sp>
    </p:spTree>
    <p:extLst>
      <p:ext uri="{BB962C8B-B14F-4D97-AF65-F5344CB8AC3E}">
        <p14:creationId xmlns:p14="http://schemas.microsoft.com/office/powerpoint/2010/main" val="412001536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Schedule</a:t>
            </a:r>
            <a:endParaRPr lang="en-US" dirty="0"/>
          </a:p>
        </p:txBody>
      </p:sp>
      <p:sp>
        <p:nvSpPr>
          <p:cNvPr id="2" name="Text Placeholder 1"/>
          <p:cNvSpPr>
            <a:spLocks noGrp="1"/>
          </p:cNvSpPr>
          <p:nvPr>
            <p:ph type="body" sz="quarter" idx="10"/>
          </p:nvPr>
        </p:nvSpPr>
        <p:spPr/>
        <p:txBody>
          <a:bodyPr/>
          <a:lstStyle/>
          <a:p>
            <a:r>
              <a:rPr lang="en-US" dirty="0" smtClean="0"/>
              <a:t>Public Beta – Q3 CY 2011</a:t>
            </a:r>
          </a:p>
          <a:p>
            <a:r>
              <a:rPr lang="en-US" dirty="0" smtClean="0"/>
              <a:t>RTM – Q4 CY 2011</a:t>
            </a:r>
            <a:endParaRPr lang="en-US" dirty="0"/>
          </a:p>
        </p:txBody>
      </p:sp>
    </p:spTree>
    <p:extLst>
      <p:ext uri="{BB962C8B-B14F-4D97-AF65-F5344CB8AC3E}">
        <p14:creationId xmlns:p14="http://schemas.microsoft.com/office/powerpoint/2010/main" val="18128596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rgbClr val="FFFFFF">
                    <a:alpha val="99000"/>
                  </a:srgbClr>
                </a:solidFill>
              </a:rPr>
              <a:t>Required Slide</a:t>
            </a:r>
          </a:p>
          <a:p>
            <a:pPr defTabSz="914099" fontAlgn="base">
              <a:spcBef>
                <a:spcPct val="0"/>
              </a:spcBef>
              <a:spcAft>
                <a:spcPct val="0"/>
              </a:spcAft>
            </a:pPr>
            <a:endParaRPr lang="en-US" dirty="0" smtClean="0">
              <a:solidFill>
                <a:srgbClr val="FFFFFF">
                  <a:alpha val="99000"/>
                </a:srgbClr>
              </a:solidFill>
            </a:endParaRPr>
          </a:p>
          <a:p>
            <a:pPr defTabSz="914099" fontAlgn="base">
              <a:spcBef>
                <a:spcPct val="0"/>
              </a:spcBef>
              <a:spcAft>
                <a:spcPct val="0"/>
              </a:spcAft>
            </a:pPr>
            <a:r>
              <a:rPr lang="en-US" b="1" dirty="0">
                <a:solidFill>
                  <a:srgbClr val="FFFFFF">
                    <a:alpha val="99000"/>
                  </a:srgbClr>
                </a:solidFill>
              </a:rPr>
              <a:t>Speakers, </a:t>
            </a:r>
            <a:r>
              <a:rPr lang="en-US" dirty="0">
                <a:solidFill>
                  <a:srgbClr val="FFFFFF">
                    <a:alpha val="99000"/>
                  </a:srgbClr>
                </a:solidFill>
              </a:rPr>
              <a:t>please list the Breakout Sessions, Interactive Discussions, Labs, Demo Stations and Certification Exam that relate to your session. Also indicate when they can find you staffing in the TLC</a:t>
            </a:r>
            <a:r>
              <a:rPr lang="en-US" dirty="0" smtClean="0">
                <a:solidFill>
                  <a:srgbClr val="FFFFFF">
                    <a:alpha val="99000"/>
                  </a:srgb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842994"/>
            <a:ext cx="11173090" cy="19482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dirty="0" smtClean="0">
                <a:gradFill>
                  <a:gsLst>
                    <a:gs pos="0">
                      <a:srgbClr val="FFFFFF"/>
                    </a:gs>
                    <a:gs pos="100000">
                      <a:srgbClr val="FFFFFF"/>
                    </a:gs>
                  </a:gsLst>
                  <a:lin ang="5400000" scaled="0"/>
                </a:gradFill>
              </a:rPr>
              <a:t>Breakout Sessions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208 - Management </a:t>
            </a:r>
            <a:r>
              <a:rPr lang="en-US" sz="1200" dirty="0">
                <a:gradFill>
                  <a:gsLst>
                    <a:gs pos="0">
                      <a:srgbClr val="FFFFFF"/>
                    </a:gs>
                    <a:gs pos="100000">
                      <a:srgbClr val="FFFFFF"/>
                    </a:gs>
                  </a:gsLst>
                  <a:lin ang="5400000" scaled="0"/>
                </a:gradFill>
              </a:rPr>
              <a:t>in the Datacenter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209 - Microsoft </a:t>
            </a:r>
            <a:r>
              <a:rPr lang="en-US" sz="1200" dirty="0">
                <a:gradFill>
                  <a:gsLst>
                    <a:gs pos="0">
                      <a:srgbClr val="FFFFFF"/>
                    </a:gs>
                    <a:gs pos="100000">
                      <a:srgbClr val="FFFFFF"/>
                    </a:gs>
                  </a:gsLst>
                  <a:lin ang="5400000" scaled="0"/>
                </a:gradFill>
              </a:rPr>
              <a:t>System Center Service Manager - A Deep Dive on How to Automate ITIL or MOF</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210 - Sneak </a:t>
            </a:r>
            <a:r>
              <a:rPr lang="en-US" sz="1200" dirty="0">
                <a:gradFill>
                  <a:gsLst>
                    <a:gs pos="0">
                      <a:srgbClr val="FFFFFF"/>
                    </a:gs>
                    <a:gs pos="100000">
                      <a:srgbClr val="FFFFFF"/>
                    </a:gs>
                  </a:gsLst>
                  <a:lin ang="5400000" scaled="0"/>
                </a:gradFill>
              </a:rPr>
              <a:t>Peak at Microsoft System Center Service Manager 2012</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335 - Automation </a:t>
            </a:r>
            <a:r>
              <a:rPr lang="en-US" sz="1200" dirty="0">
                <a:gradFill>
                  <a:gsLst>
                    <a:gs pos="0">
                      <a:srgbClr val="FFFFFF"/>
                    </a:gs>
                    <a:gs pos="100000">
                      <a:srgbClr val="FFFFFF"/>
                    </a:gs>
                  </a:gsLst>
                  <a:lin ang="5400000" scaled="0"/>
                </a:gradFill>
              </a:rPr>
              <a:t>- Service Manager &amp; Orchestrator - Better Together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340 - Extending </a:t>
            </a:r>
            <a:r>
              <a:rPr lang="en-US" sz="1200" dirty="0">
                <a:gradFill>
                  <a:gsLst>
                    <a:gs pos="0">
                      <a:srgbClr val="FFFFFF"/>
                    </a:gs>
                    <a:gs pos="100000">
                      <a:srgbClr val="FFFFFF"/>
                    </a:gs>
                  </a:gsLst>
                  <a:lin ang="5400000" scaled="0"/>
                </a:gradFill>
              </a:rPr>
              <a:t>Microsoft System Center Service Manager - </a:t>
            </a:r>
            <a:r>
              <a:rPr lang="en-US" sz="1200" dirty="0" smtClean="0">
                <a:gradFill>
                  <a:gsLst>
                    <a:gs pos="0">
                      <a:srgbClr val="FFFFFF"/>
                    </a:gs>
                    <a:gs pos="100000">
                      <a:srgbClr val="FFFFFF"/>
                    </a:gs>
                  </a:gsLst>
                  <a:lin ang="5400000" scaled="0"/>
                </a:gradFill>
              </a:rPr>
              <a:t>Modeling </a:t>
            </a:r>
            <a:r>
              <a:rPr lang="en-US" sz="1200" dirty="0">
                <a:gradFill>
                  <a:gsLst>
                    <a:gs pos="0">
                      <a:srgbClr val="FFFFFF"/>
                    </a:gs>
                    <a:gs pos="100000">
                      <a:srgbClr val="FFFFFF"/>
                    </a:gs>
                  </a:gsLst>
                  <a:lin ang="5400000" scaled="0"/>
                </a:gradFill>
              </a:rPr>
              <a:t>your Business Process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362 - Monitoring </a:t>
            </a:r>
            <a:r>
              <a:rPr lang="en-US" sz="1200" dirty="0">
                <a:gradFill>
                  <a:gsLst>
                    <a:gs pos="0">
                      <a:srgbClr val="FFFFFF"/>
                    </a:gs>
                    <a:gs pos="100000">
                      <a:srgbClr val="FFFFFF"/>
                    </a:gs>
                  </a:gsLst>
                  <a:lin ang="5400000" scaled="0"/>
                </a:gradFill>
              </a:rPr>
              <a:t>IT as a Service with Microsoft System Center</a:t>
            </a:r>
          </a:p>
          <a:p>
            <a:pPr marL="917557" lvl="1" indent="-460375">
              <a:lnSpc>
                <a:spcPct val="90000"/>
              </a:lnSpc>
              <a:spcBef>
                <a:spcPct val="20000"/>
              </a:spcBef>
              <a:buSzPct val="90000"/>
              <a:buFontTx/>
              <a:buBlip>
                <a:blip r:embed="rId3"/>
              </a:buBlip>
            </a:pPr>
            <a:r>
              <a:rPr lang="en-US" sz="1200" dirty="0" smtClean="0">
                <a:gradFill>
                  <a:gsLst>
                    <a:gs pos="0">
                      <a:srgbClr val="FFFFFF"/>
                    </a:gs>
                    <a:gs pos="100000">
                      <a:srgbClr val="FFFFFF"/>
                    </a:gs>
                  </a:gsLst>
                  <a:lin ang="5400000" scaled="0"/>
                </a:gradFill>
              </a:rPr>
              <a:t>SIM??? - Taking </a:t>
            </a:r>
            <a:r>
              <a:rPr lang="en-US" sz="1200" dirty="0">
                <a:gradFill>
                  <a:gsLst>
                    <a:gs pos="0">
                      <a:srgbClr val="FFFFFF"/>
                    </a:gs>
                    <a:gs pos="100000">
                      <a:srgbClr val="FFFFFF"/>
                    </a:gs>
                  </a:gsLst>
                  <a:lin ang="5400000" scaled="0"/>
                </a:gradFill>
              </a:rPr>
              <a:t>the Next Step in IT GRC</a:t>
            </a:r>
          </a:p>
        </p:txBody>
      </p:sp>
      <p:sp>
        <p:nvSpPr>
          <p:cNvPr id="10" name="Rectangle 9"/>
          <p:cNvSpPr/>
          <p:nvPr/>
        </p:nvSpPr>
        <p:spPr bwMode="auto">
          <a:xfrm>
            <a:off x="507868" y="2838731"/>
            <a:ext cx="11173090" cy="11356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dirty="0">
                <a:gradFill>
                  <a:gsLst>
                    <a:gs pos="0">
                      <a:srgbClr val="FFFFFF"/>
                    </a:gs>
                    <a:gs pos="100000">
                      <a:srgbClr val="FFFFFF"/>
                    </a:gs>
                  </a:gsLst>
                  <a:lin ang="5400000" scaled="0"/>
                </a:gradFill>
              </a:rPr>
              <a:t>Interactive </a:t>
            </a:r>
            <a:r>
              <a:rPr lang="en-US" dirty="0" smtClean="0">
                <a:gradFill>
                  <a:gsLst>
                    <a:gs pos="0">
                      <a:srgbClr val="FFFFFF"/>
                    </a:gs>
                    <a:gs pos="100000">
                      <a:srgbClr val="FFFFFF"/>
                    </a:gs>
                  </a:gsLst>
                  <a:lin ang="5400000" scaled="0"/>
                </a:gradFill>
              </a:rPr>
              <a:t>Sessions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372INT - How to Deploy and Configure Microsoft System Center Service Manager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373INT - Stump The Microsoft System Center Service Manager team</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SIM383INT - Managing the Datacenter: Ask a Panel of </a:t>
            </a:r>
            <a:r>
              <a:rPr lang="en-US" sz="1200" dirty="0" smtClean="0">
                <a:gradFill>
                  <a:gsLst>
                    <a:gs pos="0">
                      <a:srgbClr val="FFFFFF"/>
                    </a:gs>
                    <a:gs pos="100000">
                      <a:srgbClr val="FFFFFF"/>
                    </a:gs>
                  </a:gsLst>
                  <a:lin ang="5400000" scaled="0"/>
                </a:gradFill>
              </a:rPr>
              <a:t>Experts</a:t>
            </a:r>
            <a:endParaRPr lang="en-US" sz="1200" dirty="0">
              <a:gradFill>
                <a:gsLst>
                  <a:gs pos="0">
                    <a:srgbClr val="FFFFFF"/>
                  </a:gs>
                  <a:gs pos="100000">
                    <a:srgbClr val="FFFFFF"/>
                  </a:gs>
                </a:gsLst>
                <a:lin ang="5400000" scaled="0"/>
              </a:gradFill>
            </a:endParaRPr>
          </a:p>
        </p:txBody>
      </p:sp>
      <p:sp>
        <p:nvSpPr>
          <p:cNvPr id="11" name="Rectangle 10"/>
          <p:cNvSpPr/>
          <p:nvPr/>
        </p:nvSpPr>
        <p:spPr bwMode="auto">
          <a:xfrm>
            <a:off x="507868" y="4008814"/>
            <a:ext cx="11173090" cy="144655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1600" dirty="0">
                <a:gradFill>
                  <a:gsLst>
                    <a:gs pos="0">
                      <a:srgbClr val="FFFFFF"/>
                    </a:gs>
                    <a:gs pos="100000">
                      <a:srgbClr val="FFFFFF"/>
                    </a:gs>
                  </a:gsLst>
                  <a:lin ang="5400000" scaled="0"/>
                </a:gradFill>
              </a:rPr>
              <a:t>Hands-on </a:t>
            </a:r>
            <a:r>
              <a:rPr lang="en-US" sz="1600" dirty="0" smtClean="0">
                <a:gradFill>
                  <a:gsLst>
                    <a:gs pos="0">
                      <a:srgbClr val="FFFFFF"/>
                    </a:gs>
                    <a:gs pos="100000">
                      <a:srgbClr val="FFFFFF"/>
                    </a:gs>
                  </a:gsLst>
                  <a:lin ang="5400000" scaled="0"/>
                </a:gradFill>
              </a:rPr>
              <a:t>Labs</a:t>
            </a:r>
          </a:p>
          <a:p>
            <a:pPr marL="917557" lvl="1" indent="-460375">
              <a:lnSpc>
                <a:spcPct val="90000"/>
              </a:lnSpc>
              <a:spcBef>
                <a:spcPct val="20000"/>
              </a:spcBef>
              <a:buSzPct val="90000"/>
              <a:buFontTx/>
              <a:buBlip>
                <a:blip r:embed="rId3"/>
              </a:buBlip>
            </a:pPr>
            <a:r>
              <a:rPr lang="en-US" sz="1400" dirty="0">
                <a:gradFill>
                  <a:gsLst>
                    <a:gs pos="0">
                      <a:srgbClr val="FFFFFF"/>
                    </a:gs>
                    <a:gs pos="100000">
                      <a:srgbClr val="FFFFFF"/>
                    </a:gs>
                  </a:gsLst>
                  <a:lin ang="5400000" scaled="0"/>
                </a:gradFill>
              </a:rPr>
              <a:t>SIM371-HOL Building a Microsoft System Center Service Manager Test Lab - Hall B1    </a:t>
            </a:r>
          </a:p>
          <a:p>
            <a:pPr marL="917557" lvl="1" indent="-460375">
              <a:lnSpc>
                <a:spcPct val="90000"/>
              </a:lnSpc>
              <a:spcBef>
                <a:spcPct val="20000"/>
              </a:spcBef>
              <a:buSzPct val="90000"/>
              <a:buFontTx/>
              <a:buBlip>
                <a:blip r:embed="rId3"/>
              </a:buBlip>
            </a:pPr>
            <a:r>
              <a:rPr lang="en-US" sz="1400" dirty="0" smtClean="0">
                <a:gradFill>
                  <a:gsLst>
                    <a:gs pos="0">
                      <a:srgbClr val="FFFFFF"/>
                    </a:gs>
                    <a:gs pos="100000">
                      <a:srgbClr val="FFFFFF"/>
                    </a:gs>
                  </a:gsLst>
                  <a:lin ang="5400000" scaled="0"/>
                </a:gradFill>
              </a:rPr>
              <a:t>SIM372-HOL </a:t>
            </a:r>
            <a:r>
              <a:rPr lang="en-US" sz="1400" dirty="0">
                <a:gradFill>
                  <a:gsLst>
                    <a:gs pos="0">
                      <a:srgbClr val="FFFFFF"/>
                    </a:gs>
                    <a:gs pos="100000">
                      <a:srgbClr val="FFFFFF"/>
                    </a:gs>
                  </a:gsLst>
                  <a:lin ang="5400000" scaled="0"/>
                </a:gradFill>
              </a:rPr>
              <a:t>Incident and Change Management in Microsoft System Center Service Manager </a:t>
            </a:r>
            <a:r>
              <a:rPr lang="en-US" sz="1400" dirty="0" smtClean="0">
                <a:gradFill>
                  <a:gsLst>
                    <a:gs pos="0">
                      <a:srgbClr val="FFFFFF"/>
                    </a:gs>
                    <a:gs pos="100000">
                      <a:srgbClr val="FFFFFF"/>
                    </a:gs>
                  </a:gsLst>
                  <a:lin ang="5400000" scaled="0"/>
                </a:gradFill>
              </a:rPr>
              <a:t>2010 -  </a:t>
            </a:r>
            <a:r>
              <a:rPr lang="en-US" sz="1400" dirty="0">
                <a:gradFill>
                  <a:gsLst>
                    <a:gs pos="0">
                      <a:srgbClr val="FFFFFF"/>
                    </a:gs>
                    <a:gs pos="100000">
                      <a:srgbClr val="FFFFFF"/>
                    </a:gs>
                  </a:gsLst>
                  <a:lin ang="5400000" scaled="0"/>
                </a:gradFill>
              </a:rPr>
              <a:t>Hall B1    </a:t>
            </a:r>
          </a:p>
          <a:p>
            <a:pPr marL="917557" lvl="1" indent="-460375">
              <a:lnSpc>
                <a:spcPct val="90000"/>
              </a:lnSpc>
              <a:spcBef>
                <a:spcPct val="20000"/>
              </a:spcBef>
              <a:buSzPct val="90000"/>
              <a:buFontTx/>
              <a:buBlip>
                <a:blip r:embed="rId3"/>
              </a:buBlip>
            </a:pPr>
            <a:r>
              <a:rPr lang="en-US" sz="1400" dirty="0" smtClean="0">
                <a:gradFill>
                  <a:gsLst>
                    <a:gs pos="0">
                      <a:srgbClr val="FFFFFF"/>
                    </a:gs>
                    <a:gs pos="100000">
                      <a:srgbClr val="FFFFFF"/>
                    </a:gs>
                  </a:gsLst>
                  <a:lin ang="5400000" scaled="0"/>
                </a:gradFill>
              </a:rPr>
              <a:t>SIM373-HOL </a:t>
            </a:r>
            <a:r>
              <a:rPr lang="en-US" sz="1400" dirty="0">
                <a:gradFill>
                  <a:gsLst>
                    <a:gs pos="0">
                      <a:srgbClr val="FFFFFF"/>
                    </a:gs>
                    <a:gs pos="100000">
                      <a:srgbClr val="FFFFFF"/>
                    </a:gs>
                  </a:gsLst>
                  <a:lin ang="5400000" scaled="0"/>
                </a:gradFill>
              </a:rPr>
              <a:t>Microsoft System Center Service Manager 2010 Data Warehouse and Reporting - Hall </a:t>
            </a:r>
            <a:r>
              <a:rPr lang="en-US" sz="1400" dirty="0" smtClean="0">
                <a:gradFill>
                  <a:gsLst>
                    <a:gs pos="0">
                      <a:srgbClr val="FFFFFF"/>
                    </a:gs>
                    <a:gs pos="100000">
                      <a:srgbClr val="FFFFFF"/>
                    </a:gs>
                  </a:gsLst>
                  <a:lin ang="5400000" scaled="0"/>
                </a:gradFill>
              </a:rPr>
              <a:t>B1</a:t>
            </a:r>
            <a:endParaRPr lang="en-US" sz="1400" dirty="0">
              <a:gradFill>
                <a:gsLst>
                  <a:gs pos="0">
                    <a:srgbClr val="FFFFFF"/>
                  </a:gs>
                  <a:gs pos="100000">
                    <a:srgbClr val="FFFFFF"/>
                  </a:gs>
                </a:gsLst>
                <a:lin ang="5400000" scaled="0"/>
              </a:gradFill>
            </a:endParaRPr>
          </a:p>
          <a:p>
            <a:pPr marL="917557" lvl="1" indent="-460375">
              <a:lnSpc>
                <a:spcPct val="90000"/>
              </a:lnSpc>
              <a:spcBef>
                <a:spcPct val="20000"/>
              </a:spcBef>
              <a:buSzPct val="90000"/>
              <a:buFontTx/>
              <a:buBlip>
                <a:blip r:embed="rId3"/>
              </a:buBlip>
            </a:pPr>
            <a:r>
              <a:rPr lang="en-US" sz="1400" dirty="0">
                <a:gradFill>
                  <a:gsLst>
                    <a:gs pos="0">
                      <a:srgbClr val="FFFFFF"/>
                    </a:gs>
                    <a:gs pos="100000">
                      <a:srgbClr val="FFFFFF"/>
                    </a:gs>
                  </a:gsLst>
                  <a:lin ang="5400000" scaled="0"/>
                </a:gradFill>
              </a:rPr>
              <a:t>SIM374-HOL IT Governance, Risk and Compliance Configuration in Microsoft System Center Service Manager 2010 - Hall B1 </a:t>
            </a:r>
          </a:p>
        </p:txBody>
      </p:sp>
      <p:sp>
        <p:nvSpPr>
          <p:cNvPr id="12" name="Rectangle 11"/>
          <p:cNvSpPr/>
          <p:nvPr/>
        </p:nvSpPr>
        <p:spPr bwMode="auto">
          <a:xfrm>
            <a:off x="507868" y="5489627"/>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dirty="0">
                <a:gradFill>
                  <a:gsLst>
                    <a:gs pos="0">
                      <a:srgbClr val="FFFFFF"/>
                    </a:gs>
                    <a:gs pos="100000">
                      <a:srgbClr val="FFFFFF"/>
                    </a:gs>
                  </a:gsLst>
                  <a:lin ang="5400000" scaled="0"/>
                </a:gradFill>
              </a:rPr>
              <a:t>Product Demo Stations </a:t>
            </a:r>
            <a:r>
              <a:rPr lang="en-US" sz="2000" dirty="0" smtClean="0">
                <a:gradFill>
                  <a:gsLst>
                    <a:gs pos="0">
                      <a:srgbClr val="FFFFFF"/>
                    </a:gs>
                    <a:gs pos="100000">
                      <a:srgbClr val="FFFFFF"/>
                    </a:gs>
                  </a:gsLst>
                  <a:lin ang="5400000" scaled="0"/>
                </a:gradFill>
              </a:rPr>
              <a:t>TLC – SIM – station 21</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7868" y="6071950"/>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dirty="0">
                <a:gradFill>
                  <a:gsLst>
                    <a:gs pos="0">
                      <a:srgbClr val="FFFFFF"/>
                    </a:gs>
                    <a:gs pos="100000">
                      <a:srgbClr val="FFFFFF"/>
                    </a:gs>
                  </a:gsLst>
                  <a:lin ang="5400000" scaled="0"/>
                </a:gradFill>
              </a:rPr>
              <a:t>Find Me Later </a:t>
            </a:r>
            <a:r>
              <a:rPr lang="en-US" sz="2000" dirty="0" smtClean="0">
                <a:gradFill>
                  <a:gsLst>
                    <a:gs pos="0">
                      <a:srgbClr val="FFFFFF"/>
                    </a:gs>
                    <a:gs pos="100000">
                      <a:srgbClr val="FFFFFF"/>
                    </a:gs>
                  </a:gsLst>
                  <a:lin ang="5400000" scaled="0"/>
                </a:gradFill>
              </a:rPr>
              <a:t>At…TLC station 21 or @</a:t>
            </a:r>
            <a:r>
              <a:rPr lang="en-US" sz="2000" dirty="0" err="1" smtClean="0">
                <a:gradFill>
                  <a:gsLst>
                    <a:gs pos="0">
                      <a:srgbClr val="FFFFFF"/>
                    </a:gs>
                    <a:gs pos="100000">
                      <a:srgbClr val="FFFFFF"/>
                    </a:gs>
                  </a:gsLst>
                  <a:lin ang="5400000" scaled="0"/>
                </a:gradFill>
              </a:rPr>
              <a:t>SeanC_MSFT</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78570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142928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97492103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9323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13948267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Arial" pitchFamily="34" charset="0"/>
                <a:cs typeface="Arial" charset="0"/>
              </a:rPr>
              <a:t>© </a:t>
            </a:r>
            <a:r>
              <a:rPr lang="en-US" sz="700" dirty="0" smtClean="0">
                <a:gradFill>
                  <a:gsLst>
                    <a:gs pos="0">
                      <a:srgbClr val="FFFFFF"/>
                    </a:gs>
                    <a:gs pos="100000">
                      <a:srgbClr val="FFFFFF"/>
                    </a:gs>
                  </a:gsLst>
                  <a:lin ang="5400000" scaled="0"/>
                </a:gradFill>
                <a:latin typeface="Arial" pitchFamily="34" charset="0"/>
                <a:cs typeface="Arial" charset="0"/>
              </a:rPr>
              <a:t>2011 Microsoft </a:t>
            </a:r>
            <a:r>
              <a:rPr lang="en-US" sz="700" dirty="0">
                <a:gradFill>
                  <a:gsLst>
                    <a:gs pos="0">
                      <a:srgbClr val="FFFFFF"/>
                    </a:gs>
                    <a:gs pos="100000">
                      <a:srgbClr val="FFFFFF"/>
                    </a:gs>
                  </a:gsLst>
                  <a:lin ang="5400000" scaled="0"/>
                </a:gradFill>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Arial" pitchFamily="34" charset="0"/>
                <a:cs typeface="Arial" charset="0"/>
              </a:rPr>
              <a:t/>
            </a:r>
            <a:br>
              <a:rPr lang="en-US" sz="700" dirty="0" smtClean="0">
                <a:gradFill>
                  <a:gsLst>
                    <a:gs pos="0">
                      <a:srgbClr val="FFFFFF"/>
                    </a:gs>
                    <a:gs pos="100000">
                      <a:srgbClr val="FFFFFF"/>
                    </a:gs>
                  </a:gsLst>
                  <a:lin ang="5400000" scaled="0"/>
                </a:gradFill>
                <a:latin typeface="Arial" pitchFamily="34" charset="0"/>
                <a:cs typeface="Arial" charset="0"/>
              </a:rPr>
            </a:br>
            <a:r>
              <a:rPr lang="en-US" sz="700" dirty="0" smtClean="0">
                <a:gradFill>
                  <a:gsLst>
                    <a:gs pos="0">
                      <a:srgbClr val="FFFFFF"/>
                    </a:gs>
                    <a:gs pos="100000">
                      <a:srgbClr val="FFFFFF"/>
                    </a:gs>
                  </a:gsLst>
                  <a:lin ang="5400000" scaled="0"/>
                </a:gradFill>
                <a:latin typeface="Arial" pitchFamily="34" charset="0"/>
                <a:cs typeface="Arial" charset="0"/>
              </a:rPr>
              <a:t>on </a:t>
            </a:r>
            <a:r>
              <a:rPr lang="en-US" sz="700" dirty="0">
                <a:gradFill>
                  <a:gsLst>
                    <a:gs pos="0">
                      <a:srgbClr val="FFFFFF"/>
                    </a:gs>
                    <a:gs pos="100000">
                      <a:srgbClr val="FFFFFF"/>
                    </a:gs>
                  </a:gsLst>
                  <a:lin ang="5400000" scaled="0"/>
                </a:gradFill>
                <a:latin typeface="Arial"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Arial" pitchFamily="34" charset="0"/>
                <a:cs typeface="Arial" charset="0"/>
              </a:rPr>
              <a:t>. MICROSOFT </a:t>
            </a:r>
            <a:r>
              <a:rPr lang="en-US" sz="700" dirty="0">
                <a:gradFill>
                  <a:gsLst>
                    <a:gs pos="0">
                      <a:srgbClr val="FFFFFF"/>
                    </a:gs>
                    <a:gs pos="100000">
                      <a:srgbClr val="FFFFFF"/>
                    </a:gs>
                  </a:gsLst>
                  <a:lin ang="5400000" scaled="0"/>
                </a:gradFill>
                <a:latin typeface="Arial"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9186870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255086" y="5727637"/>
            <a:ext cx="3555617" cy="6868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chemeClr val="bg1">
                    <a:alpha val="99000"/>
                  </a:schemeClr>
                </a:solidFill>
              </a:rPr>
              <a:t>Centralized Data Storage</a:t>
            </a:r>
          </a:p>
        </p:txBody>
      </p:sp>
      <p:sp>
        <p:nvSpPr>
          <p:cNvPr id="2" name="Title 1"/>
          <p:cNvSpPr>
            <a:spLocks noGrp="1"/>
          </p:cNvSpPr>
          <p:nvPr>
            <p:ph type="title"/>
          </p:nvPr>
        </p:nvSpPr>
        <p:spPr>
          <a:xfrm>
            <a:off x="519112" y="228600"/>
            <a:ext cx="11669713" cy="553998"/>
          </a:xfrm>
        </p:spPr>
        <p:txBody>
          <a:bodyPr/>
          <a:lstStyle/>
          <a:p>
            <a:r>
              <a:rPr lang="en-US" sz="4000" dirty="0" smtClean="0"/>
              <a:t>Service Manager Enables Controlled Automation</a:t>
            </a:r>
            <a:endParaRPr lang="en-US" sz="4000" dirty="0"/>
          </a:p>
        </p:txBody>
      </p:sp>
      <p:grpSp>
        <p:nvGrpSpPr>
          <p:cNvPr id="28" name="Group 27"/>
          <p:cNvGrpSpPr/>
          <p:nvPr/>
        </p:nvGrpSpPr>
        <p:grpSpPr>
          <a:xfrm>
            <a:off x="4862809" y="3014336"/>
            <a:ext cx="2340173" cy="2570693"/>
            <a:chOff x="7030839" y="2365734"/>
            <a:chExt cx="1681403" cy="2206265"/>
          </a:xfrm>
        </p:grpSpPr>
        <p:pic>
          <p:nvPicPr>
            <p:cNvPr id="4" name="Picture 3" descr="SMCoreGraphic.png"/>
            <p:cNvPicPr>
              <a:picLocks noChangeAspect="1"/>
            </p:cNvPicPr>
            <p:nvPr/>
          </p:nvPicPr>
          <p:blipFill>
            <a:blip r:embed="rId3"/>
            <a:stretch>
              <a:fillRect/>
            </a:stretch>
          </p:blipFill>
          <p:spPr>
            <a:xfrm>
              <a:off x="7921253" y="2786460"/>
              <a:ext cx="757646" cy="1625437"/>
            </a:xfrm>
            <a:prstGeom prst="rect">
              <a:avLst/>
            </a:prstGeom>
          </p:spPr>
        </p:pic>
        <p:pic>
          <p:nvPicPr>
            <p:cNvPr id="5" name="Picture 4" descr="SMCoreGraphic.png"/>
            <p:cNvPicPr>
              <a:picLocks noChangeAspect="1"/>
            </p:cNvPicPr>
            <p:nvPr/>
          </p:nvPicPr>
          <p:blipFill>
            <a:blip r:embed="rId3"/>
            <a:stretch>
              <a:fillRect/>
            </a:stretch>
          </p:blipFill>
          <p:spPr>
            <a:xfrm>
              <a:off x="7045558" y="2781947"/>
              <a:ext cx="775747" cy="1664272"/>
            </a:xfrm>
            <a:prstGeom prst="rect">
              <a:avLst/>
            </a:prstGeom>
          </p:spPr>
        </p:pic>
        <p:pic>
          <p:nvPicPr>
            <p:cNvPr id="6" name="Picture 5" descr="SMCoreGraphic.png"/>
            <p:cNvPicPr>
              <a:picLocks noChangeAspect="1"/>
            </p:cNvPicPr>
            <p:nvPr/>
          </p:nvPicPr>
          <p:blipFill>
            <a:blip r:embed="rId3"/>
            <a:stretch>
              <a:fillRect/>
            </a:stretch>
          </p:blipFill>
          <p:spPr>
            <a:xfrm>
              <a:off x="7510802" y="2922648"/>
              <a:ext cx="726084" cy="1649351"/>
            </a:xfrm>
            <a:prstGeom prst="rect">
              <a:avLst/>
            </a:prstGeom>
          </p:spPr>
        </p:pic>
        <p:sp>
          <p:nvSpPr>
            <p:cNvPr id="7" name="Oval 6"/>
            <p:cNvSpPr/>
            <p:nvPr/>
          </p:nvSpPr>
          <p:spPr bwMode="auto">
            <a:xfrm>
              <a:off x="7030839" y="2365734"/>
              <a:ext cx="1681403" cy="1192806"/>
            </a:xfrm>
            <a:prstGeom prst="ellipse">
              <a:avLst/>
            </a:prstGeom>
            <a:gradFill>
              <a:gsLst>
                <a:gs pos="0">
                  <a:schemeClr val="accent2">
                    <a:lumMod val="75000"/>
                  </a:schemeClr>
                </a:gs>
                <a:gs pos="80000">
                  <a:schemeClr val="accent2"/>
                </a:gs>
                <a:gs pos="100000">
                  <a:schemeClr val="accent2">
                    <a:lumMod val="60000"/>
                    <a:lumOff val="40000"/>
                  </a:schemeClr>
                </a:gs>
              </a:gsLst>
              <a:lin ang="2700000" scaled="0"/>
            </a:gradFill>
            <a:ln>
              <a:noFill/>
              <a:headEnd type="none" w="med" len="med"/>
              <a:tailEnd type="none" w="med" len="med"/>
            </a:ln>
            <a:scene3d>
              <a:camera prst="perspectiveRelaxed" fov="5400000"/>
              <a:lightRig rig="threePt" dir="t"/>
            </a:scene3d>
            <a:sp3d>
              <a:bevelT w="107950" h="8255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pPr>
              <a:endParaRPr lang="en-US" dirty="0">
                <a:solidFill>
                  <a:schemeClr val="bg1"/>
                </a:solidFill>
              </a:endParaRPr>
            </a:p>
          </p:txBody>
        </p:sp>
        <p:sp>
          <p:nvSpPr>
            <p:cNvPr id="8" name="TextBox 91"/>
            <p:cNvSpPr txBox="1"/>
            <p:nvPr/>
          </p:nvSpPr>
          <p:spPr>
            <a:xfrm rot="16200000">
              <a:off x="6895680" y="3730958"/>
              <a:ext cx="798459"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Work Items</a:t>
              </a:r>
            </a:p>
          </p:txBody>
        </p:sp>
        <p:sp>
          <p:nvSpPr>
            <p:cNvPr id="9" name="TextBox 92"/>
            <p:cNvSpPr txBox="1"/>
            <p:nvPr/>
          </p:nvSpPr>
          <p:spPr>
            <a:xfrm rot="16200000">
              <a:off x="7387998" y="3811931"/>
              <a:ext cx="972088" cy="24324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Configuration Items</a:t>
              </a:r>
            </a:p>
          </p:txBody>
        </p:sp>
        <p:sp>
          <p:nvSpPr>
            <p:cNvPr id="10" name="TextBox 94"/>
            <p:cNvSpPr txBox="1"/>
            <p:nvPr/>
          </p:nvSpPr>
          <p:spPr>
            <a:xfrm rot="16200000">
              <a:off x="8000046" y="3714936"/>
              <a:ext cx="830502"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solidFill>
                    <a:schemeClr val="bg1"/>
                  </a:solidFill>
                </a:rPr>
                <a:t>Knowledge</a:t>
              </a:r>
              <a:r>
                <a:rPr lang="en-US" sz="800" b="1" dirty="0">
                  <a:solidFill>
                    <a:schemeClr val="bg1"/>
                  </a:solidFill>
                </a:rPr>
                <a:t> </a:t>
              </a:r>
            </a:p>
          </p:txBody>
        </p:sp>
        <p:sp>
          <p:nvSpPr>
            <p:cNvPr id="11" name="TextBox 151"/>
            <p:cNvSpPr txBox="1"/>
            <p:nvPr/>
          </p:nvSpPr>
          <p:spPr>
            <a:xfrm>
              <a:off x="7317782" y="2698466"/>
              <a:ext cx="1125170" cy="63394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b="1" dirty="0">
                  <a:solidFill>
                    <a:schemeClr val="bg1"/>
                  </a:solidFill>
                </a:rPr>
                <a:t>Configuration Management DB</a:t>
              </a:r>
            </a:p>
          </p:txBody>
        </p:sp>
      </p:grpSp>
      <p:pic>
        <p:nvPicPr>
          <p:cNvPr id="24" name="Picture 23" descr="C:\Documents and Settings\Eva\My Documents\336\SysCnt-OprtnsMgr_h_rgb_r.png"/>
          <p:cNvPicPr>
            <a:picLocks noChangeAspect="1" noChangeArrowheads="1"/>
          </p:cNvPicPr>
          <p:nvPr/>
        </p:nvPicPr>
        <p:blipFill>
          <a:blip r:embed="rId4" cstate="print">
            <a:lum bright="100000"/>
          </a:blip>
          <a:srcRect/>
          <a:stretch>
            <a:fillRect/>
          </a:stretch>
        </p:blipFill>
        <p:spPr bwMode="auto">
          <a:xfrm>
            <a:off x="8825493" y="1935799"/>
            <a:ext cx="2438400" cy="670544"/>
          </a:xfrm>
          <a:prstGeom prst="rect">
            <a:avLst/>
          </a:prstGeom>
          <a:noFill/>
          <a:ln w="9525">
            <a:noFill/>
            <a:miter lim="800000"/>
            <a:headEnd/>
            <a:tailEnd/>
          </a:ln>
        </p:spPr>
      </p:pic>
      <p:pic>
        <p:nvPicPr>
          <p:cNvPr id="25" name="Picture 3" descr="C:\Documents and Settings\Eva\My Documents\336\SysCnt-ConfigMgr_h_rgb_r.png"/>
          <p:cNvPicPr>
            <a:picLocks noChangeAspect="1" noChangeArrowheads="1"/>
          </p:cNvPicPr>
          <p:nvPr/>
        </p:nvPicPr>
        <p:blipFill>
          <a:blip r:embed="rId5" cstate="print">
            <a:lum bright="100000"/>
          </a:blip>
          <a:srcRect/>
          <a:stretch>
            <a:fillRect/>
          </a:stretch>
        </p:blipFill>
        <p:spPr bwMode="auto">
          <a:xfrm>
            <a:off x="8825493" y="2630448"/>
            <a:ext cx="2667000" cy="682007"/>
          </a:xfrm>
          <a:prstGeom prst="rect">
            <a:avLst/>
          </a:prstGeom>
          <a:noFill/>
          <a:ln w="9525">
            <a:noFill/>
            <a:miter lim="800000"/>
            <a:headEnd/>
            <a:tailEnd/>
          </a:ln>
        </p:spPr>
      </p:pic>
      <p:pic>
        <p:nvPicPr>
          <p:cNvPr id="26" name="Picture 25" descr="Opalis_logo_whiteText_orang.png"/>
          <p:cNvPicPr>
            <a:picLocks noChangeAspect="1"/>
          </p:cNvPicPr>
          <p:nvPr/>
        </p:nvPicPr>
        <p:blipFill>
          <a:blip r:embed="rId6"/>
          <a:stretch>
            <a:fillRect/>
          </a:stretch>
        </p:blipFill>
        <p:spPr>
          <a:xfrm>
            <a:off x="9282693" y="4108814"/>
            <a:ext cx="1374402" cy="687024"/>
          </a:xfrm>
          <a:prstGeom prst="rect">
            <a:avLst/>
          </a:prstGeom>
        </p:spPr>
      </p:pic>
      <p:pic>
        <p:nvPicPr>
          <p:cNvPr id="8196" name="Picture 4" descr="C:\Users\twright.SEGROUP\Pictures\SysCnt-VMM07_bL_r_no_2007_w_wav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5493" y="3387360"/>
            <a:ext cx="2907719" cy="62584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twright.SEGROUP\Pictures\SysCnt-ServiceMgr_h_bL_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5493" y="1219200"/>
            <a:ext cx="2239922" cy="6924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wright.SEGROUP\Pictures\NET_h_rg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412" y="1818784"/>
            <a:ext cx="31242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7/7f/Windows_PowerShell_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812" y="2667000"/>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4862810" y="609600"/>
            <a:ext cx="2340173" cy="2570693"/>
            <a:chOff x="7030839" y="2365734"/>
            <a:chExt cx="1681403" cy="2206265"/>
          </a:xfrm>
        </p:grpSpPr>
        <p:pic>
          <p:nvPicPr>
            <p:cNvPr id="42" name="Picture 41" descr="SMCoreGraphic.png"/>
            <p:cNvPicPr>
              <a:picLocks noChangeAspect="1"/>
            </p:cNvPicPr>
            <p:nvPr/>
          </p:nvPicPr>
          <p:blipFill>
            <a:blip r:embed="rId3"/>
            <a:stretch>
              <a:fillRect/>
            </a:stretch>
          </p:blipFill>
          <p:spPr>
            <a:xfrm>
              <a:off x="7921253" y="2786460"/>
              <a:ext cx="757646" cy="1625437"/>
            </a:xfrm>
            <a:prstGeom prst="rect">
              <a:avLst/>
            </a:prstGeom>
          </p:spPr>
        </p:pic>
        <p:pic>
          <p:nvPicPr>
            <p:cNvPr id="43" name="Picture 42" descr="SMCoreGraphic.png"/>
            <p:cNvPicPr>
              <a:picLocks noChangeAspect="1"/>
            </p:cNvPicPr>
            <p:nvPr/>
          </p:nvPicPr>
          <p:blipFill>
            <a:blip r:embed="rId3"/>
            <a:stretch>
              <a:fillRect/>
            </a:stretch>
          </p:blipFill>
          <p:spPr>
            <a:xfrm>
              <a:off x="7045558" y="2781947"/>
              <a:ext cx="775747" cy="1664272"/>
            </a:xfrm>
            <a:prstGeom prst="rect">
              <a:avLst/>
            </a:prstGeom>
          </p:spPr>
        </p:pic>
        <p:pic>
          <p:nvPicPr>
            <p:cNvPr id="44" name="Picture 43" descr="SMCoreGraphic.png"/>
            <p:cNvPicPr>
              <a:picLocks noChangeAspect="1"/>
            </p:cNvPicPr>
            <p:nvPr/>
          </p:nvPicPr>
          <p:blipFill>
            <a:blip r:embed="rId3"/>
            <a:stretch>
              <a:fillRect/>
            </a:stretch>
          </p:blipFill>
          <p:spPr>
            <a:xfrm>
              <a:off x="7510802" y="2922648"/>
              <a:ext cx="726084" cy="1649351"/>
            </a:xfrm>
            <a:prstGeom prst="rect">
              <a:avLst/>
            </a:prstGeom>
          </p:spPr>
        </p:pic>
        <p:sp>
          <p:nvSpPr>
            <p:cNvPr id="46" name="Oval 45"/>
            <p:cNvSpPr/>
            <p:nvPr/>
          </p:nvSpPr>
          <p:spPr bwMode="auto">
            <a:xfrm>
              <a:off x="7030839" y="2365734"/>
              <a:ext cx="1681403" cy="1192806"/>
            </a:xfrm>
            <a:prstGeom prst="ellipse">
              <a:avLst/>
            </a:prstGeom>
            <a:gradFill>
              <a:gsLst>
                <a:gs pos="0">
                  <a:schemeClr val="accent2">
                    <a:lumMod val="75000"/>
                  </a:schemeClr>
                </a:gs>
                <a:gs pos="80000">
                  <a:schemeClr val="accent2"/>
                </a:gs>
                <a:gs pos="100000">
                  <a:schemeClr val="accent2">
                    <a:lumMod val="60000"/>
                    <a:lumOff val="40000"/>
                  </a:schemeClr>
                </a:gs>
              </a:gsLst>
              <a:lin ang="2700000" scaled="0"/>
            </a:gradFill>
            <a:ln>
              <a:noFill/>
              <a:headEnd type="none" w="med" len="med"/>
              <a:tailEnd type="none" w="med" len="med"/>
            </a:ln>
            <a:scene3d>
              <a:camera prst="perspectiveRelaxed" fov="5400000"/>
              <a:lightRig rig="threePt" dir="t"/>
            </a:scene3d>
            <a:sp3d>
              <a:bevelT w="107950" h="8255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pPr>
              <a:endParaRPr lang="en-US" dirty="0">
                <a:solidFill>
                  <a:schemeClr val="bg1"/>
                </a:solidFill>
              </a:endParaRPr>
            </a:p>
          </p:txBody>
        </p:sp>
        <p:sp>
          <p:nvSpPr>
            <p:cNvPr id="47" name="TextBox 91"/>
            <p:cNvSpPr txBox="1"/>
            <p:nvPr/>
          </p:nvSpPr>
          <p:spPr>
            <a:xfrm rot="16200000">
              <a:off x="6895680" y="3730958"/>
              <a:ext cx="798459"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100" b="1" dirty="0">
                <a:solidFill>
                  <a:schemeClr val="bg1"/>
                </a:solidFill>
              </a:endParaRPr>
            </a:p>
          </p:txBody>
        </p:sp>
        <p:sp>
          <p:nvSpPr>
            <p:cNvPr id="49" name="TextBox 92"/>
            <p:cNvSpPr txBox="1"/>
            <p:nvPr/>
          </p:nvSpPr>
          <p:spPr>
            <a:xfrm rot="16200000">
              <a:off x="7387998" y="3872743"/>
              <a:ext cx="972088"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100" b="1" dirty="0">
                <a:solidFill>
                  <a:schemeClr val="bg1"/>
                </a:solidFill>
              </a:endParaRPr>
            </a:p>
          </p:txBody>
        </p:sp>
        <p:sp>
          <p:nvSpPr>
            <p:cNvPr id="52" name="TextBox 94"/>
            <p:cNvSpPr txBox="1"/>
            <p:nvPr/>
          </p:nvSpPr>
          <p:spPr>
            <a:xfrm rot="16200000">
              <a:off x="8000046" y="3731521"/>
              <a:ext cx="830502" cy="8845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800" b="1" dirty="0">
                <a:solidFill>
                  <a:schemeClr val="bg1"/>
                </a:solidFill>
              </a:endParaRPr>
            </a:p>
          </p:txBody>
        </p:sp>
        <p:sp>
          <p:nvSpPr>
            <p:cNvPr id="53" name="TextBox 151"/>
            <p:cNvSpPr txBox="1"/>
            <p:nvPr/>
          </p:nvSpPr>
          <p:spPr>
            <a:xfrm>
              <a:off x="7317782" y="2698466"/>
              <a:ext cx="1125170" cy="422633"/>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b="1" dirty="0" smtClean="0">
                  <a:solidFill>
                    <a:schemeClr val="bg1"/>
                  </a:solidFill>
                </a:rPr>
                <a:t>IT Data</a:t>
              </a:r>
            </a:p>
            <a:p>
              <a:pPr algn="ctr"/>
              <a:r>
                <a:rPr lang="en-US" sz="1600" b="1" dirty="0" smtClean="0">
                  <a:solidFill>
                    <a:schemeClr val="bg1"/>
                  </a:solidFill>
                </a:rPr>
                <a:t>Warehouse</a:t>
              </a:r>
              <a:endParaRPr lang="en-US" sz="1600" b="1" dirty="0">
                <a:solidFill>
                  <a:schemeClr val="bg1"/>
                </a:solidFill>
              </a:endParaRPr>
            </a:p>
          </p:txBody>
        </p:sp>
      </p:grpSp>
      <p:sp>
        <p:nvSpPr>
          <p:cNvPr id="33" name="Rounded Rectangle 32"/>
          <p:cNvSpPr/>
          <p:nvPr/>
        </p:nvSpPr>
        <p:spPr bwMode="auto">
          <a:xfrm>
            <a:off x="227012" y="5727637"/>
            <a:ext cx="3446620" cy="6868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chemeClr val="bg1">
                    <a:alpha val="99000"/>
                  </a:schemeClr>
                </a:solidFill>
              </a:rPr>
              <a:t>Automation Services</a:t>
            </a:r>
          </a:p>
        </p:txBody>
      </p:sp>
      <p:sp>
        <p:nvSpPr>
          <p:cNvPr id="34" name="Rounded Rectangle 33"/>
          <p:cNvSpPr/>
          <p:nvPr/>
        </p:nvSpPr>
        <p:spPr bwMode="auto">
          <a:xfrm>
            <a:off x="8398982" y="5727636"/>
            <a:ext cx="3520022" cy="686817"/>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chemeClr val="bg1">
                    <a:alpha val="99000"/>
                  </a:schemeClr>
                </a:solidFill>
              </a:rPr>
              <a:t>Integration</a:t>
            </a:r>
          </a:p>
        </p:txBody>
      </p:sp>
    </p:spTree>
    <p:extLst>
      <p:ext uri="{BB962C8B-B14F-4D97-AF65-F5344CB8AC3E}">
        <p14:creationId xmlns:p14="http://schemas.microsoft.com/office/powerpoint/2010/main" val="232958993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2733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bwMode="auto">
          <a:xfrm>
            <a:off x="150812" y="1148564"/>
            <a:ext cx="11811000" cy="6623836"/>
          </a:xfrm>
          <a:prstGeom prst="ellipse">
            <a:avLst/>
          </a:prstGeom>
          <a:solidFill>
            <a:schemeClr val="tx2">
              <a:lumMod val="50000"/>
            </a:schemeClr>
          </a:solidFill>
          <a:ln>
            <a:headEnd type="none" w="med" len="med"/>
            <a:tailEnd type="none" w="med" len="med"/>
          </a:ln>
          <a:effectLst>
            <a:glow rad="228600">
              <a:schemeClr val="accent4">
                <a:satMod val="175000"/>
                <a:alpha val="40000"/>
              </a:schemeClr>
            </a:glow>
            <a:outerShdw blurRad="40000" dist="23000" dir="5400000" rotWithShape="0">
              <a:srgbClr val="000000">
                <a:alpha val="35000"/>
              </a:srgbClr>
            </a:outerShdw>
          </a:effectLst>
          <a:scene3d>
            <a:camera prst="perspectiveRelaxed"/>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Service Manager Enables Self-Service</a:t>
            </a:r>
            <a:endParaRPr lang="en-US" dirty="0"/>
          </a:p>
        </p:txBody>
      </p:sp>
      <p:sp>
        <p:nvSpPr>
          <p:cNvPr id="8" name="TextBox 7"/>
          <p:cNvSpPr txBox="1"/>
          <p:nvPr/>
        </p:nvSpPr>
        <p:spPr>
          <a:xfrm>
            <a:off x="1632343" y="2034850"/>
            <a:ext cx="795731" cy="369332"/>
          </a:xfrm>
          <a:prstGeom prst="rect">
            <a:avLst/>
          </a:prstGeom>
          <a:noFill/>
        </p:spPr>
        <p:txBody>
          <a:bodyPr wrap="none" lIns="0" tIns="0" rIns="0" bIns="0" rtlCol="0">
            <a:spAutoFit/>
          </a:bodyPr>
          <a:lstStyle/>
          <a:p>
            <a:r>
              <a:rPr lang="en-US" sz="2400" dirty="0" smtClean="0">
                <a:solidFill>
                  <a:srgbClr val="FFFFFF"/>
                </a:solidFill>
              </a:rPr>
              <a:t>Portal</a:t>
            </a:r>
          </a:p>
        </p:txBody>
      </p:sp>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7276" y="1961227"/>
            <a:ext cx="2812536" cy="1772573"/>
          </a:xfrm>
          <a:prstGeom prst="rect">
            <a:avLst/>
          </a:prstGeom>
          <a:noFill/>
          <a:ln>
            <a:noFill/>
          </a:ln>
          <a:effectLst>
            <a:outerShdw dist="35921" dir="2700000" algn="ctr" rotWithShape="0">
              <a:schemeClr val="bg2"/>
            </a:outerShdw>
            <a:reflection blurRad="12700" stA="19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110430" y="1166336"/>
            <a:ext cx="1607748" cy="738664"/>
          </a:xfrm>
          <a:prstGeom prst="rect">
            <a:avLst/>
          </a:prstGeom>
          <a:noFill/>
        </p:spPr>
        <p:txBody>
          <a:bodyPr wrap="none" lIns="0" tIns="0" rIns="0" bIns="0" rtlCol="0">
            <a:spAutoFit/>
          </a:bodyPr>
          <a:lstStyle/>
          <a:p>
            <a:r>
              <a:rPr lang="en-US" sz="2400" dirty="0" smtClean="0">
                <a:solidFill>
                  <a:srgbClr val="FFFFFF"/>
                </a:solidFill>
              </a:rPr>
              <a:t>Reports &amp; </a:t>
            </a:r>
          </a:p>
          <a:p>
            <a:r>
              <a:rPr lang="en-US" sz="2400" dirty="0" smtClean="0">
                <a:solidFill>
                  <a:srgbClr val="FFFFFF"/>
                </a:solidFill>
              </a:rPr>
              <a:t>Dashboards</a:t>
            </a:r>
          </a:p>
        </p:txBody>
      </p:sp>
      <p:pic>
        <p:nvPicPr>
          <p:cNvPr id="11" name="Picture 13" descr="http://www.microsoft.com/global/exchange/2010/en/ca/PublishingImages/scrn-outWebAcc-l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5527" y="2140099"/>
            <a:ext cx="2732976" cy="2053705"/>
          </a:xfrm>
          <a:prstGeom prst="rect">
            <a:avLst/>
          </a:prstGeom>
          <a:noFill/>
          <a:effectLst>
            <a:reflection blurRad="12700" stA="19000" endPos="65000" dist="50800" dir="5400000" sy="-100000" algn="bl" rotWithShape="0"/>
          </a:effectLst>
          <a:extLst>
            <a:ext uri="{909E8E84-426E-40DD-AFC4-6F175D3DCCD1}">
              <a14:hiddenFill xmlns:a14="http://schemas.microsoft.com/office/drawing/2010/main">
                <a:solidFill>
                  <a:srgbClr val="FFFFFF"/>
                </a:solidFill>
              </a14:hiddenFill>
            </a:ext>
          </a:extLst>
        </p:spPr>
      </p:pic>
      <p:pic>
        <p:nvPicPr>
          <p:cNvPr id="12"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0794" y="2219839"/>
            <a:ext cx="926085" cy="1891941"/>
          </a:xfrm>
          <a:prstGeom prst="rect">
            <a:avLst/>
          </a:prstGeom>
          <a:noFill/>
          <a:ln>
            <a:noFill/>
          </a:ln>
          <a:effectLst>
            <a:outerShdw dist="35921" dir="2700000" algn="ctr" rotWithShape="0">
              <a:schemeClr val="bg2"/>
            </a:outerShdw>
            <a:reflection blurRad="12700" stA="19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022127" y="1296186"/>
            <a:ext cx="1774525" cy="738664"/>
          </a:xfrm>
          <a:prstGeom prst="rect">
            <a:avLst/>
          </a:prstGeom>
          <a:noFill/>
        </p:spPr>
        <p:txBody>
          <a:bodyPr wrap="none" lIns="0" tIns="0" rIns="0" bIns="0" rtlCol="0">
            <a:spAutoFit/>
          </a:bodyPr>
          <a:lstStyle/>
          <a:p>
            <a:r>
              <a:rPr lang="en-US" sz="2400" dirty="0" smtClean="0">
                <a:solidFill>
                  <a:srgbClr val="FFFFFF"/>
                </a:solidFill>
              </a:rPr>
              <a:t>E-Mail &amp; </a:t>
            </a:r>
          </a:p>
          <a:p>
            <a:r>
              <a:rPr lang="en-US" sz="2400" dirty="0" smtClean="0">
                <a:solidFill>
                  <a:srgbClr val="FFFFFF"/>
                </a:solidFill>
              </a:rPr>
              <a:t>Other Clients</a:t>
            </a:r>
          </a:p>
        </p:txBody>
      </p:sp>
      <p:pic>
        <p:nvPicPr>
          <p:cNvPr id="3074" name="Picture 2" descr="http://i.technet.microsoft.com/Ee835612.Gemini_FieldList(es-es,TechNet.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7276" y="4464188"/>
            <a:ext cx="2812536" cy="1860412"/>
          </a:xfrm>
          <a:prstGeom prst="rect">
            <a:avLst/>
          </a:prstGeom>
          <a:noFill/>
          <a:effectLst>
            <a:reflection blurRad="12700" stA="19000" endPos="650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5568534" y="6324600"/>
            <a:ext cx="857094" cy="461665"/>
          </a:xfrm>
          <a:prstGeom prst="rect">
            <a:avLst/>
          </a:prstGeom>
        </p:spPr>
        <p:txBody>
          <a:bodyPr wrap="none">
            <a:spAutoFit/>
          </a:bodyPr>
          <a:lstStyle/>
          <a:p>
            <a:r>
              <a:rPr lang="en-US" sz="2400" dirty="0" smtClean="0">
                <a:solidFill>
                  <a:srgbClr val="FFFFFF"/>
                </a:solidFill>
              </a:rPr>
              <a:t>Excel</a:t>
            </a:r>
            <a:endParaRPr lang="en-US" sz="2400" dirty="0">
              <a:solidFill>
                <a:srgbClr val="FFFFFF"/>
              </a:solidFill>
            </a:endParaRPr>
          </a:p>
        </p:txBody>
      </p:sp>
      <p:sp>
        <p:nvSpPr>
          <p:cNvPr id="3" name="AutoShape 2"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0" y="-84138"/>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152400" y="682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304800" y="2206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457200" y="3730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https://mail.exchange.microsoft.com/owa/attachment.ashx?id=RgAAAAD6VenFk%2bASSJdWIG2RdokqBwCwhtK5w5fBS68CRSVl9DNGAAAAEummAAD7dvcpR0ZdRKhc7f86FNsvAAAACJGsAAAJ&amp;attcnt=1&amp;attid0=BAAAAAAA&amp;attcid0=image001.png%4001CBCC75.A21339C0"/>
          <p:cNvSpPr>
            <a:spLocks noChangeAspect="1" noChangeArrowheads="1"/>
          </p:cNvSpPr>
          <p:nvPr/>
        </p:nvSpPr>
        <p:spPr bwMode="auto">
          <a:xfrm>
            <a:off x="609600" y="525462"/>
            <a:ext cx="18259425" cy="9658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7347" b="2638"/>
          <a:stretch/>
        </p:blipFill>
        <p:spPr bwMode="auto">
          <a:xfrm>
            <a:off x="760412" y="2486486"/>
            <a:ext cx="2693194" cy="1783080"/>
          </a:xfrm>
          <a:prstGeom prst="rect">
            <a:avLst/>
          </a:prstGeom>
          <a:noFill/>
          <a:effectLst>
            <a:reflection blurRad="12700" stA="19000" endPos="650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8332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Manager Enables Standardization</a:t>
            </a:r>
            <a:endParaRPr lang="en-US" dirty="0"/>
          </a:p>
        </p:txBody>
      </p:sp>
      <p:sp>
        <p:nvSpPr>
          <p:cNvPr id="3" name="Text Placeholder 2"/>
          <p:cNvSpPr>
            <a:spLocks noGrp="1"/>
          </p:cNvSpPr>
          <p:nvPr>
            <p:ph type="body" sz="quarter" idx="10"/>
          </p:nvPr>
        </p:nvSpPr>
        <p:spPr>
          <a:xfrm>
            <a:off x="5789613" y="1425678"/>
            <a:ext cx="5878512" cy="2917722"/>
          </a:xfrm>
        </p:spPr>
        <p:txBody>
          <a:bodyPr/>
          <a:lstStyle/>
          <a:p>
            <a:r>
              <a:rPr lang="en-US" dirty="0" smtClean="0"/>
              <a:t>Business Process Defined in Templates</a:t>
            </a:r>
          </a:p>
          <a:p>
            <a:r>
              <a:rPr lang="en-US" dirty="0" smtClean="0"/>
              <a:t>CMDB Data Standardization</a:t>
            </a:r>
          </a:p>
          <a:p>
            <a:pPr lvl="1"/>
            <a:r>
              <a:rPr lang="en-US" dirty="0" smtClean="0"/>
              <a:t>Common </a:t>
            </a:r>
            <a:r>
              <a:rPr lang="en-US" dirty="0"/>
              <a:t>Model</a:t>
            </a:r>
          </a:p>
          <a:p>
            <a:pPr lvl="1"/>
            <a:r>
              <a:rPr lang="en-US" dirty="0"/>
              <a:t>Reconciliation of Data</a:t>
            </a:r>
          </a:p>
          <a:p>
            <a:r>
              <a:rPr lang="en-US" dirty="0" smtClean="0"/>
              <a:t>Service Catalog</a:t>
            </a:r>
          </a:p>
        </p:txBody>
      </p:sp>
      <p:pic>
        <p:nvPicPr>
          <p:cNvPr id="4117"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219200"/>
            <a:ext cx="6151400" cy="4533900"/>
          </a:xfrm>
          <a:prstGeom prst="rect">
            <a:avLst/>
          </a:prstGeom>
          <a:noFill/>
          <a:ln>
            <a:noFill/>
          </a:ln>
          <a:effectLst>
            <a:outerShdw dist="127000" algn="ctr" rotWithShape="0">
              <a:schemeClr val="bg2">
                <a:alpha val="30000"/>
              </a:schemeClr>
            </a:out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9675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Manager Enables Compliance</a:t>
            </a:r>
            <a:endParaRPr lang="en-US" dirty="0"/>
          </a:p>
        </p:txBody>
      </p:sp>
      <p:sp>
        <p:nvSpPr>
          <p:cNvPr id="3" name="Text Placeholder 2"/>
          <p:cNvSpPr>
            <a:spLocks noGrp="1"/>
          </p:cNvSpPr>
          <p:nvPr>
            <p:ph type="body" sz="quarter" idx="10"/>
          </p:nvPr>
        </p:nvSpPr>
        <p:spPr>
          <a:xfrm>
            <a:off x="519112" y="1447799"/>
            <a:ext cx="7785099" cy="4481227"/>
          </a:xfrm>
        </p:spPr>
        <p:txBody>
          <a:bodyPr/>
          <a:lstStyle/>
          <a:p>
            <a:r>
              <a:rPr lang="en-US" dirty="0" smtClean="0"/>
              <a:t>Compliance is embedded in process, standards, self-service, and automation</a:t>
            </a:r>
          </a:p>
          <a:p>
            <a:endParaRPr lang="en-US" dirty="0" smtClean="0"/>
          </a:p>
          <a:p>
            <a:r>
              <a:rPr lang="en-US" dirty="0"/>
              <a:t>Compliance library maps legalese to actionable IT control activities</a:t>
            </a:r>
          </a:p>
          <a:p>
            <a:endParaRPr lang="en-US" dirty="0" smtClean="0"/>
          </a:p>
          <a:p>
            <a:r>
              <a:rPr lang="en-US" dirty="0" smtClean="0"/>
              <a:t>Compliance is continuously and automatically evaluated in real time</a:t>
            </a:r>
          </a:p>
          <a:p>
            <a:endParaRPr lang="en-US" dirty="0" smtClean="0"/>
          </a:p>
        </p:txBody>
      </p:sp>
      <p:pic>
        <p:nvPicPr>
          <p:cNvPr id="5125" name="Picture 5" descr="C:\Users\twright.SEGROUP\AppData\Local\Microsoft\Windows\Temporary Internet Files\Content.IE5\A9I01K9F\MP90044868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6612" y="961292"/>
            <a:ext cx="3732213" cy="5410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3" descr="C:\Documents and Settings\Eva\My Documents\336\SysCnt-ConfigMgr_h_rgb_r.png"/>
          <p:cNvPicPr>
            <a:picLocks noChangeAspect="1" noChangeArrowheads="1"/>
          </p:cNvPicPr>
          <p:nvPr/>
        </p:nvPicPr>
        <p:blipFill>
          <a:blip r:embed="rId4" cstate="print">
            <a:lum bright="100000"/>
          </a:blip>
          <a:srcRect/>
          <a:stretch>
            <a:fillRect/>
          </a:stretch>
        </p:blipFill>
        <p:spPr bwMode="auto">
          <a:xfrm>
            <a:off x="836612" y="5644044"/>
            <a:ext cx="2667000" cy="682007"/>
          </a:xfrm>
          <a:prstGeom prst="rect">
            <a:avLst/>
          </a:prstGeom>
          <a:noFill/>
          <a:ln w="9525">
            <a:noFill/>
            <a:miter lim="800000"/>
            <a:headEnd/>
            <a:tailEnd/>
          </a:ln>
        </p:spPr>
      </p:pic>
      <p:pic>
        <p:nvPicPr>
          <p:cNvPr id="9" name="Picture 5" descr="C:\Users\twright.SEGROUP\Pictures\SysCnt-ServiceMgr_h_bL_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2" y="5638800"/>
            <a:ext cx="2239922" cy="69249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3727492" y="5838239"/>
            <a:ext cx="766720" cy="270047"/>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9579061" y="6400800"/>
            <a:ext cx="1468351" cy="369332"/>
          </a:xfrm>
          <a:prstGeom prst="rect">
            <a:avLst/>
          </a:prstGeom>
          <a:noFill/>
        </p:spPr>
        <p:txBody>
          <a:bodyPr wrap="none" lIns="0" tIns="0" rIns="0" bIns="0" rtlCol="0">
            <a:spAutoFit/>
          </a:bodyPr>
          <a:lstStyle/>
          <a:p>
            <a:r>
              <a:rPr lang="en-US" sz="2400" dirty="0" smtClean="0">
                <a:gradFill>
                  <a:gsLst>
                    <a:gs pos="0">
                      <a:schemeClr val="tx1"/>
                    </a:gs>
                    <a:gs pos="86000">
                      <a:schemeClr val="tx1"/>
                    </a:gs>
                  </a:gsLst>
                  <a:lin ang="5400000" scaled="0"/>
                </a:gradFill>
              </a:rPr>
              <a:t>Bob Lemur</a:t>
            </a:r>
          </a:p>
        </p:txBody>
      </p:sp>
    </p:spTree>
    <p:extLst>
      <p:ext uri="{BB962C8B-B14F-4D97-AF65-F5344CB8AC3E}">
        <p14:creationId xmlns:p14="http://schemas.microsoft.com/office/powerpoint/2010/main" val="18413289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Feedback </a:t>
            </a:r>
            <a:r>
              <a:rPr lang="en-US" dirty="0" smtClean="0">
                <a:sym typeface="Wingdings" pitchFamily="2" charset="2"/>
              </a:rPr>
              <a:t> </a:t>
            </a:r>
            <a:r>
              <a:rPr lang="en-US" dirty="0" smtClean="0"/>
              <a:t>Incremental Improvements</a:t>
            </a:r>
            <a:endParaRPr lang="en-US" dirty="0"/>
          </a:p>
        </p:txBody>
      </p:sp>
      <p:sp>
        <p:nvSpPr>
          <p:cNvPr id="3" name="Text Placeholder 2"/>
          <p:cNvSpPr>
            <a:spLocks noGrp="1"/>
          </p:cNvSpPr>
          <p:nvPr>
            <p:ph type="body" sz="quarter" idx="10"/>
          </p:nvPr>
        </p:nvSpPr>
        <p:spPr>
          <a:xfrm>
            <a:off x="519112" y="1447799"/>
            <a:ext cx="11149013" cy="4235006"/>
          </a:xfrm>
        </p:spPr>
        <p:txBody>
          <a:bodyPr/>
          <a:lstStyle/>
          <a:p>
            <a:r>
              <a:rPr lang="en-US" dirty="0" smtClean="0"/>
              <a:t>Incident SLA</a:t>
            </a:r>
          </a:p>
          <a:p>
            <a:r>
              <a:rPr lang="en-US" dirty="0" smtClean="0"/>
              <a:t>Parent/Child Work Items</a:t>
            </a:r>
          </a:p>
          <a:p>
            <a:r>
              <a:rPr lang="en-US" dirty="0" smtClean="0"/>
              <a:t>AD Connector Improvements</a:t>
            </a:r>
          </a:p>
          <a:p>
            <a:r>
              <a:rPr lang="en-US" dirty="0" smtClean="0"/>
              <a:t>PowerShell</a:t>
            </a:r>
          </a:p>
          <a:p>
            <a:r>
              <a:rPr lang="en-US" dirty="0" smtClean="0"/>
              <a:t>Subscription Infrastructure Improvements</a:t>
            </a:r>
          </a:p>
          <a:p>
            <a:r>
              <a:rPr lang="en-US" dirty="0" smtClean="0"/>
              <a:t>Parallel Activities</a:t>
            </a:r>
          </a:p>
          <a:p>
            <a:r>
              <a:rPr lang="en-US" dirty="0" smtClean="0"/>
              <a:t>Performance Improvements</a:t>
            </a:r>
          </a:p>
          <a:p>
            <a:r>
              <a:rPr lang="en-US" dirty="0" smtClean="0"/>
              <a:t>Bug Fixes</a:t>
            </a:r>
            <a:endParaRPr lang="en-US" dirty="0"/>
          </a:p>
        </p:txBody>
      </p:sp>
      <p:sp>
        <p:nvSpPr>
          <p:cNvPr id="5" name="Rounded Rectangular Callout 4"/>
          <p:cNvSpPr/>
          <p:nvPr/>
        </p:nvSpPr>
        <p:spPr bwMode="auto">
          <a:xfrm>
            <a:off x="7374047" y="4191000"/>
            <a:ext cx="3886200" cy="1676400"/>
          </a:xfrm>
          <a:prstGeom prst="wedgeRoundRectCallout">
            <a:avLst>
              <a:gd name="adj1" fmla="val -32871"/>
              <a:gd name="adj2" fmla="val 82162"/>
              <a:gd name="adj3" fmla="val 16667"/>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dirty="0" smtClean="0">
                <a:solidFill>
                  <a:schemeClr val="bg1"/>
                </a:solidFill>
              </a:rPr>
              <a:t>Thank You!</a:t>
            </a:r>
          </a:p>
        </p:txBody>
      </p:sp>
    </p:spTree>
    <p:custDataLst>
      <p:tags r:id="rId1"/>
    </p:custDataLst>
    <p:extLst>
      <p:ext uri="{BB962C8B-B14F-4D97-AF65-F5344CB8AC3E}">
        <p14:creationId xmlns:p14="http://schemas.microsoft.com/office/powerpoint/2010/main" val="1526262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z="4400" dirty="0" smtClean="0">
                <a:solidFill>
                  <a:schemeClr val="tx1"/>
                </a:solidFill>
              </a:rPr>
              <a:t>Service </a:t>
            </a:r>
            <a:r>
              <a:rPr lang="en-US" sz="4400" dirty="0">
                <a:solidFill>
                  <a:schemeClr val="tx1"/>
                </a:solidFill>
              </a:rPr>
              <a:t>Catalog &amp; Self-Service Portal</a:t>
            </a:r>
            <a:br>
              <a:rPr lang="en-US" sz="4400" dirty="0">
                <a:solidFill>
                  <a:schemeClr val="tx1"/>
                </a:solidFill>
              </a:rPr>
            </a:br>
            <a:r>
              <a:rPr lang="en-US" sz="4400" dirty="0">
                <a:solidFill>
                  <a:schemeClr val="tx1"/>
                </a:solidFill>
              </a:rPr>
              <a:t>Orchestrator / VMM Integration</a:t>
            </a:r>
            <a:br>
              <a:rPr lang="en-US" sz="4400" dirty="0">
                <a:solidFill>
                  <a:schemeClr val="tx1"/>
                </a:solidFill>
              </a:rPr>
            </a:br>
            <a:endParaRPr lang="en-GB" sz="4400" dirty="0">
              <a:solidFill>
                <a:schemeClr val="tx1"/>
              </a:solidFill>
            </a:endParaRPr>
          </a:p>
        </p:txBody>
      </p:sp>
      <p:sp>
        <p:nvSpPr>
          <p:cNvPr id="3" name="Subtitle 2"/>
          <p:cNvSpPr>
            <a:spLocks noGrp="1"/>
          </p:cNvSpPr>
          <p:nvPr>
            <p:ph type="subTitle" idx="1"/>
          </p:nvPr>
        </p:nvSpPr>
        <p:spPr/>
        <p:txBody>
          <a:bodyPr/>
          <a:lstStyle/>
          <a:p>
            <a:r>
              <a:rPr lang="en-US" dirty="0">
                <a:solidFill>
                  <a:schemeClr val="tx1"/>
                </a:solidFill>
              </a:rPr>
              <a:t>Release Management</a:t>
            </a:r>
          </a:p>
          <a:p>
            <a:r>
              <a:rPr lang="en-US" dirty="0">
                <a:solidFill>
                  <a:schemeClr val="tx1"/>
                </a:solidFill>
              </a:rPr>
              <a:t>System Center </a:t>
            </a:r>
            <a:endParaRPr lang="en-US" dirty="0" smtClean="0">
              <a:solidFill>
                <a:schemeClr val="tx1"/>
              </a:solidFill>
            </a:endParaRPr>
          </a:p>
          <a:p>
            <a:r>
              <a:rPr lang="en-US" dirty="0" smtClean="0">
                <a:solidFill>
                  <a:schemeClr val="tx1"/>
                </a:solidFill>
              </a:rPr>
              <a:t>Data Warehouse</a:t>
            </a:r>
            <a:endParaRPr lang="en-US" dirty="0">
              <a:solidFill>
                <a:schemeClr val="tx1"/>
              </a:solidFill>
            </a:endParaRPr>
          </a:p>
          <a:p>
            <a:endParaRPr lang="en-US" dirty="0" smtClean="0">
              <a:solidFill>
                <a:schemeClr val="tx1"/>
              </a:solidFill>
            </a:endParaRPr>
          </a:p>
        </p:txBody>
      </p:sp>
      <p:grpSp>
        <p:nvGrpSpPr>
          <p:cNvPr id="12" name="Group 11"/>
          <p:cNvGrpSpPr/>
          <p:nvPr/>
        </p:nvGrpSpPr>
        <p:grpSpPr>
          <a:xfrm>
            <a:off x="5616833" y="3688145"/>
            <a:ext cx="3590425" cy="2911947"/>
            <a:chOff x="7542212" y="1371600"/>
            <a:chExt cx="4495800" cy="4105138"/>
          </a:xfrm>
        </p:grpSpPr>
        <p:sp>
          <p:nvSpPr>
            <p:cNvPr id="13" name="Double Bracket 12"/>
            <p:cNvSpPr/>
            <p:nvPr/>
          </p:nvSpPr>
          <p:spPr>
            <a:xfrm>
              <a:off x="7542212" y="1371600"/>
              <a:ext cx="4495800" cy="4105138"/>
            </a:xfrm>
            <a:prstGeom prst="bracketPair">
              <a:avLst>
                <a:gd name="adj" fmla="val 13280"/>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4" name="TextBox 13"/>
            <p:cNvSpPr txBox="1"/>
            <p:nvPr/>
          </p:nvSpPr>
          <p:spPr>
            <a:xfrm>
              <a:off x="8204630" y="1573181"/>
              <a:ext cx="3376468" cy="563677"/>
            </a:xfrm>
            <a:prstGeom prst="rect">
              <a:avLst/>
            </a:prstGeom>
            <a:noFill/>
          </p:spPr>
          <p:txBody>
            <a:bodyPr wrap="none" lIns="0" tIns="0" rIns="0" bIns="0" rtlCol="0">
              <a:spAutoFit/>
            </a:bodyPr>
            <a:lstStyle/>
            <a:p>
              <a:r>
                <a:rPr lang="en-US" sz="2800" dirty="0" err="1" smtClean="0">
                  <a:gradFill>
                    <a:gsLst>
                      <a:gs pos="0">
                        <a:schemeClr val="tx1"/>
                      </a:gs>
                      <a:gs pos="86000">
                        <a:schemeClr val="tx1"/>
                      </a:gs>
                    </a:gsLst>
                    <a:lin ang="5400000" scaled="0"/>
                  </a:gradFill>
                </a:rPr>
                <a:t>ITaaS</a:t>
              </a:r>
              <a:r>
                <a:rPr lang="en-US" sz="2800" dirty="0" smtClean="0">
                  <a:gradFill>
                    <a:gsLst>
                      <a:gs pos="0">
                        <a:schemeClr val="tx1"/>
                      </a:gs>
                      <a:gs pos="86000">
                        <a:schemeClr val="tx1"/>
                      </a:gs>
                    </a:gsLst>
                    <a:lin ang="5400000" scaled="0"/>
                  </a:gradFill>
                </a:rPr>
                <a:t> Objectives</a:t>
              </a:r>
            </a:p>
          </p:txBody>
        </p:sp>
      </p:grpSp>
      <p:sp>
        <p:nvSpPr>
          <p:cNvPr id="15" name="Text Placeholder 5"/>
          <p:cNvSpPr txBox="1">
            <a:spLocks/>
          </p:cNvSpPr>
          <p:nvPr/>
        </p:nvSpPr>
        <p:spPr>
          <a:xfrm>
            <a:off x="5780955" y="4412295"/>
            <a:ext cx="3426303" cy="1943937"/>
          </a:xfrm>
          <a:prstGeom prst="rect">
            <a:avLst/>
          </a:prstGeom>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6075" indent="-346075"/>
            <a:r>
              <a:rPr lang="en-US" sz="2000" dirty="0" smtClean="0"/>
              <a:t>Reduce Costs </a:t>
            </a:r>
          </a:p>
          <a:p>
            <a:pPr marL="346075" indent="-346075"/>
            <a:r>
              <a:rPr lang="en-US" sz="2000" dirty="0" smtClean="0"/>
              <a:t>Increase Service Levels </a:t>
            </a:r>
          </a:p>
          <a:p>
            <a:pPr marL="346075" indent="-346075"/>
            <a:r>
              <a:rPr lang="en-US" sz="2000" dirty="0" smtClean="0"/>
              <a:t>Faster Time to Delivery</a:t>
            </a:r>
          </a:p>
          <a:p>
            <a:pPr marL="346075" indent="-346075"/>
            <a:r>
              <a:rPr lang="en-US" sz="2000" dirty="0" smtClean="0"/>
              <a:t>Provide More Data</a:t>
            </a:r>
          </a:p>
          <a:p>
            <a:pPr marL="346075" indent="-346075"/>
            <a:r>
              <a:rPr lang="en-US" sz="2000" dirty="0" smtClean="0"/>
              <a:t>More Transparency</a:t>
            </a:r>
          </a:p>
          <a:p>
            <a:pPr marL="346075" indent="-346075"/>
            <a:r>
              <a:rPr lang="en-US" sz="2000" dirty="0" smtClean="0"/>
              <a:t>Compliance</a:t>
            </a:r>
            <a:endParaRPr lang="en-US" sz="2000" dirty="0"/>
          </a:p>
        </p:txBody>
      </p:sp>
      <p:grpSp>
        <p:nvGrpSpPr>
          <p:cNvPr id="16" name="Group 15"/>
          <p:cNvGrpSpPr/>
          <p:nvPr/>
        </p:nvGrpSpPr>
        <p:grpSpPr>
          <a:xfrm>
            <a:off x="9773992" y="3688146"/>
            <a:ext cx="2036545" cy="2911946"/>
            <a:chOff x="3687254" y="1534560"/>
            <a:chExt cx="2758850" cy="3944730"/>
          </a:xfrm>
        </p:grpSpPr>
        <p:sp>
          <p:nvSpPr>
            <p:cNvPr id="17" name="Rounded Rectangle 16"/>
            <p:cNvSpPr/>
            <p:nvPr/>
          </p:nvSpPr>
          <p:spPr bwMode="auto">
            <a:xfrm>
              <a:off x="3687254" y="1534560"/>
              <a:ext cx="2758850" cy="811823"/>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Automation</a:t>
              </a:r>
            </a:p>
          </p:txBody>
        </p:sp>
        <p:sp>
          <p:nvSpPr>
            <p:cNvPr id="18" name="Rounded Rectangle 17"/>
            <p:cNvSpPr/>
            <p:nvPr/>
          </p:nvSpPr>
          <p:spPr bwMode="auto">
            <a:xfrm>
              <a:off x="3687254" y="2564646"/>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Standardization</a:t>
              </a:r>
            </a:p>
          </p:txBody>
        </p:sp>
        <p:sp>
          <p:nvSpPr>
            <p:cNvPr id="19" name="Rounded Rectangle 18"/>
            <p:cNvSpPr/>
            <p:nvPr/>
          </p:nvSpPr>
          <p:spPr bwMode="auto">
            <a:xfrm>
              <a:off x="3687254" y="3614201"/>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ysClr val="windowText" lastClr="000000"/>
                  </a:solidFill>
                </a:rPr>
                <a:t>Compliance</a:t>
              </a:r>
            </a:p>
          </p:txBody>
        </p:sp>
        <p:sp>
          <p:nvSpPr>
            <p:cNvPr id="20" name="Rounded Rectangle 19"/>
            <p:cNvSpPr/>
            <p:nvPr/>
          </p:nvSpPr>
          <p:spPr bwMode="auto">
            <a:xfrm>
              <a:off x="3687254" y="4668588"/>
              <a:ext cx="2758850" cy="810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rPr>
                <a:t>Self-service</a:t>
              </a:r>
            </a:p>
          </p:txBody>
        </p:sp>
      </p:grpSp>
    </p:spTree>
    <p:extLst>
      <p:ext uri="{BB962C8B-B14F-4D97-AF65-F5344CB8AC3E}">
        <p14:creationId xmlns:p14="http://schemas.microsoft.com/office/powerpoint/2010/main" val="69969135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56013" y="990599"/>
            <a:ext cx="8428748" cy="657225"/>
          </a:xfrm>
          <a:prstGeom prst="rect">
            <a:avLst/>
          </a:prstGeom>
          <a:gradFill>
            <a:gsLst>
              <a:gs pos="0">
                <a:schemeClr val="tx2">
                  <a:lumMod val="50000"/>
                </a:schemeClr>
              </a:gs>
              <a:gs pos="80000">
                <a:schemeClr val="tx2"/>
              </a:gs>
              <a:gs pos="100000">
                <a:schemeClr val="tx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Portal</a:t>
            </a:r>
            <a:r>
              <a:rPr lang="en-US" sz="2000" dirty="0" smtClean="0">
                <a:solidFill>
                  <a:schemeClr val="tx1"/>
                </a:solidFill>
              </a:rPr>
              <a:t>: Role-based Access, Self Service</a:t>
            </a:r>
            <a:endParaRPr lang="en-US" sz="2000" dirty="0">
              <a:solidFill>
                <a:schemeClr val="tx1"/>
              </a:solidFill>
            </a:endParaRPr>
          </a:p>
        </p:txBody>
      </p:sp>
      <p:sp>
        <p:nvSpPr>
          <p:cNvPr id="4" name="Can 3"/>
          <p:cNvSpPr/>
          <p:nvPr/>
        </p:nvSpPr>
        <p:spPr>
          <a:xfrm>
            <a:off x="303212" y="2274928"/>
            <a:ext cx="2895600" cy="2068472"/>
          </a:xfrm>
          <a:prstGeom prst="can">
            <a:avLst/>
          </a:prstGeom>
          <a:gradFill>
            <a:gsLst>
              <a:gs pos="0">
                <a:schemeClr val="bg2">
                  <a:lumMod val="50000"/>
                </a:schemeClr>
              </a:gs>
              <a:gs pos="80000">
                <a:schemeClr val="bg2"/>
              </a:gs>
              <a:gs pos="100000">
                <a:schemeClr val="bg2"/>
              </a:gs>
            </a:gsLst>
            <a:lin ang="16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CMDB</a:t>
            </a:r>
          </a:p>
          <a:p>
            <a:pPr algn="ctr"/>
            <a:endParaRPr lang="en-US" i="1" u="sng" dirty="0" smtClean="0">
              <a:solidFill>
                <a:schemeClr val="tx1"/>
              </a:solidFill>
            </a:endParaRPr>
          </a:p>
          <a:p>
            <a:pPr algn="ctr"/>
            <a:r>
              <a:rPr lang="en-US" i="1" u="sng" dirty="0" smtClean="0">
                <a:solidFill>
                  <a:schemeClr val="tx1"/>
                </a:solidFill>
              </a:rPr>
              <a:t>Models / Objects</a:t>
            </a:r>
            <a:r>
              <a:rPr lang="en-US" i="1" dirty="0" smtClean="0">
                <a:solidFill>
                  <a:schemeClr val="tx1"/>
                </a:solidFill>
              </a:rPr>
              <a:t>:</a:t>
            </a:r>
          </a:p>
          <a:p>
            <a:pPr algn="ctr"/>
            <a:r>
              <a:rPr lang="en-US" i="1" dirty="0" smtClean="0">
                <a:solidFill>
                  <a:schemeClr val="tx1"/>
                </a:solidFill>
              </a:rPr>
              <a:t>Quota, Access, Costs, Templates, VMs, Services, Clouds, Runbooks</a:t>
            </a:r>
          </a:p>
          <a:p>
            <a:pPr algn="ctr"/>
            <a:endParaRPr lang="en-US" dirty="0">
              <a:solidFill>
                <a:schemeClr val="tx1"/>
              </a:solidFill>
            </a:endParaRPr>
          </a:p>
        </p:txBody>
      </p:sp>
      <p:grpSp>
        <p:nvGrpSpPr>
          <p:cNvPr id="5" name="Group 4"/>
          <p:cNvGrpSpPr/>
          <p:nvPr/>
        </p:nvGrpSpPr>
        <p:grpSpPr>
          <a:xfrm>
            <a:off x="5789612" y="2893240"/>
            <a:ext cx="4038600" cy="1450160"/>
            <a:chOff x="3029465" y="2916195"/>
            <a:chExt cx="4368153" cy="914400"/>
          </a:xfrm>
          <a:solidFill>
            <a:schemeClr val="bg2">
              <a:lumMod val="40000"/>
              <a:lumOff val="60000"/>
            </a:schemeClr>
          </a:solidFill>
          <a:effectLst/>
        </p:grpSpPr>
        <p:sp>
          <p:nvSpPr>
            <p:cNvPr id="6" name="Rectangle 5"/>
            <p:cNvSpPr/>
            <p:nvPr/>
          </p:nvSpPr>
          <p:spPr>
            <a:xfrm>
              <a:off x="3029465" y="2916195"/>
              <a:ext cx="4368153" cy="914400"/>
            </a:xfrm>
            <a:prstGeom prst="rect">
              <a:avLst/>
            </a:prstGeom>
            <a:gradFill>
              <a:gsLst>
                <a:gs pos="0">
                  <a:schemeClr val="tx2">
                    <a:lumMod val="50000"/>
                  </a:schemeClr>
                </a:gs>
                <a:gs pos="80000">
                  <a:schemeClr val="tx2"/>
                </a:gs>
                <a:gs pos="100000">
                  <a:schemeClr val="tx2"/>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chemeClr val="tx1"/>
                  </a:solidFill>
                </a:rPr>
                <a:t>Request Processing:</a:t>
              </a:r>
            </a:p>
            <a:p>
              <a:pPr algn="ctr"/>
              <a:r>
                <a:rPr lang="en-US" dirty="0">
                  <a:solidFill>
                    <a:schemeClr val="tx1"/>
                  </a:solidFill>
                </a:rPr>
                <a:t>Business </a:t>
              </a:r>
              <a:r>
                <a:rPr lang="en-US" dirty="0" smtClean="0">
                  <a:solidFill>
                    <a:schemeClr val="tx1"/>
                  </a:solidFill>
                </a:rPr>
                <a:t>process </a:t>
              </a:r>
              <a:r>
                <a:rPr lang="en-US" dirty="0">
                  <a:solidFill>
                    <a:schemeClr val="tx1"/>
                  </a:solidFill>
                </a:rPr>
                <a:t>WF </a:t>
              </a:r>
              <a:r>
                <a:rPr lang="en-US" dirty="0" smtClean="0">
                  <a:solidFill>
                    <a:schemeClr val="tx1"/>
                  </a:solidFill>
                </a:rPr>
                <a:t>engine</a:t>
              </a:r>
            </a:p>
            <a:p>
              <a:pPr algn="ctr"/>
              <a:r>
                <a:rPr lang="en-US" dirty="0" smtClean="0">
                  <a:solidFill>
                    <a:schemeClr val="tx1"/>
                  </a:solidFill>
                </a:rPr>
                <a:t> </a:t>
              </a:r>
              <a:endParaRPr lang="en-US" dirty="0">
                <a:solidFill>
                  <a:schemeClr val="tx1"/>
                </a:solidFill>
              </a:endParaRPr>
            </a:p>
            <a:p>
              <a:pPr algn="ctr"/>
              <a:endParaRPr lang="en-US" i="1" dirty="0" smtClean="0">
                <a:solidFill>
                  <a:schemeClr val="tx1"/>
                </a:solidFill>
              </a:endParaRPr>
            </a:p>
            <a:p>
              <a:pPr algn="ctr"/>
              <a:endParaRPr lang="en-US" i="1" dirty="0">
                <a:solidFill>
                  <a:schemeClr val="tx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542307"/>
              <a:ext cx="1447799" cy="268244"/>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3656012" y="1730460"/>
            <a:ext cx="8428749" cy="703262"/>
          </a:xfrm>
          <a:prstGeom prst="rect">
            <a:avLst/>
          </a:prstGeom>
          <a:gradFill>
            <a:gsLst>
              <a:gs pos="0">
                <a:schemeClr val="tx2">
                  <a:lumMod val="50000"/>
                </a:schemeClr>
              </a:gs>
              <a:gs pos="80000">
                <a:schemeClr val="tx2"/>
              </a:gs>
              <a:gs pos="100000">
                <a:schemeClr val="tx2"/>
              </a:gs>
            </a:gsLs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chemeClr val="tx1"/>
                </a:solidFill>
              </a:rPr>
              <a:t>Service Catalog</a:t>
            </a:r>
            <a:r>
              <a:rPr lang="en-US" sz="2000" dirty="0" smtClean="0">
                <a:solidFill>
                  <a:schemeClr val="tx1"/>
                </a:solidFill>
              </a:rPr>
              <a:t>: Service and Request Offerings</a:t>
            </a:r>
            <a:endParaRPr lang="en-US" sz="2000" dirty="0">
              <a:solidFill>
                <a:schemeClr val="tx1"/>
              </a:solidFill>
            </a:endParaRPr>
          </a:p>
        </p:txBody>
      </p:sp>
      <p:sp>
        <p:nvSpPr>
          <p:cNvPr id="9" name="Rounded Rectangle 8"/>
          <p:cNvSpPr/>
          <p:nvPr/>
        </p:nvSpPr>
        <p:spPr>
          <a:xfrm>
            <a:off x="3656012" y="3133468"/>
            <a:ext cx="1676400" cy="905132"/>
          </a:xfrm>
          <a:prstGeom prst="roundRect">
            <a:avLst/>
          </a:prstGeom>
          <a:gradFill>
            <a:gsLst>
              <a:gs pos="0">
                <a:schemeClr val="bg2">
                  <a:lumMod val="50000"/>
                </a:schemeClr>
              </a:gs>
              <a:gs pos="80000">
                <a:schemeClr val="bg2"/>
              </a:gs>
              <a:gs pos="100000">
                <a:schemeClr val="bg2"/>
              </a:gs>
            </a:gsLst>
            <a:lin ang="16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Business Events Subscriptions</a:t>
            </a:r>
            <a:endParaRPr lang="en-US" sz="1600" dirty="0">
              <a:solidFill>
                <a:schemeClr val="tx1"/>
              </a:solidFill>
            </a:endParaRPr>
          </a:p>
        </p:txBody>
      </p:sp>
      <p:sp>
        <p:nvSpPr>
          <p:cNvPr id="10" name="Right Arrow 9"/>
          <p:cNvSpPr/>
          <p:nvPr/>
        </p:nvSpPr>
        <p:spPr>
          <a:xfrm>
            <a:off x="3198812" y="3483823"/>
            <a:ext cx="339048" cy="18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Down Arrow 10"/>
          <p:cNvSpPr/>
          <p:nvPr/>
        </p:nvSpPr>
        <p:spPr>
          <a:xfrm>
            <a:off x="7617618" y="2433722"/>
            <a:ext cx="180000" cy="461835"/>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332412" y="3497387"/>
            <a:ext cx="457200" cy="1800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47761" y="4815677"/>
            <a:ext cx="4724400" cy="838200"/>
          </a:xfrm>
          <a:prstGeom prst="rec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solidFill>
                  <a:schemeClr val="bg1"/>
                </a:solidFill>
              </a:rPr>
              <a:t>Orchestrator</a:t>
            </a:r>
            <a:r>
              <a:rPr lang="en-US" sz="2000" dirty="0" smtClean="0">
                <a:solidFill>
                  <a:schemeClr val="bg1"/>
                </a:solidFill>
              </a:rPr>
              <a:t>: IT process automation</a:t>
            </a:r>
          </a:p>
          <a:p>
            <a:pPr algn="ctr"/>
            <a:endParaRPr lang="en-US" dirty="0">
              <a:solidFill>
                <a:schemeClr val="bg1"/>
              </a:solidFill>
            </a:endParaRPr>
          </a:p>
        </p:txBody>
      </p:sp>
      <p:sp>
        <p:nvSpPr>
          <p:cNvPr id="14" name="Flowchart: Multidocument 13"/>
          <p:cNvSpPr/>
          <p:nvPr/>
        </p:nvSpPr>
        <p:spPr>
          <a:xfrm>
            <a:off x="8706393" y="4800600"/>
            <a:ext cx="1121819" cy="904515"/>
          </a:xfrm>
          <a:prstGeom prst="flowChartMultidocumen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chemeClr val="bg1"/>
                </a:solidFill>
              </a:rPr>
              <a:t>Run books</a:t>
            </a:r>
          </a:p>
        </p:txBody>
      </p:sp>
      <p:sp>
        <p:nvSpPr>
          <p:cNvPr id="15" name="Left-Right Arrow 14"/>
          <p:cNvSpPr/>
          <p:nvPr/>
        </p:nvSpPr>
        <p:spPr>
          <a:xfrm>
            <a:off x="8380412" y="5097454"/>
            <a:ext cx="304800" cy="18000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ounded Rectangle 18"/>
          <p:cNvSpPr/>
          <p:nvPr/>
        </p:nvSpPr>
        <p:spPr>
          <a:xfrm>
            <a:off x="3647761" y="6096000"/>
            <a:ext cx="1371600" cy="521043"/>
          </a:xfrm>
          <a:prstGeom prst="round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b="1" dirty="0" smtClean="0">
                <a:solidFill>
                  <a:schemeClr val="tx1"/>
                </a:solidFill>
              </a:rPr>
              <a:t>OM</a:t>
            </a:r>
            <a:endParaRPr lang="en-US" sz="2000" b="1" dirty="0">
              <a:solidFill>
                <a:schemeClr val="tx1"/>
              </a:solidFill>
            </a:endParaRPr>
          </a:p>
        </p:txBody>
      </p:sp>
      <p:sp>
        <p:nvSpPr>
          <p:cNvPr id="20" name="Rounded Rectangle 19"/>
          <p:cNvSpPr/>
          <p:nvPr/>
        </p:nvSpPr>
        <p:spPr>
          <a:xfrm>
            <a:off x="6667476" y="6083643"/>
            <a:ext cx="1704686" cy="533400"/>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rPr>
              <a:t>Other IT </a:t>
            </a:r>
            <a:r>
              <a:rPr lang="en-US" b="1" dirty="0" smtClean="0">
                <a:solidFill>
                  <a:schemeClr val="bg1"/>
                </a:solidFill>
              </a:rPr>
              <a:t>Systems</a:t>
            </a:r>
            <a:endParaRPr lang="en-US" b="1" dirty="0">
              <a:solidFill>
                <a:schemeClr val="bg1"/>
              </a:solidFill>
            </a:endParaRPr>
          </a:p>
        </p:txBody>
      </p:sp>
      <p:sp>
        <p:nvSpPr>
          <p:cNvPr id="21" name="Rounded Rectangle 20"/>
          <p:cNvSpPr/>
          <p:nvPr/>
        </p:nvSpPr>
        <p:spPr>
          <a:xfrm>
            <a:off x="5105944" y="6096000"/>
            <a:ext cx="1447800" cy="521043"/>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rPr>
              <a:t>VMM</a:t>
            </a:r>
          </a:p>
        </p:txBody>
      </p:sp>
      <p:sp>
        <p:nvSpPr>
          <p:cNvPr id="22" name="Right Brace 21"/>
          <p:cNvSpPr/>
          <p:nvPr/>
        </p:nvSpPr>
        <p:spPr>
          <a:xfrm rot="16200000">
            <a:off x="5622148" y="3426354"/>
            <a:ext cx="699655" cy="5173032"/>
          </a:xfrm>
          <a:prstGeom prst="rightBrace">
            <a:avLst>
              <a:gd name="adj1" fmla="val 57784"/>
              <a:gd name="adj2" fmla="val 50138"/>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
        <p:nvSpPr>
          <p:cNvPr id="23" name="Rounded Rectangle 22"/>
          <p:cNvSpPr/>
          <p:nvPr/>
        </p:nvSpPr>
        <p:spPr>
          <a:xfrm>
            <a:off x="923444" y="4991068"/>
            <a:ext cx="1600200" cy="897337"/>
          </a:xfrm>
          <a:prstGeom prst="roundRect">
            <a:avLst/>
          </a:prstGeom>
          <a:gradFill>
            <a:gsLst>
              <a:gs pos="0">
                <a:schemeClr val="bg2">
                  <a:lumMod val="50000"/>
                </a:schemeClr>
              </a:gs>
              <a:gs pos="80000">
                <a:schemeClr val="bg2"/>
              </a:gs>
              <a:gs pos="100000">
                <a:schemeClr val="bg2"/>
              </a:gs>
            </a:gsLst>
            <a:lin ang="16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Connectors</a:t>
            </a:r>
            <a:endParaRPr lang="en-US" b="1" dirty="0">
              <a:solidFill>
                <a:schemeClr val="tx1"/>
              </a:solidFill>
            </a:endParaRPr>
          </a:p>
        </p:txBody>
      </p:sp>
      <p:sp>
        <p:nvSpPr>
          <p:cNvPr id="24" name="Left-Up Arrow 23"/>
          <p:cNvSpPr/>
          <p:nvPr/>
        </p:nvSpPr>
        <p:spPr>
          <a:xfrm flipH="1">
            <a:off x="1562101" y="6012870"/>
            <a:ext cx="1975759" cy="527973"/>
          </a:xfrm>
          <a:prstGeom prst="leftUpArrow">
            <a:avLst>
              <a:gd name="adj1" fmla="val 21392"/>
              <a:gd name="adj2" fmla="val 2500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1633544" y="4409813"/>
            <a:ext cx="180000" cy="478593"/>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1228244" y="904875"/>
            <a:ext cx="990600" cy="742950"/>
          </a:xfrm>
          <a:prstGeom prst="flowChartMagneticDisk">
            <a:avLst/>
          </a:prstGeom>
          <a:gradFill>
            <a:gsLst>
              <a:gs pos="0">
                <a:schemeClr val="bg2">
                  <a:lumMod val="50000"/>
                </a:schemeClr>
              </a:gs>
              <a:gs pos="80000">
                <a:schemeClr val="bg2"/>
              </a:gs>
              <a:gs pos="100000">
                <a:schemeClr val="bg2"/>
              </a:gs>
            </a:gsLst>
            <a:lin ang="16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DW</a:t>
            </a:r>
            <a:endParaRPr lang="en-US" sz="2000" b="1" dirty="0">
              <a:solidFill>
                <a:schemeClr val="tx1"/>
              </a:solidFill>
            </a:endParaRPr>
          </a:p>
        </p:txBody>
      </p:sp>
      <p:sp>
        <p:nvSpPr>
          <p:cNvPr id="27" name="Up-Down Arrow 26"/>
          <p:cNvSpPr/>
          <p:nvPr/>
        </p:nvSpPr>
        <p:spPr>
          <a:xfrm>
            <a:off x="1633544" y="1741530"/>
            <a:ext cx="180000" cy="388168"/>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Down Arrow 27"/>
          <p:cNvSpPr/>
          <p:nvPr/>
        </p:nvSpPr>
        <p:spPr>
          <a:xfrm>
            <a:off x="7613255" y="4347502"/>
            <a:ext cx="180000" cy="468175"/>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Down Arrow 28"/>
          <p:cNvSpPr/>
          <p:nvPr/>
        </p:nvSpPr>
        <p:spPr>
          <a:xfrm>
            <a:off x="6477544" y="4353842"/>
            <a:ext cx="180000" cy="461835"/>
          </a:xfrm>
          <a:prstGeom prst="up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313611" y="4038600"/>
            <a:ext cx="1341067" cy="369332"/>
          </a:xfrm>
          <a:prstGeom prst="rect">
            <a:avLst/>
          </a:prstGeom>
          <a:noFill/>
          <a:ln>
            <a:noFill/>
          </a:ln>
        </p:spPr>
        <p:txBody>
          <a:bodyPr wrap="square" rtlCol="0">
            <a:spAutoFit/>
          </a:bodyPr>
          <a:lstStyle/>
          <a:p>
            <a:r>
              <a:rPr lang="en-US" i="1" dirty="0" smtClean="0"/>
              <a:t>Invoke</a:t>
            </a:r>
            <a:endParaRPr lang="en-US" i="1" dirty="0"/>
          </a:p>
        </p:txBody>
      </p:sp>
      <p:sp>
        <p:nvSpPr>
          <p:cNvPr id="31" name="TextBox 30"/>
          <p:cNvSpPr txBox="1"/>
          <p:nvPr/>
        </p:nvSpPr>
        <p:spPr>
          <a:xfrm>
            <a:off x="6170612" y="4038600"/>
            <a:ext cx="1066800" cy="369332"/>
          </a:xfrm>
          <a:prstGeom prst="rect">
            <a:avLst/>
          </a:prstGeom>
          <a:noFill/>
          <a:ln>
            <a:noFill/>
          </a:ln>
        </p:spPr>
        <p:txBody>
          <a:bodyPr wrap="square" rtlCol="0">
            <a:spAutoFit/>
          </a:bodyPr>
          <a:lstStyle/>
          <a:p>
            <a:r>
              <a:rPr lang="en-US" i="1" dirty="0" smtClean="0"/>
              <a:t>Monitor</a:t>
            </a:r>
            <a:endParaRPr lang="en-US" i="1" dirty="0"/>
          </a:p>
        </p:txBody>
      </p:sp>
      <p:sp>
        <p:nvSpPr>
          <p:cNvPr id="32" name="Left-Right Arrow 31"/>
          <p:cNvSpPr/>
          <p:nvPr/>
        </p:nvSpPr>
        <p:spPr>
          <a:xfrm>
            <a:off x="2614246" y="5234777"/>
            <a:ext cx="923614" cy="18000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180012" y="5334000"/>
            <a:ext cx="1834529" cy="338554"/>
          </a:xfrm>
          <a:prstGeom prst="rect">
            <a:avLst/>
          </a:prstGeom>
          <a:noFill/>
          <a:ln>
            <a:noFill/>
          </a:ln>
        </p:spPr>
        <p:txBody>
          <a:bodyPr wrap="square" rtlCol="0">
            <a:spAutoFit/>
          </a:bodyPr>
          <a:lstStyle/>
          <a:p>
            <a:r>
              <a:rPr lang="en-US" sz="1600" i="1" dirty="0" smtClean="0">
                <a:solidFill>
                  <a:schemeClr val="bg1"/>
                </a:solidFill>
              </a:rPr>
              <a:t>Integration Packs</a:t>
            </a:r>
            <a:endParaRPr lang="en-US" sz="1600" i="1" dirty="0">
              <a:solidFill>
                <a:schemeClr val="bg1"/>
              </a:solidFill>
            </a:endParaRPr>
          </a:p>
        </p:txBody>
      </p:sp>
      <p:sp>
        <p:nvSpPr>
          <p:cNvPr id="34" name="Rectangle 33"/>
          <p:cNvSpPr/>
          <p:nvPr/>
        </p:nvSpPr>
        <p:spPr>
          <a:xfrm>
            <a:off x="8456612" y="3623846"/>
            <a:ext cx="1279517" cy="338554"/>
          </a:xfrm>
          <a:prstGeom prst="rect">
            <a:avLst/>
          </a:prstGeom>
          <a:ln>
            <a:noFill/>
          </a:ln>
        </p:spPr>
        <p:txBody>
          <a:bodyPr wrap="none">
            <a:spAutoFit/>
          </a:bodyPr>
          <a:lstStyle/>
          <a:p>
            <a:r>
              <a:rPr lang="en-US" sz="1600" i="1" dirty="0" smtClean="0"/>
              <a:t>WI activities</a:t>
            </a:r>
            <a:endParaRPr lang="en-US" sz="1600" i="1" dirty="0"/>
          </a:p>
        </p:txBody>
      </p:sp>
      <p:sp>
        <p:nvSpPr>
          <p:cNvPr id="35" name="Rounded Rectangle 34"/>
          <p:cNvSpPr/>
          <p:nvPr/>
        </p:nvSpPr>
        <p:spPr>
          <a:xfrm>
            <a:off x="10332161" y="3137365"/>
            <a:ext cx="1752600" cy="897337"/>
          </a:xfrm>
          <a:prstGeom prst="roundRect">
            <a:avLst/>
          </a:prstGeom>
          <a:gradFill>
            <a:gsLst>
              <a:gs pos="0">
                <a:schemeClr val="bg2">
                  <a:lumMod val="50000"/>
                </a:schemeClr>
              </a:gs>
              <a:gs pos="80000">
                <a:schemeClr val="bg2"/>
              </a:gs>
              <a:gs pos="100000">
                <a:schemeClr val="bg2"/>
              </a:gs>
            </a:gsLst>
            <a:lin ang="16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Notifications</a:t>
            </a:r>
          </a:p>
          <a:p>
            <a:pPr algn="ctr"/>
            <a:r>
              <a:rPr lang="en-US" dirty="0" smtClean="0">
                <a:solidFill>
                  <a:schemeClr val="tx1"/>
                </a:solidFill>
              </a:rPr>
              <a:t>Approvals</a:t>
            </a:r>
            <a:endParaRPr lang="en-US" dirty="0">
              <a:solidFill>
                <a:schemeClr val="tx1"/>
              </a:solidFill>
            </a:endParaRPr>
          </a:p>
        </p:txBody>
      </p:sp>
      <p:sp>
        <p:nvSpPr>
          <p:cNvPr id="36" name="Left-Right Arrow 35"/>
          <p:cNvSpPr/>
          <p:nvPr/>
        </p:nvSpPr>
        <p:spPr>
          <a:xfrm>
            <a:off x="9828213" y="3497386"/>
            <a:ext cx="503948" cy="18000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Rounded Rectangle 38"/>
          <p:cNvSpPr/>
          <p:nvPr/>
        </p:nvSpPr>
        <p:spPr bwMode="auto">
          <a:xfrm>
            <a:off x="0" y="907256"/>
            <a:ext cx="3211859" cy="5957887"/>
          </a:xfrm>
          <a:prstGeom prst="roundRect">
            <a:avLst>
              <a:gd name="adj" fmla="val 10406"/>
            </a:avLst>
          </a:prstGeom>
          <a:gradFill>
            <a:gsLst>
              <a:gs pos="0">
                <a:schemeClr val="bg2">
                  <a:lumMod val="50000"/>
                </a:schemeClr>
              </a:gs>
              <a:gs pos="80000">
                <a:schemeClr val="bg2"/>
              </a:gs>
              <a:gs pos="100000">
                <a:schemeClr val="bg2"/>
              </a:gs>
            </a:gsLs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u="sng" dirty="0">
                <a:solidFill>
                  <a:schemeClr val="tx1"/>
                </a:solidFill>
              </a:rPr>
              <a:t>DATA</a:t>
            </a:r>
            <a:endParaRPr lang="en-US" sz="3200" b="1" dirty="0">
              <a:solidFill>
                <a:schemeClr val="tx1"/>
              </a:solidFill>
            </a:endParaRPr>
          </a:p>
          <a:p>
            <a:pPr algn="ctr" defTabSz="914099" fontAlgn="base">
              <a:spcBef>
                <a:spcPct val="0"/>
              </a:spcBef>
              <a:spcAft>
                <a:spcPct val="0"/>
              </a:spcAft>
            </a:pPr>
            <a:r>
              <a:rPr lang="en-US" sz="2800" b="1" dirty="0">
                <a:solidFill>
                  <a:schemeClr val="tx1"/>
                </a:solidFill>
              </a:rPr>
              <a:t>CMDB enables standardization and compliance</a:t>
            </a:r>
          </a:p>
        </p:txBody>
      </p:sp>
      <p:cxnSp>
        <p:nvCxnSpPr>
          <p:cNvPr id="17" name="Straight Arrow Connector 16"/>
          <p:cNvCxnSpPr/>
          <p:nvPr/>
        </p:nvCxnSpPr>
        <p:spPr>
          <a:xfrm>
            <a:off x="9082727" y="4215241"/>
            <a:ext cx="184575" cy="737759"/>
          </a:xfrm>
          <a:prstGeom prst="straightConnector1">
            <a:avLst/>
          </a:prstGeom>
          <a:ln>
            <a:no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8558492" y="4038600"/>
            <a:ext cx="270433" cy="914400"/>
          </a:xfrm>
          <a:prstGeom prst="straightConnector1">
            <a:avLst/>
          </a:prstGeom>
          <a:ln w="285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315759" y="4130288"/>
            <a:ext cx="224175" cy="703194"/>
          </a:xfrm>
          <a:prstGeom prst="straightConnector1">
            <a:avLst/>
          </a:prstGeom>
          <a:ln w="285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8828925" y="4003542"/>
            <a:ext cx="255423" cy="838175"/>
          </a:xfrm>
          <a:prstGeom prst="straightConnector1">
            <a:avLst/>
          </a:prstGeom>
          <a:ln w="285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3537860" y="4531527"/>
            <a:ext cx="8579758" cy="1358834"/>
          </a:xfrm>
          <a:prstGeom prst="roundRect">
            <a:avLst/>
          </a:prstGeom>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solidFill>
                  <a:schemeClr val="bg1"/>
                </a:solidFill>
              </a:rPr>
              <a:t>Automation</a:t>
            </a:r>
            <a:endParaRPr lang="en-US" sz="3200" b="1" dirty="0">
              <a:solidFill>
                <a:schemeClr val="bg1"/>
              </a:solidFill>
            </a:endParaRPr>
          </a:p>
        </p:txBody>
      </p:sp>
      <p:sp>
        <p:nvSpPr>
          <p:cNvPr id="40" name="Rounded Rectangle 39"/>
          <p:cNvSpPr/>
          <p:nvPr/>
        </p:nvSpPr>
        <p:spPr>
          <a:xfrm>
            <a:off x="3537860" y="2895557"/>
            <a:ext cx="8579758" cy="1635970"/>
          </a:xfrm>
          <a:prstGeom prst="roundRect">
            <a:avLst/>
          </a:prstGeom>
          <a:gradFill>
            <a:gsLst>
              <a:gs pos="0">
                <a:schemeClr val="tx2">
                  <a:lumMod val="50000"/>
                </a:schemeClr>
              </a:gs>
              <a:gs pos="80000">
                <a:schemeClr val="tx2"/>
              </a:gs>
              <a:gs pos="100000">
                <a:schemeClr val="tx2"/>
              </a:gs>
            </a:gsLs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solidFill>
                  <a:schemeClr val="tx1"/>
                </a:solidFill>
              </a:rPr>
              <a:t>Request Processes</a:t>
            </a:r>
            <a:endParaRPr lang="en-US" sz="3200" b="1" dirty="0">
              <a:solidFill>
                <a:schemeClr val="tx1"/>
              </a:solidFill>
            </a:endParaRPr>
          </a:p>
        </p:txBody>
      </p:sp>
      <p:sp>
        <p:nvSpPr>
          <p:cNvPr id="38" name="Rounded Rectangle 37"/>
          <p:cNvSpPr/>
          <p:nvPr/>
        </p:nvSpPr>
        <p:spPr bwMode="auto">
          <a:xfrm>
            <a:off x="3211859" y="2892820"/>
            <a:ext cx="8990013" cy="3972323"/>
          </a:xfrm>
          <a:prstGeom prst="roundRect">
            <a:avLst>
              <a:gd name="adj" fmla="val 6748"/>
            </a:avLst>
          </a:prstGeom>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u="sng" dirty="0">
                <a:solidFill>
                  <a:schemeClr val="bg1"/>
                </a:solidFill>
              </a:rPr>
              <a:t>WORKFLOW</a:t>
            </a:r>
          </a:p>
          <a:p>
            <a:pPr algn="ctr" defTabSz="914099" fontAlgn="base">
              <a:spcBef>
                <a:spcPct val="0"/>
              </a:spcBef>
              <a:spcAft>
                <a:spcPct val="0"/>
              </a:spcAft>
            </a:pPr>
            <a:r>
              <a:rPr lang="en-US" sz="3200" b="1" dirty="0">
                <a:solidFill>
                  <a:schemeClr val="bg1"/>
                </a:solidFill>
              </a:rPr>
              <a:t>Request processes drive automation</a:t>
            </a:r>
          </a:p>
        </p:txBody>
      </p:sp>
      <p:sp>
        <p:nvSpPr>
          <p:cNvPr id="37" name="Rounded Rectangle 36"/>
          <p:cNvSpPr/>
          <p:nvPr/>
        </p:nvSpPr>
        <p:spPr bwMode="auto">
          <a:xfrm>
            <a:off x="3211859" y="904455"/>
            <a:ext cx="8994377" cy="1988365"/>
          </a:xfrm>
          <a:prstGeom prst="roundRect">
            <a:avLst>
              <a:gd name="adj" fmla="val 12717"/>
            </a:avLst>
          </a:prstGeom>
          <a:ln>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u="sng" dirty="0">
                <a:solidFill>
                  <a:schemeClr val="tx1"/>
                </a:solidFill>
              </a:rPr>
              <a:t>PRESENTATION</a:t>
            </a:r>
          </a:p>
          <a:p>
            <a:pPr algn="ctr" defTabSz="914099" fontAlgn="base">
              <a:spcBef>
                <a:spcPct val="0"/>
              </a:spcBef>
              <a:spcAft>
                <a:spcPct val="0"/>
              </a:spcAft>
            </a:pPr>
            <a:r>
              <a:rPr lang="en-US" sz="3200" b="1" dirty="0">
                <a:solidFill>
                  <a:schemeClr val="tx1"/>
                </a:solidFill>
              </a:rPr>
              <a:t>IT Service Offerings</a:t>
            </a:r>
          </a:p>
        </p:txBody>
      </p:sp>
      <p:sp>
        <p:nvSpPr>
          <p:cNvPr id="48" name="Title 47"/>
          <p:cNvSpPr>
            <a:spLocks noGrp="1"/>
          </p:cNvSpPr>
          <p:nvPr>
            <p:ph type="title"/>
          </p:nvPr>
        </p:nvSpPr>
        <p:spPr>
          <a:xfrm>
            <a:off x="519112" y="228600"/>
            <a:ext cx="11149013" cy="997196"/>
          </a:xfrm>
        </p:spPr>
        <p:txBody>
          <a:bodyPr/>
          <a:lstStyle/>
          <a:p>
            <a:r>
              <a:rPr lang="en-US" sz="3600" dirty="0"/>
              <a:t>IT as a Service Architecture for Service Manager 2012</a:t>
            </a:r>
            <a:br>
              <a:rPr lang="en-US" sz="3600" dirty="0"/>
            </a:br>
            <a:endParaRPr lang="en-GB" sz="3600" dirty="0"/>
          </a:p>
        </p:txBody>
      </p:sp>
    </p:spTree>
    <p:custDataLst>
      <p:tags r:id="rId1"/>
    </p:custDataLst>
    <p:extLst>
      <p:ext uri="{BB962C8B-B14F-4D97-AF65-F5344CB8AC3E}">
        <p14:creationId xmlns:p14="http://schemas.microsoft.com/office/powerpoint/2010/main" val="34540948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7"/>
                                        </p:tgtEl>
                                        <p:attrNameLst>
                                          <p:attrName>ppt_w</p:attrName>
                                        </p:attrNameLst>
                                      </p:cBhvr>
                                      <p:tavLst>
                                        <p:tav tm="0">
                                          <p:val>
                                            <p:strVal val="ppt_w"/>
                                          </p:val>
                                        </p:tav>
                                        <p:tav tm="100000">
                                          <p:val>
                                            <p:fltVal val="0"/>
                                          </p:val>
                                        </p:tav>
                                      </p:tavLst>
                                    </p:anim>
                                    <p:anim calcmode="lin" valueType="num">
                                      <p:cBhvr>
                                        <p:cTn id="7" dur="1000"/>
                                        <p:tgtEl>
                                          <p:spTgt spid="37"/>
                                        </p:tgtEl>
                                        <p:attrNameLst>
                                          <p:attrName>ppt_h</p:attrName>
                                        </p:attrNameLst>
                                      </p:cBhvr>
                                      <p:tavLst>
                                        <p:tav tm="0">
                                          <p:val>
                                            <p:strVal val="ppt_h"/>
                                          </p:val>
                                        </p:tav>
                                        <p:tav tm="100000">
                                          <p:val>
                                            <p:fltVal val="0"/>
                                          </p:val>
                                        </p:tav>
                                      </p:tavLst>
                                    </p:anim>
                                    <p:anim calcmode="lin" valueType="num">
                                      <p:cBhvr>
                                        <p:cTn id="8" dur="1000"/>
                                        <p:tgtEl>
                                          <p:spTgt spid="37"/>
                                        </p:tgtEl>
                                        <p:attrNameLst>
                                          <p:attrName>style.rotation</p:attrName>
                                        </p:attrNameLst>
                                      </p:cBhvr>
                                      <p:tavLst>
                                        <p:tav tm="0">
                                          <p:val>
                                            <p:fltVal val="0"/>
                                          </p:val>
                                        </p:tav>
                                        <p:tav tm="100000">
                                          <p:val>
                                            <p:fltVal val="90"/>
                                          </p:val>
                                        </p:tav>
                                      </p:tavLst>
                                    </p:anim>
                                    <p:animEffect transition="out" filter="fade">
                                      <p:cBhvr>
                                        <p:cTn id="9" dur="1000"/>
                                        <p:tgtEl>
                                          <p:spTgt spid="37"/>
                                        </p:tgtEl>
                                      </p:cBhvr>
                                    </p:animEffect>
                                    <p:set>
                                      <p:cBhvr>
                                        <p:cTn id="10" dur="1" fill="hold">
                                          <p:stCondLst>
                                            <p:cond delay="999"/>
                                          </p:stCondLst>
                                        </p:cTn>
                                        <p:tgtEl>
                                          <p:spTgt spid="3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38"/>
                                        </p:tgtEl>
                                        <p:attrNameLst>
                                          <p:attrName>ppt_w</p:attrName>
                                        </p:attrNameLst>
                                      </p:cBhvr>
                                      <p:tavLst>
                                        <p:tav tm="0">
                                          <p:val>
                                            <p:strVal val="ppt_w"/>
                                          </p:val>
                                        </p:tav>
                                        <p:tav tm="100000">
                                          <p:val>
                                            <p:fltVal val="0"/>
                                          </p:val>
                                        </p:tav>
                                      </p:tavLst>
                                    </p:anim>
                                    <p:anim calcmode="lin" valueType="num">
                                      <p:cBhvr>
                                        <p:cTn id="15" dur="1000"/>
                                        <p:tgtEl>
                                          <p:spTgt spid="38"/>
                                        </p:tgtEl>
                                        <p:attrNameLst>
                                          <p:attrName>ppt_h</p:attrName>
                                        </p:attrNameLst>
                                      </p:cBhvr>
                                      <p:tavLst>
                                        <p:tav tm="0">
                                          <p:val>
                                            <p:strVal val="ppt_h"/>
                                          </p:val>
                                        </p:tav>
                                        <p:tav tm="100000">
                                          <p:val>
                                            <p:fltVal val="0"/>
                                          </p:val>
                                        </p:tav>
                                      </p:tavLst>
                                    </p:anim>
                                    <p:anim calcmode="lin" valueType="num">
                                      <p:cBhvr>
                                        <p:cTn id="16" dur="1000"/>
                                        <p:tgtEl>
                                          <p:spTgt spid="38"/>
                                        </p:tgtEl>
                                        <p:attrNameLst>
                                          <p:attrName>style.rotation</p:attrName>
                                        </p:attrNameLst>
                                      </p:cBhvr>
                                      <p:tavLst>
                                        <p:tav tm="0">
                                          <p:val>
                                            <p:fltVal val="0"/>
                                          </p:val>
                                        </p:tav>
                                        <p:tav tm="100000">
                                          <p:val>
                                            <p:fltVal val="90"/>
                                          </p:val>
                                        </p:tav>
                                      </p:tavLst>
                                    </p:anim>
                                    <p:animEffect transition="out" filter="fade">
                                      <p:cBhvr>
                                        <p:cTn id="17" dur="1000"/>
                                        <p:tgtEl>
                                          <p:spTgt spid="38"/>
                                        </p:tgtEl>
                                      </p:cBhvr>
                                    </p:animEffect>
                                    <p:set>
                                      <p:cBhvr>
                                        <p:cTn id="18" dur="1" fill="hold">
                                          <p:stCondLst>
                                            <p:cond delay="999"/>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0" nodeType="clickEffect">
                                  <p:stCondLst>
                                    <p:cond delay="0"/>
                                  </p:stCondLst>
                                  <p:childTnLst>
                                    <p:anim calcmode="lin" valueType="num">
                                      <p:cBhvr>
                                        <p:cTn id="22" dur="1000"/>
                                        <p:tgtEl>
                                          <p:spTgt spid="40"/>
                                        </p:tgtEl>
                                        <p:attrNameLst>
                                          <p:attrName>ppt_w</p:attrName>
                                        </p:attrNameLst>
                                      </p:cBhvr>
                                      <p:tavLst>
                                        <p:tav tm="0">
                                          <p:val>
                                            <p:strVal val="ppt_w"/>
                                          </p:val>
                                        </p:tav>
                                        <p:tav tm="100000">
                                          <p:val>
                                            <p:fltVal val="0"/>
                                          </p:val>
                                        </p:tav>
                                      </p:tavLst>
                                    </p:anim>
                                    <p:anim calcmode="lin" valueType="num">
                                      <p:cBhvr>
                                        <p:cTn id="23" dur="1000"/>
                                        <p:tgtEl>
                                          <p:spTgt spid="40"/>
                                        </p:tgtEl>
                                        <p:attrNameLst>
                                          <p:attrName>ppt_h</p:attrName>
                                        </p:attrNameLst>
                                      </p:cBhvr>
                                      <p:tavLst>
                                        <p:tav tm="0">
                                          <p:val>
                                            <p:strVal val="ppt_h"/>
                                          </p:val>
                                        </p:tav>
                                        <p:tav tm="100000">
                                          <p:val>
                                            <p:fltVal val="0"/>
                                          </p:val>
                                        </p:tav>
                                      </p:tavLst>
                                    </p:anim>
                                    <p:anim calcmode="lin" valueType="num">
                                      <p:cBhvr>
                                        <p:cTn id="24" dur="1000"/>
                                        <p:tgtEl>
                                          <p:spTgt spid="40"/>
                                        </p:tgtEl>
                                        <p:attrNameLst>
                                          <p:attrName>style.rotation</p:attrName>
                                        </p:attrNameLst>
                                      </p:cBhvr>
                                      <p:tavLst>
                                        <p:tav tm="0">
                                          <p:val>
                                            <p:fltVal val="0"/>
                                          </p:val>
                                        </p:tav>
                                        <p:tav tm="100000">
                                          <p:val>
                                            <p:fltVal val="90"/>
                                          </p:val>
                                        </p:tav>
                                      </p:tavLst>
                                    </p:anim>
                                    <p:animEffect transition="out" filter="fade">
                                      <p:cBhvr>
                                        <p:cTn id="25" dur="1000"/>
                                        <p:tgtEl>
                                          <p:spTgt spid="40"/>
                                        </p:tgtEl>
                                      </p:cBhvr>
                                    </p:animEffect>
                                    <p:set>
                                      <p:cBhvr>
                                        <p:cTn id="26" dur="1" fill="hold">
                                          <p:stCondLst>
                                            <p:cond delay="999"/>
                                          </p:stCondLst>
                                        </p:cTn>
                                        <p:tgtEl>
                                          <p:spTgt spid="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41"/>
                                        </p:tgtEl>
                                        <p:attrNameLst>
                                          <p:attrName>ppt_w</p:attrName>
                                        </p:attrNameLst>
                                      </p:cBhvr>
                                      <p:tavLst>
                                        <p:tav tm="0">
                                          <p:val>
                                            <p:strVal val="ppt_w"/>
                                          </p:val>
                                        </p:tav>
                                        <p:tav tm="100000">
                                          <p:val>
                                            <p:fltVal val="0"/>
                                          </p:val>
                                        </p:tav>
                                      </p:tavLst>
                                    </p:anim>
                                    <p:anim calcmode="lin" valueType="num">
                                      <p:cBhvr>
                                        <p:cTn id="31" dur="1000"/>
                                        <p:tgtEl>
                                          <p:spTgt spid="41"/>
                                        </p:tgtEl>
                                        <p:attrNameLst>
                                          <p:attrName>ppt_h</p:attrName>
                                        </p:attrNameLst>
                                      </p:cBhvr>
                                      <p:tavLst>
                                        <p:tav tm="0">
                                          <p:val>
                                            <p:strVal val="ppt_h"/>
                                          </p:val>
                                        </p:tav>
                                        <p:tav tm="100000">
                                          <p:val>
                                            <p:fltVal val="0"/>
                                          </p:val>
                                        </p:tav>
                                      </p:tavLst>
                                    </p:anim>
                                    <p:anim calcmode="lin" valueType="num">
                                      <p:cBhvr>
                                        <p:cTn id="32" dur="1000"/>
                                        <p:tgtEl>
                                          <p:spTgt spid="41"/>
                                        </p:tgtEl>
                                        <p:attrNameLst>
                                          <p:attrName>style.rotation</p:attrName>
                                        </p:attrNameLst>
                                      </p:cBhvr>
                                      <p:tavLst>
                                        <p:tav tm="0">
                                          <p:val>
                                            <p:fltVal val="0"/>
                                          </p:val>
                                        </p:tav>
                                        <p:tav tm="100000">
                                          <p:val>
                                            <p:fltVal val="90"/>
                                          </p:val>
                                        </p:tav>
                                      </p:tavLst>
                                    </p:anim>
                                    <p:animEffect transition="out" filter="fade">
                                      <p:cBhvr>
                                        <p:cTn id="33" dur="1000"/>
                                        <p:tgtEl>
                                          <p:spTgt spid="41"/>
                                        </p:tgtEl>
                                      </p:cBhvr>
                                    </p:animEffect>
                                    <p:set>
                                      <p:cBhvr>
                                        <p:cTn id="34" dur="1" fill="hold">
                                          <p:stCondLst>
                                            <p:cond delay="999"/>
                                          </p:stCondLst>
                                        </p:cTn>
                                        <p:tgtEl>
                                          <p:spTgt spid="4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39"/>
                                        </p:tgtEl>
                                        <p:attrNameLst>
                                          <p:attrName>ppt_w</p:attrName>
                                        </p:attrNameLst>
                                      </p:cBhvr>
                                      <p:tavLst>
                                        <p:tav tm="0">
                                          <p:val>
                                            <p:strVal val="ppt_w"/>
                                          </p:val>
                                        </p:tav>
                                        <p:tav tm="100000">
                                          <p:val>
                                            <p:fltVal val="0"/>
                                          </p:val>
                                        </p:tav>
                                      </p:tavLst>
                                    </p:anim>
                                    <p:anim calcmode="lin" valueType="num">
                                      <p:cBhvr>
                                        <p:cTn id="39" dur="1000"/>
                                        <p:tgtEl>
                                          <p:spTgt spid="39"/>
                                        </p:tgtEl>
                                        <p:attrNameLst>
                                          <p:attrName>ppt_h</p:attrName>
                                        </p:attrNameLst>
                                      </p:cBhvr>
                                      <p:tavLst>
                                        <p:tav tm="0">
                                          <p:val>
                                            <p:strVal val="ppt_h"/>
                                          </p:val>
                                        </p:tav>
                                        <p:tav tm="100000">
                                          <p:val>
                                            <p:fltVal val="0"/>
                                          </p:val>
                                        </p:tav>
                                      </p:tavLst>
                                    </p:anim>
                                    <p:anim calcmode="lin" valueType="num">
                                      <p:cBhvr>
                                        <p:cTn id="40" dur="1000"/>
                                        <p:tgtEl>
                                          <p:spTgt spid="39"/>
                                        </p:tgtEl>
                                        <p:attrNameLst>
                                          <p:attrName>style.rotation</p:attrName>
                                        </p:attrNameLst>
                                      </p:cBhvr>
                                      <p:tavLst>
                                        <p:tav tm="0">
                                          <p:val>
                                            <p:fltVal val="0"/>
                                          </p:val>
                                        </p:tav>
                                        <p:tav tm="100000">
                                          <p:val>
                                            <p:fltVal val="90"/>
                                          </p:val>
                                        </p:tav>
                                      </p:tavLst>
                                    </p:anim>
                                    <p:animEffect transition="out" filter="fade">
                                      <p:cBhvr>
                                        <p:cTn id="41" dur="1000"/>
                                        <p:tgtEl>
                                          <p:spTgt spid="39"/>
                                        </p:tgtEl>
                                      </p:cBhvr>
                                    </p:animEffect>
                                    <p:set>
                                      <p:cBhvr>
                                        <p:cTn id="42" dur="1"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0" grpId="0" animBg="1"/>
      <p:bldP spid="38" grpId="0" animBg="1"/>
      <p:bldP spid="3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1|14.4|21.1|13.9|18.9|9.7"/>
</p:tagLst>
</file>

<file path=ppt/tags/tag2.xml><?xml version="1.0" encoding="utf-8"?>
<p:tagLst xmlns:a="http://schemas.openxmlformats.org/drawingml/2006/main" xmlns:r="http://schemas.openxmlformats.org/officeDocument/2006/relationships" xmlns:p="http://schemas.openxmlformats.org/presentationml/2006/main">
  <p:tag name="TIMING" val="|56.8"/>
</p:tagLst>
</file>

<file path=ppt/tags/tag3.xml><?xml version="1.0" encoding="utf-8"?>
<p:tagLst xmlns:a="http://schemas.openxmlformats.org/drawingml/2006/main" xmlns:r="http://schemas.openxmlformats.org/officeDocument/2006/relationships" xmlns:p="http://schemas.openxmlformats.org/presentationml/2006/main">
  <p:tag name="TIMING" val="|4|10.4|39.8"/>
</p:tagLst>
</file>

<file path=ppt/tags/tag4.xml><?xml version="1.0" encoding="utf-8"?>
<p:tagLst xmlns:a="http://schemas.openxmlformats.org/drawingml/2006/main" xmlns:r="http://schemas.openxmlformats.org/officeDocument/2006/relationships" xmlns:p="http://schemas.openxmlformats.org/presentationml/2006/main">
  <p:tag name="TIMING" val="|0"/>
</p:tagLst>
</file>

<file path=ppt/tags/tag5.xml><?xml version="1.0" encoding="utf-8"?>
<p:tagLst xmlns:a="http://schemas.openxmlformats.org/drawingml/2006/main" xmlns:r="http://schemas.openxmlformats.org/officeDocument/2006/relationships" xmlns:p="http://schemas.openxmlformats.org/presentationml/2006/main">
  <p:tag name="TIMING" val="|137.7|86.2|39.1"/>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5B27225F4FD04C84E18EA916064AE9" ma:contentTypeVersion="0" ma:contentTypeDescription="Create a new document." ma:contentTypeScope="" ma:versionID="dc71460db87e86bf113c203e4371d82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B29684-C8AB-47BA-AA9D-2E6F00B4FBCA}">
  <ds:schemaRefs>
    <ds:schemaRef ds:uri="http://schemas.microsoft.com/sharepoint/v3/contenttype/forms"/>
  </ds:schemaRefs>
</ds:datastoreItem>
</file>

<file path=customXml/itemProps2.xml><?xml version="1.0" encoding="utf-8"?>
<ds:datastoreItem xmlns:ds="http://schemas.openxmlformats.org/officeDocument/2006/customXml" ds:itemID="{1B092DF4-5403-4F54-A078-7B1626973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7E07A70-5BA5-4E30-8645-6AAF4BC43A16}">
  <ds:schemaRefs>
    <ds:schemaRef ds:uri="http://schemas.microsoft.com/office/2006/metadata/properties"/>
    <ds:schemaRef ds:uri="http://purl.org/dc/dcmitype/"/>
    <ds:schemaRef ds:uri="http://purl.org/dc/term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BB15_Wright_New</Template>
  <TotalTime>701</TotalTime>
  <Words>2565</Words>
  <Application>Microsoft Office PowerPoint</Application>
  <PresentationFormat>Custom</PresentationFormat>
  <Paragraphs>423</Paragraphs>
  <Slides>30</Slides>
  <Notes>21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TENA11_BreakoutSession_Template_16x9_Final_05132011</vt:lpstr>
      <vt:lpstr>White with Consolas font for code slides</vt:lpstr>
      <vt:lpstr>Sneak Peek at Microsoft System Center Service Manager  2012 Concepts</vt:lpstr>
      <vt:lpstr>Achieving IT as a Service Objectives</vt:lpstr>
      <vt:lpstr>Service Manager Enables Controlled Automation</vt:lpstr>
      <vt:lpstr>Service Manager Enables Self-Service</vt:lpstr>
      <vt:lpstr>Service Manager Enables Standardization</vt:lpstr>
      <vt:lpstr>Service Manager Enables Compliance</vt:lpstr>
      <vt:lpstr>Your Feedback  Incremental Improvements</vt:lpstr>
      <vt:lpstr>Service Catalog &amp; Self-Service Portal Orchestrator / VMM Integration </vt:lpstr>
      <vt:lpstr>IT as a Service Architecture for Service Manager 2012 </vt:lpstr>
      <vt:lpstr>Data: CMDB enables standardization and compliance</vt:lpstr>
      <vt:lpstr>Workflow: Request processes drive automation</vt:lpstr>
      <vt:lpstr>Presentation: IT Service Offerings </vt:lpstr>
      <vt:lpstr>Terminology</vt:lpstr>
      <vt:lpstr>Service Catalog Theory of Ops</vt:lpstr>
      <vt:lpstr>Scenario: Automated Self-service Cloud Requests</vt:lpstr>
      <vt:lpstr>IT as a Service: Portal, Service Catalog, Service Requests, Orchestrator and VMM Integration</vt:lpstr>
      <vt:lpstr>Service Catalog &amp; Self-Service Portal Orchestrator / VMM Integration </vt:lpstr>
      <vt:lpstr>Release Management</vt:lpstr>
      <vt:lpstr>Service Catalog &amp; Self-Service Portal Orchestrator / VMM Integration </vt:lpstr>
      <vt:lpstr>System Center Data Warehouse</vt:lpstr>
      <vt:lpstr>System Center Data Warehouse</vt:lpstr>
      <vt:lpstr>Scope of Service Manager 2012</vt:lpstr>
      <vt:lpstr>Schedule</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SIM210: Sneak Peek at Microsoft System Center Service Manager 2012 Concepts</dc:title>
  <dc:subject>Microsoft TechEd North America 2011</dc:subject>
  <dc:creator>Travis Wright; Sean Christensen</dc:creator>
  <dc:description>Template: Jordan Cayabyab
Formatting: John Lee, Silver Fox Productions
Event Date: May 16-19, 2011
Event Location: Atlanta
Audience Type:</dc:description>
  <cp:lastModifiedBy>Shows</cp:lastModifiedBy>
  <cp:revision>131</cp:revision>
  <cp:lastPrinted>2010-05-11T05:02:34Z</cp:lastPrinted>
  <dcterms:created xsi:type="dcterms:W3CDTF">2011-04-16T10:56:28Z</dcterms:created>
  <dcterms:modified xsi:type="dcterms:W3CDTF">2011-05-19T20:24:07Z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0x010100195B27225F4FD04C84E18EA916064AE9</vt:lpwstr>
  </property>
</Properties>
</file>