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765" r:id="rId4"/>
    <p:sldMasterId id="2147483786" r:id="rId5"/>
  </p:sldMasterIdLst>
  <p:notesMasterIdLst>
    <p:notesMasterId r:id="rId40"/>
  </p:notesMasterIdLst>
  <p:handoutMasterIdLst>
    <p:handoutMasterId r:id="rId41"/>
  </p:handoutMasterIdLst>
  <p:sldIdLst>
    <p:sldId id="358" r:id="rId6"/>
    <p:sldId id="359" r:id="rId7"/>
    <p:sldId id="352" r:id="rId8"/>
    <p:sldId id="311" r:id="rId9"/>
    <p:sldId id="344" r:id="rId10"/>
    <p:sldId id="313" r:id="rId11"/>
    <p:sldId id="354" r:id="rId12"/>
    <p:sldId id="350" r:id="rId13"/>
    <p:sldId id="351" r:id="rId14"/>
    <p:sldId id="316" r:id="rId15"/>
    <p:sldId id="319" r:id="rId16"/>
    <p:sldId id="320" r:id="rId17"/>
    <p:sldId id="321" r:id="rId18"/>
    <p:sldId id="345" r:id="rId19"/>
    <p:sldId id="355" r:id="rId20"/>
    <p:sldId id="356" r:id="rId21"/>
    <p:sldId id="375" r:id="rId22"/>
    <p:sldId id="331" r:id="rId23"/>
    <p:sldId id="369" r:id="rId24"/>
    <p:sldId id="368" r:id="rId25"/>
    <p:sldId id="332" r:id="rId26"/>
    <p:sldId id="360" r:id="rId27"/>
    <p:sldId id="370" r:id="rId28"/>
    <p:sldId id="334" r:id="rId29"/>
    <p:sldId id="357" r:id="rId30"/>
    <p:sldId id="338" r:id="rId31"/>
    <p:sldId id="373" r:id="rId32"/>
    <p:sldId id="374" r:id="rId33"/>
    <p:sldId id="361" r:id="rId34"/>
    <p:sldId id="376" r:id="rId35"/>
    <p:sldId id="377" r:id="rId36"/>
    <p:sldId id="378" r:id="rId37"/>
    <p:sldId id="379" r:id="rId38"/>
    <p:sldId id="366" r:id="rId39"/>
  </p:sldIdLst>
  <p:sldSz cx="12188825" cy="6858000"/>
  <p:notesSz cx="6858000" cy="9144000"/>
  <p:embeddedFontLst>
    <p:embeddedFont>
      <p:font typeface="黑体" pitchFamily="49" charset="-122"/>
      <p:regular r:id="rId42"/>
    </p:embeddedFont>
    <p:embeddedFont>
      <p:font typeface="Segoe" pitchFamily="34" charset="0"/>
      <p:regular r:id="rId43"/>
      <p:bold r:id="rId44"/>
      <p:italic r:id="rId45"/>
      <p:boldItalic r:id="rId46"/>
    </p:embeddedFont>
    <p:embeddedFont>
      <p:font typeface="Segoe Condensed" pitchFamily="34" charset="0"/>
      <p:regular r:id="rId47"/>
      <p:bold r:id="rId48"/>
      <p:italic r:id="rId49"/>
      <p:boldItalic r:id="rId50"/>
    </p:embeddedFont>
    <p:embeddedFont>
      <p:font typeface="Segoe UI Semibold" pitchFamily="34" charset="0"/>
      <p:bold r:id="rId51"/>
    </p:embeddedFont>
    <p:embeddedFont>
      <p:font typeface="Segoe UI" pitchFamily="34" charset="0"/>
      <p:regular r:id="rId52"/>
      <p:bold r:id="rId53"/>
      <p:italic r:id="rId54"/>
      <p:boldItalic r:id="rId55"/>
    </p:embeddedFont>
    <p:embeddedFont>
      <p:font typeface="Segoe UI Light" pitchFamily="34" charset="0"/>
      <p:regular r:id="rId56"/>
    </p:embeddedFont>
    <p:embeddedFont>
      <p:font typeface="Calibri" pitchFamily="34" charset="0"/>
      <p:regular r:id="rId57"/>
      <p:bold r:id="rId58"/>
      <p:italic r:id="rId59"/>
      <p:boldItalic r:id="rId60"/>
    </p:embeddedFont>
    <p:embeddedFont>
      <p:font typeface="Consolas" pitchFamily="49" charset="0"/>
      <p:regular r:id="rId61"/>
      <p:bold r:id="rId62"/>
      <p:italic r:id="rId63"/>
      <p:boldItalic r:id="rId64"/>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16"/>
    <a:srgbClr val="4E9DEC"/>
    <a:srgbClr val="A62E16"/>
    <a:srgbClr val="B13117"/>
    <a:srgbClr val="CF391B"/>
    <a:srgbClr val="179D27"/>
    <a:srgbClr val="A27400"/>
    <a:srgbClr val="FFFF00"/>
    <a:srgbClr val="FF0000"/>
    <a:srgbClr val="ACE5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5" autoAdjust="0"/>
    <p:restoredTop sz="94461" autoAdjust="0"/>
  </p:normalViewPr>
  <p:slideViewPr>
    <p:cSldViewPr snapToGrid="0">
      <p:cViewPr varScale="1">
        <p:scale>
          <a:sx n="60" d="100"/>
          <a:sy n="60" d="100"/>
        </p:scale>
        <p:origin x="-714" y="-84"/>
      </p:cViewPr>
      <p:guideLst>
        <p:guide orient="horz" pos="910"/>
        <p:guide orient="horz" pos="4174"/>
        <p:guide orient="horz" pos="2737"/>
        <p:guide orient="horz" pos="1198"/>
        <p:guide orient="horz" pos="150"/>
        <p:guide pos="324"/>
        <p:guide pos="7354"/>
        <p:guide pos="616"/>
        <p:guide pos="1192"/>
        <p:guide pos="3841"/>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1" d="100"/>
          <a:sy n="81" d="100"/>
        </p:scale>
        <p:origin x="-387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font" Target="fonts/font22.fntdata"/><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font" Target="fonts/font20.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8" Type="http://schemas.openxmlformats.org/officeDocument/2006/relationships/slide" Target="slides/slide3.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handoutMaster" Target="handoutMasters/handoutMaster1.xml"/><Relationship Id="rId54" Type="http://schemas.openxmlformats.org/officeDocument/2006/relationships/font" Target="fonts/font13.fntdata"/><Relationship Id="rId62" Type="http://schemas.openxmlformats.org/officeDocument/2006/relationships/font" Target="fonts/font21.fntdata"/></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6FD37B-7353-4EC0-8DCD-182DB8E39C4D}" type="doc">
      <dgm:prSet loTypeId="urn:microsoft.com/office/officeart/2005/8/layout/cycle8" loCatId="cycle" qsTypeId="urn:microsoft.com/office/officeart/2005/8/quickstyle/simple1" qsCatId="simple" csTypeId="urn:microsoft.com/office/officeart/2005/8/colors/accent0_3" csCatId="mainScheme" phldr="1"/>
      <dgm:spPr/>
    </dgm:pt>
    <dgm:pt modelId="{800435E3-6DB8-478D-90D4-A348F0546A9A}">
      <dgm:prSet phldrT="[Text]" custT="1">
        <dgm:style>
          <a:lnRef idx="0">
            <a:schemeClr val="accent3"/>
          </a:lnRef>
          <a:fillRef idx="3">
            <a:schemeClr val="accent3"/>
          </a:fillRef>
          <a:effectRef idx="3">
            <a:schemeClr val="accent3"/>
          </a:effectRef>
          <a:fontRef idx="minor">
            <a:schemeClr val="lt1"/>
          </a:fontRef>
        </dgm:style>
      </dgm:prSet>
      <dgm:spPr>
        <a:gradFill rotWithShape="0">
          <a:gsLst>
            <a:gs pos="0">
              <a:schemeClr val="accent2">
                <a:lumMod val="75000"/>
              </a:schemeClr>
            </a:gs>
            <a:gs pos="80000">
              <a:schemeClr val="accent2"/>
            </a:gs>
            <a:gs pos="100000">
              <a:schemeClr val="accent2">
                <a:lumMod val="60000"/>
                <a:lumOff val="40000"/>
              </a:schemeClr>
            </a:gs>
          </a:gsLst>
          <a:lin ang="2700000" scaled="0"/>
        </a:gradFill>
      </dgm:spPr>
      <dgm:t>
        <a:bodyPr/>
        <a:lstStyle/>
        <a:p>
          <a:r>
            <a:rPr lang="en-US" sz="14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Service Management</a:t>
          </a:r>
          <a:endParaRPr lang="en-US" sz="1400" dirty="0">
            <a:solidFill>
              <a:schemeClr val="tx1"/>
            </a:solidFill>
            <a:effectLst>
              <a:outerShdw blurRad="38100" dist="38100" dir="2700000" algn="tl">
                <a:srgbClr val="000000">
                  <a:alpha val="43137"/>
                </a:srgbClr>
              </a:outerShdw>
            </a:effectLst>
          </a:endParaRPr>
        </a:p>
      </dgm:t>
    </dgm:pt>
    <dgm:pt modelId="{75801984-02A4-4AFE-8AAC-ED45BFDDC0BF}" type="parTrans" cxnId="{06A0774A-D906-4612-8633-E06AE5CB246B}">
      <dgm:prSet/>
      <dgm:spPr/>
      <dgm:t>
        <a:bodyPr/>
        <a:lstStyle/>
        <a:p>
          <a:endParaRPr lang="en-US"/>
        </a:p>
      </dgm:t>
    </dgm:pt>
    <dgm:pt modelId="{4DAB1BB4-1465-41BF-874E-FDEB68F3E053}" type="sibTrans" cxnId="{06A0774A-D906-4612-8633-E06AE5CB246B}">
      <dgm:prSet/>
      <dgm:spPr/>
      <dgm:t>
        <a:bodyPr/>
        <a:lstStyle/>
        <a:p>
          <a:endParaRPr lang="en-US"/>
        </a:p>
      </dgm:t>
    </dgm:pt>
    <dgm:pt modelId="{6488A305-0755-45A8-BF96-1945B9A0F1E5}">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chemeClr val="accent4">
                <a:shade val="51000"/>
                <a:satMod val="130000"/>
              </a:schemeClr>
            </a:gs>
            <a:gs pos="80000">
              <a:schemeClr val="accent4">
                <a:shade val="93000"/>
                <a:satMod val="130000"/>
                <a:alpha val="70000"/>
              </a:schemeClr>
            </a:gs>
            <a:gs pos="100000">
              <a:schemeClr val="accent4">
                <a:shade val="94000"/>
                <a:satMod val="135000"/>
                <a:alpha val="58000"/>
              </a:schemeClr>
            </a:gs>
          </a:gsLst>
          <a:lin ang="2700000" scaled="0"/>
        </a:gradFill>
      </dgm:spPr>
      <dgm:t>
        <a:bodyPr lIns="0" tIns="0" rIns="0" bIns="0"/>
        <a:lstStyle/>
        <a:p>
          <a:r>
            <a:rPr lang="en-US" sz="14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Configuration</a:t>
          </a:r>
          <a:r>
            <a:rPr lang="en-US" sz="1400" dirty="0" smtClean="0">
              <a:ln w="12700">
                <a:solidFill>
                  <a:schemeClr val="bg1">
                    <a:alpha val="0"/>
                  </a:schemeClr>
                </a:solidFill>
                <a:prstDash val="solid"/>
              </a:ln>
              <a:solidFill>
                <a:schemeClr val="bg1"/>
              </a:solidFill>
              <a:effectLst>
                <a:outerShdw blurRad="38100" dist="38100" dir="2700000" algn="tl">
                  <a:srgbClr val="000000">
                    <a:alpha val="43137"/>
                  </a:srgbClr>
                </a:outerShdw>
              </a:effectLst>
              <a:latin typeface="Arial" pitchFamily="34" charset="0"/>
            </a:rPr>
            <a:t> </a:t>
          </a:r>
          <a:endParaRPr lang="en-US" sz="1400" dirty="0">
            <a:effectLst>
              <a:outerShdw blurRad="38100" dist="38100" dir="2700000" algn="tl">
                <a:srgbClr val="000000">
                  <a:alpha val="43137"/>
                </a:srgbClr>
              </a:outerShdw>
            </a:effectLst>
          </a:endParaRPr>
        </a:p>
      </dgm:t>
    </dgm:pt>
    <dgm:pt modelId="{988BC3EF-EFAE-4C9F-9170-E37719D40522}" type="parTrans" cxnId="{BBAFF910-D67A-49E7-AE1A-236B77F97C3C}">
      <dgm:prSet/>
      <dgm:spPr/>
      <dgm:t>
        <a:bodyPr/>
        <a:lstStyle/>
        <a:p>
          <a:endParaRPr lang="en-US"/>
        </a:p>
      </dgm:t>
    </dgm:pt>
    <dgm:pt modelId="{2E6D8301-C425-4328-BA2A-118EA9A8C45D}" type="sibTrans" cxnId="{BBAFF910-D67A-49E7-AE1A-236B77F97C3C}">
      <dgm:prSet/>
      <dgm:spPr/>
      <dgm:t>
        <a:bodyPr/>
        <a:lstStyle/>
        <a:p>
          <a:endParaRPr lang="en-US"/>
        </a:p>
      </dgm:t>
    </dgm:pt>
    <dgm:pt modelId="{C08415AD-75F7-49DD-9C94-99BF6B609B30}">
      <dgm:prSet phldrT="[Text]" custT="1"/>
      <dgm:spPr>
        <a:gradFill rotWithShape="0">
          <a:gsLst>
            <a:gs pos="16000">
              <a:srgbClr val="A27400"/>
            </a:gs>
            <a:gs pos="87000">
              <a:schemeClr val="accent6">
                <a:shade val="93000"/>
                <a:satMod val="130000"/>
              </a:schemeClr>
            </a:gs>
            <a:gs pos="100000">
              <a:schemeClr val="accent6">
                <a:shade val="94000"/>
                <a:satMod val="135000"/>
              </a:schemeClr>
            </a:gs>
          </a:gsLst>
          <a:lin ang="2700000" scaled="0"/>
        </a:gradFill>
        <a:ln>
          <a:noFill/>
        </a:ln>
        <a:scene3d>
          <a:camera prst="orthographicFront"/>
          <a:lightRig rig="threePt" dir="t"/>
        </a:scene3d>
        <a:sp3d>
          <a:bevelT h="38100" prst="coolSlant"/>
        </a:sp3d>
      </dgm:spPr>
      <dgm:t>
        <a:bodyPr/>
        <a:lstStyle/>
        <a:p>
          <a:r>
            <a:rPr lang="en-US" sz="14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Monitoring</a:t>
          </a:r>
          <a:endParaRPr lang="en-US" sz="1400" dirty="0">
            <a:solidFill>
              <a:schemeClr val="tx1"/>
            </a:solidFill>
            <a:effectLst>
              <a:outerShdw blurRad="38100" dist="38100" dir="2700000" algn="tl">
                <a:srgbClr val="000000">
                  <a:alpha val="43137"/>
                </a:srgbClr>
              </a:outerShdw>
            </a:effectLst>
          </a:endParaRPr>
        </a:p>
      </dgm:t>
    </dgm:pt>
    <dgm:pt modelId="{DF2821AB-9041-4F1B-99C3-E97A6E68DA6C}" type="parTrans" cxnId="{E6D2CE37-3C69-4F45-AB3F-6F524FFBA16F}">
      <dgm:prSet/>
      <dgm:spPr/>
      <dgm:t>
        <a:bodyPr/>
        <a:lstStyle/>
        <a:p>
          <a:endParaRPr lang="en-US"/>
        </a:p>
      </dgm:t>
    </dgm:pt>
    <dgm:pt modelId="{23FDA28B-3844-4E7B-9474-4059AD72DE7C}" type="sibTrans" cxnId="{E6D2CE37-3C69-4F45-AB3F-6F524FFBA16F}">
      <dgm:prSet/>
      <dgm:spPr/>
      <dgm:t>
        <a:bodyPr/>
        <a:lstStyle/>
        <a:p>
          <a:endParaRPr lang="en-US"/>
        </a:p>
      </dgm:t>
    </dgm:pt>
    <dgm:pt modelId="{51051078-4DD0-4089-9167-BD0B3102DF2A}">
      <dgm:prSet phldrT="[Text]" custT="1">
        <dgm:style>
          <a:lnRef idx="0">
            <a:schemeClr val="accent2"/>
          </a:lnRef>
          <a:fillRef idx="3">
            <a:schemeClr val="accent2"/>
          </a:fillRef>
          <a:effectRef idx="3">
            <a:schemeClr val="accent2"/>
          </a:effectRef>
          <a:fontRef idx="minor">
            <a:schemeClr val="lt1"/>
          </a:fontRef>
        </dgm:style>
      </dgm:prSet>
      <dgm:spPr>
        <a:gradFill rotWithShape="0">
          <a:gsLst>
            <a:gs pos="0">
              <a:schemeClr val="accent2">
                <a:shade val="51000"/>
                <a:satMod val="130000"/>
              </a:schemeClr>
            </a:gs>
            <a:gs pos="80000">
              <a:schemeClr val="accent1">
                <a:lumMod val="75000"/>
              </a:schemeClr>
            </a:gs>
            <a:gs pos="100000">
              <a:schemeClr val="accent2">
                <a:shade val="94000"/>
                <a:satMod val="135000"/>
              </a:schemeClr>
            </a:gs>
          </a:gsLst>
          <a:lin ang="2700000" scaled="0"/>
        </a:gradFill>
      </dgm:spPr>
      <dgm:t>
        <a:bodyPr/>
        <a:lstStyle/>
        <a:p>
          <a:r>
            <a:rPr lang="en-US" sz="14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Provisioning</a:t>
          </a:r>
          <a:endParaRPr lang="en-US" sz="1400" dirty="0">
            <a:solidFill>
              <a:schemeClr val="tx1"/>
            </a:solidFill>
            <a:effectLst>
              <a:outerShdw blurRad="38100" dist="38100" dir="2700000" algn="tl">
                <a:srgbClr val="000000">
                  <a:alpha val="43137"/>
                </a:srgbClr>
              </a:outerShdw>
            </a:effectLst>
          </a:endParaRPr>
        </a:p>
      </dgm:t>
    </dgm:pt>
    <dgm:pt modelId="{454C2065-06BF-4881-AF13-56F63D5BCF63}" type="sibTrans" cxnId="{F96CE386-CCA5-4C23-99FB-B139EB3C54E1}">
      <dgm:prSet/>
      <dgm:spPr/>
      <dgm:t>
        <a:bodyPr/>
        <a:lstStyle/>
        <a:p>
          <a:endParaRPr lang="en-US"/>
        </a:p>
      </dgm:t>
    </dgm:pt>
    <dgm:pt modelId="{2E4A67B4-5C1C-40F6-B34D-A4796D40E81B}" type="parTrans" cxnId="{F96CE386-CCA5-4C23-99FB-B139EB3C54E1}">
      <dgm:prSet/>
      <dgm:spPr/>
      <dgm:t>
        <a:bodyPr/>
        <a:lstStyle/>
        <a:p>
          <a:endParaRPr lang="en-US"/>
        </a:p>
      </dgm:t>
    </dgm:pt>
    <dgm:pt modelId="{0C0A132B-9DAD-42BC-B730-8DF2D6146658}">
      <dgm:prSet phldrT="[Text]" custT="1">
        <dgm:style>
          <a:lnRef idx="0">
            <a:schemeClr val="accent5"/>
          </a:lnRef>
          <a:fillRef idx="3">
            <a:schemeClr val="accent5"/>
          </a:fillRef>
          <a:effectRef idx="3">
            <a:schemeClr val="accent5"/>
          </a:effectRef>
          <a:fontRef idx="minor">
            <a:schemeClr val="lt1"/>
          </a:fontRef>
        </dgm:style>
      </dgm:prSet>
      <dgm:spPr>
        <a:gradFill rotWithShape="0">
          <a:gsLst>
            <a:gs pos="0">
              <a:schemeClr val="accent1">
                <a:shade val="51000"/>
                <a:satMod val="130000"/>
              </a:schemeClr>
            </a:gs>
            <a:gs pos="66000">
              <a:schemeClr val="accent1">
                <a:shade val="93000"/>
                <a:satMod val="130000"/>
              </a:schemeClr>
            </a:gs>
            <a:gs pos="100000">
              <a:schemeClr val="accent1">
                <a:shade val="94000"/>
                <a:satMod val="135000"/>
                <a:alpha val="63000"/>
              </a:schemeClr>
            </a:gs>
          </a:gsLst>
          <a:lin ang="2700000" scaled="0"/>
        </a:gradFill>
      </dgm:spPr>
      <dgm:t>
        <a:bodyPr/>
        <a:lstStyle/>
        <a:p>
          <a:r>
            <a:rPr lang="en-US" sz="14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Protection</a:t>
          </a:r>
          <a:endParaRPr lang="en-US" sz="1400" dirty="0">
            <a:solidFill>
              <a:schemeClr val="tx1"/>
            </a:solidFill>
            <a:effectLst>
              <a:outerShdw blurRad="38100" dist="38100" dir="2700000" algn="tl">
                <a:srgbClr val="000000">
                  <a:alpha val="43137"/>
                </a:srgbClr>
              </a:outerShdw>
            </a:effectLst>
          </a:endParaRPr>
        </a:p>
      </dgm:t>
    </dgm:pt>
    <dgm:pt modelId="{308A913F-29F0-4B8A-B359-F0D32643FB9A}" type="sibTrans" cxnId="{2C41B265-B431-465D-BF4C-79D134471639}">
      <dgm:prSet/>
      <dgm:spPr/>
      <dgm:t>
        <a:bodyPr/>
        <a:lstStyle/>
        <a:p>
          <a:endParaRPr lang="en-US"/>
        </a:p>
      </dgm:t>
    </dgm:pt>
    <dgm:pt modelId="{68029E3D-5DDC-4E3D-8A99-1FDD242BC478}" type="parTrans" cxnId="{2C41B265-B431-465D-BF4C-79D134471639}">
      <dgm:prSet/>
      <dgm:spPr/>
      <dgm:t>
        <a:bodyPr/>
        <a:lstStyle/>
        <a:p>
          <a:endParaRPr lang="en-US"/>
        </a:p>
      </dgm:t>
    </dgm:pt>
    <dgm:pt modelId="{9B1E5CC2-21EC-4E48-B6A7-1E1AFB2A2AE5}" type="pres">
      <dgm:prSet presAssocID="{AF6FD37B-7353-4EC0-8DCD-182DB8E39C4D}" presName="compositeShape" presStyleCnt="0">
        <dgm:presLayoutVars>
          <dgm:chMax val="7"/>
          <dgm:dir/>
          <dgm:resizeHandles val="exact"/>
        </dgm:presLayoutVars>
      </dgm:prSet>
      <dgm:spPr/>
    </dgm:pt>
    <dgm:pt modelId="{4E683B28-2F39-45AC-8E12-88ED4D3DA1BF}" type="pres">
      <dgm:prSet presAssocID="{AF6FD37B-7353-4EC0-8DCD-182DB8E39C4D}" presName="wedge1" presStyleLbl="node1" presStyleIdx="0" presStyleCnt="5"/>
      <dgm:spPr/>
      <dgm:t>
        <a:bodyPr/>
        <a:lstStyle/>
        <a:p>
          <a:endParaRPr lang="en-US"/>
        </a:p>
      </dgm:t>
    </dgm:pt>
    <dgm:pt modelId="{5BF252F7-2EC9-4C46-8315-040717FE6EFE}" type="pres">
      <dgm:prSet presAssocID="{AF6FD37B-7353-4EC0-8DCD-182DB8E39C4D}" presName="dummy1a" presStyleCnt="0"/>
      <dgm:spPr/>
    </dgm:pt>
    <dgm:pt modelId="{D4D5DD7A-157B-447A-B754-816FED6A5533}" type="pres">
      <dgm:prSet presAssocID="{AF6FD37B-7353-4EC0-8DCD-182DB8E39C4D}" presName="dummy1b" presStyleCnt="0"/>
      <dgm:spPr/>
    </dgm:pt>
    <dgm:pt modelId="{BAB78E2A-E1D7-4315-A055-91C7C4FC21A9}" type="pres">
      <dgm:prSet presAssocID="{AF6FD37B-7353-4EC0-8DCD-182DB8E39C4D}" presName="wedge1Tx" presStyleLbl="node1" presStyleIdx="0" presStyleCnt="5">
        <dgm:presLayoutVars>
          <dgm:chMax val="0"/>
          <dgm:chPref val="0"/>
          <dgm:bulletEnabled val="1"/>
        </dgm:presLayoutVars>
      </dgm:prSet>
      <dgm:spPr/>
      <dgm:t>
        <a:bodyPr/>
        <a:lstStyle/>
        <a:p>
          <a:endParaRPr lang="en-US"/>
        </a:p>
      </dgm:t>
    </dgm:pt>
    <dgm:pt modelId="{D09BE494-DBD2-43D2-AFB6-BFDAF2107D1B}" type="pres">
      <dgm:prSet presAssocID="{AF6FD37B-7353-4EC0-8DCD-182DB8E39C4D}" presName="wedge2" presStyleLbl="node1" presStyleIdx="1" presStyleCnt="5"/>
      <dgm:spPr/>
      <dgm:t>
        <a:bodyPr/>
        <a:lstStyle/>
        <a:p>
          <a:endParaRPr lang="en-US"/>
        </a:p>
      </dgm:t>
    </dgm:pt>
    <dgm:pt modelId="{DEF9D2F0-19A2-4A4F-B684-A06F0527F596}" type="pres">
      <dgm:prSet presAssocID="{AF6FD37B-7353-4EC0-8DCD-182DB8E39C4D}" presName="dummy2a" presStyleCnt="0"/>
      <dgm:spPr/>
    </dgm:pt>
    <dgm:pt modelId="{7C3FA37E-9EF3-47DC-9F16-AA12DAD00F64}" type="pres">
      <dgm:prSet presAssocID="{AF6FD37B-7353-4EC0-8DCD-182DB8E39C4D}" presName="dummy2b" presStyleCnt="0"/>
      <dgm:spPr/>
    </dgm:pt>
    <dgm:pt modelId="{271328A5-69D0-4BB3-A34A-15382B24A64D}" type="pres">
      <dgm:prSet presAssocID="{AF6FD37B-7353-4EC0-8DCD-182DB8E39C4D}" presName="wedge2Tx" presStyleLbl="node1" presStyleIdx="1" presStyleCnt="5">
        <dgm:presLayoutVars>
          <dgm:chMax val="0"/>
          <dgm:chPref val="0"/>
          <dgm:bulletEnabled val="1"/>
        </dgm:presLayoutVars>
      </dgm:prSet>
      <dgm:spPr/>
      <dgm:t>
        <a:bodyPr/>
        <a:lstStyle/>
        <a:p>
          <a:endParaRPr lang="en-US"/>
        </a:p>
      </dgm:t>
    </dgm:pt>
    <dgm:pt modelId="{E779F631-6FCD-4FF0-8C12-81663AB82704}" type="pres">
      <dgm:prSet presAssocID="{AF6FD37B-7353-4EC0-8DCD-182DB8E39C4D}" presName="wedge3" presStyleLbl="node1" presStyleIdx="2" presStyleCnt="5" custScaleX="117611" custLinFactNeighborX="-334" custLinFactNeighborY="324"/>
      <dgm:spPr/>
      <dgm:t>
        <a:bodyPr/>
        <a:lstStyle/>
        <a:p>
          <a:endParaRPr lang="en-US"/>
        </a:p>
      </dgm:t>
    </dgm:pt>
    <dgm:pt modelId="{3C90EFB9-589B-41B4-BE78-17B490AE8D8C}" type="pres">
      <dgm:prSet presAssocID="{AF6FD37B-7353-4EC0-8DCD-182DB8E39C4D}" presName="dummy3a" presStyleCnt="0"/>
      <dgm:spPr/>
    </dgm:pt>
    <dgm:pt modelId="{E94EB5E9-7DD6-4F41-AB20-3184A22CA9E4}" type="pres">
      <dgm:prSet presAssocID="{AF6FD37B-7353-4EC0-8DCD-182DB8E39C4D}" presName="dummy3b" presStyleCnt="0"/>
      <dgm:spPr/>
    </dgm:pt>
    <dgm:pt modelId="{2B7F7202-27D2-4A4A-9C84-63E10982FE5A}" type="pres">
      <dgm:prSet presAssocID="{AF6FD37B-7353-4EC0-8DCD-182DB8E39C4D}" presName="wedge3Tx" presStyleLbl="node1" presStyleIdx="2" presStyleCnt="5">
        <dgm:presLayoutVars>
          <dgm:chMax val="0"/>
          <dgm:chPref val="0"/>
          <dgm:bulletEnabled val="1"/>
        </dgm:presLayoutVars>
      </dgm:prSet>
      <dgm:spPr/>
      <dgm:t>
        <a:bodyPr/>
        <a:lstStyle/>
        <a:p>
          <a:endParaRPr lang="en-US"/>
        </a:p>
      </dgm:t>
    </dgm:pt>
    <dgm:pt modelId="{57BE9798-62AD-4595-9913-161D01A26046}" type="pres">
      <dgm:prSet presAssocID="{AF6FD37B-7353-4EC0-8DCD-182DB8E39C4D}" presName="wedge4" presStyleLbl="node1" presStyleIdx="3" presStyleCnt="5"/>
      <dgm:spPr/>
      <dgm:t>
        <a:bodyPr/>
        <a:lstStyle/>
        <a:p>
          <a:endParaRPr lang="en-US"/>
        </a:p>
      </dgm:t>
    </dgm:pt>
    <dgm:pt modelId="{95984CDB-9C2B-4C33-9013-0415F411317C}" type="pres">
      <dgm:prSet presAssocID="{AF6FD37B-7353-4EC0-8DCD-182DB8E39C4D}" presName="dummy4a" presStyleCnt="0"/>
      <dgm:spPr/>
    </dgm:pt>
    <dgm:pt modelId="{2006D854-E24A-46DF-90CA-EFFE51B86A9A}" type="pres">
      <dgm:prSet presAssocID="{AF6FD37B-7353-4EC0-8DCD-182DB8E39C4D}" presName="dummy4b" presStyleCnt="0"/>
      <dgm:spPr/>
    </dgm:pt>
    <dgm:pt modelId="{648734EE-BD49-4F3C-A395-FA89A15C8B2D}" type="pres">
      <dgm:prSet presAssocID="{AF6FD37B-7353-4EC0-8DCD-182DB8E39C4D}" presName="wedge4Tx" presStyleLbl="node1" presStyleIdx="3" presStyleCnt="5">
        <dgm:presLayoutVars>
          <dgm:chMax val="0"/>
          <dgm:chPref val="0"/>
          <dgm:bulletEnabled val="1"/>
        </dgm:presLayoutVars>
      </dgm:prSet>
      <dgm:spPr/>
      <dgm:t>
        <a:bodyPr/>
        <a:lstStyle/>
        <a:p>
          <a:endParaRPr lang="en-US"/>
        </a:p>
      </dgm:t>
    </dgm:pt>
    <dgm:pt modelId="{6CF42F59-B534-4462-8090-F26660D37D09}" type="pres">
      <dgm:prSet presAssocID="{AF6FD37B-7353-4EC0-8DCD-182DB8E39C4D}" presName="wedge5" presStyleLbl="node1" presStyleIdx="4" presStyleCnt="5"/>
      <dgm:spPr/>
      <dgm:t>
        <a:bodyPr/>
        <a:lstStyle/>
        <a:p>
          <a:endParaRPr lang="en-US"/>
        </a:p>
      </dgm:t>
    </dgm:pt>
    <dgm:pt modelId="{F820D4D2-8CE4-4FC5-8323-9D2F4D56EC98}" type="pres">
      <dgm:prSet presAssocID="{AF6FD37B-7353-4EC0-8DCD-182DB8E39C4D}" presName="dummy5a" presStyleCnt="0"/>
      <dgm:spPr/>
    </dgm:pt>
    <dgm:pt modelId="{E25B9F81-56BC-44DF-8E9E-A6546959B1A3}" type="pres">
      <dgm:prSet presAssocID="{AF6FD37B-7353-4EC0-8DCD-182DB8E39C4D}" presName="dummy5b" presStyleCnt="0"/>
      <dgm:spPr/>
    </dgm:pt>
    <dgm:pt modelId="{5CDF3054-949B-4044-B22C-95635D23F1C7}" type="pres">
      <dgm:prSet presAssocID="{AF6FD37B-7353-4EC0-8DCD-182DB8E39C4D}" presName="wedge5Tx" presStyleLbl="node1" presStyleIdx="4" presStyleCnt="5">
        <dgm:presLayoutVars>
          <dgm:chMax val="0"/>
          <dgm:chPref val="0"/>
          <dgm:bulletEnabled val="1"/>
        </dgm:presLayoutVars>
      </dgm:prSet>
      <dgm:spPr/>
      <dgm:t>
        <a:bodyPr/>
        <a:lstStyle/>
        <a:p>
          <a:endParaRPr lang="en-US"/>
        </a:p>
      </dgm:t>
    </dgm:pt>
    <dgm:pt modelId="{F509C47D-9EBF-44F8-B928-E509612DB537}" type="pres">
      <dgm:prSet presAssocID="{4DAB1BB4-1465-41BF-874E-FDEB68F3E053}" presName="arrowWedge1" presStyleLbl="fgSibTrans2D1" presStyleIdx="0" presStyleCnt="5">
        <dgm:style>
          <a:lnRef idx="0">
            <a:schemeClr val="accent3"/>
          </a:lnRef>
          <a:fillRef idx="3">
            <a:schemeClr val="accent3"/>
          </a:fillRef>
          <a:effectRef idx="3">
            <a:schemeClr val="accent3"/>
          </a:effectRef>
          <a:fontRef idx="minor">
            <a:schemeClr val="lt1"/>
          </a:fontRef>
        </dgm:style>
      </dgm:prSet>
      <dgm:spPr>
        <a:solidFill>
          <a:srgbClr val="CF391B"/>
        </a:solidFill>
      </dgm:spPr>
    </dgm:pt>
    <dgm:pt modelId="{5414E31A-F597-440B-BEF9-A1198307DA31}" type="pres">
      <dgm:prSet presAssocID="{454C2065-06BF-4881-AF13-56F63D5BCF63}" presName="arrowWedge2" presStyleLbl="fgSibTrans2D1" presStyleIdx="1" presStyleCnt="5">
        <dgm:style>
          <a:lnRef idx="0">
            <a:schemeClr val="accent2"/>
          </a:lnRef>
          <a:fillRef idx="3">
            <a:schemeClr val="accent2"/>
          </a:fillRef>
          <a:effectRef idx="3">
            <a:schemeClr val="accent2"/>
          </a:effectRef>
          <a:fontRef idx="minor">
            <a:schemeClr val="lt1"/>
          </a:fontRef>
        </dgm:style>
      </dgm:prSet>
      <dgm:spPr>
        <a:solidFill>
          <a:srgbClr val="CF391B"/>
        </a:solidFill>
      </dgm:spPr>
    </dgm:pt>
    <dgm:pt modelId="{D3A946B7-FE1F-4934-B7E6-B96CF6A63412}" type="pres">
      <dgm:prSet presAssocID="{2E6D8301-C425-4328-BA2A-118EA9A8C45D}" presName="arrowWedge3" presStyleLbl="fgSibTrans2D1" presStyleIdx="2" presStyleCnt="5">
        <dgm:style>
          <a:lnRef idx="0">
            <a:schemeClr val="accent1"/>
          </a:lnRef>
          <a:fillRef idx="3">
            <a:schemeClr val="accent1"/>
          </a:fillRef>
          <a:effectRef idx="3">
            <a:schemeClr val="accent1"/>
          </a:effectRef>
          <a:fontRef idx="minor">
            <a:schemeClr val="lt1"/>
          </a:fontRef>
        </dgm:style>
      </dgm:prSet>
      <dgm:spPr>
        <a:solidFill>
          <a:srgbClr val="CF391B"/>
        </a:solidFill>
      </dgm:spPr>
    </dgm:pt>
    <dgm:pt modelId="{4F76B353-DB20-4998-9450-BE4D61433618}" type="pres">
      <dgm:prSet presAssocID="{23FDA28B-3844-4E7B-9474-4059AD72DE7C}" presName="arrowWedge4" presStyleLbl="fgSibTrans2D1" presStyleIdx="3" presStyleCnt="5">
        <dgm:style>
          <a:lnRef idx="0">
            <a:schemeClr val="accent4"/>
          </a:lnRef>
          <a:fillRef idx="3">
            <a:schemeClr val="accent4"/>
          </a:fillRef>
          <a:effectRef idx="3">
            <a:schemeClr val="accent4"/>
          </a:effectRef>
          <a:fontRef idx="minor">
            <a:schemeClr val="lt1"/>
          </a:fontRef>
        </dgm:style>
      </dgm:prSet>
      <dgm:spPr>
        <a:solidFill>
          <a:srgbClr val="CF391B"/>
        </a:solidFill>
      </dgm:spPr>
    </dgm:pt>
    <dgm:pt modelId="{EF5369E9-910F-4E6B-9E91-52154089FD5F}" type="pres">
      <dgm:prSet presAssocID="{308A913F-29F0-4B8A-B359-F0D32643FB9A}" presName="arrowWedge5" presStyleLbl="fgSibTrans2D1" presStyleIdx="4" presStyleCnt="5">
        <dgm:style>
          <a:lnRef idx="0">
            <a:schemeClr val="accent5"/>
          </a:lnRef>
          <a:fillRef idx="3">
            <a:schemeClr val="accent5"/>
          </a:fillRef>
          <a:effectRef idx="3">
            <a:schemeClr val="accent5"/>
          </a:effectRef>
          <a:fontRef idx="minor">
            <a:schemeClr val="lt1"/>
          </a:fontRef>
        </dgm:style>
      </dgm:prSet>
      <dgm:spPr>
        <a:solidFill>
          <a:srgbClr val="CF391B"/>
        </a:solidFill>
      </dgm:spPr>
      <dgm:t>
        <a:bodyPr/>
        <a:lstStyle/>
        <a:p>
          <a:endParaRPr lang="en-US"/>
        </a:p>
      </dgm:t>
    </dgm:pt>
  </dgm:ptLst>
  <dgm:cxnLst>
    <dgm:cxn modelId="{4EE8FD9F-BC5F-46CC-B339-8EC46572374E}" type="presOf" srcId="{800435E3-6DB8-478D-90D4-A348F0546A9A}" destId="{4E683B28-2F39-45AC-8E12-88ED4D3DA1BF}" srcOrd="0" destOrd="0" presId="urn:microsoft.com/office/officeart/2005/8/layout/cycle8"/>
    <dgm:cxn modelId="{831C712D-B8AF-4C25-A0BC-2A3DCFDA698B}" type="presOf" srcId="{C08415AD-75F7-49DD-9C94-99BF6B609B30}" destId="{57BE9798-62AD-4595-9913-161D01A26046}" srcOrd="0" destOrd="0" presId="urn:microsoft.com/office/officeart/2005/8/layout/cycle8"/>
    <dgm:cxn modelId="{8FFE3F00-CAB5-476D-8151-C005FAB0EBD0}" type="presOf" srcId="{800435E3-6DB8-478D-90D4-A348F0546A9A}" destId="{BAB78E2A-E1D7-4315-A055-91C7C4FC21A9}" srcOrd="1" destOrd="0" presId="urn:microsoft.com/office/officeart/2005/8/layout/cycle8"/>
    <dgm:cxn modelId="{F96CE386-CCA5-4C23-99FB-B139EB3C54E1}" srcId="{AF6FD37B-7353-4EC0-8DCD-182DB8E39C4D}" destId="{51051078-4DD0-4089-9167-BD0B3102DF2A}" srcOrd="1" destOrd="0" parTransId="{2E4A67B4-5C1C-40F6-B34D-A4796D40E81B}" sibTransId="{454C2065-06BF-4881-AF13-56F63D5BCF63}"/>
    <dgm:cxn modelId="{BBAFF910-D67A-49E7-AE1A-236B77F97C3C}" srcId="{AF6FD37B-7353-4EC0-8DCD-182DB8E39C4D}" destId="{6488A305-0755-45A8-BF96-1945B9A0F1E5}" srcOrd="2" destOrd="0" parTransId="{988BC3EF-EFAE-4C9F-9170-E37719D40522}" sibTransId="{2E6D8301-C425-4328-BA2A-118EA9A8C45D}"/>
    <dgm:cxn modelId="{7E9701F7-95DA-4582-9FA0-6165211B11FB}" type="presOf" srcId="{AF6FD37B-7353-4EC0-8DCD-182DB8E39C4D}" destId="{9B1E5CC2-21EC-4E48-B6A7-1E1AFB2A2AE5}" srcOrd="0" destOrd="0" presId="urn:microsoft.com/office/officeart/2005/8/layout/cycle8"/>
    <dgm:cxn modelId="{E0F157A0-6710-4D35-A545-18EEFA66EEA4}" type="presOf" srcId="{0C0A132B-9DAD-42BC-B730-8DF2D6146658}" destId="{5CDF3054-949B-4044-B22C-95635D23F1C7}" srcOrd="1" destOrd="0" presId="urn:microsoft.com/office/officeart/2005/8/layout/cycle8"/>
    <dgm:cxn modelId="{E6D2CE37-3C69-4F45-AB3F-6F524FFBA16F}" srcId="{AF6FD37B-7353-4EC0-8DCD-182DB8E39C4D}" destId="{C08415AD-75F7-49DD-9C94-99BF6B609B30}" srcOrd="3" destOrd="0" parTransId="{DF2821AB-9041-4F1B-99C3-E97A6E68DA6C}" sibTransId="{23FDA28B-3844-4E7B-9474-4059AD72DE7C}"/>
    <dgm:cxn modelId="{11859D73-22C7-449C-972C-B6D32EBAABB5}" type="presOf" srcId="{6488A305-0755-45A8-BF96-1945B9A0F1E5}" destId="{E779F631-6FCD-4FF0-8C12-81663AB82704}" srcOrd="0" destOrd="0" presId="urn:microsoft.com/office/officeart/2005/8/layout/cycle8"/>
    <dgm:cxn modelId="{59021A32-0363-4A79-82BF-4AE3A80B86A5}" type="presOf" srcId="{51051078-4DD0-4089-9167-BD0B3102DF2A}" destId="{D09BE494-DBD2-43D2-AFB6-BFDAF2107D1B}" srcOrd="0" destOrd="0" presId="urn:microsoft.com/office/officeart/2005/8/layout/cycle8"/>
    <dgm:cxn modelId="{05C47BD8-8ABD-43BB-A3A8-BDA5D4735AB2}" type="presOf" srcId="{6488A305-0755-45A8-BF96-1945B9A0F1E5}" destId="{2B7F7202-27D2-4A4A-9C84-63E10982FE5A}" srcOrd="1" destOrd="0" presId="urn:microsoft.com/office/officeart/2005/8/layout/cycle8"/>
    <dgm:cxn modelId="{959267C4-6CEF-4D7A-A617-D4842A58A837}" type="presOf" srcId="{C08415AD-75F7-49DD-9C94-99BF6B609B30}" destId="{648734EE-BD49-4F3C-A395-FA89A15C8B2D}" srcOrd="1" destOrd="0" presId="urn:microsoft.com/office/officeart/2005/8/layout/cycle8"/>
    <dgm:cxn modelId="{C2916D10-9182-4AC7-86E1-10DB73DE900C}" type="presOf" srcId="{51051078-4DD0-4089-9167-BD0B3102DF2A}" destId="{271328A5-69D0-4BB3-A34A-15382B24A64D}" srcOrd="1" destOrd="0" presId="urn:microsoft.com/office/officeart/2005/8/layout/cycle8"/>
    <dgm:cxn modelId="{6D824A12-A442-461A-80D5-2F30E7D03EA7}" type="presOf" srcId="{0C0A132B-9DAD-42BC-B730-8DF2D6146658}" destId="{6CF42F59-B534-4462-8090-F26660D37D09}" srcOrd="0" destOrd="0" presId="urn:microsoft.com/office/officeart/2005/8/layout/cycle8"/>
    <dgm:cxn modelId="{2C41B265-B431-465D-BF4C-79D134471639}" srcId="{AF6FD37B-7353-4EC0-8DCD-182DB8E39C4D}" destId="{0C0A132B-9DAD-42BC-B730-8DF2D6146658}" srcOrd="4" destOrd="0" parTransId="{68029E3D-5DDC-4E3D-8A99-1FDD242BC478}" sibTransId="{308A913F-29F0-4B8A-B359-F0D32643FB9A}"/>
    <dgm:cxn modelId="{06A0774A-D906-4612-8633-E06AE5CB246B}" srcId="{AF6FD37B-7353-4EC0-8DCD-182DB8E39C4D}" destId="{800435E3-6DB8-478D-90D4-A348F0546A9A}" srcOrd="0" destOrd="0" parTransId="{75801984-02A4-4AFE-8AAC-ED45BFDDC0BF}" sibTransId="{4DAB1BB4-1465-41BF-874E-FDEB68F3E053}"/>
    <dgm:cxn modelId="{DECCCBF0-EA03-4934-A775-2026734A381A}" type="presParOf" srcId="{9B1E5CC2-21EC-4E48-B6A7-1E1AFB2A2AE5}" destId="{4E683B28-2F39-45AC-8E12-88ED4D3DA1BF}" srcOrd="0" destOrd="0" presId="urn:microsoft.com/office/officeart/2005/8/layout/cycle8"/>
    <dgm:cxn modelId="{097611A2-AC5C-4412-B89E-0FD9311AD39F}" type="presParOf" srcId="{9B1E5CC2-21EC-4E48-B6A7-1E1AFB2A2AE5}" destId="{5BF252F7-2EC9-4C46-8315-040717FE6EFE}" srcOrd="1" destOrd="0" presId="urn:microsoft.com/office/officeart/2005/8/layout/cycle8"/>
    <dgm:cxn modelId="{0FB730BB-EF39-4BD1-9F22-C487DA513E40}" type="presParOf" srcId="{9B1E5CC2-21EC-4E48-B6A7-1E1AFB2A2AE5}" destId="{D4D5DD7A-157B-447A-B754-816FED6A5533}" srcOrd="2" destOrd="0" presId="urn:microsoft.com/office/officeart/2005/8/layout/cycle8"/>
    <dgm:cxn modelId="{951EEF39-4B79-41FA-9162-EE61B3E4229D}" type="presParOf" srcId="{9B1E5CC2-21EC-4E48-B6A7-1E1AFB2A2AE5}" destId="{BAB78E2A-E1D7-4315-A055-91C7C4FC21A9}" srcOrd="3" destOrd="0" presId="urn:microsoft.com/office/officeart/2005/8/layout/cycle8"/>
    <dgm:cxn modelId="{DC24BC6F-193A-4E91-8C41-275277054943}" type="presParOf" srcId="{9B1E5CC2-21EC-4E48-B6A7-1E1AFB2A2AE5}" destId="{D09BE494-DBD2-43D2-AFB6-BFDAF2107D1B}" srcOrd="4" destOrd="0" presId="urn:microsoft.com/office/officeart/2005/8/layout/cycle8"/>
    <dgm:cxn modelId="{659216B1-9F80-45AF-983E-29BC3AB083A2}" type="presParOf" srcId="{9B1E5CC2-21EC-4E48-B6A7-1E1AFB2A2AE5}" destId="{DEF9D2F0-19A2-4A4F-B684-A06F0527F596}" srcOrd="5" destOrd="0" presId="urn:microsoft.com/office/officeart/2005/8/layout/cycle8"/>
    <dgm:cxn modelId="{0F9A11D7-058E-4C9C-A6D3-07299AE69AA6}" type="presParOf" srcId="{9B1E5CC2-21EC-4E48-B6A7-1E1AFB2A2AE5}" destId="{7C3FA37E-9EF3-47DC-9F16-AA12DAD00F64}" srcOrd="6" destOrd="0" presId="urn:microsoft.com/office/officeart/2005/8/layout/cycle8"/>
    <dgm:cxn modelId="{3BBE94A3-10A3-486C-A635-4ADBD1884A95}" type="presParOf" srcId="{9B1E5CC2-21EC-4E48-B6A7-1E1AFB2A2AE5}" destId="{271328A5-69D0-4BB3-A34A-15382B24A64D}" srcOrd="7" destOrd="0" presId="urn:microsoft.com/office/officeart/2005/8/layout/cycle8"/>
    <dgm:cxn modelId="{06CC394B-D6DB-4091-B02F-2C1E7D3CD111}" type="presParOf" srcId="{9B1E5CC2-21EC-4E48-B6A7-1E1AFB2A2AE5}" destId="{E779F631-6FCD-4FF0-8C12-81663AB82704}" srcOrd="8" destOrd="0" presId="urn:microsoft.com/office/officeart/2005/8/layout/cycle8"/>
    <dgm:cxn modelId="{D0654029-6AE7-4CDF-97D4-F1101977F455}" type="presParOf" srcId="{9B1E5CC2-21EC-4E48-B6A7-1E1AFB2A2AE5}" destId="{3C90EFB9-589B-41B4-BE78-17B490AE8D8C}" srcOrd="9" destOrd="0" presId="urn:microsoft.com/office/officeart/2005/8/layout/cycle8"/>
    <dgm:cxn modelId="{BDBD1084-B634-4142-A8F6-D56DFB00A0FC}" type="presParOf" srcId="{9B1E5CC2-21EC-4E48-B6A7-1E1AFB2A2AE5}" destId="{E94EB5E9-7DD6-4F41-AB20-3184A22CA9E4}" srcOrd="10" destOrd="0" presId="urn:microsoft.com/office/officeart/2005/8/layout/cycle8"/>
    <dgm:cxn modelId="{104D1FD3-3326-4399-BF01-01B5BDB95D1E}" type="presParOf" srcId="{9B1E5CC2-21EC-4E48-B6A7-1E1AFB2A2AE5}" destId="{2B7F7202-27D2-4A4A-9C84-63E10982FE5A}" srcOrd="11" destOrd="0" presId="urn:microsoft.com/office/officeart/2005/8/layout/cycle8"/>
    <dgm:cxn modelId="{8FFB8522-304A-401C-BC35-41336B3FA07D}" type="presParOf" srcId="{9B1E5CC2-21EC-4E48-B6A7-1E1AFB2A2AE5}" destId="{57BE9798-62AD-4595-9913-161D01A26046}" srcOrd="12" destOrd="0" presId="urn:microsoft.com/office/officeart/2005/8/layout/cycle8"/>
    <dgm:cxn modelId="{9F217070-D7E9-4097-ACE7-005158CD4EEF}" type="presParOf" srcId="{9B1E5CC2-21EC-4E48-B6A7-1E1AFB2A2AE5}" destId="{95984CDB-9C2B-4C33-9013-0415F411317C}" srcOrd="13" destOrd="0" presId="urn:microsoft.com/office/officeart/2005/8/layout/cycle8"/>
    <dgm:cxn modelId="{EC875D5F-160D-443E-AF41-9BFE651DB32B}" type="presParOf" srcId="{9B1E5CC2-21EC-4E48-B6A7-1E1AFB2A2AE5}" destId="{2006D854-E24A-46DF-90CA-EFFE51B86A9A}" srcOrd="14" destOrd="0" presId="urn:microsoft.com/office/officeart/2005/8/layout/cycle8"/>
    <dgm:cxn modelId="{F62DCAA1-23C6-4F0D-9DB0-1BEF5A970BEB}" type="presParOf" srcId="{9B1E5CC2-21EC-4E48-B6A7-1E1AFB2A2AE5}" destId="{648734EE-BD49-4F3C-A395-FA89A15C8B2D}" srcOrd="15" destOrd="0" presId="urn:microsoft.com/office/officeart/2005/8/layout/cycle8"/>
    <dgm:cxn modelId="{3E14004D-B03B-4CD7-8AF1-65DFB1163708}" type="presParOf" srcId="{9B1E5CC2-21EC-4E48-B6A7-1E1AFB2A2AE5}" destId="{6CF42F59-B534-4462-8090-F26660D37D09}" srcOrd="16" destOrd="0" presId="urn:microsoft.com/office/officeart/2005/8/layout/cycle8"/>
    <dgm:cxn modelId="{93174F24-7BDF-46E1-A177-9507BEAEE819}" type="presParOf" srcId="{9B1E5CC2-21EC-4E48-B6A7-1E1AFB2A2AE5}" destId="{F820D4D2-8CE4-4FC5-8323-9D2F4D56EC98}" srcOrd="17" destOrd="0" presId="urn:microsoft.com/office/officeart/2005/8/layout/cycle8"/>
    <dgm:cxn modelId="{C88DCEC1-7559-4B0D-AA7C-1DDD76520649}" type="presParOf" srcId="{9B1E5CC2-21EC-4E48-B6A7-1E1AFB2A2AE5}" destId="{E25B9F81-56BC-44DF-8E9E-A6546959B1A3}" srcOrd="18" destOrd="0" presId="urn:microsoft.com/office/officeart/2005/8/layout/cycle8"/>
    <dgm:cxn modelId="{1F50E493-B8D4-4D7B-B27C-7930355F8384}" type="presParOf" srcId="{9B1E5CC2-21EC-4E48-B6A7-1E1AFB2A2AE5}" destId="{5CDF3054-949B-4044-B22C-95635D23F1C7}" srcOrd="19" destOrd="0" presId="urn:microsoft.com/office/officeart/2005/8/layout/cycle8"/>
    <dgm:cxn modelId="{81CF96B1-6B5D-43FC-B3DB-D8E1022EDBD1}" type="presParOf" srcId="{9B1E5CC2-21EC-4E48-B6A7-1E1AFB2A2AE5}" destId="{F509C47D-9EBF-44F8-B928-E509612DB537}" srcOrd="20" destOrd="0" presId="urn:microsoft.com/office/officeart/2005/8/layout/cycle8"/>
    <dgm:cxn modelId="{550AA6AC-6A24-4D06-8746-DD6B43D5B7F8}" type="presParOf" srcId="{9B1E5CC2-21EC-4E48-B6A7-1E1AFB2A2AE5}" destId="{5414E31A-F597-440B-BEF9-A1198307DA31}" srcOrd="21" destOrd="0" presId="urn:microsoft.com/office/officeart/2005/8/layout/cycle8"/>
    <dgm:cxn modelId="{49DF5318-5FC3-412B-8EE8-25233588131D}" type="presParOf" srcId="{9B1E5CC2-21EC-4E48-B6A7-1E1AFB2A2AE5}" destId="{D3A946B7-FE1F-4934-B7E6-B96CF6A63412}" srcOrd="22" destOrd="0" presId="urn:microsoft.com/office/officeart/2005/8/layout/cycle8"/>
    <dgm:cxn modelId="{0AF4F389-6D24-4C48-8E1C-6D7EAD7D6202}" type="presParOf" srcId="{9B1E5CC2-21EC-4E48-B6A7-1E1AFB2A2AE5}" destId="{4F76B353-DB20-4998-9450-BE4D61433618}" srcOrd="23" destOrd="0" presId="urn:microsoft.com/office/officeart/2005/8/layout/cycle8"/>
    <dgm:cxn modelId="{C40240C2-7A91-4BF5-9FAF-F1A3780E6556}" type="presParOf" srcId="{9B1E5CC2-21EC-4E48-B6A7-1E1AFB2A2AE5}" destId="{EF5369E9-910F-4E6B-9E91-52154089FD5F}"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6FD37B-7353-4EC0-8DCD-182DB8E39C4D}" type="doc">
      <dgm:prSet loTypeId="urn:microsoft.com/office/officeart/2005/8/layout/cycle8" loCatId="cycle" qsTypeId="urn:microsoft.com/office/officeart/2005/8/quickstyle/simple1" qsCatId="simple" csTypeId="urn:microsoft.com/office/officeart/2005/8/colors/accent0_3" csCatId="mainScheme" phldr="1"/>
      <dgm:spPr/>
    </dgm:pt>
    <dgm:pt modelId="{800435E3-6DB8-478D-90D4-A348F0546A9A}">
      <dgm:prSet phldrT="[Text]" custT="1">
        <dgm:style>
          <a:lnRef idx="0">
            <a:schemeClr val="accent3"/>
          </a:lnRef>
          <a:fillRef idx="3">
            <a:schemeClr val="accent3"/>
          </a:fillRef>
          <a:effectRef idx="3">
            <a:schemeClr val="accent3"/>
          </a:effectRef>
          <a:fontRef idx="minor">
            <a:schemeClr val="lt1"/>
          </a:fontRef>
        </dgm:style>
      </dgm:prSet>
      <dgm:spPr>
        <a:gradFill rotWithShape="0">
          <a:gsLst>
            <a:gs pos="0">
              <a:schemeClr val="accent2"/>
            </a:gs>
            <a:gs pos="80000">
              <a:schemeClr val="accent2">
                <a:lumMod val="75000"/>
              </a:schemeClr>
            </a:gs>
            <a:gs pos="100000">
              <a:schemeClr val="accent2">
                <a:lumMod val="60000"/>
                <a:lumOff val="40000"/>
              </a:schemeClr>
            </a:gs>
          </a:gsLst>
          <a:lin ang="2700000" scaled="0"/>
        </a:gradFill>
      </dgm:spPr>
      <dgm:t>
        <a:bodyPr/>
        <a:lstStyle/>
        <a:p>
          <a:r>
            <a:rPr lang="en-US" sz="9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Service Management</a:t>
          </a:r>
          <a:endParaRPr lang="en-US" sz="900" dirty="0">
            <a:solidFill>
              <a:schemeClr val="tx1"/>
            </a:solidFill>
            <a:effectLst>
              <a:outerShdw blurRad="38100" dist="38100" dir="2700000" algn="tl">
                <a:srgbClr val="000000">
                  <a:alpha val="43137"/>
                </a:srgbClr>
              </a:outerShdw>
            </a:effectLst>
          </a:endParaRPr>
        </a:p>
      </dgm:t>
    </dgm:pt>
    <dgm:pt modelId="{75801984-02A4-4AFE-8AAC-ED45BFDDC0BF}" type="parTrans" cxnId="{06A0774A-D906-4612-8633-E06AE5CB246B}">
      <dgm:prSet/>
      <dgm:spPr/>
      <dgm:t>
        <a:bodyPr/>
        <a:lstStyle/>
        <a:p>
          <a:endParaRPr lang="en-US"/>
        </a:p>
      </dgm:t>
    </dgm:pt>
    <dgm:pt modelId="{4DAB1BB4-1465-41BF-874E-FDEB68F3E053}" type="sibTrans" cxnId="{06A0774A-D906-4612-8633-E06AE5CB246B}">
      <dgm:prSet/>
      <dgm:spPr/>
      <dgm:t>
        <a:bodyPr/>
        <a:lstStyle/>
        <a:p>
          <a:endParaRPr lang="en-US"/>
        </a:p>
      </dgm:t>
    </dgm:pt>
    <dgm:pt modelId="{6488A305-0755-45A8-BF96-1945B9A0F1E5}">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chemeClr val="accent4">
                <a:shade val="51000"/>
                <a:satMod val="130000"/>
              </a:schemeClr>
            </a:gs>
            <a:gs pos="80000">
              <a:schemeClr val="accent4">
                <a:shade val="93000"/>
                <a:satMod val="130000"/>
                <a:alpha val="70000"/>
              </a:schemeClr>
            </a:gs>
            <a:gs pos="100000">
              <a:schemeClr val="accent4">
                <a:shade val="94000"/>
                <a:satMod val="135000"/>
                <a:alpha val="58000"/>
              </a:schemeClr>
            </a:gs>
          </a:gsLst>
          <a:lin ang="2700000" scaled="0"/>
        </a:gradFill>
      </dgm:spPr>
      <dgm:t>
        <a:bodyPr lIns="0" tIns="0" rIns="0" bIns="0"/>
        <a:lstStyle/>
        <a:p>
          <a:r>
            <a:rPr lang="en-US" sz="9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Configuration</a:t>
          </a:r>
          <a:r>
            <a:rPr lang="en-US" sz="900" dirty="0" smtClean="0">
              <a:ln w="12700">
                <a:solidFill>
                  <a:schemeClr val="bg1">
                    <a:alpha val="0"/>
                  </a:schemeClr>
                </a:solidFill>
                <a:prstDash val="solid"/>
              </a:ln>
              <a:solidFill>
                <a:schemeClr val="bg1"/>
              </a:solidFill>
              <a:effectLst>
                <a:outerShdw blurRad="38100" dist="38100" dir="2700000" algn="tl">
                  <a:srgbClr val="000000">
                    <a:alpha val="43137"/>
                  </a:srgbClr>
                </a:outerShdw>
              </a:effectLst>
              <a:latin typeface="Arial" pitchFamily="34" charset="0"/>
            </a:rPr>
            <a:t> </a:t>
          </a:r>
          <a:endParaRPr lang="en-US" sz="900" dirty="0">
            <a:effectLst>
              <a:outerShdw blurRad="38100" dist="38100" dir="2700000" algn="tl">
                <a:srgbClr val="000000">
                  <a:alpha val="43137"/>
                </a:srgbClr>
              </a:outerShdw>
            </a:effectLst>
          </a:endParaRPr>
        </a:p>
      </dgm:t>
    </dgm:pt>
    <dgm:pt modelId="{988BC3EF-EFAE-4C9F-9170-E37719D40522}" type="parTrans" cxnId="{BBAFF910-D67A-49E7-AE1A-236B77F97C3C}">
      <dgm:prSet/>
      <dgm:spPr/>
      <dgm:t>
        <a:bodyPr/>
        <a:lstStyle/>
        <a:p>
          <a:endParaRPr lang="en-US"/>
        </a:p>
      </dgm:t>
    </dgm:pt>
    <dgm:pt modelId="{2E6D8301-C425-4328-BA2A-118EA9A8C45D}" type="sibTrans" cxnId="{BBAFF910-D67A-49E7-AE1A-236B77F97C3C}">
      <dgm:prSet/>
      <dgm:spPr/>
      <dgm:t>
        <a:bodyPr/>
        <a:lstStyle/>
        <a:p>
          <a:endParaRPr lang="en-US"/>
        </a:p>
      </dgm:t>
    </dgm:pt>
    <dgm:pt modelId="{C08415AD-75F7-49DD-9C94-99BF6B609B30}">
      <dgm:prSet phldrT="[Text]" custT="1"/>
      <dgm:spPr>
        <a:gradFill rotWithShape="0">
          <a:gsLst>
            <a:gs pos="16000">
              <a:srgbClr val="A27400"/>
            </a:gs>
            <a:gs pos="87000">
              <a:schemeClr val="accent6">
                <a:shade val="93000"/>
                <a:satMod val="130000"/>
              </a:schemeClr>
            </a:gs>
            <a:gs pos="100000">
              <a:schemeClr val="accent6">
                <a:shade val="94000"/>
                <a:satMod val="135000"/>
              </a:schemeClr>
            </a:gs>
          </a:gsLst>
          <a:lin ang="2700000" scaled="0"/>
        </a:gradFill>
        <a:ln>
          <a:noFill/>
        </a:ln>
        <a:scene3d>
          <a:camera prst="orthographicFront"/>
          <a:lightRig rig="threePt" dir="t"/>
        </a:scene3d>
        <a:sp3d>
          <a:bevelT h="38100" prst="coolSlant"/>
        </a:sp3d>
      </dgm:spPr>
      <dgm:t>
        <a:bodyPr/>
        <a:lstStyle/>
        <a:p>
          <a:r>
            <a:rPr lang="en-US" sz="9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Monitoring</a:t>
          </a:r>
          <a:endParaRPr lang="en-US" sz="900" dirty="0">
            <a:solidFill>
              <a:schemeClr val="tx1"/>
            </a:solidFill>
            <a:effectLst>
              <a:outerShdw blurRad="38100" dist="38100" dir="2700000" algn="tl">
                <a:srgbClr val="000000">
                  <a:alpha val="43137"/>
                </a:srgbClr>
              </a:outerShdw>
            </a:effectLst>
          </a:endParaRPr>
        </a:p>
      </dgm:t>
    </dgm:pt>
    <dgm:pt modelId="{DF2821AB-9041-4F1B-99C3-E97A6E68DA6C}" type="parTrans" cxnId="{E6D2CE37-3C69-4F45-AB3F-6F524FFBA16F}">
      <dgm:prSet/>
      <dgm:spPr/>
      <dgm:t>
        <a:bodyPr/>
        <a:lstStyle/>
        <a:p>
          <a:endParaRPr lang="en-US"/>
        </a:p>
      </dgm:t>
    </dgm:pt>
    <dgm:pt modelId="{23FDA28B-3844-4E7B-9474-4059AD72DE7C}" type="sibTrans" cxnId="{E6D2CE37-3C69-4F45-AB3F-6F524FFBA16F}">
      <dgm:prSet/>
      <dgm:spPr/>
      <dgm:t>
        <a:bodyPr/>
        <a:lstStyle/>
        <a:p>
          <a:endParaRPr lang="en-US"/>
        </a:p>
      </dgm:t>
    </dgm:pt>
    <dgm:pt modelId="{51051078-4DD0-4089-9167-BD0B3102DF2A}">
      <dgm:prSet phldrT="[Text]" custT="1">
        <dgm:style>
          <a:lnRef idx="0">
            <a:schemeClr val="accent2"/>
          </a:lnRef>
          <a:fillRef idx="3">
            <a:schemeClr val="accent2"/>
          </a:fillRef>
          <a:effectRef idx="3">
            <a:schemeClr val="accent2"/>
          </a:effectRef>
          <a:fontRef idx="minor">
            <a:schemeClr val="lt1"/>
          </a:fontRef>
        </dgm:style>
      </dgm:prSet>
      <dgm:spPr>
        <a:gradFill rotWithShape="0">
          <a:gsLst>
            <a:gs pos="0">
              <a:schemeClr val="accent2">
                <a:shade val="51000"/>
                <a:satMod val="130000"/>
              </a:schemeClr>
            </a:gs>
            <a:gs pos="80000">
              <a:schemeClr val="accent1">
                <a:lumMod val="75000"/>
              </a:schemeClr>
            </a:gs>
            <a:gs pos="100000">
              <a:schemeClr val="accent2">
                <a:shade val="94000"/>
                <a:satMod val="135000"/>
              </a:schemeClr>
            </a:gs>
          </a:gsLst>
          <a:lin ang="2700000" scaled="0"/>
        </a:gradFill>
      </dgm:spPr>
      <dgm:t>
        <a:bodyPr/>
        <a:lstStyle/>
        <a:p>
          <a:r>
            <a:rPr lang="en-US" sz="9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Provisioning</a:t>
          </a:r>
          <a:endParaRPr lang="en-US" sz="900" dirty="0">
            <a:solidFill>
              <a:schemeClr val="tx1"/>
            </a:solidFill>
            <a:effectLst>
              <a:outerShdw blurRad="38100" dist="38100" dir="2700000" algn="tl">
                <a:srgbClr val="000000">
                  <a:alpha val="43137"/>
                </a:srgbClr>
              </a:outerShdw>
            </a:effectLst>
          </a:endParaRPr>
        </a:p>
      </dgm:t>
    </dgm:pt>
    <dgm:pt modelId="{454C2065-06BF-4881-AF13-56F63D5BCF63}" type="sibTrans" cxnId="{F96CE386-CCA5-4C23-99FB-B139EB3C54E1}">
      <dgm:prSet/>
      <dgm:spPr/>
      <dgm:t>
        <a:bodyPr/>
        <a:lstStyle/>
        <a:p>
          <a:endParaRPr lang="en-US"/>
        </a:p>
      </dgm:t>
    </dgm:pt>
    <dgm:pt modelId="{2E4A67B4-5C1C-40F6-B34D-A4796D40E81B}" type="parTrans" cxnId="{F96CE386-CCA5-4C23-99FB-B139EB3C54E1}">
      <dgm:prSet/>
      <dgm:spPr/>
      <dgm:t>
        <a:bodyPr/>
        <a:lstStyle/>
        <a:p>
          <a:endParaRPr lang="en-US"/>
        </a:p>
      </dgm:t>
    </dgm:pt>
    <dgm:pt modelId="{0C0A132B-9DAD-42BC-B730-8DF2D6146658}">
      <dgm:prSet phldrT="[Text]" custT="1">
        <dgm:style>
          <a:lnRef idx="0">
            <a:schemeClr val="accent5"/>
          </a:lnRef>
          <a:fillRef idx="3">
            <a:schemeClr val="accent5"/>
          </a:fillRef>
          <a:effectRef idx="3">
            <a:schemeClr val="accent5"/>
          </a:effectRef>
          <a:fontRef idx="minor">
            <a:schemeClr val="lt1"/>
          </a:fontRef>
        </dgm:style>
      </dgm:prSet>
      <dgm:spPr>
        <a:gradFill rotWithShape="0">
          <a:gsLst>
            <a:gs pos="0">
              <a:schemeClr val="accent1">
                <a:shade val="51000"/>
                <a:satMod val="130000"/>
              </a:schemeClr>
            </a:gs>
            <a:gs pos="66000">
              <a:schemeClr val="accent1">
                <a:shade val="93000"/>
                <a:satMod val="130000"/>
              </a:schemeClr>
            </a:gs>
            <a:gs pos="100000">
              <a:schemeClr val="accent1">
                <a:shade val="94000"/>
                <a:satMod val="135000"/>
                <a:alpha val="63000"/>
              </a:schemeClr>
            </a:gs>
          </a:gsLst>
          <a:lin ang="2700000" scaled="0"/>
        </a:gradFill>
      </dgm:spPr>
      <dgm:t>
        <a:bodyPr/>
        <a:lstStyle/>
        <a:p>
          <a:r>
            <a:rPr lang="en-US" sz="9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Protection</a:t>
          </a:r>
          <a:endParaRPr lang="en-US" sz="900" dirty="0">
            <a:solidFill>
              <a:schemeClr val="tx1"/>
            </a:solidFill>
            <a:effectLst>
              <a:outerShdw blurRad="38100" dist="38100" dir="2700000" algn="tl">
                <a:srgbClr val="000000">
                  <a:alpha val="43137"/>
                </a:srgbClr>
              </a:outerShdw>
            </a:effectLst>
          </a:endParaRPr>
        </a:p>
      </dgm:t>
    </dgm:pt>
    <dgm:pt modelId="{308A913F-29F0-4B8A-B359-F0D32643FB9A}" type="sibTrans" cxnId="{2C41B265-B431-465D-BF4C-79D134471639}">
      <dgm:prSet/>
      <dgm:spPr/>
      <dgm:t>
        <a:bodyPr/>
        <a:lstStyle/>
        <a:p>
          <a:endParaRPr lang="en-US"/>
        </a:p>
      </dgm:t>
    </dgm:pt>
    <dgm:pt modelId="{68029E3D-5DDC-4E3D-8A99-1FDD242BC478}" type="parTrans" cxnId="{2C41B265-B431-465D-BF4C-79D134471639}">
      <dgm:prSet/>
      <dgm:spPr/>
      <dgm:t>
        <a:bodyPr/>
        <a:lstStyle/>
        <a:p>
          <a:endParaRPr lang="en-US"/>
        </a:p>
      </dgm:t>
    </dgm:pt>
    <dgm:pt modelId="{9B1E5CC2-21EC-4E48-B6A7-1E1AFB2A2AE5}" type="pres">
      <dgm:prSet presAssocID="{AF6FD37B-7353-4EC0-8DCD-182DB8E39C4D}" presName="compositeShape" presStyleCnt="0">
        <dgm:presLayoutVars>
          <dgm:chMax val="7"/>
          <dgm:dir/>
          <dgm:resizeHandles val="exact"/>
        </dgm:presLayoutVars>
      </dgm:prSet>
      <dgm:spPr/>
    </dgm:pt>
    <dgm:pt modelId="{4E683B28-2F39-45AC-8E12-88ED4D3DA1BF}" type="pres">
      <dgm:prSet presAssocID="{AF6FD37B-7353-4EC0-8DCD-182DB8E39C4D}" presName="wedge1" presStyleLbl="node1" presStyleIdx="0" presStyleCnt="5"/>
      <dgm:spPr/>
      <dgm:t>
        <a:bodyPr/>
        <a:lstStyle/>
        <a:p>
          <a:endParaRPr lang="en-US"/>
        </a:p>
      </dgm:t>
    </dgm:pt>
    <dgm:pt modelId="{5BF252F7-2EC9-4C46-8315-040717FE6EFE}" type="pres">
      <dgm:prSet presAssocID="{AF6FD37B-7353-4EC0-8DCD-182DB8E39C4D}" presName="dummy1a" presStyleCnt="0"/>
      <dgm:spPr/>
    </dgm:pt>
    <dgm:pt modelId="{D4D5DD7A-157B-447A-B754-816FED6A5533}" type="pres">
      <dgm:prSet presAssocID="{AF6FD37B-7353-4EC0-8DCD-182DB8E39C4D}" presName="dummy1b" presStyleCnt="0"/>
      <dgm:spPr/>
    </dgm:pt>
    <dgm:pt modelId="{BAB78E2A-E1D7-4315-A055-91C7C4FC21A9}" type="pres">
      <dgm:prSet presAssocID="{AF6FD37B-7353-4EC0-8DCD-182DB8E39C4D}" presName="wedge1Tx" presStyleLbl="node1" presStyleIdx="0" presStyleCnt="5">
        <dgm:presLayoutVars>
          <dgm:chMax val="0"/>
          <dgm:chPref val="0"/>
          <dgm:bulletEnabled val="1"/>
        </dgm:presLayoutVars>
      </dgm:prSet>
      <dgm:spPr/>
      <dgm:t>
        <a:bodyPr/>
        <a:lstStyle/>
        <a:p>
          <a:endParaRPr lang="en-US"/>
        </a:p>
      </dgm:t>
    </dgm:pt>
    <dgm:pt modelId="{D09BE494-DBD2-43D2-AFB6-BFDAF2107D1B}" type="pres">
      <dgm:prSet presAssocID="{AF6FD37B-7353-4EC0-8DCD-182DB8E39C4D}" presName="wedge2" presStyleLbl="node1" presStyleIdx="1" presStyleCnt="5"/>
      <dgm:spPr/>
      <dgm:t>
        <a:bodyPr/>
        <a:lstStyle/>
        <a:p>
          <a:endParaRPr lang="en-US"/>
        </a:p>
      </dgm:t>
    </dgm:pt>
    <dgm:pt modelId="{DEF9D2F0-19A2-4A4F-B684-A06F0527F596}" type="pres">
      <dgm:prSet presAssocID="{AF6FD37B-7353-4EC0-8DCD-182DB8E39C4D}" presName="dummy2a" presStyleCnt="0"/>
      <dgm:spPr/>
    </dgm:pt>
    <dgm:pt modelId="{7C3FA37E-9EF3-47DC-9F16-AA12DAD00F64}" type="pres">
      <dgm:prSet presAssocID="{AF6FD37B-7353-4EC0-8DCD-182DB8E39C4D}" presName="dummy2b" presStyleCnt="0"/>
      <dgm:spPr/>
    </dgm:pt>
    <dgm:pt modelId="{271328A5-69D0-4BB3-A34A-15382B24A64D}" type="pres">
      <dgm:prSet presAssocID="{AF6FD37B-7353-4EC0-8DCD-182DB8E39C4D}" presName="wedge2Tx" presStyleLbl="node1" presStyleIdx="1" presStyleCnt="5">
        <dgm:presLayoutVars>
          <dgm:chMax val="0"/>
          <dgm:chPref val="0"/>
          <dgm:bulletEnabled val="1"/>
        </dgm:presLayoutVars>
      </dgm:prSet>
      <dgm:spPr/>
      <dgm:t>
        <a:bodyPr/>
        <a:lstStyle/>
        <a:p>
          <a:endParaRPr lang="en-US"/>
        </a:p>
      </dgm:t>
    </dgm:pt>
    <dgm:pt modelId="{E779F631-6FCD-4FF0-8C12-81663AB82704}" type="pres">
      <dgm:prSet presAssocID="{AF6FD37B-7353-4EC0-8DCD-182DB8E39C4D}" presName="wedge3" presStyleLbl="node1" presStyleIdx="2" presStyleCnt="5" custScaleX="117611" custLinFactNeighborX="638" custLinFactNeighborY="0"/>
      <dgm:spPr/>
      <dgm:t>
        <a:bodyPr/>
        <a:lstStyle/>
        <a:p>
          <a:endParaRPr lang="en-US"/>
        </a:p>
      </dgm:t>
    </dgm:pt>
    <dgm:pt modelId="{3C90EFB9-589B-41B4-BE78-17B490AE8D8C}" type="pres">
      <dgm:prSet presAssocID="{AF6FD37B-7353-4EC0-8DCD-182DB8E39C4D}" presName="dummy3a" presStyleCnt="0"/>
      <dgm:spPr/>
    </dgm:pt>
    <dgm:pt modelId="{E94EB5E9-7DD6-4F41-AB20-3184A22CA9E4}" type="pres">
      <dgm:prSet presAssocID="{AF6FD37B-7353-4EC0-8DCD-182DB8E39C4D}" presName="dummy3b" presStyleCnt="0"/>
      <dgm:spPr/>
    </dgm:pt>
    <dgm:pt modelId="{2B7F7202-27D2-4A4A-9C84-63E10982FE5A}" type="pres">
      <dgm:prSet presAssocID="{AF6FD37B-7353-4EC0-8DCD-182DB8E39C4D}" presName="wedge3Tx" presStyleLbl="node1" presStyleIdx="2" presStyleCnt="5">
        <dgm:presLayoutVars>
          <dgm:chMax val="0"/>
          <dgm:chPref val="0"/>
          <dgm:bulletEnabled val="1"/>
        </dgm:presLayoutVars>
      </dgm:prSet>
      <dgm:spPr/>
      <dgm:t>
        <a:bodyPr/>
        <a:lstStyle/>
        <a:p>
          <a:endParaRPr lang="en-US"/>
        </a:p>
      </dgm:t>
    </dgm:pt>
    <dgm:pt modelId="{57BE9798-62AD-4595-9913-161D01A26046}" type="pres">
      <dgm:prSet presAssocID="{AF6FD37B-7353-4EC0-8DCD-182DB8E39C4D}" presName="wedge4" presStyleLbl="node1" presStyleIdx="3" presStyleCnt="5"/>
      <dgm:spPr/>
      <dgm:t>
        <a:bodyPr/>
        <a:lstStyle/>
        <a:p>
          <a:endParaRPr lang="en-US"/>
        </a:p>
      </dgm:t>
    </dgm:pt>
    <dgm:pt modelId="{95984CDB-9C2B-4C33-9013-0415F411317C}" type="pres">
      <dgm:prSet presAssocID="{AF6FD37B-7353-4EC0-8DCD-182DB8E39C4D}" presName="dummy4a" presStyleCnt="0"/>
      <dgm:spPr/>
    </dgm:pt>
    <dgm:pt modelId="{2006D854-E24A-46DF-90CA-EFFE51B86A9A}" type="pres">
      <dgm:prSet presAssocID="{AF6FD37B-7353-4EC0-8DCD-182DB8E39C4D}" presName="dummy4b" presStyleCnt="0"/>
      <dgm:spPr/>
    </dgm:pt>
    <dgm:pt modelId="{648734EE-BD49-4F3C-A395-FA89A15C8B2D}" type="pres">
      <dgm:prSet presAssocID="{AF6FD37B-7353-4EC0-8DCD-182DB8E39C4D}" presName="wedge4Tx" presStyleLbl="node1" presStyleIdx="3" presStyleCnt="5">
        <dgm:presLayoutVars>
          <dgm:chMax val="0"/>
          <dgm:chPref val="0"/>
          <dgm:bulletEnabled val="1"/>
        </dgm:presLayoutVars>
      </dgm:prSet>
      <dgm:spPr/>
      <dgm:t>
        <a:bodyPr/>
        <a:lstStyle/>
        <a:p>
          <a:endParaRPr lang="en-US"/>
        </a:p>
      </dgm:t>
    </dgm:pt>
    <dgm:pt modelId="{6CF42F59-B534-4462-8090-F26660D37D09}" type="pres">
      <dgm:prSet presAssocID="{AF6FD37B-7353-4EC0-8DCD-182DB8E39C4D}" presName="wedge5" presStyleLbl="node1" presStyleIdx="4" presStyleCnt="5"/>
      <dgm:spPr/>
      <dgm:t>
        <a:bodyPr/>
        <a:lstStyle/>
        <a:p>
          <a:endParaRPr lang="en-US"/>
        </a:p>
      </dgm:t>
    </dgm:pt>
    <dgm:pt modelId="{F820D4D2-8CE4-4FC5-8323-9D2F4D56EC98}" type="pres">
      <dgm:prSet presAssocID="{AF6FD37B-7353-4EC0-8DCD-182DB8E39C4D}" presName="dummy5a" presStyleCnt="0"/>
      <dgm:spPr/>
    </dgm:pt>
    <dgm:pt modelId="{E25B9F81-56BC-44DF-8E9E-A6546959B1A3}" type="pres">
      <dgm:prSet presAssocID="{AF6FD37B-7353-4EC0-8DCD-182DB8E39C4D}" presName="dummy5b" presStyleCnt="0"/>
      <dgm:spPr/>
    </dgm:pt>
    <dgm:pt modelId="{5CDF3054-949B-4044-B22C-95635D23F1C7}" type="pres">
      <dgm:prSet presAssocID="{AF6FD37B-7353-4EC0-8DCD-182DB8E39C4D}" presName="wedge5Tx" presStyleLbl="node1" presStyleIdx="4" presStyleCnt="5">
        <dgm:presLayoutVars>
          <dgm:chMax val="0"/>
          <dgm:chPref val="0"/>
          <dgm:bulletEnabled val="1"/>
        </dgm:presLayoutVars>
      </dgm:prSet>
      <dgm:spPr/>
      <dgm:t>
        <a:bodyPr/>
        <a:lstStyle/>
        <a:p>
          <a:endParaRPr lang="en-US"/>
        </a:p>
      </dgm:t>
    </dgm:pt>
    <dgm:pt modelId="{F509C47D-9EBF-44F8-B928-E509612DB537}" type="pres">
      <dgm:prSet presAssocID="{4DAB1BB4-1465-41BF-874E-FDEB68F3E053}" presName="arrowWedge1" presStyleLbl="fgSibTrans2D1" presStyleIdx="0" presStyleCnt="5">
        <dgm:style>
          <a:lnRef idx="0">
            <a:schemeClr val="accent3"/>
          </a:lnRef>
          <a:fillRef idx="3">
            <a:schemeClr val="accent3"/>
          </a:fillRef>
          <a:effectRef idx="3">
            <a:schemeClr val="accent3"/>
          </a:effectRef>
          <a:fontRef idx="minor">
            <a:schemeClr val="lt1"/>
          </a:fontRef>
        </dgm:style>
      </dgm:prSet>
      <dgm:spPr>
        <a:solidFill>
          <a:srgbClr val="CF391B"/>
        </a:solidFill>
      </dgm:spPr>
    </dgm:pt>
    <dgm:pt modelId="{5414E31A-F597-440B-BEF9-A1198307DA31}" type="pres">
      <dgm:prSet presAssocID="{454C2065-06BF-4881-AF13-56F63D5BCF63}" presName="arrowWedge2" presStyleLbl="fgSibTrans2D1" presStyleIdx="1" presStyleCnt="5">
        <dgm:style>
          <a:lnRef idx="0">
            <a:schemeClr val="accent2"/>
          </a:lnRef>
          <a:fillRef idx="3">
            <a:schemeClr val="accent2"/>
          </a:fillRef>
          <a:effectRef idx="3">
            <a:schemeClr val="accent2"/>
          </a:effectRef>
          <a:fontRef idx="minor">
            <a:schemeClr val="lt1"/>
          </a:fontRef>
        </dgm:style>
      </dgm:prSet>
      <dgm:spPr>
        <a:solidFill>
          <a:srgbClr val="CF391B"/>
        </a:solidFill>
      </dgm:spPr>
    </dgm:pt>
    <dgm:pt modelId="{D3A946B7-FE1F-4934-B7E6-B96CF6A63412}" type="pres">
      <dgm:prSet presAssocID="{2E6D8301-C425-4328-BA2A-118EA9A8C45D}" presName="arrowWedge3" presStyleLbl="fgSibTrans2D1" presStyleIdx="2" presStyleCnt="5">
        <dgm:style>
          <a:lnRef idx="0">
            <a:schemeClr val="accent1"/>
          </a:lnRef>
          <a:fillRef idx="3">
            <a:schemeClr val="accent1"/>
          </a:fillRef>
          <a:effectRef idx="3">
            <a:schemeClr val="accent1"/>
          </a:effectRef>
          <a:fontRef idx="minor">
            <a:schemeClr val="lt1"/>
          </a:fontRef>
        </dgm:style>
      </dgm:prSet>
      <dgm:spPr>
        <a:solidFill>
          <a:srgbClr val="CF391B"/>
        </a:solidFill>
      </dgm:spPr>
    </dgm:pt>
    <dgm:pt modelId="{4F76B353-DB20-4998-9450-BE4D61433618}" type="pres">
      <dgm:prSet presAssocID="{23FDA28B-3844-4E7B-9474-4059AD72DE7C}" presName="arrowWedge4" presStyleLbl="fgSibTrans2D1" presStyleIdx="3" presStyleCnt="5">
        <dgm:style>
          <a:lnRef idx="0">
            <a:schemeClr val="accent4"/>
          </a:lnRef>
          <a:fillRef idx="3">
            <a:schemeClr val="accent4"/>
          </a:fillRef>
          <a:effectRef idx="3">
            <a:schemeClr val="accent4"/>
          </a:effectRef>
          <a:fontRef idx="minor">
            <a:schemeClr val="lt1"/>
          </a:fontRef>
        </dgm:style>
      </dgm:prSet>
      <dgm:spPr>
        <a:solidFill>
          <a:srgbClr val="CF391B"/>
        </a:solidFill>
      </dgm:spPr>
    </dgm:pt>
    <dgm:pt modelId="{EF5369E9-910F-4E6B-9E91-52154089FD5F}" type="pres">
      <dgm:prSet presAssocID="{308A913F-29F0-4B8A-B359-F0D32643FB9A}" presName="arrowWedge5" presStyleLbl="fgSibTrans2D1" presStyleIdx="4" presStyleCnt="5">
        <dgm:style>
          <a:lnRef idx="0">
            <a:schemeClr val="accent5"/>
          </a:lnRef>
          <a:fillRef idx="3">
            <a:schemeClr val="accent5"/>
          </a:fillRef>
          <a:effectRef idx="3">
            <a:schemeClr val="accent5"/>
          </a:effectRef>
          <a:fontRef idx="minor">
            <a:schemeClr val="lt1"/>
          </a:fontRef>
        </dgm:style>
      </dgm:prSet>
      <dgm:spPr>
        <a:solidFill>
          <a:srgbClr val="CF391B"/>
        </a:solidFill>
      </dgm:spPr>
      <dgm:t>
        <a:bodyPr/>
        <a:lstStyle/>
        <a:p>
          <a:endParaRPr lang="en-US"/>
        </a:p>
      </dgm:t>
    </dgm:pt>
  </dgm:ptLst>
  <dgm:cxnLst>
    <dgm:cxn modelId="{1E4D1839-881E-4571-B7AC-570B0C21E8E0}" type="presOf" srcId="{AF6FD37B-7353-4EC0-8DCD-182DB8E39C4D}" destId="{9B1E5CC2-21EC-4E48-B6A7-1E1AFB2A2AE5}" srcOrd="0" destOrd="0" presId="urn:microsoft.com/office/officeart/2005/8/layout/cycle8"/>
    <dgm:cxn modelId="{BBAFF910-D67A-49E7-AE1A-236B77F97C3C}" srcId="{AF6FD37B-7353-4EC0-8DCD-182DB8E39C4D}" destId="{6488A305-0755-45A8-BF96-1945B9A0F1E5}" srcOrd="2" destOrd="0" parTransId="{988BC3EF-EFAE-4C9F-9170-E37719D40522}" sibTransId="{2E6D8301-C425-4328-BA2A-118EA9A8C45D}"/>
    <dgm:cxn modelId="{9E6DC7D4-D5DA-4FD1-B493-45072F452C9A}" type="presOf" srcId="{0C0A132B-9DAD-42BC-B730-8DF2D6146658}" destId="{5CDF3054-949B-4044-B22C-95635D23F1C7}" srcOrd="1" destOrd="0" presId="urn:microsoft.com/office/officeart/2005/8/layout/cycle8"/>
    <dgm:cxn modelId="{9251F553-3A37-42A1-AB9F-8FF7FCC7A7CC}" type="presOf" srcId="{800435E3-6DB8-478D-90D4-A348F0546A9A}" destId="{BAB78E2A-E1D7-4315-A055-91C7C4FC21A9}" srcOrd="1" destOrd="0" presId="urn:microsoft.com/office/officeart/2005/8/layout/cycle8"/>
    <dgm:cxn modelId="{8E8714F6-1887-4FFF-BC3D-4523FF78378B}" type="presOf" srcId="{6488A305-0755-45A8-BF96-1945B9A0F1E5}" destId="{E779F631-6FCD-4FF0-8C12-81663AB82704}" srcOrd="0" destOrd="0" presId="urn:microsoft.com/office/officeart/2005/8/layout/cycle8"/>
    <dgm:cxn modelId="{E6D2CE37-3C69-4F45-AB3F-6F524FFBA16F}" srcId="{AF6FD37B-7353-4EC0-8DCD-182DB8E39C4D}" destId="{C08415AD-75F7-49DD-9C94-99BF6B609B30}" srcOrd="3" destOrd="0" parTransId="{DF2821AB-9041-4F1B-99C3-E97A6E68DA6C}" sibTransId="{23FDA28B-3844-4E7B-9474-4059AD72DE7C}"/>
    <dgm:cxn modelId="{F96CE386-CCA5-4C23-99FB-B139EB3C54E1}" srcId="{AF6FD37B-7353-4EC0-8DCD-182DB8E39C4D}" destId="{51051078-4DD0-4089-9167-BD0B3102DF2A}" srcOrd="1" destOrd="0" parTransId="{2E4A67B4-5C1C-40F6-B34D-A4796D40E81B}" sibTransId="{454C2065-06BF-4881-AF13-56F63D5BCF63}"/>
    <dgm:cxn modelId="{24F30658-742D-473A-AD2F-9D53580A85E9}" type="presOf" srcId="{C08415AD-75F7-49DD-9C94-99BF6B609B30}" destId="{57BE9798-62AD-4595-9913-161D01A26046}" srcOrd="0" destOrd="0" presId="urn:microsoft.com/office/officeart/2005/8/layout/cycle8"/>
    <dgm:cxn modelId="{94754735-1617-4DA3-848C-FDFEA55E00B9}" type="presOf" srcId="{51051078-4DD0-4089-9167-BD0B3102DF2A}" destId="{271328A5-69D0-4BB3-A34A-15382B24A64D}" srcOrd="1" destOrd="0" presId="urn:microsoft.com/office/officeart/2005/8/layout/cycle8"/>
    <dgm:cxn modelId="{7DF32D49-CD0C-4B88-ADD2-4B9F80479238}" type="presOf" srcId="{6488A305-0755-45A8-BF96-1945B9A0F1E5}" destId="{2B7F7202-27D2-4A4A-9C84-63E10982FE5A}" srcOrd="1" destOrd="0" presId="urn:microsoft.com/office/officeart/2005/8/layout/cycle8"/>
    <dgm:cxn modelId="{72825A73-D67B-489E-8846-302B21AAF7A1}" type="presOf" srcId="{0C0A132B-9DAD-42BC-B730-8DF2D6146658}" destId="{6CF42F59-B534-4462-8090-F26660D37D09}" srcOrd="0" destOrd="0" presId="urn:microsoft.com/office/officeart/2005/8/layout/cycle8"/>
    <dgm:cxn modelId="{D7B9A6C5-6325-4DCA-AD0E-167882BBD948}" type="presOf" srcId="{C08415AD-75F7-49DD-9C94-99BF6B609B30}" destId="{648734EE-BD49-4F3C-A395-FA89A15C8B2D}" srcOrd="1" destOrd="0" presId="urn:microsoft.com/office/officeart/2005/8/layout/cycle8"/>
    <dgm:cxn modelId="{06A0774A-D906-4612-8633-E06AE5CB246B}" srcId="{AF6FD37B-7353-4EC0-8DCD-182DB8E39C4D}" destId="{800435E3-6DB8-478D-90D4-A348F0546A9A}" srcOrd="0" destOrd="0" parTransId="{75801984-02A4-4AFE-8AAC-ED45BFDDC0BF}" sibTransId="{4DAB1BB4-1465-41BF-874E-FDEB68F3E053}"/>
    <dgm:cxn modelId="{5BF55D37-F4F7-45E6-9B9F-7D97AA7FE814}" type="presOf" srcId="{51051078-4DD0-4089-9167-BD0B3102DF2A}" destId="{D09BE494-DBD2-43D2-AFB6-BFDAF2107D1B}" srcOrd="0" destOrd="0" presId="urn:microsoft.com/office/officeart/2005/8/layout/cycle8"/>
    <dgm:cxn modelId="{2C41B265-B431-465D-BF4C-79D134471639}" srcId="{AF6FD37B-7353-4EC0-8DCD-182DB8E39C4D}" destId="{0C0A132B-9DAD-42BC-B730-8DF2D6146658}" srcOrd="4" destOrd="0" parTransId="{68029E3D-5DDC-4E3D-8A99-1FDD242BC478}" sibTransId="{308A913F-29F0-4B8A-B359-F0D32643FB9A}"/>
    <dgm:cxn modelId="{E8D647A9-830C-4A30-BF6E-E4602E2F4A97}" type="presOf" srcId="{800435E3-6DB8-478D-90D4-A348F0546A9A}" destId="{4E683B28-2F39-45AC-8E12-88ED4D3DA1BF}" srcOrd="0" destOrd="0" presId="urn:microsoft.com/office/officeart/2005/8/layout/cycle8"/>
    <dgm:cxn modelId="{861E7F4D-2AE2-4965-9000-A33F1E971B93}" type="presParOf" srcId="{9B1E5CC2-21EC-4E48-B6A7-1E1AFB2A2AE5}" destId="{4E683B28-2F39-45AC-8E12-88ED4D3DA1BF}" srcOrd="0" destOrd="0" presId="urn:microsoft.com/office/officeart/2005/8/layout/cycle8"/>
    <dgm:cxn modelId="{A78C43C6-5CC8-4BDA-A299-87B12A655668}" type="presParOf" srcId="{9B1E5CC2-21EC-4E48-B6A7-1E1AFB2A2AE5}" destId="{5BF252F7-2EC9-4C46-8315-040717FE6EFE}" srcOrd="1" destOrd="0" presId="urn:microsoft.com/office/officeart/2005/8/layout/cycle8"/>
    <dgm:cxn modelId="{7328AD32-FCDA-49D6-A7C4-BF7254FD5C5F}" type="presParOf" srcId="{9B1E5CC2-21EC-4E48-B6A7-1E1AFB2A2AE5}" destId="{D4D5DD7A-157B-447A-B754-816FED6A5533}" srcOrd="2" destOrd="0" presId="urn:microsoft.com/office/officeart/2005/8/layout/cycle8"/>
    <dgm:cxn modelId="{A194D2B8-0A9C-487E-8D42-40B7839B27B8}" type="presParOf" srcId="{9B1E5CC2-21EC-4E48-B6A7-1E1AFB2A2AE5}" destId="{BAB78E2A-E1D7-4315-A055-91C7C4FC21A9}" srcOrd="3" destOrd="0" presId="urn:microsoft.com/office/officeart/2005/8/layout/cycle8"/>
    <dgm:cxn modelId="{A36CAC9B-A431-49CD-B078-F7632AA30A56}" type="presParOf" srcId="{9B1E5CC2-21EC-4E48-B6A7-1E1AFB2A2AE5}" destId="{D09BE494-DBD2-43D2-AFB6-BFDAF2107D1B}" srcOrd="4" destOrd="0" presId="urn:microsoft.com/office/officeart/2005/8/layout/cycle8"/>
    <dgm:cxn modelId="{FE5F2C7B-8564-44C7-9459-45D9E10C26B2}" type="presParOf" srcId="{9B1E5CC2-21EC-4E48-B6A7-1E1AFB2A2AE5}" destId="{DEF9D2F0-19A2-4A4F-B684-A06F0527F596}" srcOrd="5" destOrd="0" presId="urn:microsoft.com/office/officeart/2005/8/layout/cycle8"/>
    <dgm:cxn modelId="{E56EB55A-1A75-48B4-99EB-F34FCB892849}" type="presParOf" srcId="{9B1E5CC2-21EC-4E48-B6A7-1E1AFB2A2AE5}" destId="{7C3FA37E-9EF3-47DC-9F16-AA12DAD00F64}" srcOrd="6" destOrd="0" presId="urn:microsoft.com/office/officeart/2005/8/layout/cycle8"/>
    <dgm:cxn modelId="{522E9891-ADAD-43E7-AD79-CB5FB4069D50}" type="presParOf" srcId="{9B1E5CC2-21EC-4E48-B6A7-1E1AFB2A2AE5}" destId="{271328A5-69D0-4BB3-A34A-15382B24A64D}" srcOrd="7" destOrd="0" presId="urn:microsoft.com/office/officeart/2005/8/layout/cycle8"/>
    <dgm:cxn modelId="{2A2CB537-D729-4EDC-9450-5375ECDE8C00}" type="presParOf" srcId="{9B1E5CC2-21EC-4E48-B6A7-1E1AFB2A2AE5}" destId="{E779F631-6FCD-4FF0-8C12-81663AB82704}" srcOrd="8" destOrd="0" presId="urn:microsoft.com/office/officeart/2005/8/layout/cycle8"/>
    <dgm:cxn modelId="{725D733E-6BA2-4239-8988-93C935E82986}" type="presParOf" srcId="{9B1E5CC2-21EC-4E48-B6A7-1E1AFB2A2AE5}" destId="{3C90EFB9-589B-41B4-BE78-17B490AE8D8C}" srcOrd="9" destOrd="0" presId="urn:microsoft.com/office/officeart/2005/8/layout/cycle8"/>
    <dgm:cxn modelId="{98833D9D-90D2-406E-9CC8-535A19B7BE5D}" type="presParOf" srcId="{9B1E5CC2-21EC-4E48-B6A7-1E1AFB2A2AE5}" destId="{E94EB5E9-7DD6-4F41-AB20-3184A22CA9E4}" srcOrd="10" destOrd="0" presId="urn:microsoft.com/office/officeart/2005/8/layout/cycle8"/>
    <dgm:cxn modelId="{E51C70F5-10A4-453D-8A4E-395C6B3218F8}" type="presParOf" srcId="{9B1E5CC2-21EC-4E48-B6A7-1E1AFB2A2AE5}" destId="{2B7F7202-27D2-4A4A-9C84-63E10982FE5A}" srcOrd="11" destOrd="0" presId="urn:microsoft.com/office/officeart/2005/8/layout/cycle8"/>
    <dgm:cxn modelId="{406EF8F8-F5F5-4073-BBD4-F8C17D834587}" type="presParOf" srcId="{9B1E5CC2-21EC-4E48-B6A7-1E1AFB2A2AE5}" destId="{57BE9798-62AD-4595-9913-161D01A26046}" srcOrd="12" destOrd="0" presId="urn:microsoft.com/office/officeart/2005/8/layout/cycle8"/>
    <dgm:cxn modelId="{605E8320-03D9-4D61-9CD0-BD563BBD0C21}" type="presParOf" srcId="{9B1E5CC2-21EC-4E48-B6A7-1E1AFB2A2AE5}" destId="{95984CDB-9C2B-4C33-9013-0415F411317C}" srcOrd="13" destOrd="0" presId="urn:microsoft.com/office/officeart/2005/8/layout/cycle8"/>
    <dgm:cxn modelId="{20E9E36D-4836-4B25-937F-70BA0ED01997}" type="presParOf" srcId="{9B1E5CC2-21EC-4E48-B6A7-1E1AFB2A2AE5}" destId="{2006D854-E24A-46DF-90CA-EFFE51B86A9A}" srcOrd="14" destOrd="0" presId="urn:microsoft.com/office/officeart/2005/8/layout/cycle8"/>
    <dgm:cxn modelId="{290BF0DA-E7BF-463C-ABDA-4EE0FDCB3AC5}" type="presParOf" srcId="{9B1E5CC2-21EC-4E48-B6A7-1E1AFB2A2AE5}" destId="{648734EE-BD49-4F3C-A395-FA89A15C8B2D}" srcOrd="15" destOrd="0" presId="urn:microsoft.com/office/officeart/2005/8/layout/cycle8"/>
    <dgm:cxn modelId="{35D61060-2C6E-45D9-B265-0CF77F5166E4}" type="presParOf" srcId="{9B1E5CC2-21EC-4E48-B6A7-1E1AFB2A2AE5}" destId="{6CF42F59-B534-4462-8090-F26660D37D09}" srcOrd="16" destOrd="0" presId="urn:microsoft.com/office/officeart/2005/8/layout/cycle8"/>
    <dgm:cxn modelId="{5AC84702-4920-4175-BA07-2228F2BC6E8F}" type="presParOf" srcId="{9B1E5CC2-21EC-4E48-B6A7-1E1AFB2A2AE5}" destId="{F820D4D2-8CE4-4FC5-8323-9D2F4D56EC98}" srcOrd="17" destOrd="0" presId="urn:microsoft.com/office/officeart/2005/8/layout/cycle8"/>
    <dgm:cxn modelId="{A57BA35B-5A18-45FF-AA16-D2B64438AE2B}" type="presParOf" srcId="{9B1E5CC2-21EC-4E48-B6A7-1E1AFB2A2AE5}" destId="{E25B9F81-56BC-44DF-8E9E-A6546959B1A3}" srcOrd="18" destOrd="0" presId="urn:microsoft.com/office/officeart/2005/8/layout/cycle8"/>
    <dgm:cxn modelId="{F0111885-F2C1-4F96-825B-D531D1FC2D66}" type="presParOf" srcId="{9B1E5CC2-21EC-4E48-B6A7-1E1AFB2A2AE5}" destId="{5CDF3054-949B-4044-B22C-95635D23F1C7}" srcOrd="19" destOrd="0" presId="urn:microsoft.com/office/officeart/2005/8/layout/cycle8"/>
    <dgm:cxn modelId="{0C896C9A-C585-47E6-8A96-EC03120C838F}" type="presParOf" srcId="{9B1E5CC2-21EC-4E48-B6A7-1E1AFB2A2AE5}" destId="{F509C47D-9EBF-44F8-B928-E509612DB537}" srcOrd="20" destOrd="0" presId="urn:microsoft.com/office/officeart/2005/8/layout/cycle8"/>
    <dgm:cxn modelId="{240AC1D7-658E-4D21-A63E-DB45202A7A9F}" type="presParOf" srcId="{9B1E5CC2-21EC-4E48-B6A7-1E1AFB2A2AE5}" destId="{5414E31A-F597-440B-BEF9-A1198307DA31}" srcOrd="21" destOrd="0" presId="urn:microsoft.com/office/officeart/2005/8/layout/cycle8"/>
    <dgm:cxn modelId="{9DFD45AB-8334-4B5B-A6F7-7B9E9C35D8A7}" type="presParOf" srcId="{9B1E5CC2-21EC-4E48-B6A7-1E1AFB2A2AE5}" destId="{D3A946B7-FE1F-4934-B7E6-B96CF6A63412}" srcOrd="22" destOrd="0" presId="urn:microsoft.com/office/officeart/2005/8/layout/cycle8"/>
    <dgm:cxn modelId="{8B6E6CE3-CA98-4DE4-9413-E4970660D41B}" type="presParOf" srcId="{9B1E5CC2-21EC-4E48-B6A7-1E1AFB2A2AE5}" destId="{4F76B353-DB20-4998-9450-BE4D61433618}" srcOrd="23" destOrd="0" presId="urn:microsoft.com/office/officeart/2005/8/layout/cycle8"/>
    <dgm:cxn modelId="{3C3C3798-6E34-463D-AE84-CA3C5A5219E0}" type="presParOf" srcId="{9B1E5CC2-21EC-4E48-B6A7-1E1AFB2A2AE5}" destId="{EF5369E9-910F-4E6B-9E91-52154089FD5F}" srcOrd="24" destOrd="0" presId="urn:microsoft.com/office/officeart/2005/8/layout/cycle8"/>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83B28-2F39-45AC-8E12-88ED4D3DA1BF}">
      <dsp:nvSpPr>
        <dsp:cNvPr id="0" name=""/>
        <dsp:cNvSpPr/>
      </dsp:nvSpPr>
      <dsp:spPr>
        <a:xfrm>
          <a:off x="601607" y="270015"/>
          <a:ext cx="3664184" cy="3664184"/>
        </a:xfrm>
        <a:prstGeom prst="pie">
          <a:avLst>
            <a:gd name="adj1" fmla="val 16200000"/>
            <a:gd name="adj2" fmla="val 20520000"/>
          </a:avLst>
        </a:prstGeom>
        <a:gradFill rotWithShape="0">
          <a:gsLst>
            <a:gs pos="0">
              <a:schemeClr val="accent2">
                <a:lumMod val="75000"/>
              </a:schemeClr>
            </a:gs>
            <a:gs pos="80000">
              <a:schemeClr val="accent2"/>
            </a:gs>
            <a:gs pos="100000">
              <a:schemeClr val="accent2">
                <a:lumMod val="60000"/>
                <a:lumOff val="40000"/>
              </a:schemeClr>
            </a:gs>
          </a:gsLst>
          <a:lin ang="27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shade val="25000"/>
              <a:satMod val="15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Service Management</a:t>
          </a:r>
          <a:endParaRPr lang="en-US" sz="1400" kern="1200" dirty="0">
            <a:solidFill>
              <a:schemeClr val="tx1"/>
            </a:solidFill>
            <a:effectLst>
              <a:outerShdw blurRad="38100" dist="38100" dir="2700000" algn="tl">
                <a:srgbClr val="000000">
                  <a:alpha val="43137"/>
                </a:srgbClr>
              </a:outerShdw>
            </a:effectLst>
          </a:endParaRPr>
        </a:p>
      </dsp:txBody>
      <dsp:txXfrm>
        <a:off x="2513090" y="885947"/>
        <a:ext cx="1177773" cy="785182"/>
      </dsp:txXfrm>
    </dsp:sp>
    <dsp:sp modelId="{D09BE494-DBD2-43D2-AFB6-BFDAF2107D1B}">
      <dsp:nvSpPr>
        <dsp:cNvPr id="0" name=""/>
        <dsp:cNvSpPr/>
      </dsp:nvSpPr>
      <dsp:spPr>
        <a:xfrm>
          <a:off x="633015" y="367727"/>
          <a:ext cx="3664184" cy="3664184"/>
        </a:xfrm>
        <a:prstGeom prst="pie">
          <a:avLst>
            <a:gd name="adj1" fmla="val 20520000"/>
            <a:gd name="adj2" fmla="val 3240000"/>
          </a:avLst>
        </a:prstGeom>
        <a:gradFill rotWithShape="0">
          <a:gsLst>
            <a:gs pos="0">
              <a:schemeClr val="accent2">
                <a:shade val="51000"/>
                <a:satMod val="130000"/>
              </a:schemeClr>
            </a:gs>
            <a:gs pos="80000">
              <a:schemeClr val="accent1">
                <a:lumMod val="75000"/>
              </a:schemeClr>
            </a:gs>
            <a:gs pos="100000">
              <a:schemeClr val="accent2">
                <a:shade val="94000"/>
                <a:satMod val="135000"/>
              </a:schemeClr>
            </a:gs>
          </a:gsLst>
          <a:lin ang="27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shade val="25000"/>
              <a:satMod val="15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Provisioning</a:t>
          </a:r>
          <a:endParaRPr lang="en-US" sz="1400" kern="1200" dirty="0">
            <a:solidFill>
              <a:schemeClr val="tx1"/>
            </a:solidFill>
            <a:effectLst>
              <a:outerShdw blurRad="38100" dist="38100" dir="2700000" algn="tl">
                <a:srgbClr val="000000">
                  <a:alpha val="43137"/>
                </a:srgbClr>
              </a:outerShdw>
            </a:effectLst>
          </a:endParaRPr>
        </a:p>
      </dsp:txBody>
      <dsp:txXfrm>
        <a:off x="2992924" y="2041910"/>
        <a:ext cx="1090531" cy="872424"/>
      </dsp:txXfrm>
    </dsp:sp>
    <dsp:sp modelId="{E779F631-6FCD-4FF0-8C12-81663AB82704}">
      <dsp:nvSpPr>
        <dsp:cNvPr id="0" name=""/>
        <dsp:cNvSpPr/>
      </dsp:nvSpPr>
      <dsp:spPr>
        <a:xfrm>
          <a:off x="215246" y="439796"/>
          <a:ext cx="4309483" cy="3664184"/>
        </a:xfrm>
        <a:prstGeom prst="pie">
          <a:avLst>
            <a:gd name="adj1" fmla="val 3240000"/>
            <a:gd name="adj2" fmla="val 7560000"/>
          </a:avLst>
        </a:prstGeom>
        <a:gradFill rotWithShape="0">
          <a:gsLst>
            <a:gs pos="0">
              <a:schemeClr val="accent4">
                <a:shade val="51000"/>
                <a:satMod val="130000"/>
              </a:schemeClr>
            </a:gs>
            <a:gs pos="80000">
              <a:schemeClr val="accent4">
                <a:shade val="93000"/>
                <a:satMod val="130000"/>
                <a:alpha val="70000"/>
              </a:schemeClr>
            </a:gs>
            <a:gs pos="100000">
              <a:schemeClr val="accent4">
                <a:shade val="94000"/>
                <a:satMod val="135000"/>
                <a:alpha val="58000"/>
              </a:schemeClr>
            </a:gs>
          </a:gsLst>
          <a:lin ang="27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Configuration</a:t>
          </a:r>
          <a:r>
            <a:rPr lang="en-US" sz="1400" kern="1200" dirty="0" smtClean="0">
              <a:ln w="12700">
                <a:solidFill>
                  <a:schemeClr val="bg1">
                    <a:alpha val="0"/>
                  </a:schemeClr>
                </a:solidFill>
                <a:prstDash val="solid"/>
              </a:ln>
              <a:solidFill>
                <a:schemeClr val="bg1"/>
              </a:solidFill>
              <a:effectLst>
                <a:outerShdw blurRad="38100" dist="38100" dir="2700000" algn="tl">
                  <a:srgbClr val="000000">
                    <a:alpha val="43137"/>
                  </a:srgbClr>
                </a:outerShdw>
              </a:effectLst>
              <a:latin typeface="Arial" pitchFamily="34" charset="0"/>
            </a:rPr>
            <a:t> </a:t>
          </a:r>
          <a:endParaRPr lang="en-US" sz="1400" kern="1200" dirty="0">
            <a:effectLst>
              <a:outerShdw blurRad="38100" dist="38100" dir="2700000" algn="tl">
                <a:srgbClr val="000000">
                  <a:alpha val="43137"/>
                </a:srgbClr>
              </a:outerShdw>
            </a:effectLst>
          </a:endParaRPr>
        </a:p>
      </dsp:txBody>
      <dsp:txXfrm>
        <a:off x="1754348" y="3013449"/>
        <a:ext cx="1231281" cy="959667"/>
      </dsp:txXfrm>
    </dsp:sp>
    <dsp:sp modelId="{57BE9798-62AD-4595-9913-161D01A26046}">
      <dsp:nvSpPr>
        <dsp:cNvPr id="0" name=""/>
        <dsp:cNvSpPr/>
      </dsp:nvSpPr>
      <dsp:spPr>
        <a:xfrm>
          <a:off x="467254" y="367727"/>
          <a:ext cx="3664184" cy="3664184"/>
        </a:xfrm>
        <a:prstGeom prst="pie">
          <a:avLst>
            <a:gd name="adj1" fmla="val 7560000"/>
            <a:gd name="adj2" fmla="val 11880000"/>
          </a:avLst>
        </a:prstGeom>
        <a:gradFill rotWithShape="0">
          <a:gsLst>
            <a:gs pos="16000">
              <a:srgbClr val="A27400"/>
            </a:gs>
            <a:gs pos="87000">
              <a:schemeClr val="accent6">
                <a:shade val="93000"/>
                <a:satMod val="130000"/>
              </a:schemeClr>
            </a:gs>
            <a:gs pos="100000">
              <a:schemeClr val="accent6">
                <a:shade val="94000"/>
                <a:satMod val="135000"/>
              </a:schemeClr>
            </a:gs>
          </a:gsLst>
          <a:lin ang="2700000" scaled="0"/>
        </a:gradFill>
        <a:ln w="25400" cap="flat" cmpd="sng" algn="ctr">
          <a:noFill/>
          <a:prstDash val="solid"/>
        </a:ln>
        <a:effectLst/>
        <a:scene3d>
          <a:camera prst="orthographicFront"/>
          <a:lightRig rig="threePt" dir="t"/>
        </a:scene3d>
        <a:sp3d>
          <a:bevelT h="38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Monitoring</a:t>
          </a:r>
          <a:endParaRPr lang="en-US" sz="1400" kern="1200" dirty="0">
            <a:solidFill>
              <a:schemeClr val="tx1"/>
            </a:solidFill>
            <a:effectLst>
              <a:outerShdw blurRad="38100" dist="38100" dir="2700000" algn="tl">
                <a:srgbClr val="000000">
                  <a:alpha val="43137"/>
                </a:srgbClr>
              </a:outerShdw>
            </a:effectLst>
          </a:endParaRPr>
        </a:p>
      </dsp:txBody>
      <dsp:txXfrm>
        <a:off x="680998" y="2041910"/>
        <a:ext cx="1090531" cy="872424"/>
      </dsp:txXfrm>
    </dsp:sp>
    <dsp:sp modelId="{6CF42F59-B534-4462-8090-F26660D37D09}">
      <dsp:nvSpPr>
        <dsp:cNvPr id="0" name=""/>
        <dsp:cNvSpPr/>
      </dsp:nvSpPr>
      <dsp:spPr>
        <a:xfrm>
          <a:off x="498661" y="270015"/>
          <a:ext cx="3664184" cy="3664184"/>
        </a:xfrm>
        <a:prstGeom prst="pie">
          <a:avLst>
            <a:gd name="adj1" fmla="val 11880000"/>
            <a:gd name="adj2" fmla="val 16200000"/>
          </a:avLst>
        </a:prstGeom>
        <a:gradFill rotWithShape="0">
          <a:gsLst>
            <a:gs pos="0">
              <a:schemeClr val="accent1">
                <a:shade val="51000"/>
                <a:satMod val="130000"/>
              </a:schemeClr>
            </a:gs>
            <a:gs pos="66000">
              <a:schemeClr val="accent1">
                <a:shade val="93000"/>
                <a:satMod val="130000"/>
              </a:schemeClr>
            </a:gs>
            <a:gs pos="100000">
              <a:schemeClr val="accent1">
                <a:shade val="94000"/>
                <a:satMod val="135000"/>
                <a:alpha val="63000"/>
              </a:schemeClr>
            </a:gs>
          </a:gsLst>
          <a:lin ang="27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5">
              <a:shade val="25000"/>
              <a:satMod val="15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Protection</a:t>
          </a:r>
          <a:endParaRPr lang="en-US" sz="1400" kern="1200" dirty="0">
            <a:solidFill>
              <a:schemeClr val="tx1"/>
            </a:solidFill>
            <a:effectLst>
              <a:outerShdw blurRad="38100" dist="38100" dir="2700000" algn="tl">
                <a:srgbClr val="000000">
                  <a:alpha val="43137"/>
                </a:srgbClr>
              </a:outerShdw>
            </a:effectLst>
          </a:endParaRPr>
        </a:p>
      </dsp:txBody>
      <dsp:txXfrm>
        <a:off x="1073589" y="885947"/>
        <a:ext cx="1177773" cy="785182"/>
      </dsp:txXfrm>
    </dsp:sp>
    <dsp:sp modelId="{F509C47D-9EBF-44F8-B928-E509612DB537}">
      <dsp:nvSpPr>
        <dsp:cNvPr id="0" name=""/>
        <dsp:cNvSpPr/>
      </dsp:nvSpPr>
      <dsp:spPr>
        <a:xfrm>
          <a:off x="374604" y="43185"/>
          <a:ext cx="4117845" cy="4117845"/>
        </a:xfrm>
        <a:prstGeom prst="circularArrow">
          <a:avLst>
            <a:gd name="adj1" fmla="val 5085"/>
            <a:gd name="adj2" fmla="val 327528"/>
            <a:gd name="adj3" fmla="val 20192361"/>
            <a:gd name="adj4" fmla="val 16200324"/>
            <a:gd name="adj5" fmla="val 5932"/>
          </a:avLst>
        </a:prstGeom>
        <a:solidFill>
          <a:srgbClr val="CF391B"/>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shade val="25000"/>
              <a:satMod val="150000"/>
            </a:schemeClr>
          </a:contourClr>
        </a:sp3d>
      </dsp:spPr>
      <dsp:style>
        <a:lnRef idx="0">
          <a:schemeClr val="accent3"/>
        </a:lnRef>
        <a:fillRef idx="3">
          <a:schemeClr val="accent3"/>
        </a:fillRef>
        <a:effectRef idx="3">
          <a:schemeClr val="accent3"/>
        </a:effectRef>
        <a:fontRef idx="minor">
          <a:schemeClr val="lt1"/>
        </a:fontRef>
      </dsp:style>
    </dsp:sp>
    <dsp:sp modelId="{5414E31A-F597-440B-BEF9-A1198307DA31}">
      <dsp:nvSpPr>
        <dsp:cNvPr id="0" name=""/>
        <dsp:cNvSpPr/>
      </dsp:nvSpPr>
      <dsp:spPr>
        <a:xfrm>
          <a:off x="406438" y="140864"/>
          <a:ext cx="4117845" cy="4117845"/>
        </a:xfrm>
        <a:prstGeom prst="circularArrow">
          <a:avLst>
            <a:gd name="adj1" fmla="val 5085"/>
            <a:gd name="adj2" fmla="val 327528"/>
            <a:gd name="adj3" fmla="val 2912753"/>
            <a:gd name="adj4" fmla="val 20519953"/>
            <a:gd name="adj5" fmla="val 5932"/>
          </a:avLst>
        </a:prstGeom>
        <a:solidFill>
          <a:srgbClr val="CF391B"/>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shade val="25000"/>
              <a:satMod val="150000"/>
            </a:schemeClr>
          </a:contourClr>
        </a:sp3d>
      </dsp:spPr>
      <dsp:style>
        <a:lnRef idx="0">
          <a:schemeClr val="accent2"/>
        </a:lnRef>
        <a:fillRef idx="3">
          <a:schemeClr val="accent2"/>
        </a:fillRef>
        <a:effectRef idx="3">
          <a:schemeClr val="accent2"/>
        </a:effectRef>
        <a:fontRef idx="minor">
          <a:schemeClr val="lt1"/>
        </a:fontRef>
      </dsp:style>
    </dsp:sp>
    <dsp:sp modelId="{D3A946B7-FE1F-4934-B7E6-B96CF6A63412}">
      <dsp:nvSpPr>
        <dsp:cNvPr id="0" name=""/>
        <dsp:cNvSpPr/>
      </dsp:nvSpPr>
      <dsp:spPr>
        <a:xfrm>
          <a:off x="307337" y="213117"/>
          <a:ext cx="4117845" cy="4117845"/>
        </a:xfrm>
        <a:prstGeom prst="circularArrow">
          <a:avLst>
            <a:gd name="adj1" fmla="val 5085"/>
            <a:gd name="adj2" fmla="val 327528"/>
            <a:gd name="adj3" fmla="val 7232777"/>
            <a:gd name="adj4" fmla="val 3239695"/>
            <a:gd name="adj5" fmla="val 5932"/>
          </a:avLst>
        </a:prstGeom>
        <a:solidFill>
          <a:srgbClr val="CF391B"/>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sp>
    <dsp:sp modelId="{4F76B353-DB20-4998-9450-BE4D61433618}">
      <dsp:nvSpPr>
        <dsp:cNvPr id="0" name=""/>
        <dsp:cNvSpPr/>
      </dsp:nvSpPr>
      <dsp:spPr>
        <a:xfrm>
          <a:off x="240170" y="140864"/>
          <a:ext cx="4117845" cy="4117845"/>
        </a:xfrm>
        <a:prstGeom prst="circularArrow">
          <a:avLst>
            <a:gd name="adj1" fmla="val 5085"/>
            <a:gd name="adj2" fmla="val 327528"/>
            <a:gd name="adj3" fmla="val 11552519"/>
            <a:gd name="adj4" fmla="val 7559718"/>
            <a:gd name="adj5" fmla="val 5932"/>
          </a:avLst>
        </a:prstGeom>
        <a:solidFill>
          <a:srgbClr val="CF391B"/>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shade val="25000"/>
              <a:satMod val="150000"/>
            </a:schemeClr>
          </a:contourClr>
        </a:sp3d>
      </dsp:spPr>
      <dsp:style>
        <a:lnRef idx="0">
          <a:schemeClr val="accent4"/>
        </a:lnRef>
        <a:fillRef idx="3">
          <a:schemeClr val="accent4"/>
        </a:fillRef>
        <a:effectRef idx="3">
          <a:schemeClr val="accent4"/>
        </a:effectRef>
        <a:fontRef idx="minor">
          <a:schemeClr val="lt1"/>
        </a:fontRef>
      </dsp:style>
    </dsp:sp>
    <dsp:sp modelId="{EF5369E9-910F-4E6B-9E91-52154089FD5F}">
      <dsp:nvSpPr>
        <dsp:cNvPr id="0" name=""/>
        <dsp:cNvSpPr/>
      </dsp:nvSpPr>
      <dsp:spPr>
        <a:xfrm>
          <a:off x="272003" y="43185"/>
          <a:ext cx="4117845" cy="4117845"/>
        </a:xfrm>
        <a:prstGeom prst="circularArrow">
          <a:avLst>
            <a:gd name="adj1" fmla="val 5085"/>
            <a:gd name="adj2" fmla="val 327528"/>
            <a:gd name="adj3" fmla="val 15872148"/>
            <a:gd name="adj4" fmla="val 11880111"/>
            <a:gd name="adj5" fmla="val 5932"/>
          </a:avLst>
        </a:prstGeom>
        <a:solidFill>
          <a:srgbClr val="CF391B"/>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5">
              <a:shade val="25000"/>
              <a:satMod val="150000"/>
            </a:schemeClr>
          </a:contourClr>
        </a:sp3d>
      </dsp:spPr>
      <dsp:style>
        <a:lnRef idx="0">
          <a:schemeClr val="accent5"/>
        </a:lnRef>
        <a:fillRef idx="3">
          <a:schemeClr val="accent5"/>
        </a:fillRef>
        <a:effectRef idx="3">
          <a:schemeClr val="accent5"/>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83B28-2F39-45AC-8E12-88ED4D3DA1BF}">
      <dsp:nvSpPr>
        <dsp:cNvPr id="0" name=""/>
        <dsp:cNvSpPr/>
      </dsp:nvSpPr>
      <dsp:spPr>
        <a:xfrm>
          <a:off x="392369" y="176104"/>
          <a:ext cx="2389790" cy="2389790"/>
        </a:xfrm>
        <a:prstGeom prst="pie">
          <a:avLst>
            <a:gd name="adj1" fmla="val 16200000"/>
            <a:gd name="adj2" fmla="val 20520000"/>
          </a:avLst>
        </a:prstGeom>
        <a:gradFill rotWithShape="0">
          <a:gsLst>
            <a:gs pos="0">
              <a:schemeClr val="accent2"/>
            </a:gs>
            <a:gs pos="80000">
              <a:schemeClr val="accent2">
                <a:lumMod val="75000"/>
              </a:schemeClr>
            </a:gs>
            <a:gs pos="100000">
              <a:schemeClr val="accent2">
                <a:lumMod val="60000"/>
                <a:lumOff val="40000"/>
              </a:schemeClr>
            </a:gs>
          </a:gsLst>
          <a:lin ang="27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shade val="25000"/>
              <a:satMod val="15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Service Management</a:t>
          </a:r>
          <a:endParaRPr lang="en-US" sz="900" kern="1200" dirty="0">
            <a:solidFill>
              <a:schemeClr val="tx1"/>
            </a:solidFill>
            <a:effectLst>
              <a:outerShdw blurRad="38100" dist="38100" dir="2700000" algn="tl">
                <a:srgbClr val="000000">
                  <a:alpha val="43137"/>
                </a:srgbClr>
              </a:outerShdw>
            </a:effectLst>
          </a:endParaRPr>
        </a:p>
      </dsp:txBody>
      <dsp:txXfrm>
        <a:off x="1639044" y="577817"/>
        <a:ext cx="768147" cy="512098"/>
      </dsp:txXfrm>
    </dsp:sp>
    <dsp:sp modelId="{D09BE494-DBD2-43D2-AFB6-BFDAF2107D1B}">
      <dsp:nvSpPr>
        <dsp:cNvPr id="0" name=""/>
        <dsp:cNvSpPr/>
      </dsp:nvSpPr>
      <dsp:spPr>
        <a:xfrm>
          <a:off x="412853" y="239832"/>
          <a:ext cx="2389790" cy="2389790"/>
        </a:xfrm>
        <a:prstGeom prst="pie">
          <a:avLst>
            <a:gd name="adj1" fmla="val 20520000"/>
            <a:gd name="adj2" fmla="val 3240000"/>
          </a:avLst>
        </a:prstGeom>
        <a:gradFill rotWithShape="0">
          <a:gsLst>
            <a:gs pos="0">
              <a:schemeClr val="accent2">
                <a:shade val="51000"/>
                <a:satMod val="130000"/>
              </a:schemeClr>
            </a:gs>
            <a:gs pos="80000">
              <a:schemeClr val="accent1">
                <a:lumMod val="75000"/>
              </a:schemeClr>
            </a:gs>
            <a:gs pos="100000">
              <a:schemeClr val="accent2">
                <a:shade val="94000"/>
                <a:satMod val="135000"/>
              </a:schemeClr>
            </a:gs>
          </a:gsLst>
          <a:lin ang="27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shade val="25000"/>
              <a:satMod val="15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Provisioning</a:t>
          </a:r>
          <a:endParaRPr lang="en-US" sz="900" kern="1200" dirty="0">
            <a:solidFill>
              <a:schemeClr val="tx1"/>
            </a:solidFill>
            <a:effectLst>
              <a:outerShdw blurRad="38100" dist="38100" dir="2700000" algn="tl">
                <a:srgbClr val="000000">
                  <a:alpha val="43137"/>
                </a:srgbClr>
              </a:outerShdw>
            </a:effectLst>
          </a:endParaRPr>
        </a:p>
      </dsp:txBody>
      <dsp:txXfrm>
        <a:off x="1951992" y="1331739"/>
        <a:ext cx="711247" cy="568997"/>
      </dsp:txXfrm>
    </dsp:sp>
    <dsp:sp modelId="{E779F631-6FCD-4FF0-8C12-81663AB82704}">
      <dsp:nvSpPr>
        <dsp:cNvPr id="0" name=""/>
        <dsp:cNvSpPr/>
      </dsp:nvSpPr>
      <dsp:spPr>
        <a:xfrm>
          <a:off x="163612" y="279093"/>
          <a:ext cx="2810656" cy="2389790"/>
        </a:xfrm>
        <a:prstGeom prst="pie">
          <a:avLst>
            <a:gd name="adj1" fmla="val 3240000"/>
            <a:gd name="adj2" fmla="val 7560000"/>
          </a:avLst>
        </a:prstGeom>
        <a:gradFill rotWithShape="0">
          <a:gsLst>
            <a:gs pos="0">
              <a:schemeClr val="accent4">
                <a:shade val="51000"/>
                <a:satMod val="130000"/>
              </a:schemeClr>
            </a:gs>
            <a:gs pos="80000">
              <a:schemeClr val="accent4">
                <a:shade val="93000"/>
                <a:satMod val="130000"/>
                <a:alpha val="70000"/>
              </a:schemeClr>
            </a:gs>
            <a:gs pos="100000">
              <a:schemeClr val="accent4">
                <a:shade val="94000"/>
                <a:satMod val="135000"/>
                <a:alpha val="58000"/>
              </a:schemeClr>
            </a:gs>
          </a:gsLst>
          <a:lin ang="27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US" sz="900" kern="12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Configuration</a:t>
          </a:r>
          <a:r>
            <a:rPr lang="en-US" sz="900" kern="1200" dirty="0" smtClean="0">
              <a:ln w="12700">
                <a:solidFill>
                  <a:schemeClr val="bg1">
                    <a:alpha val="0"/>
                  </a:schemeClr>
                </a:solidFill>
                <a:prstDash val="solid"/>
              </a:ln>
              <a:solidFill>
                <a:schemeClr val="bg1"/>
              </a:solidFill>
              <a:effectLst>
                <a:outerShdw blurRad="38100" dist="38100" dir="2700000" algn="tl">
                  <a:srgbClr val="000000">
                    <a:alpha val="43137"/>
                  </a:srgbClr>
                </a:outerShdw>
              </a:effectLst>
              <a:latin typeface="Arial" pitchFamily="34" charset="0"/>
            </a:rPr>
            <a:t> </a:t>
          </a:r>
          <a:endParaRPr lang="en-US" sz="900" kern="1200" dirty="0">
            <a:effectLst>
              <a:outerShdw blurRad="38100" dist="38100" dir="2700000" algn="tl">
                <a:srgbClr val="000000">
                  <a:alpha val="43137"/>
                </a:srgbClr>
              </a:outerShdw>
            </a:effectLst>
          </a:endParaRPr>
        </a:p>
      </dsp:txBody>
      <dsp:txXfrm>
        <a:off x="1167418" y="1957636"/>
        <a:ext cx="803044" cy="625897"/>
      </dsp:txXfrm>
    </dsp:sp>
    <dsp:sp modelId="{57BE9798-62AD-4595-9913-161D01A26046}">
      <dsp:nvSpPr>
        <dsp:cNvPr id="0" name=""/>
        <dsp:cNvSpPr/>
      </dsp:nvSpPr>
      <dsp:spPr>
        <a:xfrm>
          <a:off x="304744" y="239832"/>
          <a:ext cx="2389790" cy="2389790"/>
        </a:xfrm>
        <a:prstGeom prst="pie">
          <a:avLst>
            <a:gd name="adj1" fmla="val 7560000"/>
            <a:gd name="adj2" fmla="val 11880000"/>
          </a:avLst>
        </a:prstGeom>
        <a:gradFill rotWithShape="0">
          <a:gsLst>
            <a:gs pos="16000">
              <a:srgbClr val="A27400"/>
            </a:gs>
            <a:gs pos="87000">
              <a:schemeClr val="accent6">
                <a:shade val="93000"/>
                <a:satMod val="130000"/>
              </a:schemeClr>
            </a:gs>
            <a:gs pos="100000">
              <a:schemeClr val="accent6">
                <a:shade val="94000"/>
                <a:satMod val="135000"/>
              </a:schemeClr>
            </a:gs>
          </a:gsLst>
          <a:lin ang="2700000" scaled="0"/>
        </a:gradFill>
        <a:ln w="25400" cap="flat" cmpd="sng" algn="ctr">
          <a:noFill/>
          <a:prstDash val="solid"/>
        </a:ln>
        <a:effectLst/>
        <a:scene3d>
          <a:camera prst="orthographicFront"/>
          <a:lightRig rig="threePt" dir="t"/>
        </a:scene3d>
        <a:sp3d>
          <a:bevelT h="38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Monitoring</a:t>
          </a:r>
          <a:endParaRPr lang="en-US" sz="900" kern="1200" dirty="0">
            <a:solidFill>
              <a:schemeClr val="tx1"/>
            </a:solidFill>
            <a:effectLst>
              <a:outerShdw blurRad="38100" dist="38100" dir="2700000" algn="tl">
                <a:srgbClr val="000000">
                  <a:alpha val="43137"/>
                </a:srgbClr>
              </a:outerShdw>
            </a:effectLst>
          </a:endParaRPr>
        </a:p>
      </dsp:txBody>
      <dsp:txXfrm>
        <a:off x="444148" y="1331739"/>
        <a:ext cx="711247" cy="568997"/>
      </dsp:txXfrm>
    </dsp:sp>
    <dsp:sp modelId="{6CF42F59-B534-4462-8090-F26660D37D09}">
      <dsp:nvSpPr>
        <dsp:cNvPr id="0" name=""/>
        <dsp:cNvSpPr/>
      </dsp:nvSpPr>
      <dsp:spPr>
        <a:xfrm>
          <a:off x="325228" y="176104"/>
          <a:ext cx="2389790" cy="2389790"/>
        </a:xfrm>
        <a:prstGeom prst="pie">
          <a:avLst>
            <a:gd name="adj1" fmla="val 11880000"/>
            <a:gd name="adj2" fmla="val 16200000"/>
          </a:avLst>
        </a:prstGeom>
        <a:gradFill rotWithShape="0">
          <a:gsLst>
            <a:gs pos="0">
              <a:schemeClr val="accent1">
                <a:shade val="51000"/>
                <a:satMod val="130000"/>
              </a:schemeClr>
            </a:gs>
            <a:gs pos="66000">
              <a:schemeClr val="accent1">
                <a:shade val="93000"/>
                <a:satMod val="130000"/>
              </a:schemeClr>
            </a:gs>
            <a:gs pos="100000">
              <a:schemeClr val="accent1">
                <a:shade val="94000"/>
                <a:satMod val="135000"/>
                <a:alpha val="63000"/>
              </a:schemeClr>
            </a:gs>
          </a:gsLst>
          <a:lin ang="27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5">
              <a:shade val="25000"/>
              <a:satMod val="15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Protection</a:t>
          </a:r>
          <a:endParaRPr lang="en-US" sz="900" kern="1200" dirty="0">
            <a:solidFill>
              <a:schemeClr val="tx1"/>
            </a:solidFill>
            <a:effectLst>
              <a:outerShdw blurRad="38100" dist="38100" dir="2700000" algn="tl">
                <a:srgbClr val="000000">
                  <a:alpha val="43137"/>
                </a:srgbClr>
              </a:outerShdw>
            </a:effectLst>
          </a:endParaRPr>
        </a:p>
      </dsp:txBody>
      <dsp:txXfrm>
        <a:off x="700197" y="577817"/>
        <a:ext cx="768147" cy="512098"/>
      </dsp:txXfrm>
    </dsp:sp>
    <dsp:sp modelId="{F509C47D-9EBF-44F8-B928-E509612DB537}">
      <dsp:nvSpPr>
        <dsp:cNvPr id="0" name=""/>
        <dsp:cNvSpPr/>
      </dsp:nvSpPr>
      <dsp:spPr>
        <a:xfrm>
          <a:off x="244318" y="28165"/>
          <a:ext cx="2685669" cy="2685669"/>
        </a:xfrm>
        <a:prstGeom prst="circularArrow">
          <a:avLst>
            <a:gd name="adj1" fmla="val 5085"/>
            <a:gd name="adj2" fmla="val 327528"/>
            <a:gd name="adj3" fmla="val 20192361"/>
            <a:gd name="adj4" fmla="val 16200324"/>
            <a:gd name="adj5" fmla="val 5932"/>
          </a:avLst>
        </a:prstGeom>
        <a:solidFill>
          <a:srgbClr val="CF391B"/>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shade val="25000"/>
              <a:satMod val="150000"/>
            </a:schemeClr>
          </a:contourClr>
        </a:sp3d>
      </dsp:spPr>
      <dsp:style>
        <a:lnRef idx="0">
          <a:schemeClr val="accent3"/>
        </a:lnRef>
        <a:fillRef idx="3">
          <a:schemeClr val="accent3"/>
        </a:fillRef>
        <a:effectRef idx="3">
          <a:schemeClr val="accent3"/>
        </a:effectRef>
        <a:fontRef idx="minor">
          <a:schemeClr val="lt1"/>
        </a:fontRef>
      </dsp:style>
    </dsp:sp>
    <dsp:sp modelId="{5414E31A-F597-440B-BEF9-A1198307DA31}">
      <dsp:nvSpPr>
        <dsp:cNvPr id="0" name=""/>
        <dsp:cNvSpPr/>
      </dsp:nvSpPr>
      <dsp:spPr>
        <a:xfrm>
          <a:off x="265079" y="91872"/>
          <a:ext cx="2685669" cy="2685669"/>
        </a:xfrm>
        <a:prstGeom prst="circularArrow">
          <a:avLst>
            <a:gd name="adj1" fmla="val 5085"/>
            <a:gd name="adj2" fmla="val 327528"/>
            <a:gd name="adj3" fmla="val 2912753"/>
            <a:gd name="adj4" fmla="val 20519953"/>
            <a:gd name="adj5" fmla="val 5932"/>
          </a:avLst>
        </a:prstGeom>
        <a:solidFill>
          <a:srgbClr val="CF391B"/>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shade val="25000"/>
              <a:satMod val="150000"/>
            </a:schemeClr>
          </a:contourClr>
        </a:sp3d>
      </dsp:spPr>
      <dsp:style>
        <a:lnRef idx="0">
          <a:schemeClr val="accent2"/>
        </a:lnRef>
        <a:fillRef idx="3">
          <a:schemeClr val="accent2"/>
        </a:fillRef>
        <a:effectRef idx="3">
          <a:schemeClr val="accent2"/>
        </a:effectRef>
        <a:fontRef idx="minor">
          <a:schemeClr val="lt1"/>
        </a:fontRef>
      </dsp:style>
    </dsp:sp>
    <dsp:sp modelId="{D3A946B7-FE1F-4934-B7E6-B96CF6A63412}">
      <dsp:nvSpPr>
        <dsp:cNvPr id="0" name=""/>
        <dsp:cNvSpPr/>
      </dsp:nvSpPr>
      <dsp:spPr>
        <a:xfrm>
          <a:off x="222936" y="131253"/>
          <a:ext cx="2685669" cy="2685669"/>
        </a:xfrm>
        <a:prstGeom prst="circularArrow">
          <a:avLst>
            <a:gd name="adj1" fmla="val 5085"/>
            <a:gd name="adj2" fmla="val 327528"/>
            <a:gd name="adj3" fmla="val 7232777"/>
            <a:gd name="adj4" fmla="val 3239695"/>
            <a:gd name="adj5" fmla="val 5932"/>
          </a:avLst>
        </a:prstGeom>
        <a:solidFill>
          <a:srgbClr val="CF391B"/>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sp>
    <dsp:sp modelId="{4F76B353-DB20-4998-9450-BE4D61433618}">
      <dsp:nvSpPr>
        <dsp:cNvPr id="0" name=""/>
        <dsp:cNvSpPr/>
      </dsp:nvSpPr>
      <dsp:spPr>
        <a:xfrm>
          <a:off x="156639" y="91872"/>
          <a:ext cx="2685669" cy="2685669"/>
        </a:xfrm>
        <a:prstGeom prst="circularArrow">
          <a:avLst>
            <a:gd name="adj1" fmla="val 5085"/>
            <a:gd name="adj2" fmla="val 327528"/>
            <a:gd name="adj3" fmla="val 11552519"/>
            <a:gd name="adj4" fmla="val 7559718"/>
            <a:gd name="adj5" fmla="val 5932"/>
          </a:avLst>
        </a:prstGeom>
        <a:solidFill>
          <a:srgbClr val="CF391B"/>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shade val="25000"/>
              <a:satMod val="150000"/>
            </a:schemeClr>
          </a:contourClr>
        </a:sp3d>
      </dsp:spPr>
      <dsp:style>
        <a:lnRef idx="0">
          <a:schemeClr val="accent4"/>
        </a:lnRef>
        <a:fillRef idx="3">
          <a:schemeClr val="accent4"/>
        </a:fillRef>
        <a:effectRef idx="3">
          <a:schemeClr val="accent4"/>
        </a:effectRef>
        <a:fontRef idx="minor">
          <a:schemeClr val="lt1"/>
        </a:fontRef>
      </dsp:style>
    </dsp:sp>
    <dsp:sp modelId="{EF5369E9-910F-4E6B-9E91-52154089FD5F}">
      <dsp:nvSpPr>
        <dsp:cNvPr id="0" name=""/>
        <dsp:cNvSpPr/>
      </dsp:nvSpPr>
      <dsp:spPr>
        <a:xfrm>
          <a:off x="177401" y="28165"/>
          <a:ext cx="2685669" cy="2685669"/>
        </a:xfrm>
        <a:prstGeom prst="circularArrow">
          <a:avLst>
            <a:gd name="adj1" fmla="val 5085"/>
            <a:gd name="adj2" fmla="val 327528"/>
            <a:gd name="adj3" fmla="val 15872148"/>
            <a:gd name="adj4" fmla="val 11880111"/>
            <a:gd name="adj5" fmla="val 5932"/>
          </a:avLst>
        </a:prstGeom>
        <a:solidFill>
          <a:srgbClr val="CF391B"/>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5">
              <a:shade val="25000"/>
              <a:satMod val="150000"/>
            </a:schemeClr>
          </a:contourClr>
        </a:sp3d>
      </dsp:spPr>
      <dsp:style>
        <a:lnRef idx="0">
          <a:schemeClr val="accent5"/>
        </a:lnRef>
        <a:fillRef idx="3">
          <a:schemeClr val="accent5"/>
        </a:fillRef>
        <a:effectRef idx="3">
          <a:schemeClr val="accent5"/>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Arial" pitchFamily="34" charset="0"/>
              </a:rPr>
              <a:t>Microsoft Management Summit 2011</a:t>
            </a:r>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5/17/2011</a:t>
            </a:fld>
            <a:endParaRPr lang="en-US" dirty="0">
              <a:latin typeface="Arial"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r>
              <a:rPr lang="en-US" dirty="0" smtClean="0"/>
              <a:t>Microsoft Management Summit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Arial"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7869" y="4343400"/>
            <a:ext cx="5990253" cy="4114800"/>
          </a:xfrm>
        </p:spPr>
        <p:txBody>
          <a:bodyPr>
            <a:noAutofit/>
          </a:bodyPr>
          <a:lstStyle/>
          <a:p>
            <a:r>
              <a:rPr lang="en-US" dirty="0" smtClean="0"/>
              <a:t>Everyone has a place to start!  There are a number of example targets as you can see.  This list is not exhaustive, merely suggestive.</a:t>
            </a:r>
          </a:p>
          <a:p>
            <a:r>
              <a:rPr lang="en-US" dirty="0" smtClean="0"/>
              <a:t>There is a story that will help you understand how to get going.</a:t>
            </a:r>
          </a:p>
          <a:p>
            <a:r>
              <a:rPr lang="en-US" dirty="0" smtClean="0"/>
              <a:t>We have a customer, and they</a:t>
            </a:r>
            <a:r>
              <a:rPr lang="en-US" baseline="0" dirty="0" smtClean="0"/>
              <a:t> have a task where every morning they move a pile of rocks from A to B.  So the person who does this comes in, and every morning moves the rocks from one place to another.</a:t>
            </a:r>
          </a:p>
          <a:p>
            <a:r>
              <a:rPr lang="en-US" baseline="0" dirty="0" smtClean="0"/>
              <a:t>So we create a </a:t>
            </a:r>
            <a:r>
              <a:rPr lang="en-US" baseline="0" dirty="0" err="1" smtClean="0"/>
              <a:t>runbook</a:t>
            </a:r>
            <a:r>
              <a:rPr lang="en-US" baseline="0" dirty="0" smtClean="0"/>
              <a:t> that moves rocks.  Now, every morning that person comes in, and instead of moving the rocks, its done for them and they can do something else.</a:t>
            </a:r>
          </a:p>
          <a:p>
            <a:r>
              <a:rPr lang="en-US" baseline="0" dirty="0" smtClean="0"/>
              <a:t>But there is a second step after that.  Once the rocks are moved, they are then sorted by size, small, medium and large.</a:t>
            </a:r>
          </a:p>
          <a:p>
            <a:r>
              <a:rPr lang="en-US" baseline="0" dirty="0" smtClean="0"/>
              <a:t>So we update the </a:t>
            </a:r>
            <a:r>
              <a:rPr lang="en-US" baseline="0" dirty="0" err="1" smtClean="0"/>
              <a:t>runbook</a:t>
            </a:r>
            <a:r>
              <a:rPr lang="en-US" baseline="0" dirty="0" smtClean="0"/>
              <a:t>. Now the rocks are moved from one place to another, and then sorted by size, so now we have 3 piles of rocks.</a:t>
            </a:r>
          </a:p>
          <a:p>
            <a:r>
              <a:rPr lang="en-US" baseline="0" dirty="0" smtClean="0"/>
              <a:t>This is great! Now the person comes in, and can do something even more interesting.</a:t>
            </a:r>
          </a:p>
          <a:p>
            <a:r>
              <a:rPr lang="en-US" baseline="0" dirty="0" smtClean="0"/>
              <a:t>But then we discover there is a 3</a:t>
            </a:r>
            <a:r>
              <a:rPr lang="en-US" baseline="30000" dirty="0" smtClean="0"/>
              <a:t>rd</a:t>
            </a:r>
            <a:r>
              <a:rPr lang="en-US" baseline="0" dirty="0" smtClean="0"/>
              <a:t> step, and once the rocks are sorted by size, they are sorted again by color.</a:t>
            </a:r>
          </a:p>
          <a:p>
            <a:r>
              <a:rPr lang="en-US" baseline="0" dirty="0" smtClean="0"/>
              <a:t>No problem, we update the </a:t>
            </a:r>
            <a:r>
              <a:rPr lang="en-US" baseline="0" dirty="0" err="1" smtClean="0"/>
              <a:t>runbook</a:t>
            </a:r>
            <a:r>
              <a:rPr lang="en-US" baseline="0" dirty="0" smtClean="0"/>
              <a:t> again, and now we move the rocks, sort them by size and then by color, red green and blue.</a:t>
            </a:r>
          </a:p>
          <a:p>
            <a:r>
              <a:rPr lang="en-US" baseline="0" dirty="0" smtClean="0"/>
              <a:t>Now this example is typical of what happens, and is import for 2 reasons.</a:t>
            </a:r>
          </a:p>
          <a:p>
            <a:r>
              <a:rPr lang="en-US" baseline="0" dirty="0" smtClean="0"/>
              <a:t>Firstly, its important to start with something small and get to understand how to build </a:t>
            </a:r>
            <a:r>
              <a:rPr lang="en-US" baseline="0" dirty="0" err="1" smtClean="0"/>
              <a:t>runbooks</a:t>
            </a:r>
            <a:r>
              <a:rPr lang="en-US" baseline="0" dirty="0" smtClean="0"/>
              <a:t>.</a:t>
            </a:r>
          </a:p>
          <a:p>
            <a:r>
              <a:rPr lang="en-US" baseline="0" dirty="0" smtClean="0"/>
              <a:t>But more importantly, secondly the planning takes longer than the building.  If you understand your process up front and what it looks like in completeness, you can build the entire </a:t>
            </a:r>
            <a:r>
              <a:rPr lang="en-US" baseline="0" dirty="0" err="1" smtClean="0"/>
              <a:t>runbook</a:t>
            </a:r>
            <a:r>
              <a:rPr lang="en-US" baseline="0" dirty="0" smtClean="0"/>
              <a:t> from the start!</a:t>
            </a: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F84096E8-288E-457D-B2D1-497292973AF4}" type="datetime1">
              <a:rPr lang="en-US" smtClean="0"/>
              <a:pPr/>
              <a:t>5/17/2011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579228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Opalis is an incredibly powerful solution.  It’s been market</a:t>
            </a:r>
            <a:r>
              <a:rPr lang="en-US" baseline="0" dirty="0" smtClean="0"/>
              <a:t> tested, its several generations old and we have a lot of customers using it today.</a:t>
            </a:r>
          </a:p>
          <a:p>
            <a:r>
              <a:rPr lang="en-US" baseline="0" dirty="0" smtClean="0"/>
              <a:t>There are 2 keys to the success of Opalis.  Firstly there is the authoring and debugging capabilities. It is very easy to learn how to build </a:t>
            </a:r>
            <a:r>
              <a:rPr lang="en-US" baseline="0" dirty="0" err="1" smtClean="0"/>
              <a:t>runbooks</a:t>
            </a:r>
            <a:r>
              <a:rPr lang="en-US" baseline="0" dirty="0" smtClean="0"/>
              <a:t> with graphical drag and drop interfaces, and a very powerful debugging console that lets you see exactly what is going on when the </a:t>
            </a:r>
            <a:r>
              <a:rPr lang="en-US" baseline="0" dirty="0" err="1" smtClean="0"/>
              <a:t>runbook</a:t>
            </a:r>
            <a:r>
              <a:rPr lang="en-US" baseline="0" dirty="0" smtClean="0"/>
              <a:t> executes.</a:t>
            </a:r>
          </a:p>
          <a:p>
            <a:r>
              <a:rPr lang="en-US" baseline="0" dirty="0" smtClean="0"/>
              <a:t>Secondly there is the </a:t>
            </a:r>
            <a:r>
              <a:rPr lang="en-US" baseline="0" dirty="0" err="1" smtClean="0"/>
              <a:t>Databus</a:t>
            </a:r>
            <a:r>
              <a:rPr lang="en-US" baseline="0" dirty="0" smtClean="0"/>
              <a:t> which you saw earlier.</a:t>
            </a:r>
          </a:p>
          <a:p>
            <a:r>
              <a:rPr lang="en-US" baseline="0" dirty="0" smtClean="0"/>
              <a:t>We have a wide range of OOB integration packs, and provide the Quick Integration kit to build your own as well!</a:t>
            </a:r>
          </a:p>
          <a:p>
            <a:r>
              <a:rPr lang="en-US" baseline="0" dirty="0" smtClean="0"/>
              <a:t>And of course we make it very cost effective by including it in all the major licensing constructs.</a:t>
            </a: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E91763AF-2B13-4F5C-AADC-DE261A3AFB79}" type="datetime1">
              <a:rPr lang="en-US" smtClean="0"/>
              <a:pPr/>
              <a:t>5/17/2011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010891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343400"/>
            <a:ext cx="5603033" cy="4114800"/>
          </a:xfrm>
        </p:spPr>
        <p:txBody>
          <a:bodyPr>
            <a:normAutofit/>
          </a:bodyPr>
          <a:lstStyle/>
          <a:p>
            <a:r>
              <a:rPr lang="en-US" dirty="0" smtClean="0"/>
              <a:t>Opalis is currently a subsidiary of Microsoft, so just a note that you get the Opalis product a little differently than normal.</a:t>
            </a: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2EA2C82D-6573-4885-8885-5808220B1FB3}" type="datetime1">
              <a:rPr lang="en-US" smtClean="0"/>
              <a:pPr/>
              <a:t>5/17/2011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619819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4 key investment areas for Orchestrator.</a:t>
            </a:r>
          </a:p>
          <a:p>
            <a:r>
              <a:rPr lang="en-US" dirty="0" smtClean="0"/>
              <a:t>For</a:t>
            </a:r>
            <a:r>
              <a:rPr lang="en-US" baseline="0" dirty="0" smtClean="0"/>
              <a:t> the IT Pro, we are continuing the rich authoring experience from Opalis 6.3 which will remain very similar to how it is today.</a:t>
            </a:r>
          </a:p>
          <a:p>
            <a:r>
              <a:rPr lang="en-US" baseline="0" dirty="0" smtClean="0"/>
              <a:t>Then we head into new </a:t>
            </a:r>
            <a:r>
              <a:rPr lang="en-US" baseline="0" dirty="0" err="1" smtClean="0"/>
              <a:t>capabilties</a:t>
            </a:r>
            <a:r>
              <a:rPr lang="en-US" baseline="0" dirty="0" smtClean="0"/>
              <a:t>.  For the Operator we have a new Silverlight console that provides the ability to start, monitor progress and troubleshoot </a:t>
            </a:r>
            <a:r>
              <a:rPr lang="en-US" baseline="0" dirty="0" err="1" smtClean="0"/>
              <a:t>runbooks</a:t>
            </a:r>
            <a:r>
              <a:rPr lang="en-US" baseline="0" dirty="0" smtClean="0"/>
              <a:t>.</a:t>
            </a:r>
          </a:p>
          <a:p>
            <a:r>
              <a:rPr lang="en-US" baseline="0" dirty="0" smtClean="0"/>
              <a:t>For the developer, we have a new PowerShell Provider to interact with Orchestrator through the command line, and also a new rich ODATA REST based web service.</a:t>
            </a:r>
          </a:p>
          <a:p>
            <a:r>
              <a:rPr lang="en-US" baseline="0" dirty="0" smtClean="0"/>
              <a:t>And for the ITBM, that same web service is used to get statistical information about the Orchestration environment and build reports in BI tool like </a:t>
            </a:r>
            <a:r>
              <a:rPr lang="en-US" baseline="0" dirty="0" err="1" smtClean="0"/>
              <a:t>PowerPivot</a:t>
            </a:r>
            <a:r>
              <a:rPr lang="en-US" baseline="0" dirty="0" smtClean="0"/>
              <a:t> and SQL.</a:t>
            </a: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263056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components of an Opalis implementation.</a:t>
            </a:r>
            <a:r>
              <a:rPr lang="en-US" baseline="0" dirty="0" smtClean="0"/>
              <a:t> </a:t>
            </a: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64D3481E-8567-4139-A7E7-4D12D3691441}" type="datetime1">
              <a:rPr lang="en-US" smtClean="0"/>
              <a:pPr/>
              <a:t>5/17/2011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798690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56499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07152" lvl="1" indent="0">
              <a:lnSpc>
                <a:spcPct val="110000"/>
              </a:lnSpc>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1660998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lIns="92224" tIns="46111" rIns="92224" bIns="46111" numCol="1" anchor="t" anchorCtr="0" compatLnSpc="1">
            <a:prstTxWarp prst="textNoShape">
              <a:avLst/>
            </a:prstTxWarp>
          </a:bodyPr>
          <a:lstStyle/>
          <a:p>
            <a:pPr eaLnBrk="1" hangingPunct="1">
              <a:spcBef>
                <a:spcPct val="0"/>
              </a:spcBef>
            </a:pPr>
            <a:endParaRPr lang="en-US" dirty="0"/>
          </a:p>
        </p:txBody>
      </p:sp>
      <p:sp>
        <p:nvSpPr>
          <p:cNvPr id="103427" name="Slide Number Placeholder 3"/>
          <p:cNvSpPr txBox="1">
            <a:spLocks noGrp="1"/>
          </p:cNvSpPr>
          <p:nvPr/>
        </p:nvSpPr>
        <p:spPr bwMode="auto">
          <a:xfrm>
            <a:off x="6172204" y="8685215"/>
            <a:ext cx="684213" cy="457200"/>
          </a:xfrm>
          <a:prstGeom prst="rect">
            <a:avLst/>
          </a:prstGeom>
          <a:noFill/>
          <a:ln w="9525">
            <a:noFill/>
            <a:miter lim="800000"/>
            <a:headEnd/>
            <a:tailEnd/>
          </a:ln>
        </p:spPr>
        <p:txBody>
          <a:bodyPr lIns="92224" tIns="46111" rIns="92224" bIns="46111" anchor="b"/>
          <a:lstStyle/>
          <a:p>
            <a:pPr algn="r" defTabSz="900441"/>
            <a:fld id="{065E8E64-B73A-4CDB-B3E0-3C25590DFEE2}" type="slidenum">
              <a:rPr lang="en-US" sz="1200">
                <a:solidFill>
                  <a:srgbClr val="000000"/>
                </a:solidFill>
              </a:rPr>
              <a:pPr algn="r" defTabSz="900441"/>
              <a:t>27</a:t>
            </a:fld>
            <a:endParaRPr lang="en-US" sz="1200">
              <a:solidFill>
                <a:srgbClr val="000000"/>
              </a:solidFill>
            </a:endParaRPr>
          </a:p>
        </p:txBody>
      </p:sp>
      <p:sp>
        <p:nvSpPr>
          <p:cNvPr id="103428" name="Footer Placeholder 7"/>
          <p:cNvSpPr txBox="1">
            <a:spLocks noGrp="1"/>
          </p:cNvSpPr>
          <p:nvPr/>
        </p:nvSpPr>
        <p:spPr bwMode="auto">
          <a:xfrm>
            <a:off x="0" y="8685215"/>
            <a:ext cx="6172200" cy="457200"/>
          </a:xfrm>
          <a:prstGeom prst="rect">
            <a:avLst/>
          </a:prstGeom>
          <a:noFill/>
          <a:ln w="9525">
            <a:noFill/>
            <a:miter lim="800000"/>
            <a:headEnd/>
            <a:tailEnd/>
          </a:ln>
        </p:spPr>
        <p:txBody>
          <a:bodyPr lIns="92224" tIns="46111" rIns="92224" bIns="46111" anchor="b"/>
          <a:lstStyle/>
          <a:p>
            <a:pPr defTabSz="900441"/>
            <a:r>
              <a:rPr lang="en-US" sz="50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pPr defTabSz="900441"/>
            <a:r>
              <a:rPr lang="en-US" sz="50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Segoe" pitchFamily="34" charset="0"/>
              </a:rPr>
            </a:br>
            <a:r>
              <a:rPr lang="en-US" sz="500">
                <a:solidFill>
                  <a:srgbClr val="000000"/>
                </a:solidFill>
                <a:latin typeface="Segoe" pitchFamily="34" charset="0"/>
              </a:rPr>
              <a:t>MICROSOFT MAKES NO WARRANTIES, EXPRESS, IMPLIED OR STATUTORY, AS TO THE INFORMATION IN THIS PRESENTATION.</a:t>
            </a:r>
          </a:p>
        </p:txBody>
      </p:sp>
      <p:sp>
        <p:nvSpPr>
          <p:cNvPr id="103429"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0048FB1-CA0E-4D86-A8BC-7614409EB1E5}" type="datetime1">
              <a:rPr lang="en-US" smtClean="0">
                <a:solidFill>
                  <a:srgbClr val="000000"/>
                </a:solidFill>
              </a:rPr>
              <a:pPr/>
              <a:t>5/17/2011</a:t>
            </a:fld>
            <a:endParaRPr lang="en-US" smtClean="0">
              <a:solidFill>
                <a:srgbClr val="000000"/>
              </a:solidFill>
            </a:endParaRPr>
          </a:p>
        </p:txBody>
      </p:sp>
      <p:sp>
        <p:nvSpPr>
          <p:cNvPr id="10343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B3CA00-8801-46B6-9D70-723A8F3EA4D6}" type="slidenum">
              <a:rPr lang="en-US" smtClean="0">
                <a:solidFill>
                  <a:srgbClr val="000000"/>
                </a:solidFill>
              </a:rPr>
              <a:pPr/>
              <a:t>27</a:t>
            </a:fld>
            <a:endParaRPr lang="en-US" smtClean="0">
              <a:solidFill>
                <a:srgbClr val="000000"/>
              </a:solidFill>
            </a:endParaRPr>
          </a:p>
        </p:txBody>
      </p:sp>
      <p:sp>
        <p:nvSpPr>
          <p:cNvPr id="103431"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rPr>
              <a:t>© 2009 Microsoft Corporation. All rights reserved. Microsoft, Windows, Windows Vista and other product names are or may be registered trademarks and/or trademarks in the U.S. and/or other countries.</a:t>
            </a:r>
          </a:p>
          <a:p>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prstClr val="black"/>
                </a:solidFill>
              </a:rPr>
            </a:br>
            <a:r>
              <a:rPr lang="en-US" smtClean="0">
                <a:solidFill>
                  <a:prstClr val="black"/>
                </a:solidFill>
              </a:rPr>
              <a:t>MICROSOFT MAKES NO WARRANTIES, EXPRESS, IMPLIED OR STATUTORY, AS TO THE INFORMATION IN THIS PRESENTATION.</a:t>
            </a:r>
          </a:p>
        </p:txBody>
      </p:sp>
      <p:sp>
        <p:nvSpPr>
          <p:cNvPr id="103432" name="Header Placeholder 8"/>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srgbClr val="000000"/>
                </a:solidFill>
              </a:rPr>
              <a:t>2009 STB Virtual Analyst Summit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5/17/2011 2:47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9" name="Header Placeholder 3"/>
          <p:cNvSpPr>
            <a:spLocks noGrp="1"/>
          </p:cNvSpPr>
          <p:nvPr>
            <p:ph type="hdr" sz="quarter" idx="10"/>
          </p:nvPr>
        </p:nvSpPr>
        <p:spPr/>
        <p:txBody>
          <a:bodyPr/>
          <a:lstStyle/>
          <a:p>
            <a:r>
              <a:rPr lang="en-US" dirty="0"/>
              <a:t>Microsoft Management Summit 2011</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2:47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5/17/2011 2:47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solidFill>
                <a:prstClr val="black"/>
              </a:solidFill>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2:47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2:47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2:47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2:47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buNone/>
            </a:pP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5/17/2011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common question asked is why Microsoft is investing in process automation in the System Center suite.  The answer</a:t>
            </a:r>
            <a:r>
              <a:rPr lang="en-US" baseline="0" dirty="0" smtClean="0"/>
              <a:t> is quite simple … because it is a critical component that is required to gain full benefit from the System Center suite.</a:t>
            </a:r>
          </a:p>
          <a:p>
            <a:r>
              <a:rPr lang="en-US" baseline="0" dirty="0" smtClean="0"/>
              <a:t>The name Process Automation is a bit misleading, because Automation is the last thing you do.  Before you can automate across the datacenter, you need to have Integration and the ability to Orchestrate across systems.  We are investing heavily in these tools because they are a critical component of a management suite and required to bring all the components of the datacenter together and build towards the services you will deliver in a Private Cloud.</a:t>
            </a:r>
          </a:p>
          <a:p>
            <a:r>
              <a:rPr lang="en-US" baseline="0" dirty="0" smtClean="0"/>
              <a:t>The adoption of Opalis and looking ahead to Orchestrator brings you 3 immediate benefits – Consistency in your operations, Compliance against your regulatory requirements and the Cohesion of your datacenter components.</a:t>
            </a:r>
          </a:p>
          <a:p>
            <a:r>
              <a:rPr lang="en-US" baseline="0" dirty="0" smtClean="0"/>
              <a:t>And whether you are looking to start out with the removal of manual tasks, or move to dynamic fully automated services, we give you the choice on where you fit on that scale and how quickly you move from where you are to where you want to be.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964339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start with</a:t>
            </a:r>
            <a:r>
              <a:rPr lang="en-US" baseline="0" dirty="0" smtClean="0"/>
              <a:t> where we are today.  Opalis 6.3 is the solution we have in market right now, and you can get started right now!</a:t>
            </a:r>
          </a:p>
          <a:p>
            <a:endParaRPr lang="en-US" baseline="0" dirty="0" smtClean="0"/>
          </a:p>
          <a:p>
            <a:r>
              <a:rPr lang="en-US" baseline="0" dirty="0" smtClean="0"/>
              <a:t>(speaker note:  Opalis is a subsidiary of Microsoft.  It is NOT “Microsoft Opalis” or “System Center Opalis”.  It can only legally be referred to as “Opalis”.  And if you want to be completely  accurate, the company name is Opalis and the product is Opalis </a:t>
            </a:r>
            <a:r>
              <a:rPr lang="en-US" baseline="0" smtClean="0"/>
              <a:t>Integration Server </a:t>
            </a:r>
            <a:r>
              <a:rPr lang="en-US" baseline="0" smtClean="0">
                <a:sym typeface="Wingdings" pitchFamily="2" charset="2"/>
              </a:rPr>
              <a:t></a:t>
            </a:r>
            <a:r>
              <a:rPr lang="en-US" baseline="0" smtClean="0"/>
              <a: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866353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B5F33565-D861-4D6F-9BAB-F16DC830A54E}" type="datetime1">
              <a:rPr lang="en-US" smtClean="0"/>
              <a:pPr/>
              <a:t>5/17/2011</a:t>
            </a:fld>
            <a:endParaRPr lang="en-US" dirty="0"/>
          </a:p>
        </p:txBody>
      </p:sp>
      <p:sp>
        <p:nvSpPr>
          <p:cNvPr id="7" name="Slide Number Placeholder 6"/>
          <p:cNvSpPr>
            <a:spLocks noGrp="1"/>
          </p:cNvSpPr>
          <p:nvPr>
            <p:ph type="sldNum" sz="quarter" idx="13"/>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760007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break down the core capabilities required to manage a Datacenter into 5 key areas.  And in all likelihood, you will have a range of solutions in your datacenter from a variety of vendors.</a:t>
            </a:r>
          </a:p>
          <a:p>
            <a:r>
              <a:rPr lang="en-US" baseline="0" dirty="0" smtClean="0"/>
              <a:t>The System Center suite provides solutions to all of these areas, and with the addition of Opalis to the suite we also provide the mechanism to integrate to the 3</a:t>
            </a:r>
            <a:r>
              <a:rPr lang="en-US" baseline="30000" dirty="0" smtClean="0"/>
              <a:t>rd</a:t>
            </a:r>
            <a:r>
              <a:rPr lang="en-US" baseline="0" dirty="0" smtClean="0"/>
              <a:t> party solutions.  This is an investment that we are committed to and will continue to maintain as part of Orchestrator. </a:t>
            </a:r>
          </a:p>
          <a:p>
            <a:r>
              <a:rPr lang="en-US" baseline="0" dirty="0" smtClean="0"/>
              <a:t>There are 3 words we associate with Opalis/Orchestrator.  The first is Integration.</a:t>
            </a:r>
          </a:p>
          <a:p>
            <a:r>
              <a:rPr lang="en-US" baseline="0" dirty="0" smtClean="0"/>
              <a:t>Bringing all of the components of your datacenter together and being able to communicate and execute across all the different moving parts is the first step.  This brings us to Orchestration.</a:t>
            </a:r>
          </a:p>
          <a:p>
            <a:r>
              <a:rPr lang="en-US" baseline="0" dirty="0" smtClean="0"/>
              <a:t>Once you have integrated your datacenter and can reference it is a single entity, then you can start to map out how to co-ordinate all the different parts to work together.</a:t>
            </a:r>
          </a:p>
          <a:p>
            <a:r>
              <a:rPr lang="en-US" baseline="0" dirty="0" smtClean="0"/>
              <a:t>And then you can automate all of this to deliver consistent and </a:t>
            </a:r>
            <a:r>
              <a:rPr lang="en-US" baseline="0" smtClean="0"/>
              <a:t>repeatable results.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454691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363" rtl="0" eaLnBrk="1" fontAlgn="auto" latinLnBrk="0" hangingPunct="1">
              <a:lnSpc>
                <a:spcPct val="90000"/>
              </a:lnSpc>
              <a:spcBef>
                <a:spcPts val="0"/>
              </a:spcBef>
              <a:spcAft>
                <a:spcPts val="333"/>
              </a:spcAft>
              <a:buClrTx/>
              <a:buSzTx/>
              <a:buFontTx/>
              <a:buNone/>
              <a:tabLst/>
              <a:defRPr/>
            </a:pPr>
            <a:r>
              <a:rPr lang="en-US" b="0" dirty="0" smtClean="0"/>
              <a:t>The Opalis </a:t>
            </a:r>
            <a:r>
              <a:rPr lang="en-US" b="0" dirty="0" err="1" smtClean="0"/>
              <a:t>Databus</a:t>
            </a:r>
            <a:r>
              <a:rPr lang="en-US" b="0" dirty="0" smtClean="0"/>
              <a:t> is one of the most important capabilities</a:t>
            </a:r>
            <a:r>
              <a:rPr lang="en-US" b="0" baseline="0" dirty="0" smtClean="0"/>
              <a:t> and benefits that Opalis delivers.  The </a:t>
            </a:r>
            <a:r>
              <a:rPr lang="en-US" b="0" baseline="0" dirty="0" err="1" smtClean="0"/>
              <a:t>Databus</a:t>
            </a:r>
            <a:r>
              <a:rPr lang="en-US" b="0" baseline="0" dirty="0" smtClean="0"/>
              <a:t> is a subscribe and publish mechanism that allows you to interact with all the information that is created or consumed as a </a:t>
            </a:r>
            <a:r>
              <a:rPr lang="en-US" b="0" baseline="0" dirty="0" err="1" smtClean="0"/>
              <a:t>runbook</a:t>
            </a:r>
            <a:r>
              <a:rPr lang="en-US" b="0" baseline="0" dirty="0" smtClean="0"/>
              <a:t> executes.</a:t>
            </a:r>
          </a:p>
          <a:p>
            <a:pPr marL="0" marR="0" lvl="0" indent="0" algn="l" defTabSz="914363" rtl="0" eaLnBrk="1" fontAlgn="auto" latinLnBrk="0" hangingPunct="1">
              <a:lnSpc>
                <a:spcPct val="90000"/>
              </a:lnSpc>
              <a:spcBef>
                <a:spcPts val="0"/>
              </a:spcBef>
              <a:spcAft>
                <a:spcPts val="333"/>
              </a:spcAft>
              <a:buClrTx/>
              <a:buSzTx/>
              <a:buFontTx/>
              <a:buNone/>
              <a:tabLst/>
              <a:defRPr/>
            </a:pPr>
            <a:r>
              <a:rPr lang="en-US" b="0" dirty="0" smtClean="0"/>
              <a:t>What you see as this animation proceeds is a representation of what happens on the </a:t>
            </a:r>
            <a:r>
              <a:rPr lang="en-US" b="0" dirty="0" err="1" smtClean="0"/>
              <a:t>Databus</a:t>
            </a:r>
            <a:r>
              <a:rPr lang="en-US" b="0" dirty="0" smtClean="0"/>
              <a:t>. As the </a:t>
            </a:r>
            <a:r>
              <a:rPr lang="en-US" b="0" dirty="0" err="1" smtClean="0"/>
              <a:t>runbook</a:t>
            </a:r>
            <a:r>
              <a:rPr lang="en-US" b="0" dirty="0" smtClean="0"/>
              <a:t> executes, the data associated with the activity is put onto the bus, and is available to subsequent activities.  Each activity can interact with information from all previous activities.</a:t>
            </a:r>
            <a:r>
              <a:rPr lang="en-US" b="0" baseline="0" dirty="0" smtClean="0"/>
              <a:t> </a:t>
            </a:r>
            <a:endParaRPr lang="en-US" b="0" dirty="0"/>
          </a:p>
        </p:txBody>
      </p:sp>
      <p:sp>
        <p:nvSpPr>
          <p:cNvPr id="4" name="Slide Number Placeholder 3"/>
          <p:cNvSpPr>
            <a:spLocks noGrp="1"/>
          </p:cNvSpPr>
          <p:nvPr>
            <p:ph type="sldNum" sz="quarter" idx="10"/>
          </p:nvPr>
        </p:nvSpPr>
        <p:spPr/>
        <p:txBody>
          <a:bodyPr/>
          <a:lstStyle/>
          <a:p>
            <a:fld id="{8980CB99-47E3-46F4-AAEB-3919FBEFC014}" type="slidenum">
              <a:rPr lang="en-US" smtClean="0"/>
              <a:pPr/>
              <a:t>9</a:t>
            </a:fld>
            <a:endParaRPr lang="en-US" dirty="0"/>
          </a:p>
        </p:txBody>
      </p:sp>
    </p:spTree>
    <p:extLst>
      <p:ext uri="{BB962C8B-B14F-4D97-AF65-F5344CB8AC3E}">
        <p14:creationId xmlns:p14="http://schemas.microsoft.com/office/powerpoint/2010/main" val="1267750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80" y="4342777"/>
            <a:ext cx="5487640" cy="4115111"/>
          </a:xfrm>
          <a:prstGeom prst="rect">
            <a:avLst/>
          </a:prstGeom>
        </p:spPr>
        <p:txBody>
          <a:bodyPr>
            <a:normAutofit/>
          </a:bodyPr>
          <a:lstStyle/>
          <a:p>
            <a:r>
              <a:rPr lang="en-US" dirty="0" smtClean="0"/>
              <a:t>As you all will be aware, there are many</a:t>
            </a:r>
            <a:r>
              <a:rPr lang="en-US" baseline="0" dirty="0" smtClean="0"/>
              <a:t> different silos within an IT environment.  The diagram we have here is representative of what a lot of customers have in their technology organizations.  With Opalis, we are able to integrate and automate across these silos.</a:t>
            </a:r>
          </a:p>
          <a:p>
            <a:r>
              <a:rPr lang="en-US" baseline="0" dirty="0" smtClean="0"/>
              <a:t>If we take an example of VM lifecycle, you can see an example of a </a:t>
            </a:r>
            <a:r>
              <a:rPr lang="en-US" baseline="0" dirty="0" err="1" smtClean="0"/>
              <a:t>runbook</a:t>
            </a:r>
            <a:r>
              <a:rPr lang="en-US" baseline="0" dirty="0" smtClean="0"/>
              <a:t> and how it cuts across these silos to provide the complete process required to deploy out a new virtual machine.</a:t>
            </a:r>
            <a:endParaRPr lang="en-US" dirty="0"/>
          </a:p>
        </p:txBody>
      </p:sp>
      <p:sp>
        <p:nvSpPr>
          <p:cNvPr id="4" name="Slide Number Placeholder 3"/>
          <p:cNvSpPr>
            <a:spLocks noGrp="1"/>
          </p:cNvSpPr>
          <p:nvPr>
            <p:ph type="sldNum" sz="quarter" idx="10"/>
          </p:nvPr>
        </p:nvSpPr>
        <p:spPr/>
        <p:txBody>
          <a:bodyPr/>
          <a:lstStyle/>
          <a:p>
            <a:pPr>
              <a:defRPr/>
            </a:pPr>
            <a:fld id="{1B531F46-AD95-454E-B729-E834F44C773A}"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91037434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307582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201094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254231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9788149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39905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84291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84378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80373466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3392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6480358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1920128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38606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18440543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323042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9685770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5546064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3436947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78695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445381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7642700"/>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68449174"/>
      </p:ext>
    </p:extLst>
  </p:cSld>
  <p:clrMap bg1="dk1" tx1="lt1" bg2="dk2" tx2="lt2" accent1="accent1" accent2="accent2" accent3="accent3" accent4="accent4" accent5="accent5" accent6="accent6" hlink="hlink" folHlink="folHlink"/>
  <p:sldLayoutIdLst>
    <p:sldLayoutId id="2147483787"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0.png"/><Relationship Id="rId3" Type="http://schemas.openxmlformats.org/officeDocument/2006/relationships/image" Target="../media/image62.png"/><Relationship Id="rId7" Type="http://schemas.openxmlformats.org/officeDocument/2006/relationships/image" Target="../media/image65.png"/><Relationship Id="rId12"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64.png"/><Relationship Id="rId11" Type="http://schemas.openxmlformats.org/officeDocument/2006/relationships/image" Target="../media/image68.png"/><Relationship Id="rId5" Type="http://schemas.openxmlformats.org/officeDocument/2006/relationships/image" Target="../media/image58.png"/><Relationship Id="rId10" Type="http://schemas.openxmlformats.org/officeDocument/2006/relationships/image" Target="../media/image67.png"/><Relationship Id="rId4" Type="http://schemas.openxmlformats.org/officeDocument/2006/relationships/image" Target="../media/image63.png"/><Relationship Id="rId9" Type="http://schemas.openxmlformats.org/officeDocument/2006/relationships/image" Target="../media/image59.png"/></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72.png"/></Relationships>
</file>

<file path=ppt/slides/_rels/slide1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7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7.png"/><Relationship Id="rId7" Type="http://schemas.openxmlformats.org/officeDocument/2006/relationships/image" Target="../media/image80.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79.jpeg"/><Relationship Id="rId4" Type="http://schemas.openxmlformats.org/officeDocument/2006/relationships/image" Target="../media/image78.jpeg"/></Relationships>
</file>

<file path=ppt/slides/_rels/slide16.xml.rels><?xml version="1.0" encoding="UTF-8" standalone="yes"?>
<Relationships xmlns="http://schemas.openxmlformats.org/package/2006/relationships"><Relationship Id="rId8" Type="http://schemas.openxmlformats.org/officeDocument/2006/relationships/image" Target="../media/image87.jpeg"/><Relationship Id="rId13" Type="http://schemas.microsoft.com/office/2007/relationships/diagramDrawing" Target="../diagrams/drawing2.xml"/><Relationship Id="rId18" Type="http://schemas.openxmlformats.org/officeDocument/2006/relationships/image" Target="../media/image91.png"/><Relationship Id="rId3" Type="http://schemas.openxmlformats.org/officeDocument/2006/relationships/image" Target="../media/image82.png"/><Relationship Id="rId7" Type="http://schemas.openxmlformats.org/officeDocument/2006/relationships/image" Target="../media/image86.jpeg"/><Relationship Id="rId12" Type="http://schemas.openxmlformats.org/officeDocument/2006/relationships/diagramColors" Target="../diagrams/colors2.xml"/><Relationship Id="rId17" Type="http://schemas.openxmlformats.org/officeDocument/2006/relationships/image" Target="../media/image90.png"/><Relationship Id="rId2" Type="http://schemas.openxmlformats.org/officeDocument/2006/relationships/notesSlide" Target="../notesSlides/notesSlide14.xml"/><Relationship Id="rId16" Type="http://schemas.openxmlformats.org/officeDocument/2006/relationships/image" Target="../media/image89.png"/><Relationship Id="rId1" Type="http://schemas.openxmlformats.org/officeDocument/2006/relationships/slideLayout" Target="../slideLayouts/slideLayout8.xml"/><Relationship Id="rId6" Type="http://schemas.openxmlformats.org/officeDocument/2006/relationships/image" Target="../media/image85.jpeg"/><Relationship Id="rId11" Type="http://schemas.openxmlformats.org/officeDocument/2006/relationships/diagramQuickStyle" Target="../diagrams/quickStyle2.xml"/><Relationship Id="rId5" Type="http://schemas.openxmlformats.org/officeDocument/2006/relationships/image" Target="../media/image84.jpeg"/><Relationship Id="rId15" Type="http://schemas.microsoft.com/office/2007/relationships/hdphoto" Target="../media/hdphoto3.wdp"/><Relationship Id="rId10" Type="http://schemas.openxmlformats.org/officeDocument/2006/relationships/diagramLayout" Target="../diagrams/layout2.xml"/><Relationship Id="rId4" Type="http://schemas.openxmlformats.org/officeDocument/2006/relationships/image" Target="../media/image83.png"/><Relationship Id="rId9" Type="http://schemas.openxmlformats.org/officeDocument/2006/relationships/diagramData" Target="../diagrams/data2.xml"/><Relationship Id="rId14" Type="http://schemas.openxmlformats.org/officeDocument/2006/relationships/image" Target="../media/image8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8.xml"/><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5.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4.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00.png"/><Relationship Id="rId11" Type="http://schemas.openxmlformats.org/officeDocument/2006/relationships/image" Target="../media/image23.png"/><Relationship Id="rId5" Type="http://schemas.openxmlformats.org/officeDocument/2006/relationships/image" Target="../media/image99.png"/><Relationship Id="rId10" Type="http://schemas.openxmlformats.org/officeDocument/2006/relationships/hyperlink" Target="http://opalis.com/default.asp" TargetMode="External"/><Relationship Id="rId4" Type="http://schemas.openxmlformats.org/officeDocument/2006/relationships/image" Target="../media/image98.png"/><Relationship Id="rId9" Type="http://schemas.openxmlformats.org/officeDocument/2006/relationships/image" Target="../media/image103.png"/></Relationships>
</file>

<file path=ppt/slides/_rels/slide28.xml.rels><?xml version="1.0" encoding="UTF-8" standalone="yes"?>
<Relationships xmlns="http://schemas.openxmlformats.org/package/2006/relationships"><Relationship Id="rId3" Type="http://schemas.openxmlformats.org/officeDocument/2006/relationships/hyperlink" Target="http://msft.it/cep"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hyperlink" Target="mailto:mscep@microsoft.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110.png"/><Relationship Id="rId5" Type="http://schemas.openxmlformats.org/officeDocument/2006/relationships/hyperlink" Target="http://www.microsoft.com/learning" TargetMode="External"/><Relationship Id="rId10" Type="http://schemas.openxmlformats.org/officeDocument/2006/relationships/image" Target="../media/image109.emf"/><Relationship Id="rId4" Type="http://schemas.openxmlformats.org/officeDocument/2006/relationships/image" Target="../media/image106.png"/><Relationship Id="rId9" Type="http://schemas.openxmlformats.org/officeDocument/2006/relationships/image" Target="../media/image108.png"/><Relationship Id="rId14" Type="http://schemas.microsoft.com/office/2007/relationships/hdphoto" Target="../media/hdphoto1.wdp"/></Relationships>
</file>

<file path=ppt/slides/_rels/slide32.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s>
</file>

<file path=ppt/slides/_rels/slide33.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png"/><Relationship Id="rId39" Type="http://schemas.openxmlformats.org/officeDocument/2006/relationships/image" Target="../media/image55.png"/><Relationship Id="rId3" Type="http://schemas.openxmlformats.org/officeDocument/2006/relationships/image" Target="../media/image25.png"/><Relationship Id="rId21" Type="http://schemas.openxmlformats.org/officeDocument/2006/relationships/image" Target="../media/image37.png"/><Relationship Id="rId34" Type="http://schemas.openxmlformats.org/officeDocument/2006/relationships/image" Target="../media/image50.png"/><Relationship Id="rId7" Type="http://schemas.openxmlformats.org/officeDocument/2006/relationships/diagramColors" Target="../diagrams/colors1.xml"/><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33" Type="http://schemas.openxmlformats.org/officeDocument/2006/relationships/image" Target="../media/image49.png"/><Relationship Id="rId38" Type="http://schemas.openxmlformats.org/officeDocument/2006/relationships/image" Target="../media/image54.png"/><Relationship Id="rId2" Type="http://schemas.openxmlformats.org/officeDocument/2006/relationships/notesSlide" Target="../notesSlides/notesSlide7.xml"/><Relationship Id="rId16" Type="http://schemas.openxmlformats.org/officeDocument/2006/relationships/image" Target="../media/image32.png"/><Relationship Id="rId20" Type="http://schemas.openxmlformats.org/officeDocument/2006/relationships/image" Target="../media/image36.png"/><Relationship Id="rId29" Type="http://schemas.openxmlformats.org/officeDocument/2006/relationships/image" Target="../media/image45.png"/><Relationship Id="rId1" Type="http://schemas.openxmlformats.org/officeDocument/2006/relationships/slideLayout" Target="../slideLayouts/slideLayout8.xml"/><Relationship Id="rId6" Type="http://schemas.openxmlformats.org/officeDocument/2006/relationships/diagramQuickStyle" Target="../diagrams/quickStyle1.xml"/><Relationship Id="rId11" Type="http://schemas.openxmlformats.org/officeDocument/2006/relationships/image" Target="../media/image27.png"/><Relationship Id="rId24" Type="http://schemas.openxmlformats.org/officeDocument/2006/relationships/image" Target="../media/image40.png"/><Relationship Id="rId32" Type="http://schemas.openxmlformats.org/officeDocument/2006/relationships/image" Target="../media/image48.png"/><Relationship Id="rId37" Type="http://schemas.openxmlformats.org/officeDocument/2006/relationships/image" Target="../media/image53.png"/><Relationship Id="rId40" Type="http://schemas.openxmlformats.org/officeDocument/2006/relationships/image" Target="../media/image56.png"/><Relationship Id="rId5" Type="http://schemas.openxmlformats.org/officeDocument/2006/relationships/diagramLayout" Target="../diagrams/layout1.xml"/><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png"/><Relationship Id="rId36" Type="http://schemas.openxmlformats.org/officeDocument/2006/relationships/image" Target="../media/image52.png"/><Relationship Id="rId10" Type="http://schemas.microsoft.com/office/2007/relationships/hdphoto" Target="../media/hdphoto2.wdp"/><Relationship Id="rId19" Type="http://schemas.openxmlformats.org/officeDocument/2006/relationships/image" Target="../media/image35.png"/><Relationship Id="rId31" Type="http://schemas.openxmlformats.org/officeDocument/2006/relationships/image" Target="../media/image47.png"/><Relationship Id="rId4" Type="http://schemas.openxmlformats.org/officeDocument/2006/relationships/diagramData" Target="../diagrams/data1.xml"/><Relationship Id="rId9" Type="http://schemas.openxmlformats.org/officeDocument/2006/relationships/image" Target="../media/image26.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png"/><Relationship Id="rId30" Type="http://schemas.openxmlformats.org/officeDocument/2006/relationships/image" Target="../media/image46.png"/><Relationship Id="rId35" Type="http://schemas.openxmlformats.org/officeDocument/2006/relationships/image" Target="../media/image5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16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bwMode="auto">
          <a:xfrm>
            <a:off x="814234" y="1257326"/>
            <a:ext cx="10631607" cy="5252660"/>
          </a:xfrm>
          <a:prstGeom prst="roundRect">
            <a:avLst>
              <a:gd name="adj" fmla="val 3346"/>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3613" name="Rectangle 9"/>
          <p:cNvSpPr>
            <a:spLocks noChangeArrowheads="1"/>
          </p:cNvSpPr>
          <p:nvPr/>
        </p:nvSpPr>
        <p:spPr bwMode="auto">
          <a:xfrm>
            <a:off x="3614906" y="1707348"/>
            <a:ext cx="6803298" cy="458787"/>
          </a:xfrm>
          <a:prstGeom prst="rect">
            <a:avLst/>
          </a:prstGeom>
          <a:solidFill>
            <a:schemeClr val="tx1">
              <a:lumMod val="95000"/>
              <a:alpha val="5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14" name="Rectangle 9"/>
          <p:cNvSpPr>
            <a:spLocks noChangeArrowheads="1"/>
          </p:cNvSpPr>
          <p:nvPr/>
        </p:nvSpPr>
        <p:spPr bwMode="auto">
          <a:xfrm>
            <a:off x="3614906" y="2194464"/>
            <a:ext cx="6803298" cy="458786"/>
          </a:xfrm>
          <a:prstGeom prst="rect">
            <a:avLst/>
          </a:prstGeom>
          <a:solidFill>
            <a:schemeClr val="bg2">
              <a:lumMod val="40000"/>
              <a:lumOff val="6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15" name="Rectangle 9"/>
          <p:cNvSpPr>
            <a:spLocks noChangeArrowheads="1"/>
          </p:cNvSpPr>
          <p:nvPr/>
        </p:nvSpPr>
        <p:spPr bwMode="auto">
          <a:xfrm>
            <a:off x="3614906" y="2683929"/>
            <a:ext cx="6803298" cy="458786"/>
          </a:xfrm>
          <a:prstGeom prst="rect">
            <a:avLst/>
          </a:prstGeom>
          <a:solidFill>
            <a:schemeClr val="tx1">
              <a:lumMod val="95000"/>
              <a:alpha val="5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16" name="Rectangle 9"/>
          <p:cNvSpPr>
            <a:spLocks noChangeArrowheads="1"/>
          </p:cNvSpPr>
          <p:nvPr/>
        </p:nvSpPr>
        <p:spPr bwMode="auto">
          <a:xfrm>
            <a:off x="3614906" y="3173394"/>
            <a:ext cx="6803298" cy="458786"/>
          </a:xfrm>
          <a:prstGeom prst="rect">
            <a:avLst/>
          </a:prstGeom>
          <a:solidFill>
            <a:schemeClr val="bg2">
              <a:lumMod val="40000"/>
              <a:lumOff val="6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17" name="Rectangle 9"/>
          <p:cNvSpPr>
            <a:spLocks noChangeArrowheads="1"/>
          </p:cNvSpPr>
          <p:nvPr/>
        </p:nvSpPr>
        <p:spPr bwMode="auto">
          <a:xfrm>
            <a:off x="3614906" y="3662859"/>
            <a:ext cx="6803298" cy="458787"/>
          </a:xfrm>
          <a:prstGeom prst="rect">
            <a:avLst/>
          </a:prstGeom>
          <a:solidFill>
            <a:schemeClr val="tx1">
              <a:lumMod val="95000"/>
              <a:alpha val="5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18" name="Rectangle 9"/>
          <p:cNvSpPr>
            <a:spLocks noChangeArrowheads="1"/>
          </p:cNvSpPr>
          <p:nvPr/>
        </p:nvSpPr>
        <p:spPr bwMode="auto">
          <a:xfrm>
            <a:off x="3614906" y="4152325"/>
            <a:ext cx="6803298" cy="458787"/>
          </a:xfrm>
          <a:prstGeom prst="rect">
            <a:avLst/>
          </a:prstGeom>
          <a:solidFill>
            <a:schemeClr val="bg2">
              <a:lumMod val="40000"/>
              <a:lumOff val="6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19" name="Rectangle 9"/>
          <p:cNvSpPr>
            <a:spLocks noChangeArrowheads="1"/>
          </p:cNvSpPr>
          <p:nvPr/>
        </p:nvSpPr>
        <p:spPr bwMode="auto">
          <a:xfrm>
            <a:off x="3614906" y="4632266"/>
            <a:ext cx="6803298" cy="458787"/>
          </a:xfrm>
          <a:prstGeom prst="rect">
            <a:avLst/>
          </a:prstGeom>
          <a:solidFill>
            <a:schemeClr val="tx1">
              <a:lumMod val="95000"/>
              <a:alpha val="5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20" name="Rectangle 9"/>
          <p:cNvSpPr>
            <a:spLocks noChangeArrowheads="1"/>
          </p:cNvSpPr>
          <p:nvPr/>
        </p:nvSpPr>
        <p:spPr bwMode="auto">
          <a:xfrm>
            <a:off x="3622315" y="5121732"/>
            <a:ext cx="6805414" cy="458787"/>
          </a:xfrm>
          <a:prstGeom prst="rect">
            <a:avLst/>
          </a:prstGeom>
          <a:solidFill>
            <a:schemeClr val="bg2">
              <a:lumMod val="40000"/>
              <a:lumOff val="6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21" name="Rectangle 9"/>
          <p:cNvSpPr>
            <a:spLocks noChangeArrowheads="1"/>
          </p:cNvSpPr>
          <p:nvPr/>
        </p:nvSpPr>
        <p:spPr bwMode="auto">
          <a:xfrm>
            <a:off x="3622315" y="5611196"/>
            <a:ext cx="6805414" cy="458787"/>
          </a:xfrm>
          <a:prstGeom prst="rect">
            <a:avLst/>
          </a:prstGeom>
          <a:solidFill>
            <a:schemeClr val="tx1">
              <a:lumMod val="95000"/>
              <a:alpha val="5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60" name="Rounded Rectangle 59"/>
          <p:cNvSpPr/>
          <p:nvPr/>
        </p:nvSpPr>
        <p:spPr bwMode="auto">
          <a:xfrm>
            <a:off x="3597959" y="1707347"/>
            <a:ext cx="7497504" cy="4371405"/>
          </a:xfrm>
          <a:prstGeom prst="roundRect">
            <a:avLst>
              <a:gd name="adj" fmla="val 3346"/>
            </a:avLst>
          </a:prstGeom>
          <a:solidFill>
            <a:schemeClr val="accent4">
              <a:lumMod val="60000"/>
              <a:lumOff val="40000"/>
              <a:alpha val="70000"/>
            </a:schemeClr>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3622" name="Rectangle 42"/>
          <p:cNvSpPr>
            <a:spLocks noChangeArrowheads="1"/>
          </p:cNvSpPr>
          <p:nvPr/>
        </p:nvSpPr>
        <p:spPr bwMode="auto">
          <a:xfrm>
            <a:off x="1255424" y="1707347"/>
            <a:ext cx="2342536" cy="466344"/>
          </a:xfrm>
          <a:prstGeom prst="rect">
            <a:avLst/>
          </a:prstGeom>
          <a:solidFill>
            <a:schemeClr val="accent6">
              <a:lumMod val="60000"/>
              <a:lumOff val="4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dirty="0">
                <a:solidFill>
                  <a:schemeClr val="tx1"/>
                </a:solidFill>
              </a:rPr>
              <a:t>Event </a:t>
            </a:r>
            <a:r>
              <a:rPr lang="en-GB" sz="1600" dirty="0" err="1">
                <a:solidFill>
                  <a:schemeClr val="tx1"/>
                </a:solidFill>
              </a:rPr>
              <a:t>Mgmt</a:t>
            </a:r>
            <a:endParaRPr lang="en-US" sz="1600" dirty="0">
              <a:solidFill>
                <a:schemeClr val="tx1"/>
              </a:solidFill>
            </a:endParaRPr>
          </a:p>
        </p:txBody>
      </p:sp>
      <p:sp>
        <p:nvSpPr>
          <p:cNvPr id="23623" name="Rectangle 42"/>
          <p:cNvSpPr>
            <a:spLocks noChangeArrowheads="1"/>
          </p:cNvSpPr>
          <p:nvPr/>
        </p:nvSpPr>
        <p:spPr bwMode="auto">
          <a:xfrm>
            <a:off x="1255424" y="2194662"/>
            <a:ext cx="2342536" cy="457199"/>
          </a:xfrm>
          <a:prstGeom prst="rect">
            <a:avLst/>
          </a:prstGeom>
          <a:solidFill>
            <a:schemeClr val="tx1">
              <a:lumMod val="85000"/>
              <a:alpha val="4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dirty="0">
                <a:solidFill>
                  <a:schemeClr val="tx1"/>
                </a:solidFill>
              </a:rPr>
              <a:t>Service Desk</a:t>
            </a:r>
            <a:endParaRPr lang="en-US" sz="1600" dirty="0">
              <a:solidFill>
                <a:schemeClr val="tx1"/>
              </a:solidFill>
            </a:endParaRPr>
          </a:p>
        </p:txBody>
      </p:sp>
      <p:sp>
        <p:nvSpPr>
          <p:cNvPr id="23624" name="Rectangle 42"/>
          <p:cNvSpPr>
            <a:spLocks noChangeArrowheads="1"/>
          </p:cNvSpPr>
          <p:nvPr/>
        </p:nvSpPr>
        <p:spPr bwMode="auto">
          <a:xfrm>
            <a:off x="1255424" y="2684326"/>
            <a:ext cx="2342536" cy="457199"/>
          </a:xfrm>
          <a:prstGeom prst="rect">
            <a:avLst/>
          </a:prstGeom>
          <a:solidFill>
            <a:schemeClr val="accent6">
              <a:lumMod val="60000"/>
              <a:lumOff val="4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a:solidFill>
                  <a:schemeClr val="tx1"/>
                </a:solidFill>
              </a:rPr>
              <a:t>Asset/CMDB</a:t>
            </a:r>
            <a:endParaRPr lang="en-US" sz="1600">
              <a:solidFill>
                <a:schemeClr val="tx1"/>
              </a:solidFill>
            </a:endParaRPr>
          </a:p>
        </p:txBody>
      </p:sp>
      <p:sp>
        <p:nvSpPr>
          <p:cNvPr id="23625" name="Rectangle 42"/>
          <p:cNvSpPr>
            <a:spLocks noChangeArrowheads="1"/>
          </p:cNvSpPr>
          <p:nvPr/>
        </p:nvSpPr>
        <p:spPr bwMode="auto">
          <a:xfrm>
            <a:off x="1255424" y="3173989"/>
            <a:ext cx="2342536" cy="466344"/>
          </a:xfrm>
          <a:prstGeom prst="rect">
            <a:avLst/>
          </a:prstGeom>
          <a:solidFill>
            <a:schemeClr val="tx1">
              <a:lumMod val="85000"/>
              <a:alpha val="4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a:solidFill>
                  <a:schemeClr val="tx1"/>
                </a:solidFill>
              </a:rPr>
              <a:t>Configuration</a:t>
            </a:r>
            <a:endParaRPr lang="en-US" sz="1600">
              <a:solidFill>
                <a:schemeClr val="tx1"/>
              </a:solidFill>
            </a:endParaRPr>
          </a:p>
        </p:txBody>
      </p:sp>
      <p:sp>
        <p:nvSpPr>
          <p:cNvPr id="23626" name="Rectangle 42"/>
          <p:cNvSpPr>
            <a:spLocks noChangeArrowheads="1"/>
          </p:cNvSpPr>
          <p:nvPr/>
        </p:nvSpPr>
        <p:spPr bwMode="auto">
          <a:xfrm>
            <a:off x="1255424" y="3663654"/>
            <a:ext cx="2342536" cy="457199"/>
          </a:xfrm>
          <a:prstGeom prst="rect">
            <a:avLst/>
          </a:prstGeom>
          <a:solidFill>
            <a:schemeClr val="accent6">
              <a:lumMod val="60000"/>
              <a:lumOff val="4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a:solidFill>
                  <a:schemeClr val="tx1"/>
                </a:solidFill>
              </a:rPr>
              <a:t>Virtual</a:t>
            </a:r>
            <a:endParaRPr lang="en-US" sz="1600">
              <a:solidFill>
                <a:schemeClr val="tx1"/>
              </a:solidFill>
            </a:endParaRPr>
          </a:p>
        </p:txBody>
      </p:sp>
      <p:sp>
        <p:nvSpPr>
          <p:cNvPr id="23627" name="Rectangle 42"/>
          <p:cNvSpPr>
            <a:spLocks noChangeArrowheads="1"/>
          </p:cNvSpPr>
          <p:nvPr/>
        </p:nvSpPr>
        <p:spPr bwMode="auto">
          <a:xfrm>
            <a:off x="1255424" y="4153318"/>
            <a:ext cx="2342536" cy="457199"/>
          </a:xfrm>
          <a:prstGeom prst="rect">
            <a:avLst/>
          </a:prstGeom>
          <a:solidFill>
            <a:schemeClr val="tx1">
              <a:lumMod val="85000"/>
              <a:alpha val="4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a:solidFill>
                  <a:schemeClr val="tx1"/>
                </a:solidFill>
              </a:rPr>
              <a:t>Security</a:t>
            </a:r>
            <a:endParaRPr lang="en-US" sz="1600">
              <a:solidFill>
                <a:schemeClr val="tx1"/>
              </a:solidFill>
            </a:endParaRPr>
          </a:p>
        </p:txBody>
      </p:sp>
      <p:sp>
        <p:nvSpPr>
          <p:cNvPr id="23628" name="Rectangle 42"/>
          <p:cNvSpPr>
            <a:spLocks noChangeArrowheads="1"/>
          </p:cNvSpPr>
          <p:nvPr/>
        </p:nvSpPr>
        <p:spPr bwMode="auto">
          <a:xfrm>
            <a:off x="1255424" y="4633457"/>
            <a:ext cx="2342536" cy="457199"/>
          </a:xfrm>
          <a:prstGeom prst="rect">
            <a:avLst/>
          </a:prstGeom>
          <a:solidFill>
            <a:schemeClr val="accent6">
              <a:lumMod val="60000"/>
              <a:lumOff val="4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a:solidFill>
                  <a:schemeClr val="tx1"/>
                </a:solidFill>
              </a:rPr>
              <a:t>Storage</a:t>
            </a:r>
            <a:endParaRPr lang="en-US" sz="1600">
              <a:solidFill>
                <a:schemeClr val="tx1"/>
              </a:solidFill>
            </a:endParaRPr>
          </a:p>
        </p:txBody>
      </p:sp>
      <p:sp>
        <p:nvSpPr>
          <p:cNvPr id="23629" name="Rectangle 42"/>
          <p:cNvSpPr>
            <a:spLocks noChangeArrowheads="1"/>
          </p:cNvSpPr>
          <p:nvPr/>
        </p:nvSpPr>
        <p:spPr bwMode="auto">
          <a:xfrm>
            <a:off x="1255424" y="5123121"/>
            <a:ext cx="2342536" cy="457199"/>
          </a:xfrm>
          <a:prstGeom prst="rect">
            <a:avLst/>
          </a:prstGeom>
          <a:solidFill>
            <a:schemeClr val="tx1">
              <a:lumMod val="85000"/>
              <a:alpha val="4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a:solidFill>
                  <a:schemeClr val="tx1"/>
                </a:solidFill>
              </a:rPr>
              <a:t>Server</a:t>
            </a:r>
            <a:endParaRPr lang="en-US" sz="1600">
              <a:solidFill>
                <a:schemeClr val="tx1"/>
              </a:solidFill>
            </a:endParaRPr>
          </a:p>
        </p:txBody>
      </p:sp>
      <p:sp>
        <p:nvSpPr>
          <p:cNvPr id="23630" name="Rectangle 42"/>
          <p:cNvSpPr>
            <a:spLocks noChangeArrowheads="1"/>
          </p:cNvSpPr>
          <p:nvPr/>
        </p:nvSpPr>
        <p:spPr bwMode="auto">
          <a:xfrm>
            <a:off x="1255424" y="5612784"/>
            <a:ext cx="2342534" cy="457199"/>
          </a:xfrm>
          <a:prstGeom prst="rect">
            <a:avLst/>
          </a:prstGeom>
          <a:solidFill>
            <a:schemeClr val="accent6">
              <a:lumMod val="60000"/>
              <a:lumOff val="4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a:solidFill>
                  <a:schemeClr val="tx1"/>
                </a:solidFill>
              </a:rPr>
              <a:t>Network</a:t>
            </a:r>
            <a:endParaRPr lang="en-US" sz="1600">
              <a:solidFill>
                <a:schemeClr val="tx1"/>
              </a:solidFill>
            </a:endParaRPr>
          </a:p>
        </p:txBody>
      </p:sp>
      <p:sp>
        <p:nvSpPr>
          <p:cNvPr id="12" name="Title 11"/>
          <p:cNvSpPr>
            <a:spLocks noGrp="1"/>
          </p:cNvSpPr>
          <p:nvPr>
            <p:ph type="title"/>
          </p:nvPr>
        </p:nvSpPr>
        <p:spPr/>
        <p:txBody>
          <a:bodyPr/>
          <a:lstStyle/>
          <a:p>
            <a:r>
              <a:rPr lang="en-CA" dirty="0" smtClean="0"/>
              <a:t>Automating </a:t>
            </a:r>
            <a:r>
              <a:rPr lang="en-CA" i="1" dirty="0" smtClean="0"/>
              <a:t>Across</a:t>
            </a:r>
            <a:r>
              <a:rPr lang="en-CA" dirty="0" smtClean="0"/>
              <a:t> Datacenter IT Silos</a:t>
            </a:r>
            <a:endParaRPr lang="en-CA" dirty="0"/>
          </a:p>
        </p:txBody>
      </p:sp>
      <p:pic>
        <p:nvPicPr>
          <p:cNvPr id="97" name="Picture 6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4218" y="2165623"/>
            <a:ext cx="438346" cy="4853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81586" y="2673897"/>
            <a:ext cx="494188" cy="46381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9" name="Picture 4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915585" y="3708963"/>
            <a:ext cx="492830" cy="4229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0" name="Picture 8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355465" y="3242376"/>
            <a:ext cx="495789" cy="3738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1"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862696" y="4685770"/>
            <a:ext cx="394864" cy="4391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 name="Picture 8"/>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862696" y="5663184"/>
            <a:ext cx="363212" cy="4155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4" name="Picture 83"/>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279915" y="4670886"/>
            <a:ext cx="476387" cy="4631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5" name="Picture 25"/>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991604" y="5146474"/>
            <a:ext cx="325039" cy="4571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6" name="Picture 50"/>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013221" y="3217151"/>
            <a:ext cx="420625" cy="38342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8" name="Picture 4"/>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7933709" y="2712249"/>
            <a:ext cx="452968" cy="3834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9" name="Picture 2"/>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9332076" y="2202109"/>
            <a:ext cx="399987" cy="3868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03782" y="1760560"/>
            <a:ext cx="797719" cy="369332"/>
          </a:xfrm>
          <a:prstGeom prst="rect">
            <a:avLst/>
          </a:prstGeom>
          <a:noFill/>
        </p:spPr>
        <p:txBody>
          <a:bodyPr wrap="none" lIns="0" tIns="0" rIns="0" bIns="0" rtlCol="0">
            <a:spAutoFit/>
          </a:bodyPr>
          <a:lstStyle/>
          <a:p>
            <a:r>
              <a:rPr lang="en-US" sz="1200" b="1" dirty="0" smtClean="0">
                <a:solidFill>
                  <a:schemeClr val="bg1"/>
                </a:solidFill>
              </a:rPr>
              <a:t>Monitor </a:t>
            </a:r>
          </a:p>
          <a:p>
            <a:r>
              <a:rPr lang="en-US" sz="1200" b="1" dirty="0" smtClean="0">
                <a:solidFill>
                  <a:schemeClr val="bg1"/>
                </a:solidFill>
              </a:rPr>
              <a:t>for request</a:t>
            </a:r>
          </a:p>
        </p:txBody>
      </p:sp>
      <p:sp>
        <p:nvSpPr>
          <p:cNvPr id="122" name="TextBox 121"/>
          <p:cNvSpPr txBox="1"/>
          <p:nvPr/>
        </p:nvSpPr>
        <p:spPr>
          <a:xfrm>
            <a:off x="4684017" y="2239368"/>
            <a:ext cx="564257" cy="369332"/>
          </a:xfrm>
          <a:prstGeom prst="rect">
            <a:avLst/>
          </a:prstGeom>
          <a:noFill/>
        </p:spPr>
        <p:txBody>
          <a:bodyPr wrap="none" lIns="0" tIns="0" rIns="0" bIns="0" rtlCol="0">
            <a:spAutoFit/>
          </a:bodyPr>
          <a:lstStyle/>
          <a:p>
            <a:r>
              <a:rPr lang="en-US" sz="1200" b="1" dirty="0" smtClean="0">
                <a:solidFill>
                  <a:schemeClr val="bg1"/>
                </a:solidFill>
              </a:rPr>
              <a:t>Initiate</a:t>
            </a:r>
          </a:p>
          <a:p>
            <a:r>
              <a:rPr lang="en-US" sz="1200" b="1" dirty="0" smtClean="0">
                <a:solidFill>
                  <a:schemeClr val="bg1"/>
                </a:solidFill>
              </a:rPr>
              <a:t>Change</a:t>
            </a:r>
          </a:p>
        </p:txBody>
      </p:sp>
      <p:sp>
        <p:nvSpPr>
          <p:cNvPr id="125" name="TextBox 124"/>
          <p:cNvSpPr txBox="1"/>
          <p:nvPr/>
        </p:nvSpPr>
        <p:spPr>
          <a:xfrm>
            <a:off x="5336219" y="2715654"/>
            <a:ext cx="891270" cy="369332"/>
          </a:xfrm>
          <a:prstGeom prst="rect">
            <a:avLst/>
          </a:prstGeom>
          <a:noFill/>
        </p:spPr>
        <p:txBody>
          <a:bodyPr wrap="none" lIns="0" tIns="0" rIns="0" bIns="0" rtlCol="0">
            <a:spAutoFit/>
          </a:bodyPr>
          <a:lstStyle/>
          <a:p>
            <a:r>
              <a:rPr lang="en-US" sz="1200" b="1" dirty="0" smtClean="0">
                <a:solidFill>
                  <a:schemeClr val="bg1"/>
                </a:solidFill>
              </a:rPr>
              <a:t>Create</a:t>
            </a:r>
          </a:p>
          <a:p>
            <a:r>
              <a:rPr lang="en-US" sz="1200" b="1" dirty="0" smtClean="0">
                <a:solidFill>
                  <a:schemeClr val="bg1"/>
                </a:solidFill>
              </a:rPr>
              <a:t>Deployment</a:t>
            </a:r>
          </a:p>
        </p:txBody>
      </p:sp>
      <p:sp>
        <p:nvSpPr>
          <p:cNvPr id="126" name="TextBox 125"/>
          <p:cNvSpPr txBox="1"/>
          <p:nvPr/>
        </p:nvSpPr>
        <p:spPr>
          <a:xfrm>
            <a:off x="5935943" y="3227988"/>
            <a:ext cx="428002" cy="369332"/>
          </a:xfrm>
          <a:prstGeom prst="rect">
            <a:avLst/>
          </a:prstGeom>
          <a:noFill/>
        </p:spPr>
        <p:txBody>
          <a:bodyPr wrap="none" lIns="0" tIns="0" rIns="0" bIns="0" rtlCol="0">
            <a:spAutoFit/>
          </a:bodyPr>
          <a:lstStyle/>
          <a:p>
            <a:r>
              <a:rPr lang="en-US" sz="1200" b="1" dirty="0" smtClean="0">
                <a:solidFill>
                  <a:schemeClr val="bg1"/>
                </a:solidFill>
              </a:rPr>
              <a:t>Clone</a:t>
            </a:r>
          </a:p>
          <a:p>
            <a:r>
              <a:rPr lang="en-US" sz="1200" b="1" dirty="0" smtClean="0">
                <a:solidFill>
                  <a:schemeClr val="bg1"/>
                </a:solidFill>
              </a:rPr>
              <a:t>VM</a:t>
            </a:r>
          </a:p>
        </p:txBody>
      </p:sp>
      <p:sp>
        <p:nvSpPr>
          <p:cNvPr id="138" name="TextBox 137"/>
          <p:cNvSpPr txBox="1"/>
          <p:nvPr/>
        </p:nvSpPr>
        <p:spPr>
          <a:xfrm>
            <a:off x="4832699" y="4691416"/>
            <a:ext cx="476092" cy="369332"/>
          </a:xfrm>
          <a:prstGeom prst="rect">
            <a:avLst/>
          </a:prstGeom>
          <a:noFill/>
        </p:spPr>
        <p:txBody>
          <a:bodyPr wrap="none" lIns="0" tIns="0" rIns="0" bIns="0" rtlCol="0">
            <a:spAutoFit/>
          </a:bodyPr>
          <a:lstStyle/>
          <a:p>
            <a:r>
              <a:rPr lang="en-US" sz="1200" b="1" dirty="0" smtClean="0">
                <a:solidFill>
                  <a:schemeClr val="bg1"/>
                </a:solidFill>
              </a:rPr>
              <a:t>Create</a:t>
            </a:r>
          </a:p>
          <a:p>
            <a:r>
              <a:rPr lang="en-US" sz="1200" b="1" dirty="0" smtClean="0">
                <a:solidFill>
                  <a:schemeClr val="bg1"/>
                </a:solidFill>
              </a:rPr>
              <a:t>Disk</a:t>
            </a:r>
          </a:p>
        </p:txBody>
      </p:sp>
      <p:sp>
        <p:nvSpPr>
          <p:cNvPr id="141" name="TextBox 140"/>
          <p:cNvSpPr txBox="1"/>
          <p:nvPr/>
        </p:nvSpPr>
        <p:spPr>
          <a:xfrm>
            <a:off x="5468443" y="5180469"/>
            <a:ext cx="476092" cy="369332"/>
          </a:xfrm>
          <a:prstGeom prst="rect">
            <a:avLst/>
          </a:prstGeom>
          <a:noFill/>
        </p:spPr>
        <p:txBody>
          <a:bodyPr wrap="none" lIns="0" tIns="0" rIns="0" bIns="0" rtlCol="0">
            <a:spAutoFit/>
          </a:bodyPr>
          <a:lstStyle/>
          <a:p>
            <a:r>
              <a:rPr lang="en-US" sz="1200" b="1" dirty="0" smtClean="0">
                <a:solidFill>
                  <a:schemeClr val="bg1"/>
                </a:solidFill>
              </a:rPr>
              <a:t>Create</a:t>
            </a:r>
          </a:p>
          <a:p>
            <a:r>
              <a:rPr lang="en-US" sz="1200" b="1" dirty="0" smtClean="0">
                <a:solidFill>
                  <a:schemeClr val="bg1"/>
                </a:solidFill>
              </a:rPr>
              <a:t>Server</a:t>
            </a:r>
          </a:p>
        </p:txBody>
      </p:sp>
      <p:sp>
        <p:nvSpPr>
          <p:cNvPr id="152" name="TextBox 151"/>
          <p:cNvSpPr txBox="1"/>
          <p:nvPr/>
        </p:nvSpPr>
        <p:spPr>
          <a:xfrm>
            <a:off x="7300263" y="5655874"/>
            <a:ext cx="629981" cy="369332"/>
          </a:xfrm>
          <a:prstGeom prst="rect">
            <a:avLst/>
          </a:prstGeom>
          <a:noFill/>
        </p:spPr>
        <p:txBody>
          <a:bodyPr wrap="none" lIns="0" tIns="0" rIns="0" bIns="0" rtlCol="0">
            <a:spAutoFit/>
          </a:bodyPr>
          <a:lstStyle/>
          <a:p>
            <a:r>
              <a:rPr lang="en-US" sz="1200" b="1" dirty="0" smtClean="0">
                <a:solidFill>
                  <a:schemeClr val="bg1"/>
                </a:solidFill>
              </a:rPr>
              <a:t>Join</a:t>
            </a:r>
          </a:p>
          <a:p>
            <a:r>
              <a:rPr lang="en-US" sz="1200" b="1" dirty="0" smtClean="0">
                <a:solidFill>
                  <a:schemeClr val="bg1"/>
                </a:solidFill>
              </a:rPr>
              <a:t>Network</a:t>
            </a:r>
          </a:p>
        </p:txBody>
      </p:sp>
      <p:sp>
        <p:nvSpPr>
          <p:cNvPr id="153" name="TextBox 152"/>
          <p:cNvSpPr txBox="1"/>
          <p:nvPr/>
        </p:nvSpPr>
        <p:spPr>
          <a:xfrm>
            <a:off x="7300263" y="4680253"/>
            <a:ext cx="798295" cy="369332"/>
          </a:xfrm>
          <a:prstGeom prst="rect">
            <a:avLst/>
          </a:prstGeom>
          <a:noFill/>
        </p:spPr>
        <p:txBody>
          <a:bodyPr wrap="none" lIns="0" tIns="0" rIns="0" bIns="0" rtlCol="0">
            <a:spAutoFit/>
          </a:bodyPr>
          <a:lstStyle/>
          <a:p>
            <a:r>
              <a:rPr lang="en-US" sz="1200" b="1" dirty="0" smtClean="0">
                <a:solidFill>
                  <a:schemeClr val="bg1"/>
                </a:solidFill>
              </a:rPr>
              <a:t>Connect</a:t>
            </a:r>
          </a:p>
          <a:p>
            <a:r>
              <a:rPr lang="en-US" sz="1200" b="1" dirty="0" smtClean="0">
                <a:solidFill>
                  <a:schemeClr val="bg1"/>
                </a:solidFill>
              </a:rPr>
              <a:t>Disk to VM</a:t>
            </a:r>
          </a:p>
        </p:txBody>
      </p:sp>
      <p:sp>
        <p:nvSpPr>
          <p:cNvPr id="154" name="TextBox 153"/>
          <p:cNvSpPr txBox="1"/>
          <p:nvPr/>
        </p:nvSpPr>
        <p:spPr>
          <a:xfrm>
            <a:off x="8486066" y="3214048"/>
            <a:ext cx="1223877" cy="553998"/>
          </a:xfrm>
          <a:prstGeom prst="rect">
            <a:avLst/>
          </a:prstGeom>
          <a:noFill/>
        </p:spPr>
        <p:txBody>
          <a:bodyPr wrap="square" lIns="0" tIns="0" rIns="0" bIns="0" rtlCol="0">
            <a:spAutoFit/>
          </a:bodyPr>
          <a:lstStyle/>
          <a:p>
            <a:r>
              <a:rPr lang="en-US" sz="1200" b="1" dirty="0" smtClean="0">
                <a:solidFill>
                  <a:schemeClr val="bg1"/>
                </a:solidFill>
              </a:rPr>
              <a:t>Associate</a:t>
            </a:r>
          </a:p>
          <a:p>
            <a:r>
              <a:rPr lang="en-US" sz="1200" b="1" dirty="0" smtClean="0">
                <a:solidFill>
                  <a:schemeClr val="bg1"/>
                </a:solidFill>
              </a:rPr>
              <a:t>Server to Service</a:t>
            </a:r>
          </a:p>
        </p:txBody>
      </p:sp>
      <p:sp>
        <p:nvSpPr>
          <p:cNvPr id="155" name="TextBox 154"/>
          <p:cNvSpPr txBox="1"/>
          <p:nvPr/>
        </p:nvSpPr>
        <p:spPr>
          <a:xfrm>
            <a:off x="7981824" y="2238670"/>
            <a:ext cx="527388" cy="369332"/>
          </a:xfrm>
          <a:prstGeom prst="rect">
            <a:avLst/>
          </a:prstGeom>
          <a:noFill/>
        </p:spPr>
        <p:txBody>
          <a:bodyPr wrap="none" lIns="0" tIns="0" rIns="0" bIns="0" rtlCol="0">
            <a:spAutoFit/>
          </a:bodyPr>
          <a:lstStyle/>
          <a:p>
            <a:r>
              <a:rPr lang="en-US" sz="1200" b="1" dirty="0" smtClean="0">
                <a:solidFill>
                  <a:schemeClr val="bg1"/>
                </a:solidFill>
              </a:rPr>
              <a:t>Update</a:t>
            </a:r>
          </a:p>
          <a:p>
            <a:r>
              <a:rPr lang="en-US" sz="1200" b="1" dirty="0" smtClean="0">
                <a:solidFill>
                  <a:schemeClr val="bg1"/>
                </a:solidFill>
              </a:rPr>
              <a:t>CMDB</a:t>
            </a:r>
          </a:p>
        </p:txBody>
      </p:sp>
      <p:sp>
        <p:nvSpPr>
          <p:cNvPr id="156" name="TextBox 155"/>
          <p:cNvSpPr txBox="1"/>
          <p:nvPr/>
        </p:nvSpPr>
        <p:spPr>
          <a:xfrm>
            <a:off x="9744755" y="2226185"/>
            <a:ext cx="605935" cy="369332"/>
          </a:xfrm>
          <a:prstGeom prst="rect">
            <a:avLst/>
          </a:prstGeom>
          <a:noFill/>
        </p:spPr>
        <p:txBody>
          <a:bodyPr wrap="none" lIns="0" tIns="0" rIns="0" bIns="0" rtlCol="0">
            <a:spAutoFit/>
          </a:bodyPr>
          <a:lstStyle/>
          <a:p>
            <a:r>
              <a:rPr lang="en-US" sz="1200" b="1" dirty="0" smtClean="0">
                <a:solidFill>
                  <a:schemeClr val="bg1"/>
                </a:solidFill>
              </a:rPr>
              <a:t>Close</a:t>
            </a:r>
          </a:p>
          <a:p>
            <a:r>
              <a:rPr lang="en-US" sz="1200" b="1" dirty="0" smtClean="0">
                <a:solidFill>
                  <a:schemeClr val="bg1"/>
                </a:solidFill>
              </a:rPr>
              <a:t>Request</a:t>
            </a:r>
          </a:p>
        </p:txBody>
      </p:sp>
      <p:cxnSp>
        <p:nvCxnSpPr>
          <p:cNvPr id="7" name="Elbow Connector 6"/>
          <p:cNvCxnSpPr/>
          <p:nvPr/>
        </p:nvCxnSpPr>
        <p:spPr>
          <a:xfrm>
            <a:off x="4336183" y="2697538"/>
            <a:ext cx="430122" cy="249956"/>
          </a:xfrm>
          <a:prstGeom prst="bentConnector3">
            <a:avLst>
              <a:gd name="adj1" fmla="val 13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Elbow Connector 156"/>
          <p:cNvCxnSpPr/>
          <p:nvPr/>
        </p:nvCxnSpPr>
        <p:spPr>
          <a:xfrm>
            <a:off x="5011361" y="3182383"/>
            <a:ext cx="278538" cy="230926"/>
          </a:xfrm>
          <a:prstGeom prst="bentConnector3">
            <a:avLst>
              <a:gd name="adj1" fmla="val 1365"/>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Elbow Connector 157"/>
          <p:cNvCxnSpPr/>
          <p:nvPr/>
        </p:nvCxnSpPr>
        <p:spPr>
          <a:xfrm>
            <a:off x="5458395" y="3652920"/>
            <a:ext cx="457081" cy="187266"/>
          </a:xfrm>
          <a:prstGeom prst="bentConnector3">
            <a:avLst>
              <a:gd name="adj1" fmla="val 182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Elbow Connector 159"/>
          <p:cNvCxnSpPr/>
          <p:nvPr/>
        </p:nvCxnSpPr>
        <p:spPr>
          <a:xfrm rot="10800000" flipV="1">
            <a:off x="6101335" y="4875166"/>
            <a:ext cx="676656" cy="174418"/>
          </a:xfrm>
          <a:prstGeom prst="bentConnector3">
            <a:avLst>
              <a:gd name="adj1" fmla="val 10221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Elbow Connector 160"/>
          <p:cNvCxnSpPr>
            <a:endCxn id="99" idx="3"/>
          </p:cNvCxnSpPr>
          <p:nvPr/>
        </p:nvCxnSpPr>
        <p:spPr>
          <a:xfrm rot="10800000" flipV="1">
            <a:off x="6408416" y="3494542"/>
            <a:ext cx="1549829" cy="425872"/>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Elbow Connector 161"/>
          <p:cNvCxnSpPr/>
          <p:nvPr/>
        </p:nvCxnSpPr>
        <p:spPr>
          <a:xfrm rot="10800000" flipV="1">
            <a:off x="8426689" y="2395525"/>
            <a:ext cx="877014" cy="483688"/>
          </a:xfrm>
          <a:prstGeom prst="bentConnector3">
            <a:avLst>
              <a:gd name="adj1" fmla="val 37128"/>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8" name="Straight Connector 2047"/>
          <p:cNvCxnSpPr/>
          <p:nvPr/>
        </p:nvCxnSpPr>
        <p:spPr>
          <a:xfrm>
            <a:off x="5468443" y="3629054"/>
            <a:ext cx="0" cy="11033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085161" y="4113241"/>
            <a:ext cx="0" cy="9363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Elbow Connector 164"/>
          <p:cNvCxnSpPr/>
          <p:nvPr/>
        </p:nvCxnSpPr>
        <p:spPr>
          <a:xfrm>
            <a:off x="6101334" y="5658487"/>
            <a:ext cx="680417" cy="185239"/>
          </a:xfrm>
          <a:prstGeom prst="bentConnector3">
            <a:avLst>
              <a:gd name="adj1" fmla="val 188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Elbow Connector 165"/>
          <p:cNvCxnSpPr/>
          <p:nvPr/>
        </p:nvCxnSpPr>
        <p:spPr>
          <a:xfrm rot="10800000" flipV="1">
            <a:off x="7190558" y="2884560"/>
            <a:ext cx="778264" cy="603144"/>
          </a:xfrm>
          <a:prstGeom prst="bentConnector3">
            <a:avLst>
              <a:gd name="adj1" fmla="val 100768"/>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ounded Rectangle 75"/>
          <p:cNvSpPr>
            <a:spLocks noChangeAspect="1"/>
          </p:cNvSpPr>
          <p:nvPr/>
        </p:nvSpPr>
        <p:spPr>
          <a:xfrm>
            <a:off x="3990118" y="1828655"/>
            <a:ext cx="609591" cy="165370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ysClr val="windowText" lastClr="000000"/>
                </a:solidFill>
              </a:rPr>
              <a:t>Incident</a:t>
            </a:r>
            <a:br>
              <a:rPr lang="en-US" sz="1600" b="1" dirty="0" smtClean="0">
                <a:solidFill>
                  <a:sysClr val="windowText" lastClr="000000"/>
                </a:solidFill>
              </a:rPr>
            </a:br>
            <a:r>
              <a:rPr lang="en-US" sz="1600" b="1" dirty="0" smtClean="0">
                <a:solidFill>
                  <a:sysClr val="windowText" lastClr="000000"/>
                </a:solidFill>
              </a:rPr>
              <a:t>Response</a:t>
            </a:r>
            <a:endParaRPr lang="en-CA" sz="1600" b="1" dirty="0">
              <a:solidFill>
                <a:sysClr val="windowText" lastClr="000000"/>
              </a:solidFill>
            </a:endParaRPr>
          </a:p>
        </p:txBody>
      </p:sp>
      <p:sp>
        <p:nvSpPr>
          <p:cNvPr id="77" name="Rounded Rectangle 76"/>
          <p:cNvSpPr>
            <a:spLocks noChangeAspect="1"/>
          </p:cNvSpPr>
          <p:nvPr/>
        </p:nvSpPr>
        <p:spPr>
          <a:xfrm>
            <a:off x="5185307" y="2417786"/>
            <a:ext cx="609591" cy="28448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ysClr val="windowText" lastClr="000000"/>
                </a:solidFill>
              </a:rPr>
              <a:t>Change &amp; Compliance</a:t>
            </a:r>
            <a:endParaRPr lang="en-CA" sz="1600" b="1" dirty="0">
              <a:solidFill>
                <a:sysClr val="windowText" lastClr="000000"/>
              </a:solidFill>
            </a:endParaRPr>
          </a:p>
        </p:txBody>
      </p:sp>
      <p:sp>
        <p:nvSpPr>
          <p:cNvPr id="78" name="Rounded Rectangle 77"/>
          <p:cNvSpPr>
            <a:spLocks noChangeAspect="1"/>
          </p:cNvSpPr>
          <p:nvPr/>
        </p:nvSpPr>
        <p:spPr>
          <a:xfrm>
            <a:off x="6455512" y="2417786"/>
            <a:ext cx="660790" cy="3496486"/>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ysClr val="windowText" lastClr="000000"/>
                </a:solidFill>
              </a:rPr>
              <a:t>Provisioning</a:t>
            </a:r>
            <a:endParaRPr lang="en-CA" sz="1600" b="1" dirty="0">
              <a:solidFill>
                <a:sysClr val="windowText" lastClr="000000"/>
              </a:solidFill>
            </a:endParaRPr>
          </a:p>
        </p:txBody>
      </p:sp>
      <p:sp>
        <p:nvSpPr>
          <p:cNvPr id="79" name="Rounded Rectangle 78"/>
          <p:cNvSpPr>
            <a:spLocks noChangeAspect="1"/>
          </p:cNvSpPr>
          <p:nvPr/>
        </p:nvSpPr>
        <p:spPr>
          <a:xfrm>
            <a:off x="7864940" y="1704209"/>
            <a:ext cx="677323" cy="4359275"/>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ysClr val="windowText" lastClr="000000"/>
                </a:solidFill>
              </a:rPr>
              <a:t>Application Service Management</a:t>
            </a:r>
            <a:endParaRPr lang="en-CA" sz="1600" b="1" dirty="0">
              <a:solidFill>
                <a:sysClr val="windowText" lastClr="000000"/>
              </a:solidFill>
            </a:endParaRPr>
          </a:p>
        </p:txBody>
      </p:sp>
      <p:sp>
        <p:nvSpPr>
          <p:cNvPr id="80" name="Rounded Rectangle 79"/>
          <p:cNvSpPr>
            <a:spLocks noChangeAspect="1"/>
          </p:cNvSpPr>
          <p:nvPr/>
        </p:nvSpPr>
        <p:spPr>
          <a:xfrm>
            <a:off x="9440889" y="1704209"/>
            <a:ext cx="671451" cy="4359274"/>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CA" sz="1600" b="1" dirty="0">
                <a:solidFill>
                  <a:sysClr val="windowText" lastClr="000000"/>
                </a:solidFill>
              </a:rPr>
              <a:t>VM Lifecycle Management</a:t>
            </a:r>
          </a:p>
        </p:txBody>
      </p:sp>
    </p:spTree>
    <p:extLst>
      <p:ext uri="{BB962C8B-B14F-4D97-AF65-F5344CB8AC3E}">
        <p14:creationId xmlns:p14="http://schemas.microsoft.com/office/powerpoint/2010/main" val="2974166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09446E-6 -4.75486E-6 L 0.08469 0.00139 " pathEditMode="relative" rAng="0" ptsTypes="AA">
                                      <p:cBhvr>
                                        <p:cTn id="6" dur="2000" fill="hold"/>
                                        <p:tgtEl>
                                          <p:spTgt spid="80"/>
                                        </p:tgtEl>
                                        <p:attrNameLst>
                                          <p:attrName>ppt_x</p:attrName>
                                          <p:attrName>ppt_y</p:attrName>
                                        </p:attrNameLst>
                                      </p:cBhvr>
                                      <p:rCtr x="4235" y="69"/>
                                    </p:animMotion>
                                  </p:childTnLst>
                                </p:cTn>
                              </p:par>
                            </p:childTnLst>
                          </p:cTn>
                        </p:par>
                        <p:par>
                          <p:cTn id="7" fill="hold">
                            <p:stCondLst>
                              <p:cond delay="2000"/>
                            </p:stCondLst>
                            <p:childTnLst>
                              <p:par>
                                <p:cTn id="8" presetID="10" presetClass="exit" presetSubtype="0" fill="hold" grpId="0" nodeType="afterEffect">
                                  <p:stCondLst>
                                    <p:cond delay="0"/>
                                  </p:stCondLst>
                                  <p:childTnLst>
                                    <p:animEffect transition="out" filter="fade">
                                      <p:cBhvr>
                                        <p:cTn id="9" dur="500"/>
                                        <p:tgtEl>
                                          <p:spTgt spid="79"/>
                                        </p:tgtEl>
                                      </p:cBhvr>
                                    </p:animEffect>
                                    <p:set>
                                      <p:cBhvr>
                                        <p:cTn id="10" dur="1" fill="hold">
                                          <p:stCondLst>
                                            <p:cond delay="499"/>
                                          </p:stCondLst>
                                        </p:cTn>
                                        <p:tgtEl>
                                          <p:spTgt spid="79"/>
                                        </p:tgtEl>
                                        <p:attrNameLst>
                                          <p:attrName>style.visibility</p:attrName>
                                        </p:attrNameLst>
                                      </p:cBhvr>
                                      <p:to>
                                        <p:strVal val="hidden"/>
                                      </p:to>
                                    </p:set>
                                  </p:childTnLst>
                                </p:cTn>
                              </p:par>
                            </p:childTnLst>
                          </p:cTn>
                        </p:par>
                        <p:par>
                          <p:cTn id="11" fill="hold">
                            <p:stCondLst>
                              <p:cond delay="2500"/>
                            </p:stCondLst>
                            <p:childTnLst>
                              <p:par>
                                <p:cTn id="12" presetID="10" presetClass="exit" presetSubtype="0" fill="hold" grpId="0" nodeType="afterEffect">
                                  <p:stCondLst>
                                    <p:cond delay="0"/>
                                  </p:stCondLst>
                                  <p:childTnLst>
                                    <p:animEffect transition="out" filter="fade">
                                      <p:cBhvr>
                                        <p:cTn id="13" dur="500"/>
                                        <p:tgtEl>
                                          <p:spTgt spid="78"/>
                                        </p:tgtEl>
                                      </p:cBhvr>
                                    </p:animEffect>
                                    <p:set>
                                      <p:cBhvr>
                                        <p:cTn id="14" dur="1" fill="hold">
                                          <p:stCondLst>
                                            <p:cond delay="499"/>
                                          </p:stCondLst>
                                        </p:cTn>
                                        <p:tgtEl>
                                          <p:spTgt spid="78"/>
                                        </p:tgtEl>
                                        <p:attrNameLst>
                                          <p:attrName>style.visibility</p:attrName>
                                        </p:attrNameLst>
                                      </p:cBhvr>
                                      <p:to>
                                        <p:strVal val="hidden"/>
                                      </p:to>
                                    </p:set>
                                  </p:childTnLst>
                                </p:cTn>
                              </p:par>
                            </p:childTnLst>
                          </p:cTn>
                        </p:par>
                        <p:par>
                          <p:cTn id="15" fill="hold">
                            <p:stCondLst>
                              <p:cond delay="3000"/>
                            </p:stCondLst>
                            <p:childTnLst>
                              <p:par>
                                <p:cTn id="16" presetID="10" presetClass="exit" presetSubtype="0" fill="hold" grpId="0" nodeType="afterEffect">
                                  <p:stCondLst>
                                    <p:cond delay="0"/>
                                  </p:stCondLst>
                                  <p:childTnLst>
                                    <p:animEffect transition="out" filter="fade">
                                      <p:cBhvr>
                                        <p:cTn id="17" dur="500"/>
                                        <p:tgtEl>
                                          <p:spTgt spid="77"/>
                                        </p:tgtEl>
                                      </p:cBhvr>
                                    </p:animEffect>
                                    <p:set>
                                      <p:cBhvr>
                                        <p:cTn id="18" dur="1" fill="hold">
                                          <p:stCondLst>
                                            <p:cond delay="499"/>
                                          </p:stCondLst>
                                        </p:cTn>
                                        <p:tgtEl>
                                          <p:spTgt spid="77"/>
                                        </p:tgtEl>
                                        <p:attrNameLst>
                                          <p:attrName>style.visibility</p:attrName>
                                        </p:attrNameLst>
                                      </p:cBhvr>
                                      <p:to>
                                        <p:strVal val="hidden"/>
                                      </p:to>
                                    </p:set>
                                  </p:childTnLst>
                                </p:cTn>
                              </p:par>
                            </p:childTnLst>
                          </p:cTn>
                        </p:par>
                        <p:par>
                          <p:cTn id="19" fill="hold">
                            <p:stCondLst>
                              <p:cond delay="3500"/>
                            </p:stCondLst>
                            <p:childTnLst>
                              <p:par>
                                <p:cTn id="20" presetID="10" presetClass="exit" presetSubtype="0" fill="hold" grpId="0" nodeType="afterEffect">
                                  <p:stCondLst>
                                    <p:cond delay="0"/>
                                  </p:stCondLst>
                                  <p:childTnLst>
                                    <p:animEffect transition="out" filter="fade">
                                      <p:cBhvr>
                                        <p:cTn id="21" dur="500"/>
                                        <p:tgtEl>
                                          <p:spTgt spid="76"/>
                                        </p:tgtEl>
                                      </p:cBhvr>
                                    </p:animEffect>
                                    <p:set>
                                      <p:cBhvr>
                                        <p:cTn id="22" dur="1" fill="hold">
                                          <p:stCondLst>
                                            <p:cond delay="499"/>
                                          </p:stCondLst>
                                        </p:cTn>
                                        <p:tgtEl>
                                          <p:spTgt spid="76"/>
                                        </p:tgtEl>
                                        <p:attrNameLst>
                                          <p:attrName>style.visibility</p:attrName>
                                        </p:attrNameLst>
                                      </p:cBhvr>
                                      <p:to>
                                        <p:strVal val="hidden"/>
                                      </p:to>
                                    </p:set>
                                  </p:childTnLst>
                                </p:cTn>
                              </p:par>
                              <p:par>
                                <p:cTn id="23" presetID="10" presetClass="entr" presetSubtype="0" fill="hold" grpId="0" nodeType="withEffect">
                                  <p:stCondLst>
                                    <p:cond delay="50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10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fade">
                                      <p:cBhvr>
                                        <p:cTn id="34" dur="500"/>
                                        <p:tgtEl>
                                          <p:spTgt spid="97"/>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122"/>
                                        </p:tgtEl>
                                        <p:attrNameLst>
                                          <p:attrName>style.visibility</p:attrName>
                                        </p:attrNameLst>
                                      </p:cBhvr>
                                      <p:to>
                                        <p:strVal val="visible"/>
                                      </p:to>
                                    </p:set>
                                    <p:animEffect transition="in" filter="fade">
                                      <p:cBhvr>
                                        <p:cTn id="42" dur="500"/>
                                        <p:tgtEl>
                                          <p:spTgt spid="122"/>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fade">
                                      <p:cBhvr>
                                        <p:cTn id="46" dur="500"/>
                                        <p:tgtEl>
                                          <p:spTgt spid="98"/>
                                        </p:tgtEl>
                                      </p:cBhvr>
                                    </p:animEffect>
                                  </p:childTnLst>
                                </p:cTn>
                              </p:par>
                            </p:childTnLst>
                          </p:cTn>
                        </p:par>
                        <p:par>
                          <p:cTn id="47" fill="hold">
                            <p:stCondLst>
                              <p:cond delay="2500"/>
                            </p:stCondLst>
                            <p:childTnLst>
                              <p:par>
                                <p:cTn id="48" presetID="10" presetClass="entr" presetSubtype="0" fill="hold" nodeType="afterEffect">
                                  <p:stCondLst>
                                    <p:cond delay="0"/>
                                  </p:stCondLst>
                                  <p:childTnLst>
                                    <p:set>
                                      <p:cBhvr>
                                        <p:cTn id="49" dur="1" fill="hold">
                                          <p:stCondLst>
                                            <p:cond delay="0"/>
                                          </p:stCondLst>
                                        </p:cTn>
                                        <p:tgtEl>
                                          <p:spTgt spid="157"/>
                                        </p:tgtEl>
                                        <p:attrNameLst>
                                          <p:attrName>style.visibility</p:attrName>
                                        </p:attrNameLst>
                                      </p:cBhvr>
                                      <p:to>
                                        <p:strVal val="visible"/>
                                      </p:to>
                                    </p:set>
                                    <p:animEffect transition="in" filter="fade">
                                      <p:cBhvr>
                                        <p:cTn id="50" dur="500"/>
                                        <p:tgtEl>
                                          <p:spTgt spid="157"/>
                                        </p:tgtEl>
                                      </p:cBhvr>
                                    </p:animEffec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125"/>
                                        </p:tgtEl>
                                        <p:attrNameLst>
                                          <p:attrName>style.visibility</p:attrName>
                                        </p:attrNameLst>
                                      </p:cBhvr>
                                      <p:to>
                                        <p:strVal val="visible"/>
                                      </p:to>
                                    </p:set>
                                    <p:animEffect transition="in" filter="fade">
                                      <p:cBhvr>
                                        <p:cTn id="54" dur="500"/>
                                        <p:tgtEl>
                                          <p:spTgt spid="125"/>
                                        </p:tgtEl>
                                      </p:cBhvr>
                                    </p:animEffect>
                                  </p:childTnLst>
                                </p:cTn>
                              </p:par>
                            </p:childTnLst>
                          </p:cTn>
                        </p:par>
                        <p:par>
                          <p:cTn id="55" fill="hold">
                            <p:stCondLst>
                              <p:cond delay="3500"/>
                            </p:stCondLst>
                            <p:childTnLst>
                              <p:par>
                                <p:cTn id="56" presetID="10" presetClass="entr" presetSubtype="0" fill="hold"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500"/>
                                        <p:tgtEl>
                                          <p:spTgt spid="100"/>
                                        </p:tgtEl>
                                      </p:cBhvr>
                                    </p:animEffect>
                                  </p:childTnLst>
                                </p:cTn>
                              </p:par>
                            </p:childTnLst>
                          </p:cTn>
                        </p:par>
                        <p:par>
                          <p:cTn id="59" fill="hold">
                            <p:stCondLst>
                              <p:cond delay="4000"/>
                            </p:stCondLst>
                            <p:childTnLst>
                              <p:par>
                                <p:cTn id="60" presetID="10" presetClass="entr" presetSubtype="0" fill="hold" nodeType="afterEffect">
                                  <p:stCondLst>
                                    <p:cond delay="0"/>
                                  </p:stCondLst>
                                  <p:childTnLst>
                                    <p:set>
                                      <p:cBhvr>
                                        <p:cTn id="61" dur="1" fill="hold">
                                          <p:stCondLst>
                                            <p:cond delay="0"/>
                                          </p:stCondLst>
                                        </p:cTn>
                                        <p:tgtEl>
                                          <p:spTgt spid="158"/>
                                        </p:tgtEl>
                                        <p:attrNameLst>
                                          <p:attrName>style.visibility</p:attrName>
                                        </p:attrNameLst>
                                      </p:cBhvr>
                                      <p:to>
                                        <p:strVal val="visible"/>
                                      </p:to>
                                    </p:set>
                                    <p:animEffect transition="in" filter="fade">
                                      <p:cBhvr>
                                        <p:cTn id="62" dur="500"/>
                                        <p:tgtEl>
                                          <p:spTgt spid="158"/>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126"/>
                                        </p:tgtEl>
                                        <p:attrNameLst>
                                          <p:attrName>style.visibility</p:attrName>
                                        </p:attrNameLst>
                                      </p:cBhvr>
                                      <p:to>
                                        <p:strVal val="visible"/>
                                      </p:to>
                                    </p:set>
                                    <p:animEffect transition="in" filter="fade">
                                      <p:cBhvr>
                                        <p:cTn id="66" dur="500"/>
                                        <p:tgtEl>
                                          <p:spTgt spid="126"/>
                                        </p:tgtEl>
                                      </p:cBhvr>
                                    </p:animEffect>
                                  </p:childTnLst>
                                </p:cTn>
                              </p:par>
                            </p:childTnLst>
                          </p:cTn>
                        </p:par>
                        <p:par>
                          <p:cTn id="67" fill="hold">
                            <p:stCondLst>
                              <p:cond delay="5000"/>
                            </p:stCondLst>
                            <p:childTnLst>
                              <p:par>
                                <p:cTn id="68" presetID="10" presetClass="entr" presetSubtype="0" fill="hold" nodeType="after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fade">
                                      <p:cBhvr>
                                        <p:cTn id="70" dur="500"/>
                                        <p:tgtEl>
                                          <p:spTgt spid="99"/>
                                        </p:tgtEl>
                                      </p:cBhvr>
                                    </p:animEffect>
                                  </p:childTnLst>
                                </p:cTn>
                              </p:par>
                            </p:childTnLst>
                          </p:cTn>
                        </p:par>
                        <p:par>
                          <p:cTn id="71" fill="hold">
                            <p:stCondLst>
                              <p:cond delay="5500"/>
                            </p:stCondLst>
                            <p:childTnLst>
                              <p:par>
                                <p:cTn id="72" presetID="10" presetClass="entr" presetSubtype="0" fill="hold" nodeType="afterEffect">
                                  <p:stCondLst>
                                    <p:cond delay="0"/>
                                  </p:stCondLst>
                                  <p:childTnLst>
                                    <p:set>
                                      <p:cBhvr>
                                        <p:cTn id="73" dur="1" fill="hold">
                                          <p:stCondLst>
                                            <p:cond delay="0"/>
                                          </p:stCondLst>
                                        </p:cTn>
                                        <p:tgtEl>
                                          <p:spTgt spid="2048"/>
                                        </p:tgtEl>
                                        <p:attrNameLst>
                                          <p:attrName>style.visibility</p:attrName>
                                        </p:attrNameLst>
                                      </p:cBhvr>
                                      <p:to>
                                        <p:strVal val="visible"/>
                                      </p:to>
                                    </p:set>
                                    <p:animEffect transition="in" filter="fade">
                                      <p:cBhvr>
                                        <p:cTn id="74" dur="500"/>
                                        <p:tgtEl>
                                          <p:spTgt spid="2048"/>
                                        </p:tgtEl>
                                      </p:cBhvr>
                                    </p:animEffect>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138"/>
                                        </p:tgtEl>
                                        <p:attrNameLst>
                                          <p:attrName>style.visibility</p:attrName>
                                        </p:attrNameLst>
                                      </p:cBhvr>
                                      <p:to>
                                        <p:strVal val="visible"/>
                                      </p:to>
                                    </p:set>
                                    <p:animEffect transition="in" filter="fade">
                                      <p:cBhvr>
                                        <p:cTn id="78" dur="500"/>
                                        <p:tgtEl>
                                          <p:spTgt spid="138"/>
                                        </p:tgtEl>
                                      </p:cBhvr>
                                    </p:animEffect>
                                  </p:childTnLst>
                                </p:cTn>
                              </p:par>
                            </p:childTnLst>
                          </p:cTn>
                        </p:par>
                        <p:par>
                          <p:cTn id="79" fill="hold">
                            <p:stCondLst>
                              <p:cond delay="6500"/>
                            </p:stCondLst>
                            <p:childTnLst>
                              <p:par>
                                <p:cTn id="80" presetID="10" presetClass="entr" presetSubtype="0" fill="hold" nodeType="afterEffect">
                                  <p:stCondLst>
                                    <p:cond delay="0"/>
                                  </p:stCondLst>
                                  <p:childTnLst>
                                    <p:set>
                                      <p:cBhvr>
                                        <p:cTn id="81" dur="1" fill="hold">
                                          <p:stCondLst>
                                            <p:cond delay="0"/>
                                          </p:stCondLst>
                                        </p:cTn>
                                        <p:tgtEl>
                                          <p:spTgt spid="104"/>
                                        </p:tgtEl>
                                        <p:attrNameLst>
                                          <p:attrName>style.visibility</p:attrName>
                                        </p:attrNameLst>
                                      </p:cBhvr>
                                      <p:to>
                                        <p:strVal val="visible"/>
                                      </p:to>
                                    </p:set>
                                    <p:animEffect transition="in" filter="fade">
                                      <p:cBhvr>
                                        <p:cTn id="82" dur="500"/>
                                        <p:tgtEl>
                                          <p:spTgt spid="104"/>
                                        </p:tgtEl>
                                      </p:cBhvr>
                                    </p:animEffect>
                                  </p:childTnLst>
                                </p:cTn>
                              </p:par>
                            </p:childTnLst>
                          </p:cTn>
                        </p:par>
                        <p:par>
                          <p:cTn id="83" fill="hold">
                            <p:stCondLst>
                              <p:cond delay="7000"/>
                            </p:stCondLst>
                            <p:childTnLst>
                              <p:par>
                                <p:cTn id="84" presetID="10" presetClass="entr" presetSubtype="0" fill="hold" nodeType="afterEffect">
                                  <p:stCondLst>
                                    <p:cond delay="0"/>
                                  </p:stCondLst>
                                  <p:childTnLst>
                                    <p:set>
                                      <p:cBhvr>
                                        <p:cTn id="85" dur="1" fill="hold">
                                          <p:stCondLst>
                                            <p:cond delay="0"/>
                                          </p:stCondLst>
                                        </p:cTn>
                                        <p:tgtEl>
                                          <p:spTgt spid="163"/>
                                        </p:tgtEl>
                                        <p:attrNameLst>
                                          <p:attrName>style.visibility</p:attrName>
                                        </p:attrNameLst>
                                      </p:cBhvr>
                                      <p:to>
                                        <p:strVal val="visible"/>
                                      </p:to>
                                    </p:set>
                                    <p:animEffect transition="in" filter="fade">
                                      <p:cBhvr>
                                        <p:cTn id="86" dur="500"/>
                                        <p:tgtEl>
                                          <p:spTgt spid="163"/>
                                        </p:tgtEl>
                                      </p:cBhvr>
                                    </p:animEffect>
                                  </p:childTnLst>
                                </p:cTn>
                              </p:par>
                            </p:childTnLst>
                          </p:cTn>
                        </p:par>
                        <p:par>
                          <p:cTn id="87" fill="hold">
                            <p:stCondLst>
                              <p:cond delay="7500"/>
                            </p:stCondLst>
                            <p:childTnLst>
                              <p:par>
                                <p:cTn id="88" presetID="10" presetClass="entr" presetSubtype="0" fill="hold" grpId="0" nodeType="afterEffect">
                                  <p:stCondLst>
                                    <p:cond delay="0"/>
                                  </p:stCondLst>
                                  <p:childTnLst>
                                    <p:set>
                                      <p:cBhvr>
                                        <p:cTn id="89" dur="1" fill="hold">
                                          <p:stCondLst>
                                            <p:cond delay="0"/>
                                          </p:stCondLst>
                                        </p:cTn>
                                        <p:tgtEl>
                                          <p:spTgt spid="141"/>
                                        </p:tgtEl>
                                        <p:attrNameLst>
                                          <p:attrName>style.visibility</p:attrName>
                                        </p:attrNameLst>
                                      </p:cBhvr>
                                      <p:to>
                                        <p:strVal val="visible"/>
                                      </p:to>
                                    </p:set>
                                    <p:animEffect transition="in" filter="fade">
                                      <p:cBhvr>
                                        <p:cTn id="90" dur="500"/>
                                        <p:tgtEl>
                                          <p:spTgt spid="141"/>
                                        </p:tgtEl>
                                      </p:cBhvr>
                                    </p:animEffect>
                                  </p:childTnLst>
                                </p:cTn>
                              </p:par>
                            </p:childTnLst>
                          </p:cTn>
                        </p:par>
                        <p:par>
                          <p:cTn id="91" fill="hold">
                            <p:stCondLst>
                              <p:cond delay="8000"/>
                            </p:stCondLst>
                            <p:childTnLst>
                              <p:par>
                                <p:cTn id="92" presetID="10" presetClass="entr" presetSubtype="0" fill="hold" nodeType="afterEffect">
                                  <p:stCondLst>
                                    <p:cond delay="0"/>
                                  </p:stCondLst>
                                  <p:childTnLst>
                                    <p:set>
                                      <p:cBhvr>
                                        <p:cTn id="93" dur="1" fill="hold">
                                          <p:stCondLst>
                                            <p:cond delay="0"/>
                                          </p:stCondLst>
                                        </p:cTn>
                                        <p:tgtEl>
                                          <p:spTgt spid="105"/>
                                        </p:tgtEl>
                                        <p:attrNameLst>
                                          <p:attrName>style.visibility</p:attrName>
                                        </p:attrNameLst>
                                      </p:cBhvr>
                                      <p:to>
                                        <p:strVal val="visible"/>
                                      </p:to>
                                    </p:set>
                                    <p:animEffect transition="in" filter="fade">
                                      <p:cBhvr>
                                        <p:cTn id="94" dur="500"/>
                                        <p:tgtEl>
                                          <p:spTgt spid="105"/>
                                        </p:tgtEl>
                                      </p:cBhvr>
                                    </p:animEffect>
                                  </p:childTnLst>
                                </p:cTn>
                              </p:par>
                            </p:childTnLst>
                          </p:cTn>
                        </p:par>
                        <p:par>
                          <p:cTn id="95" fill="hold">
                            <p:stCondLst>
                              <p:cond delay="8500"/>
                            </p:stCondLst>
                            <p:childTnLst>
                              <p:par>
                                <p:cTn id="96" presetID="10" presetClass="entr" presetSubtype="0" fill="hold" nodeType="after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fade">
                                      <p:cBhvr>
                                        <p:cTn id="98" dur="500"/>
                                        <p:tgtEl>
                                          <p:spTgt spid="165"/>
                                        </p:tgtEl>
                                      </p:cBhvr>
                                    </p:animEffect>
                                  </p:childTnLst>
                                </p:cTn>
                              </p:par>
                            </p:childTnLst>
                          </p:cTn>
                        </p:par>
                        <p:par>
                          <p:cTn id="99" fill="hold">
                            <p:stCondLst>
                              <p:cond delay="9000"/>
                            </p:stCondLst>
                            <p:childTnLst>
                              <p:par>
                                <p:cTn id="100" presetID="10" presetClass="entr" presetSubtype="0" fill="hold"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500"/>
                                        <p:tgtEl>
                                          <p:spTgt spid="102"/>
                                        </p:tgtEl>
                                      </p:cBhvr>
                                    </p:animEffect>
                                  </p:childTnLst>
                                </p:cTn>
                              </p:par>
                            </p:childTnLst>
                          </p:cTn>
                        </p:par>
                        <p:par>
                          <p:cTn id="103" fill="hold">
                            <p:stCondLst>
                              <p:cond delay="9500"/>
                            </p:stCondLst>
                            <p:childTnLst>
                              <p:par>
                                <p:cTn id="104" presetID="10" presetClass="entr" presetSubtype="0" fill="hold" grpId="0" nodeType="afterEffect">
                                  <p:stCondLst>
                                    <p:cond delay="0"/>
                                  </p:stCondLst>
                                  <p:childTnLst>
                                    <p:set>
                                      <p:cBhvr>
                                        <p:cTn id="105" dur="1" fill="hold">
                                          <p:stCondLst>
                                            <p:cond delay="0"/>
                                          </p:stCondLst>
                                        </p:cTn>
                                        <p:tgtEl>
                                          <p:spTgt spid="152"/>
                                        </p:tgtEl>
                                        <p:attrNameLst>
                                          <p:attrName>style.visibility</p:attrName>
                                        </p:attrNameLst>
                                      </p:cBhvr>
                                      <p:to>
                                        <p:strVal val="visible"/>
                                      </p:to>
                                    </p:set>
                                    <p:animEffect transition="in" filter="fade">
                                      <p:cBhvr>
                                        <p:cTn id="106" dur="500"/>
                                        <p:tgtEl>
                                          <p:spTgt spid="152"/>
                                        </p:tgtEl>
                                      </p:cBhvr>
                                    </p:animEffect>
                                  </p:childTnLst>
                                </p:cTn>
                              </p:par>
                            </p:childTnLst>
                          </p:cTn>
                        </p:par>
                        <p:par>
                          <p:cTn id="107" fill="hold">
                            <p:stCondLst>
                              <p:cond delay="10000"/>
                            </p:stCondLst>
                            <p:childTnLst>
                              <p:par>
                                <p:cTn id="108" presetID="10" presetClass="entr" presetSubtype="0" fill="hold" nodeType="afterEffect">
                                  <p:stCondLst>
                                    <p:cond delay="0"/>
                                  </p:stCondLst>
                                  <p:childTnLst>
                                    <p:set>
                                      <p:cBhvr>
                                        <p:cTn id="109" dur="1" fill="hold">
                                          <p:stCondLst>
                                            <p:cond delay="0"/>
                                          </p:stCondLst>
                                        </p:cTn>
                                        <p:tgtEl>
                                          <p:spTgt spid="160"/>
                                        </p:tgtEl>
                                        <p:attrNameLst>
                                          <p:attrName>style.visibility</p:attrName>
                                        </p:attrNameLst>
                                      </p:cBhvr>
                                      <p:to>
                                        <p:strVal val="visible"/>
                                      </p:to>
                                    </p:set>
                                    <p:animEffect transition="in" filter="fade">
                                      <p:cBhvr>
                                        <p:cTn id="110" dur="500"/>
                                        <p:tgtEl>
                                          <p:spTgt spid="160"/>
                                        </p:tgtEl>
                                      </p:cBhvr>
                                    </p:animEffect>
                                  </p:childTnLst>
                                </p:cTn>
                              </p:par>
                            </p:childTnLst>
                          </p:cTn>
                        </p:par>
                        <p:par>
                          <p:cTn id="111" fill="hold">
                            <p:stCondLst>
                              <p:cond delay="10500"/>
                            </p:stCondLst>
                            <p:childTnLst>
                              <p:par>
                                <p:cTn id="112" presetID="10" presetClass="entr" presetSubtype="0" fill="hold" nodeType="afterEffect">
                                  <p:stCondLst>
                                    <p:cond delay="0"/>
                                  </p:stCondLst>
                                  <p:childTnLst>
                                    <p:set>
                                      <p:cBhvr>
                                        <p:cTn id="113" dur="1" fill="hold">
                                          <p:stCondLst>
                                            <p:cond delay="0"/>
                                          </p:stCondLst>
                                        </p:cTn>
                                        <p:tgtEl>
                                          <p:spTgt spid="101"/>
                                        </p:tgtEl>
                                        <p:attrNameLst>
                                          <p:attrName>style.visibility</p:attrName>
                                        </p:attrNameLst>
                                      </p:cBhvr>
                                      <p:to>
                                        <p:strVal val="visible"/>
                                      </p:to>
                                    </p:set>
                                    <p:animEffect transition="in" filter="fade">
                                      <p:cBhvr>
                                        <p:cTn id="114" dur="500"/>
                                        <p:tgtEl>
                                          <p:spTgt spid="101"/>
                                        </p:tgtEl>
                                      </p:cBhvr>
                                    </p:animEffect>
                                  </p:childTnLst>
                                </p:cTn>
                              </p:par>
                            </p:childTnLst>
                          </p:cTn>
                        </p:par>
                        <p:par>
                          <p:cTn id="115" fill="hold">
                            <p:stCondLst>
                              <p:cond delay="11000"/>
                            </p:stCondLst>
                            <p:childTnLst>
                              <p:par>
                                <p:cTn id="116" presetID="10" presetClass="entr" presetSubtype="0" fill="hold" grpId="0" nodeType="afterEffect">
                                  <p:stCondLst>
                                    <p:cond delay="0"/>
                                  </p:stCondLst>
                                  <p:childTnLst>
                                    <p:set>
                                      <p:cBhvr>
                                        <p:cTn id="117" dur="1" fill="hold">
                                          <p:stCondLst>
                                            <p:cond delay="0"/>
                                          </p:stCondLst>
                                        </p:cTn>
                                        <p:tgtEl>
                                          <p:spTgt spid="153"/>
                                        </p:tgtEl>
                                        <p:attrNameLst>
                                          <p:attrName>style.visibility</p:attrName>
                                        </p:attrNameLst>
                                      </p:cBhvr>
                                      <p:to>
                                        <p:strVal val="visible"/>
                                      </p:to>
                                    </p:set>
                                    <p:animEffect transition="in" filter="fade">
                                      <p:cBhvr>
                                        <p:cTn id="118" dur="500"/>
                                        <p:tgtEl>
                                          <p:spTgt spid="153"/>
                                        </p:tgtEl>
                                      </p:cBhvr>
                                    </p:animEffect>
                                  </p:childTnLst>
                                </p:cTn>
                              </p:par>
                            </p:childTnLst>
                          </p:cTn>
                        </p:par>
                        <p:par>
                          <p:cTn id="119" fill="hold">
                            <p:stCondLst>
                              <p:cond delay="11500"/>
                            </p:stCondLst>
                            <p:childTnLst>
                              <p:par>
                                <p:cTn id="120" presetID="10" presetClass="entr" presetSubtype="0" fill="hold" nodeType="afterEffect">
                                  <p:stCondLst>
                                    <p:cond delay="0"/>
                                  </p:stCondLst>
                                  <p:childTnLst>
                                    <p:set>
                                      <p:cBhvr>
                                        <p:cTn id="121" dur="1" fill="hold">
                                          <p:stCondLst>
                                            <p:cond delay="0"/>
                                          </p:stCondLst>
                                        </p:cTn>
                                        <p:tgtEl>
                                          <p:spTgt spid="161"/>
                                        </p:tgtEl>
                                        <p:attrNameLst>
                                          <p:attrName>style.visibility</p:attrName>
                                        </p:attrNameLst>
                                      </p:cBhvr>
                                      <p:to>
                                        <p:strVal val="visible"/>
                                      </p:to>
                                    </p:set>
                                    <p:animEffect transition="in" filter="fade">
                                      <p:cBhvr>
                                        <p:cTn id="122" dur="500"/>
                                        <p:tgtEl>
                                          <p:spTgt spid="161"/>
                                        </p:tgtEl>
                                      </p:cBhvr>
                                    </p:animEffect>
                                  </p:childTnLst>
                                </p:cTn>
                              </p:par>
                            </p:childTnLst>
                          </p:cTn>
                        </p:par>
                        <p:par>
                          <p:cTn id="123" fill="hold">
                            <p:stCondLst>
                              <p:cond delay="12000"/>
                            </p:stCondLst>
                            <p:childTnLst>
                              <p:par>
                                <p:cTn id="124" presetID="10" presetClass="entr" presetSubtype="0" fill="hold" nodeType="afterEffect">
                                  <p:stCondLst>
                                    <p:cond delay="0"/>
                                  </p:stCondLst>
                                  <p:childTnLst>
                                    <p:set>
                                      <p:cBhvr>
                                        <p:cTn id="125" dur="1" fill="hold">
                                          <p:stCondLst>
                                            <p:cond delay="0"/>
                                          </p:stCondLst>
                                        </p:cTn>
                                        <p:tgtEl>
                                          <p:spTgt spid="106"/>
                                        </p:tgtEl>
                                        <p:attrNameLst>
                                          <p:attrName>style.visibility</p:attrName>
                                        </p:attrNameLst>
                                      </p:cBhvr>
                                      <p:to>
                                        <p:strVal val="visible"/>
                                      </p:to>
                                    </p:set>
                                    <p:animEffect transition="in" filter="fade">
                                      <p:cBhvr>
                                        <p:cTn id="126" dur="500"/>
                                        <p:tgtEl>
                                          <p:spTgt spid="106"/>
                                        </p:tgtEl>
                                      </p:cBhvr>
                                    </p:animEffect>
                                  </p:childTnLst>
                                </p:cTn>
                              </p:par>
                            </p:childTnLst>
                          </p:cTn>
                        </p:par>
                        <p:par>
                          <p:cTn id="127" fill="hold">
                            <p:stCondLst>
                              <p:cond delay="12500"/>
                            </p:stCondLst>
                            <p:childTnLst>
                              <p:par>
                                <p:cTn id="128" presetID="10" presetClass="entr" presetSubtype="0" fill="hold" grpId="0" nodeType="afterEffect">
                                  <p:stCondLst>
                                    <p:cond delay="0"/>
                                  </p:stCondLst>
                                  <p:childTnLst>
                                    <p:set>
                                      <p:cBhvr>
                                        <p:cTn id="129" dur="1" fill="hold">
                                          <p:stCondLst>
                                            <p:cond delay="0"/>
                                          </p:stCondLst>
                                        </p:cTn>
                                        <p:tgtEl>
                                          <p:spTgt spid="154"/>
                                        </p:tgtEl>
                                        <p:attrNameLst>
                                          <p:attrName>style.visibility</p:attrName>
                                        </p:attrNameLst>
                                      </p:cBhvr>
                                      <p:to>
                                        <p:strVal val="visible"/>
                                      </p:to>
                                    </p:set>
                                    <p:animEffect transition="in" filter="fade">
                                      <p:cBhvr>
                                        <p:cTn id="130" dur="500"/>
                                        <p:tgtEl>
                                          <p:spTgt spid="154"/>
                                        </p:tgtEl>
                                      </p:cBhvr>
                                    </p:animEffect>
                                  </p:childTnLst>
                                </p:cTn>
                              </p:par>
                            </p:childTnLst>
                          </p:cTn>
                        </p:par>
                        <p:par>
                          <p:cTn id="131" fill="hold">
                            <p:stCondLst>
                              <p:cond delay="13000"/>
                            </p:stCondLst>
                            <p:childTnLst>
                              <p:par>
                                <p:cTn id="132" presetID="10" presetClass="entr" presetSubtype="0" fill="hold" nodeType="afterEffect">
                                  <p:stCondLst>
                                    <p:cond delay="0"/>
                                  </p:stCondLst>
                                  <p:childTnLst>
                                    <p:set>
                                      <p:cBhvr>
                                        <p:cTn id="133" dur="1" fill="hold">
                                          <p:stCondLst>
                                            <p:cond delay="0"/>
                                          </p:stCondLst>
                                        </p:cTn>
                                        <p:tgtEl>
                                          <p:spTgt spid="166"/>
                                        </p:tgtEl>
                                        <p:attrNameLst>
                                          <p:attrName>style.visibility</p:attrName>
                                        </p:attrNameLst>
                                      </p:cBhvr>
                                      <p:to>
                                        <p:strVal val="visible"/>
                                      </p:to>
                                    </p:set>
                                    <p:animEffect transition="in" filter="fade">
                                      <p:cBhvr>
                                        <p:cTn id="134" dur="500"/>
                                        <p:tgtEl>
                                          <p:spTgt spid="166"/>
                                        </p:tgtEl>
                                      </p:cBhvr>
                                    </p:animEffect>
                                  </p:childTnLst>
                                </p:cTn>
                              </p:par>
                            </p:childTnLst>
                          </p:cTn>
                        </p:par>
                        <p:par>
                          <p:cTn id="135" fill="hold">
                            <p:stCondLst>
                              <p:cond delay="13500"/>
                            </p:stCondLst>
                            <p:childTnLst>
                              <p:par>
                                <p:cTn id="136" presetID="10" presetClass="entr" presetSubtype="0" fill="hold" nodeType="afterEffect">
                                  <p:stCondLst>
                                    <p:cond delay="0"/>
                                  </p:stCondLst>
                                  <p:childTnLst>
                                    <p:set>
                                      <p:cBhvr>
                                        <p:cTn id="137" dur="1" fill="hold">
                                          <p:stCondLst>
                                            <p:cond delay="0"/>
                                          </p:stCondLst>
                                        </p:cTn>
                                        <p:tgtEl>
                                          <p:spTgt spid="108"/>
                                        </p:tgtEl>
                                        <p:attrNameLst>
                                          <p:attrName>style.visibility</p:attrName>
                                        </p:attrNameLst>
                                      </p:cBhvr>
                                      <p:to>
                                        <p:strVal val="visible"/>
                                      </p:to>
                                    </p:set>
                                    <p:animEffect transition="in" filter="fade">
                                      <p:cBhvr>
                                        <p:cTn id="138" dur="500"/>
                                        <p:tgtEl>
                                          <p:spTgt spid="108"/>
                                        </p:tgtEl>
                                      </p:cBhvr>
                                    </p:animEffect>
                                  </p:childTnLst>
                                </p:cTn>
                              </p:par>
                            </p:childTnLst>
                          </p:cTn>
                        </p:par>
                        <p:par>
                          <p:cTn id="139" fill="hold">
                            <p:stCondLst>
                              <p:cond delay="14000"/>
                            </p:stCondLst>
                            <p:childTnLst>
                              <p:par>
                                <p:cTn id="140" presetID="10" presetClass="entr" presetSubtype="0" fill="hold" grpId="0" nodeType="afterEffect">
                                  <p:stCondLst>
                                    <p:cond delay="0"/>
                                  </p:stCondLst>
                                  <p:childTnLst>
                                    <p:set>
                                      <p:cBhvr>
                                        <p:cTn id="141" dur="1" fill="hold">
                                          <p:stCondLst>
                                            <p:cond delay="0"/>
                                          </p:stCondLst>
                                        </p:cTn>
                                        <p:tgtEl>
                                          <p:spTgt spid="155"/>
                                        </p:tgtEl>
                                        <p:attrNameLst>
                                          <p:attrName>style.visibility</p:attrName>
                                        </p:attrNameLst>
                                      </p:cBhvr>
                                      <p:to>
                                        <p:strVal val="visible"/>
                                      </p:to>
                                    </p:set>
                                    <p:animEffect transition="in" filter="fade">
                                      <p:cBhvr>
                                        <p:cTn id="142" dur="500"/>
                                        <p:tgtEl>
                                          <p:spTgt spid="155"/>
                                        </p:tgtEl>
                                      </p:cBhvr>
                                    </p:animEffect>
                                  </p:childTnLst>
                                </p:cTn>
                              </p:par>
                            </p:childTnLst>
                          </p:cTn>
                        </p:par>
                        <p:par>
                          <p:cTn id="143" fill="hold">
                            <p:stCondLst>
                              <p:cond delay="14500"/>
                            </p:stCondLst>
                            <p:childTnLst>
                              <p:par>
                                <p:cTn id="144" presetID="10" presetClass="entr" presetSubtype="0" fill="hold" nodeType="afterEffect">
                                  <p:stCondLst>
                                    <p:cond delay="0"/>
                                  </p:stCondLst>
                                  <p:childTnLst>
                                    <p:set>
                                      <p:cBhvr>
                                        <p:cTn id="145" dur="1" fill="hold">
                                          <p:stCondLst>
                                            <p:cond delay="0"/>
                                          </p:stCondLst>
                                        </p:cTn>
                                        <p:tgtEl>
                                          <p:spTgt spid="162"/>
                                        </p:tgtEl>
                                        <p:attrNameLst>
                                          <p:attrName>style.visibility</p:attrName>
                                        </p:attrNameLst>
                                      </p:cBhvr>
                                      <p:to>
                                        <p:strVal val="visible"/>
                                      </p:to>
                                    </p:set>
                                    <p:animEffect transition="in" filter="fade">
                                      <p:cBhvr>
                                        <p:cTn id="146" dur="500"/>
                                        <p:tgtEl>
                                          <p:spTgt spid="162"/>
                                        </p:tgtEl>
                                      </p:cBhvr>
                                    </p:animEffect>
                                  </p:childTnLst>
                                </p:cTn>
                              </p:par>
                            </p:childTnLst>
                          </p:cTn>
                        </p:par>
                        <p:par>
                          <p:cTn id="147" fill="hold">
                            <p:stCondLst>
                              <p:cond delay="15000"/>
                            </p:stCondLst>
                            <p:childTnLst>
                              <p:par>
                                <p:cTn id="148" presetID="10" presetClass="entr" presetSubtype="0" fill="hold" nodeType="afterEffect">
                                  <p:stCondLst>
                                    <p:cond delay="0"/>
                                  </p:stCondLst>
                                  <p:childTnLst>
                                    <p:set>
                                      <p:cBhvr>
                                        <p:cTn id="149" dur="1" fill="hold">
                                          <p:stCondLst>
                                            <p:cond delay="0"/>
                                          </p:stCondLst>
                                        </p:cTn>
                                        <p:tgtEl>
                                          <p:spTgt spid="109"/>
                                        </p:tgtEl>
                                        <p:attrNameLst>
                                          <p:attrName>style.visibility</p:attrName>
                                        </p:attrNameLst>
                                      </p:cBhvr>
                                      <p:to>
                                        <p:strVal val="visible"/>
                                      </p:to>
                                    </p:set>
                                    <p:animEffect transition="in" filter="fade">
                                      <p:cBhvr>
                                        <p:cTn id="150" dur="500"/>
                                        <p:tgtEl>
                                          <p:spTgt spid="109"/>
                                        </p:tgtEl>
                                      </p:cBhvr>
                                    </p:animEffect>
                                  </p:childTnLst>
                                </p:cTn>
                              </p:par>
                            </p:childTnLst>
                          </p:cTn>
                        </p:par>
                        <p:par>
                          <p:cTn id="151" fill="hold">
                            <p:stCondLst>
                              <p:cond delay="15500"/>
                            </p:stCondLst>
                            <p:childTnLst>
                              <p:par>
                                <p:cTn id="152" presetID="10" presetClass="entr" presetSubtype="0" fill="hold" grpId="0" nodeType="afterEffect">
                                  <p:stCondLst>
                                    <p:cond delay="0"/>
                                  </p:stCondLst>
                                  <p:childTnLst>
                                    <p:set>
                                      <p:cBhvr>
                                        <p:cTn id="153" dur="1" fill="hold">
                                          <p:stCondLst>
                                            <p:cond delay="0"/>
                                          </p:stCondLst>
                                        </p:cTn>
                                        <p:tgtEl>
                                          <p:spTgt spid="156"/>
                                        </p:tgtEl>
                                        <p:attrNameLst>
                                          <p:attrName>style.visibility</p:attrName>
                                        </p:attrNameLst>
                                      </p:cBhvr>
                                      <p:to>
                                        <p:strVal val="visible"/>
                                      </p:to>
                                    </p:set>
                                    <p:animEffect transition="in" filter="fade">
                                      <p:cBhvr>
                                        <p:cTn id="154"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 grpId="0"/>
      <p:bldP spid="122" grpId="0"/>
      <p:bldP spid="125" grpId="0"/>
      <p:bldP spid="126" grpId="0"/>
      <p:bldP spid="138" grpId="0"/>
      <p:bldP spid="141" grpId="0"/>
      <p:bldP spid="152" grpId="0"/>
      <p:bldP spid="153" grpId="0"/>
      <p:bldP spid="154" grpId="0"/>
      <p:bldP spid="155" grpId="0"/>
      <p:bldP spid="156" grpId="0"/>
      <p:bldP spid="76" grpId="0" animBg="1"/>
      <p:bldP spid="77" grpId="0" animBg="1"/>
      <p:bldP spid="78" grpId="0" animBg="1"/>
      <p:bldP spid="79" grpId="0" animBg="1"/>
      <p:bldP spid="8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ounded Rectangle 6"/>
          <p:cNvSpPr/>
          <p:nvPr/>
        </p:nvSpPr>
        <p:spPr bwMode="auto">
          <a:xfrm>
            <a:off x="613042" y="1192974"/>
            <a:ext cx="10789920" cy="4044044"/>
          </a:xfrm>
          <a:prstGeom prst="roundRect">
            <a:avLst>
              <a:gd name="adj" fmla="val 5496"/>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519112" y="228600"/>
            <a:ext cx="11149013" cy="553998"/>
          </a:xfrm>
        </p:spPr>
        <p:txBody>
          <a:bodyPr/>
          <a:lstStyle/>
          <a:p>
            <a:r>
              <a:rPr lang="en-US" sz="4000" dirty="0" smtClean="0"/>
              <a:t>Opalis target scenario examples</a:t>
            </a:r>
            <a:endParaRPr lang="en-US" sz="4000" dirty="0"/>
          </a:p>
        </p:txBody>
      </p:sp>
      <p:sp>
        <p:nvSpPr>
          <p:cNvPr id="3" name="Text Placeholder 2"/>
          <p:cNvSpPr>
            <a:spLocks noGrp="1"/>
          </p:cNvSpPr>
          <p:nvPr>
            <p:ph type="body" sz="quarter" idx="10"/>
          </p:nvPr>
        </p:nvSpPr>
        <p:spPr>
          <a:xfrm>
            <a:off x="992152" y="1447799"/>
            <a:ext cx="4991037" cy="3526478"/>
          </a:xfrm>
        </p:spPr>
        <p:txBody>
          <a:bodyPr/>
          <a:lstStyle/>
          <a:p>
            <a:pPr marL="341313" indent="-341313">
              <a:lnSpc>
                <a:spcPts val="3000"/>
              </a:lnSpc>
            </a:pPr>
            <a:r>
              <a:rPr lang="en-US" sz="2200" dirty="0"/>
              <a:t>Manual tasks</a:t>
            </a:r>
          </a:p>
          <a:p>
            <a:pPr marL="341313" indent="-341313">
              <a:lnSpc>
                <a:spcPts val="3000"/>
              </a:lnSpc>
            </a:pPr>
            <a:r>
              <a:rPr lang="en-US" sz="2200" dirty="0"/>
              <a:t>Batch Scripts</a:t>
            </a:r>
          </a:p>
          <a:p>
            <a:pPr marL="341313" indent="-341313">
              <a:lnSpc>
                <a:spcPts val="3000"/>
              </a:lnSpc>
            </a:pPr>
            <a:r>
              <a:rPr lang="en-US" sz="2200" dirty="0"/>
              <a:t>Compliance requirements</a:t>
            </a:r>
          </a:p>
          <a:p>
            <a:pPr marL="341313" indent="-341313">
              <a:lnSpc>
                <a:spcPts val="3000"/>
              </a:lnSpc>
            </a:pPr>
            <a:r>
              <a:rPr lang="en-US" sz="2200" dirty="0"/>
              <a:t>User request scenarios </a:t>
            </a:r>
          </a:p>
          <a:p>
            <a:pPr marL="341313" indent="-341313">
              <a:lnSpc>
                <a:spcPts val="3000"/>
              </a:lnSpc>
            </a:pPr>
            <a:r>
              <a:rPr lang="en-US" sz="2200" dirty="0"/>
              <a:t>Provisioning </a:t>
            </a:r>
          </a:p>
          <a:p>
            <a:pPr marL="341313" indent="-341313">
              <a:lnSpc>
                <a:spcPts val="3000"/>
              </a:lnSpc>
            </a:pPr>
            <a:r>
              <a:rPr lang="en-US" sz="2200" dirty="0"/>
              <a:t>Disaster Recovery</a:t>
            </a:r>
          </a:p>
          <a:p>
            <a:pPr marL="341313" indent="-341313">
              <a:lnSpc>
                <a:spcPts val="3000"/>
              </a:lnSpc>
            </a:pPr>
            <a:r>
              <a:rPr lang="en-US" sz="2200" dirty="0"/>
              <a:t>Desktop scenarios</a:t>
            </a:r>
          </a:p>
          <a:p>
            <a:pPr marL="341313" indent="-341313">
              <a:lnSpc>
                <a:spcPts val="3000"/>
              </a:lnSpc>
            </a:pPr>
            <a:r>
              <a:rPr lang="en-US" sz="2200" dirty="0"/>
              <a:t>Responding to incidents</a:t>
            </a:r>
          </a:p>
        </p:txBody>
      </p:sp>
      <p:sp>
        <p:nvSpPr>
          <p:cNvPr id="5" name="Rounded Rectangle 4"/>
          <p:cNvSpPr/>
          <p:nvPr/>
        </p:nvSpPr>
        <p:spPr>
          <a:xfrm>
            <a:off x="613042" y="5531062"/>
            <a:ext cx="10789920" cy="646331"/>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algn="ctr"/>
            <a:r>
              <a:rPr lang="en-US" sz="2000" dirty="0"/>
              <a:t>Every customer has at least one scenario that </a:t>
            </a:r>
            <a:r>
              <a:rPr lang="en-US" sz="2000" b="1" dirty="0"/>
              <a:t>Opalis</a:t>
            </a:r>
            <a:r>
              <a:rPr lang="en-US" sz="2000" dirty="0"/>
              <a:t> answers!</a:t>
            </a:r>
          </a:p>
        </p:txBody>
      </p:sp>
      <p:sp>
        <p:nvSpPr>
          <p:cNvPr id="6" name="Text Placeholder 2"/>
          <p:cNvSpPr txBox="1">
            <a:spLocks/>
          </p:cNvSpPr>
          <p:nvPr/>
        </p:nvSpPr>
        <p:spPr>
          <a:xfrm>
            <a:off x="6719846" y="1447126"/>
            <a:ext cx="4882346" cy="352647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1313" indent="-341313">
              <a:lnSpc>
                <a:spcPts val="3000"/>
              </a:lnSpc>
              <a:buBlip>
                <a:blip r:embed="rId5"/>
              </a:buBlip>
            </a:pPr>
            <a:r>
              <a:rPr lang="en-US" sz="2200" dirty="0"/>
              <a:t>Change Control </a:t>
            </a:r>
          </a:p>
          <a:p>
            <a:pPr marL="341313" indent="-341313">
              <a:lnSpc>
                <a:spcPts val="3000"/>
              </a:lnSpc>
              <a:buBlip>
                <a:blip r:embed="rId5"/>
              </a:buBlip>
            </a:pPr>
            <a:r>
              <a:rPr lang="en-US" sz="2200" dirty="0"/>
              <a:t>Multiple Service Desks </a:t>
            </a:r>
          </a:p>
          <a:p>
            <a:pPr marL="341313" indent="-341313">
              <a:lnSpc>
                <a:spcPts val="3000"/>
              </a:lnSpc>
              <a:buBlip>
                <a:blip r:embed="rId5"/>
              </a:buBlip>
            </a:pPr>
            <a:r>
              <a:rPr lang="en-US" sz="2200" dirty="0"/>
              <a:t>Capacity Management</a:t>
            </a:r>
          </a:p>
          <a:p>
            <a:pPr marL="341313" indent="-341313">
              <a:lnSpc>
                <a:spcPts val="3000"/>
              </a:lnSpc>
              <a:buBlip>
                <a:blip r:embed="rId5"/>
              </a:buBlip>
            </a:pPr>
            <a:r>
              <a:rPr lang="en-US" sz="2200" dirty="0"/>
              <a:t>Release Management</a:t>
            </a:r>
          </a:p>
          <a:p>
            <a:pPr marL="341313" indent="-341313">
              <a:lnSpc>
                <a:spcPts val="3000"/>
              </a:lnSpc>
              <a:buBlip>
                <a:blip r:embed="rId5"/>
              </a:buBlip>
            </a:pPr>
            <a:r>
              <a:rPr lang="en-US" sz="2200" dirty="0"/>
              <a:t>SLA adherence issues</a:t>
            </a:r>
          </a:p>
          <a:p>
            <a:pPr marL="341313" indent="-341313">
              <a:lnSpc>
                <a:spcPts val="3000"/>
              </a:lnSpc>
              <a:buBlip>
                <a:blip r:embed="rId5"/>
              </a:buBlip>
            </a:pPr>
            <a:r>
              <a:rPr lang="en-US" sz="2200" dirty="0"/>
              <a:t>Rapid change environments</a:t>
            </a:r>
          </a:p>
          <a:p>
            <a:pPr marL="341313" indent="-341313">
              <a:lnSpc>
                <a:spcPts val="3000"/>
              </a:lnSpc>
              <a:buBlip>
                <a:blip r:embed="rId5"/>
              </a:buBlip>
            </a:pPr>
            <a:r>
              <a:rPr lang="en-US" sz="2200" dirty="0"/>
              <a:t>Diverse system integrations</a:t>
            </a:r>
          </a:p>
          <a:p>
            <a:pPr marL="341313" indent="-341313">
              <a:lnSpc>
                <a:spcPts val="3000"/>
              </a:lnSpc>
              <a:buBlip>
                <a:blip r:embed="rId5"/>
              </a:buBlip>
            </a:pPr>
            <a:r>
              <a:rPr lang="en-US" sz="2200" dirty="0"/>
              <a:t>Patch Remediation</a:t>
            </a:r>
          </a:p>
        </p:txBody>
      </p:sp>
    </p:spTree>
    <p:extLst>
      <p:ext uri="{BB962C8B-B14F-4D97-AF65-F5344CB8AC3E}">
        <p14:creationId xmlns:p14="http://schemas.microsoft.com/office/powerpoint/2010/main" val="34928177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Power of the Opalis solution</a:t>
            </a:r>
            <a:endParaRPr lang="en-US" dirty="0"/>
          </a:p>
        </p:txBody>
      </p:sp>
      <p:sp>
        <p:nvSpPr>
          <p:cNvPr id="3" name="Text Placeholder 2"/>
          <p:cNvSpPr>
            <a:spLocks noGrp="1"/>
          </p:cNvSpPr>
          <p:nvPr>
            <p:ph type="body" sz="quarter" idx="10"/>
          </p:nvPr>
        </p:nvSpPr>
        <p:spPr>
          <a:xfrm>
            <a:off x="519112" y="1092951"/>
            <a:ext cx="7513077" cy="2117503"/>
          </a:xfrm>
        </p:spPr>
        <p:txBody>
          <a:bodyPr/>
          <a:lstStyle/>
          <a:p>
            <a:pPr marL="341313" indent="-341313"/>
            <a:r>
              <a:rPr lang="en-US" sz="2000" dirty="0" smtClean="0"/>
              <a:t>Market-tested </a:t>
            </a:r>
          </a:p>
          <a:p>
            <a:pPr marL="627063" lvl="1" indent="-285750"/>
            <a:r>
              <a:rPr lang="en-US" sz="1800" dirty="0" smtClean="0"/>
              <a:t>Currently on 6th version of product which has seen broad customer adoption for a variety of use cases </a:t>
            </a:r>
          </a:p>
          <a:p>
            <a:pPr marL="341313" indent="-341313"/>
            <a:r>
              <a:rPr lang="en-US" sz="2000" dirty="0"/>
              <a:t>Easy authoring and debugging </a:t>
            </a:r>
          </a:p>
          <a:p>
            <a:pPr marL="627063" lvl="1" indent="-285750"/>
            <a:r>
              <a:rPr lang="en-US" sz="1800" dirty="0"/>
              <a:t>Drag and drop, Visio-like authoring, nested </a:t>
            </a:r>
            <a:r>
              <a:rPr lang="en-US" sz="1800" dirty="0" err="1"/>
              <a:t>runbooks</a:t>
            </a:r>
            <a:r>
              <a:rPr lang="en-US" sz="1800" dirty="0"/>
              <a:t>, built in features like looping and branching.  </a:t>
            </a:r>
          </a:p>
          <a:p>
            <a:pPr marL="341313" indent="-341313"/>
            <a:r>
              <a:rPr lang="en-US" sz="2000" dirty="0" err="1"/>
              <a:t>Databus</a:t>
            </a:r>
            <a:endParaRPr lang="en-US" sz="2000" dirty="0"/>
          </a:p>
          <a:p>
            <a:pPr marL="627063" lvl="1" indent="-285750"/>
            <a:r>
              <a:rPr lang="en-US" sz="1800" dirty="0"/>
              <a:t>Abstracts developer-level complexity from the </a:t>
            </a:r>
            <a:r>
              <a:rPr lang="en-US" sz="1800" dirty="0" err="1"/>
              <a:t>runbook</a:t>
            </a:r>
            <a:r>
              <a:rPr lang="en-US" sz="1800" dirty="0"/>
              <a:t> author and enables Hub-and-spoke integration model</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267" y="3959184"/>
            <a:ext cx="2893382" cy="2354470"/>
          </a:xfrm>
          <a:prstGeom prst="rect">
            <a:avLst/>
          </a:prstGeom>
          <a:noFill/>
          <a:ln w="28575">
            <a:solidFill>
              <a:schemeClr val="tx2"/>
            </a:solidFill>
            <a:miter lim="800000"/>
            <a:headEnd/>
            <a:tailEnd/>
          </a:ln>
          <a:effectLst>
            <a:reflection blurRad="6350" stA="28000" endPos="15000" dir="5400000" sy="-100000" algn="bl" rotWithShape="0"/>
          </a:effectLst>
          <a:scene3d>
            <a:camera prst="perspectiveContrastingRightFacing" fov="2700000">
              <a:rot lat="602826" lon="19267761" rev="267208"/>
            </a:camera>
            <a:lightRig rig="threePt" dir="t"/>
          </a:scene3d>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100136" y="3778115"/>
            <a:ext cx="8012476" cy="2853089"/>
          </a:xfrm>
          <a:prstGeom prst="rect">
            <a:avLst/>
          </a:prstGeom>
        </p:spPr>
        <p:txBody>
          <a:bodyPr wrap="square">
            <a:spAutoFit/>
          </a:bodyPr>
          <a:lstStyle/>
          <a:p>
            <a:pPr marL="341313" indent="-341313">
              <a:lnSpc>
                <a:spcPct val="90000"/>
              </a:lnSpc>
              <a:spcBef>
                <a:spcPct val="20000"/>
              </a:spcBef>
              <a:buSzPct val="90000"/>
              <a:buBlip>
                <a:blip r:embed="rId4"/>
              </a:buBlip>
            </a:pPr>
            <a:r>
              <a:rPr lang="en-US" sz="2000" dirty="0">
                <a:gradFill>
                  <a:gsLst>
                    <a:gs pos="0">
                      <a:schemeClr val="tx1"/>
                    </a:gs>
                    <a:gs pos="86000">
                      <a:schemeClr val="tx1"/>
                    </a:gs>
                  </a:gsLst>
                  <a:lin ang="5400000" scaled="0"/>
                </a:gradFill>
              </a:rPr>
              <a:t>Out of box Integration Packs</a:t>
            </a:r>
          </a:p>
          <a:p>
            <a:pPr marL="627063" lvl="1" indent="-285750">
              <a:lnSpc>
                <a:spcPct val="90000"/>
              </a:lnSpc>
              <a:spcBef>
                <a:spcPct val="20000"/>
              </a:spcBef>
              <a:buSzPct val="90000"/>
              <a:buBlip>
                <a:blip r:embed="rId4"/>
              </a:buBlip>
            </a:pPr>
            <a:r>
              <a:rPr lang="en-US" dirty="0">
                <a:gradFill>
                  <a:gsLst>
                    <a:gs pos="0">
                      <a:schemeClr val="tx1"/>
                    </a:gs>
                    <a:gs pos="86000">
                      <a:schemeClr val="tx1"/>
                    </a:gs>
                  </a:gsLst>
                  <a:lin ang="5400000" scaled="0"/>
                </a:gradFill>
              </a:rPr>
              <a:t>All major enterprise products covered (HP, IBM, CA, BMC, EMC)</a:t>
            </a:r>
          </a:p>
          <a:p>
            <a:pPr marL="341313" lvl="1" indent="-341313">
              <a:lnSpc>
                <a:spcPct val="90000"/>
              </a:lnSpc>
              <a:spcBef>
                <a:spcPct val="20000"/>
              </a:spcBef>
              <a:buSzPct val="90000"/>
              <a:buBlip>
                <a:blip r:embed="rId4"/>
              </a:buBlip>
            </a:pPr>
            <a:r>
              <a:rPr lang="en-US" sz="2000" dirty="0">
                <a:gradFill>
                  <a:gsLst>
                    <a:gs pos="0">
                      <a:schemeClr val="tx1"/>
                    </a:gs>
                    <a:gs pos="86000">
                      <a:schemeClr val="tx1"/>
                    </a:gs>
                  </a:gsLst>
                  <a:lin ang="5400000" scaled="0"/>
                </a:gradFill>
              </a:rPr>
              <a:t>Easy extensibility </a:t>
            </a:r>
          </a:p>
          <a:p>
            <a:pPr marL="627063" lvl="1" indent="-285750">
              <a:lnSpc>
                <a:spcPct val="90000"/>
              </a:lnSpc>
              <a:spcBef>
                <a:spcPct val="20000"/>
              </a:spcBef>
              <a:buSzPct val="90000"/>
              <a:buBlip>
                <a:blip r:embed="rId4"/>
              </a:buBlip>
            </a:pPr>
            <a:r>
              <a:rPr lang="en-US" dirty="0">
                <a:gradFill>
                  <a:gsLst>
                    <a:gs pos="0">
                      <a:schemeClr val="tx1"/>
                    </a:gs>
                    <a:gs pos="86000">
                      <a:schemeClr val="tx1"/>
                    </a:gs>
                  </a:gsLst>
                  <a:lin ang="5400000" scaled="0"/>
                </a:gradFill>
              </a:rPr>
              <a:t>Quick Integration Kit (QIK)</a:t>
            </a:r>
          </a:p>
          <a:p>
            <a:pPr marL="341313" indent="-341313">
              <a:lnSpc>
                <a:spcPct val="90000"/>
              </a:lnSpc>
              <a:spcBef>
                <a:spcPct val="20000"/>
              </a:spcBef>
              <a:buSzPct val="90000"/>
              <a:buBlip>
                <a:blip r:embed="rId4"/>
              </a:buBlip>
            </a:pPr>
            <a:r>
              <a:rPr lang="en-US" sz="2000" dirty="0">
                <a:gradFill>
                  <a:gsLst>
                    <a:gs pos="0">
                      <a:schemeClr val="tx1"/>
                    </a:gs>
                    <a:gs pos="86000">
                      <a:schemeClr val="tx1"/>
                    </a:gs>
                  </a:gsLst>
                  <a:lin ang="5400000" scaled="0"/>
                </a:gradFill>
              </a:rPr>
              <a:t>Operations console </a:t>
            </a:r>
          </a:p>
          <a:p>
            <a:pPr marL="627063" lvl="1" indent="-285750">
              <a:lnSpc>
                <a:spcPct val="90000"/>
              </a:lnSpc>
              <a:spcBef>
                <a:spcPct val="20000"/>
              </a:spcBef>
              <a:buSzPct val="90000"/>
              <a:buBlip>
                <a:blip r:embed="rId4"/>
              </a:buBlip>
            </a:pPr>
            <a:r>
              <a:rPr lang="en-US" dirty="0">
                <a:gradFill>
                  <a:gsLst>
                    <a:gs pos="0">
                      <a:schemeClr val="tx1"/>
                    </a:gs>
                    <a:gs pos="86000">
                      <a:schemeClr val="tx1"/>
                    </a:gs>
                  </a:gsLst>
                  <a:lin ang="5400000" scaled="0"/>
                </a:gradFill>
              </a:rPr>
              <a:t>Role-based views provide visibility to the </a:t>
            </a:r>
            <a:r>
              <a:rPr lang="en-US" dirty="0" err="1">
                <a:gradFill>
                  <a:gsLst>
                    <a:gs pos="0">
                      <a:schemeClr val="tx1"/>
                    </a:gs>
                    <a:gs pos="86000">
                      <a:schemeClr val="tx1"/>
                    </a:gs>
                  </a:gsLst>
                  <a:lin ang="5400000" scaled="0"/>
                </a:gradFill>
              </a:rPr>
              <a:t>runbooks</a:t>
            </a:r>
            <a:endParaRPr lang="en-US" dirty="0">
              <a:gradFill>
                <a:gsLst>
                  <a:gs pos="0">
                    <a:schemeClr val="tx1"/>
                  </a:gs>
                  <a:gs pos="86000">
                    <a:schemeClr val="tx1"/>
                  </a:gs>
                </a:gsLst>
                <a:lin ang="5400000" scaled="0"/>
              </a:gradFill>
            </a:endParaRPr>
          </a:p>
          <a:p>
            <a:pPr marL="341313" lvl="1" indent="-341313">
              <a:lnSpc>
                <a:spcPct val="90000"/>
              </a:lnSpc>
              <a:spcBef>
                <a:spcPct val="20000"/>
              </a:spcBef>
              <a:buSzPct val="90000"/>
              <a:buBlip>
                <a:blip r:embed="rId4"/>
              </a:buBlip>
            </a:pPr>
            <a:r>
              <a:rPr lang="en-US" sz="2000" dirty="0">
                <a:gradFill>
                  <a:gsLst>
                    <a:gs pos="0">
                      <a:schemeClr val="tx1"/>
                    </a:gs>
                    <a:gs pos="86000">
                      <a:schemeClr val="tx1"/>
                    </a:gs>
                  </a:gsLst>
                  <a:lin ang="5400000" scaled="0"/>
                </a:gradFill>
              </a:rPr>
              <a:t>Cost</a:t>
            </a:r>
          </a:p>
          <a:p>
            <a:pPr marL="627063" lvl="1" indent="-285750">
              <a:lnSpc>
                <a:spcPct val="90000"/>
              </a:lnSpc>
              <a:spcBef>
                <a:spcPct val="20000"/>
              </a:spcBef>
              <a:buSzPct val="90000"/>
              <a:buBlip>
                <a:blip r:embed="rId4"/>
              </a:buBlip>
            </a:pPr>
            <a:r>
              <a:rPr lang="en-US" dirty="0">
                <a:gradFill>
                  <a:gsLst>
                    <a:gs pos="0">
                      <a:schemeClr val="tx1"/>
                    </a:gs>
                    <a:gs pos="86000">
                      <a:schemeClr val="tx1"/>
                    </a:gs>
                  </a:gsLst>
                  <a:lin ang="5400000" scaled="0"/>
                </a:gradFill>
              </a:rPr>
              <a:t>All Management licensing vehicles (SMSE/D, ECI, e-CAL and SPLA) include a license grant for </a:t>
            </a:r>
            <a:r>
              <a:rPr lang="en-US" dirty="0" err="1" smtClean="0">
                <a:gradFill>
                  <a:gsLst>
                    <a:gs pos="0">
                      <a:schemeClr val="tx1"/>
                    </a:gs>
                    <a:gs pos="86000">
                      <a:schemeClr val="tx1"/>
                    </a:gs>
                  </a:gsLst>
                  <a:lin ang="5400000" scaled="0"/>
                </a:gradFill>
              </a:rPr>
              <a:t>Opalis</a:t>
            </a:r>
            <a:endParaRPr lang="en-US" dirty="0">
              <a:gradFill>
                <a:gsLst>
                  <a:gs pos="0">
                    <a:schemeClr val="tx1"/>
                  </a:gs>
                  <a:gs pos="86000">
                    <a:schemeClr val="tx1"/>
                  </a:gs>
                </a:gsLst>
                <a:lin ang="5400000" scaled="0"/>
              </a:gradFill>
            </a:endParaRPr>
          </a:p>
        </p:txBody>
      </p:sp>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8225" y="1169670"/>
            <a:ext cx="2940611" cy="2262009"/>
          </a:xfrm>
          <a:prstGeom prst="rect">
            <a:avLst/>
          </a:prstGeom>
          <a:noFill/>
          <a:ln w="28575">
            <a:solidFill>
              <a:schemeClr val="tx2"/>
            </a:solidFill>
            <a:miter lim="800000"/>
            <a:headEnd/>
            <a:tailEnd/>
          </a:ln>
          <a:effectLst>
            <a:reflection blurRad="6350" stA="28000" endPos="15000" dir="5400000" sy="-100000" algn="bl" rotWithShape="0"/>
          </a:effectLst>
          <a:scene3d>
            <a:camera prst="perspectiveHeroicExtremeLeftFacing" fov="3000000">
              <a:rot lat="786958" lon="2100001" rev="21422565"/>
            </a:camera>
            <a:lightRig rig="threePt" dir="t"/>
          </a:scene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4820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do you get Opalis?</a:t>
            </a:r>
            <a:endParaRPr lang="en-US" sz="4000" dirty="0"/>
          </a:p>
        </p:txBody>
      </p:sp>
      <p:sp>
        <p:nvSpPr>
          <p:cNvPr id="3" name="Text Placeholder 2"/>
          <p:cNvSpPr>
            <a:spLocks noGrp="1"/>
          </p:cNvSpPr>
          <p:nvPr>
            <p:ph type="body" sz="quarter" idx="10"/>
          </p:nvPr>
        </p:nvSpPr>
        <p:spPr>
          <a:xfrm>
            <a:off x="519112" y="1447799"/>
            <a:ext cx="11149013" cy="4887492"/>
          </a:xfrm>
        </p:spPr>
        <p:txBody>
          <a:bodyPr/>
          <a:lstStyle/>
          <a:p>
            <a:r>
              <a:rPr lang="en-US" sz="2800" dirty="0" smtClean="0"/>
              <a:t>The Opalis subsidiary has granted Microsoft customers rights</a:t>
            </a:r>
            <a:br>
              <a:rPr lang="en-US" sz="2800" dirty="0" smtClean="0"/>
            </a:br>
            <a:r>
              <a:rPr lang="en-US" sz="2800" dirty="0" smtClean="0"/>
              <a:t>to Opalis:</a:t>
            </a:r>
          </a:p>
          <a:p>
            <a:pPr lvl="1"/>
            <a:r>
              <a:rPr lang="en-US" sz="2400" dirty="0" smtClean="0"/>
              <a:t>Server Management Suite Enterprise/Datacenter (SMSE/D)</a:t>
            </a:r>
          </a:p>
          <a:p>
            <a:pPr lvl="1"/>
            <a:r>
              <a:rPr lang="en-US" sz="2400" dirty="0"/>
              <a:t>New into </a:t>
            </a:r>
            <a:r>
              <a:rPr lang="en-US" sz="2400" dirty="0" smtClean="0"/>
              <a:t>Service Provider Licensing (SPLA)!</a:t>
            </a:r>
          </a:p>
          <a:p>
            <a:pPr lvl="1"/>
            <a:r>
              <a:rPr lang="en-US" sz="2400" dirty="0" smtClean="0"/>
              <a:t>New into Enterprise CAL (</a:t>
            </a:r>
            <a:r>
              <a:rPr lang="en-US" sz="2400" dirty="0" err="1" smtClean="0"/>
              <a:t>eCAL</a:t>
            </a:r>
            <a:r>
              <a:rPr lang="en-US" sz="2400" dirty="0" smtClean="0"/>
              <a:t>) for client scenarios!</a:t>
            </a:r>
            <a:endParaRPr lang="en-US" dirty="0"/>
          </a:p>
          <a:p>
            <a:pPr lvl="1"/>
            <a:endParaRPr lang="en-US" sz="1200" dirty="0" smtClean="0"/>
          </a:p>
          <a:p>
            <a:r>
              <a:rPr lang="en-US" sz="2800" dirty="0" smtClean="0"/>
              <a:t>Getting the bits:</a:t>
            </a:r>
          </a:p>
          <a:p>
            <a:pPr lvl="1"/>
            <a:r>
              <a:rPr lang="en-US" sz="2400" dirty="0" smtClean="0"/>
              <a:t>180 day trial available on </a:t>
            </a:r>
            <a:br>
              <a:rPr lang="en-US" sz="2400" dirty="0" smtClean="0"/>
            </a:br>
            <a:r>
              <a:rPr lang="en-US" sz="2400" dirty="0" smtClean="0"/>
              <a:t>microsoft.com</a:t>
            </a:r>
          </a:p>
          <a:p>
            <a:pPr lvl="1"/>
            <a:r>
              <a:rPr lang="en-US" sz="2400" dirty="0" smtClean="0"/>
              <a:t>Full version and licenses also </a:t>
            </a:r>
            <a:br>
              <a:rPr lang="en-US" sz="2400" dirty="0" smtClean="0"/>
            </a:br>
            <a:r>
              <a:rPr lang="en-US" sz="2400" dirty="0" smtClean="0"/>
              <a:t>on microsoft.com</a:t>
            </a:r>
          </a:p>
          <a:p>
            <a:pPr lvl="1"/>
            <a:r>
              <a:rPr lang="en-US" sz="2400" dirty="0" smtClean="0"/>
              <a:t>Opalis will not be on MVLS, TechNet </a:t>
            </a:r>
            <a:br>
              <a:rPr lang="en-US" sz="2400" dirty="0" smtClean="0"/>
            </a:br>
            <a:r>
              <a:rPr lang="en-US" sz="2400" dirty="0" smtClean="0"/>
              <a:t>or MSDN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655" y="3998788"/>
            <a:ext cx="6159856" cy="1556381"/>
          </a:xfrm>
          <a:prstGeom prst="rect">
            <a:avLst/>
          </a:prstGeom>
          <a:noFill/>
          <a:ln>
            <a:noFill/>
          </a:ln>
          <a:effectLst>
            <a:reflection blurRad="6350" stA="35000" endPos="30000" dir="5400000" sy="-100000" algn="bl" rotWithShape="0"/>
          </a:effectLst>
          <a:scene3d>
            <a:camera prst="perspectiveHeroicExtremeLeftFacing" fov="2700000">
              <a:rot lat="469220" lon="1814361" rev="21357871"/>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7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mtClean="0"/>
              <a:t>TOMORROW</a:t>
            </a:r>
            <a:endParaRPr lang="en-US" dirty="0"/>
          </a:p>
        </p:txBody>
      </p:sp>
      <p:sp>
        <p:nvSpPr>
          <p:cNvPr id="6" name="Subtitle 5"/>
          <p:cNvSpPr>
            <a:spLocks noGrp="1"/>
          </p:cNvSpPr>
          <p:nvPr>
            <p:ph type="subTitle" idx="1"/>
          </p:nvPr>
        </p:nvSpPr>
        <p:spPr/>
        <p:txBody>
          <a:bodyPr/>
          <a:lstStyle/>
          <a:p>
            <a:r>
              <a:rPr lang="en-US" smtClean="0"/>
              <a:t>Lets go take a look at System Center Orchestrator!</a:t>
            </a:r>
            <a:endParaRPr lang="en-US" dirty="0"/>
          </a:p>
        </p:txBody>
      </p:sp>
      <p:pic>
        <p:nvPicPr>
          <p:cNvPr id="2050" name="Picture 2" descr="C:\userdata\PowerPoint Content\images\SysCnt-Orchestrator_v_rgb_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3282" y="155572"/>
            <a:ext cx="2399366" cy="176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9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9112" y="228600"/>
            <a:ext cx="11149013" cy="581698"/>
          </a:xfrm>
        </p:spPr>
        <p:txBody>
          <a:bodyPr/>
          <a:lstStyle/>
          <a:p>
            <a:r>
              <a:rPr lang="en-US" sz="4200" dirty="0" smtClean="0"/>
              <a:t>System Center Orchestrator Investments</a:t>
            </a:r>
            <a:endParaRPr lang="en-US" sz="4200" dirty="0"/>
          </a:p>
        </p:txBody>
      </p:sp>
      <p:pic>
        <p:nvPicPr>
          <p:cNvPr id="18" name="Picture 3" descr="S:\PowerPoint Content\images\SysCnt-Orchestrator_h_rgb_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500" y="241585"/>
            <a:ext cx="1903412" cy="545911"/>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bwMode="auto">
          <a:xfrm>
            <a:off x="2462212" y="1404741"/>
            <a:ext cx="7264400" cy="11303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gradFill>
                <a:gsLst>
                  <a:gs pos="0">
                    <a:srgbClr val="FFFFFF"/>
                  </a:gs>
                  <a:gs pos="100000">
                    <a:srgbClr val="FFFFFF"/>
                  </a:gs>
                </a:gsLst>
                <a:lin ang="5400000" scaled="0"/>
              </a:gradFill>
            </a:endParaRPr>
          </a:p>
        </p:txBody>
      </p:sp>
      <p:sp>
        <p:nvSpPr>
          <p:cNvPr id="15" name="Rounded Rectangle 14"/>
          <p:cNvSpPr/>
          <p:nvPr/>
        </p:nvSpPr>
        <p:spPr bwMode="auto">
          <a:xfrm>
            <a:off x="2462212" y="5156113"/>
            <a:ext cx="7264400" cy="11303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gradFill>
                <a:gsLst>
                  <a:gs pos="0">
                    <a:srgbClr val="FFFFFF"/>
                  </a:gs>
                  <a:gs pos="100000">
                    <a:srgbClr val="FFFFFF"/>
                  </a:gs>
                </a:gsLst>
                <a:lin ang="5400000" scaled="0"/>
              </a:gradFill>
            </a:endParaRPr>
          </a:p>
        </p:txBody>
      </p:sp>
      <p:sp>
        <p:nvSpPr>
          <p:cNvPr id="14" name="Rounded Rectangle 13"/>
          <p:cNvSpPr/>
          <p:nvPr/>
        </p:nvSpPr>
        <p:spPr bwMode="auto">
          <a:xfrm>
            <a:off x="2462212" y="3911513"/>
            <a:ext cx="7264400" cy="11303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gradFill>
                <a:gsLst>
                  <a:gs pos="0">
                    <a:srgbClr val="FFFFFF"/>
                  </a:gs>
                  <a:gs pos="100000">
                    <a:srgbClr val="FFFFFF"/>
                  </a:gs>
                </a:gsLst>
                <a:lin ang="5400000" scaled="0"/>
              </a:gradFill>
            </a:endParaRPr>
          </a:p>
        </p:txBody>
      </p:sp>
      <p:sp>
        <p:nvSpPr>
          <p:cNvPr id="4" name="Rounded Rectangle 3"/>
          <p:cNvSpPr/>
          <p:nvPr/>
        </p:nvSpPr>
        <p:spPr bwMode="auto">
          <a:xfrm>
            <a:off x="2462212" y="2641513"/>
            <a:ext cx="7264400" cy="11303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gradFill>
                <a:gsLst>
                  <a:gs pos="0">
                    <a:srgbClr val="FFFFFF"/>
                  </a:gs>
                  <a:gs pos="100000">
                    <a:srgbClr val="FFFFFF"/>
                  </a:gs>
                </a:gsLst>
                <a:lin ang="5400000" scaled="0"/>
              </a:gradFill>
            </a:endParaRPr>
          </a:p>
        </p:txBody>
      </p:sp>
      <p:pic>
        <p:nvPicPr>
          <p:cNvPr id="8" name="Picture 4" descr="D:\0Projects\Microsoft\MMS facelift deck\images\MSB08_Christina_01.jp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512410" y="2705013"/>
            <a:ext cx="2301859" cy="1017458"/>
          </a:xfrm>
          <a:prstGeom prst="roundRect">
            <a:avLst>
              <a:gd name="adj" fmla="val 12339"/>
            </a:avLst>
          </a:prstGeom>
          <a:solidFill>
            <a:srgbClr val="FFFFFF">
              <a:shade val="85000"/>
            </a:srgbClr>
          </a:solidFill>
          <a:ln>
            <a:noFill/>
          </a:ln>
          <a:effectLst/>
          <a:scene3d>
            <a:camera prst="orthographicFront"/>
            <a:lightRig rig="threePt" dir="t"/>
          </a:scene3d>
          <a:sp3d prstMaterial="matte"/>
          <a:extLst/>
        </p:spPr>
      </p:pic>
      <p:pic>
        <p:nvPicPr>
          <p:cNvPr id="9" name="Picture 5" descr="D:\0Projects\Microsoft\MMS facelift deck\images\MSB08_Freb_01.jp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2512410" y="3959112"/>
            <a:ext cx="2301859" cy="1028640"/>
          </a:xfrm>
          <a:prstGeom prst="roundRect">
            <a:avLst>
              <a:gd name="adj" fmla="val 12339"/>
            </a:avLst>
          </a:prstGeom>
          <a:solidFill>
            <a:srgbClr val="FFFFFF">
              <a:shade val="85000"/>
            </a:srgbClr>
          </a:solidFill>
          <a:ln>
            <a:noFill/>
          </a:ln>
          <a:effectLst/>
          <a:extLst/>
        </p:spPr>
      </p:pic>
      <p:sp>
        <p:nvSpPr>
          <p:cNvPr id="10" name="Rectangle 9"/>
          <p:cNvSpPr/>
          <p:nvPr/>
        </p:nvSpPr>
        <p:spPr>
          <a:xfrm>
            <a:off x="5168322" y="2787047"/>
            <a:ext cx="3694153" cy="797141"/>
          </a:xfrm>
          <a:prstGeom prst="rect">
            <a:avLst/>
          </a:prstGeom>
        </p:spPr>
        <p:txBody>
          <a:bodyPr wrap="none">
            <a:spAutoFit/>
          </a:bodyPr>
          <a:lstStyle/>
          <a:p>
            <a:pPr lvl="0"/>
            <a:r>
              <a:rPr lang="en-US" dirty="0" smtClean="0"/>
              <a:t>Operator</a:t>
            </a:r>
          </a:p>
          <a:p>
            <a:pPr lvl="0"/>
            <a:endParaRPr lang="en-US" sz="800" dirty="0"/>
          </a:p>
          <a:p>
            <a:pPr marL="287338" indent="-287338">
              <a:lnSpc>
                <a:spcPct val="90000"/>
              </a:lnSpc>
              <a:spcBef>
                <a:spcPct val="20000"/>
              </a:spcBef>
              <a:buSzPct val="90000"/>
              <a:buBlip>
                <a:blip r:embed="rId6"/>
              </a:buBlip>
            </a:pPr>
            <a:r>
              <a:rPr lang="en-US" dirty="0">
                <a:gradFill>
                  <a:gsLst>
                    <a:gs pos="0">
                      <a:schemeClr val="tx1"/>
                    </a:gs>
                    <a:gs pos="86000">
                      <a:schemeClr val="tx1"/>
                    </a:gs>
                  </a:gsLst>
                  <a:lin ang="5400000" scaled="0"/>
                </a:gradFill>
              </a:rPr>
              <a:t>Trigger, Monitor &amp;Troubleshoot</a:t>
            </a:r>
          </a:p>
        </p:txBody>
      </p:sp>
      <p:sp>
        <p:nvSpPr>
          <p:cNvPr id="17" name="Rectangle 16"/>
          <p:cNvSpPr/>
          <p:nvPr/>
        </p:nvSpPr>
        <p:spPr>
          <a:xfrm>
            <a:off x="5168322" y="4069747"/>
            <a:ext cx="2800767" cy="797141"/>
          </a:xfrm>
          <a:prstGeom prst="rect">
            <a:avLst/>
          </a:prstGeom>
        </p:spPr>
        <p:txBody>
          <a:bodyPr wrap="none">
            <a:spAutoFit/>
          </a:bodyPr>
          <a:lstStyle/>
          <a:p>
            <a:pPr lvl="0"/>
            <a:r>
              <a:rPr lang="en-US" dirty="0"/>
              <a:t>Developer</a:t>
            </a:r>
          </a:p>
          <a:p>
            <a:pPr lvl="0"/>
            <a:endParaRPr lang="en-US" sz="800" dirty="0"/>
          </a:p>
          <a:p>
            <a:pPr marL="287338" indent="-287338">
              <a:lnSpc>
                <a:spcPct val="90000"/>
              </a:lnSpc>
              <a:spcBef>
                <a:spcPct val="20000"/>
              </a:spcBef>
              <a:buSzPct val="90000"/>
              <a:buBlip>
                <a:blip r:embed="rId6"/>
              </a:buBlip>
            </a:pPr>
            <a:r>
              <a:rPr lang="en-US" dirty="0">
                <a:gradFill>
                  <a:gsLst>
                    <a:gs pos="0">
                      <a:schemeClr val="tx1"/>
                    </a:gs>
                    <a:gs pos="86000">
                      <a:schemeClr val="tx1"/>
                    </a:gs>
                  </a:gsLst>
                  <a:lin ang="5400000" scaled="0"/>
                </a:gradFill>
              </a:rPr>
              <a:t>Application integration</a:t>
            </a:r>
          </a:p>
        </p:txBody>
      </p:sp>
      <p:sp>
        <p:nvSpPr>
          <p:cNvPr id="19" name="Rectangle 18"/>
          <p:cNvSpPr/>
          <p:nvPr/>
        </p:nvSpPr>
        <p:spPr>
          <a:xfrm>
            <a:off x="5168322" y="5324203"/>
            <a:ext cx="2360583" cy="797141"/>
          </a:xfrm>
          <a:prstGeom prst="rect">
            <a:avLst/>
          </a:prstGeom>
        </p:spPr>
        <p:txBody>
          <a:bodyPr wrap="none">
            <a:spAutoFit/>
          </a:bodyPr>
          <a:lstStyle/>
          <a:p>
            <a:pPr lvl="0"/>
            <a:r>
              <a:rPr lang="en-US" dirty="0"/>
              <a:t>IT Business Manager</a:t>
            </a:r>
          </a:p>
          <a:p>
            <a:pPr lvl="0"/>
            <a:endParaRPr lang="en-US" sz="800" dirty="0"/>
          </a:p>
          <a:p>
            <a:pPr marL="287338" indent="-287338">
              <a:lnSpc>
                <a:spcPct val="90000"/>
              </a:lnSpc>
              <a:spcBef>
                <a:spcPct val="20000"/>
              </a:spcBef>
              <a:buSzPct val="90000"/>
              <a:buBlip>
                <a:blip r:embed="rId6"/>
              </a:buBlip>
            </a:pPr>
            <a:r>
              <a:rPr lang="en-US" dirty="0">
                <a:gradFill>
                  <a:gsLst>
                    <a:gs pos="0">
                      <a:schemeClr val="tx1"/>
                    </a:gs>
                    <a:gs pos="86000">
                      <a:schemeClr val="tx1"/>
                    </a:gs>
                  </a:gsLst>
                  <a:lin ang="5400000" scaled="0"/>
                </a:gradFill>
              </a:rPr>
              <a:t>Report &amp; Analyze</a:t>
            </a:r>
          </a:p>
        </p:txBody>
      </p:sp>
      <p:sp>
        <p:nvSpPr>
          <p:cNvPr id="20" name="Rectangle 19"/>
          <p:cNvSpPr/>
          <p:nvPr/>
        </p:nvSpPr>
        <p:spPr>
          <a:xfrm>
            <a:off x="5168322" y="1593115"/>
            <a:ext cx="3942105" cy="797141"/>
          </a:xfrm>
          <a:prstGeom prst="rect">
            <a:avLst/>
          </a:prstGeom>
        </p:spPr>
        <p:txBody>
          <a:bodyPr wrap="none">
            <a:spAutoFit/>
          </a:bodyPr>
          <a:lstStyle/>
          <a:p>
            <a:pPr lvl="0"/>
            <a:r>
              <a:rPr lang="en-US" dirty="0"/>
              <a:t>IT Pro</a:t>
            </a:r>
          </a:p>
          <a:p>
            <a:pPr lvl="0"/>
            <a:endParaRPr lang="en-US" sz="800" dirty="0"/>
          </a:p>
          <a:p>
            <a:pPr marL="287338" indent="-287338">
              <a:lnSpc>
                <a:spcPct val="90000"/>
              </a:lnSpc>
              <a:spcBef>
                <a:spcPct val="20000"/>
              </a:spcBef>
              <a:buSzPct val="90000"/>
              <a:buBlip>
                <a:blip r:embed="rId6"/>
              </a:buBlip>
            </a:pPr>
            <a:r>
              <a:rPr lang="en-US" dirty="0">
                <a:gradFill>
                  <a:gsLst>
                    <a:gs pos="0">
                      <a:schemeClr val="tx1"/>
                    </a:gs>
                    <a:gs pos="86000">
                      <a:schemeClr val="tx1"/>
                    </a:gs>
                  </a:gsLst>
                  <a:lin ang="5400000" scaled="0"/>
                </a:gradFill>
              </a:rPr>
              <a:t>Authoring, Debugging &amp; Scripting</a:t>
            </a:r>
          </a:p>
        </p:txBody>
      </p:sp>
      <p:pic>
        <p:nvPicPr>
          <p:cNvPr id="22" name="Picture 2" descr="D:\0Projects\Microsoft\MMS facelift deck\images\MSIT08_Opal_04.jpg"/>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2512410" y="1473021"/>
            <a:ext cx="2301859" cy="1028639"/>
          </a:xfrm>
          <a:prstGeom prst="roundRect">
            <a:avLst>
              <a:gd name="adj" fmla="val 12339"/>
            </a:avLst>
          </a:prstGeom>
          <a:solidFill>
            <a:srgbClr val="FFFFFF">
              <a:shade val="85000"/>
            </a:srgbClr>
          </a:solidFill>
          <a:ln>
            <a:noFill/>
          </a:ln>
          <a:effectLst/>
          <a:extLst/>
        </p:spPr>
      </p:pic>
      <p:pic>
        <p:nvPicPr>
          <p:cNvPr id="23" name="Picture 3" descr="D:\0Projects\Microsoft\MMS facelift deck\images\MSB08_Sherman_01.jpg"/>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2512410" y="5219674"/>
            <a:ext cx="2301859" cy="1028639"/>
          </a:xfrm>
          <a:prstGeom prst="roundRect">
            <a:avLst>
              <a:gd name="adj" fmla="val 12339"/>
            </a:avLst>
          </a:prstGeom>
          <a:solidFill>
            <a:srgbClr val="FFFFFF">
              <a:shade val="85000"/>
            </a:srgbClr>
          </a:solidFill>
          <a:ln>
            <a:noFill/>
          </a:ln>
          <a:effectLst/>
          <a:extLst/>
        </p:spPr>
      </p:pic>
    </p:spTree>
    <p:extLst>
      <p:ext uri="{BB962C8B-B14F-4D97-AF65-F5344CB8AC3E}">
        <p14:creationId xmlns:p14="http://schemas.microsoft.com/office/powerpoint/2010/main" val="104424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bwMode="auto">
          <a:xfrm>
            <a:off x="694843" y="932328"/>
            <a:ext cx="10631607" cy="5638800"/>
          </a:xfrm>
          <a:prstGeom prst="roundRect">
            <a:avLst>
              <a:gd name="adj" fmla="val 3346"/>
            </a:avLst>
          </a:prstGeom>
          <a:gradFill>
            <a:gsLst>
              <a:gs pos="0">
                <a:schemeClr val="accent5">
                  <a:shade val="51000"/>
                  <a:satMod val="130000"/>
                  <a:alpha val="40000"/>
                </a:schemeClr>
              </a:gs>
              <a:gs pos="80000">
                <a:schemeClr val="accent5">
                  <a:shade val="93000"/>
                  <a:satMod val="130000"/>
                  <a:alpha val="27000"/>
                </a:schemeClr>
              </a:gs>
              <a:gs pos="100000">
                <a:schemeClr val="accent5">
                  <a:shade val="94000"/>
                  <a:satMod val="135000"/>
                  <a:alpha val="19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 name="Title 4"/>
          <p:cNvSpPr>
            <a:spLocks noGrp="1"/>
          </p:cNvSpPr>
          <p:nvPr>
            <p:ph type="title"/>
          </p:nvPr>
        </p:nvSpPr>
        <p:spPr/>
        <p:txBody>
          <a:bodyPr/>
          <a:lstStyle/>
          <a:p>
            <a:r>
              <a:rPr lang="en-US" dirty="0" smtClean="0"/>
              <a:t>What are the Components of Orchestrator?</a:t>
            </a:r>
            <a:endParaRPr lang="en-US" dirty="0"/>
          </a:p>
        </p:txBody>
      </p:sp>
      <p:grpSp>
        <p:nvGrpSpPr>
          <p:cNvPr id="31" name="Group 30"/>
          <p:cNvGrpSpPr/>
          <p:nvPr/>
        </p:nvGrpSpPr>
        <p:grpSpPr>
          <a:xfrm>
            <a:off x="1062227" y="1790700"/>
            <a:ext cx="1816100" cy="3937000"/>
            <a:chOff x="1062227" y="1790700"/>
            <a:chExt cx="1816100" cy="3937000"/>
          </a:xfrm>
        </p:grpSpPr>
        <p:sp>
          <p:nvSpPr>
            <p:cNvPr id="2" name="Rounded Rectangle 1"/>
            <p:cNvSpPr/>
            <p:nvPr/>
          </p:nvSpPr>
          <p:spPr bwMode="auto">
            <a:xfrm>
              <a:off x="1062227" y="1790700"/>
              <a:ext cx="1816100" cy="3937000"/>
            </a:xfrm>
            <a:prstGeom prst="roundRect">
              <a:avLst>
                <a:gd name="adj" fmla="val 10819"/>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gradFill>
                  <a:gsLst>
                    <a:gs pos="0">
                      <a:srgbClr val="FFFFFF"/>
                    </a:gs>
                    <a:gs pos="100000">
                      <a:srgbClr val="FFFFFF"/>
                    </a:gs>
                  </a:gsLst>
                  <a:lin ang="5400000" scaled="0"/>
                </a:gradFill>
              </a:endParaRPr>
            </a:p>
          </p:txBody>
        </p:sp>
        <p:cxnSp>
          <p:nvCxnSpPr>
            <p:cNvPr id="95" name="Straight Arrow Connector 94"/>
            <p:cNvCxnSpPr/>
            <p:nvPr/>
          </p:nvCxnSpPr>
          <p:spPr>
            <a:xfrm flipV="1">
              <a:off x="1971688" y="3115778"/>
              <a:ext cx="0" cy="1280160"/>
            </a:xfrm>
            <a:prstGeom prst="straightConnector1">
              <a:avLst/>
            </a:prstGeom>
            <a:ln w="19050">
              <a:solidFill>
                <a:srgbClr val="00B0F0"/>
              </a:solidFill>
              <a:headEnd/>
              <a:tailEnd/>
            </a:ln>
          </p:spPr>
          <p:style>
            <a:lnRef idx="1">
              <a:schemeClr val="accent4"/>
            </a:lnRef>
            <a:fillRef idx="0">
              <a:schemeClr val="accent4"/>
            </a:fillRef>
            <a:effectRef idx="0">
              <a:schemeClr val="accent4"/>
            </a:effectRef>
            <a:fontRef idx="minor">
              <a:schemeClr val="tx1"/>
            </a:fontRef>
          </p:style>
        </p:cxnSp>
        <p:sp>
          <p:nvSpPr>
            <p:cNvPr id="78" name="Rounded Rectangle 77"/>
            <p:cNvSpPr>
              <a:spLocks noChangeAspect="1"/>
            </p:cNvSpPr>
            <p:nvPr/>
          </p:nvSpPr>
          <p:spPr bwMode="auto">
            <a:xfrm>
              <a:off x="1204171" y="3395160"/>
              <a:ext cx="1490558" cy="82143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500" dirty="0" smtClean="0">
                  <a:solidFill>
                    <a:schemeClr val="tx1"/>
                  </a:solidFill>
                </a:rPr>
                <a:t>Quick Integration Kit</a:t>
              </a:r>
              <a:endParaRPr lang="en-US" sz="1500" dirty="0">
                <a:solidFill>
                  <a:schemeClr val="tx1"/>
                </a:solidFill>
              </a:endParaRPr>
            </a:p>
          </p:txBody>
        </p:sp>
      </p:grpSp>
      <p:grpSp>
        <p:nvGrpSpPr>
          <p:cNvPr id="37" name="Group 36"/>
          <p:cNvGrpSpPr/>
          <p:nvPr/>
        </p:nvGrpSpPr>
        <p:grpSpPr>
          <a:xfrm>
            <a:off x="2794000" y="1186214"/>
            <a:ext cx="2663217" cy="4541486"/>
            <a:chOff x="2794000" y="1186214"/>
            <a:chExt cx="2663217" cy="4541486"/>
          </a:xfrm>
        </p:grpSpPr>
        <p:sp>
          <p:nvSpPr>
            <p:cNvPr id="89" name="Rounded Rectangle 88"/>
            <p:cNvSpPr/>
            <p:nvPr/>
          </p:nvSpPr>
          <p:spPr bwMode="auto">
            <a:xfrm>
              <a:off x="3416300" y="1790700"/>
              <a:ext cx="1816100" cy="3937000"/>
            </a:xfrm>
            <a:prstGeom prst="roundRect">
              <a:avLst>
                <a:gd name="adj" fmla="val 10819"/>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gradFill>
                  <a:gsLst>
                    <a:gs pos="0">
                      <a:srgbClr val="FFFFFF"/>
                    </a:gs>
                    <a:gs pos="100000">
                      <a:srgbClr val="FFFFFF"/>
                    </a:gs>
                  </a:gsLst>
                  <a:lin ang="5400000" scaled="0"/>
                </a:gradFill>
              </a:endParaRPr>
            </a:p>
          </p:txBody>
        </p:sp>
        <p:pic>
          <p:nvPicPr>
            <p:cNvPr id="83" name="Picture 7" descr="C:\Users\adhall\Downloads\PowerPoint Content\DVD_Art_Sept-2-2010\Logos\SQL Server\SQL Server (brand)\SQL Server generic brand Grid h 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5692" y="4802122"/>
              <a:ext cx="1557316" cy="430278"/>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0" descr="C:\Users\adhall\Downloads\PowerPoint Content\DVD_Art_Sept-2-2010\Artwork_Imagery\Icons - Illustrations\_ REAL VISTA STYLE\batch database grou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4820" y="3470740"/>
              <a:ext cx="1279060" cy="127906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2794000" y="3215293"/>
              <a:ext cx="876300" cy="1716258"/>
              <a:chOff x="3082417" y="2846993"/>
              <a:chExt cx="1002762" cy="1716258"/>
            </a:xfrm>
          </p:grpSpPr>
          <p:cxnSp>
            <p:nvCxnSpPr>
              <p:cNvPr id="96" name="Straight Arrow Connector 72"/>
              <p:cNvCxnSpPr>
                <a:cxnSpLocks noChangeAspect="1" noChangeShapeType="1"/>
              </p:cNvCxnSpPr>
              <p:nvPr/>
            </p:nvCxnSpPr>
            <p:spPr bwMode="auto">
              <a:xfrm flipV="1">
                <a:off x="3082418" y="3994398"/>
                <a:ext cx="1002761" cy="568853"/>
              </a:xfrm>
              <a:prstGeom prst="straightConnector1">
                <a:avLst/>
              </a:prstGeom>
              <a:ln w="25400">
                <a:solidFill>
                  <a:schemeClr val="tx1"/>
                </a:solidFill>
                <a:headEnd/>
                <a:tailEnd/>
              </a:ln>
            </p:spPr>
            <p:style>
              <a:lnRef idx="1">
                <a:schemeClr val="accent4"/>
              </a:lnRef>
              <a:fillRef idx="0">
                <a:schemeClr val="accent4"/>
              </a:fillRef>
              <a:effectRef idx="0">
                <a:schemeClr val="accent4"/>
              </a:effectRef>
              <a:fontRef idx="minor">
                <a:schemeClr val="tx1"/>
              </a:fontRef>
            </p:style>
          </p:cxnSp>
          <p:cxnSp>
            <p:nvCxnSpPr>
              <p:cNvPr id="97" name="Straight Arrow Connector 72"/>
              <p:cNvCxnSpPr>
                <a:cxnSpLocks noChangeAspect="1" noChangeShapeType="1"/>
              </p:cNvCxnSpPr>
              <p:nvPr/>
            </p:nvCxnSpPr>
            <p:spPr bwMode="auto">
              <a:xfrm>
                <a:off x="3082417" y="2846993"/>
                <a:ext cx="1002761" cy="568853"/>
              </a:xfrm>
              <a:prstGeom prst="straightConnector1">
                <a:avLst/>
              </a:prstGeom>
              <a:ln w="25400">
                <a:solidFill>
                  <a:schemeClr val="tx1"/>
                </a:solidFill>
                <a:headEnd/>
                <a:tailEnd/>
              </a:ln>
            </p:spPr>
            <p:style>
              <a:lnRef idx="1">
                <a:schemeClr val="accent4"/>
              </a:lnRef>
              <a:fillRef idx="0">
                <a:schemeClr val="accent4"/>
              </a:fillRef>
              <a:effectRef idx="0">
                <a:schemeClr val="accent4"/>
              </a:effectRef>
              <a:fontRef idx="minor">
                <a:schemeClr val="tx1"/>
              </a:fontRef>
            </p:style>
          </p:cxnSp>
          <p:cxnSp>
            <p:nvCxnSpPr>
              <p:cNvPr id="98" name="Straight Arrow Connector 97"/>
              <p:cNvCxnSpPr/>
              <p:nvPr/>
            </p:nvCxnSpPr>
            <p:spPr>
              <a:xfrm>
                <a:off x="3082417" y="3682883"/>
                <a:ext cx="993063" cy="0"/>
              </a:xfrm>
              <a:prstGeom prst="straightConnector1">
                <a:avLst/>
              </a:prstGeom>
              <a:ln w="25400">
                <a:solidFill>
                  <a:schemeClr val="tx1"/>
                </a:solidFill>
                <a:headEnd/>
                <a:tailEnd/>
              </a:ln>
            </p:spPr>
            <p:style>
              <a:lnRef idx="1">
                <a:schemeClr val="accent4"/>
              </a:lnRef>
              <a:fillRef idx="0">
                <a:schemeClr val="accent4"/>
              </a:fillRef>
              <a:effectRef idx="0">
                <a:schemeClr val="accent4"/>
              </a:effectRef>
              <a:fontRef idx="minor">
                <a:schemeClr val="tx1"/>
              </a:fontRef>
            </p:style>
          </p:cxnSp>
        </p:grpSp>
        <p:cxnSp>
          <p:nvCxnSpPr>
            <p:cNvPr id="137" name="Straight Arrow Connector 136"/>
            <p:cNvCxnSpPr/>
            <p:nvPr/>
          </p:nvCxnSpPr>
          <p:spPr>
            <a:xfrm flipV="1">
              <a:off x="4346588" y="3084434"/>
              <a:ext cx="0" cy="502920"/>
            </a:xfrm>
            <a:prstGeom prst="straightConnector1">
              <a:avLst/>
            </a:prstGeom>
            <a:ln w="19050">
              <a:solidFill>
                <a:srgbClr val="00B0F0"/>
              </a:solidFill>
              <a:headEnd/>
              <a:tailEnd/>
            </a:ln>
          </p:spPr>
          <p:style>
            <a:lnRef idx="1">
              <a:schemeClr val="accent4"/>
            </a:lnRef>
            <a:fillRef idx="0">
              <a:schemeClr val="accent4"/>
            </a:fillRef>
            <a:effectRef idx="0">
              <a:schemeClr val="accent4"/>
            </a:effectRef>
            <a:fontRef idx="minor">
              <a:schemeClr val="tx1"/>
            </a:fontRef>
          </p:style>
        </p:cxnSp>
        <p:sp>
          <p:nvSpPr>
            <p:cNvPr id="88" name="Rounded Rectangle 87"/>
            <p:cNvSpPr>
              <a:spLocks noChangeAspect="1"/>
            </p:cNvSpPr>
            <p:nvPr/>
          </p:nvSpPr>
          <p:spPr bwMode="auto">
            <a:xfrm>
              <a:off x="3722724" y="3158580"/>
              <a:ext cx="1272458" cy="292848"/>
            </a:xfrm>
            <a:prstGeom prst="roundRect">
              <a:avLst/>
            </a:prstGeom>
            <a:ln/>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algn="ctr">
                <a:defRPr/>
              </a:pPr>
              <a:r>
                <a:rPr lang="en-US" sz="1200" dirty="0" smtClean="0">
                  <a:solidFill>
                    <a:srgbClr val="000000"/>
                  </a:solidFill>
                </a:rPr>
                <a:t>Web Service </a:t>
              </a:r>
              <a:endParaRPr lang="en-US" sz="1200" dirty="0">
                <a:solidFill>
                  <a:srgbClr val="000000"/>
                </a:solidFill>
              </a:endParaRPr>
            </a:p>
          </p:txBody>
        </p:sp>
        <p:sp>
          <p:nvSpPr>
            <p:cNvPr id="30" name="Freeform 29"/>
            <p:cNvSpPr/>
            <p:nvPr/>
          </p:nvSpPr>
          <p:spPr>
            <a:xfrm>
              <a:off x="5000017" y="1429967"/>
              <a:ext cx="457200" cy="1770434"/>
            </a:xfrm>
            <a:custGeom>
              <a:avLst/>
              <a:gdLst>
                <a:gd name="connsiteX0" fmla="*/ 0 w 573932"/>
                <a:gd name="connsiteY0" fmla="*/ 1867711 h 1867711"/>
                <a:gd name="connsiteX1" fmla="*/ 573932 w 573932"/>
                <a:gd name="connsiteY1" fmla="*/ 1867711 h 1867711"/>
                <a:gd name="connsiteX2" fmla="*/ 573932 w 573932"/>
                <a:gd name="connsiteY2" fmla="*/ 0 h 1867711"/>
                <a:gd name="connsiteX3" fmla="*/ 262646 w 573932"/>
                <a:gd name="connsiteY3" fmla="*/ 0 h 1867711"/>
              </a:gdLst>
              <a:ahLst/>
              <a:cxnLst>
                <a:cxn ang="0">
                  <a:pos x="connsiteX0" y="connsiteY0"/>
                </a:cxn>
                <a:cxn ang="0">
                  <a:pos x="connsiteX1" y="connsiteY1"/>
                </a:cxn>
                <a:cxn ang="0">
                  <a:pos x="connsiteX2" y="connsiteY2"/>
                </a:cxn>
                <a:cxn ang="0">
                  <a:pos x="connsiteX3" y="connsiteY3"/>
                </a:cxn>
              </a:cxnLst>
              <a:rect l="l" t="t" r="r" b="b"/>
              <a:pathLst>
                <a:path w="573932" h="1867711">
                  <a:moveTo>
                    <a:pt x="0" y="1867711"/>
                  </a:moveTo>
                  <a:lnTo>
                    <a:pt x="573932" y="1867711"/>
                  </a:lnTo>
                  <a:lnTo>
                    <a:pt x="573932" y="0"/>
                  </a:lnTo>
                  <a:lnTo>
                    <a:pt x="262646" y="0"/>
                  </a:lnTo>
                </a:path>
              </a:pathLst>
            </a:custGeom>
            <a:ln w="19050">
              <a:solidFill>
                <a:srgbClr val="00B0F0"/>
              </a:solidFill>
              <a:headEnd/>
              <a:tailEnd/>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34" name="Rounded Rectangle 133"/>
            <p:cNvSpPr>
              <a:spLocks noChangeAspect="1"/>
            </p:cNvSpPr>
            <p:nvPr/>
          </p:nvSpPr>
          <p:spPr bwMode="auto">
            <a:xfrm>
              <a:off x="3441700" y="1186214"/>
              <a:ext cx="1819656" cy="464786"/>
            </a:xfrm>
            <a:prstGeom prst="roundRect">
              <a:avLst/>
            </a:prstGeom>
            <a:ln/>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algn="ctr"/>
              <a:r>
                <a:rPr lang="en-US" sz="1400" dirty="0" smtClean="0">
                  <a:solidFill>
                    <a:srgbClr val="000000"/>
                  </a:solidFill>
                </a:rPr>
                <a:t>External Integration</a:t>
              </a:r>
              <a:endParaRPr lang="en-US" sz="1400" dirty="0">
                <a:solidFill>
                  <a:srgbClr val="000000"/>
                </a:solidFill>
              </a:endParaRPr>
            </a:p>
          </p:txBody>
        </p:sp>
      </p:grpSp>
      <p:grpSp>
        <p:nvGrpSpPr>
          <p:cNvPr id="1029" name="Group 1028"/>
          <p:cNvGrpSpPr/>
          <p:nvPr/>
        </p:nvGrpSpPr>
        <p:grpSpPr>
          <a:xfrm>
            <a:off x="929795" y="1085984"/>
            <a:ext cx="6816369" cy="5357382"/>
            <a:chOff x="929795" y="1085984"/>
            <a:chExt cx="6816369" cy="5357382"/>
          </a:xfrm>
        </p:grpSpPr>
        <p:grpSp>
          <p:nvGrpSpPr>
            <p:cNvPr id="1028" name="Group 1027"/>
            <p:cNvGrpSpPr/>
            <p:nvPr/>
          </p:nvGrpSpPr>
          <p:grpSpPr>
            <a:xfrm>
              <a:off x="929795" y="5821066"/>
              <a:ext cx="6816369" cy="622300"/>
              <a:chOff x="929795" y="5821066"/>
              <a:chExt cx="6816369" cy="622300"/>
            </a:xfrm>
          </p:grpSpPr>
          <p:sp>
            <p:nvSpPr>
              <p:cNvPr id="140" name="Rounded Rectangle 139"/>
              <p:cNvSpPr/>
              <p:nvPr/>
            </p:nvSpPr>
            <p:spPr bwMode="auto">
              <a:xfrm>
                <a:off x="3254706" y="5821066"/>
                <a:ext cx="2076045" cy="6223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41" name="Rounded Rectangle 140"/>
              <p:cNvSpPr/>
              <p:nvPr/>
            </p:nvSpPr>
            <p:spPr bwMode="auto">
              <a:xfrm>
                <a:off x="5599074" y="5821066"/>
                <a:ext cx="2076045" cy="6223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8" name="Rounded Rectangle 27"/>
              <p:cNvSpPr/>
              <p:nvPr/>
            </p:nvSpPr>
            <p:spPr bwMode="auto">
              <a:xfrm>
                <a:off x="929795" y="5821066"/>
                <a:ext cx="2076045" cy="6223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30" name="Picture 2" descr="D:\0Projects\Microsoft\MMS facelift deck\images\MSIT08_Opal_04.jp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1011676" y="5868893"/>
                <a:ext cx="739303" cy="539345"/>
              </a:xfrm>
              <a:prstGeom prst="roundRect">
                <a:avLst>
                  <a:gd name="adj" fmla="val 13901"/>
                </a:avLst>
              </a:prstGeom>
              <a:solidFill>
                <a:srgbClr val="FFFFFF">
                  <a:shade val="85000"/>
                </a:srgbClr>
              </a:solidFill>
              <a:ln>
                <a:noFill/>
              </a:ln>
              <a:effectLst/>
              <a:extLst/>
            </p:spPr>
          </p:pic>
          <p:pic>
            <p:nvPicPr>
              <p:cNvPr id="131" name="Picture 4" descr="D:\0Projects\Microsoft\MMS facelift deck\images\MSB08_Christina_01.jpg"/>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3307403" y="5868893"/>
                <a:ext cx="749031" cy="504011"/>
              </a:xfrm>
              <a:prstGeom prst="roundRect">
                <a:avLst>
                  <a:gd name="adj" fmla="val 12339"/>
                </a:avLst>
              </a:prstGeom>
              <a:solidFill>
                <a:srgbClr val="FFFFFF">
                  <a:shade val="85000"/>
                </a:srgbClr>
              </a:solidFill>
              <a:ln>
                <a:noFill/>
              </a:ln>
              <a:effectLst/>
              <a:extLst/>
            </p:spPr>
          </p:pic>
          <p:pic>
            <p:nvPicPr>
              <p:cNvPr id="133" name="Picture 3" descr="D:\0Projects\Microsoft\MMS facelift deck\images\MSB08_Sherman_01.jpg"/>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5671226" y="5868893"/>
                <a:ext cx="749030" cy="539207"/>
              </a:xfrm>
              <a:prstGeom prst="roundRect">
                <a:avLst>
                  <a:gd name="adj" fmla="val 12339"/>
                </a:avLst>
              </a:prstGeom>
              <a:solidFill>
                <a:srgbClr val="FFFFFF">
                  <a:shade val="85000"/>
                </a:srgbClr>
              </a:solidFill>
              <a:ln>
                <a:noFill/>
              </a:ln>
              <a:effectLst/>
              <a:extLst/>
            </p:spPr>
          </p:pic>
          <p:sp>
            <p:nvSpPr>
              <p:cNvPr id="29" name="Rectangle 28"/>
              <p:cNvSpPr/>
              <p:nvPr/>
            </p:nvSpPr>
            <p:spPr>
              <a:xfrm>
                <a:off x="1803960" y="5989368"/>
                <a:ext cx="740395" cy="313932"/>
              </a:xfrm>
              <a:prstGeom prst="rect">
                <a:avLst/>
              </a:prstGeom>
            </p:spPr>
            <p:txBody>
              <a:bodyPr wrap="none">
                <a:spAutoFit/>
              </a:bodyPr>
              <a:lstStyle/>
              <a:p>
                <a:pPr lvl="0" algn="ctr" defTabSz="1422400">
                  <a:lnSpc>
                    <a:spcPct val="90000"/>
                  </a:lnSpc>
                  <a:spcBef>
                    <a:spcPct val="0"/>
                  </a:spcBef>
                  <a:spcAft>
                    <a:spcPct val="35000"/>
                  </a:spcAft>
                </a:pPr>
                <a:r>
                  <a:rPr lang="en-US" sz="1600" dirty="0"/>
                  <a:t>IT Pro</a:t>
                </a:r>
              </a:p>
            </p:txBody>
          </p:sp>
          <p:sp>
            <p:nvSpPr>
              <p:cNvPr id="144" name="Rectangle 143"/>
              <p:cNvSpPr/>
              <p:nvPr/>
            </p:nvSpPr>
            <p:spPr>
              <a:xfrm>
                <a:off x="4115504" y="5989368"/>
                <a:ext cx="1000595" cy="313932"/>
              </a:xfrm>
              <a:prstGeom prst="rect">
                <a:avLst/>
              </a:prstGeom>
            </p:spPr>
            <p:txBody>
              <a:bodyPr wrap="none">
                <a:spAutoFit/>
              </a:bodyPr>
              <a:lstStyle/>
              <a:p>
                <a:pPr lvl="0" algn="ctr" defTabSz="1422400">
                  <a:lnSpc>
                    <a:spcPct val="90000"/>
                  </a:lnSpc>
                  <a:spcBef>
                    <a:spcPct val="0"/>
                  </a:spcBef>
                  <a:spcAft>
                    <a:spcPct val="35000"/>
                  </a:spcAft>
                </a:pPr>
                <a:r>
                  <a:rPr lang="en-US" sz="1600" dirty="0" smtClean="0"/>
                  <a:t>Operator</a:t>
                </a:r>
                <a:endParaRPr lang="en-US" sz="1600" dirty="0"/>
              </a:p>
            </p:txBody>
          </p:sp>
          <p:sp>
            <p:nvSpPr>
              <p:cNvPr id="145" name="Rectangle 144"/>
              <p:cNvSpPr/>
              <p:nvPr/>
            </p:nvSpPr>
            <p:spPr>
              <a:xfrm>
                <a:off x="6436703" y="5892088"/>
                <a:ext cx="1309461" cy="535531"/>
              </a:xfrm>
              <a:prstGeom prst="rect">
                <a:avLst/>
              </a:prstGeom>
            </p:spPr>
            <p:txBody>
              <a:bodyPr wrap="none">
                <a:spAutoFit/>
              </a:bodyPr>
              <a:lstStyle/>
              <a:p>
                <a:pPr lvl="0" defTabSz="1422400">
                  <a:lnSpc>
                    <a:spcPct val="90000"/>
                  </a:lnSpc>
                  <a:spcBef>
                    <a:spcPct val="0"/>
                  </a:spcBef>
                  <a:spcAft>
                    <a:spcPct val="35000"/>
                  </a:spcAft>
                </a:pPr>
                <a:r>
                  <a:rPr lang="en-US" sz="1600" dirty="0"/>
                  <a:t>IT Business </a:t>
                </a:r>
                <a:r>
                  <a:rPr lang="en-US" sz="1600" dirty="0" smtClean="0"/>
                  <a:t/>
                </a:r>
                <a:br>
                  <a:rPr lang="en-US" sz="1600" dirty="0" smtClean="0"/>
                </a:br>
                <a:r>
                  <a:rPr lang="en-US" sz="1600" dirty="0" smtClean="0"/>
                  <a:t>Manager</a:t>
                </a:r>
                <a:endParaRPr lang="en-US" sz="1600" dirty="0"/>
              </a:p>
            </p:txBody>
          </p:sp>
        </p:grpSp>
        <p:grpSp>
          <p:nvGrpSpPr>
            <p:cNvPr id="1027" name="Group 1026"/>
            <p:cNvGrpSpPr/>
            <p:nvPr/>
          </p:nvGrpSpPr>
          <p:grpSpPr>
            <a:xfrm>
              <a:off x="5437762" y="1085984"/>
              <a:ext cx="2295727" cy="622300"/>
              <a:chOff x="5437762" y="1085984"/>
              <a:chExt cx="2295727" cy="622300"/>
            </a:xfrm>
          </p:grpSpPr>
          <p:sp>
            <p:nvSpPr>
              <p:cNvPr id="142" name="Rounded Rectangle 141"/>
              <p:cNvSpPr/>
              <p:nvPr/>
            </p:nvSpPr>
            <p:spPr bwMode="auto">
              <a:xfrm>
                <a:off x="5437762" y="1085984"/>
                <a:ext cx="2295727" cy="6223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32" name="Picture 5" descr="D:\0Projects\Microsoft\MMS facelift deck\images\MSB08_Freb_01.jpg"/>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5549191" y="1127099"/>
                <a:ext cx="739302" cy="521775"/>
              </a:xfrm>
              <a:prstGeom prst="roundRect">
                <a:avLst>
                  <a:gd name="adj" fmla="val 12339"/>
                </a:avLst>
              </a:prstGeom>
              <a:solidFill>
                <a:srgbClr val="FFFFFF">
                  <a:shade val="85000"/>
                </a:srgbClr>
              </a:solidFill>
              <a:ln>
                <a:noFill/>
              </a:ln>
              <a:effectLst/>
              <a:extLst/>
            </p:spPr>
          </p:pic>
          <p:sp>
            <p:nvSpPr>
              <p:cNvPr id="146" name="Rectangle 145"/>
              <p:cNvSpPr/>
              <p:nvPr/>
            </p:nvSpPr>
            <p:spPr>
              <a:xfrm>
                <a:off x="6334404" y="1254286"/>
                <a:ext cx="1117615" cy="313932"/>
              </a:xfrm>
              <a:prstGeom prst="rect">
                <a:avLst/>
              </a:prstGeom>
            </p:spPr>
            <p:txBody>
              <a:bodyPr wrap="none">
                <a:spAutoFit/>
              </a:bodyPr>
              <a:lstStyle/>
              <a:p>
                <a:pPr lvl="0" algn="ctr" defTabSz="1422400">
                  <a:lnSpc>
                    <a:spcPct val="90000"/>
                  </a:lnSpc>
                  <a:spcBef>
                    <a:spcPct val="0"/>
                  </a:spcBef>
                  <a:spcAft>
                    <a:spcPct val="35000"/>
                  </a:spcAft>
                </a:pPr>
                <a:r>
                  <a:rPr lang="en-US" sz="1600" dirty="0" smtClean="0"/>
                  <a:t>Developer</a:t>
                </a:r>
                <a:endParaRPr lang="en-US" sz="1600" dirty="0"/>
              </a:p>
            </p:txBody>
          </p:sp>
        </p:grpSp>
      </p:grpSp>
      <p:grpSp>
        <p:nvGrpSpPr>
          <p:cNvPr id="1026" name="Group 1025"/>
          <p:cNvGrpSpPr/>
          <p:nvPr/>
        </p:nvGrpSpPr>
        <p:grpSpPr>
          <a:xfrm>
            <a:off x="5059388" y="1790700"/>
            <a:ext cx="6319812" cy="3937000"/>
            <a:chOff x="5059388" y="1790700"/>
            <a:chExt cx="6319812" cy="3937000"/>
          </a:xfrm>
        </p:grpSpPr>
        <p:grpSp>
          <p:nvGrpSpPr>
            <p:cNvPr id="112" name="Group 111"/>
            <p:cNvGrpSpPr/>
            <p:nvPr/>
          </p:nvGrpSpPr>
          <p:grpSpPr>
            <a:xfrm>
              <a:off x="7863271" y="2070100"/>
              <a:ext cx="3515929" cy="3542101"/>
              <a:chOff x="3234938" y="784425"/>
              <a:chExt cx="5860236" cy="5903858"/>
            </a:xfrm>
          </p:grpSpPr>
          <p:grpSp>
            <p:nvGrpSpPr>
              <p:cNvPr id="113" name="Group 4"/>
              <p:cNvGrpSpPr/>
              <p:nvPr/>
            </p:nvGrpSpPr>
            <p:grpSpPr>
              <a:xfrm rot="3586331">
                <a:off x="3213127" y="806236"/>
                <a:ext cx="5903858" cy="5860236"/>
                <a:chOff x="2446969" y="-191106"/>
                <a:chExt cx="7158506" cy="7049107"/>
              </a:xfrm>
            </p:grpSpPr>
            <p:sp>
              <p:nvSpPr>
                <p:cNvPr id="115" name="Circular Arrow - MOM"/>
                <p:cNvSpPr/>
                <p:nvPr/>
              </p:nvSpPr>
              <p:spPr bwMode="blackGray">
                <a:xfrm rot="10293507">
                  <a:off x="2492517" y="-191106"/>
                  <a:ext cx="7034252" cy="6848586"/>
                </a:xfrm>
                <a:prstGeom prst="circularArrow">
                  <a:avLst>
                    <a:gd name="adj1" fmla="val 12500"/>
                    <a:gd name="adj2" fmla="val 1142319"/>
                    <a:gd name="adj3" fmla="val 20457681"/>
                    <a:gd name="adj4" fmla="val 15855872"/>
                    <a:gd name="adj5" fmla="val 12500"/>
                  </a:avLst>
                </a:prstGeom>
                <a:gradFill flip="none" rotWithShape="1">
                  <a:gsLst>
                    <a:gs pos="0">
                      <a:schemeClr val="tx1">
                        <a:lumMod val="85000"/>
                        <a:alpha val="17000"/>
                      </a:schemeClr>
                    </a:gs>
                    <a:gs pos="100000">
                      <a:schemeClr val="tx1">
                        <a:lumMod val="85000"/>
                        <a:alpha val="34000"/>
                      </a:schemeClr>
                    </a:gs>
                  </a:gsLst>
                  <a:lin ang="5400000" scaled="0"/>
                  <a:tileRect/>
                </a:gradFill>
                <a:ln>
                  <a:noFill/>
                  <a:headEnd type="none" w="med" len="med"/>
                  <a:tailEnd type="none" w="med" len="med"/>
                </a:ln>
                <a:effectLst/>
                <a:scene3d>
                  <a:camera prst="orthographicFront">
                    <a:rot lat="0" lon="0" rev="0"/>
                  </a:camera>
                  <a:lightRig rig="soft" dir="t"/>
                </a:scene3d>
                <a:sp3d prstMaterial="matte">
                  <a:bevelT h="381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fontAlgn="base">
                    <a:spcBef>
                      <a:spcPct val="0"/>
                    </a:spcBef>
                    <a:spcAft>
                      <a:spcPct val="0"/>
                    </a:spcAft>
                    <a:defRPr/>
                  </a:pPr>
                  <a:endParaRPr lang="en-US" altLang="zh-CN" sz="2300" dirty="0" smtClean="0"/>
                </a:p>
              </p:txBody>
            </p:sp>
            <p:sp>
              <p:nvSpPr>
                <p:cNvPr id="116" name="Circular Arrow - VMM"/>
                <p:cNvSpPr/>
                <p:nvPr/>
              </p:nvSpPr>
              <p:spPr bwMode="blackGray">
                <a:xfrm rot="21162785">
                  <a:off x="2555485" y="9415"/>
                  <a:ext cx="7034252" cy="6848586"/>
                </a:xfrm>
                <a:prstGeom prst="circularArrow">
                  <a:avLst>
                    <a:gd name="adj1" fmla="val 12500"/>
                    <a:gd name="adj2" fmla="val 1142319"/>
                    <a:gd name="adj3" fmla="val 20457681"/>
                    <a:gd name="adj4" fmla="val 15369640"/>
                    <a:gd name="adj5" fmla="val 12500"/>
                  </a:avLst>
                </a:prstGeom>
                <a:gradFill flip="none" rotWithShape="1">
                  <a:gsLst>
                    <a:gs pos="0">
                      <a:schemeClr val="tx1">
                        <a:lumMod val="85000"/>
                        <a:alpha val="17000"/>
                      </a:schemeClr>
                    </a:gs>
                    <a:gs pos="100000">
                      <a:schemeClr val="tx1">
                        <a:lumMod val="85000"/>
                        <a:alpha val="34000"/>
                      </a:schemeClr>
                    </a:gs>
                  </a:gsLst>
                  <a:lin ang="5400000" scaled="0"/>
                  <a:tileRect/>
                </a:gradFill>
                <a:ln>
                  <a:noFill/>
                  <a:headEnd type="none" w="med" len="med"/>
                  <a:tailEnd type="none" w="med" len="med"/>
                </a:ln>
                <a:effectLst/>
                <a:scene3d>
                  <a:camera prst="orthographicFront">
                    <a:rot lat="0" lon="0" rev="0"/>
                  </a:camera>
                  <a:lightRig rig="soft" dir="t"/>
                </a:scene3d>
                <a:sp3d prstMaterial="matte">
                  <a:bevelT h="381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fontAlgn="base">
                    <a:spcBef>
                      <a:spcPct val="0"/>
                    </a:spcBef>
                    <a:spcAft>
                      <a:spcPct val="0"/>
                    </a:spcAft>
                  </a:pPr>
                  <a:endParaRPr lang="en-US" altLang="zh-CN" sz="2300" dirty="0"/>
                </a:p>
              </p:txBody>
            </p:sp>
            <p:sp>
              <p:nvSpPr>
                <p:cNvPr id="117" name="Circular Arrow - SMS"/>
                <p:cNvSpPr/>
                <p:nvPr/>
              </p:nvSpPr>
              <p:spPr bwMode="blackGray">
                <a:xfrm rot="4488984">
                  <a:off x="2536475" y="-207476"/>
                  <a:ext cx="6851869" cy="7030881"/>
                </a:xfrm>
                <a:prstGeom prst="circularArrow">
                  <a:avLst>
                    <a:gd name="adj1" fmla="val 12500"/>
                    <a:gd name="adj2" fmla="val 1142319"/>
                    <a:gd name="adj3" fmla="val 20457681"/>
                    <a:gd name="adj4" fmla="val 16604943"/>
                    <a:gd name="adj5" fmla="val 12500"/>
                  </a:avLst>
                </a:prstGeom>
                <a:gradFill flip="none" rotWithShape="1">
                  <a:gsLst>
                    <a:gs pos="0">
                      <a:schemeClr val="tx1">
                        <a:lumMod val="85000"/>
                        <a:alpha val="17000"/>
                      </a:schemeClr>
                    </a:gs>
                    <a:gs pos="100000">
                      <a:schemeClr val="tx1">
                        <a:lumMod val="85000"/>
                        <a:alpha val="34000"/>
                      </a:schemeClr>
                    </a:gs>
                  </a:gsLst>
                  <a:lin ang="5400000" scaled="0"/>
                  <a:tileRect/>
                </a:gradFill>
                <a:ln>
                  <a:noFill/>
                  <a:headEnd type="none" w="med" len="med"/>
                  <a:tailEnd type="none" w="med" len="med"/>
                </a:ln>
                <a:effectLst/>
                <a:scene3d>
                  <a:camera prst="orthographicFront">
                    <a:rot lat="0" lon="0" rev="0"/>
                  </a:camera>
                  <a:lightRig rig="soft" dir="t"/>
                </a:scene3d>
                <a:sp3d prstMaterial="matte">
                  <a:bevelT h="381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fontAlgn="base">
                    <a:spcBef>
                      <a:spcPct val="0"/>
                    </a:spcBef>
                    <a:spcAft>
                      <a:spcPct val="0"/>
                    </a:spcAft>
                  </a:pPr>
                  <a:endParaRPr lang="en-US" altLang="zh-CN" sz="2300" dirty="0"/>
                </a:p>
              </p:txBody>
            </p:sp>
            <p:sp>
              <p:nvSpPr>
                <p:cNvPr id="118" name="Circular Arrow - DPM"/>
                <p:cNvSpPr/>
                <p:nvPr/>
              </p:nvSpPr>
              <p:spPr bwMode="blackGray">
                <a:xfrm rot="14968484">
                  <a:off x="2664100" y="-175376"/>
                  <a:ext cx="6851869" cy="7030881"/>
                </a:xfrm>
                <a:prstGeom prst="circularArrow">
                  <a:avLst>
                    <a:gd name="adj1" fmla="val 12500"/>
                    <a:gd name="adj2" fmla="val 1142319"/>
                    <a:gd name="adj3" fmla="val 20457681"/>
                    <a:gd name="adj4" fmla="val 16884024"/>
                    <a:gd name="adj5" fmla="val 12500"/>
                  </a:avLst>
                </a:prstGeom>
                <a:gradFill flip="none" rotWithShape="1">
                  <a:gsLst>
                    <a:gs pos="0">
                      <a:schemeClr val="tx1">
                        <a:lumMod val="85000"/>
                        <a:alpha val="17000"/>
                      </a:schemeClr>
                    </a:gs>
                    <a:gs pos="100000">
                      <a:schemeClr val="tx1">
                        <a:lumMod val="85000"/>
                        <a:alpha val="34000"/>
                      </a:schemeClr>
                    </a:gs>
                  </a:gsLst>
                  <a:lin ang="5400000" scaled="0"/>
                  <a:tileRect/>
                </a:gradFill>
                <a:ln>
                  <a:noFill/>
                  <a:headEnd type="none" w="med" len="med"/>
                  <a:tailEnd type="none" w="med" len="med"/>
                </a:ln>
                <a:effectLst/>
                <a:scene3d>
                  <a:camera prst="orthographicFront">
                    <a:rot lat="0" lon="0" rev="0"/>
                  </a:camera>
                  <a:lightRig rig="soft" dir="t"/>
                </a:scene3d>
                <a:sp3d prstMaterial="matte">
                  <a:bevelT h="381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fontAlgn="base">
                    <a:spcBef>
                      <a:spcPct val="0"/>
                    </a:spcBef>
                    <a:spcAft>
                      <a:spcPct val="0"/>
                    </a:spcAft>
                  </a:pPr>
                  <a:endParaRPr lang="en-US" altLang="zh-CN" sz="2300" dirty="0"/>
                </a:p>
              </p:txBody>
            </p:sp>
          </p:grpSp>
          <p:graphicFrame>
            <p:nvGraphicFramePr>
              <p:cNvPr id="114" name="Diagram 113"/>
              <p:cNvGraphicFramePr/>
              <p:nvPr>
                <p:extLst>
                  <p:ext uri="{D42A27DB-BD31-4B8C-83A1-F6EECF244321}">
                    <p14:modId xmlns:p14="http://schemas.microsoft.com/office/powerpoint/2010/main" val="3390186154"/>
                  </p:ext>
                </p:extLst>
              </p:nvPr>
            </p:nvGraphicFramePr>
            <p:xfrm>
              <a:off x="3575409" y="1337428"/>
              <a:ext cx="5179294" cy="474193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grpSp>
          <p:nvGrpSpPr>
            <p:cNvPr id="1025" name="Group 1024"/>
            <p:cNvGrpSpPr/>
            <p:nvPr/>
          </p:nvGrpSpPr>
          <p:grpSpPr>
            <a:xfrm>
              <a:off x="5059388" y="1790700"/>
              <a:ext cx="6092131" cy="3937000"/>
              <a:chOff x="5059388" y="1790700"/>
              <a:chExt cx="6092131" cy="3937000"/>
            </a:xfrm>
          </p:grpSpPr>
          <p:sp>
            <p:nvSpPr>
              <p:cNvPr id="90" name="Rounded Rectangle 89"/>
              <p:cNvSpPr/>
              <p:nvPr/>
            </p:nvSpPr>
            <p:spPr bwMode="auto">
              <a:xfrm>
                <a:off x="5765800" y="1790700"/>
                <a:ext cx="1816100" cy="3937000"/>
              </a:xfrm>
              <a:prstGeom prst="roundRect">
                <a:avLst>
                  <a:gd name="adj" fmla="val 10819"/>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gradFill>
                    <a:gsLst>
                      <a:gs pos="0">
                        <a:srgbClr val="FFFFFF"/>
                      </a:gs>
                      <a:gs pos="100000">
                        <a:srgbClr val="FFFFFF"/>
                      </a:gs>
                    </a:gsLst>
                    <a:lin ang="5400000" scaled="0"/>
                  </a:gradFill>
                </a:endParaRPr>
              </a:p>
            </p:txBody>
          </p:sp>
          <p:grpSp>
            <p:nvGrpSpPr>
              <p:cNvPr id="4" name="Group 3"/>
              <p:cNvGrpSpPr/>
              <p:nvPr/>
            </p:nvGrpSpPr>
            <p:grpSpPr>
              <a:xfrm>
                <a:off x="6205372" y="2006600"/>
                <a:ext cx="855827" cy="3666310"/>
                <a:chOff x="6527800" y="1581639"/>
                <a:chExt cx="990600" cy="4243671"/>
              </a:xfrm>
            </p:grpSpPr>
            <p:pic>
              <p:nvPicPr>
                <p:cNvPr id="91" name="Picture 4" descr="C:\Users\vikramg\AppData\Local\Microsoft\Windows\Temporary Internet Files\Content.IE5\ARV2H1KY\MCj04352420000[1].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contrast="-40000"/>
                          </a14:imgEffect>
                        </a14:imgLayer>
                      </a14:imgProps>
                    </a:ext>
                  </a:extLst>
                </a:blip>
                <a:srcRect b="12188"/>
                <a:stretch>
                  <a:fillRect/>
                </a:stretch>
              </p:blipFill>
              <p:spPr bwMode="auto">
                <a:xfrm>
                  <a:off x="6541328" y="1581639"/>
                  <a:ext cx="613229" cy="985212"/>
                </a:xfrm>
                <a:prstGeom prst="rect">
                  <a:avLst/>
                </a:prstGeom>
                <a:noFill/>
                <a:ln>
                  <a:noFill/>
                </a:ln>
              </p:spPr>
            </p:pic>
            <p:pic>
              <p:nvPicPr>
                <p:cNvPr id="92" name="Picture 4" descr="C:\Users\vikramg\AppData\Local\Microsoft\Windows\Temporary Internet Files\Content.IE5\ARV2H1KY\MCj04352420000[1].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contrast="-40000"/>
                          </a14:imgEffect>
                        </a14:imgLayer>
                      </a14:imgProps>
                    </a:ext>
                  </a:extLst>
                </a:blip>
                <a:srcRect b="12188"/>
                <a:stretch>
                  <a:fillRect/>
                </a:stretch>
              </p:blipFill>
              <p:spPr bwMode="auto">
                <a:xfrm>
                  <a:off x="6905171" y="2667791"/>
                  <a:ext cx="613229" cy="985213"/>
                </a:xfrm>
                <a:prstGeom prst="rect">
                  <a:avLst/>
                </a:prstGeom>
                <a:noFill/>
                <a:ln>
                  <a:noFill/>
                </a:ln>
              </p:spPr>
            </p:pic>
            <p:pic>
              <p:nvPicPr>
                <p:cNvPr id="93" name="Picture 4" descr="C:\Users\vikramg\AppData\Local\Microsoft\Windows\Temporary Internet Files\Content.IE5\ARV2H1KY\MCj04352420000[1].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contrast="-40000"/>
                          </a14:imgEffect>
                        </a14:imgLayer>
                      </a14:imgProps>
                    </a:ext>
                  </a:extLst>
                </a:blip>
                <a:srcRect b="12188"/>
                <a:stretch>
                  <a:fillRect/>
                </a:stretch>
              </p:blipFill>
              <p:spPr bwMode="auto">
                <a:xfrm>
                  <a:off x="6905171" y="3753944"/>
                  <a:ext cx="613229" cy="985213"/>
                </a:xfrm>
                <a:prstGeom prst="rect">
                  <a:avLst/>
                </a:prstGeom>
                <a:noFill/>
                <a:ln>
                  <a:noFill/>
                </a:ln>
              </p:spPr>
            </p:pic>
            <p:pic>
              <p:nvPicPr>
                <p:cNvPr id="94" name="Picture 4" descr="C:\Users\vikramg\AppData\Local\Microsoft\Windows\Temporary Internet Files\Content.IE5\ARV2H1KY\MCj04352420000[1].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contrast="-40000"/>
                          </a14:imgEffect>
                        </a14:imgLayer>
                      </a14:imgProps>
                    </a:ext>
                  </a:extLst>
                </a:blip>
                <a:srcRect b="12188"/>
                <a:stretch>
                  <a:fillRect/>
                </a:stretch>
              </p:blipFill>
              <p:spPr bwMode="auto">
                <a:xfrm>
                  <a:off x="6527800" y="4840097"/>
                  <a:ext cx="613229" cy="985213"/>
                </a:xfrm>
                <a:prstGeom prst="rect">
                  <a:avLst/>
                </a:prstGeom>
                <a:noFill/>
                <a:ln>
                  <a:noFill/>
                </a:ln>
              </p:spPr>
            </p:pic>
          </p:grpSp>
          <p:grpSp>
            <p:nvGrpSpPr>
              <p:cNvPr id="19" name="Group 18"/>
              <p:cNvGrpSpPr/>
              <p:nvPr/>
            </p:nvGrpSpPr>
            <p:grpSpPr>
              <a:xfrm>
                <a:off x="5059388" y="2563118"/>
                <a:ext cx="1362353" cy="2735495"/>
                <a:chOff x="5273047" y="2371822"/>
                <a:chExt cx="1362353" cy="2735495"/>
              </a:xfrm>
            </p:grpSpPr>
            <p:cxnSp>
              <p:nvCxnSpPr>
                <p:cNvPr id="99" name="Straight Arrow Connector 72"/>
                <p:cNvCxnSpPr>
                  <a:cxnSpLocks noChangeAspect="1" noChangeShapeType="1"/>
                </p:cNvCxnSpPr>
                <p:nvPr/>
              </p:nvCxnSpPr>
              <p:spPr bwMode="auto">
                <a:xfrm flipV="1">
                  <a:off x="5282562" y="2371822"/>
                  <a:ext cx="1042159" cy="1285661"/>
                </a:xfrm>
                <a:prstGeom prst="straightConnector1">
                  <a:avLst/>
                </a:prstGeom>
                <a:ln w="25400">
                  <a:solidFill>
                    <a:schemeClr val="tx1"/>
                  </a:solidFill>
                  <a:headEnd/>
                  <a:tailEnd/>
                </a:ln>
              </p:spPr>
              <p:style>
                <a:lnRef idx="1">
                  <a:schemeClr val="accent4"/>
                </a:lnRef>
                <a:fillRef idx="0">
                  <a:schemeClr val="accent4"/>
                </a:fillRef>
                <a:effectRef idx="0">
                  <a:schemeClr val="accent4"/>
                </a:effectRef>
                <a:fontRef idx="minor">
                  <a:schemeClr val="tx1"/>
                </a:fontRef>
              </p:style>
            </p:cxnSp>
            <p:cxnSp>
              <p:nvCxnSpPr>
                <p:cNvPr id="100" name="Straight Arrow Connector 72"/>
                <p:cNvCxnSpPr>
                  <a:cxnSpLocks noChangeAspect="1" noChangeShapeType="1"/>
                </p:cNvCxnSpPr>
                <p:nvPr/>
              </p:nvCxnSpPr>
              <p:spPr bwMode="auto">
                <a:xfrm rot="120000" flipV="1">
                  <a:off x="5283229" y="3131420"/>
                  <a:ext cx="1352171" cy="716092"/>
                </a:xfrm>
                <a:prstGeom prst="straightConnector1">
                  <a:avLst/>
                </a:prstGeom>
                <a:ln w="25400">
                  <a:solidFill>
                    <a:schemeClr val="tx1"/>
                  </a:solidFill>
                  <a:headEnd/>
                  <a:tailEnd/>
                </a:ln>
              </p:spPr>
              <p:style>
                <a:lnRef idx="1">
                  <a:schemeClr val="accent4"/>
                </a:lnRef>
                <a:fillRef idx="0">
                  <a:schemeClr val="accent4"/>
                </a:fillRef>
                <a:effectRef idx="0">
                  <a:schemeClr val="accent4"/>
                </a:effectRef>
                <a:fontRef idx="minor">
                  <a:schemeClr val="tx1"/>
                </a:fontRef>
              </p:style>
            </p:cxnSp>
            <p:cxnSp>
              <p:nvCxnSpPr>
                <p:cNvPr id="101" name="Straight Arrow Connector 72"/>
                <p:cNvCxnSpPr>
                  <a:cxnSpLocks noChangeAspect="1" noChangeShapeType="1"/>
                </p:cNvCxnSpPr>
                <p:nvPr/>
              </p:nvCxnSpPr>
              <p:spPr bwMode="auto">
                <a:xfrm rot="-120000">
                  <a:off x="5282562" y="3886612"/>
                  <a:ext cx="1350796" cy="342881"/>
                </a:xfrm>
                <a:prstGeom prst="straightConnector1">
                  <a:avLst/>
                </a:prstGeom>
                <a:ln w="25400">
                  <a:solidFill>
                    <a:schemeClr val="tx1"/>
                  </a:solidFill>
                  <a:headEnd/>
                  <a:tailEnd/>
                </a:ln>
              </p:spPr>
              <p:style>
                <a:lnRef idx="1">
                  <a:schemeClr val="accent4"/>
                </a:lnRef>
                <a:fillRef idx="0">
                  <a:schemeClr val="accent4"/>
                </a:fillRef>
                <a:effectRef idx="0">
                  <a:schemeClr val="accent4"/>
                </a:effectRef>
                <a:fontRef idx="minor">
                  <a:schemeClr val="tx1"/>
                </a:fontRef>
              </p:style>
            </p:cxnSp>
            <p:cxnSp>
              <p:nvCxnSpPr>
                <p:cNvPr id="102" name="Straight Arrow Connector 72"/>
                <p:cNvCxnSpPr>
                  <a:cxnSpLocks noChangeAspect="1" noChangeShapeType="1"/>
                </p:cNvCxnSpPr>
                <p:nvPr/>
              </p:nvCxnSpPr>
              <p:spPr bwMode="auto">
                <a:xfrm>
                  <a:off x="5273047" y="3994398"/>
                  <a:ext cx="1095005" cy="1112919"/>
                </a:xfrm>
                <a:prstGeom prst="straightConnector1">
                  <a:avLst/>
                </a:prstGeom>
                <a:ln w="25400">
                  <a:solidFill>
                    <a:schemeClr val="tx1"/>
                  </a:solidFill>
                  <a:headEnd/>
                  <a:tailEnd/>
                </a:ln>
              </p:spPr>
              <p:style>
                <a:lnRef idx="1">
                  <a:schemeClr val="accent4"/>
                </a:lnRef>
                <a:fillRef idx="0">
                  <a:schemeClr val="accent4"/>
                </a:fillRef>
                <a:effectRef idx="0">
                  <a:schemeClr val="accent4"/>
                </a:effectRef>
                <a:fontRef idx="minor">
                  <a:schemeClr val="tx1"/>
                </a:fontRef>
              </p:style>
            </p:cxnSp>
          </p:grpSp>
          <p:cxnSp>
            <p:nvCxnSpPr>
              <p:cNvPr id="108" name="Straight Arrow Connector 75"/>
              <p:cNvCxnSpPr>
                <a:cxnSpLocks noChangeAspect="1" noChangeShapeType="1"/>
              </p:cNvCxnSpPr>
              <p:nvPr/>
            </p:nvCxnSpPr>
            <p:spPr bwMode="auto">
              <a:xfrm rot="1140000">
                <a:off x="7129670" y="3387573"/>
                <a:ext cx="914163" cy="0"/>
              </a:xfrm>
              <a:prstGeom prst="straightConnector1">
                <a:avLst/>
              </a:prstGeom>
              <a:ln w="25400">
                <a:solidFill>
                  <a:schemeClr val="tx1"/>
                </a:solidFill>
                <a:headEnd/>
                <a:tailEnd type="triangle" w="med" len="med"/>
              </a:ln>
            </p:spPr>
            <p:style>
              <a:lnRef idx="1">
                <a:schemeClr val="accent4"/>
              </a:lnRef>
              <a:fillRef idx="0">
                <a:schemeClr val="accent4"/>
              </a:fillRef>
              <a:effectRef idx="0">
                <a:schemeClr val="accent4"/>
              </a:effectRef>
              <a:fontRef idx="minor">
                <a:schemeClr val="tx1"/>
              </a:fontRef>
            </p:style>
          </p:cxnSp>
          <p:cxnSp>
            <p:nvCxnSpPr>
              <p:cNvPr id="109" name="Straight Arrow Connector 76"/>
              <p:cNvCxnSpPr>
                <a:cxnSpLocks noChangeAspect="1" noChangeShapeType="1"/>
              </p:cNvCxnSpPr>
              <p:nvPr/>
            </p:nvCxnSpPr>
            <p:spPr bwMode="auto">
              <a:xfrm rot="-720000">
                <a:off x="7145628" y="4225841"/>
                <a:ext cx="898205" cy="557"/>
              </a:xfrm>
              <a:prstGeom prst="straightConnector1">
                <a:avLst/>
              </a:prstGeom>
              <a:ln w="25400">
                <a:solidFill>
                  <a:schemeClr val="tx1"/>
                </a:solidFill>
                <a:headEnd/>
                <a:tailEnd type="triangle" w="med" len="med"/>
              </a:ln>
            </p:spPr>
            <p:style>
              <a:lnRef idx="1">
                <a:schemeClr val="accent4"/>
              </a:lnRef>
              <a:fillRef idx="0">
                <a:schemeClr val="accent4"/>
              </a:fillRef>
              <a:effectRef idx="0">
                <a:schemeClr val="accent4"/>
              </a:effectRef>
              <a:fontRef idx="minor">
                <a:schemeClr val="tx1"/>
              </a:fontRef>
            </p:style>
          </p:cxnSp>
          <p:cxnSp>
            <p:nvCxnSpPr>
              <p:cNvPr id="110" name="Straight Arrow Connector 94"/>
              <p:cNvCxnSpPr>
                <a:cxnSpLocks noChangeAspect="1" noChangeShapeType="1"/>
              </p:cNvCxnSpPr>
              <p:nvPr/>
            </p:nvCxnSpPr>
            <p:spPr bwMode="auto">
              <a:xfrm rot="20460000">
                <a:off x="6717553" y="5074637"/>
                <a:ext cx="1423558" cy="557"/>
              </a:xfrm>
              <a:prstGeom prst="straightConnector1">
                <a:avLst/>
              </a:prstGeom>
              <a:ln w="25400">
                <a:solidFill>
                  <a:schemeClr val="tx1"/>
                </a:solidFill>
                <a:headEnd/>
                <a:tailEnd type="triangle" w="med" len="med"/>
              </a:ln>
            </p:spPr>
            <p:style>
              <a:lnRef idx="1">
                <a:schemeClr val="accent4"/>
              </a:lnRef>
              <a:fillRef idx="0">
                <a:schemeClr val="accent4"/>
              </a:fillRef>
              <a:effectRef idx="0">
                <a:schemeClr val="accent4"/>
              </a:effectRef>
              <a:fontRef idx="minor">
                <a:schemeClr val="tx1"/>
              </a:fontRef>
            </p:style>
          </p:cxnSp>
          <p:cxnSp>
            <p:nvCxnSpPr>
              <p:cNvPr id="111" name="Straight Arrow Connector 94"/>
              <p:cNvCxnSpPr>
                <a:cxnSpLocks noChangeAspect="1" noChangeShapeType="1"/>
              </p:cNvCxnSpPr>
              <p:nvPr/>
            </p:nvCxnSpPr>
            <p:spPr bwMode="auto">
              <a:xfrm rot="1140000" flipV="1">
                <a:off x="6804308" y="2720440"/>
                <a:ext cx="1423558" cy="557"/>
              </a:xfrm>
              <a:prstGeom prst="straightConnector1">
                <a:avLst/>
              </a:prstGeom>
              <a:ln w="25400">
                <a:solidFill>
                  <a:schemeClr val="tx1"/>
                </a:solidFill>
                <a:headEnd/>
                <a:tailEnd type="triangle" w="med" len="med"/>
              </a:ln>
            </p:spPr>
            <p:style>
              <a:lnRef idx="1">
                <a:schemeClr val="accent4"/>
              </a:lnRef>
              <a:fillRef idx="0">
                <a:schemeClr val="accent4"/>
              </a:fillRef>
              <a:effectRef idx="0">
                <a:schemeClr val="accent4"/>
              </a:effectRef>
              <a:fontRef idx="minor">
                <a:schemeClr val="tx1"/>
              </a:fontRef>
            </p:style>
          </p:cxnSp>
          <p:grpSp>
            <p:nvGrpSpPr>
              <p:cNvPr id="119" name="Group 58"/>
              <p:cNvGrpSpPr/>
              <p:nvPr/>
            </p:nvGrpSpPr>
            <p:grpSpPr>
              <a:xfrm>
                <a:off x="8076962" y="2286000"/>
                <a:ext cx="3074557" cy="3086100"/>
                <a:chOff x="7026037" y="1244111"/>
                <a:chExt cx="4875069" cy="4870852"/>
              </a:xfrm>
            </p:grpSpPr>
            <p:sp>
              <p:nvSpPr>
                <p:cNvPr id="120" name="Circular Arrow 119"/>
                <p:cNvSpPr/>
                <p:nvPr/>
              </p:nvSpPr>
              <p:spPr>
                <a:xfrm rot="18086352">
                  <a:off x="7027430" y="1281287"/>
                  <a:ext cx="4828576" cy="4828576"/>
                </a:xfrm>
                <a:prstGeom prst="circularArrow">
                  <a:avLst>
                    <a:gd name="adj1" fmla="val 6263"/>
                    <a:gd name="adj2" fmla="val 576426"/>
                    <a:gd name="adj3" fmla="val 19172132"/>
                    <a:gd name="adj4" fmla="val 12646021"/>
                    <a:gd name="adj5" fmla="val 7909"/>
                  </a:avLst>
                </a:prstGeom>
                <a:solidFill>
                  <a:srgbClr val="0070C0"/>
                </a:solidFill>
                <a:ln>
                  <a:headEnd type="none" w="med" len="med"/>
                  <a:tailEnd type="none" w="med" len="med"/>
                </a:ln>
                <a:effectLst>
                  <a:glow rad="635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sp>
            <p:grpSp>
              <p:nvGrpSpPr>
                <p:cNvPr id="121" name="Group 60"/>
                <p:cNvGrpSpPr/>
                <p:nvPr/>
              </p:nvGrpSpPr>
              <p:grpSpPr>
                <a:xfrm>
                  <a:off x="7026037" y="1244111"/>
                  <a:ext cx="4875069" cy="4870852"/>
                  <a:chOff x="7026037" y="1244111"/>
                  <a:chExt cx="4875069" cy="4870852"/>
                </a:xfrm>
              </p:grpSpPr>
              <p:sp>
                <p:nvSpPr>
                  <p:cNvPr id="122" name="Circular Arrow 121"/>
                  <p:cNvSpPr/>
                  <p:nvPr/>
                </p:nvSpPr>
                <p:spPr>
                  <a:xfrm rot="11044749">
                    <a:off x="7072530" y="1244111"/>
                    <a:ext cx="4828576" cy="4828576"/>
                  </a:xfrm>
                  <a:prstGeom prst="circularArrow">
                    <a:avLst>
                      <a:gd name="adj1" fmla="val 6263"/>
                      <a:gd name="adj2" fmla="val 576426"/>
                      <a:gd name="adj3" fmla="val 19172132"/>
                      <a:gd name="adj4" fmla="val 12646021"/>
                      <a:gd name="adj5" fmla="val 7909"/>
                    </a:avLst>
                  </a:prstGeom>
                  <a:solidFill>
                    <a:srgbClr val="0070C0"/>
                  </a:solidFill>
                  <a:ln>
                    <a:headEnd type="none" w="med" len="med"/>
                    <a:tailEnd type="none" w="med" len="med"/>
                  </a:ln>
                  <a:effectLst>
                    <a:glow rad="635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sp>
              <p:grpSp>
                <p:nvGrpSpPr>
                  <p:cNvPr id="123" name="Group 62"/>
                  <p:cNvGrpSpPr/>
                  <p:nvPr/>
                </p:nvGrpSpPr>
                <p:grpSpPr>
                  <a:xfrm>
                    <a:off x="7026037" y="1286387"/>
                    <a:ext cx="4828576" cy="4828576"/>
                    <a:chOff x="6922797" y="1276422"/>
                    <a:chExt cx="4828576" cy="4828576"/>
                  </a:xfrm>
                </p:grpSpPr>
                <p:grpSp>
                  <p:nvGrpSpPr>
                    <p:cNvPr id="124" name="Group 63"/>
                    <p:cNvGrpSpPr/>
                    <p:nvPr/>
                  </p:nvGrpSpPr>
                  <p:grpSpPr>
                    <a:xfrm>
                      <a:off x="6922797" y="1276422"/>
                      <a:ext cx="4828576" cy="4828576"/>
                      <a:chOff x="5394248" y="1760539"/>
                      <a:chExt cx="4828576" cy="4828576"/>
                    </a:xfrm>
                  </p:grpSpPr>
                  <p:sp>
                    <p:nvSpPr>
                      <p:cNvPr id="128" name="Freeform 127"/>
                      <p:cNvSpPr/>
                      <p:nvPr/>
                    </p:nvSpPr>
                    <p:spPr>
                      <a:xfrm flipH="1">
                        <a:off x="9488524" y="3160618"/>
                        <a:ext cx="45710" cy="45792"/>
                      </a:xfrm>
                      <a:custGeom>
                        <a:avLst/>
                        <a:gdLst>
                          <a:gd name="connsiteX0" fmla="*/ 0 w 45710"/>
                          <a:gd name="connsiteY0" fmla="*/ 0 h 45792"/>
                          <a:gd name="connsiteX1" fmla="*/ 45710 w 45710"/>
                          <a:gd name="connsiteY1" fmla="*/ 0 h 45792"/>
                          <a:gd name="connsiteX2" fmla="*/ 45710 w 45710"/>
                          <a:gd name="connsiteY2" fmla="*/ 45792 h 45792"/>
                          <a:gd name="connsiteX3" fmla="*/ 0 w 45710"/>
                          <a:gd name="connsiteY3" fmla="*/ 45792 h 45792"/>
                          <a:gd name="connsiteX4" fmla="*/ 0 w 45710"/>
                          <a:gd name="connsiteY4" fmla="*/ 0 h 45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0" h="45792">
                            <a:moveTo>
                              <a:pt x="0" y="0"/>
                            </a:moveTo>
                            <a:lnTo>
                              <a:pt x="45710" y="0"/>
                            </a:lnTo>
                            <a:lnTo>
                              <a:pt x="45710" y="45792"/>
                            </a:lnTo>
                            <a:lnTo>
                              <a:pt x="0" y="45792"/>
                            </a:lnTo>
                            <a:lnTo>
                              <a:pt x="0" y="0"/>
                            </a:lnTo>
                            <a:close/>
                          </a:path>
                        </a:pathLst>
                      </a:cu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2" tIns="45717" rIns="91432" bIns="45717" anchor="ctr"/>
                      <a:lstStyle/>
                      <a:p>
                        <a:pPr defTabSz="914063" fontAlgn="base">
                          <a:spcBef>
                            <a:spcPct val="0"/>
                          </a:spcBef>
                          <a:spcAft>
                            <a:spcPct val="0"/>
                          </a:spcAft>
                        </a:pPr>
                        <a:r>
                          <a:rPr lang="en-US" sz="2300" dirty="0">
                            <a:solidFill>
                              <a:schemeClr val="lt1"/>
                            </a:solidFill>
                          </a:rPr>
                          <a:t>.</a:t>
                        </a:r>
                      </a:p>
                    </p:txBody>
                  </p:sp>
                  <p:sp>
                    <p:nvSpPr>
                      <p:cNvPr id="129" name="Circular Arrow 128"/>
                      <p:cNvSpPr/>
                      <p:nvPr/>
                    </p:nvSpPr>
                    <p:spPr>
                      <a:xfrm rot="3638661">
                        <a:off x="5394248" y="1760539"/>
                        <a:ext cx="4828576" cy="4828576"/>
                      </a:xfrm>
                      <a:prstGeom prst="circularArrow">
                        <a:avLst>
                          <a:gd name="adj1" fmla="val 6263"/>
                          <a:gd name="adj2" fmla="val 576426"/>
                          <a:gd name="adj3" fmla="val 19172132"/>
                          <a:gd name="adj4" fmla="val 12646021"/>
                          <a:gd name="adj5" fmla="val 7909"/>
                        </a:avLst>
                      </a:prstGeom>
                      <a:solidFill>
                        <a:srgbClr val="0070C0"/>
                      </a:solidFill>
                      <a:ln>
                        <a:headEnd type="none" w="med" len="med"/>
                        <a:tailEnd type="none" w="med" len="med"/>
                      </a:ln>
                      <a:effectLst>
                        <a:glow rad="635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sp>
                </p:grpSp>
                <p:sp>
                  <p:nvSpPr>
                    <p:cNvPr id="125" name="Rectangle 124"/>
                    <p:cNvSpPr/>
                    <p:nvPr/>
                  </p:nvSpPr>
                  <p:spPr>
                    <a:xfrm rot="18103324">
                      <a:off x="7073293" y="2373341"/>
                      <a:ext cx="2097282" cy="1167073"/>
                    </a:xfrm>
                    <a:prstGeom prst="rect">
                      <a:avLst/>
                    </a:prstGeom>
                    <a:noFill/>
                  </p:spPr>
                  <p:txBody>
                    <a:bodyPr wrap="square" lIns="91440" tIns="45720" rIns="91440" bIns="45720">
                      <a:prstTxWarp prst="textArchUp">
                        <a:avLst/>
                      </a:prstTxWarp>
                      <a:spAutoFit/>
                    </a:bodyPr>
                    <a:lstStyle/>
                    <a:p>
                      <a:pPr algn="ctr"/>
                      <a:r>
                        <a:rPr lang="en-US" sz="1300" cap="none" spc="300" dirty="0" smtClean="0">
                          <a:ln w="18415" cmpd="sng">
                            <a:solidFill>
                              <a:srgbClr val="FFFFFF"/>
                            </a:solidFill>
                            <a:prstDash val="solid"/>
                          </a:ln>
                          <a:solidFill>
                            <a:srgbClr val="FFFFFF"/>
                          </a:solidFill>
                        </a:rPr>
                        <a:t>Automation</a:t>
                      </a:r>
                      <a:endParaRPr lang="en-US" sz="1300" cap="none" spc="300" dirty="0">
                        <a:ln w="18415" cmpd="sng">
                          <a:solidFill>
                            <a:srgbClr val="FFFFFF"/>
                          </a:solidFill>
                          <a:prstDash val="solid"/>
                        </a:ln>
                        <a:solidFill>
                          <a:srgbClr val="FFFFFF"/>
                        </a:solidFill>
                      </a:endParaRPr>
                    </a:p>
                  </p:txBody>
                </p:sp>
                <p:sp>
                  <p:nvSpPr>
                    <p:cNvPr id="126" name="Rectangle 125"/>
                    <p:cNvSpPr/>
                    <p:nvPr/>
                  </p:nvSpPr>
                  <p:spPr>
                    <a:xfrm rot="3566862">
                      <a:off x="9531629" y="2420861"/>
                      <a:ext cx="2135632" cy="1146116"/>
                    </a:xfrm>
                    <a:prstGeom prst="rect">
                      <a:avLst/>
                    </a:prstGeom>
                    <a:noFill/>
                  </p:spPr>
                  <p:txBody>
                    <a:bodyPr wrap="square" lIns="91440" tIns="45720" rIns="91440" bIns="45720">
                      <a:prstTxWarp prst="textArchUp">
                        <a:avLst/>
                      </a:prstTxWarp>
                      <a:spAutoFit/>
                    </a:bodyPr>
                    <a:lstStyle/>
                    <a:p>
                      <a:pPr algn="ctr"/>
                      <a:r>
                        <a:rPr lang="en-US" sz="1300" cap="none" spc="300" dirty="0" smtClean="0">
                          <a:ln w="18415" cmpd="sng">
                            <a:solidFill>
                              <a:srgbClr val="FFFFFF"/>
                            </a:solidFill>
                            <a:prstDash val="solid"/>
                          </a:ln>
                          <a:solidFill>
                            <a:srgbClr val="FFFFFF"/>
                          </a:solidFill>
                        </a:rPr>
                        <a:t>Integration</a:t>
                      </a:r>
                      <a:endParaRPr lang="en-US" sz="1300" cap="none" spc="300" dirty="0">
                        <a:ln w="18415" cmpd="sng">
                          <a:solidFill>
                            <a:srgbClr val="FFFFFF"/>
                          </a:solidFill>
                          <a:prstDash val="solid"/>
                        </a:ln>
                        <a:solidFill>
                          <a:srgbClr val="FFFFFF"/>
                        </a:solidFill>
                      </a:endParaRPr>
                    </a:p>
                  </p:txBody>
                </p:sp>
                <p:sp>
                  <p:nvSpPr>
                    <p:cNvPr id="127" name="Rectangle 126"/>
                    <p:cNvSpPr/>
                    <p:nvPr/>
                  </p:nvSpPr>
                  <p:spPr>
                    <a:xfrm>
                      <a:off x="8241256" y="4636650"/>
                      <a:ext cx="2283361" cy="1102079"/>
                    </a:xfrm>
                    <a:prstGeom prst="rect">
                      <a:avLst/>
                    </a:prstGeom>
                    <a:noFill/>
                  </p:spPr>
                  <p:txBody>
                    <a:bodyPr wrap="square" lIns="91440" tIns="45720" rIns="91440" bIns="45720">
                      <a:prstTxWarp prst="textArchDown">
                        <a:avLst/>
                      </a:prstTxWarp>
                      <a:spAutoFit/>
                    </a:bodyPr>
                    <a:lstStyle/>
                    <a:p>
                      <a:pPr algn="ctr"/>
                      <a:r>
                        <a:rPr lang="en-US" sz="1300" spc="300" dirty="0" smtClean="0">
                          <a:ln w="18415" cmpd="sng">
                            <a:solidFill>
                              <a:srgbClr val="FFFFFF"/>
                            </a:solidFill>
                            <a:prstDash val="solid"/>
                          </a:ln>
                          <a:solidFill>
                            <a:srgbClr val="FFFFFF"/>
                          </a:solidFill>
                        </a:rPr>
                        <a:t>Orchestration</a:t>
                      </a:r>
                      <a:endParaRPr lang="en-US" sz="1300" cap="none" spc="300" dirty="0">
                        <a:ln w="18415" cmpd="sng">
                          <a:solidFill>
                            <a:srgbClr val="FFFFFF"/>
                          </a:solidFill>
                          <a:prstDash val="solid"/>
                        </a:ln>
                        <a:solidFill>
                          <a:srgbClr val="FFFFFF"/>
                        </a:solidFill>
                      </a:endParaRPr>
                    </a:p>
                  </p:txBody>
                </p:sp>
              </p:grpSp>
            </p:grpSp>
          </p:grpSp>
        </p:grpSp>
      </p:grpSp>
      <p:pic>
        <p:nvPicPr>
          <p:cNvPr id="3"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69731" y="1870356"/>
            <a:ext cx="1576660" cy="1385524"/>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94147" y="4395939"/>
            <a:ext cx="1727829" cy="1053812"/>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39368" y="1914341"/>
            <a:ext cx="1563639" cy="103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22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75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75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Effect transition="in" filter="fade">
                                      <p:cBhvr>
                                        <p:cTn id="25" dur="75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System Center Orchestrator</a:t>
            </a:r>
            <a:endParaRPr lang="en-US" dirty="0"/>
          </a:p>
        </p:txBody>
      </p:sp>
      <p:sp>
        <p:nvSpPr>
          <p:cNvPr id="5" name="Subtitle 4"/>
          <p:cNvSpPr>
            <a:spLocks noGrp="1"/>
          </p:cNvSpPr>
          <p:nvPr>
            <p:ph type="subTitle" idx="1"/>
          </p:nvPr>
        </p:nvSpPr>
        <p:spPr/>
        <p:txBody>
          <a:bodyPr/>
          <a:lstStyle/>
          <a:p>
            <a:r>
              <a:rPr lang="en-US" smtClean="0"/>
              <a:t>Beta!</a:t>
            </a:r>
            <a:endParaRPr lang="en-US" dirty="0"/>
          </a:p>
        </p:txBody>
      </p:sp>
      <p:sp>
        <p:nvSpPr>
          <p:cNvPr id="6" name="Text Placeholder 5"/>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401360193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33520" y="3822991"/>
            <a:ext cx="11348964" cy="1657113"/>
          </a:xfrm>
          <a:prstGeom prst="roundRect">
            <a:avLst>
              <a:gd name="adj" fmla="val 549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 name="Rounded Rectangle 3"/>
          <p:cNvSpPr/>
          <p:nvPr/>
        </p:nvSpPr>
        <p:spPr bwMode="auto">
          <a:xfrm>
            <a:off x="333520" y="1274259"/>
            <a:ext cx="11348964" cy="2230941"/>
          </a:xfrm>
          <a:prstGeom prst="roundRect">
            <a:avLst>
              <a:gd name="adj" fmla="val 549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mtClean="0"/>
              <a:t>Frequently Asked Questions!</a:t>
            </a:r>
            <a:endParaRPr lang="en-US" dirty="0"/>
          </a:p>
        </p:txBody>
      </p:sp>
      <p:sp>
        <p:nvSpPr>
          <p:cNvPr id="3" name="Content Placeholder 2"/>
          <p:cNvSpPr>
            <a:spLocks noGrp="1"/>
          </p:cNvSpPr>
          <p:nvPr>
            <p:ph type="body" sz="quarter" idx="10"/>
          </p:nvPr>
        </p:nvSpPr>
        <p:spPr>
          <a:xfrm>
            <a:off x="519112" y="1447799"/>
            <a:ext cx="11149013" cy="1778949"/>
          </a:xfrm>
        </p:spPr>
        <p:txBody>
          <a:bodyPr/>
          <a:lstStyle/>
          <a:p>
            <a:r>
              <a:rPr lang="en-US" dirty="0" smtClean="0"/>
              <a:t>OS support</a:t>
            </a:r>
          </a:p>
          <a:p>
            <a:pPr lvl="1"/>
            <a:r>
              <a:rPr lang="en-US" dirty="0" smtClean="0"/>
              <a:t>Orchestrator will be supported on Windows Server 2008 R2</a:t>
            </a:r>
          </a:p>
          <a:p>
            <a:pPr lvl="1"/>
            <a:r>
              <a:rPr lang="en-US" dirty="0" smtClean="0"/>
              <a:t>The Runbook Designer client will additionally be supported on Windows 7 (x86 and x64)</a:t>
            </a:r>
          </a:p>
        </p:txBody>
      </p:sp>
      <p:sp>
        <p:nvSpPr>
          <p:cNvPr id="6" name="Content Placeholder 2"/>
          <p:cNvSpPr txBox="1">
            <a:spLocks/>
          </p:cNvSpPr>
          <p:nvPr/>
        </p:nvSpPr>
        <p:spPr>
          <a:xfrm>
            <a:off x="521390" y="3920318"/>
            <a:ext cx="11149013" cy="917174"/>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smtClean="0"/>
              <a:t>Datastore</a:t>
            </a:r>
            <a:r>
              <a:rPr lang="en-US" dirty="0" smtClean="0"/>
              <a:t> Database support</a:t>
            </a:r>
          </a:p>
          <a:p>
            <a:pPr lvl="1"/>
            <a:r>
              <a:rPr lang="en-US" dirty="0" smtClean="0"/>
              <a:t>SQL 2008 R2</a:t>
            </a:r>
            <a:endParaRPr lang="en-US" dirty="0"/>
          </a:p>
        </p:txBody>
      </p:sp>
    </p:spTree>
    <p:extLst>
      <p:ext uri="{BB962C8B-B14F-4D97-AF65-F5344CB8AC3E}">
        <p14:creationId xmlns:p14="http://schemas.microsoft.com/office/powerpoint/2010/main" val="182983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33520" y="3822991"/>
            <a:ext cx="11348964" cy="1657113"/>
          </a:xfrm>
          <a:prstGeom prst="roundRect">
            <a:avLst>
              <a:gd name="adj" fmla="val 549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 name="Rounded Rectangle 3"/>
          <p:cNvSpPr/>
          <p:nvPr/>
        </p:nvSpPr>
        <p:spPr bwMode="auto">
          <a:xfrm>
            <a:off x="333520" y="1274259"/>
            <a:ext cx="11348964" cy="2230941"/>
          </a:xfrm>
          <a:prstGeom prst="roundRect">
            <a:avLst>
              <a:gd name="adj" fmla="val 549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mtClean="0"/>
              <a:t>Frequently Asked Questions!</a:t>
            </a:r>
            <a:endParaRPr lang="en-US" dirty="0"/>
          </a:p>
        </p:txBody>
      </p:sp>
      <p:sp>
        <p:nvSpPr>
          <p:cNvPr id="3" name="Content Placeholder 2"/>
          <p:cNvSpPr>
            <a:spLocks noGrp="1"/>
          </p:cNvSpPr>
          <p:nvPr>
            <p:ph type="body" sz="quarter" idx="10"/>
          </p:nvPr>
        </p:nvSpPr>
        <p:spPr>
          <a:xfrm>
            <a:off x="519112" y="1447799"/>
            <a:ext cx="11149013" cy="1865126"/>
          </a:xfrm>
        </p:spPr>
        <p:txBody>
          <a:bodyPr/>
          <a:lstStyle/>
          <a:p>
            <a:r>
              <a:rPr lang="en-US" dirty="0" smtClean="0"/>
              <a:t>Opalis to Orchestrator migration</a:t>
            </a:r>
          </a:p>
          <a:p>
            <a:pPr lvl="1"/>
            <a:r>
              <a:rPr lang="en-US" dirty="0" smtClean="0"/>
              <a:t>Export / Import of Runbooks</a:t>
            </a:r>
          </a:p>
          <a:p>
            <a:pPr lvl="1"/>
            <a:r>
              <a:rPr lang="en-US" dirty="0" smtClean="0"/>
              <a:t>No Legacy activities</a:t>
            </a:r>
          </a:p>
          <a:p>
            <a:pPr lvl="1"/>
            <a:r>
              <a:rPr lang="en-US" dirty="0" smtClean="0"/>
              <a:t>Some changes to foundation activities</a:t>
            </a:r>
          </a:p>
        </p:txBody>
      </p:sp>
      <p:sp>
        <p:nvSpPr>
          <p:cNvPr id="7" name="Content Placeholder 2"/>
          <p:cNvSpPr txBox="1">
            <a:spLocks/>
          </p:cNvSpPr>
          <p:nvPr/>
        </p:nvSpPr>
        <p:spPr>
          <a:xfrm>
            <a:off x="538240" y="3932175"/>
            <a:ext cx="11149013" cy="1391150"/>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Web Console</a:t>
            </a:r>
          </a:p>
          <a:p>
            <a:pPr lvl="1"/>
            <a:r>
              <a:rPr lang="en-US" dirty="0" smtClean="0"/>
              <a:t>Java/JBOSS console is deprecated</a:t>
            </a:r>
          </a:p>
          <a:p>
            <a:pPr lvl="1"/>
            <a:r>
              <a:rPr lang="en-US" dirty="0" smtClean="0"/>
              <a:t>Replaced by IIS/Silverlight console</a:t>
            </a:r>
          </a:p>
        </p:txBody>
      </p:sp>
    </p:spTree>
    <p:extLst>
      <p:ext uri="{BB962C8B-B14F-4D97-AF65-F5344CB8AC3E}">
        <p14:creationId xmlns:p14="http://schemas.microsoft.com/office/powerpoint/2010/main" val="91910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Microsoft System Center Orchestrator 2012 Overview</a:t>
            </a:r>
          </a:p>
        </p:txBody>
      </p:sp>
      <p:sp>
        <p:nvSpPr>
          <p:cNvPr id="3" name="Subtitle 2"/>
          <p:cNvSpPr>
            <a:spLocks noGrp="1"/>
          </p:cNvSpPr>
          <p:nvPr>
            <p:ph type="subTitle" idx="1"/>
          </p:nvPr>
        </p:nvSpPr>
        <p:spPr/>
        <p:txBody>
          <a:bodyPr/>
          <a:lstStyle/>
          <a:p>
            <a:r>
              <a:rPr lang="en-US" smtClean="0"/>
              <a:t>Adam Hall</a:t>
            </a:r>
          </a:p>
          <a:p>
            <a:r>
              <a:rPr lang="en-US" smtClean="0"/>
              <a:t>Senior Technical Product Manager</a:t>
            </a:r>
          </a:p>
          <a:p>
            <a:r>
              <a:rPr lang="en-US" smtClean="0"/>
              <a:t>Server and Cloud</a:t>
            </a:r>
          </a:p>
          <a:p>
            <a:endParaRPr lang="en-US" dirty="0"/>
          </a:p>
        </p:txBody>
      </p:sp>
      <p:sp>
        <p:nvSpPr>
          <p:cNvPr id="6" name="Text Placeholder 5"/>
          <p:cNvSpPr>
            <a:spLocks noGrp="1"/>
          </p:cNvSpPr>
          <p:nvPr>
            <p:ph type="body" sz="quarter" idx="10"/>
          </p:nvPr>
        </p:nvSpPr>
        <p:spPr/>
        <p:txBody>
          <a:bodyPr/>
          <a:lstStyle/>
          <a:p>
            <a:r>
              <a:rPr lang="en-US" dirty="0"/>
              <a:t>SIM207</a:t>
            </a:r>
          </a:p>
        </p:txBody>
      </p:sp>
    </p:spTree>
    <p:extLst>
      <p:ext uri="{BB962C8B-B14F-4D97-AF65-F5344CB8AC3E}">
        <p14:creationId xmlns:p14="http://schemas.microsoft.com/office/powerpoint/2010/main" val="162297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33520" y="3822991"/>
            <a:ext cx="11348964" cy="1657113"/>
          </a:xfrm>
          <a:prstGeom prst="roundRect">
            <a:avLst>
              <a:gd name="adj" fmla="val 549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 name="Rounded Rectangle 3"/>
          <p:cNvSpPr/>
          <p:nvPr/>
        </p:nvSpPr>
        <p:spPr bwMode="auto">
          <a:xfrm>
            <a:off x="333520" y="1274259"/>
            <a:ext cx="11348964" cy="2230941"/>
          </a:xfrm>
          <a:prstGeom prst="roundRect">
            <a:avLst>
              <a:gd name="adj" fmla="val 549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mtClean="0"/>
              <a:t>Frequently Asked Questions!</a:t>
            </a:r>
            <a:endParaRPr lang="en-US" dirty="0"/>
          </a:p>
        </p:txBody>
      </p:sp>
      <p:sp>
        <p:nvSpPr>
          <p:cNvPr id="3" name="Content Placeholder 2"/>
          <p:cNvSpPr>
            <a:spLocks noGrp="1"/>
          </p:cNvSpPr>
          <p:nvPr>
            <p:ph type="body" sz="quarter" idx="10"/>
          </p:nvPr>
        </p:nvSpPr>
        <p:spPr>
          <a:xfrm>
            <a:off x="519112" y="1447799"/>
            <a:ext cx="11149013" cy="1778949"/>
          </a:xfrm>
        </p:spPr>
        <p:txBody>
          <a:bodyPr/>
          <a:lstStyle/>
          <a:p>
            <a:r>
              <a:rPr lang="en-US" dirty="0" smtClean="0"/>
              <a:t>Localization / Globalization</a:t>
            </a:r>
          </a:p>
          <a:p>
            <a:pPr lvl="1"/>
            <a:r>
              <a:rPr lang="en-US" dirty="0" smtClean="0"/>
              <a:t>We are globalizing for Orchestrator (run on non EN_US OS)  </a:t>
            </a:r>
          </a:p>
          <a:p>
            <a:pPr lvl="1"/>
            <a:r>
              <a:rPr lang="en-US" dirty="0" smtClean="0"/>
              <a:t>Localization (languages other than EN_US) will follow in a future release</a:t>
            </a:r>
          </a:p>
        </p:txBody>
      </p:sp>
      <p:sp>
        <p:nvSpPr>
          <p:cNvPr id="6" name="Content Placeholder 2"/>
          <p:cNvSpPr txBox="1">
            <a:spLocks/>
          </p:cNvSpPr>
          <p:nvPr/>
        </p:nvSpPr>
        <p:spPr>
          <a:xfrm>
            <a:off x="521390" y="3920318"/>
            <a:ext cx="11149013" cy="1391150"/>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Operations Manager Management Pack</a:t>
            </a:r>
          </a:p>
          <a:p>
            <a:pPr lvl="1"/>
            <a:r>
              <a:rPr lang="en-US" dirty="0" smtClean="0"/>
              <a:t>YES!</a:t>
            </a:r>
          </a:p>
          <a:p>
            <a:pPr lvl="1"/>
            <a:r>
              <a:rPr lang="en-US" dirty="0" smtClean="0"/>
              <a:t>Released with Orchestrator</a:t>
            </a:r>
            <a:endParaRPr lang="en-US" dirty="0"/>
          </a:p>
        </p:txBody>
      </p:sp>
    </p:spTree>
    <p:extLst>
      <p:ext uri="{BB962C8B-B14F-4D97-AF65-F5344CB8AC3E}">
        <p14:creationId xmlns:p14="http://schemas.microsoft.com/office/powerpoint/2010/main" val="276990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FAQ – IP remediation and support</a:t>
            </a:r>
            <a:endParaRPr lang="en-US" dirty="0"/>
          </a:p>
        </p:txBody>
      </p:sp>
      <p:sp>
        <p:nvSpPr>
          <p:cNvPr id="3" name="Content Placeholder 2"/>
          <p:cNvSpPr>
            <a:spLocks noGrp="1"/>
          </p:cNvSpPr>
          <p:nvPr>
            <p:ph type="body" sz="quarter" idx="10"/>
          </p:nvPr>
        </p:nvSpPr>
        <p:spPr/>
        <p:txBody>
          <a:bodyPr/>
          <a:lstStyle/>
          <a:p>
            <a:r>
              <a:rPr lang="en-US" smtClean="0"/>
              <a:t>We are committed!</a:t>
            </a:r>
          </a:p>
          <a:p>
            <a:r>
              <a:rPr lang="en-US" smtClean="0"/>
              <a:t>Remediation is underway!</a:t>
            </a:r>
          </a:p>
          <a:p>
            <a:r>
              <a:rPr lang="en-US" smtClean="0"/>
              <a:t>More IP’s are planned </a:t>
            </a:r>
            <a:r>
              <a:rPr lang="en-US" smtClean="0">
                <a:sym typeface="Wingdings" pitchFamily="2" charset="2"/>
              </a:rPr>
              <a:t></a:t>
            </a:r>
            <a:endParaRPr lang="en-US" smtClean="0"/>
          </a:p>
          <a:p>
            <a:r>
              <a:rPr lang="en-US" smtClean="0"/>
              <a:t>For every remediation:</a:t>
            </a:r>
          </a:p>
          <a:p>
            <a:pPr lvl="1"/>
            <a:r>
              <a:rPr lang="en-US" smtClean="0"/>
              <a:t>Validate we should have the IP</a:t>
            </a:r>
          </a:p>
          <a:p>
            <a:pPr lvl="1"/>
            <a:r>
              <a:rPr lang="en-US" smtClean="0"/>
              <a:t>Ensure we have the right activities</a:t>
            </a:r>
          </a:p>
          <a:p>
            <a:pPr lvl="1"/>
            <a:r>
              <a:rPr lang="en-US" smtClean="0"/>
              <a:t>Document the use scenario’s</a:t>
            </a:r>
          </a:p>
          <a:p>
            <a:pPr lvl="1"/>
            <a:r>
              <a:rPr lang="en-US" smtClean="0"/>
              <a:t>Update for new versions, API changes</a:t>
            </a:r>
          </a:p>
          <a:p>
            <a:pPr lvl="1"/>
            <a:r>
              <a:rPr lang="en-US" smtClean="0"/>
              <a:t>Adhere to EULA’s</a:t>
            </a:r>
          </a:p>
          <a:p>
            <a:pPr lvl="1"/>
            <a:r>
              <a:rPr lang="en-US" smtClean="0"/>
              <a:t>Remediate code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2905" y="1087065"/>
            <a:ext cx="1751012" cy="4905853"/>
          </a:xfrm>
          <a:prstGeom prst="rect">
            <a:avLst/>
          </a:prstGeom>
          <a:noFill/>
          <a:ln w="28575">
            <a:solidFill>
              <a:schemeClr val="tx2"/>
            </a:solidFill>
            <a:miter lim="800000"/>
            <a:headEnd/>
            <a:tailEnd/>
          </a:ln>
          <a:effectLst>
            <a:reflection blurRad="6350" stA="35000" endPos="12000" dir="5400000" sy="-100000" algn="bl" rotWithShape="0"/>
          </a:effectLst>
          <a:scene3d>
            <a:camera prst="isometricOffAxis1Left">
              <a:rot lat="600000" lon="1200000" rev="0"/>
            </a:camera>
            <a:lightRig rig="threePt" dir="t"/>
          </a:scene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3776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Opalis 3</a:t>
            </a:r>
            <a:r>
              <a:rPr lang="en-US" baseline="30000" dirty="0" smtClean="0"/>
              <a:t>rd</a:t>
            </a:r>
            <a:r>
              <a:rPr lang="en-US" dirty="0" smtClean="0"/>
              <a:t> party Integration Packs - OOBE</a:t>
            </a:r>
            <a:endParaRPr lang="en-US" dirty="0"/>
          </a:p>
        </p:txBody>
      </p:sp>
      <p:sp>
        <p:nvSpPr>
          <p:cNvPr id="7" name="Rounded Rectangle 6"/>
          <p:cNvSpPr/>
          <p:nvPr/>
        </p:nvSpPr>
        <p:spPr bwMode="auto">
          <a:xfrm>
            <a:off x="6340980" y="1210236"/>
            <a:ext cx="4858792" cy="4439938"/>
          </a:xfrm>
          <a:prstGeom prst="roundRect">
            <a:avLst>
              <a:gd name="adj" fmla="val 3346"/>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8" name="Rectangle 7"/>
          <p:cNvSpPr/>
          <p:nvPr/>
        </p:nvSpPr>
        <p:spPr>
          <a:xfrm>
            <a:off x="6357402" y="1391835"/>
            <a:ext cx="4842370" cy="4028773"/>
          </a:xfrm>
          <a:prstGeom prst="rect">
            <a:avLst/>
          </a:prstGeom>
        </p:spPr>
        <p:txBody>
          <a:bodyPr wrap="square" lIns="121899" tIns="60949" rIns="121899" bIns="60949">
            <a:spAutoFit/>
          </a:bodyPr>
          <a:lstStyle/>
          <a:p>
            <a:pPr marL="287338" indent="-284163">
              <a:lnSpc>
                <a:spcPct val="90000"/>
              </a:lnSpc>
              <a:spcBef>
                <a:spcPct val="20000"/>
              </a:spcBef>
              <a:buClr>
                <a:schemeClr val="bg2"/>
              </a:buClr>
              <a:buSzPct val="90000"/>
              <a:buBlip>
                <a:blip r:embed="rId3"/>
              </a:buBlip>
            </a:pPr>
            <a:r>
              <a:rPr lang="en-US" dirty="0"/>
              <a:t>HP </a:t>
            </a:r>
            <a:r>
              <a:rPr lang="en-US" dirty="0" err="1"/>
              <a:t>iLO</a:t>
            </a:r>
            <a:r>
              <a:rPr lang="en-US" dirty="0"/>
              <a:t> and OA</a:t>
            </a:r>
          </a:p>
          <a:p>
            <a:pPr marL="287338" indent="-284163">
              <a:lnSpc>
                <a:spcPct val="90000"/>
              </a:lnSpc>
              <a:spcBef>
                <a:spcPct val="20000"/>
              </a:spcBef>
              <a:buClr>
                <a:schemeClr val="bg2"/>
              </a:buClr>
              <a:buSzPct val="90000"/>
              <a:buBlip>
                <a:blip r:embed="rId3"/>
              </a:buBlip>
            </a:pPr>
            <a:r>
              <a:rPr lang="en-US" dirty="0"/>
              <a:t>HP </a:t>
            </a:r>
            <a:r>
              <a:rPr lang="en-US" dirty="0" err="1"/>
              <a:t>OpenView</a:t>
            </a:r>
            <a:r>
              <a:rPr lang="en-US" dirty="0"/>
              <a:t> Operations (Windows)</a:t>
            </a:r>
          </a:p>
          <a:p>
            <a:pPr marL="287338" indent="-284163">
              <a:lnSpc>
                <a:spcPct val="90000"/>
              </a:lnSpc>
              <a:spcBef>
                <a:spcPct val="20000"/>
              </a:spcBef>
              <a:buClr>
                <a:schemeClr val="bg2"/>
              </a:buClr>
              <a:buSzPct val="90000"/>
              <a:buBlip>
                <a:blip r:embed="rId3"/>
              </a:buBlip>
            </a:pPr>
            <a:r>
              <a:rPr lang="en-US" dirty="0"/>
              <a:t>HP Service Manager</a:t>
            </a:r>
          </a:p>
          <a:p>
            <a:pPr marL="287338" indent="-284163">
              <a:lnSpc>
                <a:spcPct val="90000"/>
              </a:lnSpc>
              <a:spcBef>
                <a:spcPct val="20000"/>
              </a:spcBef>
              <a:buClr>
                <a:schemeClr val="bg2"/>
              </a:buClr>
              <a:buSzPct val="90000"/>
              <a:buBlip>
                <a:blip r:embed="rId3"/>
              </a:buBlip>
            </a:pPr>
            <a:r>
              <a:rPr lang="en-US" dirty="0"/>
              <a:t>HP Asset Manager</a:t>
            </a:r>
          </a:p>
          <a:p>
            <a:pPr marL="287338" indent="-284163">
              <a:lnSpc>
                <a:spcPct val="90000"/>
              </a:lnSpc>
              <a:spcBef>
                <a:spcPct val="20000"/>
              </a:spcBef>
              <a:buClr>
                <a:schemeClr val="bg2"/>
              </a:buClr>
              <a:buSzPct val="90000"/>
              <a:buBlip>
                <a:blip r:embed="rId3"/>
              </a:buBlip>
            </a:pPr>
            <a:r>
              <a:rPr lang="en-US" dirty="0"/>
              <a:t>HP Network Node Manager</a:t>
            </a:r>
          </a:p>
          <a:p>
            <a:pPr marL="287338" indent="-284163">
              <a:lnSpc>
                <a:spcPct val="90000"/>
              </a:lnSpc>
              <a:spcBef>
                <a:spcPct val="20000"/>
              </a:spcBef>
              <a:buClr>
                <a:schemeClr val="bg2"/>
              </a:buClr>
              <a:buSzPct val="90000"/>
              <a:buBlip>
                <a:blip r:embed="rId3"/>
              </a:buBlip>
            </a:pPr>
            <a:r>
              <a:rPr lang="en-US" dirty="0"/>
              <a:t>HP </a:t>
            </a:r>
            <a:r>
              <a:rPr lang="en-US" dirty="0" err="1"/>
              <a:t>OpenView</a:t>
            </a:r>
            <a:r>
              <a:rPr lang="en-US" dirty="0"/>
              <a:t> Operations (Unix - HPUX)</a:t>
            </a:r>
          </a:p>
          <a:p>
            <a:pPr marL="287338" indent="-284163">
              <a:lnSpc>
                <a:spcPct val="90000"/>
              </a:lnSpc>
              <a:spcBef>
                <a:spcPct val="20000"/>
              </a:spcBef>
              <a:buClr>
                <a:schemeClr val="bg2"/>
              </a:buClr>
              <a:buSzPct val="90000"/>
              <a:buBlip>
                <a:blip r:embed="rId3"/>
              </a:buBlip>
            </a:pPr>
            <a:r>
              <a:rPr lang="en-US" dirty="0"/>
              <a:t>HP </a:t>
            </a:r>
            <a:r>
              <a:rPr lang="en-US" dirty="0" err="1"/>
              <a:t>OpenView</a:t>
            </a:r>
            <a:r>
              <a:rPr lang="en-US" dirty="0"/>
              <a:t> Operations (Unix - Solaris)</a:t>
            </a:r>
          </a:p>
          <a:p>
            <a:pPr marL="287338" indent="-284163">
              <a:lnSpc>
                <a:spcPct val="90000"/>
              </a:lnSpc>
              <a:spcBef>
                <a:spcPct val="20000"/>
              </a:spcBef>
              <a:buClr>
                <a:schemeClr val="bg2"/>
              </a:buClr>
              <a:buSzPct val="90000"/>
              <a:buBlip>
                <a:blip r:embed="rId3"/>
              </a:buBlip>
            </a:pPr>
            <a:r>
              <a:rPr lang="en-US" dirty="0"/>
              <a:t>HP </a:t>
            </a:r>
            <a:r>
              <a:rPr lang="en-US" dirty="0" err="1"/>
              <a:t>OpenView</a:t>
            </a:r>
            <a:r>
              <a:rPr lang="en-US" dirty="0"/>
              <a:t> Service Desk</a:t>
            </a:r>
          </a:p>
          <a:p>
            <a:pPr marL="287338" indent="-284163">
              <a:lnSpc>
                <a:spcPct val="90000"/>
              </a:lnSpc>
              <a:spcBef>
                <a:spcPct val="20000"/>
              </a:spcBef>
              <a:buClr>
                <a:schemeClr val="bg2"/>
              </a:buClr>
              <a:buSzPct val="90000"/>
              <a:buBlip>
                <a:blip r:embed="rId3"/>
              </a:buBlip>
            </a:pPr>
            <a:r>
              <a:rPr lang="en-US" dirty="0"/>
              <a:t>IBM Tivoli </a:t>
            </a:r>
            <a:r>
              <a:rPr lang="en-US" dirty="0" err="1"/>
              <a:t>Netcool</a:t>
            </a:r>
            <a:r>
              <a:rPr lang="en-US" dirty="0"/>
              <a:t> Omnibus</a:t>
            </a:r>
          </a:p>
          <a:p>
            <a:pPr marL="287338" indent="-284163">
              <a:lnSpc>
                <a:spcPct val="90000"/>
              </a:lnSpc>
              <a:spcBef>
                <a:spcPct val="20000"/>
              </a:spcBef>
              <a:buClr>
                <a:schemeClr val="bg2"/>
              </a:buClr>
              <a:buSzPct val="90000"/>
              <a:buBlip>
                <a:blip r:embed="rId3"/>
              </a:buBlip>
            </a:pPr>
            <a:r>
              <a:rPr lang="en-US" dirty="0"/>
              <a:t>IBM Tivoli Enterprise Console</a:t>
            </a:r>
          </a:p>
          <a:p>
            <a:pPr marL="287338" indent="-284163">
              <a:lnSpc>
                <a:spcPct val="90000"/>
              </a:lnSpc>
              <a:spcBef>
                <a:spcPct val="20000"/>
              </a:spcBef>
              <a:buClr>
                <a:schemeClr val="bg2"/>
              </a:buClr>
              <a:buSzPct val="90000"/>
              <a:buBlip>
                <a:blip r:embed="rId3"/>
              </a:buBlip>
            </a:pPr>
            <a:r>
              <a:rPr lang="en-US" dirty="0"/>
              <a:t>IBM Tivoli Storage Manager</a:t>
            </a:r>
          </a:p>
          <a:p>
            <a:pPr marL="287338" indent="-284163">
              <a:lnSpc>
                <a:spcPct val="90000"/>
              </a:lnSpc>
              <a:spcBef>
                <a:spcPct val="20000"/>
              </a:spcBef>
              <a:buClr>
                <a:schemeClr val="bg2"/>
              </a:buClr>
              <a:buSzPct val="90000"/>
              <a:buBlip>
                <a:blip r:embed="rId3"/>
              </a:buBlip>
            </a:pPr>
            <a:r>
              <a:rPr lang="en-US" dirty="0"/>
              <a:t>UNIX</a:t>
            </a:r>
          </a:p>
          <a:p>
            <a:pPr marL="287338" indent="-284163">
              <a:lnSpc>
                <a:spcPct val="90000"/>
              </a:lnSpc>
              <a:spcBef>
                <a:spcPct val="20000"/>
              </a:spcBef>
              <a:buClr>
                <a:schemeClr val="bg2"/>
              </a:buClr>
              <a:buSzPct val="90000"/>
              <a:buBlip>
                <a:blip r:embed="rId3"/>
              </a:buBlip>
            </a:pPr>
            <a:r>
              <a:rPr lang="en-US" dirty="0" err="1"/>
              <a:t>Veritas</a:t>
            </a:r>
            <a:r>
              <a:rPr lang="en-US" dirty="0"/>
              <a:t> </a:t>
            </a:r>
            <a:r>
              <a:rPr lang="en-US" dirty="0" err="1"/>
              <a:t>NetBackup</a:t>
            </a:r>
            <a:endParaRPr lang="en-US" dirty="0"/>
          </a:p>
        </p:txBody>
      </p:sp>
      <p:sp>
        <p:nvSpPr>
          <p:cNvPr id="6" name="Rounded Rectangle 5"/>
          <p:cNvSpPr/>
          <p:nvPr/>
        </p:nvSpPr>
        <p:spPr bwMode="auto">
          <a:xfrm>
            <a:off x="989053" y="1210236"/>
            <a:ext cx="4855464" cy="4439938"/>
          </a:xfrm>
          <a:prstGeom prst="roundRect">
            <a:avLst>
              <a:gd name="adj" fmla="val 3346"/>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 name="Rectangle 4"/>
          <p:cNvSpPr/>
          <p:nvPr/>
        </p:nvSpPr>
        <p:spPr>
          <a:xfrm>
            <a:off x="1044123" y="1391835"/>
            <a:ext cx="4494440" cy="4333472"/>
          </a:xfrm>
          <a:prstGeom prst="rect">
            <a:avLst/>
          </a:prstGeom>
        </p:spPr>
        <p:txBody>
          <a:bodyPr wrap="square" lIns="121899" tIns="60949" rIns="121899" bIns="60949">
            <a:spAutoFit/>
          </a:bodyPr>
          <a:lstStyle/>
          <a:p>
            <a:pPr marL="287338" indent="-284163">
              <a:lnSpc>
                <a:spcPct val="90000"/>
              </a:lnSpc>
              <a:spcBef>
                <a:spcPct val="20000"/>
              </a:spcBef>
              <a:buClr>
                <a:schemeClr val="bg2"/>
              </a:buClr>
              <a:buSzPct val="90000"/>
              <a:buBlip>
                <a:blip r:embed="rId3"/>
              </a:buBlip>
            </a:pPr>
            <a:r>
              <a:rPr lang="en-US" dirty="0" err="1"/>
              <a:t>BladeLogic</a:t>
            </a:r>
            <a:r>
              <a:rPr lang="en-US" dirty="0"/>
              <a:t> Operations Manager</a:t>
            </a:r>
          </a:p>
          <a:p>
            <a:pPr marL="287338" indent="-284163">
              <a:lnSpc>
                <a:spcPct val="90000"/>
              </a:lnSpc>
              <a:spcBef>
                <a:spcPct val="20000"/>
              </a:spcBef>
              <a:buClr>
                <a:schemeClr val="bg2"/>
              </a:buClr>
              <a:buSzPct val="90000"/>
              <a:buBlip>
                <a:blip r:embed="rId3"/>
              </a:buBlip>
            </a:pPr>
            <a:r>
              <a:rPr lang="en-US" dirty="0"/>
              <a:t>BMC Atrium CMDB</a:t>
            </a:r>
          </a:p>
          <a:p>
            <a:pPr marL="287338" indent="-284163">
              <a:lnSpc>
                <a:spcPct val="90000"/>
              </a:lnSpc>
              <a:spcBef>
                <a:spcPct val="20000"/>
              </a:spcBef>
              <a:buClr>
                <a:schemeClr val="bg2"/>
              </a:buClr>
              <a:buSzPct val="90000"/>
              <a:buBlip>
                <a:blip r:embed="rId3"/>
              </a:buBlip>
            </a:pPr>
            <a:r>
              <a:rPr lang="en-US" dirty="0"/>
              <a:t>BMC Remedy AR System</a:t>
            </a:r>
          </a:p>
          <a:p>
            <a:pPr marL="287338" indent="-284163">
              <a:lnSpc>
                <a:spcPct val="90000"/>
              </a:lnSpc>
              <a:spcBef>
                <a:spcPct val="20000"/>
              </a:spcBef>
              <a:buClr>
                <a:schemeClr val="bg2"/>
              </a:buClr>
              <a:buSzPct val="90000"/>
              <a:buBlip>
                <a:blip r:embed="rId3"/>
              </a:buBlip>
            </a:pPr>
            <a:r>
              <a:rPr lang="en-US" dirty="0"/>
              <a:t>BMC Event Manager</a:t>
            </a:r>
          </a:p>
          <a:p>
            <a:pPr marL="287338" indent="-284163">
              <a:lnSpc>
                <a:spcPct val="90000"/>
              </a:lnSpc>
              <a:spcBef>
                <a:spcPct val="20000"/>
              </a:spcBef>
              <a:buClr>
                <a:schemeClr val="bg2"/>
              </a:buClr>
              <a:buSzPct val="90000"/>
              <a:buBlip>
                <a:blip r:embed="rId3"/>
              </a:buBlip>
            </a:pPr>
            <a:r>
              <a:rPr lang="en-US" dirty="0"/>
              <a:t>BMC Patrol</a:t>
            </a:r>
          </a:p>
          <a:p>
            <a:pPr marL="287338" indent="-284163">
              <a:lnSpc>
                <a:spcPct val="90000"/>
              </a:lnSpc>
              <a:spcBef>
                <a:spcPct val="20000"/>
              </a:spcBef>
              <a:buClr>
                <a:schemeClr val="bg2"/>
              </a:buClr>
              <a:buSzPct val="90000"/>
              <a:buBlip>
                <a:blip r:embed="rId3"/>
              </a:buBlip>
            </a:pPr>
            <a:r>
              <a:rPr lang="en-US" dirty="0"/>
              <a:t>CA Spectrum</a:t>
            </a:r>
          </a:p>
          <a:p>
            <a:pPr marL="287338" indent="-284163">
              <a:lnSpc>
                <a:spcPct val="90000"/>
              </a:lnSpc>
              <a:spcBef>
                <a:spcPct val="20000"/>
              </a:spcBef>
              <a:buClr>
                <a:schemeClr val="bg2"/>
              </a:buClr>
              <a:buSzPct val="90000"/>
              <a:buBlip>
                <a:blip r:embed="rId3"/>
              </a:buBlip>
            </a:pPr>
            <a:r>
              <a:rPr lang="en-US" dirty="0"/>
              <a:t>CA </a:t>
            </a:r>
            <a:r>
              <a:rPr lang="en-US" dirty="0" err="1"/>
              <a:t>Unicenter</a:t>
            </a:r>
            <a:r>
              <a:rPr lang="en-US" dirty="0"/>
              <a:t> Service Desk</a:t>
            </a:r>
          </a:p>
          <a:p>
            <a:pPr marL="287338" indent="-284163">
              <a:lnSpc>
                <a:spcPct val="90000"/>
              </a:lnSpc>
              <a:spcBef>
                <a:spcPct val="20000"/>
              </a:spcBef>
              <a:buClr>
                <a:schemeClr val="bg2"/>
              </a:buClr>
              <a:buSzPct val="90000"/>
              <a:buBlip>
                <a:blip r:embed="rId3"/>
              </a:buBlip>
            </a:pPr>
            <a:r>
              <a:rPr lang="en-US" dirty="0"/>
              <a:t>CA </a:t>
            </a:r>
            <a:r>
              <a:rPr lang="en-US" dirty="0" err="1"/>
              <a:t>Autosys</a:t>
            </a:r>
            <a:endParaRPr lang="en-US" dirty="0"/>
          </a:p>
          <a:p>
            <a:pPr marL="287338" indent="-284163">
              <a:lnSpc>
                <a:spcPct val="90000"/>
              </a:lnSpc>
              <a:spcBef>
                <a:spcPct val="20000"/>
              </a:spcBef>
              <a:buClr>
                <a:schemeClr val="bg2"/>
              </a:buClr>
              <a:buSzPct val="90000"/>
              <a:buBlip>
                <a:blip r:embed="rId3"/>
              </a:buBlip>
            </a:pPr>
            <a:r>
              <a:rPr lang="en-US" dirty="0"/>
              <a:t>CA </a:t>
            </a:r>
            <a:r>
              <a:rPr lang="en-US" dirty="0" err="1"/>
              <a:t>eHealth</a:t>
            </a:r>
            <a:endParaRPr lang="en-US" dirty="0"/>
          </a:p>
          <a:p>
            <a:pPr marL="287338" indent="-284163">
              <a:lnSpc>
                <a:spcPct val="90000"/>
              </a:lnSpc>
              <a:spcBef>
                <a:spcPct val="20000"/>
              </a:spcBef>
              <a:buClr>
                <a:schemeClr val="bg2"/>
              </a:buClr>
              <a:buSzPct val="90000"/>
              <a:buBlip>
                <a:blip r:embed="rId3"/>
              </a:buBlip>
            </a:pPr>
            <a:r>
              <a:rPr lang="en-US" dirty="0"/>
              <a:t>CA </a:t>
            </a:r>
            <a:r>
              <a:rPr lang="en-US" dirty="0" err="1"/>
              <a:t>Unicenter</a:t>
            </a:r>
            <a:r>
              <a:rPr lang="en-US" dirty="0"/>
              <a:t> NSM</a:t>
            </a:r>
          </a:p>
          <a:p>
            <a:pPr marL="287338" indent="-284163">
              <a:lnSpc>
                <a:spcPct val="90000"/>
              </a:lnSpc>
              <a:spcBef>
                <a:spcPct val="20000"/>
              </a:spcBef>
              <a:buClr>
                <a:schemeClr val="bg2"/>
              </a:buClr>
              <a:buSzPct val="90000"/>
              <a:buBlip>
                <a:blip r:embed="rId3"/>
              </a:buBlip>
            </a:pPr>
            <a:r>
              <a:rPr lang="en-US" dirty="0"/>
              <a:t>EMC Smarts </a:t>
            </a:r>
            <a:r>
              <a:rPr lang="en-US" dirty="0" err="1"/>
              <a:t>InCharge</a:t>
            </a:r>
            <a:endParaRPr lang="en-US" dirty="0"/>
          </a:p>
          <a:p>
            <a:pPr marL="287338" indent="-284163">
              <a:lnSpc>
                <a:spcPct val="90000"/>
              </a:lnSpc>
              <a:spcBef>
                <a:spcPct val="20000"/>
              </a:spcBef>
              <a:buClr>
                <a:schemeClr val="bg2"/>
              </a:buClr>
              <a:buSzPct val="90000"/>
              <a:buBlip>
                <a:blip r:embed="rId3"/>
              </a:buBlip>
            </a:pPr>
            <a:r>
              <a:rPr lang="en-US" dirty="0"/>
              <a:t>VMware </a:t>
            </a:r>
            <a:r>
              <a:rPr lang="en-US" dirty="0" err="1"/>
              <a:t>vSphere</a:t>
            </a:r>
            <a:endParaRPr lang="en-US" dirty="0"/>
          </a:p>
          <a:p>
            <a:pPr marL="287338" indent="-284163">
              <a:lnSpc>
                <a:spcPct val="90000"/>
              </a:lnSpc>
              <a:spcBef>
                <a:spcPct val="20000"/>
              </a:spcBef>
              <a:buClr>
                <a:schemeClr val="bg2"/>
              </a:buClr>
              <a:buSzPct val="90000"/>
              <a:buBlip>
                <a:blip r:embed="rId3"/>
              </a:buBlip>
            </a:pPr>
            <a:r>
              <a:rPr lang="en-US" dirty="0" smtClean="0"/>
              <a:t>Active Directory</a:t>
            </a:r>
          </a:p>
          <a:p>
            <a:pPr marL="287338" indent="-284163">
              <a:lnSpc>
                <a:spcPct val="90000"/>
              </a:lnSpc>
              <a:spcBef>
                <a:spcPct val="20000"/>
              </a:spcBef>
              <a:buClr>
                <a:schemeClr val="bg2"/>
              </a:buClr>
              <a:buSzPct val="90000"/>
              <a:buBlip>
                <a:blip r:embed="rId3"/>
              </a:buBlip>
            </a:pPr>
            <a:r>
              <a:rPr lang="en-US" dirty="0" smtClean="0"/>
              <a:t>FTP</a:t>
            </a:r>
            <a:endParaRPr lang="en-US" dirty="0"/>
          </a:p>
        </p:txBody>
      </p:sp>
    </p:spTree>
    <p:extLst>
      <p:ext uri="{BB962C8B-B14F-4D97-AF65-F5344CB8AC3E}">
        <p14:creationId xmlns:p14="http://schemas.microsoft.com/office/powerpoint/2010/main" val="422308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IPs for the Orchestrator release</a:t>
            </a:r>
            <a:endParaRPr lang="en-US" dirty="0"/>
          </a:p>
        </p:txBody>
      </p:sp>
      <p:sp>
        <p:nvSpPr>
          <p:cNvPr id="3" name="Content Placeholder 2"/>
          <p:cNvSpPr>
            <a:spLocks noGrp="1"/>
          </p:cNvSpPr>
          <p:nvPr>
            <p:ph idx="1"/>
          </p:nvPr>
        </p:nvSpPr>
        <p:spPr>
          <a:xfrm>
            <a:off x="519112" y="1447799"/>
            <a:ext cx="11149013" cy="2880789"/>
          </a:xfrm>
        </p:spPr>
        <p:txBody>
          <a:bodyPr/>
          <a:lstStyle/>
          <a:p>
            <a:r>
              <a:rPr lang="en-US" dirty="0" smtClean="0"/>
              <a:t>In the Orchestrator Beta timeframe</a:t>
            </a:r>
          </a:p>
          <a:p>
            <a:pPr lvl="1"/>
            <a:r>
              <a:rPr lang="en-US" dirty="0" smtClean="0"/>
              <a:t>Active Directory</a:t>
            </a:r>
          </a:p>
          <a:p>
            <a:pPr lvl="1"/>
            <a:r>
              <a:rPr lang="en-US" dirty="0" smtClean="0"/>
              <a:t>FTP</a:t>
            </a:r>
          </a:p>
          <a:p>
            <a:pPr lvl="1"/>
            <a:r>
              <a:rPr lang="en-US" dirty="0" smtClean="0"/>
              <a:t>VMware </a:t>
            </a:r>
            <a:r>
              <a:rPr lang="en-US" dirty="0" err="1" smtClean="0"/>
              <a:t>vSphere</a:t>
            </a:r>
            <a:endParaRPr lang="en-US" dirty="0" smtClean="0"/>
          </a:p>
          <a:p>
            <a:pPr lvl="1"/>
            <a:r>
              <a:rPr lang="en-US" dirty="0" smtClean="0"/>
              <a:t>IBM Tivoli </a:t>
            </a:r>
            <a:r>
              <a:rPr lang="en-US" dirty="0" err="1" smtClean="0"/>
              <a:t>Netcool</a:t>
            </a:r>
            <a:r>
              <a:rPr lang="en-US" dirty="0" smtClean="0"/>
              <a:t> Omnibus</a:t>
            </a:r>
            <a:endParaRPr lang="en-US" dirty="0"/>
          </a:p>
          <a:p>
            <a:r>
              <a:rPr lang="en-US" dirty="0" smtClean="0"/>
              <a:t>Further information will be released at a later date</a:t>
            </a:r>
            <a:endParaRPr lang="en-US" dirty="0"/>
          </a:p>
        </p:txBody>
      </p:sp>
    </p:spTree>
    <p:extLst>
      <p:ext uri="{BB962C8B-B14F-4D97-AF65-F5344CB8AC3E}">
        <p14:creationId xmlns:p14="http://schemas.microsoft.com/office/powerpoint/2010/main" val="261436369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426912" y="1127277"/>
            <a:ext cx="6318274" cy="5427902"/>
          </a:xfrm>
          <a:prstGeom prst="rect">
            <a:avLst/>
          </a:prstGeom>
        </p:spPr>
        <p:txBody>
          <a:bodyPr lIns="121899" tIns="60949" rIns="121899" bIns="60949"/>
          <a:lstStyle>
            <a:lvl1pPr marL="460375" indent="-460375" algn="l" defTabSz="914363" rtl="0" eaLnBrk="1" latinLnBrk="0" hangingPunct="1">
              <a:lnSpc>
                <a:spcPct val="90000"/>
              </a:lnSpc>
              <a:spcBef>
                <a:spcPct val="20000"/>
              </a:spcBef>
              <a:buSzPct val="85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sz="2000"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640" y="1578044"/>
            <a:ext cx="3170591" cy="2438916"/>
          </a:xfrm>
          <a:prstGeom prst="rect">
            <a:avLst/>
          </a:prstGeom>
          <a:noFill/>
          <a:ln w="28575">
            <a:solidFill>
              <a:schemeClr val="tx2"/>
            </a:solidFill>
            <a:miter lim="800000"/>
            <a:headEnd/>
            <a:tailEnd/>
          </a:ln>
          <a:effectLst>
            <a:reflection blurRad="6350" stA="28000" endPos="15000" dir="5400000" sy="-100000" algn="bl" rotWithShape="0"/>
          </a:effectLst>
          <a:scene3d>
            <a:camera prst="perspectiveHeroicExtremeLeftFacing" fov="3000000">
              <a:rot lat="786958" lon="2100001" rev="21422565"/>
            </a:camera>
            <a:lightRig rig="threePt" dir="t"/>
          </a:scene3d>
          <a:extLst>
            <a:ext uri="{909E8E84-426E-40DD-AFC4-6F175D3DCCD1}">
              <a14:hiddenFill xmlns:a14="http://schemas.microsoft.com/office/drawing/2010/main">
                <a:solidFill>
                  <a:schemeClr val="accent1"/>
                </a:solidFill>
              </a14:hiddenFill>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9789" y="2842767"/>
            <a:ext cx="3170591" cy="2438917"/>
          </a:xfrm>
          <a:prstGeom prst="rect">
            <a:avLst/>
          </a:prstGeom>
          <a:noFill/>
          <a:ln w="28575">
            <a:solidFill>
              <a:schemeClr val="tx2"/>
            </a:solidFill>
            <a:miter lim="800000"/>
            <a:headEnd/>
            <a:tailEnd/>
          </a:ln>
          <a:effectLst>
            <a:reflection blurRad="6350" stA="28000" endPos="15000" dir="5400000" sy="-100000" algn="bl" rotWithShape="0"/>
          </a:effectLst>
          <a:scene3d>
            <a:camera prst="perspectiveHeroicExtremeLeftFacing" fov="3000000">
              <a:rot lat="786958" lon="2100001" rev="21422565"/>
            </a:camera>
            <a:lightRig rig="threePt" dir="t"/>
          </a:scene3d>
          <a:extLst>
            <a:ext uri="{909E8E84-426E-40DD-AFC4-6F175D3DCCD1}">
              <a14:hiddenFill xmlns:a14="http://schemas.microsoft.com/office/drawing/2010/main">
                <a:solidFill>
                  <a:schemeClr val="accent1"/>
                </a:solidFill>
              </a14:hiddenFill>
            </a:ext>
          </a:extLst>
        </p:spPr>
      </p:pic>
      <p:sp>
        <p:nvSpPr>
          <p:cNvPr id="11" name="Text Placeholder 2"/>
          <p:cNvSpPr txBox="1">
            <a:spLocks/>
          </p:cNvSpPr>
          <p:nvPr/>
        </p:nvSpPr>
        <p:spPr>
          <a:xfrm>
            <a:off x="862891" y="3945158"/>
            <a:ext cx="5105400" cy="1531802"/>
          </a:xfrm>
          <a:prstGeom prst="rect">
            <a:avLst/>
          </a:prstGeom>
        </p:spPr>
        <p:txBody>
          <a:bodyPr lIns="121899" tIns="60949" rIns="121899" bIns="60949"/>
          <a:lstStyle>
            <a:lvl1pPr marL="460375" indent="-460375" algn="l" defTabSz="914363" rtl="0" eaLnBrk="1" latinLnBrk="0" hangingPunct="1">
              <a:lnSpc>
                <a:spcPct val="90000"/>
              </a:lnSpc>
              <a:spcBef>
                <a:spcPct val="20000"/>
              </a:spcBef>
              <a:buSzPct val="85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p:txBody>
      </p:sp>
      <p:sp>
        <p:nvSpPr>
          <p:cNvPr id="12" name="Title 11"/>
          <p:cNvSpPr>
            <a:spLocks noGrp="1"/>
          </p:cNvSpPr>
          <p:nvPr>
            <p:ph type="title"/>
          </p:nvPr>
        </p:nvSpPr>
        <p:spPr/>
        <p:txBody>
          <a:bodyPr/>
          <a:lstStyle/>
          <a:p>
            <a:r>
              <a:rPr lang="en-US" dirty="0" smtClean="0"/>
              <a:t>No IP? No Problem!</a:t>
            </a:r>
            <a:endParaRPr lang="en-US" dirty="0"/>
          </a:p>
        </p:txBody>
      </p:sp>
      <p:sp>
        <p:nvSpPr>
          <p:cNvPr id="3" name="Text Placeholder 2"/>
          <p:cNvSpPr>
            <a:spLocks noGrp="1"/>
          </p:cNvSpPr>
          <p:nvPr>
            <p:ph type="body" sz="quarter" idx="10"/>
          </p:nvPr>
        </p:nvSpPr>
        <p:spPr>
          <a:xfrm>
            <a:off x="519112" y="1447799"/>
            <a:ext cx="11149013" cy="4955203"/>
          </a:xfrm>
        </p:spPr>
        <p:txBody>
          <a:bodyPr/>
          <a:lstStyle/>
          <a:p>
            <a:pPr marL="395288" indent="-395288"/>
            <a:r>
              <a:rPr lang="en-US" sz="2400" dirty="0" smtClean="0"/>
              <a:t>QIK is a Software Development Kit (SDK)</a:t>
            </a:r>
          </a:p>
          <a:p>
            <a:pPr marL="736600" lvl="1" indent="-341313"/>
            <a:r>
              <a:rPr lang="en-US" sz="2000" dirty="0" smtClean="0"/>
              <a:t>Programming Interface for </a:t>
            </a:r>
            <a:br>
              <a:rPr lang="en-US" sz="2000" dirty="0" smtClean="0"/>
            </a:br>
            <a:r>
              <a:rPr lang="en-US" sz="2000" dirty="0" smtClean="0"/>
              <a:t>Microsoft .NET 2.0 (C#, VB)</a:t>
            </a:r>
          </a:p>
          <a:p>
            <a:pPr marL="736600" lvl="1" indent="-341313"/>
            <a:r>
              <a:rPr lang="en-US" sz="2000" dirty="0" smtClean="0"/>
              <a:t>Programming Interface for Java SE5+</a:t>
            </a:r>
          </a:p>
          <a:p>
            <a:pPr marL="736600" lvl="1" indent="-341313"/>
            <a:r>
              <a:rPr lang="en-US" sz="2000" dirty="0" smtClean="0"/>
              <a:t>API documentation, C# examples, FAQs</a:t>
            </a:r>
          </a:p>
          <a:p>
            <a:pPr marL="736600" lvl="1" indent="-341313"/>
            <a:r>
              <a:rPr lang="en-US" sz="2000" dirty="0" smtClean="0"/>
              <a:t>Integration Packs for running QIK objects</a:t>
            </a:r>
          </a:p>
          <a:p>
            <a:pPr marL="736600" lvl="1" indent="-341313"/>
            <a:r>
              <a:rPr lang="en-US" sz="2000" dirty="0" smtClean="0"/>
              <a:t>Wizard for packaging Integration Packs</a:t>
            </a:r>
          </a:p>
          <a:p>
            <a:pPr marL="736600" lvl="1" indent="-341313"/>
            <a:r>
              <a:rPr lang="en-US" sz="2000" dirty="0" smtClean="0"/>
              <a:t>Wizard for creating integrations with command </a:t>
            </a:r>
            <a:br>
              <a:rPr lang="en-US" sz="2000" dirty="0" smtClean="0"/>
            </a:br>
            <a:r>
              <a:rPr lang="en-US" sz="2000" dirty="0" smtClean="0"/>
              <a:t>line based solutions</a:t>
            </a:r>
          </a:p>
          <a:p>
            <a:pPr lvl="1"/>
            <a:endParaRPr lang="en-US" sz="2000" dirty="0" smtClean="0"/>
          </a:p>
          <a:p>
            <a:pPr marL="395288" indent="-395288"/>
            <a:r>
              <a:rPr lang="en-US" sz="2400" dirty="0"/>
              <a:t>Quickly Develop Integrations</a:t>
            </a:r>
          </a:p>
          <a:p>
            <a:pPr marL="736600" lvl="1" indent="-341313"/>
            <a:r>
              <a:rPr lang="en-US" sz="2000" dirty="0"/>
              <a:t>Simple APIs that are easy to learn and use</a:t>
            </a:r>
          </a:p>
          <a:p>
            <a:pPr marL="736600" lvl="1" indent="-341313"/>
            <a:r>
              <a:rPr lang="en-US" sz="2000" dirty="0"/>
              <a:t>Integration details are encapsulated </a:t>
            </a:r>
          </a:p>
          <a:p>
            <a:pPr marL="736600" lvl="1" indent="-341313"/>
            <a:r>
              <a:rPr lang="en-US" sz="2000" dirty="0"/>
              <a:t>Easy wizard-driven approach to building integrations with data center tools </a:t>
            </a:r>
            <a:r>
              <a:rPr lang="en-US" sz="2000" dirty="0" smtClean="0"/>
              <a:t/>
            </a:r>
            <a:br>
              <a:rPr lang="en-US" sz="2000" dirty="0" smtClean="0"/>
            </a:br>
            <a:r>
              <a:rPr lang="en-US" sz="2000" dirty="0" smtClean="0"/>
              <a:t>that </a:t>
            </a:r>
            <a:r>
              <a:rPr lang="en-US" sz="2000" dirty="0"/>
              <a:t>provide a command-line interface</a:t>
            </a:r>
          </a:p>
        </p:txBody>
      </p:sp>
    </p:spTree>
    <p:extLst>
      <p:ext uri="{BB962C8B-B14F-4D97-AF65-F5344CB8AC3E}">
        <p14:creationId xmlns:p14="http://schemas.microsoft.com/office/powerpoint/2010/main" val="321671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Announcing the TechNet Gallery!</a:t>
            </a:r>
            <a:endParaRPr lang="en-US" dirty="0"/>
          </a:p>
        </p:txBody>
      </p:sp>
      <p:sp>
        <p:nvSpPr>
          <p:cNvPr id="3" name="Text Placeholder 2"/>
          <p:cNvSpPr>
            <a:spLocks noGrp="1"/>
          </p:cNvSpPr>
          <p:nvPr>
            <p:ph type="body" sz="quarter" idx="10"/>
          </p:nvPr>
        </p:nvSpPr>
        <p:spPr>
          <a:xfrm>
            <a:off x="519112" y="1447799"/>
            <a:ext cx="5803900" cy="4308872"/>
          </a:xfrm>
        </p:spPr>
        <p:txBody>
          <a:bodyPr/>
          <a:lstStyle/>
          <a:p>
            <a:pPr marL="395288" indent="-395288"/>
            <a:r>
              <a:rPr lang="en-US" sz="2800" dirty="0" smtClean="0"/>
              <a:t>A </a:t>
            </a:r>
            <a:r>
              <a:rPr lang="en-US" sz="2800" i="1" dirty="0" smtClean="0"/>
              <a:t>central place </a:t>
            </a:r>
            <a:r>
              <a:rPr lang="en-US" sz="2800" dirty="0" smtClean="0"/>
              <a:t>to find community content for System Center</a:t>
            </a:r>
          </a:p>
          <a:p>
            <a:pPr marL="395288" indent="-395288"/>
            <a:endParaRPr lang="en-US" sz="2800" dirty="0" smtClean="0"/>
          </a:p>
          <a:p>
            <a:pPr marL="395288" indent="-395288"/>
            <a:r>
              <a:rPr lang="en-US" sz="2800" dirty="0" err="1" smtClean="0"/>
              <a:t>Opalis</a:t>
            </a:r>
            <a:r>
              <a:rPr lang="en-US" sz="2800" dirty="0" smtClean="0"/>
              <a:t> community created Integration Packs!</a:t>
            </a:r>
            <a:br>
              <a:rPr lang="en-US" sz="2800" dirty="0" smtClean="0"/>
            </a:br>
            <a:endParaRPr lang="en-US" sz="2800" dirty="0" smtClean="0"/>
          </a:p>
          <a:p>
            <a:pPr marL="395288" indent="-395288"/>
            <a:r>
              <a:rPr lang="en-US" sz="2800" i="1" dirty="0" smtClean="0"/>
              <a:t>Easy</a:t>
            </a:r>
            <a:r>
              <a:rPr lang="en-US" sz="2800" dirty="0" smtClean="0"/>
              <a:t> to share &amp; download</a:t>
            </a:r>
          </a:p>
          <a:p>
            <a:pPr marL="395288" indent="-395288"/>
            <a:endParaRPr lang="en-US" sz="2800" dirty="0" smtClean="0"/>
          </a:p>
          <a:p>
            <a:pPr marL="395288" indent="-395288"/>
            <a:r>
              <a:rPr lang="en-US" sz="2800" dirty="0" smtClean="0"/>
              <a:t>See ratings of download &amp; author, Q&amp;A, and more!</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804" y="1436687"/>
            <a:ext cx="5368998" cy="4364591"/>
          </a:xfrm>
          <a:prstGeom prst="rect">
            <a:avLst/>
          </a:prstGeom>
          <a:noFill/>
          <a:ln w="28575">
            <a:solidFill>
              <a:schemeClr val="tx2"/>
            </a:solidFill>
            <a:miter lim="800000"/>
            <a:headEnd/>
            <a:tailEnd/>
          </a:ln>
          <a:effectLst>
            <a:reflection blurRad="6350" stA="28000" endPos="15000" dir="5400000" sy="-100000" algn="bl" rotWithShape="0"/>
          </a:effectLst>
          <a:scene3d>
            <a:camera prst="perspectiveHeroicExtremeLeftFacing" fov="3000000">
              <a:rot lat="786958" lon="2100001" rev="21422565"/>
            </a:camera>
            <a:lightRig rig="threePt" dir="t"/>
          </a:scene3d>
          <a:extLst>
            <a:ext uri="{909E8E84-426E-40DD-AFC4-6F175D3DCCD1}">
              <a14:hiddenFill xmlns:a14="http://schemas.microsoft.com/office/drawing/2010/main">
                <a:solidFill>
                  <a:schemeClr val="accent1"/>
                </a:solidFill>
              </a14:hiddenFill>
            </a:ext>
          </a:extLst>
        </p:spPr>
      </p:pic>
      <p:sp>
        <p:nvSpPr>
          <p:cNvPr id="4" name="Rectangle 3"/>
          <p:cNvSpPr/>
          <p:nvPr/>
        </p:nvSpPr>
        <p:spPr>
          <a:xfrm>
            <a:off x="2857615" y="5991713"/>
            <a:ext cx="5549406" cy="682799"/>
          </a:xfrm>
          <a:prstGeom prst="rect">
            <a:avLst/>
          </a:prstGeom>
        </p:spPr>
        <p:style>
          <a:lnRef idx="1">
            <a:schemeClr val="accent2"/>
          </a:lnRef>
          <a:fillRef idx="3">
            <a:schemeClr val="accent2"/>
          </a:fillRef>
          <a:effectRef idx="2">
            <a:schemeClr val="accent2"/>
          </a:effectRef>
          <a:fontRef idx="minor">
            <a:schemeClr val="lt1"/>
          </a:fontRef>
        </p:style>
        <p:txBody>
          <a:bodyPr wrap="square" anchor="ctr">
            <a:noAutofit/>
          </a:bodyPr>
          <a:lstStyle/>
          <a:p>
            <a:pPr algn="ctr"/>
            <a:r>
              <a:rPr lang="en-US" sz="2400" dirty="0">
                <a:solidFill>
                  <a:schemeClr val="tx1"/>
                </a:solidFill>
              </a:rPr>
              <a:t>http://gallery.technet.microsoft.com/</a:t>
            </a:r>
          </a:p>
        </p:txBody>
      </p:sp>
    </p:spTree>
    <p:extLst>
      <p:ext uri="{BB962C8B-B14F-4D97-AF65-F5344CB8AC3E}">
        <p14:creationId xmlns:p14="http://schemas.microsoft.com/office/powerpoint/2010/main" val="3428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Useful Links	</a:t>
            </a:r>
            <a:endParaRPr lang="en-US" dirty="0"/>
          </a:p>
        </p:txBody>
      </p:sp>
      <p:sp>
        <p:nvSpPr>
          <p:cNvPr id="3" name="Content Placeholder 2"/>
          <p:cNvSpPr>
            <a:spLocks noGrp="1"/>
          </p:cNvSpPr>
          <p:nvPr>
            <p:ph type="body" sz="quarter" idx="10"/>
          </p:nvPr>
        </p:nvSpPr>
        <p:spPr>
          <a:xfrm>
            <a:off x="519112" y="1447799"/>
            <a:ext cx="11149013" cy="4038029"/>
          </a:xfrm>
        </p:spPr>
        <p:txBody>
          <a:bodyPr/>
          <a:lstStyle/>
          <a:p>
            <a:pPr>
              <a:lnSpc>
                <a:spcPct val="100000"/>
              </a:lnSpc>
            </a:pPr>
            <a:r>
              <a:rPr lang="en-US" dirty="0" smtClean="0"/>
              <a:t>http://msft.it/opalisresources </a:t>
            </a:r>
          </a:p>
          <a:p>
            <a:pPr>
              <a:lnSpc>
                <a:spcPct val="100000"/>
              </a:lnSpc>
            </a:pPr>
            <a:r>
              <a:rPr lang="en-US" dirty="0" smtClean="0"/>
              <a:t>http://msft.it/opalis</a:t>
            </a:r>
          </a:p>
          <a:p>
            <a:pPr>
              <a:lnSpc>
                <a:spcPct val="100000"/>
              </a:lnSpc>
            </a:pPr>
            <a:r>
              <a:rPr lang="en-US" dirty="0" smtClean="0"/>
              <a:t>http://msft.it/opalisblog</a:t>
            </a:r>
          </a:p>
          <a:p>
            <a:pPr>
              <a:lnSpc>
                <a:spcPct val="100000"/>
              </a:lnSpc>
            </a:pPr>
            <a:r>
              <a:rPr lang="en-US" dirty="0" smtClean="0"/>
              <a:t>http://msft.it/opalistechnet </a:t>
            </a:r>
          </a:p>
          <a:p>
            <a:pPr>
              <a:lnSpc>
                <a:spcPct val="100000"/>
              </a:lnSpc>
            </a:pPr>
            <a:r>
              <a:rPr lang="en-US" dirty="0" smtClean="0"/>
              <a:t>http://msft.it/CharlesJoy</a:t>
            </a:r>
          </a:p>
          <a:p>
            <a:pPr>
              <a:lnSpc>
                <a:spcPct val="100000"/>
              </a:lnSpc>
            </a:pPr>
            <a:r>
              <a:rPr lang="en-US" dirty="0" smtClean="0"/>
              <a:t>http://msft.it/adamhall</a:t>
            </a:r>
          </a:p>
          <a:p>
            <a:pPr>
              <a:lnSpc>
                <a:spcPct val="100000"/>
              </a:lnSpc>
            </a:pPr>
            <a:r>
              <a:rPr lang="en-US" dirty="0" smtClean="0"/>
              <a:t>http://opalis.codeplex.com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957" y="1596787"/>
            <a:ext cx="5707591" cy="3338627"/>
          </a:xfrm>
          <a:prstGeom prst="rect">
            <a:avLst/>
          </a:prstGeom>
          <a:noFill/>
          <a:ln w="28575">
            <a:solidFill>
              <a:schemeClr val="tx2"/>
            </a:solidFill>
            <a:miter lim="800000"/>
            <a:headEnd/>
            <a:tailEnd/>
          </a:ln>
          <a:effectLst>
            <a:reflection blurRad="6350" stA="28000" endPos="15000" dir="5400000" sy="-100000" algn="bl" rotWithShape="0"/>
          </a:effectLst>
          <a:scene3d>
            <a:camera prst="perspectiveHeroicExtremeLeftFacing" fov="3000000">
              <a:rot lat="786958" lon="2100001" rev="21422565"/>
            </a:camera>
            <a:lightRig rig="threePt" dir="t"/>
          </a:scene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1810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9894038" y="1283879"/>
            <a:ext cx="1727199" cy="5407208"/>
          </a:xfrm>
          <a:prstGeom prst="rect">
            <a:avLst/>
          </a:prstGeom>
          <a:solidFill>
            <a:srgbClr val="0070C0"/>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37">
              <a:defRPr/>
            </a:pPr>
            <a:endParaRPr lang="en-US" dirty="0">
              <a:solidFill>
                <a:prstClr val="white"/>
              </a:solidFill>
            </a:endParaRPr>
          </a:p>
        </p:txBody>
      </p:sp>
      <p:sp>
        <p:nvSpPr>
          <p:cNvPr id="60" name="Rectangle 59"/>
          <p:cNvSpPr/>
          <p:nvPr/>
        </p:nvSpPr>
        <p:spPr>
          <a:xfrm>
            <a:off x="4018695" y="1283879"/>
            <a:ext cx="1720850" cy="5407208"/>
          </a:xfrm>
          <a:prstGeom prst="rect">
            <a:avLst/>
          </a:prstGeom>
          <a:solidFill>
            <a:srgbClr val="0070C0"/>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37">
              <a:defRPr/>
            </a:pPr>
            <a:endParaRPr lang="en-US" dirty="0">
              <a:solidFill>
                <a:prstClr val="white"/>
              </a:solidFill>
            </a:endParaRPr>
          </a:p>
        </p:txBody>
      </p:sp>
      <p:sp>
        <p:nvSpPr>
          <p:cNvPr id="61" name="Rectangle 60"/>
          <p:cNvSpPr/>
          <p:nvPr/>
        </p:nvSpPr>
        <p:spPr>
          <a:xfrm>
            <a:off x="5985834" y="1283879"/>
            <a:ext cx="1725612" cy="5407208"/>
          </a:xfrm>
          <a:prstGeom prst="rect">
            <a:avLst/>
          </a:prstGeom>
          <a:solidFill>
            <a:srgbClr val="0070C0"/>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37">
              <a:defRPr/>
            </a:pPr>
            <a:endParaRPr lang="en-US" dirty="0">
              <a:solidFill>
                <a:prstClr val="white"/>
              </a:solidFill>
            </a:endParaRPr>
          </a:p>
        </p:txBody>
      </p:sp>
      <p:sp>
        <p:nvSpPr>
          <p:cNvPr id="63" name="Rectangle 62"/>
          <p:cNvSpPr/>
          <p:nvPr/>
        </p:nvSpPr>
        <p:spPr>
          <a:xfrm>
            <a:off x="7938238" y="1283879"/>
            <a:ext cx="1727199" cy="5407208"/>
          </a:xfrm>
          <a:prstGeom prst="rect">
            <a:avLst/>
          </a:prstGeom>
          <a:solidFill>
            <a:srgbClr val="0070C0"/>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37">
              <a:defRPr/>
            </a:pPr>
            <a:endParaRPr lang="en-US" dirty="0">
              <a:solidFill>
                <a:prstClr val="white"/>
              </a:solidFill>
            </a:endParaRPr>
          </a:p>
        </p:txBody>
      </p:sp>
      <p:sp>
        <p:nvSpPr>
          <p:cNvPr id="88" name="Rounded Rectangle 87"/>
          <p:cNvSpPr/>
          <p:nvPr/>
        </p:nvSpPr>
        <p:spPr bwMode="auto">
          <a:xfrm>
            <a:off x="803879" y="1422313"/>
            <a:ext cx="10783888" cy="527379"/>
          </a:xfrm>
          <a:prstGeom prst="roundRect">
            <a:avLst/>
          </a:prstGeom>
          <a:solidFill>
            <a:srgbClr val="595959">
              <a:alpha val="25098"/>
            </a:srgbClr>
          </a:solidFill>
          <a:ln>
            <a:gradFill>
              <a:gsLst>
                <a:gs pos="0">
                  <a:schemeClr val="tx1">
                    <a:lumMod val="95000"/>
                    <a:alpha val="0"/>
                  </a:schemeClr>
                </a:gs>
                <a:gs pos="65000">
                  <a:schemeClr val="tx1">
                    <a:lumMod val="50000"/>
                    <a:alpha val="0"/>
                  </a:schemeClr>
                </a:gs>
                <a:gs pos="100000">
                  <a:schemeClr val="tx2">
                    <a:alpha val="33000"/>
                  </a:schemeClr>
                </a:gs>
              </a:gsLst>
              <a:lin ang="108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defTabSz="1218937">
              <a:defRPr/>
            </a:pPr>
            <a:endParaRPr lang="en-US" b="1" dirty="0">
              <a:solidFill>
                <a:srgbClr val="FFFFFF"/>
              </a:solidFill>
            </a:endParaRPr>
          </a:p>
        </p:txBody>
      </p:sp>
      <p:pic>
        <p:nvPicPr>
          <p:cNvPr id="102416" name="Picture 5" descr="C:\Users\Public\Pictures\DVD_ART35\Logos\System Center Virtual Machine Manager 2008\system center virtual machine manager 2008 grid rev h.png"/>
          <p:cNvPicPr>
            <a:picLocks noChangeAspect="1" noChangeArrowheads="1"/>
          </p:cNvPicPr>
          <p:nvPr/>
        </p:nvPicPr>
        <p:blipFill>
          <a:blip r:embed="rId3"/>
          <a:srcRect l="6998" t="-2" r="18150" b="4443"/>
          <a:stretch>
            <a:fillRect/>
          </a:stretch>
        </p:blipFill>
        <p:spPr bwMode="auto">
          <a:xfrm>
            <a:off x="1148280" y="1437330"/>
            <a:ext cx="1821760" cy="498917"/>
          </a:xfrm>
          <a:prstGeom prst="rect">
            <a:avLst/>
          </a:prstGeom>
          <a:noFill/>
          <a:ln w="9525">
            <a:noFill/>
            <a:miter lim="800000"/>
            <a:headEnd/>
            <a:tailEnd/>
          </a:ln>
        </p:spPr>
      </p:pic>
      <p:sp>
        <p:nvSpPr>
          <p:cNvPr id="42" name="RTM"/>
          <p:cNvSpPr/>
          <p:nvPr/>
        </p:nvSpPr>
        <p:spPr bwMode="auto">
          <a:xfrm>
            <a:off x="9974759" y="1558233"/>
            <a:ext cx="1507483"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RTM</a:t>
            </a:r>
          </a:p>
        </p:txBody>
      </p:sp>
      <p:sp>
        <p:nvSpPr>
          <p:cNvPr id="43" name="RTM"/>
          <p:cNvSpPr/>
          <p:nvPr/>
        </p:nvSpPr>
        <p:spPr bwMode="auto">
          <a:xfrm>
            <a:off x="8389646" y="1578932"/>
            <a:ext cx="826119"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Beta</a:t>
            </a:r>
            <a:endParaRPr lang="en-US" altLang="zh-CN" sz="15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endParaRPr>
          </a:p>
        </p:txBody>
      </p:sp>
      <p:sp>
        <p:nvSpPr>
          <p:cNvPr id="59" name="TextBox 58"/>
          <p:cNvSpPr txBox="1"/>
          <p:nvPr/>
        </p:nvSpPr>
        <p:spPr>
          <a:xfrm>
            <a:off x="4015527" y="1008748"/>
            <a:ext cx="1727199" cy="397225"/>
          </a:xfrm>
          <a:prstGeom prst="round2SameRect">
            <a:avLst/>
          </a:prstGeom>
          <a:solidFill>
            <a:srgbClr val="0B2137"/>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anchor="ctr"/>
          <a:lstStyle/>
          <a:p>
            <a:pPr marL="0" lvl="1" algn="ctr" defTabSz="1218937">
              <a:buClr>
                <a:srgbClr val="2D2D2D"/>
              </a:buClr>
              <a:buSzPct val="90000"/>
              <a:defRPr/>
            </a:pPr>
            <a:r>
              <a:rPr lang="en-US" dirty="0">
                <a:solidFill>
                  <a:srgbClr val="FFFFFF">
                    <a:alpha val="99000"/>
                  </a:srgbClr>
                </a:solidFill>
                <a:latin typeface="Segoe UI Semibold" pitchFamily="34" charset="0"/>
              </a:rPr>
              <a:t>1H CY10</a:t>
            </a:r>
          </a:p>
        </p:txBody>
      </p:sp>
      <p:sp>
        <p:nvSpPr>
          <p:cNvPr id="62" name="TextBox 61"/>
          <p:cNvSpPr txBox="1"/>
          <p:nvPr/>
        </p:nvSpPr>
        <p:spPr>
          <a:xfrm>
            <a:off x="5984020" y="1008748"/>
            <a:ext cx="1725612" cy="397225"/>
          </a:xfrm>
          <a:prstGeom prst="round2SameRect">
            <a:avLst/>
          </a:prstGeom>
          <a:solidFill>
            <a:srgbClr val="0B2137"/>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anchor="ctr"/>
          <a:lstStyle/>
          <a:p>
            <a:pPr marL="0" lvl="1" algn="ctr" defTabSz="1218937">
              <a:buClr>
                <a:srgbClr val="2D2D2D"/>
              </a:buClr>
              <a:buSzPct val="90000"/>
              <a:defRPr/>
            </a:pPr>
            <a:r>
              <a:rPr lang="en-US" dirty="0">
                <a:solidFill>
                  <a:srgbClr val="FFFFFF">
                    <a:alpha val="99000"/>
                  </a:srgbClr>
                </a:solidFill>
                <a:latin typeface="Segoe UI Semibold" pitchFamily="34" charset="0"/>
              </a:rPr>
              <a:t>2H CY10</a:t>
            </a:r>
          </a:p>
        </p:txBody>
      </p:sp>
      <p:sp>
        <p:nvSpPr>
          <p:cNvPr id="64" name="TextBox 63"/>
          <p:cNvSpPr txBox="1"/>
          <p:nvPr/>
        </p:nvSpPr>
        <p:spPr>
          <a:xfrm>
            <a:off x="7936424" y="1008748"/>
            <a:ext cx="1727199" cy="397225"/>
          </a:xfrm>
          <a:prstGeom prst="round2SameRect">
            <a:avLst/>
          </a:prstGeom>
          <a:solidFill>
            <a:srgbClr val="0B2137"/>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anchor="ctr"/>
          <a:lstStyle/>
          <a:p>
            <a:pPr marL="0" lvl="1" algn="ctr" defTabSz="1218937">
              <a:buClr>
                <a:srgbClr val="2D2D2D"/>
              </a:buClr>
              <a:buSzPct val="90000"/>
              <a:defRPr/>
            </a:pPr>
            <a:r>
              <a:rPr lang="en-US" dirty="0">
                <a:solidFill>
                  <a:srgbClr val="FFFFFF">
                    <a:alpha val="99000"/>
                  </a:srgbClr>
                </a:solidFill>
                <a:latin typeface="Segoe UI Semibold" pitchFamily="34" charset="0"/>
              </a:rPr>
              <a:t>1H CY11</a:t>
            </a:r>
          </a:p>
        </p:txBody>
      </p:sp>
      <p:sp>
        <p:nvSpPr>
          <p:cNvPr id="66" name="TextBox 65"/>
          <p:cNvSpPr txBox="1"/>
          <p:nvPr/>
        </p:nvSpPr>
        <p:spPr>
          <a:xfrm>
            <a:off x="9892225" y="1008748"/>
            <a:ext cx="1727199" cy="397225"/>
          </a:xfrm>
          <a:prstGeom prst="round2SameRect">
            <a:avLst/>
          </a:prstGeom>
          <a:solidFill>
            <a:srgbClr val="0B2137"/>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anchor="ctr"/>
          <a:lstStyle/>
          <a:p>
            <a:pPr marL="0" lvl="1" algn="ctr" defTabSz="1218937">
              <a:buClr>
                <a:srgbClr val="2D2D2D"/>
              </a:buClr>
              <a:buSzPct val="90000"/>
              <a:defRPr/>
            </a:pPr>
            <a:r>
              <a:rPr lang="en-US" dirty="0">
                <a:solidFill>
                  <a:srgbClr val="FFFFFF">
                    <a:alpha val="99000"/>
                  </a:srgbClr>
                </a:solidFill>
                <a:latin typeface="Segoe UI Semibold" pitchFamily="34" charset="0"/>
              </a:rPr>
              <a:t>2H CY11</a:t>
            </a:r>
          </a:p>
        </p:txBody>
      </p:sp>
      <p:sp>
        <p:nvSpPr>
          <p:cNvPr id="81" name="Rounded Rectangle 80"/>
          <p:cNvSpPr/>
          <p:nvPr/>
        </p:nvSpPr>
        <p:spPr bwMode="auto">
          <a:xfrm>
            <a:off x="803879" y="1981865"/>
            <a:ext cx="10783888" cy="520519"/>
          </a:xfrm>
          <a:prstGeom prst="roundRect">
            <a:avLst/>
          </a:prstGeom>
          <a:solidFill>
            <a:srgbClr val="595959">
              <a:alpha val="25098"/>
            </a:srgbClr>
          </a:solidFill>
          <a:ln>
            <a:gradFill>
              <a:gsLst>
                <a:gs pos="0">
                  <a:schemeClr val="tx1">
                    <a:lumMod val="95000"/>
                    <a:alpha val="0"/>
                  </a:schemeClr>
                </a:gs>
                <a:gs pos="65000">
                  <a:schemeClr val="tx1">
                    <a:lumMod val="50000"/>
                    <a:alpha val="0"/>
                  </a:schemeClr>
                </a:gs>
                <a:gs pos="100000">
                  <a:schemeClr val="tx2">
                    <a:alpha val="33000"/>
                  </a:schemeClr>
                </a:gs>
              </a:gsLst>
              <a:lin ang="108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defTabSz="1218937">
              <a:defRPr/>
            </a:pPr>
            <a:endParaRPr lang="en-US" b="1" dirty="0">
              <a:solidFill>
                <a:srgbClr val="FFFFFF"/>
              </a:solidFill>
            </a:endParaRPr>
          </a:p>
        </p:txBody>
      </p:sp>
      <p:pic>
        <p:nvPicPr>
          <p:cNvPr id="102417" name="Picture 2" descr="\\server3\internalbin\Resource_DVD_Update_1\DVD_ART35_Update1_revMar09\Logos\System Center Configuration Manager\System Center Configuration Manager logo rev.png"/>
          <p:cNvPicPr>
            <a:picLocks noChangeAspect="1" noChangeArrowheads="1"/>
          </p:cNvPicPr>
          <p:nvPr/>
        </p:nvPicPr>
        <p:blipFill>
          <a:blip r:embed="rId4"/>
          <a:srcRect/>
          <a:stretch>
            <a:fillRect/>
          </a:stretch>
        </p:blipFill>
        <p:spPr bwMode="auto">
          <a:xfrm>
            <a:off x="1197091" y="2035841"/>
            <a:ext cx="1622800" cy="437959"/>
          </a:xfrm>
          <a:prstGeom prst="rect">
            <a:avLst/>
          </a:prstGeom>
          <a:noFill/>
          <a:ln w="9525">
            <a:noFill/>
            <a:miter lim="800000"/>
            <a:headEnd/>
            <a:tailEnd/>
          </a:ln>
        </p:spPr>
      </p:pic>
      <p:sp>
        <p:nvSpPr>
          <p:cNvPr id="46" name="RTM"/>
          <p:cNvSpPr/>
          <p:nvPr/>
        </p:nvSpPr>
        <p:spPr bwMode="auto">
          <a:xfrm>
            <a:off x="9974759" y="2097332"/>
            <a:ext cx="1507483"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RTM</a:t>
            </a:r>
          </a:p>
        </p:txBody>
      </p:sp>
      <p:sp>
        <p:nvSpPr>
          <p:cNvPr id="52" name="RTM"/>
          <p:cNvSpPr/>
          <p:nvPr/>
        </p:nvSpPr>
        <p:spPr bwMode="auto">
          <a:xfrm>
            <a:off x="8340241" y="2104333"/>
            <a:ext cx="924918"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Beta2</a:t>
            </a:r>
          </a:p>
        </p:txBody>
      </p:sp>
      <p:sp>
        <p:nvSpPr>
          <p:cNvPr id="51" name="RTM"/>
          <p:cNvSpPr/>
          <p:nvPr/>
        </p:nvSpPr>
        <p:spPr bwMode="auto">
          <a:xfrm>
            <a:off x="6107721" y="2097332"/>
            <a:ext cx="1507483"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2007 R3</a:t>
            </a:r>
          </a:p>
        </p:txBody>
      </p:sp>
      <p:sp>
        <p:nvSpPr>
          <p:cNvPr id="48" name="Title 47"/>
          <p:cNvSpPr>
            <a:spLocks noGrp="1"/>
          </p:cNvSpPr>
          <p:nvPr>
            <p:ph type="title"/>
          </p:nvPr>
        </p:nvSpPr>
        <p:spPr>
          <a:xfrm>
            <a:off x="519116" y="228600"/>
            <a:ext cx="5883450" cy="517064"/>
          </a:xfrm>
        </p:spPr>
        <p:txBody>
          <a:bodyPr/>
          <a:lstStyle/>
          <a:p>
            <a:pPr>
              <a:defRPr/>
            </a:pPr>
            <a:r>
              <a:rPr sz="3700" dirty="0"/>
              <a:t>System Center Roadmap</a:t>
            </a:r>
            <a:endParaRPr lang="en-US" sz="3200" i="1" dirty="0">
              <a:gradFill>
                <a:gsLst>
                  <a:gs pos="50000">
                    <a:schemeClr val="tx2"/>
                  </a:gs>
                  <a:gs pos="100000">
                    <a:schemeClr val="tx2"/>
                  </a:gs>
                </a:gsLst>
                <a:lin ang="5400000" scaled="0"/>
              </a:gradFill>
              <a:latin typeface="Segoe Condensed" pitchFamily="34" charset="0"/>
            </a:endParaRPr>
          </a:p>
        </p:txBody>
      </p:sp>
      <p:sp>
        <p:nvSpPr>
          <p:cNvPr id="90" name="Rounded Rectangle 89"/>
          <p:cNvSpPr/>
          <p:nvPr/>
        </p:nvSpPr>
        <p:spPr bwMode="auto">
          <a:xfrm>
            <a:off x="786783" y="4754703"/>
            <a:ext cx="10804156" cy="518207"/>
          </a:xfrm>
          <a:prstGeom prst="roundRect">
            <a:avLst/>
          </a:prstGeom>
          <a:solidFill>
            <a:srgbClr val="595959">
              <a:alpha val="25098"/>
            </a:srgbClr>
          </a:solidFill>
          <a:ln>
            <a:gradFill>
              <a:gsLst>
                <a:gs pos="0">
                  <a:schemeClr val="tx1">
                    <a:lumMod val="95000"/>
                    <a:alpha val="0"/>
                  </a:schemeClr>
                </a:gs>
                <a:gs pos="65000">
                  <a:schemeClr val="tx1">
                    <a:lumMod val="50000"/>
                    <a:alpha val="0"/>
                  </a:schemeClr>
                </a:gs>
                <a:gs pos="100000">
                  <a:schemeClr val="tx2">
                    <a:alpha val="33000"/>
                  </a:schemeClr>
                </a:gs>
              </a:gsLst>
              <a:lin ang="108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defTabSz="1218937">
              <a:defRPr/>
            </a:pPr>
            <a:endParaRPr lang="en-US" b="1" dirty="0">
              <a:solidFill>
                <a:srgbClr val="FFFFFF"/>
              </a:solidFill>
            </a:endParaRPr>
          </a:p>
        </p:txBody>
      </p:sp>
      <p:pic>
        <p:nvPicPr>
          <p:cNvPr id="102414" name="Picture 6" descr="C:\Documents and Settings\Eva\My Documents\336\SysCnt-OprtnsMgr_h_rgb_r.png"/>
          <p:cNvPicPr>
            <a:picLocks noChangeAspect="1" noChangeArrowheads="1"/>
          </p:cNvPicPr>
          <p:nvPr/>
        </p:nvPicPr>
        <p:blipFill>
          <a:blip r:embed="rId5"/>
          <a:srcRect/>
          <a:stretch>
            <a:fillRect/>
          </a:stretch>
        </p:blipFill>
        <p:spPr bwMode="auto">
          <a:xfrm>
            <a:off x="1153496" y="4798326"/>
            <a:ext cx="1534476" cy="442532"/>
          </a:xfrm>
          <a:prstGeom prst="rect">
            <a:avLst/>
          </a:prstGeom>
          <a:noFill/>
          <a:ln w="9525">
            <a:noFill/>
            <a:miter lim="800000"/>
            <a:headEnd/>
            <a:tailEnd/>
          </a:ln>
        </p:spPr>
      </p:pic>
      <p:sp>
        <p:nvSpPr>
          <p:cNvPr id="80" name="Rounded Rectangle 79"/>
          <p:cNvSpPr/>
          <p:nvPr/>
        </p:nvSpPr>
        <p:spPr bwMode="auto">
          <a:xfrm>
            <a:off x="803879" y="3670395"/>
            <a:ext cx="10783888" cy="509087"/>
          </a:xfrm>
          <a:prstGeom prst="roundRect">
            <a:avLst/>
          </a:prstGeom>
          <a:solidFill>
            <a:srgbClr val="595959">
              <a:alpha val="25098"/>
            </a:srgbClr>
          </a:solidFill>
          <a:ln>
            <a:gradFill>
              <a:gsLst>
                <a:gs pos="0">
                  <a:schemeClr val="tx1">
                    <a:lumMod val="95000"/>
                    <a:alpha val="0"/>
                  </a:schemeClr>
                </a:gs>
                <a:gs pos="65000">
                  <a:schemeClr val="tx1">
                    <a:lumMod val="50000"/>
                    <a:alpha val="0"/>
                  </a:schemeClr>
                </a:gs>
                <a:gs pos="100000">
                  <a:schemeClr val="tx2">
                    <a:alpha val="33000"/>
                  </a:schemeClr>
                </a:gs>
              </a:gsLst>
              <a:lin ang="108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defTabSz="1218937">
              <a:defRPr/>
            </a:pPr>
            <a:endParaRPr lang="en-US" b="1" dirty="0">
              <a:solidFill>
                <a:srgbClr val="FFFFFF"/>
              </a:solidFill>
            </a:endParaRPr>
          </a:p>
        </p:txBody>
      </p:sp>
      <p:pic>
        <p:nvPicPr>
          <p:cNvPr id="102415" name="Picture 7" descr="C:\Documents and Settings\Eva\My Documents\336\SysCnt-ServiceMgr_h_rgb_r.png"/>
          <p:cNvPicPr>
            <a:picLocks noChangeAspect="1" noChangeArrowheads="1"/>
          </p:cNvPicPr>
          <p:nvPr/>
        </p:nvPicPr>
        <p:blipFill>
          <a:blip r:embed="rId6"/>
          <a:srcRect/>
          <a:stretch>
            <a:fillRect/>
          </a:stretch>
        </p:blipFill>
        <p:spPr bwMode="auto">
          <a:xfrm>
            <a:off x="1170591" y="3715590"/>
            <a:ext cx="1371681" cy="423359"/>
          </a:xfrm>
          <a:prstGeom prst="rect">
            <a:avLst/>
          </a:prstGeom>
          <a:noFill/>
          <a:ln w="9525">
            <a:noFill/>
            <a:miter lim="800000"/>
            <a:headEnd/>
            <a:tailEnd/>
          </a:ln>
        </p:spPr>
      </p:pic>
      <p:sp>
        <p:nvSpPr>
          <p:cNvPr id="41" name="RTM"/>
          <p:cNvSpPr/>
          <p:nvPr/>
        </p:nvSpPr>
        <p:spPr bwMode="auto">
          <a:xfrm>
            <a:off x="3989988" y="3641941"/>
            <a:ext cx="1724026" cy="590931"/>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2010</a:t>
            </a:r>
          </a:p>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IT GRC </a:t>
            </a:r>
          </a:p>
        </p:txBody>
      </p:sp>
      <p:sp>
        <p:nvSpPr>
          <p:cNvPr id="54" name="RTM"/>
          <p:cNvSpPr/>
          <p:nvPr/>
        </p:nvSpPr>
        <p:spPr bwMode="auto">
          <a:xfrm>
            <a:off x="10073596" y="3810915"/>
            <a:ext cx="1309809" cy="249299"/>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lIns="0" tIns="0" rIns="0" bIns="0" anchor="ctr">
            <a:spAutoFit/>
          </a:bodyPr>
          <a:lstStyle/>
          <a:p>
            <a:pPr algn="ctr" defTabSz="1218937">
              <a:lnSpc>
                <a:spcPct val="90000"/>
              </a:lnSpc>
              <a:buClr>
                <a:srgbClr val="777777"/>
              </a:buClr>
              <a:buSzPct val="130000"/>
              <a:tabLst>
                <a:tab pos="1828480" algn="l"/>
              </a:tabLst>
              <a:defRPr/>
            </a:pPr>
            <a:r>
              <a:rPr lang="en-US" altLang="zh-CN"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Beta &amp; RTM</a:t>
            </a:r>
          </a:p>
        </p:txBody>
      </p:sp>
      <p:sp>
        <p:nvSpPr>
          <p:cNvPr id="86" name="Rounded Rectangle 85"/>
          <p:cNvSpPr/>
          <p:nvPr/>
        </p:nvSpPr>
        <p:spPr bwMode="auto">
          <a:xfrm>
            <a:off x="803879" y="4210302"/>
            <a:ext cx="10783888" cy="514829"/>
          </a:xfrm>
          <a:prstGeom prst="roundRect">
            <a:avLst/>
          </a:prstGeom>
          <a:solidFill>
            <a:srgbClr val="595959">
              <a:alpha val="25098"/>
            </a:srgbClr>
          </a:solidFill>
          <a:ln>
            <a:gradFill>
              <a:gsLst>
                <a:gs pos="0">
                  <a:schemeClr val="tx1">
                    <a:lumMod val="95000"/>
                    <a:alpha val="0"/>
                  </a:schemeClr>
                </a:gs>
                <a:gs pos="65000">
                  <a:schemeClr val="tx1">
                    <a:lumMod val="50000"/>
                    <a:alpha val="0"/>
                  </a:schemeClr>
                </a:gs>
                <a:gs pos="100000">
                  <a:schemeClr val="tx2">
                    <a:alpha val="33000"/>
                  </a:schemeClr>
                </a:gs>
              </a:gsLst>
              <a:lin ang="108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defTabSz="1218937">
              <a:defRPr/>
            </a:pPr>
            <a:endParaRPr lang="en-US" b="1" dirty="0">
              <a:solidFill>
                <a:srgbClr val="FFFFFF"/>
              </a:solidFill>
            </a:endParaRPr>
          </a:p>
        </p:txBody>
      </p:sp>
      <p:pic>
        <p:nvPicPr>
          <p:cNvPr id="102413" name="Picture 4" descr="C:\Documents and Settings\Eva\My Documents\336\SysCnt-DPM_h_rgb_r.png"/>
          <p:cNvPicPr>
            <a:picLocks noChangeAspect="1" noChangeArrowheads="1"/>
          </p:cNvPicPr>
          <p:nvPr/>
        </p:nvPicPr>
        <p:blipFill>
          <a:blip r:embed="rId7"/>
          <a:srcRect/>
          <a:stretch>
            <a:fillRect/>
          </a:stretch>
        </p:blipFill>
        <p:spPr bwMode="auto">
          <a:xfrm>
            <a:off x="1170592" y="4253694"/>
            <a:ext cx="1636049" cy="400265"/>
          </a:xfrm>
          <a:prstGeom prst="rect">
            <a:avLst/>
          </a:prstGeom>
          <a:noFill/>
          <a:ln w="9525">
            <a:noFill/>
            <a:miter lim="800000"/>
            <a:headEnd/>
            <a:tailEnd/>
          </a:ln>
        </p:spPr>
      </p:pic>
      <p:sp>
        <p:nvSpPr>
          <p:cNvPr id="44" name="RTM"/>
          <p:cNvSpPr/>
          <p:nvPr/>
        </p:nvSpPr>
        <p:spPr bwMode="auto">
          <a:xfrm>
            <a:off x="4170592" y="4324488"/>
            <a:ext cx="1333277" cy="343013"/>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none" lIns="0" tIns="0" rIns="0" bIns="0" anchor="ct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2010</a:t>
            </a:r>
          </a:p>
        </p:txBody>
      </p:sp>
      <p:sp>
        <p:nvSpPr>
          <p:cNvPr id="58" name="Rounded Rectangle 57"/>
          <p:cNvSpPr/>
          <p:nvPr/>
        </p:nvSpPr>
        <p:spPr bwMode="auto">
          <a:xfrm>
            <a:off x="803875" y="5783726"/>
            <a:ext cx="10783888" cy="440063"/>
          </a:xfrm>
          <a:prstGeom prst="roundRect">
            <a:avLst/>
          </a:prstGeom>
          <a:solidFill>
            <a:srgbClr val="595959">
              <a:alpha val="25098"/>
            </a:srgbClr>
          </a:solidFill>
          <a:ln>
            <a:gradFill>
              <a:gsLst>
                <a:gs pos="0">
                  <a:schemeClr val="tx1">
                    <a:lumMod val="95000"/>
                    <a:alpha val="0"/>
                  </a:schemeClr>
                </a:gs>
                <a:gs pos="65000">
                  <a:schemeClr val="tx1">
                    <a:lumMod val="50000"/>
                    <a:alpha val="0"/>
                  </a:schemeClr>
                </a:gs>
                <a:gs pos="100000">
                  <a:schemeClr val="tx2">
                    <a:alpha val="33000"/>
                  </a:schemeClr>
                </a:gs>
              </a:gsLst>
              <a:lin ang="108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marL="607378" lvl="1" indent="2117" defTabSz="1218937">
              <a:defRPr/>
            </a:pPr>
            <a:r>
              <a:rPr lang="en-US" sz="2700" b="1" dirty="0">
                <a:solidFill>
                  <a:srgbClr val="FFFFFF"/>
                </a:solidFill>
              </a:rPr>
              <a:t> </a:t>
            </a:r>
          </a:p>
        </p:txBody>
      </p:sp>
      <p:sp>
        <p:nvSpPr>
          <p:cNvPr id="68" name="RTM"/>
          <p:cNvSpPr/>
          <p:nvPr/>
        </p:nvSpPr>
        <p:spPr bwMode="auto">
          <a:xfrm>
            <a:off x="10013098" y="5870517"/>
            <a:ext cx="1499415" cy="263149"/>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19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Beta &amp; RTM</a:t>
            </a:r>
          </a:p>
        </p:txBody>
      </p:sp>
      <p:sp>
        <p:nvSpPr>
          <p:cNvPr id="71" name="TextBox 70"/>
          <p:cNvSpPr txBox="1"/>
          <p:nvPr/>
        </p:nvSpPr>
        <p:spPr>
          <a:xfrm>
            <a:off x="1172097" y="5765801"/>
            <a:ext cx="2640912" cy="430887"/>
          </a:xfrm>
          <a:prstGeom prst="rect">
            <a:avLst/>
          </a:prstGeom>
          <a:noFill/>
        </p:spPr>
        <p:txBody>
          <a:bodyPr wrap="square" lIns="0" tIns="0" rIns="0" bIns="0" rtlCol="0">
            <a:spAutoFit/>
          </a:bodyPr>
          <a:lstStyle/>
          <a:p>
            <a:pPr defTabSz="1216871" fontAlgn="base">
              <a:spcBef>
                <a:spcPct val="0"/>
              </a:spcBef>
              <a:spcAft>
                <a:spcPct val="0"/>
              </a:spcAft>
            </a:pPr>
            <a:r>
              <a:rPr lang="en-US" sz="1400" b="1" dirty="0">
                <a:gradFill>
                  <a:gsLst>
                    <a:gs pos="0">
                      <a:srgbClr val="FFFFFF"/>
                    </a:gs>
                    <a:gs pos="86000">
                      <a:srgbClr val="FFFFFF"/>
                    </a:gs>
                  </a:gsLst>
                  <a:lin ang="5400000" scaled="0"/>
                </a:gradFill>
                <a:latin typeface="Segoe UI Light" pitchFamily="34" charset="0"/>
                <a:cs typeface="Arial" charset="0"/>
              </a:rPr>
              <a:t>System Center</a:t>
            </a:r>
          </a:p>
          <a:p>
            <a:pPr defTabSz="1216871" fontAlgn="base">
              <a:spcBef>
                <a:spcPct val="0"/>
              </a:spcBef>
              <a:spcAft>
                <a:spcPct val="0"/>
              </a:spcAft>
            </a:pPr>
            <a:r>
              <a:rPr lang="en-US" sz="1400" b="1" dirty="0">
                <a:gradFill>
                  <a:gsLst>
                    <a:gs pos="0">
                      <a:srgbClr val="FFFFFF"/>
                    </a:gs>
                    <a:gs pos="86000">
                      <a:srgbClr val="FFFFFF"/>
                    </a:gs>
                  </a:gsLst>
                  <a:lin ang="5400000" scaled="0"/>
                </a:gradFill>
                <a:latin typeface="Segoe UI Light" pitchFamily="34" charset="0"/>
                <a:cs typeface="Arial" charset="0"/>
              </a:rPr>
              <a:t>Codename “Concero”</a:t>
            </a:r>
            <a:endParaRPr lang="en-US" sz="1500" b="1" dirty="0">
              <a:solidFill>
                <a:srgbClr val="FFFFFF"/>
              </a:solidFill>
              <a:latin typeface="Segoe UI Light" pitchFamily="34" charset="0"/>
              <a:cs typeface="Arial" charset="0"/>
            </a:endParaRPr>
          </a:p>
        </p:txBody>
      </p:sp>
      <p:sp>
        <p:nvSpPr>
          <p:cNvPr id="34" name="Rounded Rectangle 33"/>
          <p:cNvSpPr/>
          <p:nvPr/>
        </p:nvSpPr>
        <p:spPr bwMode="auto">
          <a:xfrm>
            <a:off x="803880" y="3099979"/>
            <a:ext cx="10787063" cy="548432"/>
          </a:xfrm>
          <a:prstGeom prst="roundRect">
            <a:avLst/>
          </a:prstGeom>
          <a:solidFill>
            <a:srgbClr val="595959">
              <a:alpha val="25098"/>
            </a:srgbClr>
          </a:solidFill>
          <a:ln>
            <a:gradFill>
              <a:gsLst>
                <a:gs pos="0">
                  <a:schemeClr val="tx1">
                    <a:lumMod val="95000"/>
                    <a:alpha val="0"/>
                  </a:schemeClr>
                </a:gs>
                <a:gs pos="65000">
                  <a:schemeClr val="tx1">
                    <a:lumMod val="50000"/>
                    <a:alpha val="0"/>
                  </a:schemeClr>
                </a:gs>
                <a:gs pos="100000">
                  <a:schemeClr val="tx2">
                    <a:alpha val="33000"/>
                  </a:schemeClr>
                </a:gs>
              </a:gsLst>
              <a:lin ang="108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defTabSz="1218937">
              <a:defRPr/>
            </a:pPr>
            <a:endParaRPr lang="en-US" b="1" dirty="0">
              <a:solidFill>
                <a:srgbClr val="FFFFFF"/>
              </a:solidFill>
            </a:endParaRPr>
          </a:p>
        </p:txBody>
      </p:sp>
      <p:sp>
        <p:nvSpPr>
          <p:cNvPr id="55" name="RTM"/>
          <p:cNvSpPr/>
          <p:nvPr/>
        </p:nvSpPr>
        <p:spPr bwMode="auto">
          <a:xfrm>
            <a:off x="9974759" y="3232588"/>
            <a:ext cx="1507483"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RTM</a:t>
            </a:r>
          </a:p>
        </p:txBody>
      </p:sp>
      <p:sp>
        <p:nvSpPr>
          <p:cNvPr id="56" name="RTM"/>
          <p:cNvSpPr/>
          <p:nvPr/>
        </p:nvSpPr>
        <p:spPr bwMode="auto">
          <a:xfrm>
            <a:off x="8452192" y="3232588"/>
            <a:ext cx="701020"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Beta </a:t>
            </a:r>
          </a:p>
        </p:txBody>
      </p:sp>
      <p:sp>
        <p:nvSpPr>
          <p:cNvPr id="73" name="Rounded Rectangle 72"/>
          <p:cNvSpPr/>
          <p:nvPr/>
        </p:nvSpPr>
        <p:spPr bwMode="auto">
          <a:xfrm>
            <a:off x="803879" y="5342571"/>
            <a:ext cx="10783888" cy="453183"/>
          </a:xfrm>
          <a:prstGeom prst="roundRect">
            <a:avLst/>
          </a:prstGeom>
          <a:solidFill>
            <a:srgbClr val="595959">
              <a:alpha val="25098"/>
            </a:srgbClr>
          </a:solidFill>
          <a:ln>
            <a:gradFill>
              <a:gsLst>
                <a:gs pos="0">
                  <a:schemeClr val="tx1">
                    <a:lumMod val="95000"/>
                    <a:alpha val="0"/>
                  </a:schemeClr>
                </a:gs>
                <a:gs pos="65000">
                  <a:schemeClr val="tx1">
                    <a:lumMod val="50000"/>
                    <a:alpha val="0"/>
                  </a:schemeClr>
                </a:gs>
                <a:gs pos="100000">
                  <a:schemeClr val="tx2">
                    <a:alpha val="33000"/>
                  </a:schemeClr>
                </a:gs>
              </a:gsLst>
              <a:lin ang="108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defTabSz="1218937">
              <a:defRPr/>
            </a:pPr>
            <a:endParaRPr lang="en-US" b="1" dirty="0">
              <a:solidFill>
                <a:srgbClr val="FFFFFF"/>
              </a:solidFill>
            </a:endParaRPr>
          </a:p>
        </p:txBody>
      </p:sp>
      <p:sp>
        <p:nvSpPr>
          <p:cNvPr id="74" name="RTM"/>
          <p:cNvSpPr/>
          <p:nvPr/>
        </p:nvSpPr>
        <p:spPr bwMode="auto">
          <a:xfrm>
            <a:off x="8419838" y="5391845"/>
            <a:ext cx="731248"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RC</a:t>
            </a:r>
          </a:p>
        </p:txBody>
      </p:sp>
      <p:sp>
        <p:nvSpPr>
          <p:cNvPr id="77" name="RTM"/>
          <p:cNvSpPr/>
          <p:nvPr/>
        </p:nvSpPr>
        <p:spPr bwMode="auto">
          <a:xfrm>
            <a:off x="9961618" y="5392984"/>
            <a:ext cx="1507483"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RTW</a:t>
            </a:r>
          </a:p>
        </p:txBody>
      </p:sp>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9883" y="5342571"/>
            <a:ext cx="1448439" cy="3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Rounded Rectangle 68"/>
          <p:cNvSpPr/>
          <p:nvPr/>
        </p:nvSpPr>
        <p:spPr bwMode="auto">
          <a:xfrm>
            <a:off x="803880" y="2526147"/>
            <a:ext cx="10787063" cy="548432"/>
          </a:xfrm>
          <a:prstGeom prst="roundRect">
            <a:avLst/>
          </a:prstGeom>
          <a:solidFill>
            <a:srgbClr val="595959">
              <a:alpha val="25098"/>
            </a:srgbClr>
          </a:solidFill>
          <a:ln>
            <a:gradFill>
              <a:gsLst>
                <a:gs pos="0">
                  <a:schemeClr val="tx1">
                    <a:lumMod val="95000"/>
                    <a:alpha val="0"/>
                  </a:schemeClr>
                </a:gs>
                <a:gs pos="65000">
                  <a:schemeClr val="tx1">
                    <a:lumMod val="50000"/>
                    <a:alpha val="0"/>
                  </a:schemeClr>
                </a:gs>
                <a:gs pos="100000">
                  <a:schemeClr val="tx2">
                    <a:alpha val="33000"/>
                  </a:schemeClr>
                </a:gs>
              </a:gsLst>
              <a:lin ang="108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defTabSz="1218937">
              <a:defRPr/>
            </a:pPr>
            <a:endParaRPr lang="en-US" b="1" dirty="0">
              <a:solidFill>
                <a:srgbClr val="FFFFFF"/>
              </a:solidFill>
            </a:endParaRPr>
          </a:p>
        </p:txBody>
      </p:sp>
      <p:sp>
        <p:nvSpPr>
          <p:cNvPr id="70" name="RTM"/>
          <p:cNvSpPr/>
          <p:nvPr/>
        </p:nvSpPr>
        <p:spPr bwMode="auto">
          <a:xfrm>
            <a:off x="4108939" y="2678633"/>
            <a:ext cx="1528511"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Acquired</a:t>
            </a:r>
          </a:p>
        </p:txBody>
      </p:sp>
      <p:sp>
        <p:nvSpPr>
          <p:cNvPr id="72" name="RTM"/>
          <p:cNvSpPr/>
          <p:nvPr/>
        </p:nvSpPr>
        <p:spPr bwMode="auto">
          <a:xfrm>
            <a:off x="9974759" y="2658756"/>
            <a:ext cx="1507483"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RTM</a:t>
            </a:r>
          </a:p>
        </p:txBody>
      </p:sp>
      <p:sp>
        <p:nvSpPr>
          <p:cNvPr id="75" name="RTM"/>
          <p:cNvSpPr/>
          <p:nvPr/>
        </p:nvSpPr>
        <p:spPr bwMode="auto">
          <a:xfrm>
            <a:off x="8452192" y="2658756"/>
            <a:ext cx="701020"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Beta </a:t>
            </a:r>
          </a:p>
        </p:txBody>
      </p:sp>
      <p:sp>
        <p:nvSpPr>
          <p:cNvPr id="76" name="RTM"/>
          <p:cNvSpPr/>
          <p:nvPr/>
        </p:nvSpPr>
        <p:spPr bwMode="auto">
          <a:xfrm>
            <a:off x="6520858" y="2652633"/>
            <a:ext cx="1507483"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6.3</a:t>
            </a:r>
          </a:p>
        </p:txBody>
      </p:sp>
      <p:pic>
        <p:nvPicPr>
          <p:cNvPr id="78"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70591" y="2644812"/>
            <a:ext cx="1332098" cy="345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10">
            <a:hlinkClick r:id="rId10"/>
          </p:cNvPr>
          <p:cNvPicPr>
            <a:picLocks noChangeAspect="1" noChangeArrowheads="1"/>
          </p:cNvPicPr>
          <p:nvPr/>
        </p:nvPicPr>
        <p:blipFill>
          <a:blip r:embed="rId11"/>
          <a:srcRect/>
          <a:stretch>
            <a:fillRect/>
          </a:stretch>
        </p:blipFill>
        <p:spPr bwMode="auto">
          <a:xfrm>
            <a:off x="6328036" y="2576750"/>
            <a:ext cx="741072" cy="371031"/>
          </a:xfrm>
          <a:prstGeom prst="rect">
            <a:avLst/>
          </a:prstGeom>
          <a:noFill/>
          <a:ln w="9525">
            <a:noFill/>
            <a:miter lim="800000"/>
            <a:headEnd/>
            <a:tailEnd/>
          </a:ln>
        </p:spPr>
      </p:pic>
      <p:sp>
        <p:nvSpPr>
          <p:cNvPr id="82" name="RTM"/>
          <p:cNvSpPr/>
          <p:nvPr/>
        </p:nvSpPr>
        <p:spPr bwMode="auto">
          <a:xfrm>
            <a:off x="6105141" y="5391429"/>
            <a:ext cx="1507483"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Beta</a:t>
            </a:r>
          </a:p>
        </p:txBody>
      </p:sp>
      <p:pic>
        <p:nvPicPr>
          <p:cNvPr id="83"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12892"/>
          <a:stretch/>
        </p:blipFill>
        <p:spPr bwMode="auto">
          <a:xfrm>
            <a:off x="1170594" y="3184674"/>
            <a:ext cx="1474916" cy="38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RTM"/>
          <p:cNvSpPr/>
          <p:nvPr/>
        </p:nvSpPr>
        <p:spPr bwMode="auto">
          <a:xfrm>
            <a:off x="8400550" y="1578932"/>
            <a:ext cx="819520"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solidFill>
                  <a:srgbClr val="FFC000"/>
                </a:solidFill>
                <a:latin typeface="Segoe UI Semibold" pitchFamily="34" charset="0"/>
                <a:cs typeface="Segoe UI" pitchFamily="34" charset="0"/>
              </a:rPr>
              <a:t>Beta</a:t>
            </a:r>
            <a:endParaRPr lang="en-US" altLang="zh-CN" sz="1500" kern="0" dirty="0">
              <a:ln w="18415" cmpd="sng">
                <a:noFill/>
                <a:prstDash val="solid"/>
              </a:ln>
              <a:solidFill>
                <a:srgbClr val="FFC000"/>
              </a:solidFill>
              <a:latin typeface="Segoe UI Semibold" pitchFamily="34" charset="0"/>
              <a:cs typeface="Segoe UI" pitchFamily="34" charset="0"/>
            </a:endParaRPr>
          </a:p>
        </p:txBody>
      </p:sp>
      <p:sp>
        <p:nvSpPr>
          <p:cNvPr id="100" name="RTM"/>
          <p:cNvSpPr/>
          <p:nvPr/>
        </p:nvSpPr>
        <p:spPr bwMode="auto">
          <a:xfrm>
            <a:off x="8351546" y="2104333"/>
            <a:ext cx="917528"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solidFill>
                  <a:srgbClr val="FFC000"/>
                </a:solidFill>
                <a:latin typeface="Segoe UI Semibold" pitchFamily="34" charset="0"/>
                <a:cs typeface="Segoe UI" pitchFamily="34" charset="0"/>
              </a:rPr>
              <a:t>Beta2</a:t>
            </a:r>
          </a:p>
        </p:txBody>
      </p:sp>
      <p:sp>
        <p:nvSpPr>
          <p:cNvPr id="101" name="RTM"/>
          <p:cNvSpPr/>
          <p:nvPr/>
        </p:nvSpPr>
        <p:spPr bwMode="auto">
          <a:xfrm>
            <a:off x="8370608" y="5391845"/>
            <a:ext cx="819520"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solidFill>
                  <a:srgbClr val="FFC000"/>
                </a:solidFill>
                <a:latin typeface="Segoe UI Semibold" pitchFamily="34" charset="0"/>
                <a:cs typeface="Segoe UI" pitchFamily="34" charset="0"/>
              </a:rPr>
              <a:t>RC</a:t>
            </a:r>
          </a:p>
        </p:txBody>
      </p:sp>
      <p:sp>
        <p:nvSpPr>
          <p:cNvPr id="15" name="Rectangle 14"/>
          <p:cNvSpPr/>
          <p:nvPr/>
        </p:nvSpPr>
        <p:spPr>
          <a:xfrm>
            <a:off x="6473472" y="199577"/>
            <a:ext cx="2344647" cy="615553"/>
          </a:xfrm>
          <a:prstGeom prst="rect">
            <a:avLst/>
          </a:prstGeom>
        </p:spPr>
        <p:txBody>
          <a:bodyPr wrap="none" lIns="121899" tIns="60949" rIns="121899" bIns="60949">
            <a:spAutoFit/>
          </a:bodyPr>
          <a:lstStyle/>
          <a:p>
            <a:pPr defTabSz="1218937"/>
            <a:r>
              <a:rPr lang="en-US" sz="3200" i="1" dirty="0">
                <a:solidFill>
                  <a:srgbClr val="FFC000"/>
                </a:solidFill>
                <a:latin typeface="Segoe Condensed" pitchFamily="34" charset="0"/>
              </a:rPr>
              <a:t>Available Now</a:t>
            </a:r>
            <a:endParaRPr lang="en-US" sz="3200" dirty="0">
              <a:solidFill>
                <a:srgbClr val="FFC000"/>
              </a:solidFill>
            </a:endParaRPr>
          </a:p>
        </p:txBody>
      </p:sp>
      <p:sp>
        <p:nvSpPr>
          <p:cNvPr id="105" name="RTM"/>
          <p:cNvSpPr/>
          <p:nvPr/>
        </p:nvSpPr>
        <p:spPr bwMode="auto">
          <a:xfrm>
            <a:off x="8458947" y="3237070"/>
            <a:ext cx="701020"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solidFill>
                  <a:schemeClr val="accent6"/>
                </a:solidFill>
                <a:latin typeface="Segoe UI Semibold" pitchFamily="34" charset="0"/>
                <a:cs typeface="Segoe UI" pitchFamily="34" charset="0"/>
              </a:rPr>
              <a:t>Beta</a:t>
            </a:r>
            <a:r>
              <a:rPr lang="en-US" altLang="zh-CN" sz="2100" kern="0" dirty="0">
                <a:ln w="18415" cmpd="sng">
                  <a:noFill/>
                  <a:prstDash val="solid"/>
                </a:ln>
                <a:solidFill>
                  <a:srgbClr val="003F72">
                    <a:lumMod val="60000"/>
                    <a:lumOff val="40000"/>
                  </a:srgbClr>
                </a:solidFill>
                <a:latin typeface="Segoe UI Semibold" pitchFamily="34" charset="0"/>
                <a:cs typeface="Segoe UI" pitchFamily="34" charset="0"/>
              </a:rPr>
              <a:t> </a:t>
            </a:r>
          </a:p>
        </p:txBody>
      </p:sp>
      <p:sp>
        <p:nvSpPr>
          <p:cNvPr id="106" name="RTM"/>
          <p:cNvSpPr/>
          <p:nvPr/>
        </p:nvSpPr>
        <p:spPr bwMode="auto">
          <a:xfrm>
            <a:off x="8458947" y="2663238"/>
            <a:ext cx="701020"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solidFill>
                  <a:srgbClr val="003F72">
                    <a:lumMod val="60000"/>
                    <a:lumOff val="40000"/>
                  </a:srgbClr>
                </a:solidFill>
                <a:latin typeface="Segoe UI Semibold" pitchFamily="34" charset="0"/>
                <a:cs typeface="Segoe UI" pitchFamily="34" charset="0"/>
              </a:rPr>
              <a:t>Beta </a:t>
            </a:r>
          </a:p>
        </p:txBody>
      </p:sp>
      <p:sp>
        <p:nvSpPr>
          <p:cNvPr id="107" name="Rectangle 106"/>
          <p:cNvSpPr/>
          <p:nvPr/>
        </p:nvSpPr>
        <p:spPr>
          <a:xfrm>
            <a:off x="8923118" y="199577"/>
            <a:ext cx="2186354" cy="615553"/>
          </a:xfrm>
          <a:prstGeom prst="rect">
            <a:avLst/>
          </a:prstGeom>
        </p:spPr>
        <p:txBody>
          <a:bodyPr wrap="none" lIns="121899" tIns="60949" rIns="121899" bIns="60949">
            <a:spAutoFit/>
          </a:bodyPr>
          <a:lstStyle/>
          <a:p>
            <a:pPr defTabSz="1218937"/>
            <a:r>
              <a:rPr lang="en-US" sz="3200" i="1" dirty="0">
                <a:solidFill>
                  <a:srgbClr val="003F72">
                    <a:lumMod val="60000"/>
                    <a:lumOff val="40000"/>
                  </a:srgbClr>
                </a:solidFill>
                <a:latin typeface="Segoe Condensed" pitchFamily="34" charset="0"/>
              </a:rPr>
              <a:t>Coming Soon</a:t>
            </a:r>
            <a:endParaRPr lang="en-US" sz="3200" dirty="0">
              <a:solidFill>
                <a:srgbClr val="003F72">
                  <a:lumMod val="60000"/>
                  <a:lumOff val="40000"/>
                </a:srgbClr>
              </a:solidFill>
            </a:endParaRPr>
          </a:p>
        </p:txBody>
      </p:sp>
      <p:sp>
        <p:nvSpPr>
          <p:cNvPr id="84" name="Rounded Rectangle 83"/>
          <p:cNvSpPr/>
          <p:nvPr/>
        </p:nvSpPr>
        <p:spPr bwMode="auto">
          <a:xfrm>
            <a:off x="803875" y="6251025"/>
            <a:ext cx="10783888" cy="440063"/>
          </a:xfrm>
          <a:prstGeom prst="roundRect">
            <a:avLst/>
          </a:prstGeom>
          <a:solidFill>
            <a:srgbClr val="595959">
              <a:alpha val="25098"/>
            </a:srgbClr>
          </a:solidFill>
          <a:ln>
            <a:gradFill>
              <a:gsLst>
                <a:gs pos="0">
                  <a:schemeClr val="tx1">
                    <a:lumMod val="95000"/>
                    <a:alpha val="0"/>
                  </a:schemeClr>
                </a:gs>
                <a:gs pos="65000">
                  <a:schemeClr val="tx1">
                    <a:lumMod val="50000"/>
                    <a:alpha val="0"/>
                  </a:schemeClr>
                </a:gs>
                <a:gs pos="100000">
                  <a:schemeClr val="tx2">
                    <a:alpha val="33000"/>
                  </a:schemeClr>
                </a:gs>
              </a:gsLst>
              <a:lin ang="10800000" scaled="0"/>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marL="607378" lvl="1" indent="2117" defTabSz="1218937">
              <a:defRPr/>
            </a:pPr>
            <a:r>
              <a:rPr lang="en-US" sz="2700" b="1" dirty="0">
                <a:solidFill>
                  <a:srgbClr val="FFFFFF"/>
                </a:solidFill>
              </a:rPr>
              <a:t> </a:t>
            </a:r>
          </a:p>
        </p:txBody>
      </p:sp>
      <p:sp>
        <p:nvSpPr>
          <p:cNvPr id="87" name="RTM"/>
          <p:cNvSpPr/>
          <p:nvPr/>
        </p:nvSpPr>
        <p:spPr bwMode="auto">
          <a:xfrm>
            <a:off x="8447804" y="6329450"/>
            <a:ext cx="701020"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solidFill>
                  <a:srgbClr val="FFFFFF"/>
                </a:solidFill>
                <a:latin typeface="Segoe UI Semibold" pitchFamily="34" charset="0"/>
                <a:cs typeface="Segoe UI" pitchFamily="34" charset="0"/>
              </a:rPr>
              <a:t>GA</a:t>
            </a:r>
          </a:p>
        </p:txBody>
      </p:sp>
      <p:sp>
        <p:nvSpPr>
          <p:cNvPr id="85" name="RTM"/>
          <p:cNvSpPr/>
          <p:nvPr/>
        </p:nvSpPr>
        <p:spPr bwMode="auto">
          <a:xfrm>
            <a:off x="7797442" y="6329452"/>
            <a:ext cx="2001743" cy="295465"/>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0" tIns="0" rIns="0" bIns="0" anchor="ctr">
            <a:spAutoFit/>
          </a:bodyPr>
          <a:lstStyle/>
          <a:p>
            <a:pPr algn="ctr" defTabSz="1218937">
              <a:lnSpc>
                <a:spcPct val="90000"/>
              </a:lnSpc>
              <a:buClr>
                <a:srgbClr val="777777"/>
              </a:buClr>
              <a:buSzPct val="130000"/>
              <a:tabLst>
                <a:tab pos="1828480" algn="l"/>
              </a:tabLst>
              <a:defRPr/>
            </a:pPr>
            <a:r>
              <a:rPr lang="en-US" altLang="zh-CN" sz="2100" kern="0" dirty="0">
                <a:ln w="18415" cmpd="sng">
                  <a:noFill/>
                  <a:prstDash val="solid"/>
                </a:ln>
                <a:solidFill>
                  <a:srgbClr val="FFC000"/>
                </a:solidFill>
                <a:latin typeface="Segoe UI Semibold" pitchFamily="34" charset="0"/>
                <a:cs typeface="Segoe UI" pitchFamily="34" charset="0"/>
              </a:rPr>
              <a:t>GA</a:t>
            </a:r>
          </a:p>
        </p:txBody>
      </p:sp>
      <p:pic>
        <p:nvPicPr>
          <p:cNvPr id="67" name="Picture 3" descr="C:\LiveSynch_PRDrop\Logos\Windows-Intune_h_rgb_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48281" y="6377180"/>
            <a:ext cx="1639935" cy="187757"/>
          </a:xfrm>
          <a:prstGeom prst="rect">
            <a:avLst/>
          </a:prstGeom>
          <a:noFill/>
          <a:effectLst>
            <a:outerShdw blurRad="203200" algn="ctr" rotWithShape="0">
              <a:prstClr val="black">
                <a:alpha val="84000"/>
              </a:prstClr>
            </a:outerShdw>
          </a:effectLst>
          <a:extLst>
            <a:ext uri="{909E8E84-426E-40DD-AFC4-6F175D3DCCD1}">
              <a14:hiddenFill xmlns:a14="http://schemas.microsoft.com/office/drawing/2010/main">
                <a:solidFill>
                  <a:srgbClr val="FFFFFF"/>
                </a:solidFill>
              </a14:hiddenFill>
            </a:ext>
          </a:extLst>
        </p:spPr>
      </p:pic>
      <p:sp>
        <p:nvSpPr>
          <p:cNvPr id="89" name="RTM"/>
          <p:cNvSpPr/>
          <p:nvPr/>
        </p:nvSpPr>
        <p:spPr bwMode="auto">
          <a:xfrm>
            <a:off x="10055782" y="4292685"/>
            <a:ext cx="1309809" cy="249299"/>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lIns="0" tIns="0" rIns="0" bIns="0" anchor="ctr">
            <a:spAutoFit/>
          </a:bodyPr>
          <a:lstStyle/>
          <a:p>
            <a:pPr algn="ctr" defTabSz="1218937">
              <a:lnSpc>
                <a:spcPct val="90000"/>
              </a:lnSpc>
              <a:buClr>
                <a:srgbClr val="777777"/>
              </a:buClr>
              <a:buSzPct val="130000"/>
              <a:tabLst>
                <a:tab pos="1828480" algn="l"/>
              </a:tabLst>
              <a:defRPr/>
            </a:pPr>
            <a:r>
              <a:rPr lang="en-US" altLang="zh-CN"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Beta &amp; RTM</a:t>
            </a:r>
          </a:p>
        </p:txBody>
      </p:sp>
      <p:sp>
        <p:nvSpPr>
          <p:cNvPr id="91" name="RTM"/>
          <p:cNvSpPr/>
          <p:nvPr/>
        </p:nvSpPr>
        <p:spPr bwMode="auto">
          <a:xfrm>
            <a:off x="10055782" y="4812439"/>
            <a:ext cx="1309809" cy="249299"/>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lIns="0" tIns="0" rIns="0" bIns="0" anchor="ctr">
            <a:spAutoFit/>
          </a:bodyPr>
          <a:lstStyle/>
          <a:p>
            <a:pPr algn="ctr" defTabSz="1218937">
              <a:lnSpc>
                <a:spcPct val="90000"/>
              </a:lnSpc>
              <a:buClr>
                <a:srgbClr val="777777"/>
              </a:buClr>
              <a:buSzPct val="130000"/>
              <a:tabLst>
                <a:tab pos="1828480" algn="l"/>
              </a:tabLst>
              <a:defRPr/>
            </a:pPr>
            <a:r>
              <a:rPr lang="en-US" altLang="zh-CN" kern="0" dirty="0">
                <a:ln w="18415" cmpd="sng">
                  <a:noFill/>
                  <a:prstDash val="solid"/>
                </a:ln>
                <a:gradFill>
                  <a:gsLst>
                    <a:gs pos="0">
                      <a:srgbClr val="FFFFFF"/>
                    </a:gs>
                    <a:gs pos="94000">
                      <a:srgbClr val="FFFFFF"/>
                    </a:gs>
                  </a:gsLst>
                  <a:lin ang="5400000" scaled="1"/>
                </a:gradFill>
                <a:latin typeface="Segoe UI Semibold" pitchFamily="34" charset="0"/>
                <a:cs typeface="Segoe UI" pitchFamily="34" charset="0"/>
              </a:rPr>
              <a:t>Beta &amp; RTM</a:t>
            </a:r>
          </a:p>
        </p:txBody>
      </p:sp>
      <p:sp>
        <p:nvSpPr>
          <p:cNvPr id="2" name="Rounded Rectangle 1"/>
          <p:cNvSpPr/>
          <p:nvPr/>
        </p:nvSpPr>
        <p:spPr bwMode="auto">
          <a:xfrm>
            <a:off x="570016" y="2473800"/>
            <a:ext cx="11222181" cy="626179"/>
          </a:xfrm>
          <a:prstGeom prst="roundRect">
            <a:avLst/>
          </a:prstGeom>
          <a:noFill/>
          <a:ln w="57150">
            <a:solidFill>
              <a:srgbClr val="FFFF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308590094"/>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
                                        <p:tgtEl>
                                          <p:spTgt spid="43"/>
                                        </p:tgtEl>
                                      </p:cBhvr>
                                    </p:animEffect>
                                    <p:set>
                                      <p:cBhvr>
                                        <p:cTn id="7" dur="1" fill="hold">
                                          <p:stCondLst>
                                            <p:cond delay="9"/>
                                          </p:stCondLst>
                                        </p:cTn>
                                        <p:tgtEl>
                                          <p:spTgt spid="4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
                                        <p:tgtEl>
                                          <p:spTgt spid="52"/>
                                        </p:tgtEl>
                                      </p:cBhvr>
                                    </p:animEffect>
                                    <p:set>
                                      <p:cBhvr>
                                        <p:cTn id="10" dur="1" fill="hold">
                                          <p:stCondLst>
                                            <p:cond delay="9"/>
                                          </p:stCondLst>
                                        </p:cTn>
                                        <p:tgtEl>
                                          <p:spTgt spid="5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
                                        <p:tgtEl>
                                          <p:spTgt spid="74"/>
                                        </p:tgtEl>
                                      </p:cBhvr>
                                    </p:animEffect>
                                    <p:set>
                                      <p:cBhvr>
                                        <p:cTn id="13" dur="1" fill="hold">
                                          <p:stCondLst>
                                            <p:cond delay="9"/>
                                          </p:stCondLst>
                                        </p:cTn>
                                        <p:tgtEl>
                                          <p:spTgt spid="74"/>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0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5"/>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 presetClass="entr" presetSubtype="0" fill="hold" grpId="1"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500"/>
                                        <p:tgtEl>
                                          <p:spTgt spid="107"/>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06"/>
                                        </p:tgtEl>
                                        <p:attrNameLst>
                                          <p:attrName>style.visibility</p:attrName>
                                        </p:attrNameLst>
                                      </p:cBhvr>
                                      <p:to>
                                        <p:strVal val="visible"/>
                                      </p:to>
                                    </p:set>
                                  </p:childTnLst>
                                </p:cTn>
                              </p:par>
                              <p:par>
                                <p:cTn id="40" presetID="1" presetClass="exit" presetSubtype="0" fill="hold" grpId="0" nodeType="withEffect">
                                  <p:stCondLst>
                                    <p:cond delay="0"/>
                                  </p:stCondLst>
                                  <p:childTnLst>
                                    <p:set>
                                      <p:cBhvr>
                                        <p:cTn id="41" dur="1" fill="hold">
                                          <p:stCondLst>
                                            <p:cond delay="0"/>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P spid="52" grpId="0"/>
      <p:bldP spid="52" grpId="1"/>
      <p:bldP spid="74" grpId="0"/>
      <p:bldP spid="74" grpId="1"/>
      <p:bldP spid="75" grpId="0"/>
      <p:bldP spid="99" grpId="0"/>
      <p:bldP spid="100" grpId="0"/>
      <p:bldP spid="101" grpId="0"/>
      <p:bldP spid="15" grpId="0"/>
      <p:bldP spid="105" grpId="0"/>
      <p:bldP spid="106" grpId="0"/>
      <p:bldP spid="107" grpId="0"/>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t>Community Evaluation Program</a:t>
            </a:r>
            <a:endParaRPr lang="en-US" dirty="0">
              <a:gradFill>
                <a:gsLst>
                  <a:gs pos="50000">
                    <a:schemeClr val="tx2"/>
                  </a:gs>
                  <a:gs pos="100000">
                    <a:schemeClr val="tx2"/>
                  </a:gs>
                </a:gsLst>
                <a:lin ang="5400000" scaled="0"/>
              </a:gradFill>
            </a:endParaRPr>
          </a:p>
        </p:txBody>
      </p:sp>
      <p:sp>
        <p:nvSpPr>
          <p:cNvPr id="3" name="Text Placeholder 2"/>
          <p:cNvSpPr>
            <a:spLocks noGrp="1"/>
          </p:cNvSpPr>
          <p:nvPr>
            <p:ph type="body" sz="quarter" idx="10"/>
          </p:nvPr>
        </p:nvSpPr>
        <p:spPr>
          <a:xfrm>
            <a:off x="531812" y="1143000"/>
            <a:ext cx="11173090" cy="5860066"/>
          </a:xfrm>
        </p:spPr>
        <p:txBody>
          <a:bodyPr/>
          <a:lstStyle/>
          <a:p>
            <a:r>
              <a:rPr lang="en-US" dirty="0" smtClean="0">
                <a:gradFill>
                  <a:gsLst>
                    <a:gs pos="0">
                      <a:schemeClr val="tx1"/>
                    </a:gs>
                    <a:gs pos="100000">
                      <a:schemeClr val="tx1"/>
                    </a:gs>
                  </a:gsLst>
                  <a:lin ang="5400000" scaled="0"/>
                </a:gradFill>
              </a:rPr>
              <a:t>Guided evaluation of Management &amp; Security Products</a:t>
            </a:r>
          </a:p>
          <a:p>
            <a:pPr lvl="1"/>
            <a:r>
              <a:rPr lang="en-US" dirty="0" smtClean="0"/>
              <a:t>Access to evaluation bits and VHDs</a:t>
            </a:r>
          </a:p>
          <a:p>
            <a:pPr lvl="1"/>
            <a:r>
              <a:rPr lang="en-US" dirty="0" smtClean="0"/>
              <a:t>Access to product group at Virtual Chalk Talks</a:t>
            </a:r>
          </a:p>
          <a:p>
            <a:pPr marL="460375" lvl="1" indent="0">
              <a:buNone/>
            </a:pPr>
            <a:endParaRPr lang="en-US" dirty="0"/>
          </a:p>
          <a:p>
            <a:r>
              <a:rPr lang="en-US" dirty="0" smtClean="0">
                <a:gradFill>
                  <a:gsLst>
                    <a:gs pos="0">
                      <a:schemeClr val="tx1"/>
                    </a:gs>
                    <a:gs pos="100000">
                      <a:schemeClr val="tx1"/>
                    </a:gs>
                  </a:gsLst>
                  <a:lin ang="5400000" scaled="0"/>
                </a:gradFill>
              </a:rPr>
              <a:t>Community of Participants </a:t>
            </a:r>
          </a:p>
          <a:p>
            <a:pPr lvl="1"/>
            <a:r>
              <a:rPr lang="en-US" dirty="0" smtClean="0"/>
              <a:t>Share feedback </a:t>
            </a:r>
            <a:r>
              <a:rPr lang="en-US" dirty="0"/>
              <a:t>on </a:t>
            </a:r>
            <a:r>
              <a:rPr lang="en-US" dirty="0" smtClean="0"/>
              <a:t>product and documentation</a:t>
            </a:r>
            <a:endParaRPr lang="en-US" dirty="0"/>
          </a:p>
          <a:p>
            <a:pPr lvl="1"/>
            <a:r>
              <a:rPr lang="en-US" dirty="0"/>
              <a:t>Share best practices and experiences</a:t>
            </a:r>
            <a:endParaRPr lang="en-US" dirty="0">
              <a:gradFill>
                <a:gsLst>
                  <a:gs pos="0">
                    <a:schemeClr val="tx1"/>
                  </a:gs>
                  <a:gs pos="100000">
                    <a:schemeClr val="tx1"/>
                  </a:gs>
                </a:gsLst>
                <a:lin ang="5400000" scaled="0"/>
              </a:gradFill>
            </a:endParaRPr>
          </a:p>
          <a:p>
            <a:pPr marL="0" indent="0">
              <a:buNone/>
            </a:pPr>
            <a:endParaRPr lang="en-US" dirty="0" smtClean="0">
              <a:gradFill>
                <a:gsLst>
                  <a:gs pos="0">
                    <a:schemeClr val="tx1"/>
                  </a:gs>
                  <a:gs pos="100000">
                    <a:schemeClr val="tx1"/>
                  </a:gs>
                </a:gsLst>
                <a:lin ang="5400000" scaled="0"/>
              </a:gradFill>
            </a:endParaRPr>
          </a:p>
          <a:p>
            <a:r>
              <a:rPr lang="en-US" dirty="0" smtClean="0">
                <a:gradFill>
                  <a:gsLst>
                    <a:gs pos="0">
                      <a:schemeClr val="tx1"/>
                    </a:gs>
                    <a:gs pos="100000">
                      <a:schemeClr val="tx1"/>
                    </a:gs>
                  </a:gsLst>
                  <a:lin ang="5400000" scaled="0"/>
                </a:gradFill>
              </a:rPr>
              <a:t>Learn more about programs at</a:t>
            </a:r>
          </a:p>
          <a:p>
            <a:pPr lvl="1"/>
            <a:r>
              <a:rPr lang="en-US" u="sng" dirty="0" smtClean="0">
                <a:hlinkClick r:id="rId3"/>
              </a:rPr>
              <a:t>http://msft.it/cep</a:t>
            </a:r>
            <a:endParaRPr lang="en-US" u="sng" dirty="0" smtClean="0"/>
          </a:p>
          <a:p>
            <a:pPr lvl="1"/>
            <a:r>
              <a:rPr lang="en-US" dirty="0" smtClean="0">
                <a:gradFill>
                  <a:gsLst>
                    <a:gs pos="0">
                      <a:srgbClr val="FFFFFF"/>
                    </a:gs>
                    <a:gs pos="100000">
                      <a:srgbClr val="FFFFFF"/>
                    </a:gs>
                  </a:gsLst>
                  <a:lin ang="5400000" scaled="0"/>
                </a:gradFill>
              </a:rPr>
              <a:t>Or email </a:t>
            </a:r>
            <a:r>
              <a:rPr lang="en-US" dirty="0" smtClean="0">
                <a:gradFill>
                  <a:gsLst>
                    <a:gs pos="0">
                      <a:srgbClr val="FFFFFF"/>
                    </a:gs>
                    <a:gs pos="100000">
                      <a:srgbClr val="FFFFFF"/>
                    </a:gs>
                  </a:gsLst>
                  <a:lin ang="5400000" scaled="0"/>
                </a:gradFill>
                <a:hlinkClick r:id="rId4"/>
              </a:rPr>
              <a:t>mscep@microsoft.com</a:t>
            </a:r>
            <a:r>
              <a:rPr lang="en-US" dirty="0" smtClean="0">
                <a:gradFill>
                  <a:gsLst>
                    <a:gs pos="0">
                      <a:srgbClr val="FFFFFF"/>
                    </a:gs>
                    <a:gs pos="100000">
                      <a:srgbClr val="FFFFFF"/>
                    </a:gs>
                  </a:gsLst>
                  <a:lin ang="5400000" scaled="0"/>
                </a:gradFill>
              </a:rPr>
              <a:t> with your interest</a:t>
            </a:r>
            <a:r>
              <a:rPr lang="en-US" dirty="0" smtClean="0">
                <a:gradFill>
                  <a:gsLst>
                    <a:gs pos="0">
                      <a:srgbClr val="FFFFFF"/>
                    </a:gs>
                    <a:gs pos="86000">
                      <a:srgbClr val="FFFFFF"/>
                    </a:gs>
                  </a:gsLst>
                  <a:lin ang="5400000" scaled="0"/>
                </a:gradFill>
              </a:rPr>
              <a:t> </a:t>
            </a:r>
          </a:p>
          <a:p>
            <a:pPr lvl="1"/>
            <a:endParaRPr lang="en-US" dirty="0" smtClean="0">
              <a:gradFill>
                <a:gsLst>
                  <a:gs pos="0">
                    <a:schemeClr val="tx1"/>
                  </a:gs>
                  <a:gs pos="100000">
                    <a:schemeClr val="tx1"/>
                  </a:gs>
                </a:gsLst>
                <a:lin ang="5400000" scaled="0"/>
              </a:gradFill>
            </a:endParaRPr>
          </a:p>
        </p:txBody>
      </p:sp>
      <p:sp>
        <p:nvSpPr>
          <p:cNvPr id="4" name="Oval 3"/>
          <p:cNvSpPr/>
          <p:nvPr/>
        </p:nvSpPr>
        <p:spPr bwMode="auto">
          <a:xfrm>
            <a:off x="9274629" y="2743200"/>
            <a:ext cx="2624446" cy="2458192"/>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Be the first to know when the Beta is available.</a:t>
            </a:r>
          </a:p>
          <a:p>
            <a:pPr algn="ctr" defTabSz="914099"/>
            <a:r>
              <a:rPr lang="en-US" dirty="0" smtClean="0">
                <a:solidFill>
                  <a:schemeClr val="tx1">
                    <a:alpha val="99000"/>
                  </a:schemeClr>
                </a:solidFill>
              </a:rPr>
              <a:t>Sign up at the Orchestrator Expo Booth!</a:t>
            </a:r>
          </a:p>
        </p:txBody>
      </p:sp>
    </p:spTree>
    <p:extLst>
      <p:ext uri="{BB962C8B-B14F-4D97-AF65-F5344CB8AC3E}">
        <p14:creationId xmlns:p14="http://schemas.microsoft.com/office/powerpoint/2010/main" val="371317449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6612" y="3042677"/>
            <a:ext cx="9323388" cy="1523494"/>
          </a:xfrm>
        </p:spPr>
        <p:txBody>
          <a:bodyPr/>
          <a:lstStyle/>
          <a:p>
            <a:r>
              <a:rPr lang="en-US" sz="4400" smtClean="0"/>
              <a:t>Adam Hall</a:t>
            </a:r>
            <a:br>
              <a:rPr lang="en-US" sz="4400" smtClean="0"/>
            </a:br>
            <a:r>
              <a:rPr lang="en-US" sz="3200" smtClean="0"/>
              <a:t>Senior Technical Product Manager</a:t>
            </a:r>
            <a:br>
              <a:rPr lang="en-US" sz="3200" smtClean="0"/>
            </a:br>
            <a:r>
              <a:rPr lang="en-US" sz="3200" smtClean="0"/>
              <a:t>System Center Orchestrator</a:t>
            </a:r>
            <a:br>
              <a:rPr lang="en-US" sz="3200" smtClean="0"/>
            </a:br>
            <a:r>
              <a:rPr lang="en-US" sz="3200" smtClean="0"/>
              <a:t>E-mail: adhall@microsoft.com</a:t>
            </a:r>
            <a:endParaRPr lang="en-US" sz="3200" dirty="0"/>
          </a:p>
        </p:txBody>
      </p:sp>
      <p:sp>
        <p:nvSpPr>
          <p:cNvPr id="21" name="Subtitle 20"/>
          <p:cNvSpPr>
            <a:spLocks noGrp="1"/>
          </p:cNvSpPr>
          <p:nvPr>
            <p:ph type="subTitle" idx="1"/>
          </p:nvPr>
        </p:nvSpPr>
        <p:spPr>
          <a:xfrm>
            <a:off x="836612" y="5282821"/>
            <a:ext cx="9323389" cy="461665"/>
          </a:xfrm>
        </p:spPr>
        <p:txBody>
          <a:bodyPr/>
          <a:lstStyle/>
          <a:p>
            <a:endParaRPr lang="en-US"/>
          </a:p>
        </p:txBody>
      </p:sp>
      <p:sp>
        <p:nvSpPr>
          <p:cNvPr id="6" name="Text Placeholder 5"/>
          <p:cNvSpPr>
            <a:spLocks noGrp="1"/>
          </p:cNvSpPr>
          <p:nvPr>
            <p:ph type="body" sz="quarter" idx="10"/>
          </p:nvPr>
        </p:nvSpPr>
        <p:spPr/>
        <p:txBody>
          <a:bodyPr/>
          <a:lstStyle/>
          <a:p>
            <a:r>
              <a:rPr lang="en-US" smtClean="0"/>
              <a:t>Close, Q &amp; A</a:t>
            </a:r>
            <a:endParaRPr lang="en-US" dirty="0"/>
          </a:p>
        </p:txBody>
      </p:sp>
      <p:pic>
        <p:nvPicPr>
          <p:cNvPr id="22" name="Picture 2" descr="C:\userdata\PowerPoint Content\images\SysCnt-Orchestrator_v_rgb_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841" y="286603"/>
            <a:ext cx="3078363" cy="226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85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341194" y="4198505"/>
            <a:ext cx="11518710" cy="2007919"/>
          </a:xfrm>
          <a:prstGeom prst="roundRect">
            <a:avLst>
              <a:gd name="adj" fmla="val 8432"/>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Rounded Rectangle 1"/>
          <p:cNvSpPr/>
          <p:nvPr/>
        </p:nvSpPr>
        <p:spPr bwMode="auto">
          <a:xfrm>
            <a:off x="341194" y="1445062"/>
            <a:ext cx="11518710" cy="2509481"/>
          </a:xfrm>
          <a:prstGeom prst="roundRect">
            <a:avLst>
              <a:gd name="adj" fmla="val 8432"/>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 name="Title 4"/>
          <p:cNvSpPr>
            <a:spLocks noGrp="1"/>
          </p:cNvSpPr>
          <p:nvPr>
            <p:ph type="title"/>
          </p:nvPr>
        </p:nvSpPr>
        <p:spPr/>
        <p:txBody>
          <a:bodyPr/>
          <a:lstStyle/>
          <a:p>
            <a:r>
              <a:rPr lang="en-US" smtClean="0"/>
              <a:t>Session Objectives and Takeaways</a:t>
            </a:r>
            <a:endParaRPr lang="en-US" dirty="0"/>
          </a:p>
        </p:txBody>
      </p:sp>
      <p:sp>
        <p:nvSpPr>
          <p:cNvPr id="6" name="Text Placeholder 5"/>
          <p:cNvSpPr>
            <a:spLocks noGrp="1"/>
          </p:cNvSpPr>
          <p:nvPr>
            <p:ph type="body" sz="quarter" idx="10"/>
          </p:nvPr>
        </p:nvSpPr>
        <p:spPr>
          <a:xfrm>
            <a:off x="519112" y="1553674"/>
            <a:ext cx="11149013" cy="4438138"/>
          </a:xfrm>
        </p:spPr>
        <p:txBody>
          <a:bodyPr/>
          <a:lstStyle/>
          <a:p>
            <a:r>
              <a:rPr lang="en-US" sz="2800" dirty="0" smtClean="0"/>
              <a:t>Objectives:</a:t>
            </a:r>
          </a:p>
          <a:p>
            <a:pPr lvl="1"/>
            <a:r>
              <a:rPr lang="en-US" sz="2400" dirty="0" smtClean="0"/>
              <a:t>You understand what the Orchestrator capability pillars are</a:t>
            </a:r>
          </a:p>
          <a:p>
            <a:pPr lvl="1"/>
            <a:r>
              <a:rPr lang="en-US" sz="2400" dirty="0" smtClean="0"/>
              <a:t>You can effectively describe what Orchestrator does and the benefits to your organization</a:t>
            </a:r>
          </a:p>
          <a:p>
            <a:pPr lvl="1"/>
            <a:r>
              <a:rPr lang="en-US" sz="2400" dirty="0" smtClean="0"/>
              <a:t>You gain an insight into the new capabilities and benefits that System Center Orchestrator will bring</a:t>
            </a:r>
          </a:p>
          <a:p>
            <a:endParaRPr lang="en-US" sz="2800" dirty="0" smtClean="0"/>
          </a:p>
          <a:p>
            <a:r>
              <a:rPr lang="en-US" sz="2800" dirty="0" smtClean="0"/>
              <a:t>Key Takeaways:</a:t>
            </a:r>
          </a:p>
          <a:p>
            <a:pPr lvl="1"/>
            <a:r>
              <a:rPr lang="en-US" sz="2400" dirty="0" smtClean="0"/>
              <a:t>Orchestrator is all about Integration, Orchestration and Automation</a:t>
            </a:r>
          </a:p>
          <a:p>
            <a:pPr lvl="1"/>
            <a:r>
              <a:rPr lang="en-US" sz="2400" dirty="0" smtClean="0"/>
              <a:t>Orchestrator is part of the System Center Suite</a:t>
            </a:r>
          </a:p>
          <a:p>
            <a:pPr lvl="1"/>
            <a:r>
              <a:rPr lang="en-US" sz="2400" dirty="0" smtClean="0"/>
              <a:t>Every organization has at least one scenario that Orchestrator answers!</a:t>
            </a:r>
            <a:endParaRPr lang="en-US" sz="2400" dirty="0"/>
          </a:p>
        </p:txBody>
      </p:sp>
    </p:spTree>
    <p:extLst>
      <p:ext uri="{BB962C8B-B14F-4D97-AF65-F5344CB8AC3E}">
        <p14:creationId xmlns:p14="http://schemas.microsoft.com/office/powerpoint/2010/main" val="288386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par>
                          <p:cTn id="21" fill="hold">
                            <p:stCondLst>
                              <p:cond delay="1000"/>
                            </p:stCondLst>
                            <p:childTnLst>
                              <p:par>
                                <p:cTn id="22" presetID="10" presetClass="entr" presetSubtype="0" fill="hold" grpId="0" nodeType="afterEffect">
                                  <p:stCondLst>
                                    <p:cond delay="7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250"/>
                            </p:stCondLst>
                            <p:childTnLst>
                              <p:par>
                                <p:cTn id="26" presetID="10" presetClass="entr" presetSubtype="0" fill="hold" nodeType="after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37364071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0489809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61136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348074327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Arial" pitchFamily="34" charset="0"/>
                <a:cs typeface="Arial" charset="0"/>
              </a:rPr>
              <a:t>© </a:t>
            </a:r>
            <a:r>
              <a:rPr lang="en-US" sz="700" dirty="0" smtClean="0">
                <a:gradFill>
                  <a:gsLst>
                    <a:gs pos="0">
                      <a:schemeClr val="tx1"/>
                    </a:gs>
                    <a:gs pos="100000">
                      <a:schemeClr val="tx1"/>
                    </a:gs>
                  </a:gsLst>
                  <a:lin ang="5400000" scaled="0"/>
                </a:gradFill>
                <a:latin typeface="Arial" pitchFamily="34" charset="0"/>
                <a:cs typeface="Arial" charset="0"/>
              </a:rPr>
              <a:t>2011 Microsoft </a:t>
            </a:r>
            <a:r>
              <a:rPr lang="en-US" sz="700" dirty="0">
                <a:gradFill>
                  <a:gsLst>
                    <a:gs pos="0">
                      <a:schemeClr val="tx1"/>
                    </a:gs>
                    <a:gs pos="100000">
                      <a:schemeClr val="tx1"/>
                    </a:gs>
                  </a:gsLst>
                  <a:lin ang="5400000" scaled="0"/>
                </a:gradFill>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Arial" pitchFamily="34" charset="0"/>
                <a:cs typeface="Arial" charset="0"/>
              </a:rPr>
              <a:t/>
            </a:r>
            <a:br>
              <a:rPr lang="en-US" sz="700" dirty="0" smtClean="0">
                <a:gradFill>
                  <a:gsLst>
                    <a:gs pos="0">
                      <a:schemeClr val="tx1"/>
                    </a:gs>
                    <a:gs pos="100000">
                      <a:schemeClr val="tx1"/>
                    </a:gs>
                  </a:gsLst>
                  <a:lin ang="5400000" scaled="0"/>
                </a:gradFill>
                <a:latin typeface="Arial" pitchFamily="34" charset="0"/>
                <a:cs typeface="Arial" charset="0"/>
              </a:rPr>
            </a:br>
            <a:r>
              <a:rPr lang="en-US" sz="700" dirty="0" smtClean="0">
                <a:gradFill>
                  <a:gsLst>
                    <a:gs pos="0">
                      <a:schemeClr val="tx1"/>
                    </a:gs>
                    <a:gs pos="100000">
                      <a:schemeClr val="tx1"/>
                    </a:gs>
                  </a:gsLst>
                  <a:lin ang="5400000" scaled="0"/>
                </a:gradFill>
                <a:latin typeface="Arial" pitchFamily="34" charset="0"/>
                <a:cs typeface="Arial" charset="0"/>
              </a:rPr>
              <a:t>on </a:t>
            </a:r>
            <a:r>
              <a:rPr lang="en-US" sz="700" dirty="0">
                <a:gradFill>
                  <a:gsLst>
                    <a:gs pos="0">
                      <a:schemeClr val="tx1"/>
                    </a:gs>
                    <a:gs pos="100000">
                      <a:schemeClr val="tx1"/>
                    </a:gs>
                  </a:gsLst>
                  <a:lin ang="5400000" scaled="0"/>
                </a:gradFill>
                <a:latin typeface="Arial"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Arial" pitchFamily="34" charset="0"/>
                <a:cs typeface="Arial" charset="0"/>
              </a:rPr>
              <a:t>. MICROSOFT </a:t>
            </a:r>
            <a:r>
              <a:rPr lang="en-US" sz="700" dirty="0">
                <a:gradFill>
                  <a:gsLst>
                    <a:gs pos="0">
                      <a:schemeClr val="tx1"/>
                    </a:gs>
                    <a:gs pos="100000">
                      <a:schemeClr val="tx1"/>
                    </a:gs>
                  </a:gsLst>
                  <a:lin ang="5400000" scaled="0"/>
                </a:gradFill>
                <a:latin typeface="Arial"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9773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are we investing in IT </a:t>
            </a:r>
            <a:br>
              <a:rPr lang="en-US" smtClean="0"/>
            </a:br>
            <a:r>
              <a:rPr lang="en-US" smtClean="0"/>
              <a:t>Process Automation?</a:t>
            </a:r>
            <a:endParaRPr lang="en-US" dirty="0"/>
          </a:p>
        </p:txBody>
      </p:sp>
      <p:sp>
        <p:nvSpPr>
          <p:cNvPr id="6" name="Text Placeholder 5"/>
          <p:cNvSpPr>
            <a:spLocks noGrp="1"/>
          </p:cNvSpPr>
          <p:nvPr>
            <p:ph type="body" sz="quarter" idx="10"/>
          </p:nvPr>
        </p:nvSpPr>
        <p:spPr>
          <a:xfrm>
            <a:off x="514350" y="1893035"/>
            <a:ext cx="11149013" cy="1973561"/>
          </a:xfrm>
        </p:spPr>
        <p:txBody>
          <a:bodyPr/>
          <a:lstStyle/>
          <a:p>
            <a:r>
              <a:rPr lang="en-US" dirty="0" smtClean="0"/>
              <a:t>How does System Center provide ITPA?</a:t>
            </a:r>
          </a:p>
          <a:p>
            <a:pPr lvl="1"/>
            <a:r>
              <a:rPr lang="en-US" dirty="0" smtClean="0"/>
              <a:t>Consistency</a:t>
            </a:r>
          </a:p>
          <a:p>
            <a:pPr lvl="1"/>
            <a:r>
              <a:rPr lang="en-US" dirty="0" smtClean="0"/>
              <a:t>Compliance</a:t>
            </a:r>
          </a:p>
          <a:p>
            <a:pPr lvl="1"/>
            <a:r>
              <a:rPr lang="en-US" dirty="0" smtClean="0"/>
              <a:t>Cohesion</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881" r="22034"/>
          <a:stretch/>
        </p:blipFill>
        <p:spPr bwMode="auto">
          <a:xfrm>
            <a:off x="3543339" y="3450323"/>
            <a:ext cx="1651000" cy="2247900"/>
          </a:xfrm>
          <a:prstGeom prst="roundRect">
            <a:avLst>
              <a:gd name="adj" fmla="val 0"/>
            </a:avLst>
          </a:prstGeom>
          <a:ln>
            <a:headEnd type="none" w="med" len="med"/>
            <a:tailEnd type="none" w="med" len="me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137"/>
          <a:stretch/>
        </p:blipFill>
        <p:spPr bwMode="auto">
          <a:xfrm>
            <a:off x="6887541" y="3425712"/>
            <a:ext cx="1651001" cy="2249424"/>
          </a:xfrm>
          <a:prstGeom prst="roundRect">
            <a:avLst>
              <a:gd name="adj" fmla="val 0"/>
            </a:avLst>
          </a:prstGeom>
          <a:ln>
            <a:headEnd type="none" w="med" len="med"/>
            <a:tailEnd type="none" w="med" len="med"/>
          </a:ln>
          <a:extLs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78467" y="5759736"/>
            <a:ext cx="2635337" cy="307777"/>
          </a:xfrm>
          <a:prstGeom prst="rect">
            <a:avLst/>
          </a:prstGeom>
          <a:noFill/>
        </p:spPr>
        <p:txBody>
          <a:bodyPr wrap="none" lIns="0" tIns="0" rIns="0" bIns="0" rtlCol="0">
            <a:spAutoFit/>
          </a:bodyPr>
          <a:lstStyle/>
          <a:p>
            <a:pPr algn="ctr"/>
            <a:r>
              <a:rPr lang="en-US" sz="2000" dirty="0" smtClean="0">
                <a:gradFill>
                  <a:gsLst>
                    <a:gs pos="0">
                      <a:schemeClr val="tx1"/>
                    </a:gs>
                    <a:gs pos="86000">
                      <a:schemeClr val="tx1"/>
                    </a:gs>
                  </a:gsLst>
                  <a:lin ang="5400000" scaled="0"/>
                </a:gradFill>
              </a:rPr>
              <a:t>Removal of the manual</a:t>
            </a:r>
          </a:p>
        </p:txBody>
      </p:sp>
      <p:sp>
        <p:nvSpPr>
          <p:cNvPr id="10" name="TextBox 9"/>
          <p:cNvSpPr txBox="1"/>
          <p:nvPr/>
        </p:nvSpPr>
        <p:spPr>
          <a:xfrm>
            <a:off x="6537239" y="5747035"/>
            <a:ext cx="2351606"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The ability to choose</a:t>
            </a:r>
          </a:p>
        </p:txBody>
      </p:sp>
    </p:spTree>
    <p:extLst>
      <p:ext uri="{BB962C8B-B14F-4D97-AF65-F5344CB8AC3E}">
        <p14:creationId xmlns:p14="http://schemas.microsoft.com/office/powerpoint/2010/main" val="40697200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mtClean="0"/>
              <a:t>TODAY</a:t>
            </a:r>
            <a:endParaRPr lang="en-US" dirty="0"/>
          </a:p>
        </p:txBody>
      </p:sp>
      <p:sp>
        <p:nvSpPr>
          <p:cNvPr id="6" name="Subtitle 5"/>
          <p:cNvSpPr>
            <a:spLocks noGrp="1"/>
          </p:cNvSpPr>
          <p:nvPr>
            <p:ph type="subTitle" idx="1"/>
          </p:nvPr>
        </p:nvSpPr>
        <p:spPr/>
        <p:txBody>
          <a:bodyPr/>
          <a:lstStyle/>
          <a:p>
            <a:r>
              <a:rPr lang="en-US" smtClean="0"/>
              <a:t>Leveraging the Power of Opalis 6.3</a:t>
            </a:r>
            <a:endParaRPr lang="en-US" dirty="0"/>
          </a:p>
        </p:txBody>
      </p:sp>
      <p:pic>
        <p:nvPicPr>
          <p:cNvPr id="7" name="Picture 3" descr="E:\Powerpoint content\DVD_Art_Sept-2-2010\Logos\Opalis\Opalis_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9305" y="363669"/>
            <a:ext cx="2486101" cy="12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32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Opalis History</a:t>
            </a:r>
            <a:endParaRPr lang="en-US" dirty="0"/>
          </a:p>
        </p:txBody>
      </p:sp>
      <p:sp>
        <p:nvSpPr>
          <p:cNvPr id="3" name="Text Placeholder 2"/>
          <p:cNvSpPr>
            <a:spLocks noGrp="1"/>
          </p:cNvSpPr>
          <p:nvPr>
            <p:ph type="body" sz="quarter" idx="10"/>
          </p:nvPr>
        </p:nvSpPr>
        <p:spPr/>
        <p:txBody>
          <a:bodyPr/>
          <a:lstStyle/>
          <a:p>
            <a:r>
              <a:rPr lang="en-US" smtClean="0"/>
              <a:t>Opalis is a mature solution set</a:t>
            </a:r>
          </a:p>
          <a:p>
            <a:pPr lvl="1"/>
            <a:r>
              <a:rPr lang="en-US" smtClean="0"/>
              <a:t>Founded in 1999</a:t>
            </a:r>
          </a:p>
          <a:p>
            <a:pPr lvl="1"/>
            <a:r>
              <a:rPr lang="en-US" smtClean="0"/>
              <a:t>Current version is 6.3 (Nov 2010)</a:t>
            </a:r>
          </a:p>
          <a:p>
            <a:pPr lvl="1"/>
            <a:endParaRPr lang="en-US" smtClean="0"/>
          </a:p>
          <a:p>
            <a:r>
              <a:rPr lang="en-US" smtClean="0"/>
              <a:t>Acquired by Microsoft </a:t>
            </a:r>
            <a:br>
              <a:rPr lang="en-US" smtClean="0"/>
            </a:br>
            <a:r>
              <a:rPr lang="en-US" smtClean="0"/>
              <a:t>in December 2009</a:t>
            </a:r>
          </a:p>
          <a:p>
            <a:endParaRPr lang="en-US" smtClean="0"/>
          </a:p>
          <a:p>
            <a:r>
              <a:rPr lang="en-US" smtClean="0"/>
              <a:t>Opalis is a subsidiary of Microsoft</a:t>
            </a:r>
          </a:p>
          <a:p>
            <a:pPr lvl="1"/>
            <a:r>
              <a:rPr lang="en-US" smtClean="0"/>
              <a:t>The current version of Opalis is a grant to Microsoft customers</a:t>
            </a:r>
          </a:p>
          <a:p>
            <a:pPr lvl="1"/>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101" y="1913082"/>
            <a:ext cx="5012393" cy="2658918"/>
          </a:xfrm>
          <a:prstGeom prst="rect">
            <a:avLst/>
          </a:prstGeom>
          <a:noFill/>
          <a:ln w="28575">
            <a:solidFill>
              <a:schemeClr val="tx2"/>
            </a:solidFill>
            <a:miter lim="800000"/>
            <a:headEnd/>
            <a:tailEnd/>
          </a:ln>
          <a:effectLst>
            <a:reflection blurRad="6350" stA="28000" endPos="15000" dir="5400000" sy="-100000" algn="bl" rotWithShape="0"/>
          </a:effectLst>
          <a:scene3d>
            <a:camera prst="perspectiveHeroicExtremeLeftFacing" fov="3000000">
              <a:rot lat="786958" lon="2100001" rev="21422565"/>
            </a:camera>
            <a:lightRig rig="threePt" dir="t"/>
          </a:scene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437876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ounded Rectangle 82"/>
          <p:cNvSpPr/>
          <p:nvPr/>
        </p:nvSpPr>
        <p:spPr bwMode="auto">
          <a:xfrm>
            <a:off x="482928" y="1011662"/>
            <a:ext cx="11419115" cy="5590844"/>
          </a:xfrm>
          <a:prstGeom prst="roundRect">
            <a:avLst>
              <a:gd name="adj" fmla="val 3346"/>
            </a:avLst>
          </a:prstGeom>
          <a:gradFill>
            <a:gsLst>
              <a:gs pos="0">
                <a:schemeClr val="accent5">
                  <a:shade val="51000"/>
                  <a:satMod val="130000"/>
                  <a:alpha val="40000"/>
                </a:schemeClr>
              </a:gs>
              <a:gs pos="80000">
                <a:schemeClr val="accent5">
                  <a:shade val="93000"/>
                  <a:satMod val="130000"/>
                  <a:alpha val="27000"/>
                </a:schemeClr>
              </a:gs>
              <a:gs pos="100000">
                <a:schemeClr val="accent5">
                  <a:shade val="94000"/>
                  <a:satMod val="135000"/>
                  <a:alpha val="19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78" name="Oval 77"/>
          <p:cNvSpPr/>
          <p:nvPr/>
        </p:nvSpPr>
        <p:spPr bwMode="auto">
          <a:xfrm>
            <a:off x="4244431" y="1415173"/>
            <a:ext cx="4214391" cy="4107905"/>
          </a:xfrm>
          <a:prstGeom prst="ellipse">
            <a:avLst/>
          </a:prstGeom>
          <a:gradFill>
            <a:gsLst>
              <a:gs pos="0">
                <a:schemeClr val="accent4">
                  <a:shade val="51000"/>
                  <a:satMod val="130000"/>
                </a:schemeClr>
              </a:gs>
              <a:gs pos="80000">
                <a:schemeClr val="accent4">
                  <a:shade val="93000"/>
                  <a:satMod val="130000"/>
                  <a:alpha val="70000"/>
                </a:schemeClr>
              </a:gs>
              <a:gs pos="100000">
                <a:schemeClr val="accent4">
                  <a:shade val="94000"/>
                  <a:satMod val="135000"/>
                  <a:alpha val="58000"/>
                </a:schemeClr>
              </a:gs>
            </a:gsLst>
            <a:lin ang="2700000" scaled="0"/>
          </a:gradFill>
          <a:ln>
            <a:headEnd type="none" w="med" len="med"/>
            <a:tailEnd type="none" w="med" len="med"/>
          </a:ln>
          <a:scene3d>
            <a:camera prst="orthographicFront"/>
            <a:lightRig rig="threePt" dir="t"/>
          </a:scene3d>
          <a:sp3d>
            <a:bevelT h="63500"/>
          </a:sp3d>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grpSp>
        <p:nvGrpSpPr>
          <p:cNvPr id="6163" name="Group 6162"/>
          <p:cNvGrpSpPr/>
          <p:nvPr/>
        </p:nvGrpSpPr>
        <p:grpSpPr>
          <a:xfrm>
            <a:off x="9151200" y="2622176"/>
            <a:ext cx="2144813" cy="2090620"/>
            <a:chOff x="8780432" y="2248348"/>
            <a:chExt cx="2555924" cy="2491343"/>
          </a:xfrm>
        </p:grpSpPr>
        <p:sp>
          <p:nvSpPr>
            <p:cNvPr id="182" name="Oval 181"/>
            <p:cNvSpPr/>
            <p:nvPr/>
          </p:nvSpPr>
          <p:spPr bwMode="auto">
            <a:xfrm>
              <a:off x="8780432" y="2248348"/>
              <a:ext cx="2555924" cy="2491343"/>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pic>
          <p:nvPicPr>
            <p:cNvPr id="183" name="Picture 182" descr="Opalis_logo_whiteText_orang.png"/>
            <p:cNvPicPr>
              <a:picLocks noChangeAspect="1"/>
            </p:cNvPicPr>
            <p:nvPr/>
          </p:nvPicPr>
          <p:blipFill>
            <a:blip r:embed="rId3"/>
            <a:stretch>
              <a:fillRect/>
            </a:stretch>
          </p:blipFill>
          <p:spPr>
            <a:xfrm>
              <a:off x="9040731" y="3007395"/>
              <a:ext cx="2080232" cy="1040116"/>
            </a:xfrm>
            <a:prstGeom prst="rect">
              <a:avLst/>
            </a:prstGeom>
            <a:effectLst>
              <a:outerShdw blurRad="50800" dist="38100" dir="2700000" algn="tl" rotWithShape="0">
                <a:prstClr val="black">
                  <a:alpha val="40000"/>
                </a:prstClr>
              </a:outerShdw>
            </a:effectLst>
          </p:spPr>
        </p:pic>
      </p:grpSp>
      <p:sp>
        <p:nvSpPr>
          <p:cNvPr id="11" name="Title 1"/>
          <p:cNvSpPr>
            <a:spLocks noGrp="1"/>
          </p:cNvSpPr>
          <p:nvPr>
            <p:ph type="title"/>
          </p:nvPr>
        </p:nvSpPr>
        <p:spPr/>
        <p:txBody>
          <a:bodyPr/>
          <a:lstStyle/>
          <a:p>
            <a:r>
              <a:rPr lang="en-US" smtClean="0"/>
              <a:t>Opalis brings it all together!</a:t>
            </a:r>
            <a:endParaRPr lang="en-US" dirty="0"/>
          </a:p>
        </p:txBody>
      </p:sp>
      <p:grpSp>
        <p:nvGrpSpPr>
          <p:cNvPr id="63" name="Group 62"/>
          <p:cNvGrpSpPr/>
          <p:nvPr/>
        </p:nvGrpSpPr>
        <p:grpSpPr>
          <a:xfrm>
            <a:off x="3456432" y="751542"/>
            <a:ext cx="5390855" cy="5430983"/>
            <a:chOff x="3234938" y="784425"/>
            <a:chExt cx="5860236" cy="5903858"/>
          </a:xfrm>
        </p:grpSpPr>
        <p:grpSp>
          <p:nvGrpSpPr>
            <p:cNvPr id="2" name="Group 4"/>
            <p:cNvGrpSpPr/>
            <p:nvPr/>
          </p:nvGrpSpPr>
          <p:grpSpPr>
            <a:xfrm rot="3586331">
              <a:off x="3213127" y="806236"/>
              <a:ext cx="5903858" cy="5860236"/>
              <a:chOff x="2446969" y="-191106"/>
              <a:chExt cx="7158506" cy="7049107"/>
            </a:xfrm>
          </p:grpSpPr>
          <p:sp>
            <p:nvSpPr>
              <p:cNvPr id="6" name="Circular Arrow - MOM"/>
              <p:cNvSpPr/>
              <p:nvPr/>
            </p:nvSpPr>
            <p:spPr bwMode="blackGray">
              <a:xfrm rot="10293507">
                <a:off x="2492517" y="-191106"/>
                <a:ext cx="7034252" cy="6848586"/>
              </a:xfrm>
              <a:prstGeom prst="circularArrow">
                <a:avLst>
                  <a:gd name="adj1" fmla="val 12500"/>
                  <a:gd name="adj2" fmla="val 1142319"/>
                  <a:gd name="adj3" fmla="val 20457681"/>
                  <a:gd name="adj4" fmla="val 15855872"/>
                  <a:gd name="adj5" fmla="val 12500"/>
                </a:avLst>
              </a:prstGeom>
              <a:gradFill flip="none" rotWithShape="1">
                <a:gsLst>
                  <a:gs pos="0">
                    <a:schemeClr val="tx1">
                      <a:lumMod val="85000"/>
                      <a:alpha val="17000"/>
                    </a:schemeClr>
                  </a:gs>
                  <a:gs pos="100000">
                    <a:schemeClr val="tx1">
                      <a:lumMod val="85000"/>
                      <a:alpha val="34000"/>
                    </a:schemeClr>
                  </a:gs>
                </a:gsLst>
                <a:lin ang="5400000" scaled="0"/>
                <a:tileRect/>
              </a:gradFill>
              <a:ln>
                <a:noFill/>
                <a:headEnd type="none" w="med" len="med"/>
                <a:tailEnd type="none" w="med" len="med"/>
              </a:ln>
              <a:effectLst/>
              <a:scene3d>
                <a:camera prst="orthographicFront">
                  <a:rot lat="0" lon="0" rev="0"/>
                </a:camera>
                <a:lightRig rig="soft" dir="t"/>
              </a:scene3d>
              <a:sp3d prstMaterial="matte">
                <a:bevelT h="381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fontAlgn="base">
                  <a:spcBef>
                    <a:spcPct val="0"/>
                  </a:spcBef>
                  <a:spcAft>
                    <a:spcPct val="0"/>
                  </a:spcAft>
                  <a:defRPr/>
                </a:pPr>
                <a:endParaRPr lang="en-US" altLang="zh-CN" sz="2300" dirty="0" smtClean="0"/>
              </a:p>
            </p:txBody>
          </p:sp>
          <p:sp>
            <p:nvSpPr>
              <p:cNvPr id="7" name="Circular Arrow - VMM"/>
              <p:cNvSpPr/>
              <p:nvPr/>
            </p:nvSpPr>
            <p:spPr bwMode="blackGray">
              <a:xfrm rot="21162785">
                <a:off x="2555485" y="9415"/>
                <a:ext cx="7034252" cy="6848586"/>
              </a:xfrm>
              <a:prstGeom prst="circularArrow">
                <a:avLst>
                  <a:gd name="adj1" fmla="val 12500"/>
                  <a:gd name="adj2" fmla="val 1142319"/>
                  <a:gd name="adj3" fmla="val 20457681"/>
                  <a:gd name="adj4" fmla="val 15369640"/>
                  <a:gd name="adj5" fmla="val 12500"/>
                </a:avLst>
              </a:prstGeom>
              <a:gradFill flip="none" rotWithShape="1">
                <a:gsLst>
                  <a:gs pos="0">
                    <a:schemeClr val="tx1">
                      <a:lumMod val="85000"/>
                      <a:alpha val="17000"/>
                    </a:schemeClr>
                  </a:gs>
                  <a:gs pos="100000">
                    <a:schemeClr val="tx1">
                      <a:lumMod val="85000"/>
                      <a:alpha val="34000"/>
                    </a:schemeClr>
                  </a:gs>
                </a:gsLst>
                <a:lin ang="5400000" scaled="0"/>
                <a:tileRect/>
              </a:gradFill>
              <a:ln>
                <a:noFill/>
                <a:headEnd type="none" w="med" len="med"/>
                <a:tailEnd type="none" w="med" len="med"/>
              </a:ln>
              <a:effectLst/>
              <a:scene3d>
                <a:camera prst="orthographicFront">
                  <a:rot lat="0" lon="0" rev="0"/>
                </a:camera>
                <a:lightRig rig="soft" dir="t"/>
              </a:scene3d>
              <a:sp3d prstMaterial="matte">
                <a:bevelT h="381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fontAlgn="base">
                  <a:spcBef>
                    <a:spcPct val="0"/>
                  </a:spcBef>
                  <a:spcAft>
                    <a:spcPct val="0"/>
                  </a:spcAft>
                </a:pPr>
                <a:endParaRPr lang="en-US" altLang="zh-CN" sz="2300" dirty="0"/>
              </a:p>
            </p:txBody>
          </p:sp>
          <p:sp>
            <p:nvSpPr>
              <p:cNvPr id="8" name="Circular Arrow - SMS"/>
              <p:cNvSpPr/>
              <p:nvPr/>
            </p:nvSpPr>
            <p:spPr bwMode="blackGray">
              <a:xfrm rot="4488984">
                <a:off x="2536475" y="-207476"/>
                <a:ext cx="6851869" cy="7030881"/>
              </a:xfrm>
              <a:prstGeom prst="circularArrow">
                <a:avLst>
                  <a:gd name="adj1" fmla="val 12500"/>
                  <a:gd name="adj2" fmla="val 1142319"/>
                  <a:gd name="adj3" fmla="val 20457681"/>
                  <a:gd name="adj4" fmla="val 16604943"/>
                  <a:gd name="adj5" fmla="val 12500"/>
                </a:avLst>
              </a:prstGeom>
              <a:gradFill flip="none" rotWithShape="1">
                <a:gsLst>
                  <a:gs pos="0">
                    <a:schemeClr val="tx1">
                      <a:lumMod val="85000"/>
                      <a:alpha val="17000"/>
                    </a:schemeClr>
                  </a:gs>
                  <a:gs pos="100000">
                    <a:schemeClr val="tx1">
                      <a:lumMod val="85000"/>
                      <a:alpha val="34000"/>
                    </a:schemeClr>
                  </a:gs>
                </a:gsLst>
                <a:lin ang="5400000" scaled="0"/>
                <a:tileRect/>
              </a:gradFill>
              <a:ln>
                <a:noFill/>
                <a:headEnd type="none" w="med" len="med"/>
                <a:tailEnd type="none" w="med" len="med"/>
              </a:ln>
              <a:effectLst/>
              <a:scene3d>
                <a:camera prst="orthographicFront">
                  <a:rot lat="0" lon="0" rev="0"/>
                </a:camera>
                <a:lightRig rig="soft" dir="t"/>
              </a:scene3d>
              <a:sp3d prstMaterial="matte">
                <a:bevelT h="381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fontAlgn="base">
                  <a:spcBef>
                    <a:spcPct val="0"/>
                  </a:spcBef>
                  <a:spcAft>
                    <a:spcPct val="0"/>
                  </a:spcAft>
                </a:pPr>
                <a:endParaRPr lang="en-US" altLang="zh-CN" sz="2300" dirty="0"/>
              </a:p>
            </p:txBody>
          </p:sp>
          <p:sp>
            <p:nvSpPr>
              <p:cNvPr id="9" name="Circular Arrow - DPM"/>
              <p:cNvSpPr/>
              <p:nvPr/>
            </p:nvSpPr>
            <p:spPr bwMode="blackGray">
              <a:xfrm rot="14968484">
                <a:off x="2664100" y="-175376"/>
                <a:ext cx="6851869" cy="7030881"/>
              </a:xfrm>
              <a:prstGeom prst="circularArrow">
                <a:avLst>
                  <a:gd name="adj1" fmla="val 12500"/>
                  <a:gd name="adj2" fmla="val 1142319"/>
                  <a:gd name="adj3" fmla="val 20457681"/>
                  <a:gd name="adj4" fmla="val 16884024"/>
                  <a:gd name="adj5" fmla="val 12500"/>
                </a:avLst>
              </a:prstGeom>
              <a:gradFill flip="none" rotWithShape="1">
                <a:gsLst>
                  <a:gs pos="0">
                    <a:schemeClr val="tx1">
                      <a:lumMod val="85000"/>
                      <a:alpha val="17000"/>
                    </a:schemeClr>
                  </a:gs>
                  <a:gs pos="100000">
                    <a:schemeClr val="tx1">
                      <a:lumMod val="85000"/>
                      <a:alpha val="34000"/>
                    </a:schemeClr>
                  </a:gs>
                </a:gsLst>
                <a:lin ang="5400000" scaled="0"/>
                <a:tileRect/>
              </a:gradFill>
              <a:ln>
                <a:noFill/>
                <a:headEnd type="none" w="med" len="med"/>
                <a:tailEnd type="none" w="med" len="med"/>
              </a:ln>
              <a:effectLst/>
              <a:scene3d>
                <a:camera prst="orthographicFront">
                  <a:rot lat="0" lon="0" rev="0"/>
                </a:camera>
                <a:lightRig rig="soft" dir="t"/>
              </a:scene3d>
              <a:sp3d prstMaterial="matte">
                <a:bevelT h="381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fontAlgn="base">
                  <a:spcBef>
                    <a:spcPct val="0"/>
                  </a:spcBef>
                  <a:spcAft>
                    <a:spcPct val="0"/>
                  </a:spcAft>
                </a:pPr>
                <a:endParaRPr lang="en-US" altLang="zh-CN" sz="2300" dirty="0"/>
              </a:p>
            </p:txBody>
          </p:sp>
        </p:grpSp>
        <p:graphicFrame>
          <p:nvGraphicFramePr>
            <p:cNvPr id="14" name="Diagram 13"/>
            <p:cNvGraphicFramePr/>
            <p:nvPr>
              <p:extLst>
                <p:ext uri="{D42A27DB-BD31-4B8C-83A1-F6EECF244321}">
                  <p14:modId xmlns:p14="http://schemas.microsoft.com/office/powerpoint/2010/main" val="3785761595"/>
                </p:ext>
              </p:extLst>
            </p:nvPr>
          </p:nvGraphicFramePr>
          <p:xfrm>
            <a:off x="3575409" y="1337428"/>
            <a:ext cx="5179294" cy="47419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pic>
        <p:nvPicPr>
          <p:cNvPr id="72" name="Picture 2" descr="D:\0Projects\Microsoft\MMS facelift deck\images\emc-logo.png"/>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98580" y="3266658"/>
            <a:ext cx="1075020" cy="45783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0" name="Picture 109" descr="BMC_Software"/>
          <p:cNvPicPr>
            <a:picLocks noChangeAspect="1" noChangeArrowheads="1"/>
          </p:cNvPicPr>
          <p:nvPr/>
        </p:nvPicPr>
        <p:blipFill>
          <a:blip r:embed="rId11" cstate="print"/>
          <a:srcRect/>
          <a:stretch>
            <a:fillRect/>
          </a:stretch>
        </p:blipFill>
        <p:spPr bwMode="gray">
          <a:xfrm>
            <a:off x="7747853" y="1408978"/>
            <a:ext cx="1359153" cy="252061"/>
          </a:xfrm>
          <a:prstGeom prst="rect">
            <a:avLst/>
          </a:prstGeom>
          <a:noFill/>
          <a:ln>
            <a:noFill/>
          </a:ln>
        </p:spPr>
      </p:pic>
      <p:pic>
        <p:nvPicPr>
          <p:cNvPr id="6150" name="Picture 3" descr="D:\0Projects\Microsoft\MMS facelift deck\images\vmware.png"/>
          <p:cNvPicPr>
            <a:picLocks noChangeAspect="1" noChangeArrowheads="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91635" y="4517027"/>
            <a:ext cx="1195627" cy="301896"/>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4" descr="D:\0Projects\Microsoft\MMS facelift deck\images\ca-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82003" y="5882789"/>
            <a:ext cx="639329" cy="5356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152" name="Picture 5" descr="D:\0Projects\Microsoft\MMS facelift deck\images\symantec.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79333" y="1560408"/>
            <a:ext cx="1439908" cy="484172"/>
          </a:xfrm>
          <a:prstGeom prst="rect">
            <a:avLst/>
          </a:prstGeom>
          <a:noFill/>
          <a:extLst>
            <a:ext uri="{909E8E84-426E-40DD-AFC4-6F175D3DCCD1}">
              <a14:hiddenFill xmlns:a14="http://schemas.microsoft.com/office/drawing/2010/main">
                <a:solidFill>
                  <a:srgbClr val="FFFFFF"/>
                </a:solidFill>
              </a14:hiddenFill>
            </a:ext>
          </a:extLst>
        </p:spPr>
      </p:pic>
      <p:grpSp>
        <p:nvGrpSpPr>
          <p:cNvPr id="6157" name="Group 6156"/>
          <p:cNvGrpSpPr/>
          <p:nvPr/>
        </p:nvGrpSpPr>
        <p:grpSpPr>
          <a:xfrm>
            <a:off x="2070644" y="4584312"/>
            <a:ext cx="2085697" cy="479896"/>
            <a:chOff x="1989962" y="4907041"/>
            <a:chExt cx="2085697" cy="479896"/>
          </a:xfrm>
        </p:grpSpPr>
        <p:sp>
          <p:nvSpPr>
            <p:cNvPr id="88" name="TextBox 87"/>
            <p:cNvSpPr txBox="1"/>
            <p:nvPr/>
          </p:nvSpPr>
          <p:spPr>
            <a:xfrm>
              <a:off x="2477016" y="5078010"/>
              <a:ext cx="1598643" cy="166199"/>
            </a:xfrm>
            <a:prstGeom prst="rect">
              <a:avLst/>
            </a:prstGeom>
            <a:noFill/>
          </p:spPr>
          <p:txBody>
            <a:bodyPr wrap="none" lIns="0" tIns="0" rIns="0" bIns="0" rtlCol="0">
              <a:spAutoFit/>
            </a:bodyPr>
            <a:lstStyle/>
            <a:p>
              <a:pPr>
                <a:lnSpc>
                  <a:spcPct val="90000"/>
                </a:lnSpc>
              </a:pPr>
              <a:r>
                <a:rPr lang="en-US" sz="1200" b="1" dirty="0">
                  <a:latin typeface="Arial" pitchFamily="34" charset="0"/>
                </a:rPr>
                <a:t>OpenView Operations</a:t>
              </a:r>
              <a:endParaRPr lang="en-US" sz="1200" b="1" dirty="0" smtClean="0">
                <a:latin typeface="Arial" pitchFamily="34" charset="0"/>
              </a:endParaRPr>
            </a:p>
          </p:txBody>
        </p:sp>
        <p:pic>
          <p:nvPicPr>
            <p:cNvPr id="1032" name="Picture 8" descr="D:\0Projects\Microsoft\MMS facelift deck\images\hp.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89962" y="4907041"/>
              <a:ext cx="473540" cy="4798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56" name="Group 6155"/>
          <p:cNvGrpSpPr/>
          <p:nvPr/>
        </p:nvGrpSpPr>
        <p:grpSpPr>
          <a:xfrm>
            <a:off x="8272914" y="2056752"/>
            <a:ext cx="2644445" cy="479896"/>
            <a:chOff x="8358490" y="3325667"/>
            <a:chExt cx="2644445" cy="479896"/>
          </a:xfrm>
        </p:grpSpPr>
        <p:sp>
          <p:nvSpPr>
            <p:cNvPr id="117" name="TextBox 116"/>
            <p:cNvSpPr txBox="1"/>
            <p:nvPr/>
          </p:nvSpPr>
          <p:spPr>
            <a:xfrm>
              <a:off x="8836829" y="3471659"/>
              <a:ext cx="2166106" cy="276999"/>
            </a:xfrm>
            <a:prstGeom prst="rect">
              <a:avLst/>
            </a:prstGeom>
            <a:noFill/>
          </p:spPr>
          <p:txBody>
            <a:bodyPr wrap="none" lIns="0" tIns="0" rIns="0" bIns="0" rtlCol="0">
              <a:spAutoFit/>
            </a:bodyPr>
            <a:lstStyle/>
            <a:p>
              <a:pPr>
                <a:lnSpc>
                  <a:spcPct val="90000"/>
                </a:lnSpc>
              </a:pPr>
              <a:r>
                <a:rPr lang="en-US" sz="1200" b="1" dirty="0" smtClean="0">
                  <a:latin typeface="Arial" pitchFamily="34" charset="0"/>
                </a:rPr>
                <a:t>HP Service Manager </a:t>
              </a:r>
              <a:r>
                <a:rPr lang="en-US" sz="1200" b="1" dirty="0">
                  <a:latin typeface="Arial" pitchFamily="34" charset="0"/>
                </a:rPr>
                <a:t>Software</a:t>
              </a:r>
              <a:br>
                <a:rPr lang="en-US" sz="1200" b="1" dirty="0">
                  <a:latin typeface="Arial" pitchFamily="34" charset="0"/>
                </a:rPr>
              </a:br>
              <a:r>
                <a:rPr lang="en-US" sz="800" dirty="0">
                  <a:solidFill>
                    <a:schemeClr val="tx1">
                      <a:lumMod val="65000"/>
                    </a:schemeClr>
                  </a:solidFill>
                  <a:latin typeface="Arial" pitchFamily="34" charset="0"/>
                  <a:cs typeface="Arial" pitchFamily="34" charset="0"/>
                </a:rPr>
                <a:t>Make your IT service desk enterprise strength</a:t>
              </a:r>
              <a:endParaRPr lang="en-US" sz="800" dirty="0" smtClean="0">
                <a:solidFill>
                  <a:schemeClr val="tx1">
                    <a:lumMod val="65000"/>
                  </a:schemeClr>
                </a:solidFill>
                <a:latin typeface="Arial" pitchFamily="34" charset="0"/>
                <a:cs typeface="Arial" pitchFamily="34" charset="0"/>
              </a:endParaRPr>
            </a:p>
          </p:txBody>
        </p:sp>
        <p:pic>
          <p:nvPicPr>
            <p:cNvPr id="128" name="Picture 8" descr="D:\0Projects\Microsoft\MMS facelift deck\images\hp.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58490" y="3325667"/>
              <a:ext cx="473540" cy="4798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58" name="Group 6157"/>
          <p:cNvGrpSpPr/>
          <p:nvPr/>
        </p:nvGrpSpPr>
        <p:grpSpPr>
          <a:xfrm>
            <a:off x="7937033" y="1205352"/>
            <a:ext cx="1885950" cy="1537850"/>
            <a:chOff x="8071504" y="-623448"/>
            <a:chExt cx="1885950" cy="1537850"/>
          </a:xfrm>
        </p:grpSpPr>
        <p:grpSp>
          <p:nvGrpSpPr>
            <p:cNvPr id="134" name="Group 31"/>
            <p:cNvGrpSpPr/>
            <p:nvPr/>
          </p:nvGrpSpPr>
          <p:grpSpPr>
            <a:xfrm>
              <a:off x="8405900" y="-176991"/>
              <a:ext cx="1484889" cy="1091393"/>
              <a:chOff x="4866294" y="626051"/>
              <a:chExt cx="2148834" cy="1579392"/>
            </a:xfrm>
          </p:grpSpPr>
          <p:pic>
            <p:nvPicPr>
              <p:cNvPr id="135" name="Picture 4"/>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4866294" y="626051"/>
                <a:ext cx="2148834" cy="1579392"/>
              </a:xfrm>
              <a:prstGeom prst="rect">
                <a:avLst/>
              </a:prstGeom>
              <a:noFill/>
              <a:ln w="9525">
                <a:noFill/>
                <a:miter lim="800000"/>
                <a:headEnd/>
                <a:tailEnd/>
              </a:ln>
            </p:spPr>
          </p:pic>
          <p:grpSp>
            <p:nvGrpSpPr>
              <p:cNvPr id="136" name="Group 67"/>
              <p:cNvGrpSpPr>
                <a:grpSpLocks/>
              </p:cNvGrpSpPr>
              <p:nvPr/>
            </p:nvGrpSpPr>
            <p:grpSpPr bwMode="auto">
              <a:xfrm>
                <a:off x="5000448" y="763120"/>
                <a:ext cx="672900" cy="733205"/>
                <a:chOff x="3644020" y="1771226"/>
                <a:chExt cx="593775" cy="646987"/>
              </a:xfrm>
            </p:grpSpPr>
            <p:pic>
              <p:nvPicPr>
                <p:cNvPr id="140" name="Picture 139" descr="112.png"/>
                <p:cNvPicPr>
                  <a:picLocks noChangeAspect="1"/>
                </p:cNvPicPr>
                <p:nvPr/>
              </p:nvPicPr>
              <p:blipFill>
                <a:blip r:embed="rId17" cstate="print"/>
                <a:srcRect b="5998"/>
                <a:stretch>
                  <a:fillRect/>
                </a:stretch>
              </p:blipFill>
              <p:spPr>
                <a:xfrm>
                  <a:off x="3725785" y="1771226"/>
                  <a:ext cx="512010" cy="480661"/>
                </a:xfrm>
                <a:prstGeom prst="rect">
                  <a:avLst/>
                </a:prstGeom>
                <a:effectLst>
                  <a:outerShdw blurRad="76200" dir="18900000" sy="23000" kx="-1200000" algn="bl" rotWithShape="0">
                    <a:prstClr val="black">
                      <a:alpha val="20000"/>
                    </a:prstClr>
                  </a:outerShdw>
                </a:effectLst>
              </p:spPr>
            </p:pic>
            <p:pic>
              <p:nvPicPr>
                <p:cNvPr id="141" name="Picture 140" descr="52.png"/>
                <p:cNvPicPr>
                  <a:picLocks noChangeAspect="1"/>
                </p:cNvPicPr>
                <p:nvPr/>
              </p:nvPicPr>
              <p:blipFill>
                <a:blip r:embed="rId18" cstate="print"/>
                <a:stretch>
                  <a:fillRect/>
                </a:stretch>
              </p:blipFill>
              <p:spPr bwMode="auto">
                <a:xfrm>
                  <a:off x="3644020" y="2033543"/>
                  <a:ext cx="400293" cy="384670"/>
                </a:xfrm>
                <a:prstGeom prst="rect">
                  <a:avLst/>
                </a:prstGeom>
                <a:noFill/>
                <a:ln>
                  <a:noFill/>
                </a:ln>
                <a:effectLst>
                  <a:outerShdw blurRad="76200" dir="18900000" sy="23000" kx="-1200000" algn="bl" rotWithShape="0">
                    <a:prstClr val="black">
                      <a:alpha val="20000"/>
                    </a:prstClr>
                  </a:outerShdw>
                </a:effectLst>
              </p:spPr>
            </p:pic>
          </p:grpSp>
          <p:grpSp>
            <p:nvGrpSpPr>
              <p:cNvPr id="137" name="Group 67"/>
              <p:cNvGrpSpPr/>
              <p:nvPr/>
            </p:nvGrpSpPr>
            <p:grpSpPr>
              <a:xfrm>
                <a:off x="5335946" y="825123"/>
                <a:ext cx="959149" cy="800361"/>
                <a:chOff x="4355096" y="2665717"/>
                <a:chExt cx="959149" cy="800361"/>
              </a:xfrm>
            </p:grpSpPr>
            <p:pic>
              <p:nvPicPr>
                <p:cNvPr id="138" name="Picture 137" descr="Picture1.png"/>
                <p:cNvPicPr>
                  <a:picLocks noChangeAspect="1"/>
                </p:cNvPicPr>
                <p:nvPr/>
              </p:nvPicPr>
              <p:blipFill>
                <a:blip r:embed="rId19"/>
                <a:stretch>
                  <a:fillRect/>
                </a:stretch>
              </p:blipFill>
              <p:spPr>
                <a:xfrm>
                  <a:off x="4629694" y="2665717"/>
                  <a:ext cx="684551" cy="716640"/>
                </a:xfrm>
                <a:prstGeom prst="rect">
                  <a:avLst/>
                </a:prstGeom>
              </p:spPr>
            </p:pic>
            <p:pic>
              <p:nvPicPr>
                <p:cNvPr id="139" name="Picture 138" descr="Configurations.png"/>
                <p:cNvPicPr>
                  <a:picLocks noChangeAspect="1"/>
                </p:cNvPicPr>
                <p:nvPr/>
              </p:nvPicPr>
              <p:blipFill>
                <a:blip r:embed="rId20" cstate="print"/>
                <a:srcRect b="11680"/>
                <a:stretch>
                  <a:fillRect/>
                </a:stretch>
              </p:blipFill>
              <p:spPr>
                <a:xfrm>
                  <a:off x="4355096" y="3114727"/>
                  <a:ext cx="397817" cy="351351"/>
                </a:xfrm>
                <a:prstGeom prst="rect">
                  <a:avLst/>
                </a:prstGeom>
                <a:effectLst>
                  <a:outerShdw blurRad="76200" dir="18900000" sy="23000" kx="-1200000" algn="bl" rotWithShape="0">
                    <a:prstClr val="black">
                      <a:alpha val="20000"/>
                    </a:prstClr>
                  </a:outerShdw>
                </a:effectLst>
              </p:spPr>
            </p:pic>
          </p:grpSp>
        </p:grpSp>
        <p:grpSp>
          <p:nvGrpSpPr>
            <p:cNvPr id="142" name="Group 39"/>
            <p:cNvGrpSpPr/>
            <p:nvPr/>
          </p:nvGrpSpPr>
          <p:grpSpPr>
            <a:xfrm>
              <a:off x="8071504" y="-623448"/>
              <a:ext cx="1885950" cy="485356"/>
              <a:chOff x="5952400" y="729388"/>
              <a:chExt cx="1885950" cy="485356"/>
            </a:xfrm>
          </p:grpSpPr>
          <p:sp>
            <p:nvSpPr>
              <p:cNvPr id="143" name="TextBox 142"/>
              <p:cNvSpPr txBox="1"/>
              <p:nvPr/>
            </p:nvSpPr>
            <p:spPr>
              <a:xfrm>
                <a:off x="5952400" y="1048545"/>
                <a:ext cx="1129861" cy="166199"/>
              </a:xfrm>
              <a:prstGeom prst="rect">
                <a:avLst/>
              </a:prstGeom>
              <a:noFill/>
            </p:spPr>
            <p:txBody>
              <a:bodyPr wrap="none" lIns="0" tIns="0" rIns="0" bIns="0" rtlCol="0">
                <a:spAutoFit/>
              </a:bodyPr>
              <a:lstStyle/>
              <a:p>
                <a:pPr>
                  <a:lnSpc>
                    <a:spcPct val="90000"/>
                  </a:lnSpc>
                </a:pPr>
                <a:r>
                  <a:rPr lang="en-US" sz="1200" dirty="0" smtClean="0">
                    <a:solidFill>
                      <a:schemeClr val="tx1">
                        <a:lumMod val="75000"/>
                      </a:schemeClr>
                    </a:solidFill>
                  </a:rPr>
                  <a:t>Service Manager</a:t>
                </a:r>
              </a:p>
            </p:txBody>
          </p:sp>
          <p:pic>
            <p:nvPicPr>
              <p:cNvPr id="144" name="Picture 8" descr="C:\Program Files\Microsoft Resource DVD Artwork\DVD_ART\BoxShots_Logos\Systems Center Data Protection Manager\Systems Center Data Protection Manager logo black.png"/>
              <p:cNvPicPr>
                <a:picLocks noChangeAspect="1" noChangeArrowheads="1"/>
              </p:cNvPicPr>
              <p:nvPr/>
            </p:nvPicPr>
            <p:blipFill rotWithShape="1">
              <a:blip r:embed="rId21" cstate="print">
                <a:lum bright="70000" contrast="-70000"/>
              </a:blip>
              <a:srcRect b="35147"/>
              <a:stretch/>
            </p:blipFill>
            <p:spPr bwMode="auto">
              <a:xfrm>
                <a:off x="5952400" y="729388"/>
                <a:ext cx="1885950" cy="319157"/>
              </a:xfrm>
              <a:prstGeom prst="rect">
                <a:avLst/>
              </a:prstGeom>
              <a:noFill/>
              <a:ln w="9525">
                <a:noFill/>
                <a:miter lim="800000"/>
                <a:headEnd/>
                <a:tailEnd/>
              </a:ln>
            </p:spPr>
          </p:pic>
        </p:grpSp>
      </p:grpSp>
      <p:grpSp>
        <p:nvGrpSpPr>
          <p:cNvPr id="6159" name="Group 6158"/>
          <p:cNvGrpSpPr/>
          <p:nvPr/>
        </p:nvGrpSpPr>
        <p:grpSpPr>
          <a:xfrm>
            <a:off x="8564498" y="3485653"/>
            <a:ext cx="1791215" cy="1596985"/>
            <a:chOff x="8416581" y="3109136"/>
            <a:chExt cx="1791215" cy="1596985"/>
          </a:xfrm>
        </p:grpSpPr>
        <p:pic>
          <p:nvPicPr>
            <p:cNvPr id="147" name="Picture 9" descr="C:\Program Files\Microsoft Resource DVD Artwork\DVD_ART\BoxShots_Logos\System Center Virtual Machine Manager\System Center Virtual Machine Manager logo bl.png"/>
            <p:cNvPicPr>
              <a:picLocks noChangeAspect="1" noChangeArrowheads="1"/>
            </p:cNvPicPr>
            <p:nvPr/>
          </p:nvPicPr>
          <p:blipFill>
            <a:blip r:embed="rId22" cstate="print">
              <a:lum bright="70000" contrast="-70000"/>
            </a:blip>
            <a:srcRect/>
            <a:stretch>
              <a:fillRect/>
            </a:stretch>
          </p:blipFill>
          <p:spPr bwMode="auto">
            <a:xfrm>
              <a:off x="8416581" y="3109136"/>
              <a:ext cx="1791215" cy="475488"/>
            </a:xfrm>
            <a:prstGeom prst="rect">
              <a:avLst/>
            </a:prstGeom>
            <a:noFill/>
            <a:ln w="9525">
              <a:noFill/>
              <a:miter lim="800000"/>
              <a:headEnd/>
              <a:tailEnd/>
            </a:ln>
          </p:spPr>
        </p:pic>
        <p:grpSp>
          <p:nvGrpSpPr>
            <p:cNvPr id="148" name="Group 42"/>
            <p:cNvGrpSpPr/>
            <p:nvPr/>
          </p:nvGrpSpPr>
          <p:grpSpPr>
            <a:xfrm>
              <a:off x="8652682" y="3659230"/>
              <a:ext cx="1373344" cy="1046891"/>
              <a:chOff x="6946209" y="5253393"/>
              <a:chExt cx="2040316" cy="1555320"/>
            </a:xfrm>
          </p:grpSpPr>
          <p:pic>
            <p:nvPicPr>
              <p:cNvPr id="150" name="Picture 4" descr="C:\Documents and Settings\davidg\My Documents\My Pictures\NewIcons\3-servers.png"/>
              <p:cNvPicPr>
                <a:picLocks noChangeAspect="1" noChangeArrowheads="1"/>
              </p:cNvPicPr>
              <p:nvPr/>
            </p:nvPicPr>
            <p:blipFill>
              <a:blip r:embed="rId23" cstate="print">
                <a:duotone>
                  <a:prstClr val="black"/>
                  <a:srgbClr val="D9C3A5">
                    <a:tint val="50000"/>
                    <a:satMod val="180000"/>
                  </a:srgbClr>
                </a:duotone>
              </a:blip>
              <a:srcRect/>
              <a:stretch>
                <a:fillRect/>
              </a:stretch>
            </p:blipFill>
            <p:spPr bwMode="auto">
              <a:xfrm>
                <a:off x="7221439" y="5253393"/>
                <a:ext cx="1475414" cy="1105165"/>
              </a:xfrm>
              <a:prstGeom prst="rect">
                <a:avLst/>
              </a:prstGeom>
              <a:noFill/>
              <a:ln w="9525">
                <a:noFill/>
                <a:miter lim="800000"/>
                <a:headEnd/>
                <a:tailEnd/>
              </a:ln>
            </p:spPr>
          </p:pic>
          <p:pic>
            <p:nvPicPr>
              <p:cNvPr id="149" name="Picture 4"/>
              <p:cNvPicPr>
                <a:picLocks noChangeAspect="1" noChangeArrowheads="1"/>
              </p:cNvPicPr>
              <p:nvPr/>
            </p:nvPicPr>
            <p:blipFill>
              <a:blip r:embed="rId24">
                <a:extLst>
                  <a:ext uri="{28A0092B-C50C-407E-A947-70E740481C1C}">
                    <a14:useLocalDpi xmlns:a14="http://schemas.microsoft.com/office/drawing/2010/main" val="0"/>
                  </a:ext>
                </a:extLst>
              </a:blip>
              <a:stretch>
                <a:fillRect/>
              </a:stretch>
            </p:blipFill>
            <p:spPr bwMode="auto">
              <a:xfrm>
                <a:off x="6946209" y="5309081"/>
                <a:ext cx="2040316" cy="1499632"/>
              </a:xfrm>
              <a:prstGeom prst="rect">
                <a:avLst/>
              </a:prstGeom>
              <a:noFill/>
              <a:ln w="9525">
                <a:noFill/>
                <a:miter lim="800000"/>
                <a:headEnd/>
                <a:tailEnd/>
              </a:ln>
            </p:spPr>
          </p:pic>
          <p:pic>
            <p:nvPicPr>
              <p:cNvPr id="151" name="Picture 150" descr="connection.png"/>
              <p:cNvPicPr>
                <a:picLocks noChangeAspect="1"/>
              </p:cNvPicPr>
              <p:nvPr/>
            </p:nvPicPr>
            <p:blipFill>
              <a:blip r:embed="rId25" cstate="print"/>
              <a:stretch>
                <a:fillRect/>
              </a:stretch>
            </p:blipFill>
            <p:spPr>
              <a:xfrm>
                <a:off x="7138825" y="5463046"/>
                <a:ext cx="828792" cy="616019"/>
              </a:xfrm>
              <a:prstGeom prst="rect">
                <a:avLst/>
              </a:prstGeom>
            </p:spPr>
          </p:pic>
        </p:grpSp>
      </p:grpSp>
      <p:grpSp>
        <p:nvGrpSpPr>
          <p:cNvPr id="6160" name="Group 6159"/>
          <p:cNvGrpSpPr/>
          <p:nvPr/>
        </p:nvGrpSpPr>
        <p:grpSpPr>
          <a:xfrm>
            <a:off x="4918808" y="5688281"/>
            <a:ext cx="3031960" cy="999986"/>
            <a:chOff x="6088702" y="5659815"/>
            <a:chExt cx="3031960" cy="999986"/>
          </a:xfrm>
        </p:grpSpPr>
        <p:pic>
          <p:nvPicPr>
            <p:cNvPr id="154" name="Picture 28" descr="SysCenter-CM_bL.png"/>
            <p:cNvPicPr>
              <a:picLocks noChangeAspect="1"/>
            </p:cNvPicPr>
            <p:nvPr/>
          </p:nvPicPr>
          <p:blipFill>
            <a:blip r:embed="rId26" cstate="print">
              <a:lum bright="70000" contrast="-70000"/>
            </a:blip>
            <a:srcRect/>
            <a:stretch>
              <a:fillRect/>
            </a:stretch>
          </p:blipFill>
          <p:spPr bwMode="auto">
            <a:xfrm>
              <a:off x="6088702" y="5910951"/>
              <a:ext cx="1691364" cy="476401"/>
            </a:xfrm>
            <a:prstGeom prst="rect">
              <a:avLst/>
            </a:prstGeom>
            <a:noFill/>
            <a:ln w="9525">
              <a:noFill/>
              <a:miter lim="800000"/>
              <a:headEnd/>
              <a:tailEnd/>
            </a:ln>
          </p:spPr>
        </p:pic>
        <p:grpSp>
          <p:nvGrpSpPr>
            <p:cNvPr id="155" name="Group 26"/>
            <p:cNvGrpSpPr/>
            <p:nvPr/>
          </p:nvGrpSpPr>
          <p:grpSpPr>
            <a:xfrm>
              <a:off x="7760138" y="5659815"/>
              <a:ext cx="1360524" cy="999986"/>
              <a:chOff x="7157704" y="1943934"/>
              <a:chExt cx="2066673" cy="1262001"/>
            </a:xfrm>
          </p:grpSpPr>
          <p:pic>
            <p:nvPicPr>
              <p:cNvPr id="156" name="Picture 4"/>
              <p:cNvPicPr>
                <a:picLocks noChangeAspect="1" noChangeArrowheads="1"/>
              </p:cNvPicPr>
              <p:nvPr/>
            </p:nvPicPr>
            <p:blipFill>
              <a:blip r:embed="rId27">
                <a:extLst>
                  <a:ext uri="{28A0092B-C50C-407E-A947-70E740481C1C}">
                    <a14:useLocalDpi xmlns:a14="http://schemas.microsoft.com/office/drawing/2010/main" val="0"/>
                  </a:ext>
                </a:extLst>
              </a:blip>
              <a:stretch>
                <a:fillRect/>
              </a:stretch>
            </p:blipFill>
            <p:spPr bwMode="auto">
              <a:xfrm>
                <a:off x="7157704" y="1943934"/>
                <a:ext cx="2066673" cy="1262001"/>
              </a:xfrm>
              <a:prstGeom prst="rect">
                <a:avLst/>
              </a:prstGeom>
              <a:noFill/>
              <a:ln w="9525">
                <a:noFill/>
                <a:miter lim="800000"/>
                <a:headEnd/>
                <a:tailEnd/>
              </a:ln>
            </p:spPr>
          </p:pic>
          <p:grpSp>
            <p:nvGrpSpPr>
              <p:cNvPr id="157" name="Group 63"/>
              <p:cNvGrpSpPr>
                <a:grpSpLocks/>
              </p:cNvGrpSpPr>
              <p:nvPr/>
            </p:nvGrpSpPr>
            <p:grpSpPr bwMode="auto">
              <a:xfrm>
                <a:off x="7400164" y="2236094"/>
                <a:ext cx="814396" cy="788138"/>
                <a:chOff x="6827913" y="4234597"/>
                <a:chExt cx="1085863" cy="1135969"/>
              </a:xfrm>
            </p:grpSpPr>
            <p:pic>
              <p:nvPicPr>
                <p:cNvPr id="158" name="Picture 53" descr="double arrows"/>
                <p:cNvPicPr>
                  <a:picLocks noChangeAspect="1" noChangeArrowheads="1"/>
                </p:cNvPicPr>
                <p:nvPr/>
              </p:nvPicPr>
              <p:blipFill>
                <a:blip r:embed="rId28" cstate="print">
                  <a:duotone>
                    <a:prstClr val="black"/>
                    <a:schemeClr val="accent6">
                      <a:tint val="45000"/>
                      <a:satMod val="400000"/>
                    </a:schemeClr>
                  </a:duotone>
                </a:blip>
                <a:srcRect/>
                <a:stretch>
                  <a:fillRect/>
                </a:stretch>
              </p:blipFill>
              <p:spPr bwMode="auto">
                <a:xfrm>
                  <a:off x="6827913" y="4482056"/>
                  <a:ext cx="1085863" cy="888510"/>
                </a:xfrm>
                <a:prstGeom prst="rect">
                  <a:avLst/>
                </a:prstGeom>
                <a:noFill/>
                <a:ln w="9525">
                  <a:noFill/>
                  <a:miter lim="800000"/>
                  <a:headEnd/>
                  <a:tailEnd/>
                </a:ln>
              </p:spPr>
            </p:pic>
            <p:pic>
              <p:nvPicPr>
                <p:cNvPr id="159" name="Picture 54" descr="developer Tools toolbox"/>
                <p:cNvPicPr>
                  <a:picLocks noChangeAspect="1" noChangeArrowheads="1"/>
                </p:cNvPicPr>
                <p:nvPr/>
              </p:nvPicPr>
              <p:blipFill>
                <a:blip r:embed="rId29" cstate="print"/>
                <a:srcRect/>
                <a:stretch>
                  <a:fillRect/>
                </a:stretch>
              </p:blipFill>
              <p:spPr bwMode="auto">
                <a:xfrm>
                  <a:off x="7140159" y="4234597"/>
                  <a:ext cx="581875" cy="874771"/>
                </a:xfrm>
                <a:prstGeom prst="rect">
                  <a:avLst/>
                </a:prstGeom>
                <a:noFill/>
                <a:ln w="9525">
                  <a:noFill/>
                  <a:miter lim="800000"/>
                  <a:headEnd/>
                  <a:tailEnd/>
                </a:ln>
              </p:spPr>
            </p:pic>
          </p:grpSp>
        </p:grpSp>
      </p:grpSp>
      <p:grpSp>
        <p:nvGrpSpPr>
          <p:cNvPr id="6161" name="Group 6160"/>
          <p:cNvGrpSpPr/>
          <p:nvPr/>
        </p:nvGrpSpPr>
        <p:grpSpPr>
          <a:xfrm>
            <a:off x="2197383" y="3472667"/>
            <a:ext cx="1720711" cy="1799977"/>
            <a:chOff x="2210830" y="4037443"/>
            <a:chExt cx="1720711" cy="1799977"/>
          </a:xfrm>
        </p:grpSpPr>
        <p:pic>
          <p:nvPicPr>
            <p:cNvPr id="162" name="Picture 3" descr="C:\Program Files\Microsoft Resource DVD Artwork\DVD_ART\BoxShots_Logos\System Center Operations Manager 2007 (generic)\System center Ops manager 2007 logo bl.png"/>
            <p:cNvPicPr>
              <a:picLocks noChangeAspect="1" noChangeArrowheads="1"/>
            </p:cNvPicPr>
            <p:nvPr/>
          </p:nvPicPr>
          <p:blipFill>
            <a:blip r:embed="rId30" cstate="print">
              <a:lum bright="70000" contrast="-70000"/>
            </a:blip>
            <a:srcRect r="14900"/>
            <a:stretch>
              <a:fillRect/>
            </a:stretch>
          </p:blipFill>
          <p:spPr bwMode="auto">
            <a:xfrm>
              <a:off x="2224680" y="4037443"/>
              <a:ext cx="1512395" cy="475488"/>
            </a:xfrm>
            <a:prstGeom prst="rect">
              <a:avLst/>
            </a:prstGeom>
            <a:noFill/>
            <a:ln w="9525">
              <a:noFill/>
              <a:miter lim="800000"/>
              <a:headEnd/>
              <a:tailEnd/>
            </a:ln>
          </p:spPr>
        </p:pic>
        <p:grpSp>
          <p:nvGrpSpPr>
            <p:cNvPr id="163" name="Group 46"/>
            <p:cNvGrpSpPr/>
            <p:nvPr/>
          </p:nvGrpSpPr>
          <p:grpSpPr>
            <a:xfrm>
              <a:off x="2210830" y="4460717"/>
              <a:ext cx="1720711" cy="1376703"/>
              <a:chOff x="304246" y="5087632"/>
              <a:chExt cx="2292441" cy="1834132"/>
            </a:xfrm>
          </p:grpSpPr>
          <p:pic>
            <p:nvPicPr>
              <p:cNvPr id="166" name="Picture 16" descr="enterprise sand"/>
              <p:cNvPicPr>
                <a:picLocks noChangeAspect="1" noChangeArrowheads="1"/>
              </p:cNvPicPr>
              <p:nvPr/>
            </p:nvPicPr>
            <p:blipFill>
              <a:blip r:embed="rId31" cstate="print"/>
              <a:srcRect/>
              <a:stretch>
                <a:fillRect/>
              </a:stretch>
            </p:blipFill>
            <p:spPr bwMode="auto">
              <a:xfrm>
                <a:off x="1958141" y="5335663"/>
                <a:ext cx="638546" cy="957211"/>
              </a:xfrm>
              <a:prstGeom prst="rect">
                <a:avLst/>
              </a:prstGeom>
              <a:noFill/>
              <a:ln w="9525">
                <a:noFill/>
                <a:miter lim="800000"/>
                <a:headEnd/>
                <a:tailEnd/>
              </a:ln>
            </p:spPr>
          </p:pic>
          <p:pic>
            <p:nvPicPr>
              <p:cNvPr id="164" name="Picture 103" descr="cloud illustration icon"/>
              <p:cNvPicPr>
                <a:picLocks noChangeAspect="1" noChangeArrowheads="1"/>
              </p:cNvPicPr>
              <p:nvPr/>
            </p:nvPicPr>
            <p:blipFill>
              <a:blip r:embed="rId32" cstate="print">
                <a:lum contrast="18000"/>
              </a:blip>
              <a:srcRect/>
              <a:stretch>
                <a:fillRect/>
              </a:stretch>
            </p:blipFill>
            <p:spPr bwMode="auto">
              <a:xfrm>
                <a:off x="304246" y="5087632"/>
                <a:ext cx="1646241" cy="1258888"/>
              </a:xfrm>
              <a:prstGeom prst="rect">
                <a:avLst/>
              </a:prstGeom>
              <a:noFill/>
              <a:ln w="9525">
                <a:noFill/>
                <a:miter lim="800000"/>
                <a:headEnd/>
                <a:tailEnd/>
              </a:ln>
            </p:spPr>
          </p:pic>
          <p:pic>
            <p:nvPicPr>
              <p:cNvPr id="165" name="Picture 4"/>
              <p:cNvPicPr>
                <a:picLocks noChangeAspect="1" noChangeArrowheads="1"/>
              </p:cNvPicPr>
              <p:nvPr/>
            </p:nvPicPr>
            <p:blipFill>
              <a:blip r:embed="rId33">
                <a:extLst>
                  <a:ext uri="{28A0092B-C50C-407E-A947-70E740481C1C}">
                    <a14:useLocalDpi xmlns:a14="http://schemas.microsoft.com/office/drawing/2010/main" val="0"/>
                  </a:ext>
                </a:extLst>
              </a:blip>
              <a:stretch>
                <a:fillRect/>
              </a:stretch>
            </p:blipFill>
            <p:spPr bwMode="auto">
              <a:xfrm>
                <a:off x="425225" y="5340913"/>
                <a:ext cx="2150817" cy="1580851"/>
              </a:xfrm>
              <a:prstGeom prst="rect">
                <a:avLst/>
              </a:prstGeom>
              <a:noFill/>
              <a:ln w="9525">
                <a:noFill/>
                <a:miter lim="800000"/>
                <a:headEnd/>
                <a:tailEnd/>
              </a:ln>
            </p:spPr>
          </p:pic>
          <p:pic>
            <p:nvPicPr>
              <p:cNvPr id="167" name="Picture 3" descr="\\showsrus\images\LOGOS\GEN_LOGO\L\Linux penguin.png"/>
              <p:cNvPicPr>
                <a:picLocks noChangeAspect="1" noChangeArrowheads="1"/>
              </p:cNvPicPr>
              <p:nvPr/>
            </p:nvPicPr>
            <p:blipFill>
              <a:blip r:embed="rId34" cstate="print"/>
              <a:srcRect/>
              <a:stretch>
                <a:fillRect/>
              </a:stretch>
            </p:blipFill>
            <p:spPr bwMode="auto">
              <a:xfrm>
                <a:off x="1167199" y="6148360"/>
                <a:ext cx="190809" cy="224154"/>
              </a:xfrm>
              <a:prstGeom prst="rect">
                <a:avLst/>
              </a:prstGeom>
              <a:noFill/>
              <a:scene3d>
                <a:camera prst="isometricOffAxis2Left"/>
                <a:lightRig rig="threePt" dir="t"/>
              </a:scene3d>
            </p:spPr>
          </p:pic>
          <p:pic>
            <p:nvPicPr>
              <p:cNvPr id="168" name="Picture 167" descr="Windows_Vista3.png"/>
              <p:cNvPicPr>
                <a:picLocks/>
              </p:cNvPicPr>
              <p:nvPr/>
            </p:nvPicPr>
            <p:blipFill>
              <a:blip r:embed="rId35" cstate="print"/>
              <a:srcRect r="76802" b="-2843"/>
              <a:stretch>
                <a:fillRect/>
              </a:stretch>
            </p:blipFill>
            <p:spPr>
              <a:xfrm>
                <a:off x="1637637" y="6254542"/>
                <a:ext cx="207344" cy="192297"/>
              </a:xfrm>
              <a:prstGeom prst="rect">
                <a:avLst/>
              </a:prstGeom>
              <a:scene3d>
                <a:camera prst="isometricOffAxis2Left"/>
                <a:lightRig rig="threePt" dir="t"/>
              </a:scene3d>
            </p:spPr>
          </p:pic>
          <p:pic>
            <p:nvPicPr>
              <p:cNvPr id="169" name="Picture 104" descr="arrow 0 gold  arrow curved double headed 1"/>
              <p:cNvPicPr>
                <a:picLocks noChangeAspect="1" noChangeArrowheads="1"/>
              </p:cNvPicPr>
              <p:nvPr/>
            </p:nvPicPr>
            <p:blipFill>
              <a:blip r:embed="rId36" cstate="print">
                <a:lum bright="6000" contrast="24000"/>
              </a:blip>
              <a:srcRect/>
              <a:stretch>
                <a:fillRect/>
              </a:stretch>
            </p:blipFill>
            <p:spPr bwMode="auto">
              <a:xfrm>
                <a:off x="526779" y="5393828"/>
                <a:ext cx="907605" cy="651205"/>
              </a:xfrm>
              <a:prstGeom prst="rect">
                <a:avLst/>
              </a:prstGeom>
              <a:noFill/>
              <a:ln w="9525">
                <a:noFill/>
                <a:miter lim="800000"/>
                <a:headEnd/>
                <a:tailEnd/>
              </a:ln>
            </p:spPr>
          </p:pic>
        </p:grpSp>
      </p:grpSp>
      <p:grpSp>
        <p:nvGrpSpPr>
          <p:cNvPr id="6162" name="Group 6161"/>
          <p:cNvGrpSpPr/>
          <p:nvPr/>
        </p:nvGrpSpPr>
        <p:grpSpPr>
          <a:xfrm>
            <a:off x="1676192" y="1228167"/>
            <a:ext cx="2101814" cy="1681286"/>
            <a:chOff x="1649298" y="1766048"/>
            <a:chExt cx="2101814" cy="1681286"/>
          </a:xfrm>
        </p:grpSpPr>
        <p:pic>
          <p:nvPicPr>
            <p:cNvPr id="172" name="Picture 8" descr="C:\Program Files\Microsoft Resource DVD Artwork\DVD_ART\BoxShots_Logos\Systems Center Data Protection Manager\Systems Center Data Protection Manager logo black.png"/>
            <p:cNvPicPr>
              <a:picLocks noChangeAspect="1" noChangeArrowheads="1"/>
            </p:cNvPicPr>
            <p:nvPr/>
          </p:nvPicPr>
          <p:blipFill>
            <a:blip r:embed="rId21" cstate="print">
              <a:lum bright="70000" contrast="-70000"/>
            </a:blip>
            <a:srcRect/>
            <a:stretch>
              <a:fillRect/>
            </a:stretch>
          </p:blipFill>
          <p:spPr bwMode="auto">
            <a:xfrm>
              <a:off x="1649298" y="1766048"/>
              <a:ext cx="1806282" cy="471336"/>
            </a:xfrm>
            <a:prstGeom prst="rect">
              <a:avLst/>
            </a:prstGeom>
            <a:noFill/>
            <a:ln w="9525">
              <a:noFill/>
              <a:miter lim="800000"/>
              <a:headEnd/>
              <a:tailEnd/>
            </a:ln>
          </p:spPr>
        </p:pic>
        <p:grpSp>
          <p:nvGrpSpPr>
            <p:cNvPr id="173" name="Group 20"/>
            <p:cNvGrpSpPr/>
            <p:nvPr/>
          </p:nvGrpSpPr>
          <p:grpSpPr>
            <a:xfrm>
              <a:off x="1861173" y="2293346"/>
              <a:ext cx="1889939" cy="1153988"/>
              <a:chOff x="-704891" y="1739187"/>
              <a:chExt cx="2812522" cy="1717313"/>
            </a:xfrm>
          </p:grpSpPr>
          <p:pic>
            <p:nvPicPr>
              <p:cNvPr id="174" name="Picture 4"/>
              <p:cNvPicPr>
                <a:picLocks noChangeAspect="1" noChangeArrowheads="1"/>
              </p:cNvPicPr>
              <p:nvPr/>
            </p:nvPicPr>
            <p:blipFill>
              <a:blip r:embed="rId37">
                <a:extLst>
                  <a:ext uri="{28A0092B-C50C-407E-A947-70E740481C1C}">
                    <a14:useLocalDpi xmlns:a14="http://schemas.microsoft.com/office/drawing/2010/main" val="0"/>
                  </a:ext>
                </a:extLst>
              </a:blip>
              <a:stretch>
                <a:fillRect/>
              </a:stretch>
            </p:blipFill>
            <p:spPr bwMode="auto">
              <a:xfrm>
                <a:off x="112756" y="1990271"/>
                <a:ext cx="1994875" cy="1466229"/>
              </a:xfrm>
              <a:prstGeom prst="rect">
                <a:avLst/>
              </a:prstGeom>
              <a:noFill/>
              <a:ln w="9525">
                <a:noFill/>
                <a:miter lim="800000"/>
                <a:headEnd/>
                <a:tailEnd/>
              </a:ln>
            </p:spPr>
          </p:pic>
          <p:grpSp>
            <p:nvGrpSpPr>
              <p:cNvPr id="175" name="Group 57"/>
              <p:cNvGrpSpPr>
                <a:grpSpLocks/>
              </p:cNvGrpSpPr>
              <p:nvPr/>
            </p:nvGrpSpPr>
            <p:grpSpPr bwMode="auto">
              <a:xfrm>
                <a:off x="-704891" y="1739187"/>
                <a:ext cx="1753205" cy="1192864"/>
                <a:chOff x="2576" y="-3492"/>
                <a:chExt cx="978" cy="666"/>
              </a:xfrm>
            </p:grpSpPr>
            <p:pic>
              <p:nvPicPr>
                <p:cNvPr id="176" name="Picture 58" descr="User-State-Migration-Icon"/>
                <p:cNvPicPr>
                  <a:picLocks noChangeAspect="1" noChangeArrowheads="1"/>
                </p:cNvPicPr>
                <p:nvPr/>
              </p:nvPicPr>
              <p:blipFill>
                <a:blip r:embed="rId38" cstate="print"/>
                <a:srcRect/>
                <a:stretch>
                  <a:fillRect/>
                </a:stretch>
              </p:blipFill>
              <p:spPr bwMode="auto">
                <a:xfrm>
                  <a:off x="2576" y="-3395"/>
                  <a:ext cx="824" cy="569"/>
                </a:xfrm>
                <a:prstGeom prst="rect">
                  <a:avLst/>
                </a:prstGeom>
                <a:noFill/>
                <a:ln w="9525">
                  <a:noFill/>
                  <a:miter lim="800000"/>
                  <a:headEnd/>
                  <a:tailEnd/>
                </a:ln>
              </p:spPr>
            </p:pic>
            <p:pic>
              <p:nvPicPr>
                <p:cNvPr id="177" name="Picture 59" descr="data page"/>
                <p:cNvPicPr>
                  <a:picLocks noChangeAspect="1" noChangeArrowheads="1"/>
                </p:cNvPicPr>
                <p:nvPr/>
              </p:nvPicPr>
              <p:blipFill>
                <a:blip r:embed="rId39" cstate="print"/>
                <a:srcRect/>
                <a:stretch>
                  <a:fillRect/>
                </a:stretch>
              </p:blipFill>
              <p:spPr bwMode="auto">
                <a:xfrm>
                  <a:off x="2901" y="-3172"/>
                  <a:ext cx="200" cy="240"/>
                </a:xfrm>
                <a:prstGeom prst="rect">
                  <a:avLst/>
                </a:prstGeom>
                <a:noFill/>
                <a:ln w="9525">
                  <a:noFill/>
                  <a:miter lim="800000"/>
                  <a:headEnd/>
                  <a:tailEnd/>
                </a:ln>
              </p:spPr>
            </p:pic>
            <p:pic>
              <p:nvPicPr>
                <p:cNvPr id="178" name="Picture 60" descr="page"/>
                <p:cNvPicPr>
                  <a:picLocks noChangeAspect="1" noChangeArrowheads="1"/>
                </p:cNvPicPr>
                <p:nvPr/>
              </p:nvPicPr>
              <p:blipFill>
                <a:blip r:embed="rId40" cstate="print"/>
                <a:srcRect/>
                <a:stretch>
                  <a:fillRect/>
                </a:stretch>
              </p:blipFill>
              <p:spPr bwMode="auto">
                <a:xfrm>
                  <a:off x="3431" y="-3492"/>
                  <a:ext cx="123" cy="148"/>
                </a:xfrm>
                <a:prstGeom prst="rect">
                  <a:avLst/>
                </a:prstGeom>
                <a:noFill/>
                <a:ln w="9525">
                  <a:noFill/>
                  <a:miter lim="800000"/>
                  <a:headEnd/>
                  <a:tailEnd/>
                </a:ln>
              </p:spPr>
            </p:pic>
          </p:grpSp>
        </p:grpSp>
      </p:grpSp>
      <p:grpSp>
        <p:nvGrpSpPr>
          <p:cNvPr id="5" name="Group 4"/>
          <p:cNvGrpSpPr/>
          <p:nvPr/>
        </p:nvGrpSpPr>
        <p:grpSpPr>
          <a:xfrm>
            <a:off x="4060892" y="1205113"/>
            <a:ext cx="4586270" cy="4607475"/>
            <a:chOff x="4060892" y="1205113"/>
            <a:chExt cx="4586270" cy="4607475"/>
          </a:xfrm>
        </p:grpSpPr>
        <p:sp>
          <p:nvSpPr>
            <p:cNvPr id="189" name="Circular Arrow 188"/>
            <p:cNvSpPr/>
            <p:nvPr/>
          </p:nvSpPr>
          <p:spPr>
            <a:xfrm rot="18086352">
              <a:off x="4050289" y="1215716"/>
              <a:ext cx="4607475" cy="4586270"/>
            </a:xfrm>
            <a:prstGeom prst="circularArrow">
              <a:avLst>
                <a:gd name="adj1" fmla="val 6263"/>
                <a:gd name="adj2" fmla="val 576426"/>
                <a:gd name="adj3" fmla="val 19172132"/>
                <a:gd name="adj4" fmla="val 12646021"/>
                <a:gd name="adj5" fmla="val 7909"/>
              </a:avLst>
            </a:prstGeom>
            <a:solidFill>
              <a:srgbClr val="0070C0"/>
            </a:solidFill>
            <a:ln>
              <a:headEnd type="none" w="med" len="med"/>
              <a:tailEnd type="none" w="med" len="med"/>
            </a:ln>
            <a:effectLst>
              <a:glow rad="1397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sp>
        <p:sp>
          <p:nvSpPr>
            <p:cNvPr id="194" name="Rectangle 193"/>
            <p:cNvSpPr/>
            <p:nvPr/>
          </p:nvSpPr>
          <p:spPr>
            <a:xfrm rot="18103324">
              <a:off x="4197907" y="2259234"/>
              <a:ext cx="2001247" cy="1108507"/>
            </a:xfrm>
            <a:prstGeom prst="rect">
              <a:avLst/>
            </a:prstGeom>
            <a:noFill/>
          </p:spPr>
          <p:txBody>
            <a:bodyPr wrap="square" lIns="91440" tIns="45720" rIns="91440" bIns="45720">
              <a:prstTxWarp prst="textArchUp">
                <a:avLst/>
              </a:prstTxWarp>
              <a:spAutoFit/>
            </a:bodyPr>
            <a:lstStyle/>
            <a:p>
              <a:pPr algn="ctr"/>
              <a:r>
                <a:rPr lang="en-US" sz="2000" cap="none"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Automation</a:t>
              </a:r>
              <a:endParaRPr lang="en-US" sz="2000" cap="none"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3" name="Group 2"/>
          <p:cNvGrpSpPr/>
          <p:nvPr/>
        </p:nvGrpSpPr>
        <p:grpSpPr>
          <a:xfrm>
            <a:off x="4059568" y="1209980"/>
            <a:ext cx="4586270" cy="4607475"/>
            <a:chOff x="4059568" y="1209980"/>
            <a:chExt cx="4586270" cy="4607475"/>
          </a:xfrm>
        </p:grpSpPr>
        <p:grpSp>
          <p:nvGrpSpPr>
            <p:cNvPr id="193" name="Group 63"/>
            <p:cNvGrpSpPr/>
            <p:nvPr/>
          </p:nvGrpSpPr>
          <p:grpSpPr>
            <a:xfrm>
              <a:off x="4059568" y="1209980"/>
              <a:ext cx="4586270" cy="4607475"/>
              <a:chOff x="5394248" y="1760539"/>
              <a:chExt cx="4828576" cy="4828576"/>
            </a:xfrm>
          </p:grpSpPr>
          <p:sp>
            <p:nvSpPr>
              <p:cNvPr id="197" name="Freeform 196"/>
              <p:cNvSpPr/>
              <p:nvPr/>
            </p:nvSpPr>
            <p:spPr>
              <a:xfrm flipH="1">
                <a:off x="9488524" y="3160618"/>
                <a:ext cx="45710" cy="45792"/>
              </a:xfrm>
              <a:custGeom>
                <a:avLst/>
                <a:gdLst>
                  <a:gd name="connsiteX0" fmla="*/ 0 w 45710"/>
                  <a:gd name="connsiteY0" fmla="*/ 0 h 45792"/>
                  <a:gd name="connsiteX1" fmla="*/ 45710 w 45710"/>
                  <a:gd name="connsiteY1" fmla="*/ 0 h 45792"/>
                  <a:gd name="connsiteX2" fmla="*/ 45710 w 45710"/>
                  <a:gd name="connsiteY2" fmla="*/ 45792 h 45792"/>
                  <a:gd name="connsiteX3" fmla="*/ 0 w 45710"/>
                  <a:gd name="connsiteY3" fmla="*/ 45792 h 45792"/>
                  <a:gd name="connsiteX4" fmla="*/ 0 w 45710"/>
                  <a:gd name="connsiteY4" fmla="*/ 0 h 45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0" h="45792">
                    <a:moveTo>
                      <a:pt x="0" y="0"/>
                    </a:moveTo>
                    <a:lnTo>
                      <a:pt x="45710" y="0"/>
                    </a:lnTo>
                    <a:lnTo>
                      <a:pt x="45710" y="45792"/>
                    </a:lnTo>
                    <a:lnTo>
                      <a:pt x="0" y="45792"/>
                    </a:lnTo>
                    <a:lnTo>
                      <a:pt x="0" y="0"/>
                    </a:lnTo>
                    <a:close/>
                  </a:path>
                </a:pathLst>
              </a:cu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2" tIns="45717" rIns="91432" bIns="45717" anchor="ctr"/>
              <a:lstStyle/>
              <a:p>
                <a:pPr defTabSz="914063" fontAlgn="base">
                  <a:spcBef>
                    <a:spcPct val="0"/>
                  </a:spcBef>
                  <a:spcAft>
                    <a:spcPct val="0"/>
                  </a:spcAft>
                </a:pPr>
                <a:r>
                  <a:rPr lang="en-US" sz="2300" dirty="0">
                    <a:solidFill>
                      <a:schemeClr val="lt1"/>
                    </a:solidFill>
                  </a:rPr>
                  <a:t>.</a:t>
                </a:r>
              </a:p>
            </p:txBody>
          </p:sp>
          <p:sp>
            <p:nvSpPr>
              <p:cNvPr id="198" name="Circular Arrow 197"/>
              <p:cNvSpPr/>
              <p:nvPr/>
            </p:nvSpPr>
            <p:spPr>
              <a:xfrm rot="3638661">
                <a:off x="5394248" y="1760539"/>
                <a:ext cx="4828576" cy="4828576"/>
              </a:xfrm>
              <a:prstGeom prst="circularArrow">
                <a:avLst>
                  <a:gd name="adj1" fmla="val 6263"/>
                  <a:gd name="adj2" fmla="val 576426"/>
                  <a:gd name="adj3" fmla="val 19172132"/>
                  <a:gd name="adj4" fmla="val 12646021"/>
                  <a:gd name="adj5" fmla="val 7909"/>
                </a:avLst>
              </a:prstGeom>
              <a:solidFill>
                <a:srgbClr val="0070C0"/>
              </a:solidFill>
              <a:ln>
                <a:headEnd type="none" w="med" len="med"/>
                <a:tailEnd type="none" w="med" len="med"/>
              </a:ln>
              <a:effectLst>
                <a:glow rad="1397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sp>
        </p:grpSp>
        <p:sp>
          <p:nvSpPr>
            <p:cNvPr id="195" name="Rectangle 194"/>
            <p:cNvSpPr/>
            <p:nvPr/>
          </p:nvSpPr>
          <p:spPr>
            <a:xfrm rot="3566862">
              <a:off x="6532795" y="2304533"/>
              <a:ext cx="2037841" cy="1088602"/>
            </a:xfrm>
            <a:prstGeom prst="rect">
              <a:avLst/>
            </a:prstGeom>
            <a:noFill/>
          </p:spPr>
          <p:txBody>
            <a:bodyPr wrap="square" lIns="91440" tIns="45720" rIns="91440" bIns="45720">
              <a:prstTxWarp prst="textArchUp">
                <a:avLst/>
              </a:prstTxWarp>
              <a:spAutoFit/>
            </a:bodyPr>
            <a:lstStyle/>
            <a:p>
              <a:pPr algn="ctr"/>
              <a:r>
                <a:rPr lang="en-US" sz="2000" cap="none"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Integration</a:t>
              </a:r>
              <a:endParaRPr lang="en-US" sz="2000" cap="none"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 name="Group 3"/>
          <p:cNvGrpSpPr/>
          <p:nvPr/>
        </p:nvGrpSpPr>
        <p:grpSpPr>
          <a:xfrm>
            <a:off x="4103728" y="1169640"/>
            <a:ext cx="4586270" cy="4607475"/>
            <a:chOff x="4103728" y="1169640"/>
            <a:chExt cx="4586270" cy="4607475"/>
          </a:xfrm>
        </p:grpSpPr>
        <p:sp>
          <p:nvSpPr>
            <p:cNvPr id="191" name="Circular Arrow 190"/>
            <p:cNvSpPr/>
            <p:nvPr/>
          </p:nvSpPr>
          <p:spPr>
            <a:xfrm rot="11044749">
              <a:off x="4103728" y="1169640"/>
              <a:ext cx="4586270" cy="4607475"/>
            </a:xfrm>
            <a:prstGeom prst="circularArrow">
              <a:avLst>
                <a:gd name="adj1" fmla="val 6263"/>
                <a:gd name="adj2" fmla="val 576426"/>
                <a:gd name="adj3" fmla="val 19172132"/>
                <a:gd name="adj4" fmla="val 12646021"/>
                <a:gd name="adj5" fmla="val 7909"/>
              </a:avLst>
            </a:prstGeom>
            <a:solidFill>
              <a:srgbClr val="0070C0"/>
            </a:solidFill>
            <a:ln>
              <a:headEnd type="none" w="med" len="med"/>
              <a:tailEnd type="none" w="med" len="med"/>
            </a:ln>
            <a:effectLst>
              <a:glow rad="1397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sp>
        <p:sp>
          <p:nvSpPr>
            <p:cNvPr id="196" name="Rectangle 195"/>
            <p:cNvSpPr/>
            <p:nvPr/>
          </p:nvSpPr>
          <p:spPr>
            <a:xfrm>
              <a:off x="5320148" y="4429696"/>
              <a:ext cx="2118427" cy="1015144"/>
            </a:xfrm>
            <a:prstGeom prst="rect">
              <a:avLst/>
            </a:prstGeom>
            <a:noFill/>
          </p:spPr>
          <p:txBody>
            <a:bodyPr wrap="square" lIns="91440" tIns="45720" rIns="91440" bIns="45720">
              <a:prstTxWarp prst="textArchDown">
                <a:avLst/>
              </a:prstTxWarp>
              <a:spAutoFit/>
            </a:bodyPr>
            <a:lstStyle/>
            <a:p>
              <a:pPr algn="ctr"/>
              <a:r>
                <a:rPr lang="en-US" sz="20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Orchestration</a:t>
              </a:r>
              <a:endParaRPr lang="en-US" sz="2000" cap="none"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95803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250"/>
                                        <p:tgtEl>
                                          <p:spTgt spid="83"/>
                                        </p:tgtEl>
                                      </p:cBhvr>
                                    </p:animEffect>
                                  </p:childTnLst>
                                </p:cTn>
                              </p:par>
                            </p:childTnLst>
                          </p:cTn>
                        </p:par>
                        <p:par>
                          <p:cTn id="8" fill="hold">
                            <p:stCondLst>
                              <p:cond delay="1250"/>
                            </p:stCondLst>
                            <p:childTnLst>
                              <p:par>
                                <p:cTn id="9" presetID="21" presetClass="entr" presetSubtype="1" fill="hold" nodeType="afterEffect">
                                  <p:stCondLst>
                                    <p:cond delay="250"/>
                                  </p:stCondLst>
                                  <p:childTnLst>
                                    <p:set>
                                      <p:cBhvr>
                                        <p:cTn id="10" dur="1" fill="hold">
                                          <p:stCondLst>
                                            <p:cond delay="0"/>
                                          </p:stCondLst>
                                        </p:cTn>
                                        <p:tgtEl>
                                          <p:spTgt spid="63"/>
                                        </p:tgtEl>
                                        <p:attrNameLst>
                                          <p:attrName>style.visibility</p:attrName>
                                        </p:attrNameLst>
                                      </p:cBhvr>
                                      <p:to>
                                        <p:strVal val="visible"/>
                                      </p:to>
                                    </p:set>
                                    <p:animEffect transition="in" filter="wheel(1)">
                                      <p:cBhvr>
                                        <p:cTn id="11" dur="1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152"/>
                                        </p:tgtEl>
                                        <p:attrNameLst>
                                          <p:attrName>style.visibility</p:attrName>
                                        </p:attrNameLst>
                                      </p:cBhvr>
                                      <p:to>
                                        <p:strVal val="visible"/>
                                      </p:to>
                                    </p:set>
                                    <p:animEffect transition="in" filter="fade">
                                      <p:cBhvr>
                                        <p:cTn id="16" dur="500"/>
                                        <p:tgtEl>
                                          <p:spTgt spid="6152"/>
                                        </p:tgtEl>
                                      </p:cBhvr>
                                    </p:animEffect>
                                  </p:childTnLst>
                                </p:cTn>
                              </p:par>
                            </p:childTnLst>
                          </p:cTn>
                        </p:par>
                        <p:par>
                          <p:cTn id="17" fill="hold">
                            <p:stCondLst>
                              <p:cond delay="500"/>
                            </p:stCondLst>
                            <p:childTnLst>
                              <p:par>
                                <p:cTn id="18" presetID="10" presetClass="entr" presetSubtype="0" fill="hold" nodeType="afterEffect">
                                  <p:stCondLst>
                                    <p:cond delay="150"/>
                                  </p:stCondLst>
                                  <p:childTnLst>
                                    <p:set>
                                      <p:cBhvr>
                                        <p:cTn id="19" dur="1" fill="hold">
                                          <p:stCondLst>
                                            <p:cond delay="0"/>
                                          </p:stCondLst>
                                        </p:cTn>
                                        <p:tgtEl>
                                          <p:spTgt spid="110"/>
                                        </p:tgtEl>
                                        <p:attrNameLst>
                                          <p:attrName>style.visibility</p:attrName>
                                        </p:attrNameLst>
                                      </p:cBhvr>
                                      <p:to>
                                        <p:strVal val="visible"/>
                                      </p:to>
                                    </p:set>
                                    <p:animEffect transition="in" filter="fade">
                                      <p:cBhvr>
                                        <p:cTn id="20" dur="500"/>
                                        <p:tgtEl>
                                          <p:spTgt spid="110"/>
                                        </p:tgtEl>
                                      </p:cBhvr>
                                    </p:animEffect>
                                  </p:childTnLst>
                                </p:cTn>
                              </p:par>
                            </p:childTnLst>
                          </p:cTn>
                        </p:par>
                        <p:par>
                          <p:cTn id="21" fill="hold">
                            <p:stCondLst>
                              <p:cond delay="1150"/>
                            </p:stCondLst>
                            <p:childTnLst>
                              <p:par>
                                <p:cTn id="22" presetID="10" presetClass="entr" presetSubtype="0" fill="hold" nodeType="afterEffect">
                                  <p:stCondLst>
                                    <p:cond delay="150"/>
                                  </p:stCondLst>
                                  <p:childTnLst>
                                    <p:set>
                                      <p:cBhvr>
                                        <p:cTn id="23" dur="1" fill="hold">
                                          <p:stCondLst>
                                            <p:cond delay="0"/>
                                          </p:stCondLst>
                                        </p:cTn>
                                        <p:tgtEl>
                                          <p:spTgt spid="6156"/>
                                        </p:tgtEl>
                                        <p:attrNameLst>
                                          <p:attrName>style.visibility</p:attrName>
                                        </p:attrNameLst>
                                      </p:cBhvr>
                                      <p:to>
                                        <p:strVal val="visible"/>
                                      </p:to>
                                    </p:set>
                                    <p:animEffect transition="in" filter="fade">
                                      <p:cBhvr>
                                        <p:cTn id="24" dur="500"/>
                                        <p:tgtEl>
                                          <p:spTgt spid="6156"/>
                                        </p:tgtEl>
                                      </p:cBhvr>
                                    </p:animEffect>
                                  </p:childTnLst>
                                </p:cTn>
                              </p:par>
                            </p:childTnLst>
                          </p:cTn>
                        </p:par>
                        <p:par>
                          <p:cTn id="25" fill="hold">
                            <p:stCondLst>
                              <p:cond delay="1800"/>
                            </p:stCondLst>
                            <p:childTnLst>
                              <p:par>
                                <p:cTn id="26" presetID="10" presetClass="entr" presetSubtype="0" fill="hold" nodeType="afterEffect">
                                  <p:stCondLst>
                                    <p:cond delay="150"/>
                                  </p:stCondLst>
                                  <p:childTnLst>
                                    <p:set>
                                      <p:cBhvr>
                                        <p:cTn id="27" dur="1" fill="hold">
                                          <p:stCondLst>
                                            <p:cond delay="0"/>
                                          </p:stCondLst>
                                        </p:cTn>
                                        <p:tgtEl>
                                          <p:spTgt spid="6150"/>
                                        </p:tgtEl>
                                        <p:attrNameLst>
                                          <p:attrName>style.visibility</p:attrName>
                                        </p:attrNameLst>
                                      </p:cBhvr>
                                      <p:to>
                                        <p:strVal val="visible"/>
                                      </p:to>
                                    </p:set>
                                    <p:animEffect transition="in" filter="fade">
                                      <p:cBhvr>
                                        <p:cTn id="28" dur="500"/>
                                        <p:tgtEl>
                                          <p:spTgt spid="6150"/>
                                        </p:tgtEl>
                                      </p:cBhvr>
                                    </p:animEffect>
                                  </p:childTnLst>
                                </p:cTn>
                              </p:par>
                            </p:childTnLst>
                          </p:cTn>
                        </p:par>
                        <p:par>
                          <p:cTn id="29" fill="hold">
                            <p:stCondLst>
                              <p:cond delay="2450"/>
                            </p:stCondLst>
                            <p:childTnLst>
                              <p:par>
                                <p:cTn id="30" presetID="10" presetClass="entr" presetSubtype="0" fill="hold" nodeType="afterEffect">
                                  <p:stCondLst>
                                    <p:cond delay="150"/>
                                  </p:stCondLst>
                                  <p:childTnLst>
                                    <p:set>
                                      <p:cBhvr>
                                        <p:cTn id="31" dur="1" fill="hold">
                                          <p:stCondLst>
                                            <p:cond delay="0"/>
                                          </p:stCondLst>
                                        </p:cTn>
                                        <p:tgtEl>
                                          <p:spTgt spid="6151"/>
                                        </p:tgtEl>
                                        <p:attrNameLst>
                                          <p:attrName>style.visibility</p:attrName>
                                        </p:attrNameLst>
                                      </p:cBhvr>
                                      <p:to>
                                        <p:strVal val="visible"/>
                                      </p:to>
                                    </p:set>
                                    <p:animEffect transition="in" filter="fade">
                                      <p:cBhvr>
                                        <p:cTn id="32" dur="500"/>
                                        <p:tgtEl>
                                          <p:spTgt spid="6151"/>
                                        </p:tgtEl>
                                      </p:cBhvr>
                                    </p:animEffect>
                                  </p:childTnLst>
                                </p:cTn>
                              </p:par>
                            </p:childTnLst>
                          </p:cTn>
                        </p:par>
                        <p:par>
                          <p:cTn id="33" fill="hold">
                            <p:stCondLst>
                              <p:cond delay="3100"/>
                            </p:stCondLst>
                            <p:childTnLst>
                              <p:par>
                                <p:cTn id="34" presetID="10" presetClass="entr" presetSubtype="0" fill="hold" nodeType="afterEffect">
                                  <p:stCondLst>
                                    <p:cond delay="150"/>
                                  </p:stCondLst>
                                  <p:childTnLst>
                                    <p:set>
                                      <p:cBhvr>
                                        <p:cTn id="35" dur="1" fill="hold">
                                          <p:stCondLst>
                                            <p:cond delay="0"/>
                                          </p:stCondLst>
                                        </p:cTn>
                                        <p:tgtEl>
                                          <p:spTgt spid="6157"/>
                                        </p:tgtEl>
                                        <p:attrNameLst>
                                          <p:attrName>style.visibility</p:attrName>
                                        </p:attrNameLst>
                                      </p:cBhvr>
                                      <p:to>
                                        <p:strVal val="visible"/>
                                      </p:to>
                                    </p:set>
                                    <p:animEffect transition="in" filter="fade">
                                      <p:cBhvr>
                                        <p:cTn id="36" dur="500"/>
                                        <p:tgtEl>
                                          <p:spTgt spid="6157"/>
                                        </p:tgtEl>
                                      </p:cBhvr>
                                    </p:animEffect>
                                  </p:childTnLst>
                                </p:cTn>
                              </p:par>
                            </p:childTnLst>
                          </p:cTn>
                        </p:par>
                        <p:par>
                          <p:cTn id="37" fill="hold">
                            <p:stCondLst>
                              <p:cond delay="3750"/>
                            </p:stCondLst>
                            <p:childTnLst>
                              <p:par>
                                <p:cTn id="38" presetID="10" presetClass="entr" presetSubtype="0" fill="hold" nodeType="afterEffect">
                                  <p:stCondLst>
                                    <p:cond delay="15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childTnLst>
                                </p:cTn>
                              </p:par>
                            </p:childTnLst>
                          </p:cTn>
                        </p:par>
                        <p:par>
                          <p:cTn id="41" fill="hold">
                            <p:stCondLst>
                              <p:cond delay="4400"/>
                            </p:stCondLst>
                            <p:childTnLst>
                              <p:par>
                                <p:cTn id="42" presetID="10" presetClass="exit" presetSubtype="0" fill="hold" nodeType="afterEffect">
                                  <p:stCondLst>
                                    <p:cond delay="2250"/>
                                  </p:stCondLst>
                                  <p:childTnLst>
                                    <p:animEffect transition="out" filter="fade">
                                      <p:cBhvr>
                                        <p:cTn id="43" dur="1000"/>
                                        <p:tgtEl>
                                          <p:spTgt spid="6152"/>
                                        </p:tgtEl>
                                      </p:cBhvr>
                                    </p:animEffect>
                                    <p:set>
                                      <p:cBhvr>
                                        <p:cTn id="44" dur="1" fill="hold">
                                          <p:stCondLst>
                                            <p:cond delay="999"/>
                                          </p:stCondLst>
                                        </p:cTn>
                                        <p:tgtEl>
                                          <p:spTgt spid="6152"/>
                                        </p:tgtEl>
                                        <p:attrNameLst>
                                          <p:attrName>style.visibility</p:attrName>
                                        </p:attrNameLst>
                                      </p:cBhvr>
                                      <p:to>
                                        <p:strVal val="hidden"/>
                                      </p:to>
                                    </p:set>
                                  </p:childTnLst>
                                </p:cTn>
                              </p:par>
                            </p:childTnLst>
                          </p:cTn>
                        </p:par>
                        <p:par>
                          <p:cTn id="45" fill="hold">
                            <p:stCondLst>
                              <p:cond delay="7650"/>
                            </p:stCondLst>
                            <p:childTnLst>
                              <p:par>
                                <p:cTn id="46" presetID="10" presetClass="exit" presetSubtype="0" fill="hold" nodeType="afterEffect">
                                  <p:stCondLst>
                                    <p:cond delay="0"/>
                                  </p:stCondLst>
                                  <p:childTnLst>
                                    <p:animEffect transition="out" filter="fade">
                                      <p:cBhvr>
                                        <p:cTn id="47" dur="500"/>
                                        <p:tgtEl>
                                          <p:spTgt spid="110"/>
                                        </p:tgtEl>
                                      </p:cBhvr>
                                    </p:animEffect>
                                    <p:set>
                                      <p:cBhvr>
                                        <p:cTn id="48" dur="1" fill="hold">
                                          <p:stCondLst>
                                            <p:cond delay="499"/>
                                          </p:stCondLst>
                                        </p:cTn>
                                        <p:tgtEl>
                                          <p:spTgt spid="110"/>
                                        </p:tgtEl>
                                        <p:attrNameLst>
                                          <p:attrName>style.visibility</p:attrName>
                                        </p:attrNameLst>
                                      </p:cBhvr>
                                      <p:to>
                                        <p:strVal val="hidden"/>
                                      </p:to>
                                    </p:set>
                                  </p:childTnLst>
                                </p:cTn>
                              </p:par>
                            </p:childTnLst>
                          </p:cTn>
                        </p:par>
                        <p:par>
                          <p:cTn id="49" fill="hold">
                            <p:stCondLst>
                              <p:cond delay="8150"/>
                            </p:stCondLst>
                            <p:childTnLst>
                              <p:par>
                                <p:cTn id="50" presetID="10" presetClass="exit" presetSubtype="0" fill="hold" nodeType="afterEffect">
                                  <p:stCondLst>
                                    <p:cond delay="0"/>
                                  </p:stCondLst>
                                  <p:childTnLst>
                                    <p:animEffect transition="out" filter="fade">
                                      <p:cBhvr>
                                        <p:cTn id="51" dur="500"/>
                                        <p:tgtEl>
                                          <p:spTgt spid="6156"/>
                                        </p:tgtEl>
                                      </p:cBhvr>
                                    </p:animEffect>
                                    <p:set>
                                      <p:cBhvr>
                                        <p:cTn id="52" dur="1" fill="hold">
                                          <p:stCondLst>
                                            <p:cond delay="499"/>
                                          </p:stCondLst>
                                        </p:cTn>
                                        <p:tgtEl>
                                          <p:spTgt spid="6156"/>
                                        </p:tgtEl>
                                        <p:attrNameLst>
                                          <p:attrName>style.visibility</p:attrName>
                                        </p:attrNameLst>
                                      </p:cBhvr>
                                      <p:to>
                                        <p:strVal val="hidden"/>
                                      </p:to>
                                    </p:set>
                                  </p:childTnLst>
                                </p:cTn>
                              </p:par>
                            </p:childTnLst>
                          </p:cTn>
                        </p:par>
                        <p:par>
                          <p:cTn id="53" fill="hold">
                            <p:stCondLst>
                              <p:cond delay="8650"/>
                            </p:stCondLst>
                            <p:childTnLst>
                              <p:par>
                                <p:cTn id="54" presetID="10" presetClass="exit" presetSubtype="0" fill="hold" nodeType="afterEffect">
                                  <p:stCondLst>
                                    <p:cond delay="0"/>
                                  </p:stCondLst>
                                  <p:childTnLst>
                                    <p:animEffect transition="out" filter="fade">
                                      <p:cBhvr>
                                        <p:cTn id="55" dur="500"/>
                                        <p:tgtEl>
                                          <p:spTgt spid="6150"/>
                                        </p:tgtEl>
                                      </p:cBhvr>
                                    </p:animEffect>
                                    <p:set>
                                      <p:cBhvr>
                                        <p:cTn id="56" dur="1" fill="hold">
                                          <p:stCondLst>
                                            <p:cond delay="499"/>
                                          </p:stCondLst>
                                        </p:cTn>
                                        <p:tgtEl>
                                          <p:spTgt spid="6150"/>
                                        </p:tgtEl>
                                        <p:attrNameLst>
                                          <p:attrName>style.visibility</p:attrName>
                                        </p:attrNameLst>
                                      </p:cBhvr>
                                      <p:to>
                                        <p:strVal val="hidden"/>
                                      </p:to>
                                    </p:set>
                                  </p:childTnLst>
                                </p:cTn>
                              </p:par>
                            </p:childTnLst>
                          </p:cTn>
                        </p:par>
                        <p:par>
                          <p:cTn id="57" fill="hold">
                            <p:stCondLst>
                              <p:cond delay="9150"/>
                            </p:stCondLst>
                            <p:childTnLst>
                              <p:par>
                                <p:cTn id="58" presetID="10" presetClass="exit" presetSubtype="0" fill="hold" nodeType="afterEffect">
                                  <p:stCondLst>
                                    <p:cond delay="0"/>
                                  </p:stCondLst>
                                  <p:childTnLst>
                                    <p:animEffect transition="out" filter="fade">
                                      <p:cBhvr>
                                        <p:cTn id="59" dur="500"/>
                                        <p:tgtEl>
                                          <p:spTgt spid="6151"/>
                                        </p:tgtEl>
                                      </p:cBhvr>
                                    </p:animEffect>
                                    <p:set>
                                      <p:cBhvr>
                                        <p:cTn id="60" dur="1" fill="hold">
                                          <p:stCondLst>
                                            <p:cond delay="499"/>
                                          </p:stCondLst>
                                        </p:cTn>
                                        <p:tgtEl>
                                          <p:spTgt spid="6151"/>
                                        </p:tgtEl>
                                        <p:attrNameLst>
                                          <p:attrName>style.visibility</p:attrName>
                                        </p:attrNameLst>
                                      </p:cBhvr>
                                      <p:to>
                                        <p:strVal val="hidden"/>
                                      </p:to>
                                    </p:set>
                                  </p:childTnLst>
                                </p:cTn>
                              </p:par>
                            </p:childTnLst>
                          </p:cTn>
                        </p:par>
                        <p:par>
                          <p:cTn id="61" fill="hold">
                            <p:stCondLst>
                              <p:cond delay="9650"/>
                            </p:stCondLst>
                            <p:childTnLst>
                              <p:par>
                                <p:cTn id="62" presetID="10" presetClass="exit" presetSubtype="0" fill="hold" nodeType="afterEffect">
                                  <p:stCondLst>
                                    <p:cond delay="0"/>
                                  </p:stCondLst>
                                  <p:childTnLst>
                                    <p:animEffect transition="out" filter="fade">
                                      <p:cBhvr>
                                        <p:cTn id="63" dur="500"/>
                                        <p:tgtEl>
                                          <p:spTgt spid="6157"/>
                                        </p:tgtEl>
                                      </p:cBhvr>
                                    </p:animEffect>
                                    <p:set>
                                      <p:cBhvr>
                                        <p:cTn id="64" dur="1" fill="hold">
                                          <p:stCondLst>
                                            <p:cond delay="499"/>
                                          </p:stCondLst>
                                        </p:cTn>
                                        <p:tgtEl>
                                          <p:spTgt spid="6157"/>
                                        </p:tgtEl>
                                        <p:attrNameLst>
                                          <p:attrName>style.visibility</p:attrName>
                                        </p:attrNameLst>
                                      </p:cBhvr>
                                      <p:to>
                                        <p:strVal val="hidden"/>
                                      </p:to>
                                    </p:set>
                                  </p:childTnLst>
                                </p:cTn>
                              </p:par>
                            </p:childTnLst>
                          </p:cTn>
                        </p:par>
                        <p:par>
                          <p:cTn id="65" fill="hold">
                            <p:stCondLst>
                              <p:cond delay="10150"/>
                            </p:stCondLst>
                            <p:childTnLst>
                              <p:par>
                                <p:cTn id="66" presetID="10" presetClass="exit" presetSubtype="0" fill="hold" nodeType="afterEffect">
                                  <p:stCondLst>
                                    <p:cond delay="0"/>
                                  </p:stCondLst>
                                  <p:childTnLst>
                                    <p:animEffect transition="out" filter="fade">
                                      <p:cBhvr>
                                        <p:cTn id="67" dur="500"/>
                                        <p:tgtEl>
                                          <p:spTgt spid="72"/>
                                        </p:tgtEl>
                                      </p:cBhvr>
                                    </p:animEffect>
                                    <p:set>
                                      <p:cBhvr>
                                        <p:cTn id="68" dur="1" fill="hold">
                                          <p:stCondLst>
                                            <p:cond delay="499"/>
                                          </p:stCondLst>
                                        </p:cTn>
                                        <p:tgtEl>
                                          <p:spTgt spid="7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nodeType="clickEffect">
                                  <p:stCondLst>
                                    <p:cond delay="0"/>
                                  </p:stCondLst>
                                  <p:childTnLst>
                                    <p:set>
                                      <p:cBhvr>
                                        <p:cTn id="72" dur="1" fill="hold">
                                          <p:stCondLst>
                                            <p:cond delay="0"/>
                                          </p:stCondLst>
                                        </p:cTn>
                                        <p:tgtEl>
                                          <p:spTgt spid="6158"/>
                                        </p:tgtEl>
                                        <p:attrNameLst>
                                          <p:attrName>style.visibility</p:attrName>
                                        </p:attrNameLst>
                                      </p:cBhvr>
                                      <p:to>
                                        <p:strVal val="visible"/>
                                      </p:to>
                                    </p:set>
                                    <p:animEffect transition="in" filter="fade">
                                      <p:cBhvr>
                                        <p:cTn id="73" dur="1000"/>
                                        <p:tgtEl>
                                          <p:spTgt spid="6158"/>
                                        </p:tgtEl>
                                      </p:cBhvr>
                                    </p:animEffect>
                                    <p:anim calcmode="lin" valueType="num">
                                      <p:cBhvr>
                                        <p:cTn id="74" dur="1000" fill="hold"/>
                                        <p:tgtEl>
                                          <p:spTgt spid="6158"/>
                                        </p:tgtEl>
                                        <p:attrNameLst>
                                          <p:attrName>ppt_x</p:attrName>
                                        </p:attrNameLst>
                                      </p:cBhvr>
                                      <p:tavLst>
                                        <p:tav tm="0">
                                          <p:val>
                                            <p:strVal val="#ppt_x"/>
                                          </p:val>
                                        </p:tav>
                                        <p:tav tm="100000">
                                          <p:val>
                                            <p:strVal val="#ppt_x"/>
                                          </p:val>
                                        </p:tav>
                                      </p:tavLst>
                                    </p:anim>
                                    <p:anim calcmode="lin" valueType="num">
                                      <p:cBhvr>
                                        <p:cTn id="75" dur="1000" fill="hold"/>
                                        <p:tgtEl>
                                          <p:spTgt spid="6158"/>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47" presetClass="entr" presetSubtype="0" fill="hold" nodeType="afterEffect">
                                  <p:stCondLst>
                                    <p:cond delay="0"/>
                                  </p:stCondLst>
                                  <p:childTnLst>
                                    <p:set>
                                      <p:cBhvr>
                                        <p:cTn id="78" dur="1" fill="hold">
                                          <p:stCondLst>
                                            <p:cond delay="0"/>
                                          </p:stCondLst>
                                        </p:cTn>
                                        <p:tgtEl>
                                          <p:spTgt spid="6159"/>
                                        </p:tgtEl>
                                        <p:attrNameLst>
                                          <p:attrName>style.visibility</p:attrName>
                                        </p:attrNameLst>
                                      </p:cBhvr>
                                      <p:to>
                                        <p:strVal val="visible"/>
                                      </p:to>
                                    </p:set>
                                    <p:animEffect transition="in" filter="fade">
                                      <p:cBhvr>
                                        <p:cTn id="79" dur="750"/>
                                        <p:tgtEl>
                                          <p:spTgt spid="6159"/>
                                        </p:tgtEl>
                                      </p:cBhvr>
                                    </p:animEffect>
                                    <p:anim calcmode="lin" valueType="num">
                                      <p:cBhvr>
                                        <p:cTn id="80" dur="750" fill="hold"/>
                                        <p:tgtEl>
                                          <p:spTgt spid="6159"/>
                                        </p:tgtEl>
                                        <p:attrNameLst>
                                          <p:attrName>ppt_x</p:attrName>
                                        </p:attrNameLst>
                                      </p:cBhvr>
                                      <p:tavLst>
                                        <p:tav tm="0">
                                          <p:val>
                                            <p:strVal val="#ppt_x"/>
                                          </p:val>
                                        </p:tav>
                                        <p:tav tm="100000">
                                          <p:val>
                                            <p:strVal val="#ppt_x"/>
                                          </p:val>
                                        </p:tav>
                                      </p:tavLst>
                                    </p:anim>
                                    <p:anim calcmode="lin" valueType="num">
                                      <p:cBhvr>
                                        <p:cTn id="81" dur="750" fill="hold"/>
                                        <p:tgtEl>
                                          <p:spTgt spid="6159"/>
                                        </p:tgtEl>
                                        <p:attrNameLst>
                                          <p:attrName>ppt_y</p:attrName>
                                        </p:attrNameLst>
                                      </p:cBhvr>
                                      <p:tavLst>
                                        <p:tav tm="0">
                                          <p:val>
                                            <p:strVal val="#ppt_y-.1"/>
                                          </p:val>
                                        </p:tav>
                                        <p:tav tm="100000">
                                          <p:val>
                                            <p:strVal val="#ppt_y"/>
                                          </p:val>
                                        </p:tav>
                                      </p:tavLst>
                                    </p:anim>
                                  </p:childTnLst>
                                </p:cTn>
                              </p:par>
                            </p:childTnLst>
                          </p:cTn>
                        </p:par>
                        <p:par>
                          <p:cTn id="82" fill="hold">
                            <p:stCondLst>
                              <p:cond delay="1750"/>
                            </p:stCondLst>
                            <p:childTnLst>
                              <p:par>
                                <p:cTn id="83" presetID="47" presetClass="entr" presetSubtype="0" fill="hold" nodeType="afterEffect">
                                  <p:stCondLst>
                                    <p:cond delay="0"/>
                                  </p:stCondLst>
                                  <p:childTnLst>
                                    <p:set>
                                      <p:cBhvr>
                                        <p:cTn id="84" dur="1" fill="hold">
                                          <p:stCondLst>
                                            <p:cond delay="0"/>
                                          </p:stCondLst>
                                        </p:cTn>
                                        <p:tgtEl>
                                          <p:spTgt spid="6160"/>
                                        </p:tgtEl>
                                        <p:attrNameLst>
                                          <p:attrName>style.visibility</p:attrName>
                                        </p:attrNameLst>
                                      </p:cBhvr>
                                      <p:to>
                                        <p:strVal val="visible"/>
                                      </p:to>
                                    </p:set>
                                    <p:animEffect transition="in" filter="fade">
                                      <p:cBhvr>
                                        <p:cTn id="85" dur="750"/>
                                        <p:tgtEl>
                                          <p:spTgt spid="6160"/>
                                        </p:tgtEl>
                                      </p:cBhvr>
                                    </p:animEffect>
                                    <p:anim calcmode="lin" valueType="num">
                                      <p:cBhvr>
                                        <p:cTn id="86" dur="750" fill="hold"/>
                                        <p:tgtEl>
                                          <p:spTgt spid="6160"/>
                                        </p:tgtEl>
                                        <p:attrNameLst>
                                          <p:attrName>ppt_x</p:attrName>
                                        </p:attrNameLst>
                                      </p:cBhvr>
                                      <p:tavLst>
                                        <p:tav tm="0">
                                          <p:val>
                                            <p:strVal val="#ppt_x"/>
                                          </p:val>
                                        </p:tav>
                                        <p:tav tm="100000">
                                          <p:val>
                                            <p:strVal val="#ppt_x"/>
                                          </p:val>
                                        </p:tav>
                                      </p:tavLst>
                                    </p:anim>
                                    <p:anim calcmode="lin" valueType="num">
                                      <p:cBhvr>
                                        <p:cTn id="87" dur="750" fill="hold"/>
                                        <p:tgtEl>
                                          <p:spTgt spid="6160"/>
                                        </p:tgtEl>
                                        <p:attrNameLst>
                                          <p:attrName>ppt_y</p:attrName>
                                        </p:attrNameLst>
                                      </p:cBhvr>
                                      <p:tavLst>
                                        <p:tav tm="0">
                                          <p:val>
                                            <p:strVal val="#ppt_y-.1"/>
                                          </p:val>
                                        </p:tav>
                                        <p:tav tm="100000">
                                          <p:val>
                                            <p:strVal val="#ppt_y"/>
                                          </p:val>
                                        </p:tav>
                                      </p:tavLst>
                                    </p:anim>
                                  </p:childTnLst>
                                </p:cTn>
                              </p:par>
                            </p:childTnLst>
                          </p:cTn>
                        </p:par>
                        <p:par>
                          <p:cTn id="88" fill="hold">
                            <p:stCondLst>
                              <p:cond delay="2500"/>
                            </p:stCondLst>
                            <p:childTnLst>
                              <p:par>
                                <p:cTn id="89" presetID="47" presetClass="entr" presetSubtype="0" fill="hold" nodeType="afterEffect">
                                  <p:stCondLst>
                                    <p:cond delay="0"/>
                                  </p:stCondLst>
                                  <p:childTnLst>
                                    <p:set>
                                      <p:cBhvr>
                                        <p:cTn id="90" dur="1" fill="hold">
                                          <p:stCondLst>
                                            <p:cond delay="0"/>
                                          </p:stCondLst>
                                        </p:cTn>
                                        <p:tgtEl>
                                          <p:spTgt spid="6161"/>
                                        </p:tgtEl>
                                        <p:attrNameLst>
                                          <p:attrName>style.visibility</p:attrName>
                                        </p:attrNameLst>
                                      </p:cBhvr>
                                      <p:to>
                                        <p:strVal val="visible"/>
                                      </p:to>
                                    </p:set>
                                    <p:animEffect transition="in" filter="fade">
                                      <p:cBhvr>
                                        <p:cTn id="91" dur="750"/>
                                        <p:tgtEl>
                                          <p:spTgt spid="6161"/>
                                        </p:tgtEl>
                                      </p:cBhvr>
                                    </p:animEffect>
                                    <p:anim calcmode="lin" valueType="num">
                                      <p:cBhvr>
                                        <p:cTn id="92" dur="750" fill="hold"/>
                                        <p:tgtEl>
                                          <p:spTgt spid="6161"/>
                                        </p:tgtEl>
                                        <p:attrNameLst>
                                          <p:attrName>ppt_x</p:attrName>
                                        </p:attrNameLst>
                                      </p:cBhvr>
                                      <p:tavLst>
                                        <p:tav tm="0">
                                          <p:val>
                                            <p:strVal val="#ppt_x"/>
                                          </p:val>
                                        </p:tav>
                                        <p:tav tm="100000">
                                          <p:val>
                                            <p:strVal val="#ppt_x"/>
                                          </p:val>
                                        </p:tav>
                                      </p:tavLst>
                                    </p:anim>
                                    <p:anim calcmode="lin" valueType="num">
                                      <p:cBhvr>
                                        <p:cTn id="93" dur="750" fill="hold"/>
                                        <p:tgtEl>
                                          <p:spTgt spid="6161"/>
                                        </p:tgtEl>
                                        <p:attrNameLst>
                                          <p:attrName>ppt_y</p:attrName>
                                        </p:attrNameLst>
                                      </p:cBhvr>
                                      <p:tavLst>
                                        <p:tav tm="0">
                                          <p:val>
                                            <p:strVal val="#ppt_y-.1"/>
                                          </p:val>
                                        </p:tav>
                                        <p:tav tm="100000">
                                          <p:val>
                                            <p:strVal val="#ppt_y"/>
                                          </p:val>
                                        </p:tav>
                                      </p:tavLst>
                                    </p:anim>
                                  </p:childTnLst>
                                </p:cTn>
                              </p:par>
                            </p:childTnLst>
                          </p:cTn>
                        </p:par>
                        <p:par>
                          <p:cTn id="94" fill="hold">
                            <p:stCondLst>
                              <p:cond delay="3250"/>
                            </p:stCondLst>
                            <p:childTnLst>
                              <p:par>
                                <p:cTn id="95" presetID="47" presetClass="entr" presetSubtype="0" fill="hold" nodeType="afterEffect">
                                  <p:stCondLst>
                                    <p:cond delay="0"/>
                                  </p:stCondLst>
                                  <p:childTnLst>
                                    <p:set>
                                      <p:cBhvr>
                                        <p:cTn id="96" dur="1" fill="hold">
                                          <p:stCondLst>
                                            <p:cond delay="0"/>
                                          </p:stCondLst>
                                        </p:cTn>
                                        <p:tgtEl>
                                          <p:spTgt spid="6162"/>
                                        </p:tgtEl>
                                        <p:attrNameLst>
                                          <p:attrName>style.visibility</p:attrName>
                                        </p:attrNameLst>
                                      </p:cBhvr>
                                      <p:to>
                                        <p:strVal val="visible"/>
                                      </p:to>
                                    </p:set>
                                    <p:animEffect transition="in" filter="fade">
                                      <p:cBhvr>
                                        <p:cTn id="97" dur="750"/>
                                        <p:tgtEl>
                                          <p:spTgt spid="6162"/>
                                        </p:tgtEl>
                                      </p:cBhvr>
                                    </p:animEffect>
                                    <p:anim calcmode="lin" valueType="num">
                                      <p:cBhvr>
                                        <p:cTn id="98" dur="750" fill="hold"/>
                                        <p:tgtEl>
                                          <p:spTgt spid="6162"/>
                                        </p:tgtEl>
                                        <p:attrNameLst>
                                          <p:attrName>ppt_x</p:attrName>
                                        </p:attrNameLst>
                                      </p:cBhvr>
                                      <p:tavLst>
                                        <p:tav tm="0">
                                          <p:val>
                                            <p:strVal val="#ppt_x"/>
                                          </p:val>
                                        </p:tav>
                                        <p:tav tm="100000">
                                          <p:val>
                                            <p:strVal val="#ppt_x"/>
                                          </p:val>
                                        </p:tav>
                                      </p:tavLst>
                                    </p:anim>
                                    <p:anim calcmode="lin" valueType="num">
                                      <p:cBhvr>
                                        <p:cTn id="99" dur="750" fill="hold"/>
                                        <p:tgtEl>
                                          <p:spTgt spid="6162"/>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0" presetClass="path" presetSubtype="0" accel="50000" decel="50000" fill="hold" nodeType="clickEffect">
                                  <p:stCondLst>
                                    <p:cond delay="0"/>
                                  </p:stCondLst>
                                  <p:childTnLst>
                                    <p:animMotion origin="layout" path="M 4.34193E-6 4.44444E-6 C -0.09891 0.00625 -0.05956 0.00555 -0.11807 0.00555 " pathEditMode="relative" rAng="0" ptsTypes="fA">
                                      <p:cBhvr>
                                        <p:cTn id="103" dur="1500" fill="hold"/>
                                        <p:tgtEl>
                                          <p:spTgt spid="63"/>
                                        </p:tgtEl>
                                        <p:attrNameLst>
                                          <p:attrName>ppt_x</p:attrName>
                                          <p:attrName>ppt_y</p:attrName>
                                        </p:attrNameLst>
                                      </p:cBhvr>
                                      <p:rCtr x="-5903" y="301"/>
                                    </p:animMotion>
                                  </p:childTnLst>
                                </p:cTn>
                              </p:par>
                              <p:par>
                                <p:cTn id="104" presetID="0" presetClass="path" presetSubtype="0" accel="50000" decel="50000" fill="hold" nodeType="withEffect">
                                  <p:stCondLst>
                                    <p:cond delay="0"/>
                                  </p:stCondLst>
                                  <p:childTnLst>
                                    <p:animMotion origin="layout" path="M 9.04352E-7 -7.40741E-7 C -0.04756 0.00833 -0.02385 0.00301 -0.12471 0.00301 " pathEditMode="relative" rAng="0" ptsTypes="fA">
                                      <p:cBhvr>
                                        <p:cTn id="105" dur="1500" fill="hold"/>
                                        <p:tgtEl>
                                          <p:spTgt spid="6158"/>
                                        </p:tgtEl>
                                        <p:attrNameLst>
                                          <p:attrName>ppt_x</p:attrName>
                                          <p:attrName>ppt_y</p:attrName>
                                        </p:attrNameLst>
                                      </p:cBhvr>
                                      <p:rCtr x="-6242" y="417"/>
                                    </p:animMotion>
                                  </p:childTnLst>
                                </p:cTn>
                              </p:par>
                              <p:par>
                                <p:cTn id="106" presetID="0" presetClass="path" presetSubtype="0" accel="50000" decel="50000" fill="hold" nodeType="withEffect">
                                  <p:stCondLst>
                                    <p:cond delay="0"/>
                                  </p:stCondLst>
                                  <p:childTnLst>
                                    <p:animMotion origin="layout" path="M -2.29606E-6 -1.48148E-6 C -0.04626 0.01042 -0.02319 0.00394 -0.12132 0.00394 " pathEditMode="relative" rAng="0" ptsTypes="fA">
                                      <p:cBhvr>
                                        <p:cTn id="107" dur="1500" fill="hold"/>
                                        <p:tgtEl>
                                          <p:spTgt spid="6159"/>
                                        </p:tgtEl>
                                        <p:attrNameLst>
                                          <p:attrName>ppt_x</p:attrName>
                                          <p:attrName>ppt_y</p:attrName>
                                        </p:attrNameLst>
                                      </p:cBhvr>
                                      <p:rCtr x="-6072" y="509"/>
                                    </p:animMotion>
                                  </p:childTnLst>
                                </p:cTn>
                              </p:par>
                              <p:par>
                                <p:cTn id="108" presetID="0" presetClass="path" presetSubtype="0" accel="50000" decel="50000" fill="hold" nodeType="withEffect">
                                  <p:stCondLst>
                                    <p:cond delay="0"/>
                                  </p:stCondLst>
                                  <p:childTnLst>
                                    <p:animMotion origin="layout" path="M 0 0 C -0.04287 0.01042 -0.0215 0.00394 -0.11259 0.00394 " pathEditMode="relative" ptsTypes="fA">
                                      <p:cBhvr>
                                        <p:cTn id="109" dur="1500" fill="hold"/>
                                        <p:tgtEl>
                                          <p:spTgt spid="6160"/>
                                        </p:tgtEl>
                                        <p:attrNameLst>
                                          <p:attrName>ppt_x</p:attrName>
                                          <p:attrName>ppt_y</p:attrName>
                                        </p:attrNameLst>
                                      </p:cBhvr>
                                    </p:animMotion>
                                  </p:childTnLst>
                                </p:cTn>
                              </p:par>
                              <p:par>
                                <p:cTn id="110" presetID="0" presetClass="path" presetSubtype="0" accel="50000" decel="50000" fill="hold" nodeType="withEffect">
                                  <p:stCondLst>
                                    <p:cond delay="0"/>
                                  </p:stCondLst>
                                  <p:childTnLst>
                                    <p:animMotion origin="layout" path="M 0 0 C -0.04287 0.01042 -0.0215 0.00394 -0.11259 0.00394 " pathEditMode="relative" ptsTypes="fA">
                                      <p:cBhvr>
                                        <p:cTn id="111" dur="1500" fill="hold"/>
                                        <p:tgtEl>
                                          <p:spTgt spid="6161"/>
                                        </p:tgtEl>
                                        <p:attrNameLst>
                                          <p:attrName>ppt_x</p:attrName>
                                          <p:attrName>ppt_y</p:attrName>
                                        </p:attrNameLst>
                                      </p:cBhvr>
                                    </p:animMotion>
                                  </p:childTnLst>
                                </p:cTn>
                              </p:par>
                              <p:par>
                                <p:cTn id="112" presetID="0" presetClass="path" presetSubtype="0" accel="50000" decel="50000" fill="hold" nodeType="withEffect">
                                  <p:stCondLst>
                                    <p:cond delay="0"/>
                                  </p:stCondLst>
                                  <p:childTnLst>
                                    <p:animMotion origin="layout" path="M 0 0 C -0.04287 0.01042 -0.0215 0.00394 -0.11259 0.00394 " pathEditMode="relative" ptsTypes="fA">
                                      <p:cBhvr>
                                        <p:cTn id="113" dur="1500" fill="hold"/>
                                        <p:tgtEl>
                                          <p:spTgt spid="6162"/>
                                        </p:tgtEl>
                                        <p:attrNameLst>
                                          <p:attrName>ppt_x</p:attrName>
                                          <p:attrName>ppt_y</p:attrName>
                                        </p:attrNameLst>
                                      </p:cBhvr>
                                    </p:animMotion>
                                  </p:childTnLst>
                                </p:cTn>
                              </p:par>
                              <p:par>
                                <p:cTn id="114" presetID="53" presetClass="entr" presetSubtype="16" fill="hold" nodeType="withEffect">
                                  <p:stCondLst>
                                    <p:cond delay="0"/>
                                  </p:stCondLst>
                                  <p:childTnLst>
                                    <p:set>
                                      <p:cBhvr>
                                        <p:cTn id="115" dur="1" fill="hold">
                                          <p:stCondLst>
                                            <p:cond delay="0"/>
                                          </p:stCondLst>
                                        </p:cTn>
                                        <p:tgtEl>
                                          <p:spTgt spid="6163"/>
                                        </p:tgtEl>
                                        <p:attrNameLst>
                                          <p:attrName>style.visibility</p:attrName>
                                        </p:attrNameLst>
                                      </p:cBhvr>
                                      <p:to>
                                        <p:strVal val="visible"/>
                                      </p:to>
                                    </p:set>
                                    <p:anim calcmode="lin" valueType="num">
                                      <p:cBhvr>
                                        <p:cTn id="116" dur="500" fill="hold"/>
                                        <p:tgtEl>
                                          <p:spTgt spid="6163"/>
                                        </p:tgtEl>
                                        <p:attrNameLst>
                                          <p:attrName>ppt_w</p:attrName>
                                        </p:attrNameLst>
                                      </p:cBhvr>
                                      <p:tavLst>
                                        <p:tav tm="0">
                                          <p:val>
                                            <p:fltVal val="0"/>
                                          </p:val>
                                        </p:tav>
                                        <p:tav tm="100000">
                                          <p:val>
                                            <p:strVal val="#ppt_w"/>
                                          </p:val>
                                        </p:tav>
                                      </p:tavLst>
                                    </p:anim>
                                    <p:anim calcmode="lin" valueType="num">
                                      <p:cBhvr>
                                        <p:cTn id="117" dur="500" fill="hold"/>
                                        <p:tgtEl>
                                          <p:spTgt spid="6163"/>
                                        </p:tgtEl>
                                        <p:attrNameLst>
                                          <p:attrName>ppt_h</p:attrName>
                                        </p:attrNameLst>
                                      </p:cBhvr>
                                      <p:tavLst>
                                        <p:tav tm="0">
                                          <p:val>
                                            <p:fltVal val="0"/>
                                          </p:val>
                                        </p:tav>
                                        <p:tav tm="100000">
                                          <p:val>
                                            <p:strVal val="#ppt_h"/>
                                          </p:val>
                                        </p:tav>
                                      </p:tavLst>
                                    </p:anim>
                                    <p:animEffect transition="in" filter="fade">
                                      <p:cBhvr>
                                        <p:cTn id="118" dur="500"/>
                                        <p:tgtEl>
                                          <p:spTgt spid="6163"/>
                                        </p:tgtEl>
                                      </p:cBhvr>
                                    </p:animEffect>
                                  </p:childTnLst>
                                </p:cTn>
                              </p:par>
                            </p:childTnLst>
                          </p:cTn>
                        </p:par>
                      </p:childTnLst>
                    </p:cTn>
                  </p:par>
                  <p:par>
                    <p:cTn id="119" fill="hold">
                      <p:stCondLst>
                        <p:cond delay="indefinite"/>
                      </p:stCondLst>
                      <p:childTnLst>
                        <p:par>
                          <p:cTn id="120" fill="hold">
                            <p:stCondLst>
                              <p:cond delay="0"/>
                            </p:stCondLst>
                            <p:childTnLst>
                              <p:par>
                                <p:cTn id="121" presetID="0" presetClass="path" presetSubtype="0" accel="50000" decel="50000" fill="hold" nodeType="clickEffect">
                                  <p:stCondLst>
                                    <p:cond delay="0"/>
                                  </p:stCondLst>
                                  <p:childTnLst>
                                    <p:animMotion origin="layout" path="M -8.65998E-7 1.52742E-6 L -0.31293 -0.02546 " pathEditMode="relative" rAng="0" ptsTypes="AA">
                                      <p:cBhvr>
                                        <p:cTn id="122" dur="1500" fill="hold"/>
                                        <p:tgtEl>
                                          <p:spTgt spid="6163"/>
                                        </p:tgtEl>
                                        <p:attrNameLst>
                                          <p:attrName>ppt_x</p:attrName>
                                          <p:attrName>ppt_y</p:attrName>
                                        </p:attrNameLst>
                                      </p:cBhvr>
                                      <p:rCtr x="-15653" y="-1273"/>
                                    </p:animMotion>
                                  </p:childTnLst>
                                </p:cTn>
                              </p:par>
                              <p:par>
                                <p:cTn id="123" presetID="0" presetClass="path" presetSubtype="0" accel="50000" decel="50000" fill="hold" nodeType="withEffect">
                                  <p:stCondLst>
                                    <p:cond delay="0"/>
                                  </p:stCondLst>
                                  <p:childTnLst>
                                    <p:animMotion origin="layout" path="M -0.11818 0.00555 L 0.01667 0.00463 " pathEditMode="relative" rAng="0" ptsTypes="AA">
                                      <p:cBhvr>
                                        <p:cTn id="124" dur="1500" fill="hold"/>
                                        <p:tgtEl>
                                          <p:spTgt spid="63"/>
                                        </p:tgtEl>
                                        <p:attrNameLst>
                                          <p:attrName>ppt_x</p:attrName>
                                          <p:attrName>ppt_y</p:attrName>
                                        </p:attrNameLst>
                                      </p:cBhvr>
                                      <p:rCtr x="6736" y="-46"/>
                                    </p:animMotion>
                                  </p:childTnLst>
                                </p:cTn>
                              </p:par>
                              <p:par>
                                <p:cTn id="125" presetID="0" presetClass="path" presetSubtype="0" accel="50000" decel="50000" fill="hold" nodeType="withEffect">
                                  <p:stCondLst>
                                    <p:cond delay="0"/>
                                  </p:stCondLst>
                                  <p:childTnLst>
                                    <p:animMotion origin="layout" path="M -0.12474 0.00301 L 0.00911 0.00139 " pathEditMode="relative" rAng="0" ptsTypes="AA">
                                      <p:cBhvr>
                                        <p:cTn id="126" dur="1500" fill="hold"/>
                                        <p:tgtEl>
                                          <p:spTgt spid="6158"/>
                                        </p:tgtEl>
                                        <p:attrNameLst>
                                          <p:attrName>ppt_x</p:attrName>
                                          <p:attrName>ppt_y</p:attrName>
                                        </p:attrNameLst>
                                      </p:cBhvr>
                                      <p:rCtr x="6693" y="-93"/>
                                    </p:animMotion>
                                  </p:childTnLst>
                                </p:cTn>
                              </p:par>
                              <p:par>
                                <p:cTn id="127" presetID="0" presetClass="path" presetSubtype="0" accel="50000" decel="50000" fill="hold" nodeType="withEffect">
                                  <p:stCondLst>
                                    <p:cond delay="0"/>
                                  </p:stCondLst>
                                  <p:childTnLst>
                                    <p:animMotion origin="layout" path="M -0.12122 0.00394 L 0.01537 0.00232 " pathEditMode="relative" rAng="0" ptsTypes="AA">
                                      <p:cBhvr>
                                        <p:cTn id="128" dur="1500" fill="hold"/>
                                        <p:tgtEl>
                                          <p:spTgt spid="6159"/>
                                        </p:tgtEl>
                                        <p:attrNameLst>
                                          <p:attrName>ppt_x</p:attrName>
                                          <p:attrName>ppt_y</p:attrName>
                                        </p:attrNameLst>
                                      </p:cBhvr>
                                      <p:rCtr x="6823" y="-93"/>
                                    </p:animMotion>
                                  </p:childTnLst>
                                </p:cTn>
                              </p:par>
                              <p:par>
                                <p:cTn id="129" presetID="0" presetClass="path" presetSubtype="0" accel="50000" decel="50000" fill="hold" nodeType="withEffect">
                                  <p:stCondLst>
                                    <p:cond delay="0"/>
                                  </p:stCondLst>
                                  <p:childTnLst>
                                    <p:animMotion origin="layout" path="M -0.1125 0.00394 L 0.02148 0.00394 " pathEditMode="relative" rAng="0" ptsTypes="AA">
                                      <p:cBhvr>
                                        <p:cTn id="130" dur="1500" fill="hold"/>
                                        <p:tgtEl>
                                          <p:spTgt spid="6160"/>
                                        </p:tgtEl>
                                        <p:attrNameLst>
                                          <p:attrName>ppt_x</p:attrName>
                                          <p:attrName>ppt_y</p:attrName>
                                        </p:attrNameLst>
                                      </p:cBhvr>
                                      <p:rCtr x="6693" y="0"/>
                                    </p:animMotion>
                                  </p:childTnLst>
                                </p:cTn>
                              </p:par>
                              <p:par>
                                <p:cTn id="131" presetID="0" presetClass="path" presetSubtype="0" accel="50000" decel="50000" fill="hold" nodeType="withEffect">
                                  <p:stCondLst>
                                    <p:cond delay="0"/>
                                  </p:stCondLst>
                                  <p:childTnLst>
                                    <p:animMotion origin="layout" path="M -0.1125 0.00394 L 0.01602 0.00232 " pathEditMode="relative" rAng="0" ptsTypes="AA">
                                      <p:cBhvr>
                                        <p:cTn id="132" dur="1500" fill="hold"/>
                                        <p:tgtEl>
                                          <p:spTgt spid="6161"/>
                                        </p:tgtEl>
                                        <p:attrNameLst>
                                          <p:attrName>ppt_x</p:attrName>
                                          <p:attrName>ppt_y</p:attrName>
                                        </p:attrNameLst>
                                      </p:cBhvr>
                                      <p:rCtr x="6419" y="-93"/>
                                    </p:animMotion>
                                  </p:childTnLst>
                                </p:cTn>
                              </p:par>
                              <p:par>
                                <p:cTn id="133" presetID="0" presetClass="path" presetSubtype="0" accel="50000" decel="50000" fill="hold" nodeType="withEffect">
                                  <p:stCondLst>
                                    <p:cond delay="0"/>
                                  </p:stCondLst>
                                  <p:childTnLst>
                                    <p:animMotion origin="layout" path="M -0.1125 0.00394 L 0.0151 0.00232 " pathEditMode="relative" rAng="0" ptsTypes="AA">
                                      <p:cBhvr>
                                        <p:cTn id="134" dur="1500" fill="hold"/>
                                        <p:tgtEl>
                                          <p:spTgt spid="6162"/>
                                        </p:tgtEl>
                                        <p:attrNameLst>
                                          <p:attrName>ppt_x</p:attrName>
                                          <p:attrName>ppt_y</p:attrName>
                                        </p:attrNameLst>
                                      </p:cBhvr>
                                      <p:rCtr x="6380" y="-93"/>
                                    </p:animMotion>
                                  </p:childTnLst>
                                </p:cTn>
                              </p:par>
                              <p:par>
                                <p:cTn id="135" presetID="6" presetClass="emph" presetSubtype="0" fill="hold" nodeType="withEffect">
                                  <p:stCondLst>
                                    <p:cond delay="500"/>
                                  </p:stCondLst>
                                  <p:childTnLst>
                                    <p:animScale>
                                      <p:cBhvr>
                                        <p:cTn id="136" dur="1000" fill="hold"/>
                                        <p:tgtEl>
                                          <p:spTgt spid="6163"/>
                                        </p:tgtEl>
                                      </p:cBhvr>
                                      <p:by x="170000" y="170000"/>
                                    </p:animScale>
                                  </p:childTnLst>
                                </p:cTn>
                              </p:par>
                            </p:childTnLst>
                          </p:cTn>
                        </p:par>
                        <p:par>
                          <p:cTn id="137" fill="hold">
                            <p:stCondLst>
                              <p:cond delay="1500"/>
                            </p:stCondLst>
                            <p:childTnLst>
                              <p:par>
                                <p:cTn id="138" presetID="10" presetClass="exit" presetSubtype="0" fill="hold" nodeType="afterEffect">
                                  <p:stCondLst>
                                    <p:cond delay="0"/>
                                  </p:stCondLst>
                                  <p:childTnLst>
                                    <p:animEffect transition="out" filter="fade">
                                      <p:cBhvr>
                                        <p:cTn id="139" dur="1000"/>
                                        <p:tgtEl>
                                          <p:spTgt spid="6163"/>
                                        </p:tgtEl>
                                      </p:cBhvr>
                                    </p:animEffect>
                                    <p:set>
                                      <p:cBhvr>
                                        <p:cTn id="140" dur="1" fill="hold">
                                          <p:stCondLst>
                                            <p:cond delay="999"/>
                                          </p:stCondLst>
                                        </p:cTn>
                                        <p:tgtEl>
                                          <p:spTgt spid="6163"/>
                                        </p:tgtEl>
                                        <p:attrNameLst>
                                          <p:attrName>style.visibility</p:attrName>
                                        </p:attrNameLst>
                                      </p:cBhvr>
                                      <p:to>
                                        <p:strVal val="hidden"/>
                                      </p:to>
                                    </p:set>
                                  </p:childTnLst>
                                </p:cTn>
                              </p:par>
                              <p:par>
                                <p:cTn id="141" presetID="10" presetClass="entr" presetSubtype="0" fill="hold" grpId="0" nodeType="with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fade">
                                      <p:cBhvr>
                                        <p:cTn id="143" dur="1000"/>
                                        <p:tgtEl>
                                          <p:spTgt spid="78"/>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1" fill="hold" nodeType="clickEffect">
                                  <p:stCondLst>
                                    <p:cond delay="0"/>
                                  </p:stCondLst>
                                  <p:childTnLst>
                                    <p:set>
                                      <p:cBhvr>
                                        <p:cTn id="147" dur="1" fill="hold">
                                          <p:stCondLst>
                                            <p:cond delay="0"/>
                                          </p:stCondLst>
                                        </p:cTn>
                                        <p:tgtEl>
                                          <p:spTgt spid="3"/>
                                        </p:tgtEl>
                                        <p:attrNameLst>
                                          <p:attrName>style.visibility</p:attrName>
                                        </p:attrNameLst>
                                      </p:cBhvr>
                                      <p:to>
                                        <p:strVal val="visible"/>
                                      </p:to>
                                    </p:set>
                                    <p:animEffect transition="in" filter="wipe(up)">
                                      <p:cBhvr>
                                        <p:cTn id="148" dur="500"/>
                                        <p:tgtEl>
                                          <p:spTgt spid="3"/>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2" fill="hold" nodeType="clickEffect">
                                  <p:stCondLst>
                                    <p:cond delay="0"/>
                                  </p:stCondLst>
                                  <p:childTnLst>
                                    <p:set>
                                      <p:cBhvr>
                                        <p:cTn id="152" dur="1" fill="hold">
                                          <p:stCondLst>
                                            <p:cond delay="0"/>
                                          </p:stCondLst>
                                        </p:cTn>
                                        <p:tgtEl>
                                          <p:spTgt spid="4"/>
                                        </p:tgtEl>
                                        <p:attrNameLst>
                                          <p:attrName>style.visibility</p:attrName>
                                        </p:attrNameLst>
                                      </p:cBhvr>
                                      <p:to>
                                        <p:strVal val="visible"/>
                                      </p:to>
                                    </p:set>
                                    <p:animEffect transition="in" filter="wipe(right)">
                                      <p:cBhvr>
                                        <p:cTn id="153" dur="500"/>
                                        <p:tgtEl>
                                          <p:spTgt spid="4"/>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nodeType="clickEffect">
                                  <p:stCondLst>
                                    <p:cond delay="0"/>
                                  </p:stCondLst>
                                  <p:childTnLst>
                                    <p:set>
                                      <p:cBhvr>
                                        <p:cTn id="157" dur="1" fill="hold">
                                          <p:stCondLst>
                                            <p:cond delay="0"/>
                                          </p:stCondLst>
                                        </p:cTn>
                                        <p:tgtEl>
                                          <p:spTgt spid="5"/>
                                        </p:tgtEl>
                                        <p:attrNameLst>
                                          <p:attrName>style.visibility</p:attrName>
                                        </p:attrNameLst>
                                      </p:cBhvr>
                                      <p:to>
                                        <p:strVal val="visible"/>
                                      </p:to>
                                    </p:set>
                                    <p:animEffect transition="in" filter="wipe(down)">
                                      <p:cBhvr>
                                        <p:cTn id="1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53187" y="1297709"/>
            <a:ext cx="11393488" cy="1066800"/>
          </a:xfrm>
          <a:prstGeom prst="roundRect">
            <a:avLst>
              <a:gd name="adj" fmla="val 5181"/>
            </a:avLst>
          </a:prstGeom>
          <a:gradFill>
            <a:gsLst>
              <a:gs pos="0">
                <a:schemeClr val="accent5">
                  <a:shade val="51000"/>
                  <a:satMod val="130000"/>
                  <a:alpha val="40000"/>
                </a:schemeClr>
              </a:gs>
              <a:gs pos="80000">
                <a:schemeClr val="accent5">
                  <a:shade val="93000"/>
                  <a:satMod val="130000"/>
                  <a:alpha val="27000"/>
                </a:schemeClr>
              </a:gs>
              <a:gs pos="100000">
                <a:schemeClr val="accent5">
                  <a:shade val="94000"/>
                  <a:satMod val="135000"/>
                  <a:alpha val="19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 name="Rounded Rectangle 4"/>
          <p:cNvSpPr/>
          <p:nvPr/>
        </p:nvSpPr>
        <p:spPr bwMode="auto">
          <a:xfrm>
            <a:off x="353187" y="2440709"/>
            <a:ext cx="11393488" cy="1206500"/>
          </a:xfrm>
          <a:prstGeom prst="roundRect">
            <a:avLst>
              <a:gd name="adj" fmla="val 5181"/>
            </a:avLst>
          </a:prstGeom>
          <a:gradFill>
            <a:gsLst>
              <a:gs pos="0">
                <a:schemeClr val="accent5">
                  <a:shade val="51000"/>
                  <a:satMod val="130000"/>
                  <a:alpha val="40000"/>
                </a:schemeClr>
              </a:gs>
              <a:gs pos="80000">
                <a:schemeClr val="accent5">
                  <a:shade val="93000"/>
                  <a:satMod val="130000"/>
                  <a:alpha val="27000"/>
                </a:schemeClr>
              </a:gs>
              <a:gs pos="100000">
                <a:schemeClr val="accent5">
                  <a:shade val="94000"/>
                  <a:satMod val="135000"/>
                  <a:alpha val="19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 name="Rounded Rectangle 5"/>
          <p:cNvSpPr/>
          <p:nvPr/>
        </p:nvSpPr>
        <p:spPr bwMode="auto">
          <a:xfrm>
            <a:off x="353187" y="3723409"/>
            <a:ext cx="11393488" cy="1206500"/>
          </a:xfrm>
          <a:prstGeom prst="roundRect">
            <a:avLst>
              <a:gd name="adj" fmla="val 5181"/>
            </a:avLst>
          </a:prstGeom>
          <a:gradFill>
            <a:gsLst>
              <a:gs pos="0">
                <a:schemeClr val="accent5">
                  <a:shade val="51000"/>
                  <a:satMod val="130000"/>
                  <a:alpha val="40000"/>
                </a:schemeClr>
              </a:gs>
              <a:gs pos="80000">
                <a:schemeClr val="accent5">
                  <a:shade val="93000"/>
                  <a:satMod val="130000"/>
                  <a:alpha val="27000"/>
                </a:schemeClr>
              </a:gs>
              <a:gs pos="100000">
                <a:schemeClr val="accent5">
                  <a:shade val="94000"/>
                  <a:satMod val="135000"/>
                  <a:alpha val="19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7" name="Rounded Rectangle 6"/>
          <p:cNvSpPr/>
          <p:nvPr/>
        </p:nvSpPr>
        <p:spPr bwMode="auto">
          <a:xfrm>
            <a:off x="353187" y="5006109"/>
            <a:ext cx="11393488" cy="1206500"/>
          </a:xfrm>
          <a:prstGeom prst="roundRect">
            <a:avLst>
              <a:gd name="adj" fmla="val 5181"/>
            </a:avLst>
          </a:prstGeom>
          <a:gradFill>
            <a:gsLst>
              <a:gs pos="0">
                <a:schemeClr val="accent5">
                  <a:shade val="51000"/>
                  <a:satMod val="130000"/>
                  <a:alpha val="40000"/>
                </a:schemeClr>
              </a:gs>
              <a:gs pos="80000">
                <a:schemeClr val="accent5">
                  <a:shade val="93000"/>
                  <a:satMod val="130000"/>
                  <a:alpha val="27000"/>
                </a:schemeClr>
              </a:gs>
              <a:gs pos="100000">
                <a:schemeClr val="accent5">
                  <a:shade val="94000"/>
                  <a:satMod val="135000"/>
                  <a:alpha val="19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mtClean="0"/>
              <a:t>Opalis Concepts</a:t>
            </a:r>
            <a:endParaRPr lang="en-US" dirty="0"/>
          </a:p>
        </p:txBody>
      </p:sp>
      <p:sp>
        <p:nvSpPr>
          <p:cNvPr id="3" name="Content Placeholder 2"/>
          <p:cNvSpPr>
            <a:spLocks noGrp="1"/>
          </p:cNvSpPr>
          <p:nvPr>
            <p:ph type="body" sz="quarter" idx="10"/>
          </p:nvPr>
        </p:nvSpPr>
        <p:spPr/>
        <p:txBody>
          <a:bodyPr/>
          <a:lstStyle/>
          <a:p>
            <a:pPr marL="463550" indent="-463550"/>
            <a:r>
              <a:rPr lang="en-US" sz="2800" smtClean="0"/>
              <a:t>Activities</a:t>
            </a:r>
          </a:p>
          <a:p>
            <a:pPr lvl="1"/>
            <a:r>
              <a:rPr lang="en-US" sz="2200" smtClean="0"/>
              <a:t>Intelligent tasks that perform defined actions</a:t>
            </a:r>
          </a:p>
          <a:p>
            <a:pPr lvl="1"/>
            <a:endParaRPr lang="en-US" sz="1200" smtClean="0"/>
          </a:p>
          <a:p>
            <a:r>
              <a:rPr lang="en-US" sz="2800" smtClean="0"/>
              <a:t>Integration Packs</a:t>
            </a:r>
          </a:p>
          <a:p>
            <a:pPr lvl="1"/>
            <a:r>
              <a:rPr lang="en-US" sz="2200" smtClean="0"/>
              <a:t>The way Opalis integrates to and executes activities against other systems and solutions</a:t>
            </a:r>
          </a:p>
          <a:p>
            <a:pPr lvl="1"/>
            <a:endParaRPr lang="en-US" sz="1200" smtClean="0"/>
          </a:p>
          <a:p>
            <a:r>
              <a:rPr lang="en-US" sz="2800" smtClean="0"/>
              <a:t>Databus</a:t>
            </a:r>
          </a:p>
          <a:p>
            <a:pPr lvl="1"/>
            <a:r>
              <a:rPr lang="en-US" sz="2200" smtClean="0"/>
              <a:t>The mechanism Opalis uses to publish and consume information between </a:t>
            </a:r>
            <a:br>
              <a:rPr lang="en-US" sz="2200" smtClean="0"/>
            </a:br>
            <a:r>
              <a:rPr lang="en-US" sz="2200" smtClean="0"/>
              <a:t>activities as the runbook executes</a:t>
            </a:r>
          </a:p>
          <a:p>
            <a:pPr lvl="1"/>
            <a:endParaRPr lang="en-US" sz="800" smtClean="0"/>
          </a:p>
          <a:p>
            <a:r>
              <a:rPr lang="en-US" sz="2800" smtClean="0"/>
              <a:t>Runbooks</a:t>
            </a:r>
          </a:p>
          <a:p>
            <a:pPr lvl="1"/>
            <a:r>
              <a:rPr lang="en-US" sz="2200" smtClean="0"/>
              <a:t>System level workflows that execute a series of linked activities to complete</a:t>
            </a:r>
            <a:br>
              <a:rPr lang="en-US" sz="2200" smtClean="0"/>
            </a:br>
            <a:r>
              <a:rPr lang="en-US" sz="2200" smtClean="0"/>
              <a:t>a defined set of actions </a:t>
            </a:r>
            <a:endParaRPr lang="en-US" sz="2200" dirty="0" smtClean="0"/>
          </a:p>
        </p:txBody>
      </p:sp>
    </p:spTree>
    <p:extLst>
      <p:ext uri="{BB962C8B-B14F-4D97-AF65-F5344CB8AC3E}">
        <p14:creationId xmlns:p14="http://schemas.microsoft.com/office/powerpoint/2010/main" val="177108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par>
                          <p:cTn id="27" fill="hold">
                            <p:stCondLst>
                              <p:cond delay="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par>
                          <p:cTn id="37" fill="hold">
                            <p:stCondLst>
                              <p:cond delay="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 name="Rounded Rectangle 77"/>
          <p:cNvSpPr/>
          <p:nvPr/>
        </p:nvSpPr>
        <p:spPr bwMode="auto">
          <a:xfrm>
            <a:off x="1243395" y="1373871"/>
            <a:ext cx="9525000" cy="4714504"/>
          </a:xfrm>
          <a:prstGeom prst="roundRect">
            <a:avLst>
              <a:gd name="adj" fmla="val 3431"/>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gradFill>
                <a:gsLst>
                  <a:gs pos="0">
                    <a:srgbClr val="FFFFFF"/>
                  </a:gs>
                  <a:gs pos="100000">
                    <a:srgbClr val="FFFFFF"/>
                  </a:gs>
                </a:gsLst>
                <a:lin ang="5400000" scaled="0"/>
              </a:gradFill>
            </a:endParaRPr>
          </a:p>
        </p:txBody>
      </p:sp>
      <p:graphicFrame>
        <p:nvGraphicFramePr>
          <p:cNvPr id="80" name="Table 79"/>
          <p:cNvGraphicFramePr>
            <a:graphicFrameLocks noGrp="1" noChangeAspect="1"/>
          </p:cNvGraphicFramePr>
          <p:nvPr>
            <p:extLst>
              <p:ext uri="{D42A27DB-BD31-4B8C-83A1-F6EECF244321}">
                <p14:modId xmlns:p14="http://schemas.microsoft.com/office/powerpoint/2010/main" val="2397807330"/>
              </p:ext>
            </p:extLst>
          </p:nvPr>
        </p:nvGraphicFramePr>
        <p:xfrm>
          <a:off x="2037504" y="3354864"/>
          <a:ext cx="7901940" cy="1295403"/>
        </p:xfrm>
        <a:graphic>
          <a:graphicData uri="http://schemas.openxmlformats.org/drawingml/2006/table">
            <a:tbl>
              <a:tblPr firstRow="1" bandRow="1">
                <a:tableStyleId>{16D9F66E-5EB9-4882-86FB-DCBF35E3C3E4}</a:tableStyleId>
              </a:tblPr>
              <a:tblGrid>
                <a:gridCol w="7901940"/>
              </a:tblGrid>
              <a:tr h="370115">
                <a:tc>
                  <a:txBody>
                    <a:bodyPr/>
                    <a:lstStyle/>
                    <a:p>
                      <a:pPr algn="ctr"/>
                      <a:endParaRPr lang="en-US" sz="900" dirty="0" smtClean="0"/>
                    </a:p>
                    <a:p>
                      <a:pPr algn="ctr"/>
                      <a:endParaRPr lang="en-US" sz="900" dirty="0" smtClean="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2">
                        <a:lumMod val="20000"/>
                        <a:lumOff val="80000"/>
                      </a:schemeClr>
                    </a:solidFill>
                  </a:tcPr>
                </a:tc>
              </a:tr>
              <a:tr h="231322">
                <a:tc>
                  <a:txBody>
                    <a:bodyPr/>
                    <a:lstStyle/>
                    <a:p>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95000"/>
                        <a:alpha val="90000"/>
                      </a:schemeClr>
                    </a:solidFill>
                  </a:tcPr>
                </a:tc>
              </a:tr>
              <a:tr h="231322">
                <a:tc>
                  <a:txBody>
                    <a:bodyPr/>
                    <a:lstStyle/>
                    <a:p>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2">
                        <a:lumMod val="20000"/>
                        <a:lumOff val="80000"/>
                      </a:schemeClr>
                    </a:solidFill>
                  </a:tcPr>
                </a:tc>
              </a:tr>
              <a:tr h="231322">
                <a:tc>
                  <a:txBody>
                    <a:bodyPr/>
                    <a:lstStyle/>
                    <a:p>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95000"/>
                        <a:alpha val="90000"/>
                      </a:schemeClr>
                    </a:solidFill>
                  </a:tcPr>
                </a:tc>
              </a:tr>
              <a:tr h="231322">
                <a:tc>
                  <a:txBody>
                    <a:bodyPr/>
                    <a:lstStyle/>
                    <a:p>
                      <a:r>
                        <a:rPr lang="en-US" sz="900" dirty="0" smtClean="0"/>
                        <a:t>	</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2">
                        <a:lumMod val="20000"/>
                        <a:lumOff val="80000"/>
                      </a:schemeClr>
                    </a:solidFill>
                  </a:tcPr>
                </a:tc>
              </a:tr>
            </a:tbl>
          </a:graphicData>
        </a:graphic>
      </p:graphicFrame>
      <p:sp>
        <p:nvSpPr>
          <p:cNvPr id="6" name="Title 5"/>
          <p:cNvSpPr>
            <a:spLocks noGrp="1"/>
          </p:cNvSpPr>
          <p:nvPr>
            <p:ph type="title"/>
          </p:nvPr>
        </p:nvSpPr>
        <p:spPr/>
        <p:txBody>
          <a:bodyPr/>
          <a:lstStyle/>
          <a:p>
            <a:r>
              <a:rPr lang="en-US" dirty="0" smtClean="0"/>
              <a:t>Authoring Made Easy </a:t>
            </a:r>
            <a:endParaRPr lang="en-US" dirty="0"/>
          </a:p>
        </p:txBody>
      </p:sp>
      <p:sp>
        <p:nvSpPr>
          <p:cNvPr id="79" name="Rounded Rectangle 78"/>
          <p:cNvSpPr>
            <a:spLocks noChangeAspect="1"/>
          </p:cNvSpPr>
          <p:nvPr/>
        </p:nvSpPr>
        <p:spPr>
          <a:xfrm>
            <a:off x="1927608" y="3103974"/>
            <a:ext cx="8156575" cy="2497418"/>
          </a:xfrm>
          <a:prstGeom prst="roundRect">
            <a:avLst>
              <a:gd name="adj" fmla="val 683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b" anchorCtr="1" compatLnSpc="1">
            <a:prstTxWarp prst="textNoShape">
              <a:avLst/>
            </a:prstTxWarp>
          </a:bodyPr>
          <a:lstStyle/>
          <a:p>
            <a:pPr algn="ctr" defTabSz="914099" fontAlgn="base">
              <a:spcBef>
                <a:spcPct val="0"/>
              </a:spcBef>
              <a:spcAft>
                <a:spcPct val="0"/>
              </a:spcAft>
            </a:pPr>
            <a:r>
              <a:rPr lang="en-US" sz="2400" b="1" dirty="0">
                <a:gradFill>
                  <a:gsLst>
                    <a:gs pos="0">
                      <a:srgbClr val="FFFFFF"/>
                    </a:gs>
                    <a:gs pos="100000">
                      <a:srgbClr val="FFFFFF"/>
                    </a:gs>
                  </a:gsLst>
                  <a:lin ang="5400000" scaled="0"/>
                </a:gradFill>
              </a:rPr>
              <a:t>Opalis</a:t>
            </a:r>
            <a:r>
              <a:rPr lang="en-US" sz="2400" dirty="0">
                <a:gradFill>
                  <a:gsLst>
                    <a:gs pos="0">
                      <a:srgbClr val="FFFFFF"/>
                    </a:gs>
                    <a:gs pos="100000">
                      <a:srgbClr val="FFFFFF"/>
                    </a:gs>
                  </a:gsLst>
                  <a:lin ang="5400000" scaled="0"/>
                </a:gradFill>
              </a:rPr>
              <a:t> </a:t>
            </a:r>
            <a:r>
              <a:rPr lang="en-US" sz="2400" dirty="0" err="1">
                <a:gradFill>
                  <a:gsLst>
                    <a:gs pos="0">
                      <a:srgbClr val="FFFFFF"/>
                    </a:gs>
                    <a:gs pos="100000">
                      <a:srgbClr val="FFFFFF"/>
                    </a:gs>
                  </a:gsLst>
                  <a:lin ang="5400000" scaled="0"/>
                </a:gradFill>
              </a:rPr>
              <a:t>Databus</a:t>
            </a:r>
            <a:endParaRPr lang="en-US" sz="2400" dirty="0">
              <a:gradFill>
                <a:gsLst>
                  <a:gs pos="0">
                    <a:srgbClr val="FFFFFF"/>
                  </a:gs>
                  <a:gs pos="100000">
                    <a:srgbClr val="FFFFFF"/>
                  </a:gs>
                </a:gsLst>
                <a:lin ang="5400000" scaled="0"/>
              </a:gradFill>
            </a:endParaRPr>
          </a:p>
        </p:txBody>
      </p:sp>
      <p:graphicFrame>
        <p:nvGraphicFramePr>
          <p:cNvPr id="81" name="Table 80"/>
          <p:cNvGraphicFramePr>
            <a:graphicFrameLocks noGrp="1" noChangeAspect="1"/>
          </p:cNvGraphicFramePr>
          <p:nvPr>
            <p:extLst>
              <p:ext uri="{D42A27DB-BD31-4B8C-83A1-F6EECF244321}">
                <p14:modId xmlns:p14="http://schemas.microsoft.com/office/powerpoint/2010/main" val="3470776215"/>
              </p:ext>
            </p:extLst>
          </p:nvPr>
        </p:nvGraphicFramePr>
        <p:xfrm>
          <a:off x="2113704" y="3362454"/>
          <a:ext cx="1805940" cy="1965960"/>
        </p:xfrm>
        <a:graphic>
          <a:graphicData uri="http://schemas.openxmlformats.org/drawingml/2006/table">
            <a:tbl>
              <a:tblPr firstRow="1" bandRow="1">
                <a:tableStyleId>{5C22544A-7EE6-4342-B048-85BDC9FD1C3A}</a:tableStyleId>
              </a:tblPr>
              <a:tblGrid>
                <a:gridCol w="586740"/>
                <a:gridCol w="484822"/>
                <a:gridCol w="416719"/>
                <a:gridCol w="317659"/>
              </a:tblGrid>
              <a:tr h="365823">
                <a:tc>
                  <a:txBody>
                    <a:bodyPr/>
                    <a:lstStyle/>
                    <a:p>
                      <a:pPr algn="ctr"/>
                      <a:r>
                        <a:rPr lang="en-US" sz="900" dirty="0" smtClean="0"/>
                        <a:t>Request ID</a:t>
                      </a:r>
                      <a:endParaRPr lang="en-US" sz="900" dirty="0"/>
                    </a:p>
                  </a:txBody>
                  <a:tcPr marL="45720" marR="4572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c>
                  <a:txBody>
                    <a:bodyPr/>
                    <a:lstStyle/>
                    <a:p>
                      <a:pPr algn="ctr"/>
                      <a:r>
                        <a:rPr lang="en-US" sz="900" smtClean="0"/>
                        <a:t>VM</a:t>
                      </a:r>
                      <a:r>
                        <a:rPr lang="en-US" sz="900" baseline="0" smtClean="0"/>
                        <a:t> Size</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c>
                  <a:txBody>
                    <a:bodyPr/>
                    <a:lstStyle/>
                    <a:p>
                      <a:pPr algn="ctr"/>
                      <a:r>
                        <a:rPr lang="en-US" sz="900" dirty="0" smtClean="0"/>
                        <a:t>VM Disk</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r>
              <a:tr h="213344">
                <a:tc>
                  <a:txBody>
                    <a:bodyPr/>
                    <a:lstStyle/>
                    <a:p>
                      <a:pPr algn="ctr"/>
                      <a:r>
                        <a:rPr lang="en-US" sz="900" dirty="0" smtClean="0"/>
                        <a:t>CR3453</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Large</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8GB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213344">
                <a:tc>
                  <a:txBody>
                    <a:bodyPr/>
                    <a:lstStyle/>
                    <a:p>
                      <a:pPr algn="ctr"/>
                      <a:r>
                        <a:rPr lang="en-US" sz="900" dirty="0" smtClean="0"/>
                        <a:t>CR3460</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Small</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1GB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r h="213344">
                <a:tc>
                  <a:txBody>
                    <a:bodyPr/>
                    <a:lstStyle/>
                    <a:p>
                      <a:pPr algn="ctr"/>
                      <a:r>
                        <a:rPr lang="en-US" sz="900" dirty="0" smtClean="0"/>
                        <a:t>CR3750</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Small</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4GB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213344">
                <a:tc>
                  <a:txBody>
                    <a:bodyPr/>
                    <a:lstStyle/>
                    <a:p>
                      <a:pPr algn="ctr"/>
                      <a:r>
                        <a:rPr lang="en-US" sz="900" dirty="0" smtClean="0"/>
                        <a:t>CR2762</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Med</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5GB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bl>
          </a:graphicData>
        </a:graphic>
      </p:graphicFrame>
      <p:graphicFrame>
        <p:nvGraphicFramePr>
          <p:cNvPr id="82" name="Table 81"/>
          <p:cNvGraphicFramePr>
            <a:graphicFrameLocks noGrp="1" noChangeAspect="1"/>
          </p:cNvGraphicFramePr>
          <p:nvPr>
            <p:extLst>
              <p:ext uri="{D42A27DB-BD31-4B8C-83A1-F6EECF244321}">
                <p14:modId xmlns:p14="http://schemas.microsoft.com/office/powerpoint/2010/main" val="2977861699"/>
              </p:ext>
            </p:extLst>
          </p:nvPr>
        </p:nvGraphicFramePr>
        <p:xfrm>
          <a:off x="4062519" y="3362485"/>
          <a:ext cx="1488653" cy="1280160"/>
        </p:xfrm>
        <a:graphic>
          <a:graphicData uri="http://schemas.openxmlformats.org/drawingml/2006/table">
            <a:tbl>
              <a:tblPr firstRow="1" bandRow="1">
                <a:tableStyleId>{5C22544A-7EE6-4342-B048-85BDC9FD1C3A}</a:tableStyleId>
              </a:tblPr>
              <a:tblGrid>
                <a:gridCol w="609600"/>
                <a:gridCol w="546711"/>
                <a:gridCol w="332342"/>
              </a:tblGrid>
              <a:tr h="151161">
                <a:tc>
                  <a:txBody>
                    <a:bodyPr/>
                    <a:lstStyle/>
                    <a:p>
                      <a:pPr algn="ctr"/>
                      <a:r>
                        <a:rPr lang="en-US" sz="900" dirty="0" smtClean="0"/>
                        <a:t>VM</a:t>
                      </a:r>
                      <a:r>
                        <a:rPr lang="en-US" sz="900" baseline="0" dirty="0" smtClean="0"/>
                        <a:t> ID</a:t>
                      </a:r>
                      <a:br>
                        <a:rPr lang="en-US" sz="900" baseline="0" dirty="0" smtClean="0"/>
                      </a:br>
                      <a:endParaRPr lang="en-US" sz="900" dirty="0" smtClean="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c>
                  <a:txBody>
                    <a:bodyPr/>
                    <a:lstStyle/>
                    <a:p>
                      <a:pPr algn="ctr"/>
                      <a:r>
                        <a:rPr lang="en-US" sz="900" dirty="0" smtClean="0"/>
                        <a:t>VM</a:t>
                      </a:r>
                      <a:r>
                        <a:rPr lang="en-US" sz="900" baseline="0" dirty="0" smtClean="0"/>
                        <a:t> Name</a:t>
                      </a:r>
                      <a:endParaRPr lang="en-US" sz="900" dirty="0" smtClean="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c>
                  <a:txBody>
                    <a:bodyPr/>
                    <a:lstStyle/>
                    <a:p>
                      <a:pPr algn="ctr"/>
                      <a:r>
                        <a:rPr lang="en-US" sz="900" dirty="0" smtClean="0"/>
                        <a:t>…</a:t>
                      </a: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r>
              <a:tr h="151161">
                <a:tc>
                  <a:txBody>
                    <a:bodyPr/>
                    <a:lstStyle/>
                    <a:p>
                      <a:pPr algn="ctr"/>
                      <a:r>
                        <a:rPr lang="en-US" sz="900" dirty="0" smtClean="0"/>
                        <a:t>233113</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VM233</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233114</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VM234</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r h="151161">
                <a:tc>
                  <a:txBody>
                    <a:bodyPr/>
                    <a:lstStyle/>
                    <a:p>
                      <a:pPr algn="ctr"/>
                      <a:r>
                        <a:rPr lang="en-US" sz="900" dirty="0" smtClean="0"/>
                        <a:t>233115</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VM235</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233116</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VM236</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bl>
          </a:graphicData>
        </a:graphic>
      </p:graphicFrame>
      <p:graphicFrame>
        <p:nvGraphicFramePr>
          <p:cNvPr id="83" name="Table 82"/>
          <p:cNvGraphicFramePr>
            <a:graphicFrameLocks noGrp="1" noChangeAspect="1"/>
          </p:cNvGraphicFramePr>
          <p:nvPr>
            <p:extLst>
              <p:ext uri="{D42A27DB-BD31-4B8C-83A1-F6EECF244321}">
                <p14:modId xmlns:p14="http://schemas.microsoft.com/office/powerpoint/2010/main" val="2313188201"/>
              </p:ext>
            </p:extLst>
          </p:nvPr>
        </p:nvGraphicFramePr>
        <p:xfrm>
          <a:off x="5734584" y="3362485"/>
          <a:ext cx="903496" cy="1280160"/>
        </p:xfrm>
        <a:graphic>
          <a:graphicData uri="http://schemas.openxmlformats.org/drawingml/2006/table">
            <a:tbl>
              <a:tblPr firstRow="1" bandRow="1">
                <a:tableStyleId>{5C22544A-7EE6-4342-B048-85BDC9FD1C3A}</a:tableStyleId>
              </a:tblPr>
              <a:tblGrid>
                <a:gridCol w="575835"/>
                <a:gridCol w="327661"/>
              </a:tblGrid>
              <a:tr h="151161">
                <a:tc>
                  <a:txBody>
                    <a:bodyPr/>
                    <a:lstStyle/>
                    <a:p>
                      <a:pPr algn="ctr"/>
                      <a:r>
                        <a:rPr lang="en-US" sz="900" dirty="0" smtClean="0"/>
                        <a:t>Disk </a:t>
                      </a:r>
                      <a:r>
                        <a:rPr lang="en-US" sz="900" baseline="0" dirty="0" smtClean="0"/>
                        <a:t>ID</a:t>
                      </a:r>
                      <a:br>
                        <a:rPr lang="en-US" sz="900" baseline="0" dirty="0" smtClean="0"/>
                      </a:br>
                      <a:endParaRPr lang="en-US" sz="900" dirty="0" smtClean="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c>
                  <a:txBody>
                    <a:bodyPr/>
                    <a:lstStyle/>
                    <a:p>
                      <a:pPr algn="ctr"/>
                      <a:r>
                        <a:rPr lang="en-US" sz="900" dirty="0" smtClean="0"/>
                        <a:t>…</a:t>
                      </a: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r>
              <a:tr h="151161">
                <a:tc>
                  <a:txBody>
                    <a:bodyPr/>
                    <a:lstStyle/>
                    <a:p>
                      <a:pPr algn="ctr"/>
                      <a:r>
                        <a:rPr lang="en-US" sz="900" dirty="0" smtClean="0"/>
                        <a:t>33434</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33435</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r h="151161">
                <a:tc>
                  <a:txBody>
                    <a:bodyPr/>
                    <a:lstStyle/>
                    <a:p>
                      <a:pPr algn="ctr"/>
                      <a:r>
                        <a:rPr lang="en-US" sz="900" dirty="0" smtClean="0"/>
                        <a:t>33436</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33437</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bl>
          </a:graphicData>
        </a:graphic>
      </p:graphicFrame>
      <p:graphicFrame>
        <p:nvGraphicFramePr>
          <p:cNvPr id="84" name="Table 83"/>
          <p:cNvGraphicFramePr>
            <a:graphicFrameLocks noGrp="1" noChangeAspect="1"/>
          </p:cNvGraphicFramePr>
          <p:nvPr>
            <p:extLst>
              <p:ext uri="{D42A27DB-BD31-4B8C-83A1-F6EECF244321}">
                <p14:modId xmlns:p14="http://schemas.microsoft.com/office/powerpoint/2010/main" val="1675368339"/>
              </p:ext>
            </p:extLst>
          </p:nvPr>
        </p:nvGraphicFramePr>
        <p:xfrm>
          <a:off x="7333011" y="3362485"/>
          <a:ext cx="903496" cy="1417320"/>
        </p:xfrm>
        <a:graphic>
          <a:graphicData uri="http://schemas.openxmlformats.org/drawingml/2006/table">
            <a:tbl>
              <a:tblPr firstRow="1" bandRow="1">
                <a:tableStyleId>{5C22544A-7EE6-4342-B048-85BDC9FD1C3A}</a:tableStyleId>
              </a:tblPr>
              <a:tblGrid>
                <a:gridCol w="529983"/>
                <a:gridCol w="373513"/>
              </a:tblGrid>
              <a:tr h="151161">
                <a:tc>
                  <a:txBody>
                    <a:bodyPr/>
                    <a:lstStyle/>
                    <a:p>
                      <a:pPr algn="ctr"/>
                      <a:r>
                        <a:rPr lang="en-US" sz="900" dirty="0" smtClean="0"/>
                        <a:t>Job ID</a:t>
                      </a:r>
                    </a:p>
                    <a:p>
                      <a:pPr algn="ctr"/>
                      <a:endParaRPr lang="en-US" sz="900" dirty="0" smtClean="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c>
                  <a:txBody>
                    <a:bodyPr/>
                    <a:lstStyle/>
                    <a:p>
                      <a:pPr algn="ctr"/>
                      <a:r>
                        <a:rPr lang="en-US" sz="900" dirty="0" smtClean="0"/>
                        <a:t>…</a:t>
                      </a: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r>
              <a:tr h="151161">
                <a:tc>
                  <a:txBody>
                    <a:bodyPr/>
                    <a:lstStyle/>
                    <a:p>
                      <a:pPr algn="ctr"/>
                      <a:r>
                        <a:rPr lang="en-US" sz="900" dirty="0" smtClean="0"/>
                        <a:t>6655</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6657</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r h="151161">
                <a:tc>
                  <a:txBody>
                    <a:bodyPr/>
                    <a:lstStyle/>
                    <a:p>
                      <a:pPr algn="ctr"/>
                      <a:r>
                        <a:rPr lang="en-US" sz="900" dirty="0" smtClean="0"/>
                        <a:t>6659</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6670</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bl>
          </a:graphicData>
        </a:graphic>
      </p:graphicFrame>
      <p:graphicFrame>
        <p:nvGraphicFramePr>
          <p:cNvPr id="85" name="Table 84"/>
          <p:cNvGraphicFramePr>
            <a:graphicFrameLocks noGrp="1" noChangeAspect="1"/>
          </p:cNvGraphicFramePr>
          <p:nvPr>
            <p:extLst>
              <p:ext uri="{D42A27DB-BD31-4B8C-83A1-F6EECF244321}">
                <p14:modId xmlns:p14="http://schemas.microsoft.com/office/powerpoint/2010/main" val="81824300"/>
              </p:ext>
            </p:extLst>
          </p:nvPr>
        </p:nvGraphicFramePr>
        <p:xfrm>
          <a:off x="8663094" y="3362485"/>
          <a:ext cx="1178061" cy="1280160"/>
        </p:xfrm>
        <a:graphic>
          <a:graphicData uri="http://schemas.openxmlformats.org/drawingml/2006/table">
            <a:tbl>
              <a:tblPr firstRow="1" bandRow="1">
                <a:tableStyleId>{5C22544A-7EE6-4342-B048-85BDC9FD1C3A}</a:tableStyleId>
              </a:tblPr>
              <a:tblGrid>
                <a:gridCol w="800100"/>
                <a:gridCol w="377961"/>
              </a:tblGrid>
              <a:tr h="151161">
                <a:tc>
                  <a:txBody>
                    <a:bodyPr/>
                    <a:lstStyle/>
                    <a:p>
                      <a:pPr algn="ctr"/>
                      <a:r>
                        <a:rPr lang="en-US" sz="900" dirty="0" smtClean="0"/>
                        <a:t>Protection Group</a:t>
                      </a: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c>
                  <a:txBody>
                    <a:bodyPr/>
                    <a:lstStyle/>
                    <a:p>
                      <a:pPr algn="ctr"/>
                      <a:r>
                        <a:rPr lang="en-US" sz="900" dirty="0" smtClean="0"/>
                        <a:t>…</a:t>
                      </a: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r>
              <a:tr h="151161">
                <a:tc>
                  <a:txBody>
                    <a:bodyPr/>
                    <a:lstStyle/>
                    <a:p>
                      <a:pPr algn="ctr"/>
                      <a:r>
                        <a:rPr lang="en-US" sz="900" dirty="0" smtClean="0"/>
                        <a:t>LargeVMs</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SmallVMs</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r h="151161">
                <a:tc>
                  <a:txBody>
                    <a:bodyPr/>
                    <a:lstStyle/>
                    <a:p>
                      <a:pPr algn="ctr"/>
                      <a:r>
                        <a:rPr lang="en-US" sz="900" dirty="0" smtClean="0"/>
                        <a:t>SmallVMs</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MedVMs</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bl>
          </a:graphicData>
        </a:graphic>
      </p:graphicFrame>
      <p:graphicFrame>
        <p:nvGraphicFramePr>
          <p:cNvPr id="86" name="Table 85"/>
          <p:cNvGraphicFramePr>
            <a:graphicFrameLocks noGrp="1" noChangeAspect="1"/>
          </p:cNvGraphicFramePr>
          <p:nvPr>
            <p:extLst>
              <p:ext uri="{D42A27DB-BD31-4B8C-83A1-F6EECF244321}">
                <p14:modId xmlns:p14="http://schemas.microsoft.com/office/powerpoint/2010/main" val="3559927543"/>
              </p:ext>
            </p:extLst>
          </p:nvPr>
        </p:nvGraphicFramePr>
        <p:xfrm>
          <a:off x="4062515" y="3362485"/>
          <a:ext cx="609600" cy="1280160"/>
        </p:xfrm>
        <a:graphic>
          <a:graphicData uri="http://schemas.openxmlformats.org/drawingml/2006/table">
            <a:tbl>
              <a:tblPr firstRow="1" bandRow="1">
                <a:tableStyleId>{5C22544A-7EE6-4342-B048-85BDC9FD1C3A}</a:tableStyleId>
              </a:tblPr>
              <a:tblGrid>
                <a:gridCol w="609600"/>
              </a:tblGrid>
              <a:tr h="151161">
                <a:tc>
                  <a:txBody>
                    <a:bodyPr/>
                    <a:lstStyle/>
                    <a:p>
                      <a:pPr algn="ctr"/>
                      <a:r>
                        <a:rPr lang="en-US" sz="900" dirty="0" smtClean="0"/>
                        <a:t>VM</a:t>
                      </a:r>
                      <a:r>
                        <a:rPr lang="en-US" sz="900" baseline="0" dirty="0" smtClean="0"/>
                        <a:t> ID</a:t>
                      </a:r>
                      <a:br>
                        <a:rPr lang="en-US" sz="900" baseline="0" dirty="0" smtClean="0"/>
                      </a:br>
                      <a:endParaRPr lang="en-US" sz="900" dirty="0" smtClean="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r>
              <a:tr h="151161">
                <a:tc>
                  <a:txBody>
                    <a:bodyPr/>
                    <a:lstStyle/>
                    <a:p>
                      <a:pPr algn="ctr"/>
                      <a:r>
                        <a:rPr lang="en-US" sz="900" dirty="0" smtClean="0"/>
                        <a:t>233113</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233114</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r h="151161">
                <a:tc>
                  <a:txBody>
                    <a:bodyPr/>
                    <a:lstStyle/>
                    <a:p>
                      <a:pPr algn="ctr"/>
                      <a:r>
                        <a:rPr lang="en-US" sz="900" dirty="0" smtClean="0"/>
                        <a:t>233115</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233116</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bl>
          </a:graphicData>
        </a:graphic>
      </p:graphicFrame>
      <p:graphicFrame>
        <p:nvGraphicFramePr>
          <p:cNvPr id="87" name="Table 86"/>
          <p:cNvGraphicFramePr>
            <a:graphicFrameLocks noGrp="1" noChangeAspect="1"/>
          </p:cNvGraphicFramePr>
          <p:nvPr>
            <p:extLst>
              <p:ext uri="{D42A27DB-BD31-4B8C-83A1-F6EECF244321}">
                <p14:modId xmlns:p14="http://schemas.microsoft.com/office/powerpoint/2010/main" val="1138443782"/>
              </p:ext>
            </p:extLst>
          </p:nvPr>
        </p:nvGraphicFramePr>
        <p:xfrm>
          <a:off x="3199228" y="3362485"/>
          <a:ext cx="416719" cy="1417320"/>
        </p:xfrm>
        <a:graphic>
          <a:graphicData uri="http://schemas.openxmlformats.org/drawingml/2006/table">
            <a:tbl>
              <a:tblPr firstRow="1" bandRow="1">
                <a:tableStyleId>{5C22544A-7EE6-4342-B048-85BDC9FD1C3A}</a:tableStyleId>
              </a:tblPr>
              <a:tblGrid>
                <a:gridCol w="416719"/>
              </a:tblGrid>
              <a:tr h="137223">
                <a:tc>
                  <a:txBody>
                    <a:bodyPr/>
                    <a:lstStyle/>
                    <a:p>
                      <a:pPr algn="ctr"/>
                      <a:r>
                        <a:rPr lang="en-US" sz="900" dirty="0" smtClean="0"/>
                        <a:t>VM Disk</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r>
              <a:tr h="213344">
                <a:tc>
                  <a:txBody>
                    <a:bodyPr/>
                    <a:lstStyle/>
                    <a:p>
                      <a:pPr algn="ctr"/>
                      <a:r>
                        <a:rPr lang="en-US" sz="900" dirty="0" smtClean="0"/>
                        <a:t>8GB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213344">
                <a:tc>
                  <a:txBody>
                    <a:bodyPr/>
                    <a:lstStyle/>
                    <a:p>
                      <a:pPr algn="ctr"/>
                      <a:r>
                        <a:rPr lang="en-US" sz="900" dirty="0" smtClean="0"/>
                        <a:t>1GB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r h="213344">
                <a:tc>
                  <a:txBody>
                    <a:bodyPr/>
                    <a:lstStyle/>
                    <a:p>
                      <a:pPr algn="ctr"/>
                      <a:r>
                        <a:rPr lang="en-US" sz="900" dirty="0" smtClean="0"/>
                        <a:t>4GB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213344">
                <a:tc>
                  <a:txBody>
                    <a:bodyPr/>
                    <a:lstStyle/>
                    <a:p>
                      <a:pPr algn="ctr"/>
                      <a:r>
                        <a:rPr lang="en-US" sz="900" dirty="0" smtClean="0"/>
                        <a:t>5GB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bl>
          </a:graphicData>
        </a:graphic>
      </p:graphicFrame>
      <p:graphicFrame>
        <p:nvGraphicFramePr>
          <p:cNvPr id="88" name="Table 87"/>
          <p:cNvGraphicFramePr>
            <a:graphicFrameLocks noGrp="1" noChangeAspect="1"/>
          </p:cNvGraphicFramePr>
          <p:nvPr>
            <p:extLst>
              <p:ext uri="{D42A27DB-BD31-4B8C-83A1-F6EECF244321}">
                <p14:modId xmlns:p14="http://schemas.microsoft.com/office/powerpoint/2010/main" val="4051836067"/>
              </p:ext>
            </p:extLst>
          </p:nvPr>
        </p:nvGraphicFramePr>
        <p:xfrm>
          <a:off x="4657700" y="3362485"/>
          <a:ext cx="546711" cy="1280160"/>
        </p:xfrm>
        <a:graphic>
          <a:graphicData uri="http://schemas.openxmlformats.org/drawingml/2006/table">
            <a:tbl>
              <a:tblPr firstRow="1" bandRow="1">
                <a:tableStyleId>{5C22544A-7EE6-4342-B048-85BDC9FD1C3A}</a:tableStyleId>
              </a:tblPr>
              <a:tblGrid>
                <a:gridCol w="546711"/>
              </a:tblGrid>
              <a:tr h="137160">
                <a:tc>
                  <a:txBody>
                    <a:bodyPr/>
                    <a:lstStyle/>
                    <a:p>
                      <a:pPr algn="ctr"/>
                      <a:r>
                        <a:rPr lang="en-US" sz="900" dirty="0" smtClean="0"/>
                        <a:t>VM</a:t>
                      </a:r>
                      <a:r>
                        <a:rPr lang="en-US" sz="900" baseline="0" dirty="0" smtClean="0"/>
                        <a:t> Name</a:t>
                      </a:r>
                      <a:endParaRPr lang="en-US" sz="900" dirty="0" smtClean="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r>
              <a:tr h="151161">
                <a:tc>
                  <a:txBody>
                    <a:bodyPr/>
                    <a:lstStyle/>
                    <a:p>
                      <a:pPr algn="ctr"/>
                      <a:r>
                        <a:rPr lang="en-US" sz="900" dirty="0" smtClean="0"/>
                        <a:t>VM233</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VM234</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r h="151161">
                <a:tc>
                  <a:txBody>
                    <a:bodyPr/>
                    <a:lstStyle/>
                    <a:p>
                      <a:pPr algn="ctr"/>
                      <a:r>
                        <a:rPr lang="en-US" sz="900" dirty="0" smtClean="0"/>
                        <a:t>VM235</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VM236</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bl>
          </a:graphicData>
        </a:graphic>
      </p:graphicFrame>
      <p:graphicFrame>
        <p:nvGraphicFramePr>
          <p:cNvPr id="89" name="Table 88"/>
          <p:cNvGraphicFramePr>
            <a:graphicFrameLocks noGrp="1" noChangeAspect="1"/>
          </p:cNvGraphicFramePr>
          <p:nvPr>
            <p:extLst>
              <p:ext uri="{D42A27DB-BD31-4B8C-83A1-F6EECF244321}">
                <p14:modId xmlns:p14="http://schemas.microsoft.com/office/powerpoint/2010/main" val="1257407463"/>
              </p:ext>
            </p:extLst>
          </p:nvPr>
        </p:nvGraphicFramePr>
        <p:xfrm>
          <a:off x="4657701" y="3362485"/>
          <a:ext cx="546711" cy="1280160"/>
        </p:xfrm>
        <a:graphic>
          <a:graphicData uri="http://schemas.openxmlformats.org/drawingml/2006/table">
            <a:tbl>
              <a:tblPr firstRow="1" bandRow="1">
                <a:tableStyleId>{5C22544A-7EE6-4342-B048-85BDC9FD1C3A}</a:tableStyleId>
              </a:tblPr>
              <a:tblGrid>
                <a:gridCol w="546711"/>
              </a:tblGrid>
              <a:tr h="137160">
                <a:tc>
                  <a:txBody>
                    <a:bodyPr/>
                    <a:lstStyle/>
                    <a:p>
                      <a:pPr algn="ctr"/>
                      <a:r>
                        <a:rPr lang="en-US" sz="900" dirty="0" smtClean="0"/>
                        <a:t>VM</a:t>
                      </a:r>
                      <a:r>
                        <a:rPr lang="en-US" sz="900" baseline="0" dirty="0" smtClean="0"/>
                        <a:t> Name</a:t>
                      </a:r>
                      <a:endParaRPr lang="en-US" sz="900" dirty="0" smtClean="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r>
              <a:tr h="151161">
                <a:tc>
                  <a:txBody>
                    <a:bodyPr/>
                    <a:lstStyle/>
                    <a:p>
                      <a:pPr algn="ctr"/>
                      <a:r>
                        <a:rPr lang="en-US" sz="900" dirty="0" smtClean="0"/>
                        <a:t>VM233</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VM234</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r h="151161">
                <a:tc>
                  <a:txBody>
                    <a:bodyPr/>
                    <a:lstStyle/>
                    <a:p>
                      <a:pPr algn="ctr"/>
                      <a:r>
                        <a:rPr lang="en-US" sz="900" dirty="0" smtClean="0"/>
                        <a:t>VM235</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VM236</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bl>
          </a:graphicData>
        </a:graphic>
      </p:graphicFrame>
      <p:graphicFrame>
        <p:nvGraphicFramePr>
          <p:cNvPr id="90" name="Table 89"/>
          <p:cNvGraphicFramePr>
            <a:graphicFrameLocks noGrp="1" noChangeAspect="1"/>
          </p:cNvGraphicFramePr>
          <p:nvPr>
            <p:extLst>
              <p:ext uri="{D42A27DB-BD31-4B8C-83A1-F6EECF244321}">
                <p14:modId xmlns:p14="http://schemas.microsoft.com/office/powerpoint/2010/main" val="2291237102"/>
              </p:ext>
            </p:extLst>
          </p:nvPr>
        </p:nvGraphicFramePr>
        <p:xfrm>
          <a:off x="2711093" y="3362485"/>
          <a:ext cx="901541" cy="1417320"/>
        </p:xfrm>
        <a:graphic>
          <a:graphicData uri="http://schemas.openxmlformats.org/drawingml/2006/table">
            <a:tbl>
              <a:tblPr firstRow="1" bandRow="1">
                <a:tableStyleId>{5C22544A-7EE6-4342-B048-85BDC9FD1C3A}</a:tableStyleId>
              </a:tblPr>
              <a:tblGrid>
                <a:gridCol w="484822"/>
                <a:gridCol w="416719"/>
              </a:tblGrid>
              <a:tr h="365356">
                <a:tc>
                  <a:txBody>
                    <a:bodyPr/>
                    <a:lstStyle/>
                    <a:p>
                      <a:pPr algn="ctr"/>
                      <a:r>
                        <a:rPr lang="en-US" sz="900" dirty="0" smtClean="0"/>
                        <a:t>VM</a:t>
                      </a:r>
                      <a:r>
                        <a:rPr lang="en-US" sz="900" baseline="0" dirty="0" smtClean="0"/>
                        <a:t> Size</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c>
                  <a:txBody>
                    <a:bodyPr/>
                    <a:lstStyle/>
                    <a:p>
                      <a:pPr algn="ctr"/>
                      <a:r>
                        <a:rPr lang="en-US" sz="900" dirty="0" smtClean="0"/>
                        <a:t>VM Disk</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r>
              <a:tr h="228308">
                <a:tc>
                  <a:txBody>
                    <a:bodyPr/>
                    <a:lstStyle/>
                    <a:p>
                      <a:pPr algn="ctr"/>
                      <a:r>
                        <a:rPr lang="en-US" sz="900" dirty="0" smtClean="0"/>
                        <a:t>Large</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8GB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228308">
                <a:tc>
                  <a:txBody>
                    <a:bodyPr/>
                    <a:lstStyle/>
                    <a:p>
                      <a:pPr algn="ctr"/>
                      <a:r>
                        <a:rPr lang="en-US" sz="900" dirty="0" smtClean="0"/>
                        <a:t>Small</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1GB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r h="228308">
                <a:tc>
                  <a:txBody>
                    <a:bodyPr/>
                    <a:lstStyle/>
                    <a:p>
                      <a:pPr algn="ctr"/>
                      <a:r>
                        <a:rPr lang="en-US" sz="900" dirty="0" smtClean="0"/>
                        <a:t>Small</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4GB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228308">
                <a:tc>
                  <a:txBody>
                    <a:bodyPr/>
                    <a:lstStyle/>
                    <a:p>
                      <a:pPr algn="ctr"/>
                      <a:r>
                        <a:rPr lang="en-US" sz="900" dirty="0" smtClean="0"/>
                        <a:t>Med</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5GB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bl>
          </a:graphicData>
        </a:graphic>
      </p:graphicFrame>
      <p:pic>
        <p:nvPicPr>
          <p:cNvPr id="91" name="Picture 4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10813" y="1876722"/>
            <a:ext cx="730618" cy="6653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4" name="Picture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84754" y="1908261"/>
            <a:ext cx="647647" cy="608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875724" y="1932012"/>
            <a:ext cx="642136" cy="62429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6" name="Picture 1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451658" y="1953968"/>
            <a:ext cx="681455" cy="496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7" name="Picture 69"/>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085962" y="1911501"/>
            <a:ext cx="448914" cy="6043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8" name="TextBox 97"/>
          <p:cNvSpPr txBox="1"/>
          <p:nvPr/>
        </p:nvSpPr>
        <p:spPr>
          <a:xfrm>
            <a:off x="2610861" y="2602748"/>
            <a:ext cx="803105" cy="430887"/>
          </a:xfrm>
          <a:prstGeom prst="rect">
            <a:avLst/>
          </a:prstGeom>
          <a:noFill/>
        </p:spPr>
        <p:txBody>
          <a:bodyPr wrap="none" lIns="0" tIns="0" rIns="0" bIns="0" rtlCol="0">
            <a:spAutoFit/>
          </a:bodyPr>
          <a:lstStyle/>
          <a:p>
            <a:pPr algn="ctr"/>
            <a:r>
              <a:rPr lang="en-US" sz="1400" dirty="0" smtClean="0"/>
              <a:t>Get Clone</a:t>
            </a:r>
          </a:p>
          <a:p>
            <a:pPr algn="ctr"/>
            <a:r>
              <a:rPr lang="en-US" sz="1400" dirty="0" smtClean="0"/>
              <a:t>Requests</a:t>
            </a:r>
          </a:p>
        </p:txBody>
      </p:sp>
      <p:sp>
        <p:nvSpPr>
          <p:cNvPr id="102" name="TextBox 101"/>
          <p:cNvSpPr txBox="1"/>
          <p:nvPr/>
        </p:nvSpPr>
        <p:spPr>
          <a:xfrm>
            <a:off x="4325359" y="2602748"/>
            <a:ext cx="517770" cy="430887"/>
          </a:xfrm>
          <a:prstGeom prst="rect">
            <a:avLst/>
          </a:prstGeom>
          <a:noFill/>
        </p:spPr>
        <p:txBody>
          <a:bodyPr wrap="none" lIns="0" tIns="0" rIns="0" bIns="0" rtlCol="0">
            <a:spAutoFit/>
          </a:bodyPr>
          <a:lstStyle/>
          <a:p>
            <a:pPr algn="ctr"/>
            <a:r>
              <a:rPr lang="en-US" sz="1400" dirty="0" smtClean="0"/>
              <a:t>Clone </a:t>
            </a:r>
            <a:br>
              <a:rPr lang="en-US" sz="1400" dirty="0" smtClean="0"/>
            </a:br>
            <a:r>
              <a:rPr lang="en-US" sz="1400" dirty="0" smtClean="0"/>
              <a:t>VMs</a:t>
            </a:r>
          </a:p>
        </p:txBody>
      </p:sp>
      <p:sp>
        <p:nvSpPr>
          <p:cNvPr id="103" name="TextBox 102"/>
          <p:cNvSpPr txBox="1"/>
          <p:nvPr/>
        </p:nvSpPr>
        <p:spPr>
          <a:xfrm>
            <a:off x="5666546" y="2602748"/>
            <a:ext cx="1007199" cy="430887"/>
          </a:xfrm>
          <a:prstGeom prst="rect">
            <a:avLst/>
          </a:prstGeom>
          <a:noFill/>
        </p:spPr>
        <p:txBody>
          <a:bodyPr wrap="none" lIns="0" tIns="0" rIns="0" bIns="0" rtlCol="0">
            <a:spAutoFit/>
          </a:bodyPr>
          <a:lstStyle/>
          <a:p>
            <a:pPr algn="ctr"/>
            <a:r>
              <a:rPr lang="en-US" sz="1400" dirty="0" smtClean="0"/>
              <a:t>Add Storage</a:t>
            </a:r>
          </a:p>
          <a:p>
            <a:pPr algn="ctr"/>
            <a:r>
              <a:rPr lang="en-US" sz="1400" dirty="0" smtClean="0"/>
              <a:t>To Each</a:t>
            </a:r>
          </a:p>
        </p:txBody>
      </p:sp>
      <p:sp>
        <p:nvSpPr>
          <p:cNvPr id="104" name="TextBox 103"/>
          <p:cNvSpPr txBox="1"/>
          <p:nvPr/>
        </p:nvSpPr>
        <p:spPr>
          <a:xfrm>
            <a:off x="7235728" y="2602748"/>
            <a:ext cx="1143903" cy="430887"/>
          </a:xfrm>
          <a:prstGeom prst="rect">
            <a:avLst/>
          </a:prstGeom>
          <a:noFill/>
        </p:spPr>
        <p:txBody>
          <a:bodyPr wrap="none" lIns="0" tIns="0" rIns="0" bIns="0" rtlCol="0">
            <a:spAutoFit/>
          </a:bodyPr>
          <a:lstStyle/>
          <a:p>
            <a:pPr algn="ctr"/>
            <a:r>
              <a:rPr lang="en-US" sz="1400" dirty="0" smtClean="0"/>
              <a:t>Create</a:t>
            </a:r>
          </a:p>
          <a:p>
            <a:pPr algn="ctr"/>
            <a:r>
              <a:rPr lang="en-US" sz="1400" dirty="0" smtClean="0"/>
              <a:t>Advertisement</a:t>
            </a:r>
          </a:p>
        </p:txBody>
      </p:sp>
      <p:sp>
        <p:nvSpPr>
          <p:cNvPr id="105" name="TextBox 104"/>
          <p:cNvSpPr txBox="1"/>
          <p:nvPr/>
        </p:nvSpPr>
        <p:spPr>
          <a:xfrm>
            <a:off x="8954337" y="2602748"/>
            <a:ext cx="617157" cy="430887"/>
          </a:xfrm>
          <a:prstGeom prst="rect">
            <a:avLst/>
          </a:prstGeom>
          <a:noFill/>
        </p:spPr>
        <p:txBody>
          <a:bodyPr wrap="none" lIns="0" tIns="0" rIns="0" bIns="0" rtlCol="0">
            <a:spAutoFit/>
          </a:bodyPr>
          <a:lstStyle/>
          <a:p>
            <a:pPr algn="ctr"/>
            <a:r>
              <a:rPr lang="en-US" sz="1400" dirty="0" smtClean="0"/>
              <a:t>Protect </a:t>
            </a:r>
            <a:br>
              <a:rPr lang="en-US" sz="1400" dirty="0" smtClean="0"/>
            </a:br>
            <a:r>
              <a:rPr lang="en-US" sz="1400" dirty="0" smtClean="0"/>
              <a:t>VMs</a:t>
            </a:r>
          </a:p>
        </p:txBody>
      </p:sp>
      <p:sp>
        <p:nvSpPr>
          <p:cNvPr id="115" name="Right Arrow 114"/>
          <p:cNvSpPr/>
          <p:nvPr/>
        </p:nvSpPr>
        <p:spPr bwMode="auto">
          <a:xfrm>
            <a:off x="3448050" y="2040825"/>
            <a:ext cx="777240" cy="304800"/>
          </a:xfrm>
          <a:prstGeom prst="rightArrow">
            <a:avLst>
              <a:gd name="adj1" fmla="val 50000"/>
              <a:gd name="adj2" fmla="val 57143"/>
            </a:avLst>
          </a:prstGeom>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6" name="Right Arrow 115"/>
          <p:cNvSpPr/>
          <p:nvPr/>
        </p:nvSpPr>
        <p:spPr bwMode="auto">
          <a:xfrm>
            <a:off x="5067300" y="2040825"/>
            <a:ext cx="777240" cy="304800"/>
          </a:xfrm>
          <a:prstGeom prst="rightArrow">
            <a:avLst>
              <a:gd name="adj1" fmla="val 50000"/>
              <a:gd name="adj2" fmla="val 57143"/>
            </a:avLst>
          </a:prstGeom>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7" name="Right Arrow 116"/>
          <p:cNvSpPr/>
          <p:nvPr/>
        </p:nvSpPr>
        <p:spPr bwMode="auto">
          <a:xfrm>
            <a:off x="6600825" y="2040825"/>
            <a:ext cx="777240" cy="304800"/>
          </a:xfrm>
          <a:prstGeom prst="rightArrow">
            <a:avLst>
              <a:gd name="adj1" fmla="val 50000"/>
              <a:gd name="adj2" fmla="val 57143"/>
            </a:avLst>
          </a:prstGeom>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8" name="Right Arrow 117"/>
          <p:cNvSpPr/>
          <p:nvPr/>
        </p:nvSpPr>
        <p:spPr bwMode="auto">
          <a:xfrm>
            <a:off x="8239125" y="2040825"/>
            <a:ext cx="777240" cy="304800"/>
          </a:xfrm>
          <a:prstGeom prst="rightArrow">
            <a:avLst>
              <a:gd name="adj1" fmla="val 50000"/>
              <a:gd name="adj2" fmla="val 57143"/>
            </a:avLst>
          </a:prstGeom>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1996702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91"/>
                                        </p:tgtEl>
                                      </p:cBhvr>
                                    </p:animEffect>
                                    <p:animScale>
                                      <p:cBhvr>
                                        <p:cTn id="7" dur="500" autoRev="1" fill="hold"/>
                                        <p:tgtEl>
                                          <p:spTgt spid="91"/>
                                        </p:tgtEl>
                                      </p:cBhvr>
                                      <p:by x="105000" y="105000"/>
                                    </p:animScale>
                                  </p:childTnLst>
                                </p:cTn>
                              </p:par>
                              <p:par>
                                <p:cTn id="8" presetID="16" presetClass="emph" presetSubtype="0" fill="remove" grpId="0" nodeType="withEffect">
                                  <p:stCondLst>
                                    <p:cond delay="0"/>
                                  </p:stCondLst>
                                  <p:iterate type="lt">
                                    <p:tmPct val="4000"/>
                                  </p:iterate>
                                  <p:childTnLst>
                                    <p:set>
                                      <p:cBhvr override="childStyle">
                                        <p:cTn id="9" dur="500" fill="hold"/>
                                        <p:tgtEl>
                                          <p:spTgt spid="98"/>
                                        </p:tgtEl>
                                        <p:attrNameLst>
                                          <p:attrName>style.color</p:attrName>
                                        </p:attrNameLst>
                                      </p:cBhvr>
                                      <p:to>
                                        <p:clrVal>
                                          <a:srgbClr val="FFC000"/>
                                        </p:clrVal>
                                      </p:to>
                                    </p:set>
                                    <p:set>
                                      <p:cBhvr>
                                        <p:cTn id="10" dur="500" fill="hold"/>
                                        <p:tgtEl>
                                          <p:spTgt spid="98"/>
                                        </p:tgtEl>
                                        <p:attrNameLst>
                                          <p:attrName>fillcolor</p:attrName>
                                        </p:attrNameLst>
                                      </p:cBhvr>
                                      <p:to>
                                        <p:clrVal>
                                          <a:srgbClr val="FFC000"/>
                                        </p:clrVal>
                                      </p:to>
                                    </p:set>
                                    <p:set>
                                      <p:cBhvr>
                                        <p:cTn id="11" dur="500" fill="hold"/>
                                        <p:tgtEl>
                                          <p:spTgt spid="98"/>
                                        </p:tgtEl>
                                        <p:attrNameLst>
                                          <p:attrName>fill.type</p:attrName>
                                        </p:attrNameLst>
                                      </p:cBhvr>
                                      <p:to>
                                        <p:strVal val="solid"/>
                                      </p:to>
                                    </p:set>
                                  </p:childTnLst>
                                </p:cTn>
                              </p:par>
                            </p:childTnLst>
                          </p:cTn>
                        </p:par>
                        <p:par>
                          <p:cTn id="12" fill="hold">
                            <p:stCondLst>
                              <p:cond delay="1000"/>
                            </p:stCondLst>
                            <p:childTnLst>
                              <p:par>
                                <p:cTn id="13" presetID="53" presetClass="entr" presetSubtype="16" fill="hold" nodeType="after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p:cTn id="15" dur="1200" fill="hold"/>
                                        <p:tgtEl>
                                          <p:spTgt spid="81"/>
                                        </p:tgtEl>
                                        <p:attrNameLst>
                                          <p:attrName>ppt_w</p:attrName>
                                        </p:attrNameLst>
                                      </p:cBhvr>
                                      <p:tavLst>
                                        <p:tav tm="0">
                                          <p:val>
                                            <p:fltVal val="0"/>
                                          </p:val>
                                        </p:tav>
                                        <p:tav tm="100000">
                                          <p:val>
                                            <p:strVal val="#ppt_w"/>
                                          </p:val>
                                        </p:tav>
                                      </p:tavLst>
                                    </p:anim>
                                    <p:anim calcmode="lin" valueType="num">
                                      <p:cBhvr>
                                        <p:cTn id="16" dur="1200" fill="hold"/>
                                        <p:tgtEl>
                                          <p:spTgt spid="81"/>
                                        </p:tgtEl>
                                        <p:attrNameLst>
                                          <p:attrName>ppt_h</p:attrName>
                                        </p:attrNameLst>
                                      </p:cBhvr>
                                      <p:tavLst>
                                        <p:tav tm="0">
                                          <p:val>
                                            <p:fltVal val="0"/>
                                          </p:val>
                                        </p:tav>
                                        <p:tav tm="100000">
                                          <p:val>
                                            <p:strVal val="#ppt_h"/>
                                          </p:val>
                                        </p:tav>
                                      </p:tavLst>
                                    </p:anim>
                                    <p:animEffect transition="in" filter="fade">
                                      <p:cBhvr>
                                        <p:cTn id="17" dur="1200"/>
                                        <p:tgtEl>
                                          <p:spTgt spid="81"/>
                                        </p:tgtEl>
                                      </p:cBhvr>
                                    </p:animEffect>
                                  </p:childTnLst>
                                </p:cTn>
                              </p:par>
                              <p:par>
                                <p:cTn id="18" presetID="42" presetClass="path" presetSubtype="0" accel="50000" decel="50000" fill="hold" nodeType="withEffect">
                                  <p:stCondLst>
                                    <p:cond delay="0"/>
                                  </p:stCondLst>
                                  <p:childTnLst>
                                    <p:animMotion origin="layout" path="M 1.38889E-6 3.7037E-6 L 0.00712 -0.22547 " pathEditMode="relative" rAng="0" ptsTypes="AA">
                                      <p:cBhvr>
                                        <p:cTn id="19" dur="1900" spd="-100000" fill="hold"/>
                                        <p:tgtEl>
                                          <p:spTgt spid="81"/>
                                        </p:tgtEl>
                                        <p:attrNameLst>
                                          <p:attrName>ppt_x</p:attrName>
                                          <p:attrName>ppt_y</p:attrName>
                                        </p:attrNameLst>
                                      </p:cBhvr>
                                      <p:rCtr x="347" y="-11273"/>
                                    </p:animMotion>
                                  </p:childTnLst>
                                </p:cTn>
                              </p:par>
                            </p:childTnLst>
                          </p:cTn>
                        </p:par>
                        <p:par>
                          <p:cTn id="20" fill="hold">
                            <p:stCondLst>
                              <p:cond delay="2900"/>
                            </p:stCondLst>
                            <p:childTnLst>
                              <p:par>
                                <p:cTn id="21" presetID="1" presetClass="entr" presetSubtype="0"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childTnLst>
                          </p:cTn>
                        </p:par>
                        <p:par>
                          <p:cTn id="23" fill="hold">
                            <p:stCondLst>
                              <p:cond delay="2900"/>
                            </p:stCondLst>
                            <p:childTnLst>
                              <p:par>
                                <p:cTn id="24" presetID="42" presetClass="path" presetSubtype="0" accel="50000" decel="50000" fill="hold" nodeType="afterEffect">
                                  <p:stCondLst>
                                    <p:cond delay="0"/>
                                  </p:stCondLst>
                                  <p:childTnLst>
                                    <p:animMotion origin="layout" path="M -2.93382E-6 -3.7037E-6 L 0.13158 -0.22523 " pathEditMode="relative" rAng="0" ptsTypes="AA">
                                      <p:cBhvr>
                                        <p:cTn id="25" dur="2000" fill="hold"/>
                                        <p:tgtEl>
                                          <p:spTgt spid="90"/>
                                        </p:tgtEl>
                                        <p:attrNameLst>
                                          <p:attrName>ppt_x</p:attrName>
                                          <p:attrName>ppt_y</p:attrName>
                                        </p:attrNameLst>
                                      </p:cBhvr>
                                      <p:rCtr x="6579" y="-11273"/>
                                    </p:animMotion>
                                  </p:childTnLst>
                                </p:cTn>
                              </p:par>
                              <p:par>
                                <p:cTn id="26" presetID="53" presetClass="exit" presetSubtype="32" fill="hold" nodeType="withEffect">
                                  <p:stCondLst>
                                    <p:cond delay="1200"/>
                                  </p:stCondLst>
                                  <p:childTnLst>
                                    <p:anim calcmode="lin" valueType="num">
                                      <p:cBhvr>
                                        <p:cTn id="27" dur="1000"/>
                                        <p:tgtEl>
                                          <p:spTgt spid="90"/>
                                        </p:tgtEl>
                                        <p:attrNameLst>
                                          <p:attrName>ppt_w</p:attrName>
                                        </p:attrNameLst>
                                      </p:cBhvr>
                                      <p:tavLst>
                                        <p:tav tm="0">
                                          <p:val>
                                            <p:strVal val="ppt_w"/>
                                          </p:val>
                                        </p:tav>
                                        <p:tav tm="100000">
                                          <p:val>
                                            <p:fltVal val="0"/>
                                          </p:val>
                                        </p:tav>
                                      </p:tavLst>
                                    </p:anim>
                                    <p:anim calcmode="lin" valueType="num">
                                      <p:cBhvr>
                                        <p:cTn id="28" dur="1000"/>
                                        <p:tgtEl>
                                          <p:spTgt spid="90"/>
                                        </p:tgtEl>
                                        <p:attrNameLst>
                                          <p:attrName>ppt_h</p:attrName>
                                        </p:attrNameLst>
                                      </p:cBhvr>
                                      <p:tavLst>
                                        <p:tav tm="0">
                                          <p:val>
                                            <p:strVal val="ppt_h"/>
                                          </p:val>
                                        </p:tav>
                                        <p:tav tm="100000">
                                          <p:val>
                                            <p:fltVal val="0"/>
                                          </p:val>
                                        </p:tav>
                                      </p:tavLst>
                                    </p:anim>
                                    <p:animEffect transition="out" filter="fade">
                                      <p:cBhvr>
                                        <p:cTn id="29" dur="1000"/>
                                        <p:tgtEl>
                                          <p:spTgt spid="90"/>
                                        </p:tgtEl>
                                      </p:cBhvr>
                                    </p:animEffect>
                                    <p:set>
                                      <p:cBhvr>
                                        <p:cTn id="30" dur="1" fill="hold">
                                          <p:stCondLst>
                                            <p:cond delay="999"/>
                                          </p:stCondLst>
                                        </p:cTn>
                                        <p:tgtEl>
                                          <p:spTgt spid="90"/>
                                        </p:tgtEl>
                                        <p:attrNameLst>
                                          <p:attrName>style.visibility</p:attrName>
                                        </p:attrNameLst>
                                      </p:cBhvr>
                                      <p:to>
                                        <p:strVal val="hidden"/>
                                      </p:to>
                                    </p:set>
                                  </p:childTnLst>
                                </p:cTn>
                              </p:par>
                            </p:childTnLst>
                          </p:cTn>
                        </p:par>
                        <p:par>
                          <p:cTn id="31" fill="hold">
                            <p:stCondLst>
                              <p:cond delay="5100"/>
                            </p:stCondLst>
                            <p:childTnLst>
                              <p:par>
                                <p:cTn id="32" presetID="26" presetClass="emph" presetSubtype="0" fill="hold" nodeType="afterEffect">
                                  <p:stCondLst>
                                    <p:cond delay="0"/>
                                  </p:stCondLst>
                                  <p:childTnLst>
                                    <p:animEffect transition="out" filter="fade">
                                      <p:cBhvr>
                                        <p:cTn id="33" dur="500" tmFilter="0, 0; .2, .5; .8, .5; 1, 0"/>
                                        <p:tgtEl>
                                          <p:spTgt spid="94"/>
                                        </p:tgtEl>
                                      </p:cBhvr>
                                    </p:animEffect>
                                    <p:animScale>
                                      <p:cBhvr>
                                        <p:cTn id="34" dur="250" autoRev="1" fill="hold"/>
                                        <p:tgtEl>
                                          <p:spTgt spid="94"/>
                                        </p:tgtEl>
                                      </p:cBhvr>
                                      <p:by x="105000" y="105000"/>
                                    </p:animScale>
                                  </p:childTnLst>
                                </p:cTn>
                              </p:par>
                              <p:par>
                                <p:cTn id="35" presetID="16" presetClass="emph" presetSubtype="0" fill="remove" grpId="0" nodeType="withEffect">
                                  <p:stCondLst>
                                    <p:cond delay="0"/>
                                  </p:stCondLst>
                                  <p:iterate type="lt">
                                    <p:tmPct val="4000"/>
                                  </p:iterate>
                                  <p:childTnLst>
                                    <p:set>
                                      <p:cBhvr override="childStyle">
                                        <p:cTn id="36" dur="500" fill="hold"/>
                                        <p:tgtEl>
                                          <p:spTgt spid="102"/>
                                        </p:tgtEl>
                                        <p:attrNameLst>
                                          <p:attrName>style.color</p:attrName>
                                        </p:attrNameLst>
                                      </p:cBhvr>
                                      <p:to>
                                        <p:clrVal>
                                          <a:srgbClr val="FFC000"/>
                                        </p:clrVal>
                                      </p:to>
                                    </p:set>
                                    <p:set>
                                      <p:cBhvr>
                                        <p:cTn id="37" dur="500" fill="hold"/>
                                        <p:tgtEl>
                                          <p:spTgt spid="102"/>
                                        </p:tgtEl>
                                        <p:attrNameLst>
                                          <p:attrName>fillcolor</p:attrName>
                                        </p:attrNameLst>
                                      </p:cBhvr>
                                      <p:to>
                                        <p:clrVal>
                                          <a:srgbClr val="FFC000"/>
                                        </p:clrVal>
                                      </p:to>
                                    </p:set>
                                    <p:set>
                                      <p:cBhvr>
                                        <p:cTn id="38" dur="500" fill="hold"/>
                                        <p:tgtEl>
                                          <p:spTgt spid="102"/>
                                        </p:tgtEl>
                                        <p:attrNameLst>
                                          <p:attrName>fill.type</p:attrName>
                                        </p:attrNameLst>
                                      </p:cBhvr>
                                      <p:to>
                                        <p:strVal val="solid"/>
                                      </p:to>
                                    </p:set>
                                  </p:childTnLst>
                                </p:cTn>
                              </p:par>
                            </p:childTnLst>
                          </p:cTn>
                        </p:par>
                        <p:par>
                          <p:cTn id="39" fill="hold">
                            <p:stCondLst>
                              <p:cond delay="5740"/>
                            </p:stCondLst>
                            <p:childTnLst>
                              <p:par>
                                <p:cTn id="40" presetID="53" presetClass="entr" presetSubtype="16" fill="hold" nodeType="afterEffect">
                                  <p:stCondLst>
                                    <p:cond delay="600"/>
                                  </p:stCondLst>
                                  <p:childTnLst>
                                    <p:set>
                                      <p:cBhvr>
                                        <p:cTn id="41" dur="1" fill="hold">
                                          <p:stCondLst>
                                            <p:cond delay="0"/>
                                          </p:stCondLst>
                                        </p:cTn>
                                        <p:tgtEl>
                                          <p:spTgt spid="82"/>
                                        </p:tgtEl>
                                        <p:attrNameLst>
                                          <p:attrName>style.visibility</p:attrName>
                                        </p:attrNameLst>
                                      </p:cBhvr>
                                      <p:to>
                                        <p:strVal val="visible"/>
                                      </p:to>
                                    </p:set>
                                    <p:anim calcmode="lin" valueType="num">
                                      <p:cBhvr>
                                        <p:cTn id="42" dur="1200" fill="hold"/>
                                        <p:tgtEl>
                                          <p:spTgt spid="82"/>
                                        </p:tgtEl>
                                        <p:attrNameLst>
                                          <p:attrName>ppt_w</p:attrName>
                                        </p:attrNameLst>
                                      </p:cBhvr>
                                      <p:tavLst>
                                        <p:tav tm="0">
                                          <p:val>
                                            <p:fltVal val="0"/>
                                          </p:val>
                                        </p:tav>
                                        <p:tav tm="100000">
                                          <p:val>
                                            <p:strVal val="#ppt_w"/>
                                          </p:val>
                                        </p:tav>
                                      </p:tavLst>
                                    </p:anim>
                                    <p:anim calcmode="lin" valueType="num">
                                      <p:cBhvr>
                                        <p:cTn id="43" dur="1200" fill="hold"/>
                                        <p:tgtEl>
                                          <p:spTgt spid="82"/>
                                        </p:tgtEl>
                                        <p:attrNameLst>
                                          <p:attrName>ppt_h</p:attrName>
                                        </p:attrNameLst>
                                      </p:cBhvr>
                                      <p:tavLst>
                                        <p:tav tm="0">
                                          <p:val>
                                            <p:fltVal val="0"/>
                                          </p:val>
                                        </p:tav>
                                        <p:tav tm="100000">
                                          <p:val>
                                            <p:strVal val="#ppt_h"/>
                                          </p:val>
                                        </p:tav>
                                      </p:tavLst>
                                    </p:anim>
                                    <p:animEffect transition="in" filter="fade">
                                      <p:cBhvr>
                                        <p:cTn id="44" dur="1200"/>
                                        <p:tgtEl>
                                          <p:spTgt spid="82"/>
                                        </p:tgtEl>
                                      </p:cBhvr>
                                    </p:animEffect>
                                  </p:childTnLst>
                                </p:cTn>
                              </p:par>
                              <p:par>
                                <p:cTn id="45" presetID="42" presetClass="path" presetSubtype="0" accel="50000" decel="50000" fill="hold" nodeType="withEffect">
                                  <p:stCondLst>
                                    <p:cond delay="0"/>
                                  </p:stCondLst>
                                  <p:childTnLst>
                                    <p:animMotion origin="layout" path="M 3.05556E-6 3.7037E-6 L 0.00191 -0.23658 " pathEditMode="relative" rAng="0" ptsTypes="AA">
                                      <p:cBhvr>
                                        <p:cTn id="46" dur="2000" spd="-100000" fill="hold"/>
                                        <p:tgtEl>
                                          <p:spTgt spid="82"/>
                                        </p:tgtEl>
                                        <p:attrNameLst>
                                          <p:attrName>ppt_x</p:attrName>
                                          <p:attrName>ppt_y</p:attrName>
                                        </p:attrNameLst>
                                      </p:cBhvr>
                                      <p:rCtr x="87" y="-11829"/>
                                    </p:animMotion>
                                  </p:childTnLst>
                                </p:cTn>
                              </p:par>
                            </p:childTnLst>
                          </p:cTn>
                        </p:par>
                        <p:par>
                          <p:cTn id="47" fill="hold">
                            <p:stCondLst>
                              <p:cond delay="7740"/>
                            </p:stCondLst>
                            <p:childTnLst>
                              <p:par>
                                <p:cTn id="48" presetID="1" presetClass="entr" presetSubtype="0" fill="hold" nodeType="afterEffect">
                                  <p:stCondLst>
                                    <p:cond delay="0"/>
                                  </p:stCondLst>
                                  <p:childTnLst>
                                    <p:set>
                                      <p:cBhvr>
                                        <p:cTn id="49" dur="1" fill="hold">
                                          <p:stCondLst>
                                            <p:cond delay="0"/>
                                          </p:stCondLst>
                                        </p:cTn>
                                        <p:tgtEl>
                                          <p:spTgt spid="87"/>
                                        </p:tgtEl>
                                        <p:attrNameLst>
                                          <p:attrName>style.visibility</p:attrName>
                                        </p:attrNameLst>
                                      </p:cBhvr>
                                      <p:to>
                                        <p:strVal val="visible"/>
                                      </p:to>
                                    </p:set>
                                  </p:childTnLst>
                                </p:cTn>
                              </p:par>
                            </p:childTnLst>
                          </p:cTn>
                        </p:par>
                        <p:par>
                          <p:cTn id="50" fill="hold">
                            <p:stCondLst>
                              <p:cond delay="7740"/>
                            </p:stCondLst>
                            <p:childTnLst>
                              <p:par>
                                <p:cTn id="51" presetID="1" presetClass="entr" presetSubtype="0"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childTnLst>
                                </p:cTn>
                              </p:par>
                            </p:childTnLst>
                          </p:cTn>
                        </p:par>
                        <p:par>
                          <p:cTn id="53" fill="hold">
                            <p:stCondLst>
                              <p:cond delay="7740"/>
                            </p:stCondLst>
                            <p:childTnLst>
                              <p:par>
                                <p:cTn id="54" presetID="42" presetClass="path" presetSubtype="0" accel="50000" decel="50000" fill="hold" nodeType="afterEffect">
                                  <p:stCondLst>
                                    <p:cond delay="0"/>
                                  </p:stCondLst>
                                  <p:childTnLst>
                                    <p:animMotion origin="layout" path="M -4.91402E-6 -0.00023 L 0.23685 -0.22662 " pathEditMode="relative" rAng="0" ptsTypes="AA">
                                      <p:cBhvr>
                                        <p:cTn id="55" dur="2000" fill="hold"/>
                                        <p:tgtEl>
                                          <p:spTgt spid="87"/>
                                        </p:tgtEl>
                                        <p:attrNameLst>
                                          <p:attrName>ppt_x</p:attrName>
                                          <p:attrName>ppt_y</p:attrName>
                                        </p:attrNameLst>
                                      </p:cBhvr>
                                      <p:rCtr x="11842" y="-11319"/>
                                    </p:animMotion>
                                  </p:childTnLst>
                                </p:cTn>
                              </p:par>
                              <p:par>
                                <p:cTn id="56" presetID="42" presetClass="path" presetSubtype="0" accel="50000" decel="50000" fill="hold" nodeType="withEffect">
                                  <p:stCondLst>
                                    <p:cond delay="0"/>
                                  </p:stCondLst>
                                  <p:childTnLst>
                                    <p:animMotion origin="layout" path="M 1.14643E-6 -3.7037E-6 L 0.13757 -0.23634 " pathEditMode="relative" rAng="0" ptsTypes="AA">
                                      <p:cBhvr>
                                        <p:cTn id="57" dur="2000" fill="hold"/>
                                        <p:tgtEl>
                                          <p:spTgt spid="86"/>
                                        </p:tgtEl>
                                        <p:attrNameLst>
                                          <p:attrName>ppt_x</p:attrName>
                                          <p:attrName>ppt_y</p:attrName>
                                        </p:attrNameLst>
                                      </p:cBhvr>
                                      <p:rCtr x="6879" y="-11829"/>
                                    </p:animMotion>
                                  </p:childTnLst>
                                </p:cTn>
                              </p:par>
                              <p:par>
                                <p:cTn id="58" presetID="53" presetClass="exit" presetSubtype="32" fill="hold" nodeType="withEffect">
                                  <p:stCondLst>
                                    <p:cond delay="1400"/>
                                  </p:stCondLst>
                                  <p:childTnLst>
                                    <p:anim calcmode="lin" valueType="num">
                                      <p:cBhvr>
                                        <p:cTn id="59" dur="1000"/>
                                        <p:tgtEl>
                                          <p:spTgt spid="87"/>
                                        </p:tgtEl>
                                        <p:attrNameLst>
                                          <p:attrName>ppt_w</p:attrName>
                                        </p:attrNameLst>
                                      </p:cBhvr>
                                      <p:tavLst>
                                        <p:tav tm="0">
                                          <p:val>
                                            <p:strVal val="ppt_w"/>
                                          </p:val>
                                        </p:tav>
                                        <p:tav tm="100000">
                                          <p:val>
                                            <p:fltVal val="0"/>
                                          </p:val>
                                        </p:tav>
                                      </p:tavLst>
                                    </p:anim>
                                    <p:anim calcmode="lin" valueType="num">
                                      <p:cBhvr>
                                        <p:cTn id="60" dur="1000"/>
                                        <p:tgtEl>
                                          <p:spTgt spid="87"/>
                                        </p:tgtEl>
                                        <p:attrNameLst>
                                          <p:attrName>ppt_h</p:attrName>
                                        </p:attrNameLst>
                                      </p:cBhvr>
                                      <p:tavLst>
                                        <p:tav tm="0">
                                          <p:val>
                                            <p:strVal val="ppt_h"/>
                                          </p:val>
                                        </p:tav>
                                        <p:tav tm="100000">
                                          <p:val>
                                            <p:fltVal val="0"/>
                                          </p:val>
                                        </p:tav>
                                      </p:tavLst>
                                    </p:anim>
                                    <p:animEffect transition="out" filter="fade">
                                      <p:cBhvr>
                                        <p:cTn id="61" dur="1000"/>
                                        <p:tgtEl>
                                          <p:spTgt spid="87"/>
                                        </p:tgtEl>
                                      </p:cBhvr>
                                    </p:animEffect>
                                    <p:set>
                                      <p:cBhvr>
                                        <p:cTn id="62" dur="1" fill="hold">
                                          <p:stCondLst>
                                            <p:cond delay="999"/>
                                          </p:stCondLst>
                                        </p:cTn>
                                        <p:tgtEl>
                                          <p:spTgt spid="87"/>
                                        </p:tgtEl>
                                        <p:attrNameLst>
                                          <p:attrName>style.visibility</p:attrName>
                                        </p:attrNameLst>
                                      </p:cBhvr>
                                      <p:to>
                                        <p:strVal val="hidden"/>
                                      </p:to>
                                    </p:set>
                                  </p:childTnLst>
                                </p:cTn>
                              </p:par>
                              <p:par>
                                <p:cTn id="63" presetID="53" presetClass="exit" presetSubtype="32" fill="hold" nodeType="withEffect">
                                  <p:stCondLst>
                                    <p:cond delay="1400"/>
                                  </p:stCondLst>
                                  <p:childTnLst>
                                    <p:anim calcmode="lin" valueType="num">
                                      <p:cBhvr>
                                        <p:cTn id="64" dur="1000"/>
                                        <p:tgtEl>
                                          <p:spTgt spid="86"/>
                                        </p:tgtEl>
                                        <p:attrNameLst>
                                          <p:attrName>ppt_w</p:attrName>
                                        </p:attrNameLst>
                                      </p:cBhvr>
                                      <p:tavLst>
                                        <p:tav tm="0">
                                          <p:val>
                                            <p:strVal val="ppt_w"/>
                                          </p:val>
                                        </p:tav>
                                        <p:tav tm="100000">
                                          <p:val>
                                            <p:fltVal val="0"/>
                                          </p:val>
                                        </p:tav>
                                      </p:tavLst>
                                    </p:anim>
                                    <p:anim calcmode="lin" valueType="num">
                                      <p:cBhvr>
                                        <p:cTn id="65" dur="1000"/>
                                        <p:tgtEl>
                                          <p:spTgt spid="86"/>
                                        </p:tgtEl>
                                        <p:attrNameLst>
                                          <p:attrName>ppt_h</p:attrName>
                                        </p:attrNameLst>
                                      </p:cBhvr>
                                      <p:tavLst>
                                        <p:tav tm="0">
                                          <p:val>
                                            <p:strVal val="ppt_h"/>
                                          </p:val>
                                        </p:tav>
                                        <p:tav tm="100000">
                                          <p:val>
                                            <p:fltVal val="0"/>
                                          </p:val>
                                        </p:tav>
                                      </p:tavLst>
                                    </p:anim>
                                    <p:animEffect transition="out" filter="fade">
                                      <p:cBhvr>
                                        <p:cTn id="66" dur="1000"/>
                                        <p:tgtEl>
                                          <p:spTgt spid="86"/>
                                        </p:tgtEl>
                                      </p:cBhvr>
                                    </p:animEffect>
                                    <p:set>
                                      <p:cBhvr>
                                        <p:cTn id="67" dur="1" fill="hold">
                                          <p:stCondLst>
                                            <p:cond delay="999"/>
                                          </p:stCondLst>
                                        </p:cTn>
                                        <p:tgtEl>
                                          <p:spTgt spid="86"/>
                                        </p:tgtEl>
                                        <p:attrNameLst>
                                          <p:attrName>style.visibility</p:attrName>
                                        </p:attrNameLst>
                                      </p:cBhvr>
                                      <p:to>
                                        <p:strVal val="hidden"/>
                                      </p:to>
                                    </p:set>
                                  </p:childTnLst>
                                </p:cTn>
                              </p:par>
                            </p:childTnLst>
                          </p:cTn>
                        </p:par>
                        <p:par>
                          <p:cTn id="68" fill="hold">
                            <p:stCondLst>
                              <p:cond delay="10140"/>
                            </p:stCondLst>
                            <p:childTnLst>
                              <p:par>
                                <p:cTn id="69" presetID="26" presetClass="emph" presetSubtype="0" fill="hold" nodeType="afterEffect">
                                  <p:stCondLst>
                                    <p:cond delay="0"/>
                                  </p:stCondLst>
                                  <p:childTnLst>
                                    <p:animEffect transition="out" filter="fade">
                                      <p:cBhvr>
                                        <p:cTn id="70" dur="500" tmFilter="0, 0; .2, .5; .8, .5; 1, 0"/>
                                        <p:tgtEl>
                                          <p:spTgt spid="95"/>
                                        </p:tgtEl>
                                      </p:cBhvr>
                                    </p:animEffect>
                                    <p:animScale>
                                      <p:cBhvr>
                                        <p:cTn id="71" dur="250" autoRev="1" fill="hold"/>
                                        <p:tgtEl>
                                          <p:spTgt spid="95"/>
                                        </p:tgtEl>
                                      </p:cBhvr>
                                      <p:by x="105000" y="105000"/>
                                    </p:animScale>
                                  </p:childTnLst>
                                </p:cTn>
                              </p:par>
                              <p:par>
                                <p:cTn id="72" presetID="16" presetClass="emph" presetSubtype="0" fill="remove" grpId="0" nodeType="withEffect">
                                  <p:stCondLst>
                                    <p:cond delay="0"/>
                                  </p:stCondLst>
                                  <p:iterate type="lt">
                                    <p:tmPct val="4000"/>
                                  </p:iterate>
                                  <p:childTnLst>
                                    <p:set>
                                      <p:cBhvr override="childStyle">
                                        <p:cTn id="73" dur="500" fill="hold"/>
                                        <p:tgtEl>
                                          <p:spTgt spid="103"/>
                                        </p:tgtEl>
                                        <p:attrNameLst>
                                          <p:attrName>style.color</p:attrName>
                                        </p:attrNameLst>
                                      </p:cBhvr>
                                      <p:to>
                                        <p:clrVal>
                                          <a:srgbClr val="FFC000"/>
                                        </p:clrVal>
                                      </p:to>
                                    </p:set>
                                    <p:set>
                                      <p:cBhvr>
                                        <p:cTn id="74" dur="500" fill="hold"/>
                                        <p:tgtEl>
                                          <p:spTgt spid="103"/>
                                        </p:tgtEl>
                                        <p:attrNameLst>
                                          <p:attrName>fillcolor</p:attrName>
                                        </p:attrNameLst>
                                      </p:cBhvr>
                                      <p:to>
                                        <p:clrVal>
                                          <a:srgbClr val="FFC000"/>
                                        </p:clrVal>
                                      </p:to>
                                    </p:set>
                                    <p:set>
                                      <p:cBhvr>
                                        <p:cTn id="75" dur="500" fill="hold"/>
                                        <p:tgtEl>
                                          <p:spTgt spid="103"/>
                                        </p:tgtEl>
                                        <p:attrNameLst>
                                          <p:attrName>fill.type</p:attrName>
                                        </p:attrNameLst>
                                      </p:cBhvr>
                                      <p:to>
                                        <p:strVal val="solid"/>
                                      </p:to>
                                    </p:set>
                                  </p:childTnLst>
                                </p:cTn>
                              </p:par>
                            </p:childTnLst>
                          </p:cTn>
                        </p:par>
                        <p:par>
                          <p:cTn id="76" fill="hold">
                            <p:stCondLst>
                              <p:cond delay="10940"/>
                            </p:stCondLst>
                            <p:childTnLst>
                              <p:par>
                                <p:cTn id="77" presetID="53" presetClass="entr" presetSubtype="16" fill="hold" nodeType="afterEffect">
                                  <p:stCondLst>
                                    <p:cond delay="700"/>
                                  </p:stCondLst>
                                  <p:childTnLst>
                                    <p:set>
                                      <p:cBhvr>
                                        <p:cTn id="78" dur="1" fill="hold">
                                          <p:stCondLst>
                                            <p:cond delay="0"/>
                                          </p:stCondLst>
                                        </p:cTn>
                                        <p:tgtEl>
                                          <p:spTgt spid="83"/>
                                        </p:tgtEl>
                                        <p:attrNameLst>
                                          <p:attrName>style.visibility</p:attrName>
                                        </p:attrNameLst>
                                      </p:cBhvr>
                                      <p:to>
                                        <p:strVal val="visible"/>
                                      </p:to>
                                    </p:set>
                                    <p:anim calcmode="lin" valueType="num">
                                      <p:cBhvr>
                                        <p:cTn id="79" dur="1100" fill="hold"/>
                                        <p:tgtEl>
                                          <p:spTgt spid="83"/>
                                        </p:tgtEl>
                                        <p:attrNameLst>
                                          <p:attrName>ppt_w</p:attrName>
                                        </p:attrNameLst>
                                      </p:cBhvr>
                                      <p:tavLst>
                                        <p:tav tm="0">
                                          <p:val>
                                            <p:fltVal val="0"/>
                                          </p:val>
                                        </p:tav>
                                        <p:tav tm="100000">
                                          <p:val>
                                            <p:strVal val="#ppt_w"/>
                                          </p:val>
                                        </p:tav>
                                      </p:tavLst>
                                    </p:anim>
                                    <p:anim calcmode="lin" valueType="num">
                                      <p:cBhvr>
                                        <p:cTn id="80" dur="1100" fill="hold"/>
                                        <p:tgtEl>
                                          <p:spTgt spid="83"/>
                                        </p:tgtEl>
                                        <p:attrNameLst>
                                          <p:attrName>ppt_h</p:attrName>
                                        </p:attrNameLst>
                                      </p:cBhvr>
                                      <p:tavLst>
                                        <p:tav tm="0">
                                          <p:val>
                                            <p:fltVal val="0"/>
                                          </p:val>
                                        </p:tav>
                                        <p:tav tm="100000">
                                          <p:val>
                                            <p:strVal val="#ppt_h"/>
                                          </p:val>
                                        </p:tav>
                                      </p:tavLst>
                                    </p:anim>
                                    <p:animEffect transition="in" filter="fade">
                                      <p:cBhvr>
                                        <p:cTn id="81" dur="1100"/>
                                        <p:tgtEl>
                                          <p:spTgt spid="83"/>
                                        </p:tgtEl>
                                      </p:cBhvr>
                                    </p:animEffect>
                                  </p:childTnLst>
                                </p:cTn>
                              </p:par>
                              <p:par>
                                <p:cTn id="82" presetID="42" presetClass="path" presetSubtype="0" accel="50000" decel="50000" fill="hold" nodeType="withEffect">
                                  <p:stCondLst>
                                    <p:cond delay="0"/>
                                  </p:stCondLst>
                                  <p:childTnLst>
                                    <p:animMotion origin="layout" path="M -4.72222E-6 3.7037E-6 L -0.00086 -0.2213 " pathEditMode="relative" rAng="0" ptsTypes="AA">
                                      <p:cBhvr>
                                        <p:cTn id="83" dur="2000" spd="-100000" fill="hold"/>
                                        <p:tgtEl>
                                          <p:spTgt spid="83"/>
                                        </p:tgtEl>
                                        <p:attrNameLst>
                                          <p:attrName>ppt_x</p:attrName>
                                          <p:attrName>ppt_y</p:attrName>
                                        </p:attrNameLst>
                                      </p:cBhvr>
                                      <p:rCtr x="-52" y="-11065"/>
                                    </p:animMotion>
                                  </p:childTnLst>
                                </p:cTn>
                              </p:par>
                            </p:childTnLst>
                          </p:cTn>
                        </p:par>
                        <p:par>
                          <p:cTn id="84" fill="hold">
                            <p:stCondLst>
                              <p:cond delay="12940"/>
                            </p:stCondLst>
                            <p:childTnLst>
                              <p:par>
                                <p:cTn id="85" presetID="1" presetClass="entr" presetSubtype="0"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childTnLst>
                                </p:cTn>
                              </p:par>
                              <p:par>
                                <p:cTn id="87" presetID="42" presetClass="path" presetSubtype="0" accel="50000" decel="50000" fill="hold" nodeType="withEffect">
                                  <p:stCondLst>
                                    <p:cond delay="0"/>
                                  </p:stCondLst>
                                  <p:childTnLst>
                                    <p:animMotion origin="layout" path="M 1.16727E-6 -3.7037E-6 L 0.22173 -0.22523 " pathEditMode="relative" rAng="0" ptsTypes="AA">
                                      <p:cBhvr>
                                        <p:cTn id="88" dur="2000" fill="hold"/>
                                        <p:tgtEl>
                                          <p:spTgt spid="88"/>
                                        </p:tgtEl>
                                        <p:attrNameLst>
                                          <p:attrName>ppt_x</p:attrName>
                                          <p:attrName>ppt_y</p:attrName>
                                        </p:attrNameLst>
                                      </p:cBhvr>
                                      <p:rCtr x="11087" y="-11273"/>
                                    </p:animMotion>
                                  </p:childTnLst>
                                </p:cTn>
                              </p:par>
                              <p:par>
                                <p:cTn id="89" presetID="53" presetClass="exit" presetSubtype="32" fill="hold" nodeType="withEffect">
                                  <p:stCondLst>
                                    <p:cond delay="1200"/>
                                  </p:stCondLst>
                                  <p:childTnLst>
                                    <p:anim calcmode="lin" valueType="num">
                                      <p:cBhvr>
                                        <p:cTn id="90" dur="1000"/>
                                        <p:tgtEl>
                                          <p:spTgt spid="88"/>
                                        </p:tgtEl>
                                        <p:attrNameLst>
                                          <p:attrName>ppt_w</p:attrName>
                                        </p:attrNameLst>
                                      </p:cBhvr>
                                      <p:tavLst>
                                        <p:tav tm="0">
                                          <p:val>
                                            <p:strVal val="ppt_w"/>
                                          </p:val>
                                        </p:tav>
                                        <p:tav tm="100000">
                                          <p:val>
                                            <p:fltVal val="0"/>
                                          </p:val>
                                        </p:tav>
                                      </p:tavLst>
                                    </p:anim>
                                    <p:anim calcmode="lin" valueType="num">
                                      <p:cBhvr>
                                        <p:cTn id="91" dur="1000"/>
                                        <p:tgtEl>
                                          <p:spTgt spid="88"/>
                                        </p:tgtEl>
                                        <p:attrNameLst>
                                          <p:attrName>ppt_h</p:attrName>
                                        </p:attrNameLst>
                                      </p:cBhvr>
                                      <p:tavLst>
                                        <p:tav tm="0">
                                          <p:val>
                                            <p:strVal val="ppt_h"/>
                                          </p:val>
                                        </p:tav>
                                        <p:tav tm="100000">
                                          <p:val>
                                            <p:fltVal val="0"/>
                                          </p:val>
                                        </p:tav>
                                      </p:tavLst>
                                    </p:anim>
                                    <p:animEffect transition="out" filter="fade">
                                      <p:cBhvr>
                                        <p:cTn id="92" dur="1000"/>
                                        <p:tgtEl>
                                          <p:spTgt spid="88"/>
                                        </p:tgtEl>
                                      </p:cBhvr>
                                    </p:animEffect>
                                    <p:set>
                                      <p:cBhvr>
                                        <p:cTn id="93" dur="1" fill="hold">
                                          <p:stCondLst>
                                            <p:cond delay="999"/>
                                          </p:stCondLst>
                                        </p:cTn>
                                        <p:tgtEl>
                                          <p:spTgt spid="88"/>
                                        </p:tgtEl>
                                        <p:attrNameLst>
                                          <p:attrName>style.visibility</p:attrName>
                                        </p:attrNameLst>
                                      </p:cBhvr>
                                      <p:to>
                                        <p:strVal val="hidden"/>
                                      </p:to>
                                    </p:set>
                                  </p:childTnLst>
                                </p:cTn>
                              </p:par>
                            </p:childTnLst>
                          </p:cTn>
                        </p:par>
                        <p:par>
                          <p:cTn id="94" fill="hold">
                            <p:stCondLst>
                              <p:cond delay="15140"/>
                            </p:stCondLst>
                            <p:childTnLst>
                              <p:par>
                                <p:cTn id="95" presetID="26" presetClass="emph" presetSubtype="0" fill="hold" nodeType="afterEffect">
                                  <p:stCondLst>
                                    <p:cond delay="0"/>
                                  </p:stCondLst>
                                  <p:childTnLst>
                                    <p:animEffect transition="out" filter="fade">
                                      <p:cBhvr>
                                        <p:cTn id="96" dur="500" tmFilter="0, 0; .2, .5; .8, .5; 1, 0"/>
                                        <p:tgtEl>
                                          <p:spTgt spid="96"/>
                                        </p:tgtEl>
                                      </p:cBhvr>
                                    </p:animEffect>
                                    <p:animScale>
                                      <p:cBhvr>
                                        <p:cTn id="97" dur="250" autoRev="1" fill="hold"/>
                                        <p:tgtEl>
                                          <p:spTgt spid="96"/>
                                        </p:tgtEl>
                                      </p:cBhvr>
                                      <p:by x="105000" y="105000"/>
                                    </p:animScale>
                                  </p:childTnLst>
                                </p:cTn>
                              </p:par>
                              <p:par>
                                <p:cTn id="98" presetID="16" presetClass="emph" presetSubtype="0" fill="remove" grpId="0" nodeType="withEffect">
                                  <p:stCondLst>
                                    <p:cond delay="0"/>
                                  </p:stCondLst>
                                  <p:iterate type="lt">
                                    <p:tmPct val="4000"/>
                                  </p:iterate>
                                  <p:childTnLst>
                                    <p:set>
                                      <p:cBhvr override="childStyle">
                                        <p:cTn id="99" dur="500" fill="hold"/>
                                        <p:tgtEl>
                                          <p:spTgt spid="104"/>
                                        </p:tgtEl>
                                        <p:attrNameLst>
                                          <p:attrName>style.color</p:attrName>
                                        </p:attrNameLst>
                                      </p:cBhvr>
                                      <p:to>
                                        <p:clrVal>
                                          <a:srgbClr val="FFC000"/>
                                        </p:clrVal>
                                      </p:to>
                                    </p:set>
                                    <p:set>
                                      <p:cBhvr>
                                        <p:cTn id="100" dur="500" fill="hold"/>
                                        <p:tgtEl>
                                          <p:spTgt spid="104"/>
                                        </p:tgtEl>
                                        <p:attrNameLst>
                                          <p:attrName>fillcolor</p:attrName>
                                        </p:attrNameLst>
                                      </p:cBhvr>
                                      <p:to>
                                        <p:clrVal>
                                          <a:srgbClr val="FFC000"/>
                                        </p:clrVal>
                                      </p:to>
                                    </p:set>
                                    <p:set>
                                      <p:cBhvr>
                                        <p:cTn id="101" dur="500" fill="hold"/>
                                        <p:tgtEl>
                                          <p:spTgt spid="104"/>
                                        </p:tgtEl>
                                        <p:attrNameLst>
                                          <p:attrName>fill.type</p:attrName>
                                        </p:attrNameLst>
                                      </p:cBhvr>
                                      <p:to>
                                        <p:strVal val="solid"/>
                                      </p:to>
                                    </p:set>
                                  </p:childTnLst>
                                </p:cTn>
                              </p:par>
                            </p:childTnLst>
                          </p:cTn>
                        </p:par>
                        <p:par>
                          <p:cTn id="102" fill="hold">
                            <p:stCondLst>
                              <p:cond delay="16000"/>
                            </p:stCondLst>
                            <p:childTnLst>
                              <p:par>
                                <p:cTn id="103" presetID="53" presetClass="entr" presetSubtype="16" fill="hold" nodeType="afterEffect">
                                  <p:stCondLst>
                                    <p:cond delay="600"/>
                                  </p:stCondLst>
                                  <p:childTnLst>
                                    <p:set>
                                      <p:cBhvr>
                                        <p:cTn id="104" dur="1" fill="hold">
                                          <p:stCondLst>
                                            <p:cond delay="0"/>
                                          </p:stCondLst>
                                        </p:cTn>
                                        <p:tgtEl>
                                          <p:spTgt spid="84"/>
                                        </p:tgtEl>
                                        <p:attrNameLst>
                                          <p:attrName>style.visibility</p:attrName>
                                        </p:attrNameLst>
                                      </p:cBhvr>
                                      <p:to>
                                        <p:strVal val="visible"/>
                                      </p:to>
                                    </p:set>
                                    <p:anim calcmode="lin" valueType="num">
                                      <p:cBhvr>
                                        <p:cTn id="105" dur="1200" fill="hold"/>
                                        <p:tgtEl>
                                          <p:spTgt spid="84"/>
                                        </p:tgtEl>
                                        <p:attrNameLst>
                                          <p:attrName>ppt_w</p:attrName>
                                        </p:attrNameLst>
                                      </p:cBhvr>
                                      <p:tavLst>
                                        <p:tav tm="0">
                                          <p:val>
                                            <p:fltVal val="0"/>
                                          </p:val>
                                        </p:tav>
                                        <p:tav tm="100000">
                                          <p:val>
                                            <p:strVal val="#ppt_w"/>
                                          </p:val>
                                        </p:tav>
                                      </p:tavLst>
                                    </p:anim>
                                    <p:anim calcmode="lin" valueType="num">
                                      <p:cBhvr>
                                        <p:cTn id="106" dur="1200" fill="hold"/>
                                        <p:tgtEl>
                                          <p:spTgt spid="84"/>
                                        </p:tgtEl>
                                        <p:attrNameLst>
                                          <p:attrName>ppt_h</p:attrName>
                                        </p:attrNameLst>
                                      </p:cBhvr>
                                      <p:tavLst>
                                        <p:tav tm="0">
                                          <p:val>
                                            <p:fltVal val="0"/>
                                          </p:val>
                                        </p:tav>
                                        <p:tav tm="100000">
                                          <p:val>
                                            <p:strVal val="#ppt_h"/>
                                          </p:val>
                                        </p:tav>
                                      </p:tavLst>
                                    </p:anim>
                                    <p:animEffect transition="in" filter="fade">
                                      <p:cBhvr>
                                        <p:cTn id="107" dur="1200"/>
                                        <p:tgtEl>
                                          <p:spTgt spid="84"/>
                                        </p:tgtEl>
                                      </p:cBhvr>
                                    </p:animEffect>
                                  </p:childTnLst>
                                </p:cTn>
                              </p:par>
                              <p:par>
                                <p:cTn id="108" presetID="42" presetClass="path" presetSubtype="0" accel="50000" decel="50000" fill="hold" nodeType="withEffect">
                                  <p:stCondLst>
                                    <p:cond delay="0"/>
                                  </p:stCondLst>
                                  <p:childTnLst>
                                    <p:animMotion origin="layout" path="M -2.77778E-6 3.7037E-6 L 0.00868 -0.22547 " pathEditMode="relative" rAng="0" ptsTypes="AA">
                                      <p:cBhvr>
                                        <p:cTn id="109" dur="2000" spd="-100000" fill="hold"/>
                                        <p:tgtEl>
                                          <p:spTgt spid="84"/>
                                        </p:tgtEl>
                                        <p:attrNameLst>
                                          <p:attrName>ppt_x</p:attrName>
                                          <p:attrName>ppt_y</p:attrName>
                                        </p:attrNameLst>
                                      </p:cBhvr>
                                      <p:rCtr x="434" y="-11273"/>
                                    </p:animMotion>
                                  </p:childTnLst>
                                </p:cTn>
                              </p:par>
                            </p:childTnLst>
                          </p:cTn>
                        </p:par>
                        <p:par>
                          <p:cTn id="110" fill="hold">
                            <p:stCondLst>
                              <p:cond delay="18000"/>
                            </p:stCondLst>
                            <p:childTnLst>
                              <p:par>
                                <p:cTn id="111" presetID="1" presetClass="entr" presetSubtype="0" fill="hold" nodeType="afterEffect">
                                  <p:stCondLst>
                                    <p:cond delay="0"/>
                                  </p:stCondLst>
                                  <p:childTnLst>
                                    <p:set>
                                      <p:cBhvr>
                                        <p:cTn id="112" dur="1" fill="hold">
                                          <p:stCondLst>
                                            <p:cond delay="0"/>
                                          </p:stCondLst>
                                        </p:cTn>
                                        <p:tgtEl>
                                          <p:spTgt spid="89"/>
                                        </p:tgtEl>
                                        <p:attrNameLst>
                                          <p:attrName>style.visibility</p:attrName>
                                        </p:attrNameLst>
                                      </p:cBhvr>
                                      <p:to>
                                        <p:strVal val="visible"/>
                                      </p:to>
                                    </p:set>
                                  </p:childTnLst>
                                </p:cTn>
                              </p:par>
                            </p:childTnLst>
                          </p:cTn>
                        </p:par>
                        <p:par>
                          <p:cTn id="113" fill="hold">
                            <p:stCondLst>
                              <p:cond delay="18000"/>
                            </p:stCondLst>
                            <p:childTnLst>
                              <p:par>
                                <p:cTn id="114" presetID="42" presetClass="path" presetSubtype="0" accel="50000" decel="50000" fill="hold" nodeType="afterEffect">
                                  <p:stCondLst>
                                    <p:cond delay="0"/>
                                  </p:stCondLst>
                                  <p:childTnLst>
                                    <p:animMotion origin="layout" path="M 1.16727E-6 -3.7037E-6 L 0.34679 -0.23634 " pathEditMode="relative" rAng="0" ptsTypes="AA">
                                      <p:cBhvr>
                                        <p:cTn id="115" dur="2000" fill="hold"/>
                                        <p:tgtEl>
                                          <p:spTgt spid="89"/>
                                        </p:tgtEl>
                                        <p:attrNameLst>
                                          <p:attrName>ppt_x</p:attrName>
                                          <p:attrName>ppt_y</p:attrName>
                                        </p:attrNameLst>
                                      </p:cBhvr>
                                      <p:rCtr x="17340" y="-11829"/>
                                    </p:animMotion>
                                  </p:childTnLst>
                                </p:cTn>
                              </p:par>
                              <p:par>
                                <p:cTn id="116" presetID="53" presetClass="exit" presetSubtype="32" fill="hold" nodeType="withEffect">
                                  <p:stCondLst>
                                    <p:cond delay="1200"/>
                                  </p:stCondLst>
                                  <p:childTnLst>
                                    <p:anim calcmode="lin" valueType="num">
                                      <p:cBhvr>
                                        <p:cTn id="117" dur="1000"/>
                                        <p:tgtEl>
                                          <p:spTgt spid="89"/>
                                        </p:tgtEl>
                                        <p:attrNameLst>
                                          <p:attrName>ppt_w</p:attrName>
                                        </p:attrNameLst>
                                      </p:cBhvr>
                                      <p:tavLst>
                                        <p:tav tm="0">
                                          <p:val>
                                            <p:strVal val="ppt_w"/>
                                          </p:val>
                                        </p:tav>
                                        <p:tav tm="100000">
                                          <p:val>
                                            <p:fltVal val="0"/>
                                          </p:val>
                                        </p:tav>
                                      </p:tavLst>
                                    </p:anim>
                                    <p:anim calcmode="lin" valueType="num">
                                      <p:cBhvr>
                                        <p:cTn id="118" dur="1000"/>
                                        <p:tgtEl>
                                          <p:spTgt spid="89"/>
                                        </p:tgtEl>
                                        <p:attrNameLst>
                                          <p:attrName>ppt_h</p:attrName>
                                        </p:attrNameLst>
                                      </p:cBhvr>
                                      <p:tavLst>
                                        <p:tav tm="0">
                                          <p:val>
                                            <p:strVal val="ppt_h"/>
                                          </p:val>
                                        </p:tav>
                                        <p:tav tm="100000">
                                          <p:val>
                                            <p:fltVal val="0"/>
                                          </p:val>
                                        </p:tav>
                                      </p:tavLst>
                                    </p:anim>
                                    <p:animEffect transition="out" filter="fade">
                                      <p:cBhvr>
                                        <p:cTn id="119" dur="1000"/>
                                        <p:tgtEl>
                                          <p:spTgt spid="89"/>
                                        </p:tgtEl>
                                      </p:cBhvr>
                                    </p:animEffect>
                                    <p:set>
                                      <p:cBhvr>
                                        <p:cTn id="120" dur="1" fill="hold">
                                          <p:stCondLst>
                                            <p:cond delay="999"/>
                                          </p:stCondLst>
                                        </p:cTn>
                                        <p:tgtEl>
                                          <p:spTgt spid="89"/>
                                        </p:tgtEl>
                                        <p:attrNameLst>
                                          <p:attrName>style.visibility</p:attrName>
                                        </p:attrNameLst>
                                      </p:cBhvr>
                                      <p:to>
                                        <p:strVal val="hidden"/>
                                      </p:to>
                                    </p:set>
                                  </p:childTnLst>
                                </p:cTn>
                              </p:par>
                            </p:childTnLst>
                          </p:cTn>
                        </p:par>
                        <p:par>
                          <p:cTn id="121" fill="hold">
                            <p:stCondLst>
                              <p:cond delay="20200"/>
                            </p:stCondLst>
                            <p:childTnLst>
                              <p:par>
                                <p:cTn id="122" presetID="26" presetClass="emph" presetSubtype="0" fill="hold" nodeType="afterEffect">
                                  <p:stCondLst>
                                    <p:cond delay="0"/>
                                  </p:stCondLst>
                                  <p:childTnLst>
                                    <p:animEffect transition="out" filter="fade">
                                      <p:cBhvr>
                                        <p:cTn id="123" dur="500" tmFilter="0, 0; .2, .5; .8, .5; 1, 0"/>
                                        <p:tgtEl>
                                          <p:spTgt spid="97"/>
                                        </p:tgtEl>
                                      </p:cBhvr>
                                    </p:animEffect>
                                    <p:animScale>
                                      <p:cBhvr>
                                        <p:cTn id="124" dur="250" autoRev="1" fill="hold"/>
                                        <p:tgtEl>
                                          <p:spTgt spid="97"/>
                                        </p:tgtEl>
                                      </p:cBhvr>
                                      <p:by x="105000" y="105000"/>
                                    </p:animScale>
                                  </p:childTnLst>
                                </p:cTn>
                              </p:par>
                              <p:par>
                                <p:cTn id="125" presetID="16" presetClass="emph" presetSubtype="0" fill="remove" grpId="0" nodeType="withEffect">
                                  <p:stCondLst>
                                    <p:cond delay="0"/>
                                  </p:stCondLst>
                                  <p:iterate type="lt">
                                    <p:tmPct val="4000"/>
                                  </p:iterate>
                                  <p:childTnLst>
                                    <p:set>
                                      <p:cBhvr override="childStyle">
                                        <p:cTn id="126" dur="500" fill="hold"/>
                                        <p:tgtEl>
                                          <p:spTgt spid="105"/>
                                        </p:tgtEl>
                                        <p:attrNameLst>
                                          <p:attrName>style.color</p:attrName>
                                        </p:attrNameLst>
                                      </p:cBhvr>
                                      <p:to>
                                        <p:clrVal>
                                          <a:srgbClr val="FFC000"/>
                                        </p:clrVal>
                                      </p:to>
                                    </p:set>
                                    <p:set>
                                      <p:cBhvr>
                                        <p:cTn id="127" dur="500" fill="hold"/>
                                        <p:tgtEl>
                                          <p:spTgt spid="105"/>
                                        </p:tgtEl>
                                        <p:attrNameLst>
                                          <p:attrName>fillcolor</p:attrName>
                                        </p:attrNameLst>
                                      </p:cBhvr>
                                      <p:to>
                                        <p:clrVal>
                                          <a:srgbClr val="FFC000"/>
                                        </p:clrVal>
                                      </p:to>
                                    </p:set>
                                    <p:set>
                                      <p:cBhvr>
                                        <p:cTn id="128" dur="500" fill="hold"/>
                                        <p:tgtEl>
                                          <p:spTgt spid="105"/>
                                        </p:tgtEl>
                                        <p:attrNameLst>
                                          <p:attrName>fill.type</p:attrName>
                                        </p:attrNameLst>
                                      </p:cBhvr>
                                      <p:to>
                                        <p:strVal val="solid"/>
                                      </p:to>
                                    </p:set>
                                  </p:childTnLst>
                                </p:cTn>
                              </p:par>
                            </p:childTnLst>
                          </p:cTn>
                        </p:par>
                        <p:par>
                          <p:cTn id="129" fill="hold">
                            <p:stCondLst>
                              <p:cond delay="20880"/>
                            </p:stCondLst>
                            <p:childTnLst>
                              <p:par>
                                <p:cTn id="130" presetID="53" presetClass="entr" presetSubtype="16" fill="hold" nodeType="afterEffect">
                                  <p:stCondLst>
                                    <p:cond delay="800"/>
                                  </p:stCondLst>
                                  <p:childTnLst>
                                    <p:set>
                                      <p:cBhvr>
                                        <p:cTn id="131" dur="1" fill="hold">
                                          <p:stCondLst>
                                            <p:cond delay="0"/>
                                          </p:stCondLst>
                                        </p:cTn>
                                        <p:tgtEl>
                                          <p:spTgt spid="85"/>
                                        </p:tgtEl>
                                        <p:attrNameLst>
                                          <p:attrName>style.visibility</p:attrName>
                                        </p:attrNameLst>
                                      </p:cBhvr>
                                      <p:to>
                                        <p:strVal val="visible"/>
                                      </p:to>
                                    </p:set>
                                    <p:anim calcmode="lin" valueType="num">
                                      <p:cBhvr>
                                        <p:cTn id="132" dur="1000" fill="hold"/>
                                        <p:tgtEl>
                                          <p:spTgt spid="85"/>
                                        </p:tgtEl>
                                        <p:attrNameLst>
                                          <p:attrName>ppt_w</p:attrName>
                                        </p:attrNameLst>
                                      </p:cBhvr>
                                      <p:tavLst>
                                        <p:tav tm="0">
                                          <p:val>
                                            <p:fltVal val="0"/>
                                          </p:val>
                                        </p:tav>
                                        <p:tav tm="100000">
                                          <p:val>
                                            <p:strVal val="#ppt_w"/>
                                          </p:val>
                                        </p:tav>
                                      </p:tavLst>
                                    </p:anim>
                                    <p:anim calcmode="lin" valueType="num">
                                      <p:cBhvr>
                                        <p:cTn id="133" dur="1000" fill="hold"/>
                                        <p:tgtEl>
                                          <p:spTgt spid="85"/>
                                        </p:tgtEl>
                                        <p:attrNameLst>
                                          <p:attrName>ppt_h</p:attrName>
                                        </p:attrNameLst>
                                      </p:cBhvr>
                                      <p:tavLst>
                                        <p:tav tm="0">
                                          <p:val>
                                            <p:fltVal val="0"/>
                                          </p:val>
                                        </p:tav>
                                        <p:tav tm="100000">
                                          <p:val>
                                            <p:strVal val="#ppt_h"/>
                                          </p:val>
                                        </p:tav>
                                      </p:tavLst>
                                    </p:anim>
                                    <p:animEffect transition="in" filter="fade">
                                      <p:cBhvr>
                                        <p:cTn id="134" dur="1000"/>
                                        <p:tgtEl>
                                          <p:spTgt spid="85"/>
                                        </p:tgtEl>
                                      </p:cBhvr>
                                    </p:animEffect>
                                  </p:childTnLst>
                                </p:cTn>
                              </p:par>
                              <p:par>
                                <p:cTn id="135" presetID="42" presetClass="path" presetSubtype="0" accel="50000" decel="50000" fill="hold" nodeType="withEffect">
                                  <p:stCondLst>
                                    <p:cond delay="0"/>
                                  </p:stCondLst>
                                  <p:childTnLst>
                                    <p:animMotion origin="layout" path="M 1.11022E-16 4.44444E-6 L -0.00191 -0.22223 " pathEditMode="relative" rAng="0" ptsTypes="AA">
                                      <p:cBhvr>
                                        <p:cTn id="136" dur="2000" spd="-100000" fill="hold"/>
                                        <p:tgtEl>
                                          <p:spTgt spid="85"/>
                                        </p:tgtEl>
                                        <p:attrNameLst>
                                          <p:attrName>ppt_x</p:attrName>
                                          <p:attrName>ppt_y</p:attrName>
                                        </p:attrNameLst>
                                      </p:cBhvr>
                                      <p:rCtr x="-104" y="-11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2" grpId="0"/>
      <p:bldP spid="103" grpId="0"/>
      <p:bldP spid="104" grpId="0"/>
      <p:bldP spid="105" grpId="0"/>
    </p:bld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5B27225F4FD04C84E18EA916064AE9" ma:contentTypeVersion="0" ma:contentTypeDescription="Create a new document." ma:contentTypeScope="" ma:versionID="dc71460db87e86bf113c203e4371d82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C561A4-381E-4E0C-91E4-419A511C6CEC}">
  <ds:schemaRefs>
    <ds:schemaRef ds:uri="http://schemas.microsoft.com/office/infopath/2007/PartnerControls"/>
    <ds:schemaRef ds:uri="http://purl.org/dc/dcmitype/"/>
    <ds:schemaRef ds:uri="http://schemas.microsoft.com/office/2006/metadata/properties"/>
    <ds:schemaRef ds:uri="http://purl.org/dc/elements/1.1/"/>
    <ds:schemaRef ds:uri="http://www.w3.org/XML/1998/namespace"/>
    <ds:schemaRef ds:uri="http://purl.org/dc/terms/"/>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E721286C-9ABF-4E0A-8E50-0FD8209D27F5}">
  <ds:schemaRefs>
    <ds:schemaRef ds:uri="http://schemas.microsoft.com/sharepoint/v3/contenttype/forms"/>
  </ds:schemaRefs>
</ds:datastoreItem>
</file>

<file path=customXml/itemProps3.xml><?xml version="1.0" encoding="utf-8"?>
<ds:datastoreItem xmlns:ds="http://schemas.openxmlformats.org/officeDocument/2006/customXml" ds:itemID="{D78FDECD-60D8-43D3-A8CD-DA498EAC1C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4209</Words>
  <Application>Microsoft Office PowerPoint</Application>
  <PresentationFormat>Custom</PresentationFormat>
  <Paragraphs>574</Paragraphs>
  <Slides>34</Slides>
  <Notes>23</Notes>
  <HiddenSlides>5</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34</vt:i4>
      </vt:variant>
    </vt:vector>
  </HeadingPairs>
  <TitlesOfParts>
    <vt:vector size="46" baseType="lpstr">
      <vt:lpstr>Arial</vt:lpstr>
      <vt:lpstr>黑体</vt:lpstr>
      <vt:lpstr>Segoe</vt:lpstr>
      <vt:lpstr>Wingdings</vt:lpstr>
      <vt:lpstr>Segoe Condensed</vt:lpstr>
      <vt:lpstr>Segoe UI Semibold</vt:lpstr>
      <vt:lpstr>Segoe UI</vt:lpstr>
      <vt:lpstr>Segoe UI Light</vt:lpstr>
      <vt:lpstr>Calibri</vt:lpstr>
      <vt:lpstr>Consolas</vt:lpstr>
      <vt:lpstr>TENA11_BreakoutSession_Template_16x9_Final_05132011</vt:lpstr>
      <vt:lpstr>White with Consolas font for code slides</vt:lpstr>
      <vt:lpstr>PowerPoint Presentation</vt:lpstr>
      <vt:lpstr>Microsoft System Center Orchestrator 2012 Overview</vt:lpstr>
      <vt:lpstr>Session Objectives and Takeaways</vt:lpstr>
      <vt:lpstr>Why are we investing in IT  Process Automation?</vt:lpstr>
      <vt:lpstr>TODAY</vt:lpstr>
      <vt:lpstr>Opalis History</vt:lpstr>
      <vt:lpstr>Opalis brings it all together!</vt:lpstr>
      <vt:lpstr>Opalis Concepts</vt:lpstr>
      <vt:lpstr>Authoring Made Easy </vt:lpstr>
      <vt:lpstr>Automating Across Datacenter IT Silos</vt:lpstr>
      <vt:lpstr>Opalis target scenario examples</vt:lpstr>
      <vt:lpstr>The Power of the Opalis solution</vt:lpstr>
      <vt:lpstr>How do you get Opalis?</vt:lpstr>
      <vt:lpstr>TOMORROW</vt:lpstr>
      <vt:lpstr>System Center Orchestrator Investments</vt:lpstr>
      <vt:lpstr>What are the Components of Orchestrator?</vt:lpstr>
      <vt:lpstr>System Center Orchestrator</vt:lpstr>
      <vt:lpstr>Frequently Asked Questions!</vt:lpstr>
      <vt:lpstr>Frequently Asked Questions!</vt:lpstr>
      <vt:lpstr>Frequently Asked Questions!</vt:lpstr>
      <vt:lpstr>FAQ – IP remediation and support</vt:lpstr>
      <vt:lpstr>Opalis 3rd party Integration Packs - OOBE</vt:lpstr>
      <vt:lpstr>Updated IPs for the Orchestrator release</vt:lpstr>
      <vt:lpstr>No IP? No Problem!</vt:lpstr>
      <vt:lpstr>Announcing the TechNet Gallery!</vt:lpstr>
      <vt:lpstr>Useful Links </vt:lpstr>
      <vt:lpstr>System Center Roadmap</vt:lpstr>
      <vt:lpstr>Community Evaluation Program</vt:lpstr>
      <vt:lpstr>Adam Hall Senior Technical Product Manager System Center Orchestrator E-mail: adhall@microsoft.com</vt:lpstr>
      <vt:lpstr>Track Resources</vt:lpstr>
      <vt:lpstr>Resources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SIM207: Microsoft System Center Orchestrator 2012 Overview</dc:title>
  <dc:creator/>
  <dc:description>Template Design: Jordan Cayabyab
Formatter: John Lee, Silver Fox Productions
Event Date: May 16-19, 2011
Event Location: Atlanta
Audience Type: Developers, IT Pros</dc:description>
  <cp:lastModifiedBy/>
  <cp:revision>1</cp:revision>
  <dcterms:created xsi:type="dcterms:W3CDTF">2011-03-25T15:37:54Z</dcterms:created>
  <dcterms:modified xsi:type="dcterms:W3CDTF">2011-05-17T18:49:07Z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0x010100195B27225F4FD04C84E18EA916064AE9</vt:lpwstr>
  </property>
</Properties>
</file>