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 id="2147483688" r:id="rId5"/>
  </p:sldMasterIdLst>
  <p:notesMasterIdLst>
    <p:notesMasterId r:id="rId41"/>
  </p:notesMasterIdLst>
  <p:handoutMasterIdLst>
    <p:handoutMasterId r:id="rId42"/>
  </p:handoutMasterIdLst>
  <p:sldIdLst>
    <p:sldId id="276" r:id="rId6"/>
    <p:sldId id="278" r:id="rId7"/>
    <p:sldId id="362" r:id="rId8"/>
    <p:sldId id="316" r:id="rId9"/>
    <p:sldId id="319" r:id="rId10"/>
    <p:sldId id="320" r:id="rId11"/>
    <p:sldId id="321" r:id="rId12"/>
    <p:sldId id="322" r:id="rId13"/>
    <p:sldId id="303" r:id="rId14"/>
    <p:sldId id="311" r:id="rId15"/>
    <p:sldId id="305" r:id="rId16"/>
    <p:sldId id="340" r:id="rId17"/>
    <p:sldId id="348" r:id="rId18"/>
    <p:sldId id="350" r:id="rId19"/>
    <p:sldId id="351" r:id="rId20"/>
    <p:sldId id="352" r:id="rId21"/>
    <p:sldId id="354" r:id="rId22"/>
    <p:sldId id="356" r:id="rId23"/>
    <p:sldId id="357" r:id="rId24"/>
    <p:sldId id="361" r:id="rId25"/>
    <p:sldId id="355" r:id="rId26"/>
    <p:sldId id="363" r:id="rId27"/>
    <p:sldId id="364" r:id="rId28"/>
    <p:sldId id="353" r:id="rId29"/>
    <p:sldId id="358" r:id="rId30"/>
    <p:sldId id="313" r:id="rId31"/>
    <p:sldId id="368" r:id="rId32"/>
    <p:sldId id="369" r:id="rId33"/>
    <p:sldId id="370" r:id="rId34"/>
    <p:sldId id="371" r:id="rId35"/>
    <p:sldId id="372" r:id="rId36"/>
    <p:sldId id="325" r:id="rId37"/>
    <p:sldId id="326" r:id="rId38"/>
    <p:sldId id="367" r:id="rId39"/>
    <p:sldId id="373" r:id="rId40"/>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Deck" id="{283C5577-F5F4-4832-8E24-3F13D53E16F5}">
          <p14:sldIdLst>
            <p14:sldId id="276"/>
            <p14:sldId id="278"/>
            <p14:sldId id="362"/>
            <p14:sldId id="316"/>
            <p14:sldId id="319"/>
            <p14:sldId id="320"/>
            <p14:sldId id="321"/>
            <p14:sldId id="322"/>
            <p14:sldId id="303"/>
            <p14:sldId id="311"/>
            <p14:sldId id="305"/>
            <p14:sldId id="340"/>
            <p14:sldId id="348"/>
            <p14:sldId id="350"/>
            <p14:sldId id="351"/>
            <p14:sldId id="352"/>
            <p14:sldId id="354"/>
            <p14:sldId id="356"/>
            <p14:sldId id="357"/>
            <p14:sldId id="361"/>
            <p14:sldId id="355"/>
            <p14:sldId id="363"/>
            <p14:sldId id="364"/>
            <p14:sldId id="353"/>
            <p14:sldId id="358"/>
            <p14:sldId id="313"/>
            <p14:sldId id="368"/>
            <p14:sldId id="369"/>
            <p14:sldId id="370"/>
            <p14:sldId id="371"/>
            <p14:sldId id="372"/>
            <p14:sldId id="325"/>
            <p14:sldId id="326"/>
            <p14:sldId id="367"/>
            <p14:sldId id="3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442" autoAdjust="0"/>
    <p:restoredTop sz="93060" autoAdjust="0"/>
  </p:normalViewPr>
  <p:slideViewPr>
    <p:cSldViewPr snapToGrid="0">
      <p:cViewPr varScale="1">
        <p:scale>
          <a:sx n="61" d="100"/>
          <a:sy n="61" d="100"/>
        </p:scale>
        <p:origin x="-1434" y="-84"/>
      </p:cViewPr>
      <p:guideLst>
        <p:guide orient="horz" pos="4176"/>
        <p:guide orient="horz" pos="144"/>
        <p:guide orient="horz" pos="1200"/>
        <p:guide orient="horz" pos="912"/>
        <p:guide orient="horz" pos="1488"/>
        <p:guide orient="horz" pos="2736"/>
        <p:guide pos="3839"/>
        <p:guide pos="326"/>
        <p:guide pos="613"/>
        <p:guide pos="7354"/>
        <p:guide pos="1189"/>
        <p:guide pos="70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p:cViewPr varScale="1">
        <p:scale>
          <a:sx n="68" d="100"/>
          <a:sy n="68" d="100"/>
        </p:scale>
        <p:origin x="-2376"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latin typeface="Arial"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4FF0FBBE-F681-47CD-8F2B-51CF3872D004}" type="datetimeFigureOut">
              <a:rPr lang="en-US" smtClean="0">
                <a:latin typeface="Arial" pitchFamily="34" charset="0"/>
              </a:rPr>
              <a:t>5/17/2011</a:t>
            </a:fld>
            <a:endParaRPr lang="en-US" dirty="0">
              <a:latin typeface="Arial" pitchFamily="34" charset="0"/>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latin typeface="Arial" pitchFamily="34" charset="0"/>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4D3F6EF6-2BC1-4711-A502-5C0B434AB659}" type="slidenum">
              <a:rPr lang="en-US" smtClean="0">
                <a:latin typeface="Arial" pitchFamily="34" charset="0"/>
              </a:rPr>
              <a:t>‹#›</a:t>
            </a:fld>
            <a:endParaRPr lang="en-US" dirty="0">
              <a:latin typeface="Arial" pitchFamily="34" charset="0"/>
            </a:endParaRPr>
          </a:p>
        </p:txBody>
      </p:sp>
    </p:spTree>
    <p:extLst>
      <p:ext uri="{BB962C8B-B14F-4D97-AF65-F5344CB8AC3E}">
        <p14:creationId xmlns:p14="http://schemas.microsoft.com/office/powerpoint/2010/main" val="415278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Arial" pitchFamily="34" charset="0"/>
              </a:defRPr>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Arial" pitchFamily="34" charset="0"/>
              </a:defRPr>
            </a:lvl1pPr>
          </a:lstStyle>
          <a:p>
            <a:fld id="{417C9893-78BF-46E4-B4A4-1BC2F934BCEB}" type="datetimeFigureOut">
              <a:rPr lang="en-US" smtClean="0"/>
              <a:pPr/>
              <a:t>5/17/2011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atin typeface="Arial" pitchFamily="34" charset="0"/>
              </a:defRPr>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atin typeface="Arial" pitchFamily="34" charset="0"/>
              </a:defRPr>
            </a:lvl1pPr>
          </a:lstStyle>
          <a:p>
            <a:fld id="{480113EE-65A5-4E78-B43D-98037B960C87}" type="slidenum">
              <a:rPr lang="en-US" smtClean="0"/>
              <a:pPr/>
              <a:t>‹#›</a:t>
            </a:fld>
            <a:endParaRPr lang="en-US" dirty="0"/>
          </a:p>
        </p:txBody>
      </p:sp>
    </p:spTree>
    <p:extLst>
      <p:ext uri="{BB962C8B-B14F-4D97-AF65-F5344CB8AC3E}">
        <p14:creationId xmlns:p14="http://schemas.microsoft.com/office/powerpoint/2010/main" val="394809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11:01 AM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10</a:t>
            </a:fld>
            <a:endParaRPr lang="en-US"/>
          </a:p>
        </p:txBody>
      </p:sp>
    </p:spTree>
    <p:extLst>
      <p:ext uri="{BB962C8B-B14F-4D97-AF65-F5344CB8AC3E}">
        <p14:creationId xmlns:p14="http://schemas.microsoft.com/office/powerpoint/2010/main" val="280651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11</a:t>
            </a:fld>
            <a:endParaRPr lang="en-US"/>
          </a:p>
        </p:txBody>
      </p:sp>
    </p:spTree>
    <p:extLst>
      <p:ext uri="{BB962C8B-B14F-4D97-AF65-F5344CB8AC3E}">
        <p14:creationId xmlns:p14="http://schemas.microsoft.com/office/powerpoint/2010/main" val="2039965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12</a:t>
            </a:fld>
            <a:endParaRPr lang="en-US"/>
          </a:p>
        </p:txBody>
      </p:sp>
    </p:spTree>
    <p:extLst>
      <p:ext uri="{BB962C8B-B14F-4D97-AF65-F5344CB8AC3E}">
        <p14:creationId xmlns:p14="http://schemas.microsoft.com/office/powerpoint/2010/main" val="3835549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13</a:t>
            </a:fld>
            <a:endParaRPr lang="en-US"/>
          </a:p>
        </p:txBody>
      </p:sp>
    </p:spTree>
    <p:extLst>
      <p:ext uri="{BB962C8B-B14F-4D97-AF65-F5344CB8AC3E}">
        <p14:creationId xmlns:p14="http://schemas.microsoft.com/office/powerpoint/2010/main" val="3835549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14</a:t>
            </a:fld>
            <a:endParaRPr lang="en-US"/>
          </a:p>
        </p:txBody>
      </p:sp>
    </p:spTree>
    <p:extLst>
      <p:ext uri="{BB962C8B-B14F-4D97-AF65-F5344CB8AC3E}">
        <p14:creationId xmlns:p14="http://schemas.microsoft.com/office/powerpoint/2010/main" val="3625435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15</a:t>
            </a:fld>
            <a:endParaRPr lang="en-US"/>
          </a:p>
        </p:txBody>
      </p:sp>
    </p:spTree>
    <p:extLst>
      <p:ext uri="{BB962C8B-B14F-4D97-AF65-F5344CB8AC3E}">
        <p14:creationId xmlns:p14="http://schemas.microsoft.com/office/powerpoint/2010/main" val="3601816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16</a:t>
            </a:fld>
            <a:endParaRPr lang="en-US"/>
          </a:p>
        </p:txBody>
      </p:sp>
    </p:spTree>
    <p:extLst>
      <p:ext uri="{BB962C8B-B14F-4D97-AF65-F5344CB8AC3E}">
        <p14:creationId xmlns:p14="http://schemas.microsoft.com/office/powerpoint/2010/main" val="3165563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17</a:t>
            </a:fld>
            <a:endParaRPr lang="en-US"/>
          </a:p>
        </p:txBody>
      </p:sp>
    </p:spTree>
    <p:extLst>
      <p:ext uri="{BB962C8B-B14F-4D97-AF65-F5344CB8AC3E}">
        <p14:creationId xmlns:p14="http://schemas.microsoft.com/office/powerpoint/2010/main" val="2959168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18</a:t>
            </a:fld>
            <a:endParaRPr lang="en-US"/>
          </a:p>
        </p:txBody>
      </p:sp>
    </p:spTree>
    <p:extLst>
      <p:ext uri="{BB962C8B-B14F-4D97-AF65-F5344CB8AC3E}">
        <p14:creationId xmlns:p14="http://schemas.microsoft.com/office/powerpoint/2010/main" val="3862597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19</a:t>
            </a:fld>
            <a:endParaRPr lang="en-US"/>
          </a:p>
        </p:txBody>
      </p:sp>
    </p:spTree>
    <p:extLst>
      <p:ext uri="{BB962C8B-B14F-4D97-AF65-F5344CB8AC3E}">
        <p14:creationId xmlns:p14="http://schemas.microsoft.com/office/powerpoint/2010/main" val="3968605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a:xfrm>
            <a:off x="701675" y="4421188"/>
            <a:ext cx="5619750" cy="4189413"/>
          </a:xfrm>
          <a:prstGeom prst="rect">
            <a:avLst/>
          </a:prstGeom>
        </p:spPr>
        <p:txBody>
          <a:bodyPr lIns="91432" tIns="45716" rIns="91432" bIns="45716"/>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2</a:t>
            </a:fld>
            <a:endParaRPr lang="en-US" dirty="0">
              <a:latin typeface="Segoe" pitchFamily="34" charset="0"/>
            </a:endParaRPr>
          </a:p>
        </p:txBody>
      </p:sp>
    </p:spTree>
    <p:extLst>
      <p:ext uri="{BB962C8B-B14F-4D97-AF65-F5344CB8AC3E}">
        <p14:creationId xmlns:p14="http://schemas.microsoft.com/office/powerpoint/2010/main" val="352299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20</a:t>
            </a:fld>
            <a:endParaRPr lang="en-US"/>
          </a:p>
        </p:txBody>
      </p:sp>
    </p:spTree>
    <p:extLst>
      <p:ext uri="{BB962C8B-B14F-4D97-AF65-F5344CB8AC3E}">
        <p14:creationId xmlns:p14="http://schemas.microsoft.com/office/powerpoint/2010/main" val="20180068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21</a:t>
            </a:fld>
            <a:endParaRPr lang="en-US"/>
          </a:p>
        </p:txBody>
      </p:sp>
    </p:spTree>
    <p:extLst>
      <p:ext uri="{BB962C8B-B14F-4D97-AF65-F5344CB8AC3E}">
        <p14:creationId xmlns:p14="http://schemas.microsoft.com/office/powerpoint/2010/main" val="2281722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DA794-87F5-4CE1-A6F2-85A65A0E8584}" type="slidenum">
              <a:rPr lang="en-US" smtClean="0"/>
              <a:t>22</a:t>
            </a:fld>
            <a:endParaRPr lang="en-US"/>
          </a:p>
        </p:txBody>
      </p:sp>
    </p:spTree>
    <p:extLst>
      <p:ext uri="{BB962C8B-B14F-4D97-AF65-F5344CB8AC3E}">
        <p14:creationId xmlns:p14="http://schemas.microsoft.com/office/powerpoint/2010/main" val="31852740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CDA794-87F5-4CE1-A6F2-85A65A0E8584}" type="slidenum">
              <a:rPr lang="en-US" smtClean="0"/>
              <a:t>23</a:t>
            </a:fld>
            <a:endParaRPr lang="en-US"/>
          </a:p>
        </p:txBody>
      </p:sp>
    </p:spTree>
    <p:extLst>
      <p:ext uri="{BB962C8B-B14F-4D97-AF65-F5344CB8AC3E}">
        <p14:creationId xmlns:p14="http://schemas.microsoft.com/office/powerpoint/2010/main" val="3185274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24</a:t>
            </a:fld>
            <a:endParaRPr lang="en-US"/>
          </a:p>
        </p:txBody>
      </p:sp>
    </p:spTree>
    <p:extLst>
      <p:ext uri="{BB962C8B-B14F-4D97-AF65-F5344CB8AC3E}">
        <p14:creationId xmlns:p14="http://schemas.microsoft.com/office/powerpoint/2010/main" val="101596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25</a:t>
            </a:fld>
            <a:endParaRPr lang="en-US"/>
          </a:p>
        </p:txBody>
      </p:sp>
    </p:spTree>
    <p:extLst>
      <p:ext uri="{BB962C8B-B14F-4D97-AF65-F5344CB8AC3E}">
        <p14:creationId xmlns:p14="http://schemas.microsoft.com/office/powerpoint/2010/main" val="4094960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11:01 AM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
        <p:nvSpPr>
          <p:cNvPr id="5" name="Header Placeholder 3"/>
          <p:cNvSpPr>
            <a:spLocks noGrp="1"/>
          </p:cNvSpPr>
          <p:nvPr>
            <p:ph type="hdr" sz="quarter"/>
          </p:nvPr>
        </p:nvSpPr>
        <p:spPr>
          <a:xfrm>
            <a:off x="0" y="0"/>
            <a:ext cx="3043343" cy="465455"/>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pPr/>
              <a:t>5/17/2011 11:01 AM</a:t>
            </a:fld>
            <a:endParaRPr lang="en-US" dirty="0"/>
          </a:p>
        </p:txBody>
      </p:sp>
      <p:sp>
        <p:nvSpPr>
          <p:cNvPr id="7" name="Footer Placeholder 5"/>
          <p:cNvSpPr>
            <a:spLocks noGrp="1"/>
          </p:cNvSpPr>
          <p:nvPr>
            <p:ph type="ftr" sz="quarter" idx="4"/>
          </p:nvPr>
        </p:nvSpPr>
        <p:spPr>
          <a:xfrm>
            <a:off x="0" y="8842029"/>
            <a:ext cx="6320790" cy="465455"/>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5/17/2011 11:01 AM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5/17/2011 11:01 AM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0113EE-65A5-4E78-B43D-98037B960C87}" type="slidenum">
              <a:rPr lang="en-US" smtClean="0"/>
              <a:t>3</a:t>
            </a:fld>
            <a:endParaRPr lang="en-US"/>
          </a:p>
        </p:txBody>
      </p:sp>
    </p:spTree>
    <p:extLst>
      <p:ext uri="{BB962C8B-B14F-4D97-AF65-F5344CB8AC3E}">
        <p14:creationId xmlns:p14="http://schemas.microsoft.com/office/powerpoint/2010/main" val="3601816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3043343" cy="465455"/>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978132" y="0"/>
            <a:ext cx="3043343" cy="465455"/>
          </a:xfrm>
        </p:spPr>
        <p:txBody>
          <a:bodyPr/>
          <a:lstStyle/>
          <a:p>
            <a:fld id="{81331B57-0BE5-4F82-AA58-76F53EFF3ADA}" type="datetime8">
              <a:rPr lang="en-US" smtClean="0">
                <a:solidFill>
                  <a:prstClr val="black"/>
                </a:solidFill>
              </a:rPr>
              <a:pPr/>
              <a:t>5/17/2011 11:01 AM</a:t>
            </a:fld>
            <a:endParaRPr lang="en-US" dirty="0">
              <a:solidFill>
                <a:prstClr val="black"/>
              </a:solidFill>
            </a:endParaRPr>
          </a:p>
        </p:txBody>
      </p:sp>
      <p:sp>
        <p:nvSpPr>
          <p:cNvPr id="7" name="Footer Placeholder 5"/>
          <p:cNvSpPr>
            <a:spLocks noGrp="1"/>
          </p:cNvSpPr>
          <p:nvPr>
            <p:ph type="ftr" sz="quarter" idx="4"/>
          </p:nvPr>
        </p:nvSpPr>
        <p:spPr>
          <a:xfrm>
            <a:off x="0" y="8842029"/>
            <a:ext cx="6320790" cy="465455"/>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11:01 AM</a:t>
            </a:fld>
            <a:endParaRPr lang="en-US" dirty="0"/>
          </a:p>
        </p:txBody>
      </p:sp>
      <p:sp>
        <p:nvSpPr>
          <p:cNvPr id="6" name="Footer Placeholder 5"/>
          <p:cNvSpPr>
            <a:spLocks noGrp="1"/>
          </p:cNvSpPr>
          <p:nvPr>
            <p:ph type="ftr" sz="quarter" idx="12"/>
          </p:nvPr>
        </p:nvSpPr>
        <p:spPr>
          <a:xfrm>
            <a:off x="0" y="8842029"/>
            <a:ext cx="6320790" cy="46545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799" y="698182"/>
            <a:ext cx="6239504" cy="3490913"/>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5/17/2011 11:01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indent="0">
              <a:buNone/>
            </a:pPr>
            <a:endParaRPr lang="en-US" sz="1200" dirty="0" smtClean="0"/>
          </a:p>
        </p:txBody>
      </p:sp>
      <p:sp>
        <p:nvSpPr>
          <p:cNvPr id="4" name="Slide Number Placeholder 3"/>
          <p:cNvSpPr>
            <a:spLocks noGrp="1"/>
          </p:cNvSpPr>
          <p:nvPr>
            <p:ph type="sldNum" sz="quarter" idx="10"/>
          </p:nvPr>
        </p:nvSpPr>
        <p:spPr/>
        <p:txBody>
          <a:bodyPr/>
          <a:lstStyle/>
          <a:p>
            <a:fld id="{DBBD0FE8-2F91-43D9-83C9-502D8D73CDB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237">
              <a:defRPr/>
            </a:pPr>
            <a:endParaRPr lang="en-US"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marL="0" indent="0">
              <a:buNone/>
            </a:pPr>
            <a:endParaRPr lang="en-US" sz="1200"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BBD0FE8-2F91-43D9-83C9-502D8D73CDB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7820868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279147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158089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945225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9900722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4345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9613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88772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1120629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18581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67215959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794116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90850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217197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4255665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7956036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6484395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746050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1311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14315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8320069"/>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19368712"/>
      </p:ext>
    </p:extLst>
  </p:cSld>
  <p:clrMap bg1="dk1" tx1="lt1" bg2="dk2" tx2="lt2" accent1="accent1" accent2="accent2" accent3="accent3" accent4="accent4" accent5="accent5" accent6="accent6" hlink="hlink" folHlink="folHlink"/>
  <p:sldLayoutIdLst>
    <p:sldLayoutId id="2147483689"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7.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6.png"/><Relationship Id="rId5" Type="http://schemas.openxmlformats.org/officeDocument/2006/relationships/hyperlink" Target="http://www.microsoft.com/learning" TargetMode="External"/><Relationship Id="rId10" Type="http://schemas.openxmlformats.org/officeDocument/2006/relationships/image" Target="../media/image45.emf"/><Relationship Id="rId4" Type="http://schemas.openxmlformats.org/officeDocument/2006/relationships/image" Target="../media/image42.png"/><Relationship Id="rId9" Type="http://schemas.openxmlformats.org/officeDocument/2006/relationships/image" Target="../media/image44.png"/><Relationship Id="rId14" Type="http://schemas.microsoft.com/office/2007/relationships/hdphoto" Target="../media/hdphoto2.wdp"/></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Microsoft Identity and Access Strategy</a:t>
            </a:r>
            <a:endParaRPr lang="en-US" dirty="0"/>
          </a:p>
        </p:txBody>
      </p:sp>
      <p:sp>
        <p:nvSpPr>
          <p:cNvPr id="3" name="Subtitle 2"/>
          <p:cNvSpPr>
            <a:spLocks noGrp="1"/>
          </p:cNvSpPr>
          <p:nvPr>
            <p:ph type="subTitle" idx="1"/>
          </p:nvPr>
        </p:nvSpPr>
        <p:spPr/>
        <p:txBody>
          <a:bodyPr/>
          <a:lstStyle/>
          <a:p>
            <a:r>
              <a:rPr lang="en-US" smtClean="0"/>
              <a:t>Mark Ryland</a:t>
            </a:r>
            <a:br>
              <a:rPr lang="en-US" smtClean="0"/>
            </a:br>
            <a:r>
              <a:rPr lang="en-US" smtClean="0"/>
              <a:t>Principal Program Manager</a:t>
            </a:r>
            <a:br>
              <a:rPr lang="en-US" smtClean="0"/>
            </a:br>
            <a:r>
              <a:rPr lang="en-US" smtClean="0"/>
              <a:t>Identity Platforms Group</a:t>
            </a:r>
            <a:br>
              <a:rPr lang="en-US" smtClean="0"/>
            </a:br>
            <a:r>
              <a:rPr lang="en-US" smtClean="0"/>
              <a:t>Microsoft Corporation</a:t>
            </a:r>
            <a:endParaRPr lang="en-US" dirty="0"/>
          </a:p>
        </p:txBody>
      </p:sp>
      <p:sp>
        <p:nvSpPr>
          <p:cNvPr id="7" name="Text Placeholder 6"/>
          <p:cNvSpPr>
            <a:spLocks noGrp="1"/>
          </p:cNvSpPr>
          <p:nvPr>
            <p:ph type="body" sz="quarter" idx="10"/>
          </p:nvPr>
        </p:nvSpPr>
        <p:spPr/>
        <p:txBody>
          <a:bodyPr/>
          <a:lstStyle/>
          <a:p>
            <a:r>
              <a:rPr lang="en-US" smtClean="0"/>
              <a:t>SIM203</a:t>
            </a:r>
            <a:endParaRPr lang="en-US" dirty="0"/>
          </a:p>
        </p:txBody>
      </p:sp>
    </p:spTree>
    <p:extLst>
      <p:ext uri="{BB962C8B-B14F-4D97-AF65-F5344CB8AC3E}">
        <p14:creationId xmlns:p14="http://schemas.microsoft.com/office/powerpoint/2010/main" val="214236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Building Great Experiences on </a:t>
            </a:r>
            <a:br>
              <a:rPr lang="en-US" dirty="0" smtClean="0"/>
            </a:br>
            <a:r>
              <a:rPr lang="en-US" dirty="0" smtClean="0"/>
              <a:t>Identity </a:t>
            </a:r>
            <a:r>
              <a:rPr lang="en-US" dirty="0"/>
              <a:t>F</a:t>
            </a:r>
            <a:r>
              <a:rPr lang="en-US" dirty="0" smtClean="0"/>
              <a:t>oundations</a:t>
            </a:r>
            <a:endParaRPr lang="en-US" dirty="0"/>
          </a:p>
        </p:txBody>
      </p:sp>
      <p:sp>
        <p:nvSpPr>
          <p:cNvPr id="8" name="Rectangle 7"/>
          <p:cNvSpPr/>
          <p:nvPr/>
        </p:nvSpPr>
        <p:spPr>
          <a:xfrm>
            <a:off x="609441" y="1676401"/>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Identity systems enable more than just access to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applications and information</a:t>
            </a:r>
          </a:p>
        </p:txBody>
      </p:sp>
      <p:sp>
        <p:nvSpPr>
          <p:cNvPr id="9" name="Rectangle 8"/>
          <p:cNvSpPr/>
          <p:nvPr/>
        </p:nvSpPr>
        <p:spPr>
          <a:xfrm>
            <a:off x="609441" y="2486671"/>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Access depends on rich context – time of day,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purpose, privacy, presence, location, devices…</a:t>
            </a:r>
          </a:p>
        </p:txBody>
      </p:sp>
      <p:sp>
        <p:nvSpPr>
          <p:cNvPr id="10" name="Rectangle 9"/>
          <p:cNvSpPr/>
          <p:nvPr/>
        </p:nvSpPr>
        <p:spPr>
          <a:xfrm>
            <a:off x="609441" y="3296941"/>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Access control goes both ways: users</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are critical &amp; protected resources too!</a:t>
            </a:r>
          </a:p>
        </p:txBody>
      </p:sp>
      <p:sp>
        <p:nvSpPr>
          <p:cNvPr id="11" name="Rectangle 10"/>
          <p:cNvSpPr/>
          <p:nvPr/>
        </p:nvSpPr>
        <p:spPr>
          <a:xfrm>
            <a:off x="609441" y="4917481"/>
            <a:ext cx="10969943" cy="990599"/>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Policies should be easy to manage </a:t>
            </a:r>
            <a:r>
              <a:rPr lang="en-US" sz="2000" dirty="0" smtClean="0">
                <a:gradFill>
                  <a:gsLst>
                    <a:gs pos="0">
                      <a:schemeClr val="tx1"/>
                    </a:gs>
                    <a:gs pos="100000">
                      <a:schemeClr val="tx1"/>
                    </a:gs>
                  </a:gsLst>
                  <a:lin ang="5400000" scaled="0"/>
                </a:gradFill>
                <a:latin typeface="Arial" pitchFamily="34" charset="0"/>
              </a:rPr>
              <a:t>and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applied </a:t>
            </a:r>
            <a:r>
              <a:rPr lang="en-US" sz="2000" dirty="0">
                <a:gradFill>
                  <a:gsLst>
                    <a:gs pos="0">
                      <a:schemeClr val="tx1"/>
                    </a:gs>
                    <a:gs pos="100000">
                      <a:schemeClr val="tx1"/>
                    </a:gs>
                  </a:gsLst>
                  <a:lin ang="5400000" scaled="0"/>
                </a:gradFill>
                <a:latin typeface="Arial" pitchFamily="34" charset="0"/>
              </a:rPr>
              <a:t>broadly – </a:t>
            </a:r>
            <a:r>
              <a:rPr lang="en-US" sz="2000" dirty="0" smtClean="0">
                <a:gradFill>
                  <a:gsLst>
                    <a:gs pos="0">
                      <a:schemeClr val="tx1"/>
                    </a:gs>
                    <a:gs pos="100000">
                      <a:schemeClr val="tx1"/>
                    </a:gs>
                  </a:gsLst>
                  <a:lin ang="5400000" scaled="0"/>
                </a:gradFill>
                <a:latin typeface="Arial" pitchFamily="34" charset="0"/>
              </a:rPr>
              <a:t>applications, sure, but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also what </a:t>
            </a:r>
            <a:r>
              <a:rPr lang="en-US" sz="2000" dirty="0">
                <a:gradFill>
                  <a:gsLst>
                    <a:gs pos="0">
                      <a:schemeClr val="tx1"/>
                    </a:gs>
                    <a:gs pos="100000">
                      <a:schemeClr val="tx1"/>
                    </a:gs>
                  </a:gsLst>
                  <a:lin ang="5400000" scaled="0"/>
                </a:gradFill>
                <a:latin typeface="Arial" pitchFamily="34" charset="0"/>
              </a:rPr>
              <a:t>my kids </a:t>
            </a:r>
            <a:r>
              <a:rPr lang="en-US" sz="2000" dirty="0" smtClean="0">
                <a:gradFill>
                  <a:gsLst>
                    <a:gs pos="0">
                      <a:schemeClr val="tx1"/>
                    </a:gs>
                    <a:gs pos="100000">
                      <a:schemeClr val="tx1"/>
                    </a:gs>
                  </a:gsLst>
                  <a:lin ang="5400000" scaled="0"/>
                </a:gradFill>
                <a:latin typeface="Arial" pitchFamily="34" charset="0"/>
              </a:rPr>
              <a:t>can </a:t>
            </a:r>
            <a:r>
              <a:rPr lang="en-US" sz="2000" dirty="0">
                <a:gradFill>
                  <a:gsLst>
                    <a:gs pos="0">
                      <a:schemeClr val="tx1"/>
                    </a:gs>
                    <a:gs pos="100000">
                      <a:schemeClr val="tx1"/>
                    </a:gs>
                  </a:gsLst>
                  <a:lin ang="5400000" scaled="0"/>
                </a:gradFill>
                <a:latin typeface="Arial" pitchFamily="34" charset="0"/>
              </a:rPr>
              <a:t>watch, my availability…</a:t>
            </a:r>
          </a:p>
        </p:txBody>
      </p:sp>
      <p:sp>
        <p:nvSpPr>
          <p:cNvPr id="12" name="Rectangle 11"/>
          <p:cNvSpPr/>
          <p:nvPr/>
        </p:nvSpPr>
        <p:spPr>
          <a:xfrm>
            <a:off x="609441" y="5986832"/>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All on the basis of an interoperable,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trust-based identity ecosystem</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312" y="2042161"/>
            <a:ext cx="4855474" cy="4425705"/>
          </a:xfrm>
          <a:prstGeom prst="rect">
            <a:avLst/>
          </a:prstGeom>
          <a:noFill/>
          <a:ln>
            <a:noFill/>
          </a:ln>
        </p:spPr>
      </p:pic>
      <p:sp>
        <p:nvSpPr>
          <p:cNvPr id="13" name="Rectangle 12"/>
          <p:cNvSpPr/>
          <p:nvPr/>
        </p:nvSpPr>
        <p:spPr>
          <a:xfrm>
            <a:off x="609441" y="4107211"/>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smtClean="0">
                <a:gradFill>
                  <a:gsLst>
                    <a:gs pos="0">
                      <a:schemeClr val="tx1"/>
                    </a:gs>
                    <a:gs pos="100000">
                      <a:schemeClr val="tx1"/>
                    </a:gs>
                  </a:gsLst>
                  <a:lin ang="5400000" scaled="0"/>
                </a:gradFill>
                <a:latin typeface="Arial" pitchFamily="34" charset="0"/>
              </a:rPr>
              <a:t>Modern, cross-platform device trust and</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management / policy framework</a:t>
            </a:r>
            <a:endParaRPr lang="en-US" sz="2000" dirty="0">
              <a:gradFill>
                <a:gsLst>
                  <a:gs pos="0">
                    <a:schemeClr val="tx1"/>
                  </a:gs>
                  <a:gs pos="100000">
                    <a:schemeClr val="tx1"/>
                  </a:gs>
                </a:gsLst>
                <a:lin ang="5400000" scaled="0"/>
              </a:gradFill>
              <a:latin typeface="Arial" pitchFamily="34" charset="0"/>
            </a:endParaRPr>
          </a:p>
        </p:txBody>
      </p:sp>
    </p:spTree>
    <p:extLst>
      <p:ext uri="{BB962C8B-B14F-4D97-AF65-F5344CB8AC3E}">
        <p14:creationId xmlns:p14="http://schemas.microsoft.com/office/powerpoint/2010/main" val="4024155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Science Fiction?</a:t>
            </a:r>
            <a:endParaRPr lang="en-US" dirty="0"/>
          </a:p>
        </p:txBody>
      </p:sp>
      <p:sp>
        <p:nvSpPr>
          <p:cNvPr id="8" name="Rectangle 7"/>
          <p:cNvSpPr/>
          <p:nvPr/>
        </p:nvSpPr>
        <p:spPr>
          <a:xfrm>
            <a:off x="609439" y="1676401"/>
            <a:ext cx="10969943" cy="5029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Too “science fiction-y”?  Many pieces are here now… </a:t>
            </a:r>
          </a:p>
        </p:txBody>
      </p:sp>
      <p:sp>
        <p:nvSpPr>
          <p:cNvPr id="9" name="Rectangle 8"/>
          <p:cNvSpPr/>
          <p:nvPr/>
        </p:nvSpPr>
        <p:spPr>
          <a:xfrm>
            <a:off x="609439" y="2302166"/>
            <a:ext cx="10969943" cy="5029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err="1">
                <a:gradFill>
                  <a:gsLst>
                    <a:gs pos="0">
                      <a:schemeClr val="tx1"/>
                    </a:gs>
                    <a:gs pos="100000">
                      <a:schemeClr val="tx1"/>
                    </a:gs>
                  </a:gsLst>
                  <a:lin ang="5400000" scaled="0"/>
                </a:gradFill>
                <a:latin typeface="Arial" pitchFamily="34" charset="0"/>
              </a:rPr>
              <a:t>Kinect</a:t>
            </a:r>
            <a:r>
              <a:rPr lang="en-US" sz="2000" dirty="0">
                <a:gradFill>
                  <a:gsLst>
                    <a:gs pos="0">
                      <a:schemeClr val="tx1"/>
                    </a:gs>
                    <a:gs pos="100000">
                      <a:schemeClr val="tx1"/>
                    </a:gs>
                  </a:gsLst>
                  <a:lin ang="5400000" scaled="0"/>
                </a:gradFill>
                <a:latin typeface="Arial" pitchFamily="34" charset="0"/>
              </a:rPr>
              <a:t> shipping by the millions… </a:t>
            </a:r>
          </a:p>
        </p:txBody>
      </p:sp>
      <p:sp>
        <p:nvSpPr>
          <p:cNvPr id="10" name="Rectangle 9"/>
          <p:cNvSpPr/>
          <p:nvPr/>
        </p:nvSpPr>
        <p:spPr>
          <a:xfrm>
            <a:off x="609439" y="2927931"/>
            <a:ext cx="10969943" cy="5029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Facebook knows my friends…</a:t>
            </a:r>
          </a:p>
        </p:txBody>
      </p:sp>
      <p:sp>
        <p:nvSpPr>
          <p:cNvPr id="11" name="Rectangle 10"/>
          <p:cNvSpPr/>
          <p:nvPr/>
        </p:nvSpPr>
        <p:spPr>
          <a:xfrm>
            <a:off x="609439" y="3553696"/>
            <a:ext cx="10969943" cy="5029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LinkedIn knows my business contacts…</a:t>
            </a:r>
          </a:p>
        </p:txBody>
      </p:sp>
      <p:sp>
        <p:nvSpPr>
          <p:cNvPr id="12" name="Rectangle 11"/>
          <p:cNvSpPr/>
          <p:nvPr/>
        </p:nvSpPr>
        <p:spPr>
          <a:xfrm>
            <a:off x="609439" y="4179461"/>
            <a:ext cx="10969943" cy="5029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My company directory knows my colleagues; collaborator data </a:t>
            </a:r>
            <a:r>
              <a:rPr lang="en-US" sz="2000" dirty="0" smtClean="0">
                <a:gradFill>
                  <a:gsLst>
                    <a:gs pos="0">
                      <a:schemeClr val="tx1"/>
                    </a:gs>
                    <a:gs pos="100000">
                      <a:schemeClr val="tx1"/>
                    </a:gs>
                  </a:gsLst>
                  <a:lin ang="5400000" scaled="0"/>
                </a:gradFill>
                <a:latin typeface="Arial" pitchFamily="34" charset="0"/>
              </a:rPr>
              <a:t>coming soon</a:t>
            </a:r>
            <a:endParaRPr lang="en-US" sz="2000" dirty="0">
              <a:gradFill>
                <a:gsLst>
                  <a:gs pos="0">
                    <a:schemeClr val="tx1"/>
                  </a:gs>
                  <a:gs pos="100000">
                    <a:schemeClr val="tx1"/>
                  </a:gs>
                </a:gsLst>
                <a:lin ang="5400000" scaled="0"/>
              </a:gradFill>
              <a:latin typeface="Arial" pitchFamily="34" charset="0"/>
            </a:endParaRPr>
          </a:p>
        </p:txBody>
      </p:sp>
      <p:sp>
        <p:nvSpPr>
          <p:cNvPr id="13" name="Rectangle 12"/>
          <p:cNvSpPr/>
          <p:nvPr/>
        </p:nvSpPr>
        <p:spPr>
          <a:xfrm>
            <a:off x="609439" y="4805226"/>
            <a:ext cx="10969943" cy="5029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Netflix knows a lot about what I watch… </a:t>
            </a:r>
          </a:p>
        </p:txBody>
      </p:sp>
      <p:sp>
        <p:nvSpPr>
          <p:cNvPr id="14" name="Rectangle 13"/>
          <p:cNvSpPr/>
          <p:nvPr/>
        </p:nvSpPr>
        <p:spPr>
          <a:xfrm>
            <a:off x="609439" y="6056758"/>
            <a:ext cx="10969943" cy="560984"/>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Standards works in process on delegated </a:t>
            </a:r>
            <a:r>
              <a:rPr lang="en-US" sz="2000" dirty="0" smtClean="0">
                <a:gradFill>
                  <a:gsLst>
                    <a:gs pos="0">
                      <a:schemeClr val="tx1"/>
                    </a:gs>
                    <a:gs pos="100000">
                      <a:schemeClr val="tx1"/>
                    </a:gs>
                  </a:gsLst>
                  <a:lin ang="5400000" scaled="0"/>
                </a:gradFill>
                <a:latin typeface="Arial" pitchFamily="34" charset="0"/>
              </a:rPr>
              <a:t>access, although far </a:t>
            </a:r>
            <a:r>
              <a:rPr lang="en-US" sz="2000" dirty="0">
                <a:gradFill>
                  <a:gsLst>
                    <a:gs pos="0">
                      <a:schemeClr val="tx1"/>
                    </a:gs>
                    <a:gs pos="100000">
                      <a:schemeClr val="tx1"/>
                    </a:gs>
                  </a:gsLst>
                  <a:lin ang="5400000" scaled="0"/>
                </a:gradFill>
                <a:latin typeface="Arial" pitchFamily="34" charset="0"/>
              </a:rPr>
              <a:t>more needs to be done…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9071" y="2179321"/>
            <a:ext cx="4809754" cy="2084836"/>
          </a:xfrm>
          <a:prstGeom prst="rect">
            <a:avLst/>
          </a:prstGeom>
          <a:noFill/>
          <a:ln>
            <a:noFill/>
          </a:ln>
        </p:spPr>
      </p:pic>
      <p:sp>
        <p:nvSpPr>
          <p:cNvPr id="15" name="Rectangle 14"/>
          <p:cNvSpPr/>
          <p:nvPr/>
        </p:nvSpPr>
        <p:spPr>
          <a:xfrm>
            <a:off x="609439" y="5430991"/>
            <a:ext cx="10969943" cy="5029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smtClean="0">
                <a:gradFill>
                  <a:gsLst>
                    <a:gs pos="0">
                      <a:schemeClr val="tx1"/>
                    </a:gs>
                    <a:gs pos="100000">
                      <a:schemeClr val="tx1"/>
                    </a:gs>
                  </a:gsLst>
                  <a:lin ang="5400000" scaled="0"/>
                </a:gradFill>
                <a:latin typeface="Arial" pitchFamily="34" charset="0"/>
              </a:rPr>
              <a:t>Cloud directory services and device management here today in early form</a:t>
            </a:r>
            <a:endParaRPr lang="en-US" sz="2000" dirty="0">
              <a:gradFill>
                <a:gsLst>
                  <a:gs pos="0">
                    <a:schemeClr val="tx1"/>
                  </a:gs>
                  <a:gs pos="100000">
                    <a:schemeClr val="tx1"/>
                  </a:gs>
                </a:gsLst>
                <a:lin ang="5400000" scaled="0"/>
              </a:gradFill>
              <a:latin typeface="Arial" pitchFamily="34" charset="0"/>
            </a:endParaRPr>
          </a:p>
        </p:txBody>
      </p:sp>
    </p:spTree>
    <p:extLst>
      <p:ext uri="{BB962C8B-B14F-4D97-AF65-F5344CB8AC3E}">
        <p14:creationId xmlns:p14="http://schemas.microsoft.com/office/powerpoint/2010/main" val="49555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Personal Control and </a:t>
            </a:r>
            <a:br>
              <a:rPr lang="en-US" dirty="0" smtClean="0"/>
            </a:br>
            <a:r>
              <a:rPr lang="en-US" dirty="0" smtClean="0"/>
              <a:t>End-to-End Trust</a:t>
            </a:r>
            <a:endParaRPr lang="en-US" dirty="0"/>
          </a:p>
        </p:txBody>
      </p:sp>
      <p:sp>
        <p:nvSpPr>
          <p:cNvPr id="5" name="Rectangle 4"/>
          <p:cNvSpPr/>
          <p:nvPr/>
        </p:nvSpPr>
        <p:spPr>
          <a:xfrm>
            <a:off x="609441" y="1676402"/>
            <a:ext cx="10969943" cy="685799"/>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Reasonable control over personal data in a collaborative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and </a:t>
            </a:r>
            <a:r>
              <a:rPr lang="en-US" sz="2000" dirty="0" err="1">
                <a:gradFill>
                  <a:gsLst>
                    <a:gs pos="0">
                      <a:schemeClr val="tx1"/>
                    </a:gs>
                    <a:gs pos="100000">
                      <a:schemeClr val="tx1"/>
                    </a:gs>
                  </a:gsLst>
                  <a:lin ang="5400000" scaled="0"/>
                </a:gradFill>
                <a:latin typeface="Arial" pitchFamily="34" charset="0"/>
              </a:rPr>
              <a:t>consumerized</a:t>
            </a:r>
            <a:r>
              <a:rPr lang="en-US" sz="2000" dirty="0">
                <a:gradFill>
                  <a:gsLst>
                    <a:gs pos="0">
                      <a:schemeClr val="tx1"/>
                    </a:gs>
                    <a:gs pos="100000">
                      <a:schemeClr val="tx1"/>
                    </a:gs>
                  </a:gsLst>
                  <a:lin ang="5400000" scaled="0"/>
                </a:gradFill>
                <a:latin typeface="Arial" pitchFamily="34" charset="0"/>
              </a:rPr>
              <a:t> IT world</a:t>
            </a:r>
          </a:p>
        </p:txBody>
      </p:sp>
      <p:sp>
        <p:nvSpPr>
          <p:cNvPr id="6" name="Rectangle 5"/>
          <p:cNvSpPr/>
          <p:nvPr/>
        </p:nvSpPr>
        <p:spPr>
          <a:xfrm>
            <a:off x="609441" y="2514601"/>
            <a:ext cx="10969943" cy="9144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Anonymity protected when requested &amp; appropriate,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but illegitimate actions much harder for bad actors</a:t>
            </a:r>
          </a:p>
        </p:txBody>
      </p:sp>
      <p:sp>
        <p:nvSpPr>
          <p:cNvPr id="7" name="Rectangle 6"/>
          <p:cNvSpPr/>
          <p:nvPr/>
        </p:nvSpPr>
        <p:spPr>
          <a:xfrm>
            <a:off x="609441" y="3581401"/>
            <a:ext cx="10969943" cy="9144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No longer forced to make trade-offs between strong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security and disclosure of personal information</a:t>
            </a:r>
          </a:p>
        </p:txBody>
      </p:sp>
      <p:sp>
        <p:nvSpPr>
          <p:cNvPr id="8" name="Rectangle 7"/>
          <p:cNvSpPr/>
          <p:nvPr/>
        </p:nvSpPr>
        <p:spPr>
          <a:xfrm>
            <a:off x="609441" y="4648200"/>
            <a:ext cx="10969943" cy="12192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End-to-end trust required to take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on-line society to the next level of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convenience, efficiency, &amp; safety</a:t>
            </a:r>
          </a:p>
        </p:txBody>
      </p:sp>
      <p:pic>
        <p:nvPicPr>
          <p:cNvPr id="3074" name="Picture 2" descr="\\SFP\Work\White_Whale\8-20349_MarkRyland\Art\PNGs\handshak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20461472">
            <a:off x="8387231" y="4308079"/>
            <a:ext cx="4453137" cy="266090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0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Building Blocks for Identity in 2020</a:t>
            </a:r>
            <a:endParaRPr lang="en-US" dirty="0"/>
          </a:p>
        </p:txBody>
      </p:sp>
      <p:sp>
        <p:nvSpPr>
          <p:cNvPr id="6" name="Rectangle 5"/>
          <p:cNvSpPr/>
          <p:nvPr/>
        </p:nvSpPr>
        <p:spPr>
          <a:xfrm>
            <a:off x="609441" y="1569722"/>
            <a:ext cx="10969943" cy="7162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Some are (nearly) here today: </a:t>
            </a:r>
          </a:p>
        </p:txBody>
      </p:sp>
      <p:sp>
        <p:nvSpPr>
          <p:cNvPr id="7" name="Rectangle 6"/>
          <p:cNvSpPr/>
          <p:nvPr/>
        </p:nvSpPr>
        <p:spPr>
          <a:xfrm>
            <a:off x="609441" y="3450201"/>
            <a:ext cx="10969943" cy="7162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smtClean="0">
                <a:gradFill>
                  <a:gsLst>
                    <a:gs pos="0">
                      <a:schemeClr val="tx1"/>
                    </a:gs>
                    <a:gs pos="100000">
                      <a:schemeClr val="tx1"/>
                    </a:gs>
                  </a:gsLst>
                  <a:lin ang="5400000" scaled="0"/>
                </a:gradFill>
                <a:latin typeface="Arial" pitchFamily="34" charset="0"/>
              </a:rPr>
              <a:t>But many pieces </a:t>
            </a:r>
            <a:r>
              <a:rPr lang="en-US" sz="2400" dirty="0">
                <a:gradFill>
                  <a:gsLst>
                    <a:gs pos="0">
                      <a:schemeClr val="tx1"/>
                    </a:gs>
                    <a:gs pos="100000">
                      <a:schemeClr val="tx1"/>
                    </a:gs>
                  </a:gsLst>
                  <a:lin ang="5400000" scaled="0"/>
                </a:gradFill>
                <a:latin typeface="Arial" pitchFamily="34" charset="0"/>
              </a:rPr>
              <a:t>missing:</a:t>
            </a:r>
          </a:p>
        </p:txBody>
      </p:sp>
      <p:sp>
        <p:nvSpPr>
          <p:cNvPr id="9" name="Rectangle 8"/>
          <p:cNvSpPr/>
          <p:nvPr/>
        </p:nvSpPr>
        <p:spPr>
          <a:xfrm>
            <a:off x="914162" y="2420257"/>
            <a:ext cx="8329030" cy="830997"/>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400" dirty="0">
                <a:gradFill>
                  <a:gsLst>
                    <a:gs pos="0">
                      <a:schemeClr val="tx1"/>
                    </a:gs>
                    <a:gs pos="100000">
                      <a:schemeClr val="tx1"/>
                    </a:gs>
                  </a:gsLst>
                  <a:lin ang="5400000" scaled="0"/>
                </a:gradFill>
              </a:rPr>
              <a:t>Claims and federation are critical building blocks</a:t>
            </a:r>
          </a:p>
          <a:p>
            <a:pPr marL="342900" lvl="1" indent="-342900" defTabSz="914363" fontAlgn="base">
              <a:lnSpc>
                <a:spcPct val="90000"/>
              </a:lnSpc>
              <a:spcBef>
                <a:spcPct val="20000"/>
              </a:spcBef>
              <a:spcAft>
                <a:spcPct val="0"/>
              </a:spcAft>
              <a:buClr>
                <a:srgbClr val="26AAE2"/>
              </a:buClr>
              <a:buSzPct val="90000"/>
              <a:buBlip>
                <a:blip r:embed="rId3"/>
              </a:buBlip>
            </a:pPr>
            <a:r>
              <a:rPr lang="en-US" sz="2400" dirty="0" smtClean="0">
                <a:gradFill>
                  <a:gsLst>
                    <a:gs pos="0">
                      <a:schemeClr val="tx1"/>
                    </a:gs>
                    <a:gs pos="100000">
                      <a:schemeClr val="tx1"/>
                    </a:gs>
                  </a:gsLst>
                  <a:lin ang="5400000" scaled="0"/>
                </a:gradFill>
              </a:rPr>
              <a:t>Increasingly ubiquitous </a:t>
            </a:r>
            <a:r>
              <a:rPr lang="en-US" sz="2400" dirty="0">
                <a:gradFill>
                  <a:gsLst>
                    <a:gs pos="0">
                      <a:schemeClr val="tx1"/>
                    </a:gs>
                    <a:gs pos="100000">
                      <a:schemeClr val="tx1"/>
                    </a:gs>
                  </a:gsLst>
                  <a:lin ang="5400000" scaled="0"/>
                </a:gradFill>
              </a:rPr>
              <a:t>access to cloud services</a:t>
            </a:r>
          </a:p>
        </p:txBody>
      </p:sp>
      <p:sp>
        <p:nvSpPr>
          <p:cNvPr id="10" name="Rectangle 9"/>
          <p:cNvSpPr/>
          <p:nvPr/>
        </p:nvSpPr>
        <p:spPr>
          <a:xfrm>
            <a:off x="914162" y="4257913"/>
            <a:ext cx="10665222" cy="2234458"/>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400" dirty="0">
                <a:gradFill>
                  <a:gsLst>
                    <a:gs pos="0">
                      <a:schemeClr val="tx1"/>
                    </a:gs>
                    <a:gs pos="100000">
                      <a:schemeClr val="tx1"/>
                    </a:gs>
                  </a:gsLst>
                  <a:lin ang="5400000" scaled="0"/>
                </a:gradFill>
              </a:rPr>
              <a:t>Cloud-based services that provide composition </a:t>
            </a:r>
            <a:r>
              <a:rPr lang="en-US" sz="2400" dirty="0" smtClean="0">
                <a:gradFill>
                  <a:gsLst>
                    <a:gs pos="0">
                      <a:schemeClr val="tx1"/>
                    </a:gs>
                    <a:gs pos="100000">
                      <a:schemeClr val="tx1"/>
                    </a:gs>
                  </a:gsLst>
                  <a:lin ang="5400000" scaled="0"/>
                </a:gradFill>
              </a:rPr>
              <a:t/>
            </a:r>
            <a:br>
              <a:rPr lang="en-US" sz="2400" dirty="0" smtClean="0">
                <a:gradFill>
                  <a:gsLst>
                    <a:gs pos="0">
                      <a:schemeClr val="tx1"/>
                    </a:gs>
                    <a:gs pos="100000">
                      <a:schemeClr val="tx1"/>
                    </a:gs>
                  </a:gsLst>
                  <a:lin ang="5400000" scaled="0"/>
                </a:gradFill>
              </a:rPr>
            </a:br>
            <a:r>
              <a:rPr lang="en-US" sz="2400" dirty="0" smtClean="0">
                <a:gradFill>
                  <a:gsLst>
                    <a:gs pos="0">
                      <a:schemeClr val="tx1"/>
                    </a:gs>
                    <a:gs pos="100000">
                      <a:schemeClr val="tx1"/>
                    </a:gs>
                  </a:gsLst>
                  <a:lin ang="5400000" scaled="0"/>
                </a:gradFill>
              </a:rPr>
              <a:t>and blending </a:t>
            </a:r>
            <a:r>
              <a:rPr lang="en-US" sz="2400" dirty="0">
                <a:gradFill>
                  <a:gsLst>
                    <a:gs pos="0">
                      <a:schemeClr val="tx1"/>
                    </a:gs>
                    <a:gs pos="100000">
                      <a:schemeClr val="tx1"/>
                    </a:gs>
                  </a:gsLst>
                  <a:lin ang="5400000" scaled="0"/>
                </a:gradFill>
              </a:rPr>
              <a:t>of identity data</a:t>
            </a:r>
          </a:p>
          <a:p>
            <a:pPr marL="342900" lvl="1" indent="-342900" defTabSz="914363" fontAlgn="base">
              <a:lnSpc>
                <a:spcPct val="90000"/>
              </a:lnSpc>
              <a:spcBef>
                <a:spcPct val="20000"/>
              </a:spcBef>
              <a:spcAft>
                <a:spcPct val="0"/>
              </a:spcAft>
              <a:buClr>
                <a:srgbClr val="26AAE2"/>
              </a:buClr>
              <a:buSzPct val="90000"/>
              <a:buBlip>
                <a:blip r:embed="rId3"/>
              </a:buBlip>
            </a:pPr>
            <a:r>
              <a:rPr lang="en-US" sz="2400" dirty="0">
                <a:gradFill>
                  <a:gsLst>
                    <a:gs pos="0">
                      <a:schemeClr val="tx1"/>
                    </a:gs>
                    <a:gs pos="100000">
                      <a:schemeClr val="tx1"/>
                    </a:gs>
                  </a:gsLst>
                  <a:lin ang="5400000" scaled="0"/>
                </a:gradFill>
              </a:rPr>
              <a:t>Making relationships first-class entities</a:t>
            </a:r>
          </a:p>
          <a:p>
            <a:pPr marL="342900" lvl="1" indent="-342900" defTabSz="914363" fontAlgn="base">
              <a:lnSpc>
                <a:spcPct val="90000"/>
              </a:lnSpc>
              <a:spcBef>
                <a:spcPct val="20000"/>
              </a:spcBef>
              <a:spcAft>
                <a:spcPct val="0"/>
              </a:spcAft>
              <a:buClr>
                <a:srgbClr val="26AAE2"/>
              </a:buClr>
              <a:buSzPct val="90000"/>
              <a:buBlip>
                <a:blip r:embed="rId3"/>
              </a:buBlip>
            </a:pPr>
            <a:r>
              <a:rPr lang="en-US" sz="2400" dirty="0">
                <a:gradFill>
                  <a:gsLst>
                    <a:gs pos="0">
                      <a:schemeClr val="tx1"/>
                    </a:gs>
                    <a:gs pos="100000">
                      <a:schemeClr val="tx1"/>
                    </a:gs>
                  </a:gsLst>
                  <a:lin ang="5400000" scaled="0"/>
                </a:gradFill>
              </a:rPr>
              <a:t>Ways to create, distribute, manage, and </a:t>
            </a:r>
            <a:br>
              <a:rPr lang="en-US" sz="2400" dirty="0">
                <a:gradFill>
                  <a:gsLst>
                    <a:gs pos="0">
                      <a:schemeClr val="tx1"/>
                    </a:gs>
                    <a:gs pos="100000">
                      <a:schemeClr val="tx1"/>
                    </a:gs>
                  </a:gsLst>
                  <a:lin ang="5400000" scaled="0"/>
                </a:gradFill>
              </a:rPr>
            </a:br>
            <a:r>
              <a:rPr lang="en-US" sz="2400" dirty="0">
                <a:gradFill>
                  <a:gsLst>
                    <a:gs pos="0">
                      <a:schemeClr val="tx1"/>
                    </a:gs>
                    <a:gs pos="100000">
                      <a:schemeClr val="tx1"/>
                    </a:gs>
                  </a:gsLst>
                  <a:lin ang="5400000" scaled="0"/>
                </a:gradFill>
              </a:rPr>
              <a:t>use logically centralized access policies;</a:t>
            </a:r>
            <a:br>
              <a:rPr lang="en-US" sz="2400" dirty="0">
                <a:gradFill>
                  <a:gsLst>
                    <a:gs pos="0">
                      <a:schemeClr val="tx1"/>
                    </a:gs>
                    <a:gs pos="100000">
                      <a:schemeClr val="tx1"/>
                    </a:gs>
                  </a:gsLst>
                  <a:lin ang="5400000" scaled="0"/>
                </a:gradFill>
              </a:rPr>
            </a:br>
            <a:r>
              <a:rPr lang="en-US" sz="2400" dirty="0">
                <a:gradFill>
                  <a:gsLst>
                    <a:gs pos="0">
                      <a:schemeClr val="tx1"/>
                    </a:gs>
                    <a:gs pos="100000">
                      <a:schemeClr val="tx1"/>
                    </a:gs>
                  </a:gsLst>
                  <a:lin ang="5400000" scaled="0"/>
                </a:gradFill>
              </a:rPr>
              <a:t>and re-centralize resulting audit logs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55174">
            <a:off x="7702877" y="3405015"/>
            <a:ext cx="4288545" cy="3337567"/>
          </a:xfrm>
          <a:prstGeom prst="rect">
            <a:avLst/>
          </a:prstGeom>
          <a:noFill/>
          <a:ln>
            <a:noFill/>
          </a:ln>
        </p:spPr>
      </p:pic>
    </p:spTree>
    <p:extLst>
      <p:ext uri="{BB962C8B-B14F-4D97-AF65-F5344CB8AC3E}">
        <p14:creationId xmlns:p14="http://schemas.microsoft.com/office/powerpoint/2010/main" val="238431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441" y="3108280"/>
            <a:ext cx="10969943" cy="7162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Claims:</a:t>
            </a:r>
          </a:p>
        </p:txBody>
      </p:sp>
      <p:pic>
        <p:nvPicPr>
          <p:cNvPr id="4098" name="Picture 2" descr="\\SFP\Work\White_Whale\8-20349_MarkRyland\Art\PNGs\clipboard.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53412" y="2604922"/>
            <a:ext cx="2743206" cy="373076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Importance of Claims &amp; Federation</a:t>
            </a:r>
            <a:endParaRPr lang="en-US" dirty="0"/>
          </a:p>
        </p:txBody>
      </p:sp>
      <p:sp>
        <p:nvSpPr>
          <p:cNvPr id="5" name="Rectangle 4"/>
          <p:cNvSpPr/>
          <p:nvPr/>
        </p:nvSpPr>
        <p:spPr>
          <a:xfrm>
            <a:off x="609441" y="1371600"/>
            <a:ext cx="10969943" cy="9144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Claims and federation provide key patterns needed to enable identity at Internet scale</a:t>
            </a:r>
          </a:p>
        </p:txBody>
      </p:sp>
      <p:sp>
        <p:nvSpPr>
          <p:cNvPr id="7" name="Rectangle 6"/>
          <p:cNvSpPr/>
          <p:nvPr/>
        </p:nvSpPr>
        <p:spPr>
          <a:xfrm>
            <a:off x="914162" y="2420256"/>
            <a:ext cx="9547913" cy="424732"/>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4"/>
              </a:buBlip>
            </a:pPr>
            <a:r>
              <a:rPr lang="en-US" sz="2400" dirty="0">
                <a:gradFill>
                  <a:gsLst>
                    <a:gs pos="0">
                      <a:schemeClr val="tx1"/>
                    </a:gs>
                    <a:gs pos="100000">
                      <a:schemeClr val="tx1"/>
                    </a:gs>
                  </a:gsLst>
                  <a:lin ang="5400000" scaled="0"/>
                </a:gradFill>
              </a:rPr>
              <a:t>Layered: federation needs claims, but not vice versa</a:t>
            </a:r>
          </a:p>
        </p:txBody>
      </p:sp>
      <p:sp>
        <p:nvSpPr>
          <p:cNvPr id="8" name="Rectangle 7"/>
          <p:cNvSpPr/>
          <p:nvPr/>
        </p:nvSpPr>
        <p:spPr>
          <a:xfrm>
            <a:off x="914162" y="3945019"/>
            <a:ext cx="10665222" cy="2640723"/>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4"/>
              </a:buBlip>
            </a:pPr>
            <a:r>
              <a:rPr lang="en-US" sz="2400" dirty="0">
                <a:gradFill>
                  <a:gsLst>
                    <a:gs pos="0">
                      <a:schemeClr val="tx1"/>
                    </a:gs>
                    <a:gs pos="100000">
                      <a:schemeClr val="tx1"/>
                    </a:gs>
                  </a:gsLst>
                  <a:lin ang="5400000" scaled="0"/>
                </a:gradFill>
              </a:rPr>
              <a:t>Attribute-based identity artifacts with completely </a:t>
            </a:r>
            <a:br>
              <a:rPr lang="en-US" sz="2400" dirty="0">
                <a:gradFill>
                  <a:gsLst>
                    <a:gs pos="0">
                      <a:schemeClr val="tx1"/>
                    </a:gs>
                    <a:gs pos="100000">
                      <a:schemeClr val="tx1"/>
                    </a:gs>
                  </a:gsLst>
                  <a:lin ang="5400000" scaled="0"/>
                </a:gradFill>
              </a:rPr>
            </a:br>
            <a:r>
              <a:rPr lang="en-US" sz="2400" dirty="0">
                <a:gradFill>
                  <a:gsLst>
                    <a:gs pos="0">
                      <a:schemeClr val="tx1"/>
                    </a:gs>
                    <a:gs pos="100000">
                      <a:schemeClr val="tx1"/>
                    </a:gs>
                  </a:gsLst>
                  <a:lin ang="5400000" scaled="0"/>
                </a:gradFill>
              </a:rPr>
              <a:t>flexible syntax; can readily be “compiled” into </a:t>
            </a:r>
            <a:br>
              <a:rPr lang="en-US" sz="2400" dirty="0">
                <a:gradFill>
                  <a:gsLst>
                    <a:gs pos="0">
                      <a:schemeClr val="tx1"/>
                    </a:gs>
                    <a:gs pos="100000">
                      <a:schemeClr val="tx1"/>
                    </a:gs>
                  </a:gsLst>
                  <a:lin ang="5400000" scaled="0"/>
                </a:gradFill>
              </a:rPr>
            </a:br>
            <a:r>
              <a:rPr lang="en-US" sz="2400" dirty="0">
                <a:gradFill>
                  <a:gsLst>
                    <a:gs pos="0">
                      <a:schemeClr val="tx1"/>
                    </a:gs>
                    <a:gs pos="100000">
                      <a:schemeClr val="tx1"/>
                    </a:gs>
                  </a:gsLst>
                  <a:lin ang="5400000" scaled="0"/>
                </a:gradFill>
              </a:rPr>
              <a:t>different token types</a:t>
            </a:r>
          </a:p>
          <a:p>
            <a:pPr marL="342900" lvl="1" indent="-342900" defTabSz="914363" fontAlgn="base">
              <a:lnSpc>
                <a:spcPct val="90000"/>
              </a:lnSpc>
              <a:spcBef>
                <a:spcPct val="20000"/>
              </a:spcBef>
              <a:spcAft>
                <a:spcPct val="0"/>
              </a:spcAft>
              <a:buClr>
                <a:srgbClr val="26AAE2"/>
              </a:buClr>
              <a:buSzPct val="90000"/>
              <a:buBlip>
                <a:blip r:embed="rId4"/>
              </a:buBlip>
            </a:pPr>
            <a:r>
              <a:rPr lang="en-US" sz="2400" dirty="0">
                <a:gradFill>
                  <a:gsLst>
                    <a:gs pos="0">
                      <a:schemeClr val="tx1"/>
                    </a:gs>
                    <a:gs pos="100000">
                      <a:schemeClr val="tx1"/>
                    </a:gs>
                  </a:gsLst>
                  <a:lin ang="5400000" scaled="0"/>
                </a:gradFill>
              </a:rPr>
              <a:t>Flexible primitives to build a variety of higher level </a:t>
            </a:r>
            <a:br>
              <a:rPr lang="en-US" sz="2400" dirty="0">
                <a:gradFill>
                  <a:gsLst>
                    <a:gs pos="0">
                      <a:schemeClr val="tx1"/>
                    </a:gs>
                    <a:gs pos="100000">
                      <a:schemeClr val="tx1"/>
                    </a:gs>
                  </a:gsLst>
                  <a:lin ang="5400000" scaled="0"/>
                </a:gradFill>
              </a:rPr>
            </a:br>
            <a:r>
              <a:rPr lang="en-US" sz="2400" dirty="0">
                <a:gradFill>
                  <a:gsLst>
                    <a:gs pos="0">
                      <a:schemeClr val="tx1"/>
                    </a:gs>
                    <a:gs pos="100000">
                      <a:schemeClr val="tx1"/>
                    </a:gs>
                  </a:gsLst>
                  <a:lin ang="5400000" scaled="0"/>
                </a:gradFill>
              </a:rPr>
              <a:t>models (e.g., RBAC)</a:t>
            </a:r>
          </a:p>
          <a:p>
            <a:pPr marL="342900" lvl="1" indent="-342900" defTabSz="914363" fontAlgn="base">
              <a:lnSpc>
                <a:spcPct val="90000"/>
              </a:lnSpc>
              <a:spcBef>
                <a:spcPct val="20000"/>
              </a:spcBef>
              <a:spcAft>
                <a:spcPct val="0"/>
              </a:spcAft>
              <a:buClr>
                <a:srgbClr val="26AAE2"/>
              </a:buClr>
              <a:buSzPct val="90000"/>
              <a:buBlip>
                <a:blip r:embed="rId4"/>
              </a:buBlip>
            </a:pPr>
            <a:r>
              <a:rPr lang="en-US" sz="2400" dirty="0">
                <a:gradFill>
                  <a:gsLst>
                    <a:gs pos="0">
                      <a:schemeClr val="tx1"/>
                    </a:gs>
                    <a:gs pos="100000">
                      <a:schemeClr val="tx1"/>
                    </a:gs>
                  </a:gsLst>
                  <a:lin ang="5400000" scaled="0"/>
                </a:gradFill>
              </a:rPr>
              <a:t>Substrate for transitive trust models of federation</a:t>
            </a:r>
          </a:p>
          <a:p>
            <a:pPr marL="342900" lvl="1" indent="-342900" defTabSz="914363" fontAlgn="base">
              <a:lnSpc>
                <a:spcPct val="90000"/>
              </a:lnSpc>
              <a:spcBef>
                <a:spcPct val="20000"/>
              </a:spcBef>
              <a:spcAft>
                <a:spcPct val="0"/>
              </a:spcAft>
              <a:buClr>
                <a:srgbClr val="26AAE2"/>
              </a:buClr>
              <a:buSzPct val="90000"/>
              <a:buBlip>
                <a:blip r:embed="rId4"/>
              </a:buBlip>
            </a:pPr>
            <a:r>
              <a:rPr lang="en-US" sz="2400" dirty="0">
                <a:gradFill>
                  <a:gsLst>
                    <a:gs pos="0">
                      <a:schemeClr val="tx1"/>
                    </a:gs>
                    <a:gs pos="100000">
                      <a:schemeClr val="tx1"/>
                    </a:gs>
                  </a:gsLst>
                  <a:lin ang="5400000" scaled="0"/>
                </a:gradFill>
              </a:rPr>
              <a:t>Semantic agreement remains the hard part</a:t>
            </a:r>
          </a:p>
        </p:txBody>
      </p:sp>
    </p:spTree>
    <p:extLst>
      <p:ext uri="{BB962C8B-B14F-4D97-AF65-F5344CB8AC3E}">
        <p14:creationId xmlns:p14="http://schemas.microsoft.com/office/powerpoint/2010/main" val="17356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Four Key Patterns of Federation</a:t>
            </a:r>
            <a:endParaRPr lang="en-US" dirty="0"/>
          </a:p>
        </p:txBody>
      </p:sp>
      <p:sp>
        <p:nvSpPr>
          <p:cNvPr id="5" name="Rectangle 4"/>
          <p:cNvSpPr/>
          <p:nvPr/>
        </p:nvSpPr>
        <p:spPr>
          <a:xfrm>
            <a:off x="609441" y="1460651"/>
            <a:ext cx="10969943" cy="41148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Abstraction: </a:t>
            </a:r>
          </a:p>
        </p:txBody>
      </p:sp>
      <p:sp>
        <p:nvSpPr>
          <p:cNvPr id="6" name="Rectangle 5"/>
          <p:cNvSpPr/>
          <p:nvPr/>
        </p:nvSpPr>
        <p:spPr>
          <a:xfrm>
            <a:off x="914162" y="1938533"/>
            <a:ext cx="7922736" cy="369332"/>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Externalizing identity details from code</a:t>
            </a:r>
          </a:p>
        </p:txBody>
      </p:sp>
      <p:sp>
        <p:nvSpPr>
          <p:cNvPr id="7" name="Rectangle 6"/>
          <p:cNvSpPr/>
          <p:nvPr/>
        </p:nvSpPr>
        <p:spPr>
          <a:xfrm>
            <a:off x="609441" y="2373863"/>
            <a:ext cx="10969943" cy="41148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Late binding:</a:t>
            </a:r>
          </a:p>
        </p:txBody>
      </p:sp>
      <p:sp>
        <p:nvSpPr>
          <p:cNvPr id="8" name="Rectangle 7"/>
          <p:cNvSpPr/>
          <p:nvPr/>
        </p:nvSpPr>
        <p:spPr>
          <a:xfrm>
            <a:off x="914162" y="2851746"/>
            <a:ext cx="8227457" cy="707886"/>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Resource-relative acquisition of security context</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You can’t “log in to the Internet”</a:t>
            </a:r>
          </a:p>
        </p:txBody>
      </p:sp>
      <p:sp>
        <p:nvSpPr>
          <p:cNvPr id="9" name="Rectangle 8"/>
          <p:cNvSpPr/>
          <p:nvPr/>
        </p:nvSpPr>
        <p:spPr>
          <a:xfrm>
            <a:off x="609441" y="3628614"/>
            <a:ext cx="10969943" cy="41148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Composition:</a:t>
            </a:r>
          </a:p>
        </p:txBody>
      </p:sp>
      <p:sp>
        <p:nvSpPr>
          <p:cNvPr id="10" name="Rectangle 9"/>
          <p:cNvSpPr/>
          <p:nvPr/>
        </p:nvSpPr>
        <p:spPr>
          <a:xfrm>
            <a:off x="914162" y="4106496"/>
            <a:ext cx="10665222" cy="1046440"/>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Accessing resources thru trust chains (authority composition)</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Identities/attributes are added, transformed (identity composition)</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Challenge: discovery of authorities, management of trust chains </a:t>
            </a:r>
          </a:p>
        </p:txBody>
      </p:sp>
      <p:sp>
        <p:nvSpPr>
          <p:cNvPr id="11" name="Rectangle 10"/>
          <p:cNvSpPr/>
          <p:nvPr/>
        </p:nvSpPr>
        <p:spPr>
          <a:xfrm>
            <a:off x="609441" y="5265848"/>
            <a:ext cx="10969943" cy="41148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Attribute transformation:</a:t>
            </a:r>
          </a:p>
        </p:txBody>
      </p:sp>
      <p:sp>
        <p:nvSpPr>
          <p:cNvPr id="12" name="Rectangle 11"/>
          <p:cNvSpPr/>
          <p:nvPr/>
        </p:nvSpPr>
        <p:spPr>
          <a:xfrm>
            <a:off x="914162" y="5743733"/>
            <a:ext cx="10665222" cy="707886"/>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Dynamic re-mapping of attributes across trust boundaries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Challenge: provisioning and management</a:t>
            </a:r>
          </a:p>
        </p:txBody>
      </p:sp>
      <p:pic>
        <p:nvPicPr>
          <p:cNvPr id="5122" name="Picture 2" descr="\\SFP\Work\White_Whale\8-20349_MarkRyland\Art\PNGs\4 Keys.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610129">
            <a:off x="8127255" y="851436"/>
            <a:ext cx="3900144" cy="258930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55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Ubiquitous Access to Cloud Services</a:t>
            </a:r>
            <a:endParaRPr lang="en-US" dirty="0"/>
          </a:p>
        </p:txBody>
      </p:sp>
      <p:sp>
        <p:nvSpPr>
          <p:cNvPr id="5" name="Rectangle 4"/>
          <p:cNvSpPr/>
          <p:nvPr/>
        </p:nvSpPr>
        <p:spPr>
          <a:xfrm>
            <a:off x="609441" y="1460651"/>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The identity systems of tomorrow require</a:t>
            </a:r>
          </a:p>
        </p:txBody>
      </p:sp>
      <p:sp>
        <p:nvSpPr>
          <p:cNvPr id="6" name="Rectangle 5"/>
          <p:cNvSpPr/>
          <p:nvPr/>
        </p:nvSpPr>
        <p:spPr>
          <a:xfrm>
            <a:off x="914162" y="2007170"/>
            <a:ext cx="10665222" cy="1384995"/>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A range of inter-connected systems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Broad platform support</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Passive &amp; active clients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Simple &amp; powerful network programming models</a:t>
            </a:r>
          </a:p>
        </p:txBody>
      </p:sp>
      <p:sp>
        <p:nvSpPr>
          <p:cNvPr id="7" name="Rectangle 6"/>
          <p:cNvSpPr/>
          <p:nvPr/>
        </p:nvSpPr>
        <p:spPr>
          <a:xfrm>
            <a:off x="609441" y="3521298"/>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We have all these today!</a:t>
            </a:r>
          </a:p>
        </p:txBody>
      </p:sp>
      <p:sp>
        <p:nvSpPr>
          <p:cNvPr id="8" name="Rectangle 7"/>
          <p:cNvSpPr/>
          <p:nvPr/>
        </p:nvSpPr>
        <p:spPr>
          <a:xfrm>
            <a:off x="609441" y="4184268"/>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Enhancements needed</a:t>
            </a:r>
          </a:p>
        </p:txBody>
      </p:sp>
      <p:sp>
        <p:nvSpPr>
          <p:cNvPr id="9" name="Rectangle 8"/>
          <p:cNvSpPr/>
          <p:nvPr/>
        </p:nvSpPr>
        <p:spPr>
          <a:xfrm>
            <a:off x="914162" y="4730787"/>
            <a:ext cx="10665222" cy="1251625"/>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Connecting users and devices across multiple </a:t>
            </a:r>
            <a:br>
              <a:rPr lang="en-US" sz="20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rPr>
              <a:t>identity </a:t>
            </a:r>
            <a:r>
              <a:rPr lang="en-US" sz="2000" dirty="0" smtClean="0">
                <a:gradFill>
                  <a:gsLst>
                    <a:gs pos="0">
                      <a:schemeClr val="tx1"/>
                    </a:gs>
                    <a:gs pos="100000">
                      <a:schemeClr val="tx1"/>
                    </a:gs>
                  </a:gsLst>
                  <a:lin ang="5400000" scaled="0"/>
                </a:gradFill>
              </a:rPr>
              <a:t>/ trust fabrics </a:t>
            </a:r>
            <a:r>
              <a:rPr lang="en-US" sz="2000" dirty="0">
                <a:gradFill>
                  <a:gsLst>
                    <a:gs pos="0">
                      <a:schemeClr val="tx1"/>
                    </a:gs>
                    <a:gs pos="100000">
                      <a:schemeClr val="tx1"/>
                    </a:gs>
                  </a:gsLst>
                  <a:lin ang="5400000" scaled="0"/>
                </a:gradFill>
              </a:rPr>
              <a:t>simultaneously</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Occasionally connected, offline/online </a:t>
            </a:r>
            <a:br>
              <a:rPr lang="en-US" sz="20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rPr>
              <a:t>support in a generic </a:t>
            </a:r>
            <a:r>
              <a:rPr lang="en-US" sz="2000" dirty="0" smtClean="0">
                <a:gradFill>
                  <a:gsLst>
                    <a:gs pos="0">
                      <a:schemeClr val="tx1"/>
                    </a:gs>
                    <a:gs pos="100000">
                      <a:schemeClr val="tx1"/>
                    </a:gs>
                  </a:gsLst>
                  <a:lin ang="5400000" scaled="0"/>
                </a:gradFill>
              </a:rPr>
              <a:t>/ device-independent manner</a:t>
            </a:r>
            <a:endParaRPr lang="en-US" sz="2000" dirty="0">
              <a:gradFill>
                <a:gsLst>
                  <a:gs pos="0">
                    <a:schemeClr val="tx1"/>
                  </a:gs>
                  <a:gs pos="100000">
                    <a:schemeClr val="tx1"/>
                  </a:gs>
                </a:gsLst>
                <a:lin ang="5400000" scaled="0"/>
              </a:gradFill>
            </a:endParaRPr>
          </a:p>
        </p:txBody>
      </p:sp>
      <p:pic>
        <p:nvPicPr>
          <p:cNvPr id="6146" name="Picture 2" descr="\\SFP\Work\White_Whale\8-20349_MarkRyland\Art\PNGs\cloud services.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874294" y="2477499"/>
            <a:ext cx="3425690" cy="28718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43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Identities</a:t>
            </a:r>
            <a:endParaRPr lang="en-US" dirty="0"/>
          </a:p>
        </p:txBody>
      </p:sp>
      <p:sp>
        <p:nvSpPr>
          <p:cNvPr id="5" name="Rectangle 4"/>
          <p:cNvSpPr/>
          <p:nvPr/>
        </p:nvSpPr>
        <p:spPr>
          <a:xfrm>
            <a:off x="609441" y="2362200"/>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Principal composition:</a:t>
            </a:r>
          </a:p>
        </p:txBody>
      </p:sp>
      <p:sp>
        <p:nvSpPr>
          <p:cNvPr id="6" name="Rectangle 5"/>
          <p:cNvSpPr/>
          <p:nvPr/>
        </p:nvSpPr>
        <p:spPr>
          <a:xfrm>
            <a:off x="914162" y="2908719"/>
            <a:ext cx="10665222" cy="1323439"/>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err="1">
                <a:gradFill>
                  <a:gsLst>
                    <a:gs pos="0">
                      <a:schemeClr val="tx1"/>
                    </a:gs>
                    <a:gs pos="100000">
                      <a:schemeClr val="tx1"/>
                    </a:gs>
                  </a:gsLst>
                  <a:lin ang="5400000" scaled="0"/>
                </a:gradFill>
              </a:rPr>
              <a:t>User+device</a:t>
            </a:r>
            <a:r>
              <a:rPr lang="en-US" sz="2000" dirty="0">
                <a:gradFill>
                  <a:gsLst>
                    <a:gs pos="0">
                      <a:schemeClr val="tx1"/>
                    </a:gs>
                    <a:gs pos="100000">
                      <a:schemeClr val="tx1"/>
                    </a:gs>
                  </a:gsLst>
                  <a:lin ang="5400000" scaled="0"/>
                </a:gradFill>
              </a:rPr>
              <a:t>: device state, health, ownership/control</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Persona-persona: e.g., same user authenticated to both consumer </a:t>
            </a:r>
            <a:br>
              <a:rPr lang="en-US" sz="20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rPr>
              <a:t>(“i-owned”) and corporate (“org-owned”) ID systems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User-user: two different users working cooperatively</a:t>
            </a:r>
          </a:p>
        </p:txBody>
      </p:sp>
      <p:sp>
        <p:nvSpPr>
          <p:cNvPr id="7" name="Rectangle 6"/>
          <p:cNvSpPr/>
          <p:nvPr/>
        </p:nvSpPr>
        <p:spPr>
          <a:xfrm>
            <a:off x="609441" y="1676400"/>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Compose identities in multiple dimensions</a:t>
            </a:r>
          </a:p>
        </p:txBody>
      </p:sp>
      <p:sp>
        <p:nvSpPr>
          <p:cNvPr id="10" name="Rectangle 9"/>
          <p:cNvSpPr/>
          <p:nvPr/>
        </p:nvSpPr>
        <p:spPr>
          <a:xfrm>
            <a:off x="609441" y="4286370"/>
            <a:ext cx="10258928"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Profile composition:</a:t>
            </a:r>
          </a:p>
        </p:txBody>
      </p:sp>
      <p:sp>
        <p:nvSpPr>
          <p:cNvPr id="11" name="Rectangle 10"/>
          <p:cNvSpPr/>
          <p:nvPr/>
        </p:nvSpPr>
        <p:spPr>
          <a:xfrm>
            <a:off x="914162" y="4832889"/>
            <a:ext cx="10665222" cy="1600438"/>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Huge amount of common (often stale) </a:t>
            </a:r>
            <a:br>
              <a:rPr lang="en-US" sz="20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rPr>
              <a:t>data across identity systems; why?</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Need to provide a safe, managed way </a:t>
            </a:r>
            <a:br>
              <a:rPr lang="en-US" sz="2000" dirty="0">
                <a:gradFill>
                  <a:gsLst>
                    <a:gs pos="0">
                      <a:schemeClr val="tx1"/>
                    </a:gs>
                    <a:gs pos="100000">
                      <a:schemeClr val="tx1"/>
                    </a:gs>
                  </a:gsLst>
                  <a:lin ang="5400000" scaled="0"/>
                </a:gradFill>
              </a:rPr>
            </a:br>
            <a:r>
              <a:rPr lang="en-US" sz="2000" dirty="0">
                <a:gradFill>
                  <a:gsLst>
                    <a:gs pos="0">
                      <a:schemeClr val="tx1"/>
                    </a:gs>
                    <a:gs pos="100000">
                      <a:schemeClr val="tx1"/>
                    </a:gs>
                  </a:gsLst>
                  <a:lin ang="5400000" scaled="0"/>
                </a:gradFill>
              </a:rPr>
              <a:t>to connect and flow profile </a:t>
            </a:r>
            <a:r>
              <a:rPr lang="en-US" sz="2000" dirty="0" smtClean="0">
                <a:gradFill>
                  <a:gsLst>
                    <a:gs pos="0">
                      <a:schemeClr val="tx1"/>
                    </a:gs>
                    <a:gs pos="100000">
                      <a:schemeClr val="tx1"/>
                    </a:gs>
                  </a:gsLst>
                  <a:lin ang="5400000" scaled="0"/>
                </a:gradFill>
              </a:rPr>
              <a:t>data</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smtClean="0">
                <a:gradFill>
                  <a:gsLst>
                    <a:gs pos="0">
                      <a:schemeClr val="tx1"/>
                    </a:gs>
                    <a:gs pos="100000">
                      <a:schemeClr val="tx1"/>
                    </a:gs>
                  </a:gsLst>
                  <a:lin ang="5400000" scaled="0"/>
                </a:gradFill>
              </a:rPr>
              <a:t>And to compose personas from “identity atoms”… </a:t>
            </a:r>
            <a:endParaRPr lang="en-US" sz="2000" dirty="0">
              <a:gradFill>
                <a:gsLst>
                  <a:gs pos="0">
                    <a:schemeClr val="tx1"/>
                  </a:gs>
                  <a:gs pos="100000">
                    <a:schemeClr val="tx1"/>
                  </a:gs>
                </a:gsLst>
                <a:lin ang="5400000" scaled="0"/>
              </a:gradFill>
            </a:endParaRPr>
          </a:p>
        </p:txBody>
      </p:sp>
      <p:pic>
        <p:nvPicPr>
          <p:cNvPr id="9218" name="Picture 2" descr="\\SFP\Work\White_Whale\8-20349_MarkRyland\Art\PNGs\Multiple Faces.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31365" y="3124200"/>
            <a:ext cx="4235234" cy="349274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06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 Social</a:t>
            </a:r>
            <a:r>
              <a:rPr lang="en-US" baseline="0" dirty="0" smtClean="0"/>
              <a:t> Graphs… </a:t>
            </a:r>
            <a:endParaRPr lang="en-US" dirty="0"/>
          </a:p>
        </p:txBody>
      </p:sp>
      <p:sp>
        <p:nvSpPr>
          <p:cNvPr id="4" name="Rectangle 3"/>
          <p:cNvSpPr/>
          <p:nvPr/>
        </p:nvSpPr>
        <p:spPr>
          <a:xfrm>
            <a:off x="609441" y="1774208"/>
            <a:ext cx="10969943" cy="587991"/>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Next stop: add relationship data to identity systems</a:t>
            </a:r>
          </a:p>
        </p:txBody>
      </p:sp>
      <p:sp>
        <p:nvSpPr>
          <p:cNvPr id="5" name="Rectangle 4"/>
          <p:cNvSpPr/>
          <p:nvPr/>
        </p:nvSpPr>
        <p:spPr>
          <a:xfrm>
            <a:off x="914162" y="2425789"/>
            <a:ext cx="10665222" cy="1046440"/>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Imagine employer-verified LinkedIn job history </a:t>
            </a:r>
            <a:r>
              <a:rPr lang="en-US" sz="2000" dirty="0" smtClean="0">
                <a:gradFill>
                  <a:gsLst>
                    <a:gs pos="0">
                      <a:schemeClr val="tx1"/>
                    </a:gs>
                    <a:gs pos="100000">
                      <a:schemeClr val="tx1"/>
                    </a:gs>
                  </a:gsLst>
                  <a:lin ang="5400000" scaled="0"/>
                </a:gradFill>
              </a:rPr>
              <a:t>data</a:t>
            </a:r>
            <a:endParaRPr lang="en-US" sz="2000" dirty="0">
              <a:gradFill>
                <a:gsLst>
                  <a:gs pos="0">
                    <a:schemeClr val="tx1"/>
                  </a:gs>
                  <a:gs pos="100000">
                    <a:schemeClr val="tx1"/>
                  </a:gs>
                </a:gsLst>
                <a:lin ang="5400000" scaled="0"/>
              </a:gradFill>
            </a:endParaRP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Imagine security systems based on social knowledge, behavior</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Privacy-enhancing security obviously key</a:t>
            </a:r>
          </a:p>
        </p:txBody>
      </p:sp>
      <p:sp>
        <p:nvSpPr>
          <p:cNvPr id="6" name="Rectangle 5"/>
          <p:cNvSpPr/>
          <p:nvPr/>
        </p:nvSpPr>
        <p:spPr>
          <a:xfrm>
            <a:off x="609441" y="3619020"/>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Not just social graphs, responsibility graphs</a:t>
            </a:r>
          </a:p>
        </p:txBody>
      </p:sp>
      <p:sp>
        <p:nvSpPr>
          <p:cNvPr id="7" name="Rectangle 6"/>
          <p:cNvSpPr/>
          <p:nvPr/>
        </p:nvSpPr>
        <p:spPr>
          <a:xfrm>
            <a:off x="609441" y="4304820"/>
            <a:ext cx="10360501" cy="141018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Expanding “access control”: not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just people to resources, but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also resources to people!</a:t>
            </a:r>
          </a:p>
        </p:txBody>
      </p:sp>
      <p:grpSp>
        <p:nvGrpSpPr>
          <p:cNvPr id="8" name="Group 7"/>
          <p:cNvGrpSpPr/>
          <p:nvPr/>
        </p:nvGrpSpPr>
        <p:grpSpPr>
          <a:xfrm>
            <a:off x="8891197" y="2938751"/>
            <a:ext cx="2993881" cy="3595964"/>
            <a:chOff x="8047460" y="4041343"/>
            <a:chExt cx="2993881" cy="2630028"/>
          </a:xfrm>
        </p:grpSpPr>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52763">
              <a:off x="8047460" y="4041343"/>
              <a:ext cx="2993881" cy="2630028"/>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8532177" y="5009911"/>
              <a:ext cx="507868" cy="34644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040045" y="4876800"/>
              <a:ext cx="609441" cy="47955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649487" y="4876800"/>
              <a:ext cx="609441" cy="685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77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And Persona Graphs</a:t>
            </a:r>
            <a:endParaRPr lang="en-US" dirty="0"/>
          </a:p>
        </p:txBody>
      </p:sp>
      <p:sp>
        <p:nvSpPr>
          <p:cNvPr id="5" name="Rectangle 4"/>
          <p:cNvSpPr/>
          <p:nvPr/>
        </p:nvSpPr>
        <p:spPr>
          <a:xfrm>
            <a:off x="609441" y="4008122"/>
            <a:ext cx="10261759"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So beyond social graphs, systems must support:</a:t>
            </a:r>
          </a:p>
        </p:txBody>
      </p:sp>
      <p:sp>
        <p:nvSpPr>
          <p:cNvPr id="6" name="Rectangle 5"/>
          <p:cNvSpPr/>
          <p:nvPr/>
        </p:nvSpPr>
        <p:spPr>
          <a:xfrm>
            <a:off x="914162" y="4554641"/>
            <a:ext cx="10665222" cy="707886"/>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Creating and managing persona graphs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Linking social graphs to personas</a:t>
            </a:r>
          </a:p>
        </p:txBody>
      </p:sp>
      <p:sp>
        <p:nvSpPr>
          <p:cNvPr id="7" name="Rectangle 6"/>
          <p:cNvSpPr/>
          <p:nvPr/>
        </p:nvSpPr>
        <p:spPr>
          <a:xfrm>
            <a:off x="609441" y="1676400"/>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Digital identities not only need to be interconnected…</a:t>
            </a:r>
          </a:p>
        </p:txBody>
      </p:sp>
      <p:sp>
        <p:nvSpPr>
          <p:cNvPr id="8" name="Rectangle 7"/>
          <p:cNvSpPr/>
          <p:nvPr/>
        </p:nvSpPr>
        <p:spPr>
          <a:xfrm>
            <a:off x="609441" y="2337815"/>
            <a:ext cx="10969943" cy="8382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“Personas” (context-relative identity aspects, a.k.a. “facets”) interrelate in complex but comprehensible ways</a:t>
            </a:r>
          </a:p>
        </p:txBody>
      </p:sp>
      <p:sp>
        <p:nvSpPr>
          <p:cNvPr id="9" name="Rectangle 8"/>
          <p:cNvSpPr/>
          <p:nvPr/>
        </p:nvSpPr>
        <p:spPr>
          <a:xfrm>
            <a:off x="609441" y="3349752"/>
            <a:ext cx="10969943" cy="484632"/>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Personas also form the basis of distinct social graphs</a:t>
            </a:r>
          </a:p>
        </p:txBody>
      </p:sp>
      <p:grpSp>
        <p:nvGrpSpPr>
          <p:cNvPr id="3" name="Group 2"/>
          <p:cNvGrpSpPr/>
          <p:nvPr/>
        </p:nvGrpSpPr>
        <p:grpSpPr>
          <a:xfrm>
            <a:off x="8753968" y="3176015"/>
            <a:ext cx="2825416" cy="3133168"/>
            <a:chOff x="7988222" y="4282023"/>
            <a:chExt cx="2993881" cy="2630028"/>
          </a:xfrm>
        </p:grpSpPr>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21030348">
              <a:off x="7988222" y="4282023"/>
              <a:ext cx="2993881" cy="263002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8532177" y="5486400"/>
              <a:ext cx="507868" cy="304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040046" y="5105400"/>
              <a:ext cx="445117" cy="685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485163" y="5105400"/>
              <a:ext cx="773765" cy="6096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7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6" name="Rectangle 5"/>
          <p:cNvSpPr/>
          <p:nvPr/>
        </p:nvSpPr>
        <p:spPr>
          <a:xfrm>
            <a:off x="609441" y="2274482"/>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800" dirty="0">
                <a:gradFill>
                  <a:gsLst>
                    <a:gs pos="0">
                      <a:schemeClr val="tx1"/>
                    </a:gs>
                    <a:gs pos="100000">
                      <a:schemeClr val="tx1"/>
                    </a:gs>
                  </a:gsLst>
                  <a:lin ang="5400000" scaled="0"/>
                </a:gradFill>
                <a:latin typeface="Arial" pitchFamily="34" charset="0"/>
              </a:rPr>
              <a:t>Meet Jeff</a:t>
            </a:r>
          </a:p>
        </p:txBody>
      </p:sp>
      <p:sp>
        <p:nvSpPr>
          <p:cNvPr id="9" name="Rectangle 8"/>
          <p:cNvSpPr/>
          <p:nvPr/>
        </p:nvSpPr>
        <p:spPr>
          <a:xfrm>
            <a:off x="609441" y="3141921"/>
            <a:ext cx="10009501"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800" dirty="0" smtClean="0">
                <a:gradFill>
                  <a:gsLst>
                    <a:gs pos="0">
                      <a:schemeClr val="tx1"/>
                    </a:gs>
                    <a:gs pos="100000">
                      <a:schemeClr val="tx1"/>
                    </a:gs>
                  </a:gsLst>
                  <a:lin ang="5400000" scaled="0"/>
                </a:gradFill>
                <a:latin typeface="Arial" pitchFamily="34" charset="0"/>
              </a:rPr>
              <a:t>Building </a:t>
            </a:r>
            <a:r>
              <a:rPr lang="en-US" sz="2800" dirty="0">
                <a:gradFill>
                  <a:gsLst>
                    <a:gs pos="0">
                      <a:schemeClr val="tx1"/>
                    </a:gs>
                    <a:gs pos="100000">
                      <a:schemeClr val="tx1"/>
                    </a:gs>
                  </a:gsLst>
                  <a:lin ang="5400000" scaled="0"/>
                </a:gradFill>
                <a:latin typeface="Arial" pitchFamily="34" charset="0"/>
              </a:rPr>
              <a:t>Blocks</a:t>
            </a:r>
          </a:p>
        </p:txBody>
      </p:sp>
      <p:sp>
        <p:nvSpPr>
          <p:cNvPr id="10" name="Rectangle 9"/>
          <p:cNvSpPr/>
          <p:nvPr/>
        </p:nvSpPr>
        <p:spPr>
          <a:xfrm>
            <a:off x="609441" y="4009360"/>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800" dirty="0">
                <a:gradFill>
                  <a:gsLst>
                    <a:gs pos="0">
                      <a:schemeClr val="tx1"/>
                    </a:gs>
                    <a:gs pos="100000">
                      <a:schemeClr val="tx1"/>
                    </a:gs>
                  </a:gsLst>
                  <a:lin ang="5400000" scaled="0"/>
                </a:gradFill>
                <a:latin typeface="Arial" pitchFamily="34" charset="0"/>
              </a:rPr>
              <a:t>Of Social and Persona Graphs</a:t>
            </a:r>
          </a:p>
        </p:txBody>
      </p:sp>
      <p:sp>
        <p:nvSpPr>
          <p:cNvPr id="11" name="Rectangle 10"/>
          <p:cNvSpPr/>
          <p:nvPr/>
        </p:nvSpPr>
        <p:spPr>
          <a:xfrm>
            <a:off x="609441" y="4876800"/>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800" dirty="0">
                <a:gradFill>
                  <a:gsLst>
                    <a:gs pos="0">
                      <a:schemeClr val="tx1"/>
                    </a:gs>
                    <a:gs pos="100000">
                      <a:schemeClr val="tx1"/>
                    </a:gs>
                  </a:gsLst>
                  <a:lin ang="5400000" scaled="0"/>
                </a:gradFill>
                <a:latin typeface="Arial" pitchFamily="34" charset="0"/>
              </a:rPr>
              <a:t>Next Steps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14551">
            <a:off x="8753562" y="2743199"/>
            <a:ext cx="3730760" cy="4242825"/>
          </a:xfrm>
          <a:prstGeom prst="rect">
            <a:avLst/>
          </a:prstGeom>
          <a:noFill/>
          <a:ln>
            <a:noFill/>
          </a:ln>
        </p:spPr>
      </p:pic>
      <p:sp>
        <p:nvSpPr>
          <p:cNvPr id="8" name="Rectangle 7"/>
          <p:cNvSpPr/>
          <p:nvPr/>
        </p:nvSpPr>
        <p:spPr>
          <a:xfrm>
            <a:off x="609441" y="1407043"/>
            <a:ext cx="10969943" cy="73152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800" dirty="0" smtClean="0">
                <a:gradFill>
                  <a:gsLst>
                    <a:gs pos="0">
                      <a:schemeClr val="tx1"/>
                    </a:gs>
                    <a:gs pos="100000">
                      <a:schemeClr val="tx1"/>
                    </a:gs>
                  </a:gsLst>
                  <a:lin ang="5400000" scaled="0"/>
                </a:gradFill>
                <a:latin typeface="Arial" pitchFamily="34" charset="0"/>
              </a:rPr>
              <a:t>Key Industry Trends</a:t>
            </a:r>
            <a:endParaRPr lang="en-US" sz="2800" dirty="0">
              <a:gradFill>
                <a:gsLst>
                  <a:gs pos="0">
                    <a:schemeClr val="tx1"/>
                  </a:gs>
                  <a:gs pos="100000">
                    <a:schemeClr val="tx1"/>
                  </a:gs>
                </a:gsLst>
                <a:lin ang="5400000" scaled="0"/>
              </a:gradFill>
              <a:latin typeface="Arial" pitchFamily="34" charset="0"/>
            </a:endParaRPr>
          </a:p>
        </p:txBody>
      </p:sp>
    </p:spTree>
    <p:extLst>
      <p:ext uri="{BB962C8B-B14F-4D97-AF65-F5344CB8AC3E}">
        <p14:creationId xmlns:p14="http://schemas.microsoft.com/office/powerpoint/2010/main" val="1919335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Composing Personas from “Identity Atoms”</a:t>
            </a:r>
            <a:endParaRPr lang="en-US" dirty="0"/>
          </a:p>
        </p:txBody>
      </p:sp>
      <p:grpSp>
        <p:nvGrpSpPr>
          <p:cNvPr id="30" name="Group 29"/>
          <p:cNvGrpSpPr/>
          <p:nvPr/>
        </p:nvGrpSpPr>
        <p:grpSpPr>
          <a:xfrm>
            <a:off x="-199052" y="1524001"/>
            <a:ext cx="12586929" cy="4576763"/>
            <a:chOff x="177800" y="1828800"/>
            <a:chExt cx="8813800" cy="4271963"/>
          </a:xfrm>
          <a:gradFill>
            <a:gsLst>
              <a:gs pos="0">
                <a:schemeClr val="bg1">
                  <a:alpha val="60000"/>
                </a:schemeClr>
              </a:gs>
              <a:gs pos="47100">
                <a:srgbClr val="000000">
                  <a:alpha val="27000"/>
                </a:srgbClr>
              </a:gs>
              <a:gs pos="100000">
                <a:schemeClr val="bg1">
                  <a:alpha val="60000"/>
                </a:schemeClr>
              </a:gs>
            </a:gsLst>
            <a:lin ang="10800000" scaled="0"/>
          </a:gradFill>
        </p:grpSpPr>
        <p:sp>
          <p:nvSpPr>
            <p:cNvPr id="22" name="Freeform 23"/>
            <p:cNvSpPr>
              <a:spLocks noEditPoints="1"/>
            </p:cNvSpPr>
            <p:nvPr/>
          </p:nvSpPr>
          <p:spPr bwMode="auto">
            <a:xfrm>
              <a:off x="3235325" y="1828800"/>
              <a:ext cx="465138" cy="463550"/>
            </a:xfrm>
            <a:custGeom>
              <a:avLst/>
              <a:gdLst>
                <a:gd name="T0" fmla="*/ 183 w 186"/>
                <a:gd name="T1" fmla="*/ 69 h 186"/>
                <a:gd name="T2" fmla="*/ 93 w 186"/>
                <a:gd name="T3" fmla="*/ 0 h 186"/>
                <a:gd name="T4" fmla="*/ 0 w 186"/>
                <a:gd name="T5" fmla="*/ 91 h 186"/>
                <a:gd name="T6" fmla="*/ 0 w 186"/>
                <a:gd name="T7" fmla="*/ 93 h 186"/>
                <a:gd name="T8" fmla="*/ 4 w 186"/>
                <a:gd name="T9" fmla="*/ 118 h 186"/>
                <a:gd name="T10" fmla="*/ 93 w 186"/>
                <a:gd name="T11" fmla="*/ 186 h 186"/>
                <a:gd name="T12" fmla="*/ 186 w 186"/>
                <a:gd name="T13" fmla="*/ 97 h 186"/>
                <a:gd name="T14" fmla="*/ 186 w 186"/>
                <a:gd name="T15" fmla="*/ 93 h 186"/>
                <a:gd name="T16" fmla="*/ 183 w 186"/>
                <a:gd name="T17" fmla="*/ 69 h 186"/>
                <a:gd name="T18" fmla="*/ 93 w 186"/>
                <a:gd name="T19" fmla="*/ 158 h 186"/>
                <a:gd name="T20" fmla="*/ 32 w 186"/>
                <a:gd name="T21" fmla="*/ 114 h 186"/>
                <a:gd name="T22" fmla="*/ 28 w 186"/>
                <a:gd name="T23" fmla="*/ 93 h 186"/>
                <a:gd name="T24" fmla="*/ 29 w 186"/>
                <a:gd name="T25" fmla="*/ 87 h 186"/>
                <a:gd name="T26" fmla="*/ 93 w 186"/>
                <a:gd name="T27" fmla="*/ 28 h 186"/>
                <a:gd name="T28" fmla="*/ 154 w 186"/>
                <a:gd name="T29" fmla="*/ 72 h 186"/>
                <a:gd name="T30" fmla="*/ 158 w 186"/>
                <a:gd name="T31" fmla="*/ 93 h 186"/>
                <a:gd name="T32" fmla="*/ 158 w 186"/>
                <a:gd name="T33" fmla="*/ 100 h 186"/>
                <a:gd name="T34" fmla="*/ 93 w 186"/>
                <a:gd name="T3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183" y="69"/>
                  </a:moveTo>
                  <a:cubicBezTo>
                    <a:pt x="172" y="29"/>
                    <a:pt x="136" y="0"/>
                    <a:pt x="93" y="0"/>
                  </a:cubicBezTo>
                  <a:cubicBezTo>
                    <a:pt x="43" y="0"/>
                    <a:pt x="2" y="41"/>
                    <a:pt x="0" y="91"/>
                  </a:cubicBezTo>
                  <a:cubicBezTo>
                    <a:pt x="0" y="92"/>
                    <a:pt x="0" y="92"/>
                    <a:pt x="0" y="93"/>
                  </a:cubicBezTo>
                  <a:cubicBezTo>
                    <a:pt x="0" y="102"/>
                    <a:pt x="1" y="110"/>
                    <a:pt x="4" y="118"/>
                  </a:cubicBezTo>
                  <a:cubicBezTo>
                    <a:pt x="15" y="157"/>
                    <a:pt x="51" y="186"/>
                    <a:pt x="93" y="186"/>
                  </a:cubicBezTo>
                  <a:cubicBezTo>
                    <a:pt x="143" y="186"/>
                    <a:pt x="184" y="146"/>
                    <a:pt x="186" y="97"/>
                  </a:cubicBezTo>
                  <a:cubicBezTo>
                    <a:pt x="186" y="96"/>
                    <a:pt x="186" y="94"/>
                    <a:pt x="186" y="93"/>
                  </a:cubicBezTo>
                  <a:cubicBezTo>
                    <a:pt x="186" y="85"/>
                    <a:pt x="185" y="77"/>
                    <a:pt x="183" y="69"/>
                  </a:cubicBezTo>
                  <a:close/>
                  <a:moveTo>
                    <a:pt x="93" y="158"/>
                  </a:moveTo>
                  <a:cubicBezTo>
                    <a:pt x="65" y="158"/>
                    <a:pt x="41" y="140"/>
                    <a:pt x="32" y="114"/>
                  </a:cubicBezTo>
                  <a:cubicBezTo>
                    <a:pt x="30" y="108"/>
                    <a:pt x="28" y="101"/>
                    <a:pt x="28" y="93"/>
                  </a:cubicBezTo>
                  <a:cubicBezTo>
                    <a:pt x="28" y="91"/>
                    <a:pt x="28" y="89"/>
                    <a:pt x="29" y="87"/>
                  </a:cubicBezTo>
                  <a:cubicBezTo>
                    <a:pt x="32" y="54"/>
                    <a:pt x="60" y="28"/>
                    <a:pt x="93" y="28"/>
                  </a:cubicBezTo>
                  <a:cubicBezTo>
                    <a:pt x="122" y="28"/>
                    <a:pt x="146" y="46"/>
                    <a:pt x="154" y="72"/>
                  </a:cubicBezTo>
                  <a:cubicBezTo>
                    <a:pt x="157" y="78"/>
                    <a:pt x="158" y="86"/>
                    <a:pt x="158" y="93"/>
                  </a:cubicBezTo>
                  <a:cubicBezTo>
                    <a:pt x="158" y="95"/>
                    <a:pt x="158" y="97"/>
                    <a:pt x="158" y="100"/>
                  </a:cubicBezTo>
                  <a:cubicBezTo>
                    <a:pt x="155" y="132"/>
                    <a:pt x="127" y="158"/>
                    <a:pt x="93"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4"/>
            <p:cNvSpPr>
              <a:spLocks noEditPoints="1"/>
            </p:cNvSpPr>
            <p:nvPr/>
          </p:nvSpPr>
          <p:spPr bwMode="auto">
            <a:xfrm>
              <a:off x="5468938" y="1828800"/>
              <a:ext cx="463550" cy="463550"/>
            </a:xfrm>
            <a:custGeom>
              <a:avLst/>
              <a:gdLst>
                <a:gd name="T0" fmla="*/ 186 w 186"/>
                <a:gd name="T1" fmla="*/ 91 h 186"/>
                <a:gd name="T2" fmla="*/ 93 w 186"/>
                <a:gd name="T3" fmla="*/ 0 h 186"/>
                <a:gd name="T4" fmla="*/ 3 w 186"/>
                <a:gd name="T5" fmla="*/ 69 h 186"/>
                <a:gd name="T6" fmla="*/ 0 w 186"/>
                <a:gd name="T7" fmla="*/ 93 h 186"/>
                <a:gd name="T8" fmla="*/ 0 w 186"/>
                <a:gd name="T9" fmla="*/ 97 h 186"/>
                <a:gd name="T10" fmla="*/ 93 w 186"/>
                <a:gd name="T11" fmla="*/ 186 h 186"/>
                <a:gd name="T12" fmla="*/ 182 w 186"/>
                <a:gd name="T13" fmla="*/ 118 h 186"/>
                <a:gd name="T14" fmla="*/ 186 w 186"/>
                <a:gd name="T15" fmla="*/ 93 h 186"/>
                <a:gd name="T16" fmla="*/ 186 w 186"/>
                <a:gd name="T17" fmla="*/ 91 h 186"/>
                <a:gd name="T18" fmla="*/ 93 w 186"/>
                <a:gd name="T19" fmla="*/ 158 h 186"/>
                <a:gd name="T20" fmla="*/ 28 w 186"/>
                <a:gd name="T21" fmla="*/ 100 h 186"/>
                <a:gd name="T22" fmla="*/ 28 w 186"/>
                <a:gd name="T23" fmla="*/ 93 h 186"/>
                <a:gd name="T24" fmla="*/ 32 w 186"/>
                <a:gd name="T25" fmla="*/ 72 h 186"/>
                <a:gd name="T26" fmla="*/ 93 w 186"/>
                <a:gd name="T27" fmla="*/ 28 h 186"/>
                <a:gd name="T28" fmla="*/ 158 w 186"/>
                <a:gd name="T29" fmla="*/ 87 h 186"/>
                <a:gd name="T30" fmla="*/ 158 w 186"/>
                <a:gd name="T31" fmla="*/ 93 h 186"/>
                <a:gd name="T32" fmla="*/ 154 w 186"/>
                <a:gd name="T33" fmla="*/ 114 h 186"/>
                <a:gd name="T34" fmla="*/ 93 w 186"/>
                <a:gd name="T3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186" y="91"/>
                  </a:moveTo>
                  <a:cubicBezTo>
                    <a:pt x="185" y="41"/>
                    <a:pt x="143" y="0"/>
                    <a:pt x="93" y="0"/>
                  </a:cubicBezTo>
                  <a:cubicBezTo>
                    <a:pt x="50" y="0"/>
                    <a:pt x="14" y="29"/>
                    <a:pt x="3" y="69"/>
                  </a:cubicBezTo>
                  <a:cubicBezTo>
                    <a:pt x="1" y="77"/>
                    <a:pt x="0" y="85"/>
                    <a:pt x="0" y="93"/>
                  </a:cubicBezTo>
                  <a:cubicBezTo>
                    <a:pt x="0" y="94"/>
                    <a:pt x="0" y="96"/>
                    <a:pt x="0" y="97"/>
                  </a:cubicBezTo>
                  <a:cubicBezTo>
                    <a:pt x="2" y="146"/>
                    <a:pt x="43" y="186"/>
                    <a:pt x="93" y="186"/>
                  </a:cubicBezTo>
                  <a:cubicBezTo>
                    <a:pt x="136" y="186"/>
                    <a:pt x="171" y="157"/>
                    <a:pt x="182" y="118"/>
                  </a:cubicBezTo>
                  <a:cubicBezTo>
                    <a:pt x="185" y="110"/>
                    <a:pt x="186" y="102"/>
                    <a:pt x="186" y="93"/>
                  </a:cubicBezTo>
                  <a:cubicBezTo>
                    <a:pt x="186" y="92"/>
                    <a:pt x="186" y="92"/>
                    <a:pt x="186" y="91"/>
                  </a:cubicBezTo>
                  <a:close/>
                  <a:moveTo>
                    <a:pt x="93" y="158"/>
                  </a:moveTo>
                  <a:cubicBezTo>
                    <a:pt x="59" y="158"/>
                    <a:pt x="32" y="132"/>
                    <a:pt x="28" y="100"/>
                  </a:cubicBezTo>
                  <a:cubicBezTo>
                    <a:pt x="28" y="97"/>
                    <a:pt x="28" y="95"/>
                    <a:pt x="28" y="93"/>
                  </a:cubicBezTo>
                  <a:cubicBezTo>
                    <a:pt x="28" y="86"/>
                    <a:pt x="29" y="78"/>
                    <a:pt x="32" y="72"/>
                  </a:cubicBezTo>
                  <a:cubicBezTo>
                    <a:pt x="41" y="46"/>
                    <a:pt x="65" y="28"/>
                    <a:pt x="93" y="28"/>
                  </a:cubicBezTo>
                  <a:cubicBezTo>
                    <a:pt x="127" y="28"/>
                    <a:pt x="154" y="54"/>
                    <a:pt x="158" y="87"/>
                  </a:cubicBezTo>
                  <a:cubicBezTo>
                    <a:pt x="158" y="89"/>
                    <a:pt x="158" y="91"/>
                    <a:pt x="158" y="93"/>
                  </a:cubicBezTo>
                  <a:cubicBezTo>
                    <a:pt x="158" y="101"/>
                    <a:pt x="157" y="108"/>
                    <a:pt x="154" y="114"/>
                  </a:cubicBezTo>
                  <a:cubicBezTo>
                    <a:pt x="146" y="140"/>
                    <a:pt x="121" y="158"/>
                    <a:pt x="93"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177800" y="1960563"/>
              <a:ext cx="8813800" cy="4140200"/>
              <a:chOff x="177800" y="1960563"/>
              <a:chExt cx="8813800" cy="4140200"/>
            </a:xfrm>
            <a:grpFill/>
          </p:grpSpPr>
          <p:sp>
            <p:nvSpPr>
              <p:cNvPr id="13" name="Freeform 14"/>
              <p:cNvSpPr>
                <a:spLocks/>
              </p:cNvSpPr>
              <p:nvPr/>
            </p:nvSpPr>
            <p:spPr bwMode="auto">
              <a:xfrm>
                <a:off x="1422400" y="5303838"/>
                <a:ext cx="1820863" cy="574675"/>
              </a:xfrm>
              <a:custGeom>
                <a:avLst/>
                <a:gdLst>
                  <a:gd name="T0" fmla="*/ 729 w 729"/>
                  <a:gd name="T1" fmla="*/ 202 h 230"/>
                  <a:gd name="T2" fmla="*/ 34 w 729"/>
                  <a:gd name="T3" fmla="*/ 10 h 230"/>
                  <a:gd name="T4" fmla="*/ 13 w 729"/>
                  <a:gd name="T5" fmla="*/ 0 h 230"/>
                  <a:gd name="T6" fmla="*/ 0 w 729"/>
                  <a:gd name="T7" fmla="*/ 25 h 230"/>
                  <a:gd name="T8" fmla="*/ 22 w 729"/>
                  <a:gd name="T9" fmla="*/ 35 h 230"/>
                  <a:gd name="T10" fmla="*/ 726 w 729"/>
                  <a:gd name="T11" fmla="*/ 230 h 230"/>
                  <a:gd name="T12" fmla="*/ 726 w 729"/>
                  <a:gd name="T13" fmla="*/ 226 h 230"/>
                  <a:gd name="T14" fmla="*/ 729 w 729"/>
                  <a:gd name="T15" fmla="*/ 202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9" h="230">
                    <a:moveTo>
                      <a:pt x="729" y="202"/>
                    </a:moveTo>
                    <a:cubicBezTo>
                      <a:pt x="470" y="164"/>
                      <a:pt x="232" y="99"/>
                      <a:pt x="34" y="10"/>
                    </a:cubicBezTo>
                    <a:cubicBezTo>
                      <a:pt x="27" y="7"/>
                      <a:pt x="20" y="3"/>
                      <a:pt x="13" y="0"/>
                    </a:cubicBezTo>
                    <a:cubicBezTo>
                      <a:pt x="10" y="9"/>
                      <a:pt x="5" y="18"/>
                      <a:pt x="0" y="25"/>
                    </a:cubicBezTo>
                    <a:cubicBezTo>
                      <a:pt x="7" y="28"/>
                      <a:pt x="15" y="32"/>
                      <a:pt x="22" y="35"/>
                    </a:cubicBezTo>
                    <a:cubicBezTo>
                      <a:pt x="223" y="126"/>
                      <a:pt x="464" y="192"/>
                      <a:pt x="726" y="230"/>
                    </a:cubicBezTo>
                    <a:cubicBezTo>
                      <a:pt x="726" y="228"/>
                      <a:pt x="726" y="227"/>
                      <a:pt x="726" y="226"/>
                    </a:cubicBezTo>
                    <a:cubicBezTo>
                      <a:pt x="726" y="218"/>
                      <a:pt x="727" y="210"/>
                      <a:pt x="729" y="2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p:nvSpPr>
            <p:spPr bwMode="auto">
              <a:xfrm>
                <a:off x="3692525" y="5862638"/>
                <a:ext cx="1785938" cy="109538"/>
              </a:xfrm>
              <a:custGeom>
                <a:avLst/>
                <a:gdLst>
                  <a:gd name="T0" fmla="*/ 711 w 715"/>
                  <a:gd name="T1" fmla="*/ 0 h 44"/>
                  <a:gd name="T2" fmla="*/ 357 w 715"/>
                  <a:gd name="T3" fmla="*/ 16 h 44"/>
                  <a:gd name="T4" fmla="*/ 3 w 715"/>
                  <a:gd name="T5" fmla="*/ 0 h 44"/>
                  <a:gd name="T6" fmla="*/ 3 w 715"/>
                  <a:gd name="T7" fmla="*/ 2 h 44"/>
                  <a:gd name="T8" fmla="*/ 0 w 715"/>
                  <a:gd name="T9" fmla="*/ 27 h 44"/>
                  <a:gd name="T10" fmla="*/ 357 w 715"/>
                  <a:gd name="T11" fmla="*/ 44 h 44"/>
                  <a:gd name="T12" fmla="*/ 715 w 715"/>
                  <a:gd name="T13" fmla="*/ 27 h 44"/>
                  <a:gd name="T14" fmla="*/ 711 w 715"/>
                  <a:gd name="T15" fmla="*/ 2 h 44"/>
                  <a:gd name="T16" fmla="*/ 711 w 715"/>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5" h="44">
                    <a:moveTo>
                      <a:pt x="711" y="0"/>
                    </a:moveTo>
                    <a:cubicBezTo>
                      <a:pt x="596" y="10"/>
                      <a:pt x="477" y="16"/>
                      <a:pt x="357" y="16"/>
                    </a:cubicBezTo>
                    <a:cubicBezTo>
                      <a:pt x="237" y="16"/>
                      <a:pt x="118" y="10"/>
                      <a:pt x="3" y="0"/>
                    </a:cubicBezTo>
                    <a:cubicBezTo>
                      <a:pt x="3" y="0"/>
                      <a:pt x="3" y="1"/>
                      <a:pt x="3" y="2"/>
                    </a:cubicBezTo>
                    <a:cubicBezTo>
                      <a:pt x="3" y="11"/>
                      <a:pt x="2" y="19"/>
                      <a:pt x="0" y="27"/>
                    </a:cubicBezTo>
                    <a:cubicBezTo>
                      <a:pt x="116" y="38"/>
                      <a:pt x="236" y="44"/>
                      <a:pt x="357" y="44"/>
                    </a:cubicBezTo>
                    <a:cubicBezTo>
                      <a:pt x="479" y="44"/>
                      <a:pt x="598" y="38"/>
                      <a:pt x="715" y="27"/>
                    </a:cubicBezTo>
                    <a:cubicBezTo>
                      <a:pt x="712" y="19"/>
                      <a:pt x="711" y="11"/>
                      <a:pt x="711" y="2"/>
                    </a:cubicBezTo>
                    <a:cubicBezTo>
                      <a:pt x="711" y="1"/>
                      <a:pt x="711" y="0"/>
                      <a:pt x="7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6"/>
              <p:cNvSpPr>
                <a:spLocks/>
              </p:cNvSpPr>
              <p:nvPr/>
            </p:nvSpPr>
            <p:spPr bwMode="auto">
              <a:xfrm>
                <a:off x="5924550" y="5303838"/>
                <a:ext cx="1820863" cy="574675"/>
              </a:xfrm>
              <a:custGeom>
                <a:avLst/>
                <a:gdLst>
                  <a:gd name="T0" fmla="*/ 696 w 729"/>
                  <a:gd name="T1" fmla="*/ 10 h 230"/>
                  <a:gd name="T2" fmla="*/ 0 w 729"/>
                  <a:gd name="T3" fmla="*/ 202 h 230"/>
                  <a:gd name="T4" fmla="*/ 3 w 729"/>
                  <a:gd name="T5" fmla="*/ 226 h 230"/>
                  <a:gd name="T6" fmla="*/ 3 w 729"/>
                  <a:gd name="T7" fmla="*/ 230 h 230"/>
                  <a:gd name="T8" fmla="*/ 707 w 729"/>
                  <a:gd name="T9" fmla="*/ 35 h 230"/>
                  <a:gd name="T10" fmla="*/ 729 w 729"/>
                  <a:gd name="T11" fmla="*/ 25 h 230"/>
                  <a:gd name="T12" fmla="*/ 716 w 729"/>
                  <a:gd name="T13" fmla="*/ 0 h 230"/>
                  <a:gd name="T14" fmla="*/ 696 w 729"/>
                  <a:gd name="T15" fmla="*/ 1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9" h="230">
                    <a:moveTo>
                      <a:pt x="696" y="10"/>
                    </a:moveTo>
                    <a:cubicBezTo>
                      <a:pt x="497" y="99"/>
                      <a:pt x="260" y="164"/>
                      <a:pt x="0" y="202"/>
                    </a:cubicBezTo>
                    <a:cubicBezTo>
                      <a:pt x="2" y="210"/>
                      <a:pt x="3" y="218"/>
                      <a:pt x="3" y="226"/>
                    </a:cubicBezTo>
                    <a:cubicBezTo>
                      <a:pt x="3" y="227"/>
                      <a:pt x="3" y="228"/>
                      <a:pt x="3" y="230"/>
                    </a:cubicBezTo>
                    <a:cubicBezTo>
                      <a:pt x="266" y="192"/>
                      <a:pt x="506" y="126"/>
                      <a:pt x="707" y="35"/>
                    </a:cubicBezTo>
                    <a:cubicBezTo>
                      <a:pt x="715" y="32"/>
                      <a:pt x="722" y="28"/>
                      <a:pt x="729" y="25"/>
                    </a:cubicBezTo>
                    <a:cubicBezTo>
                      <a:pt x="724" y="18"/>
                      <a:pt x="719" y="9"/>
                      <a:pt x="716" y="0"/>
                    </a:cubicBezTo>
                    <a:cubicBezTo>
                      <a:pt x="709" y="3"/>
                      <a:pt x="703" y="7"/>
                      <a:pt x="69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7"/>
              <p:cNvSpPr>
                <a:spLocks/>
              </p:cNvSpPr>
              <p:nvPr/>
            </p:nvSpPr>
            <p:spPr bwMode="auto">
              <a:xfrm>
                <a:off x="8115300" y="2782888"/>
                <a:ext cx="876300" cy="2365375"/>
              </a:xfrm>
              <a:custGeom>
                <a:avLst/>
                <a:gdLst>
                  <a:gd name="T0" fmla="*/ 351 w 351"/>
                  <a:gd name="T1" fmla="*/ 474 h 948"/>
                  <a:gd name="T2" fmla="*/ 14 w 351"/>
                  <a:gd name="T3" fmla="*/ 0 h 948"/>
                  <a:gd name="T4" fmla="*/ 0 w 351"/>
                  <a:gd name="T5" fmla="*/ 25 h 948"/>
                  <a:gd name="T6" fmla="*/ 190 w 351"/>
                  <a:gd name="T7" fmla="*/ 176 h 948"/>
                  <a:gd name="T8" fmla="*/ 323 w 351"/>
                  <a:gd name="T9" fmla="*/ 474 h 948"/>
                  <a:gd name="T10" fmla="*/ 190 w 351"/>
                  <a:gd name="T11" fmla="*/ 772 h 948"/>
                  <a:gd name="T12" fmla="*/ 1 w 351"/>
                  <a:gd name="T13" fmla="*/ 923 h 948"/>
                  <a:gd name="T14" fmla="*/ 14 w 351"/>
                  <a:gd name="T15" fmla="*/ 948 h 948"/>
                  <a:gd name="T16" fmla="*/ 351 w 351"/>
                  <a:gd name="T17" fmla="*/ 474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948">
                    <a:moveTo>
                      <a:pt x="351" y="474"/>
                    </a:moveTo>
                    <a:cubicBezTo>
                      <a:pt x="351" y="301"/>
                      <a:pt x="233" y="137"/>
                      <a:pt x="14" y="0"/>
                    </a:cubicBezTo>
                    <a:cubicBezTo>
                      <a:pt x="11" y="9"/>
                      <a:pt x="6" y="17"/>
                      <a:pt x="0" y="25"/>
                    </a:cubicBezTo>
                    <a:cubicBezTo>
                      <a:pt x="76" y="72"/>
                      <a:pt x="139" y="123"/>
                      <a:pt x="190" y="176"/>
                    </a:cubicBezTo>
                    <a:cubicBezTo>
                      <a:pt x="278" y="271"/>
                      <a:pt x="323" y="371"/>
                      <a:pt x="323" y="474"/>
                    </a:cubicBezTo>
                    <a:cubicBezTo>
                      <a:pt x="323" y="577"/>
                      <a:pt x="278" y="677"/>
                      <a:pt x="190" y="772"/>
                    </a:cubicBezTo>
                    <a:cubicBezTo>
                      <a:pt x="139" y="826"/>
                      <a:pt x="76" y="876"/>
                      <a:pt x="1" y="923"/>
                    </a:cubicBezTo>
                    <a:cubicBezTo>
                      <a:pt x="7" y="931"/>
                      <a:pt x="11" y="939"/>
                      <a:pt x="14" y="948"/>
                    </a:cubicBezTo>
                    <a:cubicBezTo>
                      <a:pt x="233" y="812"/>
                      <a:pt x="351" y="647"/>
                      <a:pt x="351" y="4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a:off x="177800" y="2782888"/>
                <a:ext cx="876300" cy="2365375"/>
              </a:xfrm>
              <a:custGeom>
                <a:avLst/>
                <a:gdLst>
                  <a:gd name="T0" fmla="*/ 162 w 351"/>
                  <a:gd name="T1" fmla="*/ 772 h 948"/>
                  <a:gd name="T2" fmla="*/ 28 w 351"/>
                  <a:gd name="T3" fmla="*/ 474 h 948"/>
                  <a:gd name="T4" fmla="*/ 162 w 351"/>
                  <a:gd name="T5" fmla="*/ 176 h 948"/>
                  <a:gd name="T6" fmla="*/ 351 w 351"/>
                  <a:gd name="T7" fmla="*/ 25 h 948"/>
                  <a:gd name="T8" fmla="*/ 337 w 351"/>
                  <a:gd name="T9" fmla="*/ 0 h 948"/>
                  <a:gd name="T10" fmla="*/ 0 w 351"/>
                  <a:gd name="T11" fmla="*/ 474 h 948"/>
                  <a:gd name="T12" fmla="*/ 337 w 351"/>
                  <a:gd name="T13" fmla="*/ 948 h 948"/>
                  <a:gd name="T14" fmla="*/ 350 w 351"/>
                  <a:gd name="T15" fmla="*/ 923 h 948"/>
                  <a:gd name="T16" fmla="*/ 162 w 351"/>
                  <a:gd name="T17" fmla="*/ 772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1" h="948">
                    <a:moveTo>
                      <a:pt x="162" y="772"/>
                    </a:moveTo>
                    <a:cubicBezTo>
                      <a:pt x="73" y="677"/>
                      <a:pt x="28" y="577"/>
                      <a:pt x="28" y="474"/>
                    </a:cubicBezTo>
                    <a:cubicBezTo>
                      <a:pt x="28" y="371"/>
                      <a:pt x="73" y="271"/>
                      <a:pt x="162" y="176"/>
                    </a:cubicBezTo>
                    <a:cubicBezTo>
                      <a:pt x="212" y="123"/>
                      <a:pt x="276" y="72"/>
                      <a:pt x="351" y="25"/>
                    </a:cubicBezTo>
                    <a:cubicBezTo>
                      <a:pt x="345" y="17"/>
                      <a:pt x="341" y="9"/>
                      <a:pt x="337" y="0"/>
                    </a:cubicBezTo>
                    <a:cubicBezTo>
                      <a:pt x="118" y="137"/>
                      <a:pt x="0" y="301"/>
                      <a:pt x="0" y="474"/>
                    </a:cubicBezTo>
                    <a:cubicBezTo>
                      <a:pt x="0" y="647"/>
                      <a:pt x="118" y="812"/>
                      <a:pt x="337" y="948"/>
                    </a:cubicBezTo>
                    <a:cubicBezTo>
                      <a:pt x="340" y="939"/>
                      <a:pt x="345" y="931"/>
                      <a:pt x="350" y="923"/>
                    </a:cubicBezTo>
                    <a:cubicBezTo>
                      <a:pt x="275" y="876"/>
                      <a:pt x="212" y="826"/>
                      <a:pt x="162" y="7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9"/>
              <p:cNvSpPr>
                <a:spLocks/>
              </p:cNvSpPr>
              <p:nvPr/>
            </p:nvSpPr>
            <p:spPr bwMode="auto">
              <a:xfrm>
                <a:off x="5922963" y="2055813"/>
                <a:ext cx="1822450" cy="571500"/>
              </a:xfrm>
              <a:custGeom>
                <a:avLst/>
                <a:gdLst>
                  <a:gd name="T0" fmla="*/ 0 w 730"/>
                  <a:gd name="T1" fmla="*/ 27 h 229"/>
                  <a:gd name="T2" fmla="*/ 697 w 730"/>
                  <a:gd name="T3" fmla="*/ 220 h 229"/>
                  <a:gd name="T4" fmla="*/ 717 w 730"/>
                  <a:gd name="T5" fmla="*/ 229 h 229"/>
                  <a:gd name="T6" fmla="*/ 730 w 730"/>
                  <a:gd name="T7" fmla="*/ 204 h 229"/>
                  <a:gd name="T8" fmla="*/ 708 w 730"/>
                  <a:gd name="T9" fmla="*/ 194 h 229"/>
                  <a:gd name="T10" fmla="*/ 4 w 730"/>
                  <a:gd name="T11" fmla="*/ 0 h 229"/>
                  <a:gd name="T12" fmla="*/ 4 w 730"/>
                  <a:gd name="T13" fmla="*/ 2 h 229"/>
                  <a:gd name="T14" fmla="*/ 0 w 730"/>
                  <a:gd name="T15" fmla="*/ 27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0" h="229">
                    <a:moveTo>
                      <a:pt x="0" y="27"/>
                    </a:moveTo>
                    <a:cubicBezTo>
                      <a:pt x="260" y="65"/>
                      <a:pt x="498" y="130"/>
                      <a:pt x="697" y="220"/>
                    </a:cubicBezTo>
                    <a:cubicBezTo>
                      <a:pt x="704" y="223"/>
                      <a:pt x="710" y="226"/>
                      <a:pt x="717" y="229"/>
                    </a:cubicBezTo>
                    <a:cubicBezTo>
                      <a:pt x="720" y="220"/>
                      <a:pt x="724" y="212"/>
                      <a:pt x="730" y="204"/>
                    </a:cubicBezTo>
                    <a:cubicBezTo>
                      <a:pt x="723" y="201"/>
                      <a:pt x="715" y="197"/>
                      <a:pt x="708" y="194"/>
                    </a:cubicBezTo>
                    <a:cubicBezTo>
                      <a:pt x="507" y="104"/>
                      <a:pt x="267" y="38"/>
                      <a:pt x="4" y="0"/>
                    </a:cubicBezTo>
                    <a:cubicBezTo>
                      <a:pt x="4" y="1"/>
                      <a:pt x="4" y="1"/>
                      <a:pt x="4" y="2"/>
                    </a:cubicBezTo>
                    <a:cubicBezTo>
                      <a:pt x="4" y="11"/>
                      <a:pt x="3" y="19"/>
                      <a:pt x="0"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0"/>
              <p:cNvSpPr>
                <a:spLocks/>
              </p:cNvSpPr>
              <p:nvPr/>
            </p:nvSpPr>
            <p:spPr bwMode="auto">
              <a:xfrm>
                <a:off x="3692525" y="1960563"/>
                <a:ext cx="1782763" cy="109538"/>
              </a:xfrm>
              <a:custGeom>
                <a:avLst/>
                <a:gdLst>
                  <a:gd name="T0" fmla="*/ 3 w 714"/>
                  <a:gd name="T1" fmla="*/ 44 h 44"/>
                  <a:gd name="T2" fmla="*/ 357 w 714"/>
                  <a:gd name="T3" fmla="*/ 28 h 44"/>
                  <a:gd name="T4" fmla="*/ 711 w 714"/>
                  <a:gd name="T5" fmla="*/ 44 h 44"/>
                  <a:gd name="T6" fmla="*/ 711 w 714"/>
                  <a:gd name="T7" fmla="*/ 40 h 44"/>
                  <a:gd name="T8" fmla="*/ 714 w 714"/>
                  <a:gd name="T9" fmla="*/ 16 h 44"/>
                  <a:gd name="T10" fmla="*/ 357 w 714"/>
                  <a:gd name="T11" fmla="*/ 0 h 44"/>
                  <a:gd name="T12" fmla="*/ 0 w 714"/>
                  <a:gd name="T13" fmla="*/ 16 h 44"/>
                  <a:gd name="T14" fmla="*/ 3 w 714"/>
                  <a:gd name="T15" fmla="*/ 40 h 44"/>
                  <a:gd name="T16" fmla="*/ 3 w 714"/>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44">
                    <a:moveTo>
                      <a:pt x="3" y="44"/>
                    </a:moveTo>
                    <a:cubicBezTo>
                      <a:pt x="118" y="33"/>
                      <a:pt x="237" y="28"/>
                      <a:pt x="357" y="28"/>
                    </a:cubicBezTo>
                    <a:cubicBezTo>
                      <a:pt x="478" y="28"/>
                      <a:pt x="596" y="33"/>
                      <a:pt x="711" y="44"/>
                    </a:cubicBezTo>
                    <a:cubicBezTo>
                      <a:pt x="711" y="43"/>
                      <a:pt x="711" y="41"/>
                      <a:pt x="711" y="40"/>
                    </a:cubicBezTo>
                    <a:cubicBezTo>
                      <a:pt x="711" y="32"/>
                      <a:pt x="712" y="24"/>
                      <a:pt x="714" y="16"/>
                    </a:cubicBezTo>
                    <a:cubicBezTo>
                      <a:pt x="598" y="5"/>
                      <a:pt x="479" y="0"/>
                      <a:pt x="357" y="0"/>
                    </a:cubicBezTo>
                    <a:cubicBezTo>
                      <a:pt x="236" y="0"/>
                      <a:pt x="116" y="5"/>
                      <a:pt x="0" y="16"/>
                    </a:cubicBezTo>
                    <a:cubicBezTo>
                      <a:pt x="2" y="24"/>
                      <a:pt x="3" y="32"/>
                      <a:pt x="3" y="40"/>
                    </a:cubicBezTo>
                    <a:cubicBezTo>
                      <a:pt x="3" y="41"/>
                      <a:pt x="3" y="43"/>
                      <a:pt x="3"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1"/>
              <p:cNvSpPr>
                <a:spLocks/>
              </p:cNvSpPr>
              <p:nvPr/>
            </p:nvSpPr>
            <p:spPr bwMode="auto">
              <a:xfrm>
                <a:off x="1425575" y="2055813"/>
                <a:ext cx="1820863" cy="571500"/>
              </a:xfrm>
              <a:custGeom>
                <a:avLst/>
                <a:gdLst>
                  <a:gd name="T0" fmla="*/ 33 w 729"/>
                  <a:gd name="T1" fmla="*/ 220 h 229"/>
                  <a:gd name="T2" fmla="*/ 729 w 729"/>
                  <a:gd name="T3" fmla="*/ 27 h 229"/>
                  <a:gd name="T4" fmla="*/ 725 w 729"/>
                  <a:gd name="T5" fmla="*/ 2 h 229"/>
                  <a:gd name="T6" fmla="*/ 725 w 729"/>
                  <a:gd name="T7" fmla="*/ 0 h 229"/>
                  <a:gd name="T8" fmla="*/ 21 w 729"/>
                  <a:gd name="T9" fmla="*/ 194 h 229"/>
                  <a:gd name="T10" fmla="*/ 0 w 729"/>
                  <a:gd name="T11" fmla="*/ 204 h 229"/>
                  <a:gd name="T12" fmla="*/ 12 w 729"/>
                  <a:gd name="T13" fmla="*/ 229 h 229"/>
                  <a:gd name="T14" fmla="*/ 33 w 729"/>
                  <a:gd name="T15" fmla="*/ 220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9" h="229">
                    <a:moveTo>
                      <a:pt x="33" y="220"/>
                    </a:moveTo>
                    <a:cubicBezTo>
                      <a:pt x="231" y="130"/>
                      <a:pt x="469" y="65"/>
                      <a:pt x="729" y="27"/>
                    </a:cubicBezTo>
                    <a:cubicBezTo>
                      <a:pt x="726" y="19"/>
                      <a:pt x="725" y="11"/>
                      <a:pt x="725" y="2"/>
                    </a:cubicBezTo>
                    <a:cubicBezTo>
                      <a:pt x="725" y="1"/>
                      <a:pt x="725" y="1"/>
                      <a:pt x="725" y="0"/>
                    </a:cubicBezTo>
                    <a:cubicBezTo>
                      <a:pt x="463" y="38"/>
                      <a:pt x="222" y="104"/>
                      <a:pt x="21" y="194"/>
                    </a:cubicBezTo>
                    <a:cubicBezTo>
                      <a:pt x="14" y="197"/>
                      <a:pt x="7" y="201"/>
                      <a:pt x="0" y="204"/>
                    </a:cubicBezTo>
                    <a:cubicBezTo>
                      <a:pt x="5" y="212"/>
                      <a:pt x="9" y="220"/>
                      <a:pt x="12" y="229"/>
                    </a:cubicBezTo>
                    <a:cubicBezTo>
                      <a:pt x="19" y="226"/>
                      <a:pt x="26" y="223"/>
                      <a:pt x="33" y="2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noEditPoints="1"/>
              </p:cNvSpPr>
              <p:nvPr/>
            </p:nvSpPr>
            <p:spPr bwMode="auto">
              <a:xfrm>
                <a:off x="1003300" y="2470150"/>
                <a:ext cx="465138" cy="461963"/>
              </a:xfrm>
              <a:custGeom>
                <a:avLst/>
                <a:gdLst>
                  <a:gd name="T0" fmla="*/ 181 w 186"/>
                  <a:gd name="T1" fmla="*/ 63 h 185"/>
                  <a:gd name="T2" fmla="*/ 169 w 186"/>
                  <a:gd name="T3" fmla="*/ 38 h 185"/>
                  <a:gd name="T4" fmla="*/ 93 w 186"/>
                  <a:gd name="T5" fmla="*/ 0 h 185"/>
                  <a:gd name="T6" fmla="*/ 0 w 186"/>
                  <a:gd name="T7" fmla="*/ 93 h 185"/>
                  <a:gd name="T8" fmla="*/ 6 w 186"/>
                  <a:gd name="T9" fmla="*/ 125 h 185"/>
                  <a:gd name="T10" fmla="*/ 20 w 186"/>
                  <a:gd name="T11" fmla="*/ 150 h 185"/>
                  <a:gd name="T12" fmla="*/ 93 w 186"/>
                  <a:gd name="T13" fmla="*/ 185 h 185"/>
                  <a:gd name="T14" fmla="*/ 186 w 186"/>
                  <a:gd name="T15" fmla="*/ 93 h 185"/>
                  <a:gd name="T16" fmla="*/ 181 w 186"/>
                  <a:gd name="T17" fmla="*/ 63 h 185"/>
                  <a:gd name="T18" fmla="*/ 93 w 186"/>
                  <a:gd name="T19" fmla="*/ 157 h 185"/>
                  <a:gd name="T20" fmla="*/ 44 w 186"/>
                  <a:gd name="T21" fmla="*/ 135 h 185"/>
                  <a:gd name="T22" fmla="*/ 31 w 186"/>
                  <a:gd name="T23" fmla="*/ 110 h 185"/>
                  <a:gd name="T24" fmla="*/ 28 w 186"/>
                  <a:gd name="T25" fmla="*/ 93 h 185"/>
                  <a:gd name="T26" fmla="*/ 93 w 186"/>
                  <a:gd name="T27" fmla="*/ 28 h 185"/>
                  <a:gd name="T28" fmla="*/ 143 w 186"/>
                  <a:gd name="T29" fmla="*/ 50 h 185"/>
                  <a:gd name="T30" fmla="*/ 156 w 186"/>
                  <a:gd name="T31" fmla="*/ 75 h 185"/>
                  <a:gd name="T32" fmla="*/ 158 w 186"/>
                  <a:gd name="T33" fmla="*/ 93 h 185"/>
                  <a:gd name="T34" fmla="*/ 93 w 186"/>
                  <a:gd name="T35" fmla="*/ 15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5">
                    <a:moveTo>
                      <a:pt x="181" y="63"/>
                    </a:moveTo>
                    <a:cubicBezTo>
                      <a:pt x="178" y="54"/>
                      <a:pt x="174" y="46"/>
                      <a:pt x="169" y="38"/>
                    </a:cubicBezTo>
                    <a:cubicBezTo>
                      <a:pt x="152" y="15"/>
                      <a:pt x="124" y="0"/>
                      <a:pt x="93" y="0"/>
                    </a:cubicBezTo>
                    <a:cubicBezTo>
                      <a:pt x="42" y="0"/>
                      <a:pt x="0" y="41"/>
                      <a:pt x="0" y="93"/>
                    </a:cubicBezTo>
                    <a:cubicBezTo>
                      <a:pt x="0" y="104"/>
                      <a:pt x="3" y="115"/>
                      <a:pt x="6" y="125"/>
                    </a:cubicBezTo>
                    <a:cubicBezTo>
                      <a:pt x="10" y="134"/>
                      <a:pt x="14" y="142"/>
                      <a:pt x="20" y="150"/>
                    </a:cubicBezTo>
                    <a:cubicBezTo>
                      <a:pt x="37" y="171"/>
                      <a:pt x="64" y="185"/>
                      <a:pt x="93" y="185"/>
                    </a:cubicBezTo>
                    <a:cubicBezTo>
                      <a:pt x="145" y="185"/>
                      <a:pt x="186" y="144"/>
                      <a:pt x="186" y="93"/>
                    </a:cubicBezTo>
                    <a:cubicBezTo>
                      <a:pt x="186" y="82"/>
                      <a:pt x="185" y="72"/>
                      <a:pt x="181" y="63"/>
                    </a:cubicBezTo>
                    <a:close/>
                    <a:moveTo>
                      <a:pt x="93" y="157"/>
                    </a:moveTo>
                    <a:cubicBezTo>
                      <a:pt x="74" y="157"/>
                      <a:pt x="56" y="149"/>
                      <a:pt x="44" y="135"/>
                    </a:cubicBezTo>
                    <a:cubicBezTo>
                      <a:pt x="38" y="128"/>
                      <a:pt x="34" y="120"/>
                      <a:pt x="31" y="110"/>
                    </a:cubicBezTo>
                    <a:cubicBezTo>
                      <a:pt x="29" y="105"/>
                      <a:pt x="28" y="99"/>
                      <a:pt x="28" y="93"/>
                    </a:cubicBezTo>
                    <a:cubicBezTo>
                      <a:pt x="28" y="57"/>
                      <a:pt x="58" y="28"/>
                      <a:pt x="93" y="28"/>
                    </a:cubicBezTo>
                    <a:cubicBezTo>
                      <a:pt x="113" y="28"/>
                      <a:pt x="131" y="36"/>
                      <a:pt x="143" y="50"/>
                    </a:cubicBezTo>
                    <a:cubicBezTo>
                      <a:pt x="149" y="57"/>
                      <a:pt x="153" y="66"/>
                      <a:pt x="156" y="75"/>
                    </a:cubicBezTo>
                    <a:cubicBezTo>
                      <a:pt x="157" y="81"/>
                      <a:pt x="158" y="87"/>
                      <a:pt x="158" y="93"/>
                    </a:cubicBezTo>
                    <a:cubicBezTo>
                      <a:pt x="158" y="128"/>
                      <a:pt x="129" y="157"/>
                      <a:pt x="93" y="1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5"/>
              <p:cNvSpPr>
                <a:spLocks noEditPoints="1"/>
              </p:cNvSpPr>
              <p:nvPr/>
            </p:nvSpPr>
            <p:spPr bwMode="auto">
              <a:xfrm>
                <a:off x="7700963" y="2470150"/>
                <a:ext cx="463550" cy="461963"/>
              </a:xfrm>
              <a:custGeom>
                <a:avLst/>
                <a:gdLst>
                  <a:gd name="T0" fmla="*/ 93 w 186"/>
                  <a:gd name="T1" fmla="*/ 0 h 185"/>
                  <a:gd name="T2" fmla="*/ 18 w 186"/>
                  <a:gd name="T3" fmla="*/ 38 h 185"/>
                  <a:gd name="T4" fmla="*/ 5 w 186"/>
                  <a:gd name="T5" fmla="*/ 63 h 185"/>
                  <a:gd name="T6" fmla="*/ 0 w 186"/>
                  <a:gd name="T7" fmla="*/ 93 h 185"/>
                  <a:gd name="T8" fmla="*/ 93 w 186"/>
                  <a:gd name="T9" fmla="*/ 185 h 185"/>
                  <a:gd name="T10" fmla="*/ 166 w 186"/>
                  <a:gd name="T11" fmla="*/ 150 h 185"/>
                  <a:gd name="T12" fmla="*/ 180 w 186"/>
                  <a:gd name="T13" fmla="*/ 125 h 185"/>
                  <a:gd name="T14" fmla="*/ 186 w 186"/>
                  <a:gd name="T15" fmla="*/ 93 h 185"/>
                  <a:gd name="T16" fmla="*/ 93 w 186"/>
                  <a:gd name="T17" fmla="*/ 0 h 185"/>
                  <a:gd name="T18" fmla="*/ 142 w 186"/>
                  <a:gd name="T19" fmla="*/ 135 h 185"/>
                  <a:gd name="T20" fmla="*/ 93 w 186"/>
                  <a:gd name="T21" fmla="*/ 157 h 185"/>
                  <a:gd name="T22" fmla="*/ 28 w 186"/>
                  <a:gd name="T23" fmla="*/ 93 h 185"/>
                  <a:gd name="T24" fmla="*/ 30 w 186"/>
                  <a:gd name="T25" fmla="*/ 75 h 185"/>
                  <a:gd name="T26" fmla="*/ 44 w 186"/>
                  <a:gd name="T27" fmla="*/ 50 h 185"/>
                  <a:gd name="T28" fmla="*/ 93 w 186"/>
                  <a:gd name="T29" fmla="*/ 28 h 185"/>
                  <a:gd name="T30" fmla="*/ 158 w 186"/>
                  <a:gd name="T31" fmla="*/ 93 h 185"/>
                  <a:gd name="T32" fmla="*/ 155 w 186"/>
                  <a:gd name="T33" fmla="*/ 110 h 185"/>
                  <a:gd name="T34" fmla="*/ 142 w 186"/>
                  <a:gd name="T35" fmla="*/ 13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5">
                    <a:moveTo>
                      <a:pt x="93" y="0"/>
                    </a:moveTo>
                    <a:cubicBezTo>
                      <a:pt x="62" y="0"/>
                      <a:pt x="35" y="15"/>
                      <a:pt x="18" y="38"/>
                    </a:cubicBezTo>
                    <a:cubicBezTo>
                      <a:pt x="12" y="46"/>
                      <a:pt x="8" y="54"/>
                      <a:pt x="5" y="63"/>
                    </a:cubicBezTo>
                    <a:cubicBezTo>
                      <a:pt x="2" y="72"/>
                      <a:pt x="0" y="82"/>
                      <a:pt x="0" y="93"/>
                    </a:cubicBezTo>
                    <a:cubicBezTo>
                      <a:pt x="0" y="144"/>
                      <a:pt x="42" y="185"/>
                      <a:pt x="93" y="185"/>
                    </a:cubicBezTo>
                    <a:cubicBezTo>
                      <a:pt x="123" y="185"/>
                      <a:pt x="149" y="171"/>
                      <a:pt x="166" y="150"/>
                    </a:cubicBezTo>
                    <a:cubicBezTo>
                      <a:pt x="172" y="142"/>
                      <a:pt x="177" y="134"/>
                      <a:pt x="180" y="125"/>
                    </a:cubicBezTo>
                    <a:cubicBezTo>
                      <a:pt x="184" y="115"/>
                      <a:pt x="186" y="104"/>
                      <a:pt x="186" y="93"/>
                    </a:cubicBezTo>
                    <a:cubicBezTo>
                      <a:pt x="186" y="41"/>
                      <a:pt x="144" y="0"/>
                      <a:pt x="93" y="0"/>
                    </a:cubicBezTo>
                    <a:close/>
                    <a:moveTo>
                      <a:pt x="142" y="135"/>
                    </a:moveTo>
                    <a:cubicBezTo>
                      <a:pt x="130" y="149"/>
                      <a:pt x="112" y="157"/>
                      <a:pt x="93" y="157"/>
                    </a:cubicBezTo>
                    <a:cubicBezTo>
                      <a:pt x="57" y="157"/>
                      <a:pt x="28" y="128"/>
                      <a:pt x="28" y="93"/>
                    </a:cubicBezTo>
                    <a:cubicBezTo>
                      <a:pt x="28" y="87"/>
                      <a:pt x="29" y="81"/>
                      <a:pt x="30" y="75"/>
                    </a:cubicBezTo>
                    <a:cubicBezTo>
                      <a:pt x="33" y="66"/>
                      <a:pt x="38" y="57"/>
                      <a:pt x="44" y="50"/>
                    </a:cubicBezTo>
                    <a:cubicBezTo>
                      <a:pt x="56" y="36"/>
                      <a:pt x="73" y="28"/>
                      <a:pt x="93" y="28"/>
                    </a:cubicBezTo>
                    <a:cubicBezTo>
                      <a:pt x="129" y="28"/>
                      <a:pt x="158" y="57"/>
                      <a:pt x="158" y="93"/>
                    </a:cubicBezTo>
                    <a:cubicBezTo>
                      <a:pt x="158" y="99"/>
                      <a:pt x="157" y="105"/>
                      <a:pt x="155" y="110"/>
                    </a:cubicBezTo>
                    <a:cubicBezTo>
                      <a:pt x="153" y="120"/>
                      <a:pt x="148" y="128"/>
                      <a:pt x="142" y="1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6"/>
              <p:cNvSpPr>
                <a:spLocks noEditPoints="1"/>
              </p:cNvSpPr>
              <p:nvPr/>
            </p:nvSpPr>
            <p:spPr bwMode="auto">
              <a:xfrm>
                <a:off x="7700963" y="4994275"/>
                <a:ext cx="463550" cy="463550"/>
              </a:xfrm>
              <a:custGeom>
                <a:avLst/>
                <a:gdLst>
                  <a:gd name="T0" fmla="*/ 180 w 186"/>
                  <a:gd name="T1" fmla="*/ 62 h 186"/>
                  <a:gd name="T2" fmla="*/ 167 w 186"/>
                  <a:gd name="T3" fmla="*/ 37 h 186"/>
                  <a:gd name="T4" fmla="*/ 93 w 186"/>
                  <a:gd name="T5" fmla="*/ 0 h 186"/>
                  <a:gd name="T6" fmla="*/ 0 w 186"/>
                  <a:gd name="T7" fmla="*/ 93 h 186"/>
                  <a:gd name="T8" fmla="*/ 5 w 186"/>
                  <a:gd name="T9" fmla="*/ 124 h 186"/>
                  <a:gd name="T10" fmla="*/ 18 w 186"/>
                  <a:gd name="T11" fmla="*/ 149 h 186"/>
                  <a:gd name="T12" fmla="*/ 93 w 186"/>
                  <a:gd name="T13" fmla="*/ 186 h 186"/>
                  <a:gd name="T14" fmla="*/ 186 w 186"/>
                  <a:gd name="T15" fmla="*/ 93 h 186"/>
                  <a:gd name="T16" fmla="*/ 180 w 186"/>
                  <a:gd name="T17" fmla="*/ 62 h 186"/>
                  <a:gd name="T18" fmla="*/ 93 w 186"/>
                  <a:gd name="T19" fmla="*/ 158 h 186"/>
                  <a:gd name="T20" fmla="*/ 45 w 186"/>
                  <a:gd name="T21" fmla="*/ 137 h 186"/>
                  <a:gd name="T22" fmla="*/ 31 w 186"/>
                  <a:gd name="T23" fmla="*/ 112 h 186"/>
                  <a:gd name="T24" fmla="*/ 28 w 186"/>
                  <a:gd name="T25" fmla="*/ 93 h 186"/>
                  <a:gd name="T26" fmla="*/ 93 w 186"/>
                  <a:gd name="T27" fmla="*/ 28 h 186"/>
                  <a:gd name="T28" fmla="*/ 143 w 186"/>
                  <a:gd name="T29" fmla="*/ 52 h 186"/>
                  <a:gd name="T30" fmla="*/ 156 w 186"/>
                  <a:gd name="T31" fmla="*/ 77 h 186"/>
                  <a:gd name="T32" fmla="*/ 158 w 186"/>
                  <a:gd name="T33" fmla="*/ 93 h 186"/>
                  <a:gd name="T34" fmla="*/ 93 w 186"/>
                  <a:gd name="T3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180" y="62"/>
                    </a:moveTo>
                    <a:cubicBezTo>
                      <a:pt x="177" y="53"/>
                      <a:pt x="173" y="45"/>
                      <a:pt x="167" y="37"/>
                    </a:cubicBezTo>
                    <a:cubicBezTo>
                      <a:pt x="150" y="15"/>
                      <a:pt x="123" y="0"/>
                      <a:pt x="93" y="0"/>
                    </a:cubicBezTo>
                    <a:cubicBezTo>
                      <a:pt x="42" y="0"/>
                      <a:pt x="0" y="42"/>
                      <a:pt x="0" y="93"/>
                    </a:cubicBezTo>
                    <a:cubicBezTo>
                      <a:pt x="0" y="104"/>
                      <a:pt x="2" y="115"/>
                      <a:pt x="5" y="124"/>
                    </a:cubicBezTo>
                    <a:cubicBezTo>
                      <a:pt x="8" y="133"/>
                      <a:pt x="13" y="142"/>
                      <a:pt x="18" y="149"/>
                    </a:cubicBezTo>
                    <a:cubicBezTo>
                      <a:pt x="35" y="172"/>
                      <a:pt x="63" y="186"/>
                      <a:pt x="93" y="186"/>
                    </a:cubicBezTo>
                    <a:cubicBezTo>
                      <a:pt x="144" y="186"/>
                      <a:pt x="186" y="145"/>
                      <a:pt x="186" y="93"/>
                    </a:cubicBezTo>
                    <a:cubicBezTo>
                      <a:pt x="186" y="82"/>
                      <a:pt x="184" y="72"/>
                      <a:pt x="180" y="62"/>
                    </a:cubicBezTo>
                    <a:close/>
                    <a:moveTo>
                      <a:pt x="93" y="158"/>
                    </a:moveTo>
                    <a:cubicBezTo>
                      <a:pt x="74" y="158"/>
                      <a:pt x="56" y="150"/>
                      <a:pt x="45" y="137"/>
                    </a:cubicBezTo>
                    <a:cubicBezTo>
                      <a:pt x="38" y="130"/>
                      <a:pt x="34" y="121"/>
                      <a:pt x="31" y="112"/>
                    </a:cubicBezTo>
                    <a:cubicBezTo>
                      <a:pt x="29" y="106"/>
                      <a:pt x="28" y="100"/>
                      <a:pt x="28" y="93"/>
                    </a:cubicBezTo>
                    <a:cubicBezTo>
                      <a:pt x="28" y="58"/>
                      <a:pt x="57" y="28"/>
                      <a:pt x="93" y="28"/>
                    </a:cubicBezTo>
                    <a:cubicBezTo>
                      <a:pt x="113" y="28"/>
                      <a:pt x="131" y="38"/>
                      <a:pt x="143" y="52"/>
                    </a:cubicBezTo>
                    <a:cubicBezTo>
                      <a:pt x="149" y="59"/>
                      <a:pt x="153" y="68"/>
                      <a:pt x="156" y="77"/>
                    </a:cubicBezTo>
                    <a:cubicBezTo>
                      <a:pt x="157" y="82"/>
                      <a:pt x="158" y="88"/>
                      <a:pt x="158" y="93"/>
                    </a:cubicBezTo>
                    <a:cubicBezTo>
                      <a:pt x="158" y="129"/>
                      <a:pt x="129" y="158"/>
                      <a:pt x="93"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7"/>
              <p:cNvSpPr>
                <a:spLocks noEditPoints="1"/>
              </p:cNvSpPr>
              <p:nvPr/>
            </p:nvSpPr>
            <p:spPr bwMode="auto">
              <a:xfrm>
                <a:off x="5468938" y="5635625"/>
                <a:ext cx="463550" cy="465138"/>
              </a:xfrm>
              <a:custGeom>
                <a:avLst/>
                <a:gdLst>
                  <a:gd name="T0" fmla="*/ 183 w 186"/>
                  <a:gd name="T1" fmla="*/ 69 h 186"/>
                  <a:gd name="T2" fmla="*/ 93 w 186"/>
                  <a:gd name="T3" fmla="*/ 0 h 186"/>
                  <a:gd name="T4" fmla="*/ 0 w 186"/>
                  <a:gd name="T5" fmla="*/ 91 h 186"/>
                  <a:gd name="T6" fmla="*/ 0 w 186"/>
                  <a:gd name="T7" fmla="*/ 93 h 186"/>
                  <a:gd name="T8" fmla="*/ 4 w 186"/>
                  <a:gd name="T9" fmla="*/ 118 h 186"/>
                  <a:gd name="T10" fmla="*/ 93 w 186"/>
                  <a:gd name="T11" fmla="*/ 186 h 186"/>
                  <a:gd name="T12" fmla="*/ 186 w 186"/>
                  <a:gd name="T13" fmla="*/ 97 h 186"/>
                  <a:gd name="T14" fmla="*/ 186 w 186"/>
                  <a:gd name="T15" fmla="*/ 93 h 186"/>
                  <a:gd name="T16" fmla="*/ 183 w 186"/>
                  <a:gd name="T17" fmla="*/ 69 h 186"/>
                  <a:gd name="T18" fmla="*/ 93 w 186"/>
                  <a:gd name="T19" fmla="*/ 158 h 186"/>
                  <a:gd name="T20" fmla="*/ 32 w 186"/>
                  <a:gd name="T21" fmla="*/ 116 h 186"/>
                  <a:gd name="T22" fmla="*/ 28 w 186"/>
                  <a:gd name="T23" fmla="*/ 93 h 186"/>
                  <a:gd name="T24" fmla="*/ 28 w 186"/>
                  <a:gd name="T25" fmla="*/ 88 h 186"/>
                  <a:gd name="T26" fmla="*/ 93 w 186"/>
                  <a:gd name="T27" fmla="*/ 28 h 186"/>
                  <a:gd name="T28" fmla="*/ 155 w 186"/>
                  <a:gd name="T29" fmla="*/ 73 h 186"/>
                  <a:gd name="T30" fmla="*/ 158 w 186"/>
                  <a:gd name="T31" fmla="*/ 93 h 186"/>
                  <a:gd name="T32" fmla="*/ 157 w 186"/>
                  <a:gd name="T33" fmla="*/ 101 h 186"/>
                  <a:gd name="T34" fmla="*/ 93 w 186"/>
                  <a:gd name="T3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183" y="69"/>
                    </a:moveTo>
                    <a:cubicBezTo>
                      <a:pt x="172" y="29"/>
                      <a:pt x="136" y="0"/>
                      <a:pt x="93" y="0"/>
                    </a:cubicBezTo>
                    <a:cubicBezTo>
                      <a:pt x="43" y="0"/>
                      <a:pt x="1" y="40"/>
                      <a:pt x="0" y="91"/>
                    </a:cubicBezTo>
                    <a:cubicBezTo>
                      <a:pt x="0" y="91"/>
                      <a:pt x="0" y="92"/>
                      <a:pt x="0" y="93"/>
                    </a:cubicBezTo>
                    <a:cubicBezTo>
                      <a:pt x="0" y="102"/>
                      <a:pt x="1" y="110"/>
                      <a:pt x="4" y="118"/>
                    </a:cubicBezTo>
                    <a:cubicBezTo>
                      <a:pt x="15" y="157"/>
                      <a:pt x="51" y="186"/>
                      <a:pt x="93" y="186"/>
                    </a:cubicBezTo>
                    <a:cubicBezTo>
                      <a:pt x="143" y="186"/>
                      <a:pt x="184" y="146"/>
                      <a:pt x="186" y="97"/>
                    </a:cubicBezTo>
                    <a:cubicBezTo>
                      <a:pt x="186" y="95"/>
                      <a:pt x="186" y="94"/>
                      <a:pt x="186" y="93"/>
                    </a:cubicBezTo>
                    <a:cubicBezTo>
                      <a:pt x="186" y="85"/>
                      <a:pt x="185" y="77"/>
                      <a:pt x="183" y="69"/>
                    </a:cubicBezTo>
                    <a:close/>
                    <a:moveTo>
                      <a:pt x="93" y="158"/>
                    </a:moveTo>
                    <a:cubicBezTo>
                      <a:pt x="65" y="158"/>
                      <a:pt x="42" y="140"/>
                      <a:pt x="32" y="116"/>
                    </a:cubicBezTo>
                    <a:cubicBezTo>
                      <a:pt x="30" y="108"/>
                      <a:pt x="28" y="101"/>
                      <a:pt x="28" y="93"/>
                    </a:cubicBezTo>
                    <a:cubicBezTo>
                      <a:pt x="28" y="91"/>
                      <a:pt x="28" y="89"/>
                      <a:pt x="28" y="88"/>
                    </a:cubicBezTo>
                    <a:cubicBezTo>
                      <a:pt x="31" y="54"/>
                      <a:pt x="59" y="28"/>
                      <a:pt x="93" y="28"/>
                    </a:cubicBezTo>
                    <a:cubicBezTo>
                      <a:pt x="122" y="28"/>
                      <a:pt x="146" y="47"/>
                      <a:pt x="155" y="73"/>
                    </a:cubicBezTo>
                    <a:cubicBezTo>
                      <a:pt x="157" y="79"/>
                      <a:pt x="158" y="86"/>
                      <a:pt x="158" y="93"/>
                    </a:cubicBezTo>
                    <a:cubicBezTo>
                      <a:pt x="158" y="95"/>
                      <a:pt x="158" y="98"/>
                      <a:pt x="157" y="101"/>
                    </a:cubicBezTo>
                    <a:cubicBezTo>
                      <a:pt x="153" y="133"/>
                      <a:pt x="126" y="158"/>
                      <a:pt x="93"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8"/>
              <p:cNvSpPr>
                <a:spLocks noEditPoints="1"/>
              </p:cNvSpPr>
              <p:nvPr/>
            </p:nvSpPr>
            <p:spPr bwMode="auto">
              <a:xfrm>
                <a:off x="3235325" y="5635625"/>
                <a:ext cx="465138" cy="465138"/>
              </a:xfrm>
              <a:custGeom>
                <a:avLst/>
                <a:gdLst>
                  <a:gd name="T0" fmla="*/ 186 w 186"/>
                  <a:gd name="T1" fmla="*/ 91 h 186"/>
                  <a:gd name="T2" fmla="*/ 93 w 186"/>
                  <a:gd name="T3" fmla="*/ 0 h 186"/>
                  <a:gd name="T4" fmla="*/ 3 w 186"/>
                  <a:gd name="T5" fmla="*/ 69 h 186"/>
                  <a:gd name="T6" fmla="*/ 0 w 186"/>
                  <a:gd name="T7" fmla="*/ 93 h 186"/>
                  <a:gd name="T8" fmla="*/ 0 w 186"/>
                  <a:gd name="T9" fmla="*/ 97 h 186"/>
                  <a:gd name="T10" fmla="*/ 93 w 186"/>
                  <a:gd name="T11" fmla="*/ 186 h 186"/>
                  <a:gd name="T12" fmla="*/ 183 w 186"/>
                  <a:gd name="T13" fmla="*/ 118 h 186"/>
                  <a:gd name="T14" fmla="*/ 186 w 186"/>
                  <a:gd name="T15" fmla="*/ 93 h 186"/>
                  <a:gd name="T16" fmla="*/ 186 w 186"/>
                  <a:gd name="T17" fmla="*/ 91 h 186"/>
                  <a:gd name="T18" fmla="*/ 93 w 186"/>
                  <a:gd name="T19" fmla="*/ 158 h 186"/>
                  <a:gd name="T20" fmla="*/ 29 w 186"/>
                  <a:gd name="T21" fmla="*/ 101 h 186"/>
                  <a:gd name="T22" fmla="*/ 28 w 186"/>
                  <a:gd name="T23" fmla="*/ 93 h 186"/>
                  <a:gd name="T24" fmla="*/ 31 w 186"/>
                  <a:gd name="T25" fmla="*/ 73 h 186"/>
                  <a:gd name="T26" fmla="*/ 93 w 186"/>
                  <a:gd name="T27" fmla="*/ 28 h 186"/>
                  <a:gd name="T28" fmla="*/ 158 w 186"/>
                  <a:gd name="T29" fmla="*/ 88 h 186"/>
                  <a:gd name="T30" fmla="*/ 158 w 186"/>
                  <a:gd name="T31" fmla="*/ 93 h 186"/>
                  <a:gd name="T32" fmla="*/ 154 w 186"/>
                  <a:gd name="T33" fmla="*/ 116 h 186"/>
                  <a:gd name="T34" fmla="*/ 93 w 186"/>
                  <a:gd name="T3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186" y="91"/>
                    </a:moveTo>
                    <a:cubicBezTo>
                      <a:pt x="185" y="40"/>
                      <a:pt x="144" y="0"/>
                      <a:pt x="93" y="0"/>
                    </a:cubicBezTo>
                    <a:cubicBezTo>
                      <a:pt x="50" y="0"/>
                      <a:pt x="14" y="29"/>
                      <a:pt x="3" y="69"/>
                    </a:cubicBezTo>
                    <a:cubicBezTo>
                      <a:pt x="1" y="77"/>
                      <a:pt x="0" y="85"/>
                      <a:pt x="0" y="93"/>
                    </a:cubicBezTo>
                    <a:cubicBezTo>
                      <a:pt x="0" y="94"/>
                      <a:pt x="0" y="95"/>
                      <a:pt x="0" y="97"/>
                    </a:cubicBezTo>
                    <a:cubicBezTo>
                      <a:pt x="2" y="146"/>
                      <a:pt x="43" y="186"/>
                      <a:pt x="93" y="186"/>
                    </a:cubicBezTo>
                    <a:cubicBezTo>
                      <a:pt x="136" y="186"/>
                      <a:pt x="171" y="157"/>
                      <a:pt x="183" y="118"/>
                    </a:cubicBezTo>
                    <a:cubicBezTo>
                      <a:pt x="185" y="110"/>
                      <a:pt x="186" y="102"/>
                      <a:pt x="186" y="93"/>
                    </a:cubicBezTo>
                    <a:cubicBezTo>
                      <a:pt x="186" y="92"/>
                      <a:pt x="186" y="91"/>
                      <a:pt x="186" y="91"/>
                    </a:cubicBezTo>
                    <a:close/>
                    <a:moveTo>
                      <a:pt x="93" y="158"/>
                    </a:moveTo>
                    <a:cubicBezTo>
                      <a:pt x="60" y="158"/>
                      <a:pt x="33" y="133"/>
                      <a:pt x="29" y="101"/>
                    </a:cubicBezTo>
                    <a:cubicBezTo>
                      <a:pt x="28" y="98"/>
                      <a:pt x="28" y="95"/>
                      <a:pt x="28" y="93"/>
                    </a:cubicBezTo>
                    <a:cubicBezTo>
                      <a:pt x="28" y="86"/>
                      <a:pt x="29" y="79"/>
                      <a:pt x="31" y="73"/>
                    </a:cubicBezTo>
                    <a:cubicBezTo>
                      <a:pt x="40" y="47"/>
                      <a:pt x="64" y="28"/>
                      <a:pt x="93" y="28"/>
                    </a:cubicBezTo>
                    <a:cubicBezTo>
                      <a:pt x="127" y="28"/>
                      <a:pt x="155" y="54"/>
                      <a:pt x="158" y="88"/>
                    </a:cubicBezTo>
                    <a:cubicBezTo>
                      <a:pt x="158" y="89"/>
                      <a:pt x="158" y="91"/>
                      <a:pt x="158" y="93"/>
                    </a:cubicBezTo>
                    <a:cubicBezTo>
                      <a:pt x="158" y="101"/>
                      <a:pt x="157" y="108"/>
                      <a:pt x="154" y="116"/>
                    </a:cubicBezTo>
                    <a:cubicBezTo>
                      <a:pt x="145" y="140"/>
                      <a:pt x="121" y="158"/>
                      <a:pt x="93" y="1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9"/>
              <p:cNvSpPr>
                <a:spLocks noEditPoints="1"/>
              </p:cNvSpPr>
              <p:nvPr/>
            </p:nvSpPr>
            <p:spPr bwMode="auto">
              <a:xfrm>
                <a:off x="1003300" y="4994275"/>
                <a:ext cx="465138" cy="463550"/>
              </a:xfrm>
              <a:custGeom>
                <a:avLst/>
                <a:gdLst>
                  <a:gd name="T0" fmla="*/ 93 w 186"/>
                  <a:gd name="T1" fmla="*/ 0 h 186"/>
                  <a:gd name="T2" fmla="*/ 19 w 186"/>
                  <a:gd name="T3" fmla="*/ 37 h 186"/>
                  <a:gd name="T4" fmla="*/ 6 w 186"/>
                  <a:gd name="T5" fmla="*/ 62 h 186"/>
                  <a:gd name="T6" fmla="*/ 0 w 186"/>
                  <a:gd name="T7" fmla="*/ 93 h 186"/>
                  <a:gd name="T8" fmla="*/ 93 w 186"/>
                  <a:gd name="T9" fmla="*/ 186 h 186"/>
                  <a:gd name="T10" fmla="*/ 168 w 186"/>
                  <a:gd name="T11" fmla="*/ 149 h 186"/>
                  <a:gd name="T12" fmla="*/ 181 w 186"/>
                  <a:gd name="T13" fmla="*/ 124 h 186"/>
                  <a:gd name="T14" fmla="*/ 186 w 186"/>
                  <a:gd name="T15" fmla="*/ 93 h 186"/>
                  <a:gd name="T16" fmla="*/ 93 w 186"/>
                  <a:gd name="T17" fmla="*/ 0 h 186"/>
                  <a:gd name="T18" fmla="*/ 142 w 186"/>
                  <a:gd name="T19" fmla="*/ 137 h 186"/>
                  <a:gd name="T20" fmla="*/ 93 w 186"/>
                  <a:gd name="T21" fmla="*/ 158 h 186"/>
                  <a:gd name="T22" fmla="*/ 28 w 186"/>
                  <a:gd name="T23" fmla="*/ 93 h 186"/>
                  <a:gd name="T24" fmla="*/ 31 w 186"/>
                  <a:gd name="T25" fmla="*/ 77 h 186"/>
                  <a:gd name="T26" fmla="*/ 43 w 186"/>
                  <a:gd name="T27" fmla="*/ 52 h 186"/>
                  <a:gd name="T28" fmla="*/ 93 w 186"/>
                  <a:gd name="T29" fmla="*/ 28 h 186"/>
                  <a:gd name="T30" fmla="*/ 158 w 186"/>
                  <a:gd name="T31" fmla="*/ 93 h 186"/>
                  <a:gd name="T32" fmla="*/ 156 w 186"/>
                  <a:gd name="T33" fmla="*/ 112 h 186"/>
                  <a:gd name="T34" fmla="*/ 142 w 186"/>
                  <a:gd name="T35" fmla="*/ 13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86">
                    <a:moveTo>
                      <a:pt x="93" y="0"/>
                    </a:moveTo>
                    <a:cubicBezTo>
                      <a:pt x="63" y="0"/>
                      <a:pt x="36" y="15"/>
                      <a:pt x="19" y="37"/>
                    </a:cubicBezTo>
                    <a:cubicBezTo>
                      <a:pt x="14" y="45"/>
                      <a:pt x="9" y="53"/>
                      <a:pt x="6" y="62"/>
                    </a:cubicBezTo>
                    <a:cubicBezTo>
                      <a:pt x="2" y="72"/>
                      <a:pt x="0" y="82"/>
                      <a:pt x="0" y="93"/>
                    </a:cubicBezTo>
                    <a:cubicBezTo>
                      <a:pt x="0" y="145"/>
                      <a:pt x="42" y="186"/>
                      <a:pt x="93" y="186"/>
                    </a:cubicBezTo>
                    <a:cubicBezTo>
                      <a:pt x="124" y="186"/>
                      <a:pt x="151" y="172"/>
                      <a:pt x="168" y="149"/>
                    </a:cubicBezTo>
                    <a:cubicBezTo>
                      <a:pt x="173" y="142"/>
                      <a:pt x="178" y="133"/>
                      <a:pt x="181" y="124"/>
                    </a:cubicBezTo>
                    <a:cubicBezTo>
                      <a:pt x="184" y="115"/>
                      <a:pt x="186" y="104"/>
                      <a:pt x="186" y="93"/>
                    </a:cubicBezTo>
                    <a:cubicBezTo>
                      <a:pt x="186" y="42"/>
                      <a:pt x="145" y="0"/>
                      <a:pt x="93" y="0"/>
                    </a:cubicBezTo>
                    <a:close/>
                    <a:moveTo>
                      <a:pt x="142" y="137"/>
                    </a:moveTo>
                    <a:cubicBezTo>
                      <a:pt x="130" y="150"/>
                      <a:pt x="113" y="158"/>
                      <a:pt x="93" y="158"/>
                    </a:cubicBezTo>
                    <a:cubicBezTo>
                      <a:pt x="58" y="158"/>
                      <a:pt x="28" y="129"/>
                      <a:pt x="28" y="93"/>
                    </a:cubicBezTo>
                    <a:cubicBezTo>
                      <a:pt x="28" y="88"/>
                      <a:pt x="29" y="82"/>
                      <a:pt x="31" y="77"/>
                    </a:cubicBezTo>
                    <a:cubicBezTo>
                      <a:pt x="33" y="68"/>
                      <a:pt x="37" y="59"/>
                      <a:pt x="43" y="52"/>
                    </a:cubicBezTo>
                    <a:cubicBezTo>
                      <a:pt x="55" y="38"/>
                      <a:pt x="73" y="28"/>
                      <a:pt x="93" y="28"/>
                    </a:cubicBezTo>
                    <a:cubicBezTo>
                      <a:pt x="129" y="28"/>
                      <a:pt x="158" y="58"/>
                      <a:pt x="158" y="93"/>
                    </a:cubicBezTo>
                    <a:cubicBezTo>
                      <a:pt x="158" y="100"/>
                      <a:pt x="157" y="106"/>
                      <a:pt x="156" y="112"/>
                    </a:cubicBezTo>
                    <a:cubicBezTo>
                      <a:pt x="153" y="121"/>
                      <a:pt x="148" y="130"/>
                      <a:pt x="142"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32" name="Rectangle 31"/>
          <p:cNvSpPr/>
          <p:nvPr/>
        </p:nvSpPr>
        <p:spPr>
          <a:xfrm>
            <a:off x="962396" y="3030142"/>
            <a:ext cx="1950212" cy="726281"/>
          </a:xfrm>
          <a:prstGeom prst="rect">
            <a:avLst/>
          </a:prstGeom>
          <a:gradFill flip="none" rotWithShape="1">
            <a:gsLst>
              <a:gs pos="0">
                <a:schemeClr val="bg1">
                  <a:alpha val="60000"/>
                </a:schemeClr>
              </a:gs>
              <a:gs pos="91000">
                <a:schemeClr val="bg1">
                  <a:alpha val="0"/>
                </a:schemeClr>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smtClean="0">
                <a:gradFill>
                  <a:gsLst>
                    <a:gs pos="0">
                      <a:schemeClr val="tx1"/>
                    </a:gs>
                    <a:gs pos="100000">
                      <a:schemeClr val="tx1"/>
                    </a:gs>
                  </a:gsLst>
                  <a:lin ang="5400000" scaled="0"/>
                </a:gradFill>
                <a:latin typeface="Arial Black" pitchFamily="34" charset="0"/>
              </a:rPr>
              <a:t>Tax Payer Data</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Tax returns</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Filing status</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List of employers</a:t>
            </a:r>
          </a:p>
        </p:txBody>
      </p:sp>
      <p:sp>
        <p:nvSpPr>
          <p:cNvPr id="73" name="Rectangle 72"/>
          <p:cNvSpPr/>
          <p:nvPr/>
        </p:nvSpPr>
        <p:spPr>
          <a:xfrm>
            <a:off x="962396" y="3868342"/>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smtClean="0">
                <a:gradFill>
                  <a:gsLst>
                    <a:gs pos="0">
                      <a:schemeClr val="tx1"/>
                    </a:gs>
                    <a:gs pos="100000">
                      <a:schemeClr val="tx1"/>
                    </a:gs>
                  </a:gsLst>
                  <a:lin ang="5400000" scaled="0"/>
                </a:gradFill>
                <a:latin typeface="Arial Black" pitchFamily="34" charset="0"/>
              </a:rPr>
              <a:t>Shipping Address</a:t>
            </a:r>
          </a:p>
          <a:p>
            <a:pPr marL="0" lvl="1" fontAlgn="base">
              <a:lnSpc>
                <a:spcPct val="90000"/>
              </a:lnSpc>
              <a:spcBef>
                <a:spcPts val="400"/>
              </a:spcBef>
              <a:spcAft>
                <a:spcPct val="0"/>
              </a:spcAft>
              <a:buClr>
                <a:srgbClr val="26AAE2"/>
              </a:buClr>
            </a:pPr>
            <a:r>
              <a:rPr lang="en-US" sz="700" i="1" dirty="0" smtClean="0">
                <a:gradFill>
                  <a:gsLst>
                    <a:gs pos="0">
                      <a:schemeClr val="tx1"/>
                    </a:gs>
                    <a:gs pos="100000">
                      <a:schemeClr val="tx1"/>
                    </a:gs>
                  </a:gsLst>
                  <a:lin ang="5400000" scaled="0"/>
                </a:gradFill>
                <a:latin typeface="Arial" pitchFamily="34" charset="0"/>
                <a:ea typeface="Verdana" pitchFamily="34" charset="0"/>
                <a:cs typeface="Arial" pitchFamily="34" charset="0"/>
              </a:rPr>
              <a:t>Lake </a:t>
            </a: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Joy Drive</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Carnation, WA</a:t>
            </a:r>
          </a:p>
        </p:txBody>
      </p:sp>
      <p:sp>
        <p:nvSpPr>
          <p:cNvPr id="72" name="Rectangle 71"/>
          <p:cNvSpPr/>
          <p:nvPr/>
        </p:nvSpPr>
        <p:spPr>
          <a:xfrm>
            <a:off x="9276217" y="3030142"/>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tx1"/>
                    </a:gs>
                    <a:gs pos="100000">
                      <a:schemeClr val="tx1"/>
                    </a:gs>
                  </a:gsLst>
                  <a:lin ang="5400000" scaled="0"/>
                </a:gradFill>
                <a:latin typeface="Arial Black" pitchFamily="34" charset="0"/>
              </a:rPr>
              <a:t>Business </a:t>
            </a:r>
            <a:r>
              <a:rPr lang="en-US" sz="900" dirty="0" smtClean="0">
                <a:gradFill>
                  <a:gsLst>
                    <a:gs pos="0">
                      <a:schemeClr val="tx1"/>
                    </a:gs>
                    <a:gs pos="100000">
                      <a:schemeClr val="tx1"/>
                    </a:gs>
                  </a:gsLst>
                  <a:lin ang="5400000" scaled="0"/>
                </a:gradFill>
                <a:latin typeface="Arial Black" pitchFamily="34" charset="0"/>
              </a:rPr>
              <a:t>address (public)</a:t>
            </a:r>
            <a:endParaRPr lang="en-US" sz="900" dirty="0">
              <a:gradFill>
                <a:gsLst>
                  <a:gs pos="0">
                    <a:schemeClr val="tx1"/>
                  </a:gs>
                  <a:gs pos="100000">
                    <a:schemeClr val="tx1"/>
                  </a:gs>
                </a:gsLst>
                <a:lin ang="5400000" scaled="0"/>
              </a:gradFill>
              <a:latin typeface="Arial Black" pitchFamily="34" charset="0"/>
            </a:endParaRP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1 Microsoft Way</a:t>
            </a:r>
          </a:p>
          <a:p>
            <a:pPr marL="0" lvl="1" fontAlgn="base">
              <a:lnSpc>
                <a:spcPct val="90000"/>
              </a:lnSpc>
              <a:spcBef>
                <a:spcPts val="400"/>
              </a:spcBef>
              <a:spcAft>
                <a:spcPct val="0"/>
              </a:spcAft>
              <a:buClr>
                <a:srgbClr val="26AAE2"/>
              </a:buClr>
            </a:pPr>
            <a:r>
              <a:rPr lang="en-US" sz="700" i="1" dirty="0" err="1">
                <a:gradFill>
                  <a:gsLst>
                    <a:gs pos="0">
                      <a:schemeClr val="tx1"/>
                    </a:gs>
                    <a:gs pos="100000">
                      <a:schemeClr val="tx1"/>
                    </a:gs>
                  </a:gsLst>
                  <a:lin ang="5400000" scaled="0"/>
                </a:gradFill>
                <a:latin typeface="Arial" pitchFamily="34" charset="0"/>
                <a:ea typeface="Verdana" pitchFamily="34" charset="0"/>
                <a:cs typeface="Arial" pitchFamily="34" charset="0"/>
              </a:rPr>
              <a:t>Redwest</a:t>
            </a: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-D</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Redmond, WA 98052</a:t>
            </a:r>
          </a:p>
        </p:txBody>
      </p:sp>
      <p:sp>
        <p:nvSpPr>
          <p:cNvPr id="77" name="Rectangle 76"/>
          <p:cNvSpPr/>
          <p:nvPr/>
        </p:nvSpPr>
        <p:spPr>
          <a:xfrm>
            <a:off x="9276217" y="3868342"/>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smtClean="0">
                <a:gradFill>
                  <a:gsLst>
                    <a:gs pos="0">
                      <a:schemeClr val="tx1"/>
                    </a:gs>
                    <a:gs pos="100000">
                      <a:schemeClr val="tx1"/>
                    </a:gs>
                  </a:gsLst>
                  <a:lin ang="5400000" scaled="0"/>
                </a:gradFill>
                <a:latin typeface="Arial Black" pitchFamily="34" charset="0"/>
              </a:rPr>
              <a:t>Personal email #1</a:t>
            </a:r>
          </a:p>
          <a:p>
            <a:pPr marL="0" lvl="1" fontAlgn="base">
              <a:lnSpc>
                <a:spcPct val="90000"/>
              </a:lnSpc>
              <a:spcBef>
                <a:spcPts val="400"/>
              </a:spcBef>
              <a:spcAft>
                <a:spcPct val="0"/>
              </a:spcAft>
              <a:buClr>
                <a:srgbClr val="26AAE2"/>
              </a:buClr>
            </a:pPr>
            <a:r>
              <a:rPr lang="en-US" sz="700" i="1" dirty="0" smtClean="0">
                <a:gradFill>
                  <a:gsLst>
                    <a:gs pos="0">
                      <a:schemeClr val="tx1"/>
                    </a:gs>
                    <a:gs pos="100000">
                      <a:schemeClr val="tx1"/>
                    </a:gs>
                  </a:gsLst>
                  <a:lin ang="5400000" scaled="0"/>
                </a:gradFill>
                <a:latin typeface="Arial" pitchFamily="34" charset="0"/>
                <a:ea typeface="Verdana" pitchFamily="34" charset="0"/>
                <a:cs typeface="Arial" pitchFamily="34" charset="0"/>
              </a:rPr>
              <a:t>mark_ryland@hotmail.com</a:t>
            </a:r>
            <a:endPar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endParaRPr>
          </a:p>
        </p:txBody>
      </p:sp>
      <p:sp>
        <p:nvSpPr>
          <p:cNvPr id="69" name="Rectangle 68"/>
          <p:cNvSpPr/>
          <p:nvPr/>
        </p:nvSpPr>
        <p:spPr>
          <a:xfrm>
            <a:off x="3040852" y="2598593"/>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smtClean="0">
                <a:gradFill>
                  <a:gsLst>
                    <a:gs pos="0">
                      <a:schemeClr val="tx1"/>
                    </a:gs>
                    <a:gs pos="100000">
                      <a:schemeClr val="tx1"/>
                    </a:gs>
                  </a:gsLst>
                  <a:lin ang="5400000" scaled="0"/>
                </a:gradFill>
                <a:latin typeface="Arial Black" pitchFamily="34" charset="0"/>
              </a:rPr>
              <a:t>Bank Accounts</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Checking</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Savings</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Money market</a:t>
            </a:r>
          </a:p>
        </p:txBody>
      </p:sp>
      <p:sp>
        <p:nvSpPr>
          <p:cNvPr id="70" name="Rectangle 69"/>
          <p:cNvSpPr/>
          <p:nvPr/>
        </p:nvSpPr>
        <p:spPr>
          <a:xfrm>
            <a:off x="5119308" y="2598593"/>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tx1"/>
                    </a:gs>
                    <a:gs pos="100000">
                      <a:schemeClr val="tx1"/>
                    </a:gs>
                  </a:gsLst>
                  <a:lin ang="5400000" scaled="0"/>
                </a:gradFill>
                <a:latin typeface="Arial Black" pitchFamily="34" charset="0"/>
              </a:rPr>
              <a:t>Public (</a:t>
            </a:r>
            <a:r>
              <a:rPr lang="en-US" sz="900" dirty="0" smtClean="0">
                <a:gradFill>
                  <a:gsLst>
                    <a:gs pos="0">
                      <a:schemeClr val="tx1"/>
                    </a:gs>
                    <a:gs pos="100000">
                      <a:schemeClr val="tx1"/>
                    </a:gs>
                  </a:gsLst>
                  <a:lin ang="5400000" scaled="0"/>
                </a:gradFill>
                <a:latin typeface="Arial Black" pitchFamily="34" charset="0"/>
              </a:rPr>
              <a:t>fed) </a:t>
            </a:r>
            <a:r>
              <a:rPr lang="en-US" sz="900" dirty="0">
                <a:gradFill>
                  <a:gsLst>
                    <a:gs pos="0">
                      <a:schemeClr val="tx1"/>
                    </a:gs>
                    <a:gs pos="100000">
                      <a:schemeClr val="tx1"/>
                    </a:gs>
                  </a:gsLst>
                  <a:lin ang="5400000" scaled="0"/>
                </a:gradFill>
                <a:latin typeface="Arial Black" pitchFamily="34" charset="0"/>
              </a:rPr>
              <a:t>data</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conradb@microsoft.com</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Stable </a:t>
            </a:r>
            <a:r>
              <a:rPr lang="en-US" sz="700" i="1" dirty="0" smtClean="0">
                <a:gradFill>
                  <a:gsLst>
                    <a:gs pos="0">
                      <a:schemeClr val="tx1"/>
                    </a:gs>
                    <a:gs pos="100000">
                      <a:schemeClr val="tx1"/>
                    </a:gs>
                  </a:gsLst>
                  <a:lin ang="5400000" scaled="0"/>
                </a:gradFill>
                <a:latin typeface="Arial" pitchFamily="34" charset="0"/>
                <a:ea typeface="Verdana" pitchFamily="34" charset="0"/>
                <a:cs typeface="Arial" pitchFamily="34" charset="0"/>
              </a:rPr>
              <a:t>per-partner UUID </a:t>
            </a: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[for correlation]</a:t>
            </a:r>
          </a:p>
        </p:txBody>
      </p:sp>
      <p:sp>
        <p:nvSpPr>
          <p:cNvPr id="71" name="Rectangle 70"/>
          <p:cNvSpPr/>
          <p:nvPr/>
        </p:nvSpPr>
        <p:spPr>
          <a:xfrm>
            <a:off x="7197764" y="2598593"/>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smtClean="0">
                <a:gradFill>
                  <a:gsLst>
                    <a:gs pos="0">
                      <a:schemeClr val="tx1"/>
                    </a:gs>
                    <a:gs pos="100000">
                      <a:schemeClr val="tx1"/>
                    </a:gs>
                  </a:gsLst>
                  <a:lin ang="5400000" scaled="0"/>
                </a:gradFill>
                <a:latin typeface="Arial Black" pitchFamily="34" charset="0"/>
              </a:rPr>
              <a:t>Social Security #</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599-59-5959</a:t>
            </a:r>
          </a:p>
        </p:txBody>
      </p:sp>
      <p:sp>
        <p:nvSpPr>
          <p:cNvPr id="74" name="Rectangle 73"/>
          <p:cNvSpPr/>
          <p:nvPr/>
        </p:nvSpPr>
        <p:spPr>
          <a:xfrm>
            <a:off x="3040852" y="3436793"/>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smtClean="0">
                <a:gradFill>
                  <a:gsLst>
                    <a:gs pos="0">
                      <a:schemeClr val="tx1"/>
                    </a:gs>
                    <a:gs pos="100000">
                      <a:schemeClr val="tx1"/>
                    </a:gs>
                  </a:gsLst>
                  <a:lin ang="5400000" scaled="0"/>
                </a:gradFill>
                <a:latin typeface="Arial Black" pitchFamily="34" charset="0"/>
              </a:rPr>
              <a:t>Home Address</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Walker Drive</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Redmond, WA</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425-555-1212</a:t>
            </a:r>
          </a:p>
        </p:txBody>
      </p:sp>
      <p:sp>
        <p:nvSpPr>
          <p:cNvPr id="75" name="Rectangle 74"/>
          <p:cNvSpPr/>
          <p:nvPr/>
        </p:nvSpPr>
        <p:spPr>
          <a:xfrm>
            <a:off x="5119308" y="3436793"/>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smtClean="0">
                <a:gradFill>
                  <a:gsLst>
                    <a:gs pos="0">
                      <a:schemeClr val="tx1"/>
                    </a:gs>
                    <a:gs pos="100000">
                      <a:schemeClr val="tx1"/>
                    </a:gs>
                  </a:gsLst>
                  <a:lin ang="5400000" scaled="0"/>
                </a:gradFill>
                <a:latin typeface="Arial Black" pitchFamily="34" charset="0"/>
              </a:rPr>
              <a:t>Payroll Data</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Monthly withholding</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W2 data</a:t>
            </a:r>
          </a:p>
        </p:txBody>
      </p:sp>
      <p:sp>
        <p:nvSpPr>
          <p:cNvPr id="76" name="Rectangle 75"/>
          <p:cNvSpPr/>
          <p:nvPr/>
        </p:nvSpPr>
        <p:spPr>
          <a:xfrm>
            <a:off x="7197764" y="3436793"/>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tx1"/>
                    </a:gs>
                    <a:gs pos="100000">
                      <a:schemeClr val="tx1"/>
                    </a:gs>
                  </a:gsLst>
                  <a:lin ang="5400000" scaled="0"/>
                </a:gradFill>
                <a:latin typeface="Arial Black" pitchFamily="34" charset="0"/>
              </a:rPr>
              <a:t>Personal email #2</a:t>
            </a:r>
          </a:p>
          <a:p>
            <a:pPr marL="0" lvl="1" fontAlgn="base">
              <a:lnSpc>
                <a:spcPct val="90000"/>
              </a:lnSpc>
              <a:spcBef>
                <a:spcPts val="400"/>
              </a:spcBef>
              <a:spcAft>
                <a:spcPct val="0"/>
              </a:spcAft>
              <a:buClr>
                <a:srgbClr val="26AAE2"/>
              </a:buClr>
            </a:pPr>
            <a:r>
              <a:rPr lang="en-US" sz="700" i="1" dirty="0" smtClean="0">
                <a:gradFill>
                  <a:gsLst>
                    <a:gs pos="0">
                      <a:schemeClr val="tx1"/>
                    </a:gs>
                    <a:gs pos="100000">
                      <a:schemeClr val="tx1"/>
                    </a:gs>
                  </a:gsLst>
                  <a:lin ang="5400000" scaled="0"/>
                </a:gradFill>
                <a:latin typeface="Arial" pitchFamily="34" charset="0"/>
                <a:ea typeface="Verdana" pitchFamily="34" charset="0"/>
                <a:cs typeface="Arial" pitchFamily="34" charset="0"/>
              </a:rPr>
              <a:t>mpryland@gmail.com</a:t>
            </a:r>
            <a:endPar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endParaRPr>
          </a:p>
        </p:txBody>
      </p:sp>
      <p:sp>
        <p:nvSpPr>
          <p:cNvPr id="78" name="Rectangle 77"/>
          <p:cNvSpPr/>
          <p:nvPr/>
        </p:nvSpPr>
        <p:spPr>
          <a:xfrm>
            <a:off x="3040852" y="4299890"/>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tx1"/>
                    </a:gs>
                    <a:gs pos="100000">
                      <a:schemeClr val="tx1"/>
                    </a:gs>
                  </a:gsLst>
                  <a:lin ang="5400000" scaled="0"/>
                </a:gradFill>
                <a:latin typeface="Arial Black" pitchFamily="34" charset="0"/>
              </a:rPr>
              <a:t>ID data (quasi-private)</a:t>
            </a:r>
          </a:p>
          <a:p>
            <a:pPr marL="0" lvl="1" fontAlgn="base">
              <a:lnSpc>
                <a:spcPct val="90000"/>
              </a:lnSpc>
              <a:spcBef>
                <a:spcPts val="400"/>
              </a:spcBef>
              <a:spcAft>
                <a:spcPct val="0"/>
              </a:spcAft>
              <a:buClr>
                <a:srgbClr val="26AAE2"/>
              </a:buClr>
            </a:pPr>
            <a:r>
              <a:rPr lang="en-US" sz="700" i="1" dirty="0" smtClean="0">
                <a:gradFill>
                  <a:gsLst>
                    <a:gs pos="0">
                      <a:schemeClr val="tx1"/>
                    </a:gs>
                    <a:gs pos="100000">
                      <a:schemeClr val="tx1"/>
                    </a:gs>
                  </a:gsLst>
                  <a:lin ang="5400000" scaled="0"/>
                </a:gradFill>
                <a:latin typeface="+mj-lt"/>
                <a:ea typeface="Verdana" pitchFamily="34" charset="0"/>
                <a:cs typeface="Arial" pitchFamily="34" charset="0"/>
              </a:rPr>
              <a:t>Redmond\Mark</a:t>
            </a:r>
            <a:endParaRPr lang="en-US" sz="700" i="1" dirty="0">
              <a:gradFill>
                <a:gsLst>
                  <a:gs pos="0">
                    <a:schemeClr val="tx1"/>
                  </a:gs>
                  <a:gs pos="100000">
                    <a:schemeClr val="tx1"/>
                  </a:gs>
                </a:gsLst>
                <a:lin ang="5400000" scaled="0"/>
              </a:gradFill>
              <a:latin typeface="+mj-lt"/>
              <a:ea typeface="Verdana" pitchFamily="34" charset="0"/>
              <a:cs typeface="Arial" pitchFamily="34" charset="0"/>
            </a:endParaRP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NT SID</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Password</a:t>
            </a:r>
          </a:p>
        </p:txBody>
      </p:sp>
      <p:sp>
        <p:nvSpPr>
          <p:cNvPr id="79" name="Rectangle 78"/>
          <p:cNvSpPr/>
          <p:nvPr/>
        </p:nvSpPr>
        <p:spPr>
          <a:xfrm>
            <a:off x="5119308" y="4299890"/>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tx1"/>
                    </a:gs>
                    <a:gs pos="100000">
                      <a:schemeClr val="tx1"/>
                    </a:gs>
                  </a:gsLst>
                  <a:lin ang="5400000" scaled="0"/>
                </a:gradFill>
                <a:latin typeface="Arial Black" pitchFamily="34" charset="0"/>
              </a:rPr>
              <a:t>Mobile phone #</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202-555-1212</a:t>
            </a:r>
          </a:p>
        </p:txBody>
      </p:sp>
      <p:sp>
        <p:nvSpPr>
          <p:cNvPr id="80" name="Rectangle 79"/>
          <p:cNvSpPr/>
          <p:nvPr/>
        </p:nvSpPr>
        <p:spPr>
          <a:xfrm>
            <a:off x="7197764" y="4299890"/>
            <a:ext cx="1950212" cy="726281"/>
          </a:xfrm>
          <a:prstGeom prst="rect">
            <a:avLst/>
          </a:prstGeom>
          <a:gradFill>
            <a:gsLst>
              <a:gs pos="0">
                <a:schemeClr val="bg1">
                  <a:alpha val="60000"/>
                </a:schemeClr>
              </a:gs>
              <a:gs pos="91000">
                <a:schemeClr val="bg1">
                  <a:alpha val="0"/>
                </a:schemeClr>
              </a:gs>
            </a:gsLs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smtClean="0">
                <a:gradFill>
                  <a:gsLst>
                    <a:gs pos="0">
                      <a:schemeClr val="tx1"/>
                    </a:gs>
                    <a:gs pos="100000">
                      <a:schemeClr val="tx1"/>
                    </a:gs>
                  </a:gsLst>
                  <a:lin ang="5400000" scaled="0"/>
                </a:gradFill>
                <a:latin typeface="Arial Black" pitchFamily="34" charset="0"/>
              </a:rPr>
              <a:t>401K Data</a:t>
            </a:r>
            <a:endParaRPr lang="en-US" sz="900" dirty="0">
              <a:gradFill>
                <a:gsLst>
                  <a:gs pos="0">
                    <a:schemeClr val="tx1"/>
                  </a:gs>
                  <a:gs pos="100000">
                    <a:schemeClr val="tx1"/>
                  </a:gs>
                </a:gsLst>
                <a:lin ang="5400000" scaled="0"/>
              </a:gradFill>
              <a:latin typeface="Arial Black" pitchFamily="34" charset="0"/>
            </a:endParaRP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Monthly contributions</a:t>
            </a:r>
          </a:p>
          <a:p>
            <a:pPr marL="0" lvl="1" fontAlgn="base">
              <a:lnSpc>
                <a:spcPct val="90000"/>
              </a:lnSpc>
              <a:spcBef>
                <a:spcPts val="400"/>
              </a:spcBef>
              <a:spcAft>
                <a:spcPct val="0"/>
              </a:spcAft>
              <a:buClr>
                <a:srgbClr val="26AAE2"/>
              </a:buClr>
            </a:pPr>
            <a:r>
              <a:rPr lang="en-US" sz="700" i="1" dirty="0">
                <a:gradFill>
                  <a:gsLst>
                    <a:gs pos="0">
                      <a:schemeClr val="tx1"/>
                    </a:gs>
                    <a:gs pos="100000">
                      <a:schemeClr val="tx1"/>
                    </a:gs>
                  </a:gsLst>
                  <a:lin ang="5400000" scaled="0"/>
                </a:gradFill>
                <a:latin typeface="Arial" pitchFamily="34" charset="0"/>
                <a:ea typeface="Verdana" pitchFamily="34" charset="0"/>
                <a:cs typeface="Arial" pitchFamily="34" charset="0"/>
              </a:rPr>
              <a:t>Account status</a:t>
            </a:r>
          </a:p>
        </p:txBody>
      </p:sp>
      <p:sp>
        <p:nvSpPr>
          <p:cNvPr id="95" name="Rectangle 94"/>
          <p:cNvSpPr/>
          <p:nvPr/>
        </p:nvSpPr>
        <p:spPr>
          <a:xfrm>
            <a:off x="145213" y="1867283"/>
            <a:ext cx="1412823" cy="369332"/>
          </a:xfrm>
          <a:prstGeom prst="rect">
            <a:avLst/>
          </a:prstGeom>
        </p:spPr>
        <p:txBody>
          <a:bodyPr wrap="none">
            <a:spAutoFit/>
          </a:bodyPr>
          <a:lstStyle/>
          <a:p>
            <a:r>
              <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rPr>
              <a:t>U.S. Gov’t</a:t>
            </a:r>
          </a:p>
        </p:txBody>
      </p:sp>
      <p:sp>
        <p:nvSpPr>
          <p:cNvPr id="97" name="Rectangle 96"/>
          <p:cNvSpPr/>
          <p:nvPr/>
        </p:nvSpPr>
        <p:spPr>
          <a:xfrm>
            <a:off x="2192749" y="1336026"/>
            <a:ext cx="1903855" cy="369332"/>
          </a:xfrm>
          <a:prstGeom prst="rect">
            <a:avLst/>
          </a:prstGeom>
        </p:spPr>
        <p:txBody>
          <a:bodyPr wrap="none">
            <a:spAutoFit/>
          </a:bodyPr>
          <a:lstStyle/>
          <a:p>
            <a:r>
              <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rPr>
              <a:t>First Tech CU</a:t>
            </a:r>
          </a:p>
        </p:txBody>
      </p:sp>
      <p:sp>
        <p:nvSpPr>
          <p:cNvPr id="98" name="Rectangle 97"/>
          <p:cNvSpPr/>
          <p:nvPr/>
        </p:nvSpPr>
        <p:spPr>
          <a:xfrm>
            <a:off x="8007844" y="1336026"/>
            <a:ext cx="3485826" cy="369332"/>
          </a:xfrm>
          <a:prstGeom prst="rect">
            <a:avLst/>
          </a:prstGeom>
        </p:spPr>
        <p:txBody>
          <a:bodyPr wrap="none">
            <a:spAutoFit/>
          </a:bodyPr>
          <a:lstStyle/>
          <a:p>
            <a:r>
              <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rPr>
              <a:t>MSFT </a:t>
            </a:r>
            <a:r>
              <a:rPr lang="en-US" dirty="0" smtClean="0">
                <a:gradFill>
                  <a:gsLst>
                    <a:gs pos="0">
                      <a:schemeClr val="tx1"/>
                    </a:gs>
                    <a:gs pos="100000">
                      <a:schemeClr val="tx1"/>
                    </a:gs>
                  </a:gsLst>
                  <a:lin ang="5400000" scaled="0"/>
                </a:gradFill>
                <a:latin typeface="Arial Black" pitchFamily="34" charset="0"/>
                <a:ea typeface="Verdana" pitchFamily="34" charset="0"/>
                <a:cs typeface="Arial" pitchFamily="34" charset="0"/>
              </a:rPr>
              <a:t>Federation Partners</a:t>
            </a:r>
            <a:endPar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endParaRPr>
          </a:p>
        </p:txBody>
      </p:sp>
      <p:sp>
        <p:nvSpPr>
          <p:cNvPr id="99" name="Rectangle 98"/>
          <p:cNvSpPr/>
          <p:nvPr/>
        </p:nvSpPr>
        <p:spPr>
          <a:xfrm>
            <a:off x="10559512" y="1867283"/>
            <a:ext cx="1381019" cy="369332"/>
          </a:xfrm>
          <a:prstGeom prst="rect">
            <a:avLst/>
          </a:prstGeom>
        </p:spPr>
        <p:txBody>
          <a:bodyPr wrap="none">
            <a:spAutoFit/>
          </a:bodyPr>
          <a:lstStyle/>
          <a:p>
            <a:r>
              <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rPr>
              <a:t>Microsoft</a:t>
            </a:r>
          </a:p>
        </p:txBody>
      </p:sp>
      <p:sp>
        <p:nvSpPr>
          <p:cNvPr id="100" name="Rectangle 99"/>
          <p:cNvSpPr/>
          <p:nvPr/>
        </p:nvSpPr>
        <p:spPr>
          <a:xfrm>
            <a:off x="145214" y="5422251"/>
            <a:ext cx="1182696" cy="369332"/>
          </a:xfrm>
          <a:prstGeom prst="rect">
            <a:avLst/>
          </a:prstGeom>
        </p:spPr>
        <p:txBody>
          <a:bodyPr wrap="none">
            <a:spAutoFit/>
          </a:bodyPr>
          <a:lstStyle/>
          <a:p>
            <a:r>
              <a:rPr lang="en-US" dirty="0" smtClean="0">
                <a:gradFill>
                  <a:gsLst>
                    <a:gs pos="0">
                      <a:schemeClr val="tx1"/>
                    </a:gs>
                    <a:gs pos="100000">
                      <a:schemeClr val="tx1"/>
                    </a:gs>
                  </a:gsLst>
                  <a:lin ang="5400000" scaled="0"/>
                </a:gradFill>
                <a:latin typeface="Arial Black" pitchFamily="34" charset="0"/>
                <a:ea typeface="Verdana" pitchFamily="34" charset="0"/>
                <a:cs typeface="Arial" pitchFamily="34" charset="0"/>
              </a:rPr>
              <a:t>Amazon</a:t>
            </a:r>
            <a:endPar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endParaRPr>
          </a:p>
        </p:txBody>
      </p:sp>
      <p:sp>
        <p:nvSpPr>
          <p:cNvPr id="101" name="Rectangle 100"/>
          <p:cNvSpPr/>
          <p:nvPr/>
        </p:nvSpPr>
        <p:spPr>
          <a:xfrm>
            <a:off x="10756573" y="5422251"/>
            <a:ext cx="1120820" cy="369332"/>
          </a:xfrm>
          <a:prstGeom prst="rect">
            <a:avLst/>
          </a:prstGeom>
        </p:spPr>
        <p:txBody>
          <a:bodyPr wrap="none">
            <a:spAutoFit/>
          </a:bodyPr>
          <a:lstStyle/>
          <a:p>
            <a:r>
              <a:rPr lang="en-US" dirty="0" smtClean="0">
                <a:gradFill>
                  <a:gsLst>
                    <a:gs pos="0">
                      <a:schemeClr val="tx1"/>
                    </a:gs>
                    <a:gs pos="100000">
                      <a:schemeClr val="tx1"/>
                    </a:gs>
                  </a:gsLst>
                  <a:lin ang="5400000" scaled="0"/>
                </a:gradFill>
                <a:latin typeface="Arial Black" pitchFamily="34" charset="0"/>
                <a:ea typeface="Verdana" pitchFamily="34" charset="0"/>
                <a:cs typeface="Arial" pitchFamily="34" charset="0"/>
              </a:rPr>
              <a:t>Fidelity</a:t>
            </a:r>
            <a:endPar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endParaRPr>
          </a:p>
        </p:txBody>
      </p:sp>
      <p:sp>
        <p:nvSpPr>
          <p:cNvPr id="102" name="Rectangle 101"/>
          <p:cNvSpPr/>
          <p:nvPr/>
        </p:nvSpPr>
        <p:spPr>
          <a:xfrm>
            <a:off x="3304621" y="6063734"/>
            <a:ext cx="1071768" cy="369332"/>
          </a:xfrm>
          <a:prstGeom prst="rect">
            <a:avLst/>
          </a:prstGeom>
        </p:spPr>
        <p:txBody>
          <a:bodyPr wrap="none">
            <a:spAutoFit/>
          </a:bodyPr>
          <a:lstStyle/>
          <a:p>
            <a:r>
              <a:rPr lang="en-US" dirty="0" smtClean="0">
                <a:gradFill>
                  <a:gsLst>
                    <a:gs pos="0">
                      <a:schemeClr val="tx1"/>
                    </a:gs>
                    <a:gs pos="100000">
                      <a:schemeClr val="tx1"/>
                    </a:gs>
                  </a:gsLst>
                  <a:lin ang="5400000" scaled="0"/>
                </a:gradFill>
                <a:latin typeface="Arial Black" pitchFamily="34" charset="0"/>
                <a:ea typeface="Verdana" pitchFamily="34" charset="0"/>
                <a:cs typeface="Arial" pitchFamily="34" charset="0"/>
              </a:rPr>
              <a:t>Google</a:t>
            </a:r>
            <a:endPar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endParaRPr>
          </a:p>
        </p:txBody>
      </p:sp>
      <p:sp>
        <p:nvSpPr>
          <p:cNvPr id="103" name="Rectangle 102"/>
          <p:cNvSpPr/>
          <p:nvPr/>
        </p:nvSpPr>
        <p:spPr>
          <a:xfrm>
            <a:off x="7619638" y="6063734"/>
            <a:ext cx="704488" cy="369332"/>
          </a:xfrm>
          <a:prstGeom prst="rect">
            <a:avLst/>
          </a:prstGeom>
        </p:spPr>
        <p:txBody>
          <a:bodyPr wrap="none">
            <a:spAutoFit/>
          </a:bodyPr>
          <a:lstStyle/>
          <a:p>
            <a:r>
              <a:rPr lang="en-US" dirty="0" smtClean="0">
                <a:gradFill>
                  <a:gsLst>
                    <a:gs pos="0">
                      <a:schemeClr val="tx1"/>
                    </a:gs>
                    <a:gs pos="100000">
                      <a:schemeClr val="tx1"/>
                    </a:gs>
                  </a:gsLst>
                  <a:lin ang="5400000" scaled="0"/>
                </a:gradFill>
                <a:latin typeface="Arial Black" pitchFamily="34" charset="0"/>
                <a:ea typeface="Verdana" pitchFamily="34" charset="0"/>
                <a:cs typeface="Arial" pitchFamily="34" charset="0"/>
              </a:rPr>
              <a:t>Live</a:t>
            </a:r>
            <a:endParaRPr lang="en-US" dirty="0">
              <a:gradFill>
                <a:gsLst>
                  <a:gs pos="0">
                    <a:schemeClr val="tx1"/>
                  </a:gs>
                  <a:gs pos="100000">
                    <a:schemeClr val="tx1"/>
                  </a:gs>
                </a:gsLst>
                <a:lin ang="5400000" scaled="0"/>
              </a:gradFill>
              <a:latin typeface="Arial Black" pitchFamily="34" charset="0"/>
              <a:ea typeface="Verdana" pitchFamily="34" charset="0"/>
              <a:cs typeface="Arial" pitchFamily="34" charset="0"/>
            </a:endParaRPr>
          </a:p>
        </p:txBody>
      </p:sp>
      <p:sp>
        <p:nvSpPr>
          <p:cNvPr id="5" name="Oval 6"/>
          <p:cNvSpPr>
            <a:spLocks noChangeArrowheads="1"/>
          </p:cNvSpPr>
          <p:nvPr/>
        </p:nvSpPr>
        <p:spPr bwMode="auto">
          <a:xfrm>
            <a:off x="4268165" y="1606571"/>
            <a:ext cx="454647" cy="339703"/>
          </a:xfrm>
          <a:prstGeom prst="ellipse">
            <a:avLst/>
          </a:prstGeom>
          <a:solidFill>
            <a:schemeClr val="tx1"/>
          </a:solidFill>
          <a:ln>
            <a:noFill/>
          </a:ln>
          <a:effectLst>
            <a:outerShdw blurRad="368300" sx="102000" sy="102000" algn="ctr" rotWithShape="0">
              <a:schemeClr val="tx1"/>
            </a:outerShdw>
          </a:effectLst>
        </p:spPr>
        <p:txBody>
          <a:bodyPr vert="horz" wrap="square" lIns="91440" tIns="45720" rIns="91440" bIns="45720" numCol="1" anchor="t" anchorCtr="0" compatLnSpc="1">
            <a:prstTxWarp prst="textNoShape">
              <a:avLst/>
            </a:prstTxWarp>
          </a:bodyPr>
          <a:lstStyle/>
          <a:p>
            <a:endParaRPr lang="en-US"/>
          </a:p>
        </p:txBody>
      </p:sp>
      <p:sp>
        <p:nvSpPr>
          <p:cNvPr id="6" name="Oval 7"/>
          <p:cNvSpPr>
            <a:spLocks noChangeArrowheads="1"/>
          </p:cNvSpPr>
          <p:nvPr/>
        </p:nvSpPr>
        <p:spPr bwMode="auto">
          <a:xfrm>
            <a:off x="7458250" y="1608175"/>
            <a:ext cx="466667" cy="348685"/>
          </a:xfrm>
          <a:prstGeom prst="ellipse">
            <a:avLst/>
          </a:prstGeom>
          <a:solidFill>
            <a:schemeClr val="tx1"/>
          </a:solidFill>
          <a:ln>
            <a:noFill/>
          </a:ln>
          <a:effectLst>
            <a:outerShdw blurRad="368300" sx="102000" sy="102000" algn="ctr" rotWithShape="0">
              <a:schemeClr val="tx1"/>
            </a:outerShdw>
          </a:effectLst>
        </p:spPr>
        <p:txBody>
          <a:bodyPr vert="horz" wrap="square" lIns="91440" tIns="45720" rIns="91440" bIns="45720" numCol="1" anchor="t" anchorCtr="0" compatLnSpc="1">
            <a:prstTxWarp prst="textNoShape">
              <a:avLst/>
            </a:prstTxWarp>
          </a:bodyPr>
          <a:lstStyle/>
          <a:p>
            <a:endParaRPr lang="en-US"/>
          </a:p>
        </p:txBody>
      </p:sp>
      <p:sp>
        <p:nvSpPr>
          <p:cNvPr id="7" name="Oval 8"/>
          <p:cNvSpPr>
            <a:spLocks noChangeArrowheads="1"/>
          </p:cNvSpPr>
          <p:nvPr/>
        </p:nvSpPr>
        <p:spPr bwMode="auto">
          <a:xfrm>
            <a:off x="10644456" y="2290571"/>
            <a:ext cx="460362" cy="343974"/>
          </a:xfrm>
          <a:prstGeom prst="ellipse">
            <a:avLst/>
          </a:prstGeom>
          <a:solidFill>
            <a:schemeClr val="tx1"/>
          </a:solidFill>
          <a:ln>
            <a:noFill/>
          </a:ln>
          <a:effectLst>
            <a:outerShdw blurRad="368300" sx="102000" sy="102000" algn="ctr" rotWithShape="0">
              <a:schemeClr val="tx1"/>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9"/>
          <p:cNvSpPr>
            <a:spLocks noChangeArrowheads="1"/>
          </p:cNvSpPr>
          <p:nvPr/>
        </p:nvSpPr>
        <p:spPr bwMode="auto">
          <a:xfrm>
            <a:off x="1090359" y="4993541"/>
            <a:ext cx="456510" cy="342471"/>
          </a:xfrm>
          <a:prstGeom prst="ellipse">
            <a:avLst/>
          </a:prstGeom>
          <a:solidFill>
            <a:schemeClr val="tx1"/>
          </a:solidFill>
          <a:ln>
            <a:noFill/>
          </a:ln>
          <a:effectLst>
            <a:outerShdw blurRad="368300" sx="102000" sy="102000" algn="ctr" rotWithShape="0">
              <a:schemeClr val="tx1"/>
            </a:outerShdw>
          </a:effectLst>
        </p:spPr>
        <p:txBody>
          <a:bodyPr vert="horz" wrap="square" lIns="91440" tIns="45720" rIns="91440" bIns="45720" numCol="1" anchor="t" anchorCtr="0" compatLnSpc="1">
            <a:prstTxWarp prst="textNoShape">
              <a:avLst/>
            </a:prstTxWarp>
          </a:bodyPr>
          <a:lstStyle/>
          <a:p>
            <a:endParaRPr lang="en-US"/>
          </a:p>
        </p:txBody>
      </p:sp>
      <p:sp>
        <p:nvSpPr>
          <p:cNvPr id="9" name="Oval 10"/>
          <p:cNvSpPr>
            <a:spLocks noChangeArrowheads="1"/>
          </p:cNvSpPr>
          <p:nvPr/>
        </p:nvSpPr>
        <p:spPr bwMode="auto">
          <a:xfrm>
            <a:off x="4257407" y="5672387"/>
            <a:ext cx="477437" cy="358171"/>
          </a:xfrm>
          <a:prstGeom prst="ellipse">
            <a:avLst/>
          </a:prstGeom>
          <a:solidFill>
            <a:schemeClr val="tx1"/>
          </a:solidFill>
          <a:ln>
            <a:noFill/>
          </a:ln>
          <a:effectLst>
            <a:outerShdw blurRad="368300" sx="102000" sy="102000" algn="ctr" rotWithShape="0">
              <a:schemeClr val="tx1"/>
            </a:outerShdw>
          </a:effectLst>
        </p:spPr>
        <p:txBody>
          <a:bodyPr vert="horz" wrap="square" lIns="91440" tIns="45720" rIns="91440" bIns="45720" numCol="1" anchor="t" anchorCtr="0" compatLnSpc="1">
            <a:prstTxWarp prst="textNoShape">
              <a:avLst/>
            </a:prstTxWarp>
          </a:bodyPr>
          <a:lstStyle/>
          <a:p>
            <a:endParaRPr lang="en-US"/>
          </a:p>
        </p:txBody>
      </p:sp>
      <p:sp>
        <p:nvSpPr>
          <p:cNvPr id="10" name="Oval 11"/>
          <p:cNvSpPr>
            <a:spLocks noChangeArrowheads="1"/>
          </p:cNvSpPr>
          <p:nvPr/>
        </p:nvSpPr>
        <p:spPr bwMode="auto">
          <a:xfrm>
            <a:off x="7455254" y="5681475"/>
            <a:ext cx="457555" cy="343256"/>
          </a:xfrm>
          <a:prstGeom prst="ellipse">
            <a:avLst/>
          </a:prstGeom>
          <a:solidFill>
            <a:schemeClr val="tx1"/>
          </a:solidFill>
          <a:ln>
            <a:noFill/>
          </a:ln>
          <a:effectLst>
            <a:outerShdw blurRad="368300" sx="102000" sy="102000" algn="ctr" rotWithShape="0">
              <a:schemeClr val="tx1"/>
            </a:outerShdw>
          </a:effectLst>
        </p:spPr>
        <p:txBody>
          <a:bodyPr vert="horz" wrap="square" lIns="91440" tIns="45720" rIns="91440" bIns="45720" numCol="1" anchor="t" anchorCtr="0" compatLnSpc="1">
            <a:prstTxWarp prst="textNoShape">
              <a:avLst/>
            </a:prstTxWarp>
          </a:bodyPr>
          <a:lstStyle/>
          <a:p>
            <a:endParaRPr lang="en-US"/>
          </a:p>
        </p:txBody>
      </p:sp>
      <p:sp>
        <p:nvSpPr>
          <p:cNvPr id="11" name="Oval 12"/>
          <p:cNvSpPr>
            <a:spLocks noChangeArrowheads="1"/>
          </p:cNvSpPr>
          <p:nvPr/>
        </p:nvSpPr>
        <p:spPr bwMode="auto">
          <a:xfrm>
            <a:off x="10644198" y="4992376"/>
            <a:ext cx="458062" cy="343636"/>
          </a:xfrm>
          <a:prstGeom prst="ellipse">
            <a:avLst/>
          </a:prstGeom>
          <a:solidFill>
            <a:schemeClr val="tx1"/>
          </a:solidFill>
          <a:ln>
            <a:noFill/>
          </a:ln>
          <a:effectLst>
            <a:outerShdw blurRad="368300" sx="102000" sy="102000" algn="ctr" rotWithShape="0">
              <a:schemeClr val="tx1"/>
            </a:outerShdw>
          </a:effectLst>
        </p:spPr>
        <p:txBody>
          <a:bodyPr vert="horz" wrap="square" lIns="91440" tIns="45720" rIns="91440" bIns="45720" numCol="1" anchor="t" anchorCtr="0" compatLnSpc="1">
            <a:prstTxWarp prst="textNoShape">
              <a:avLst/>
            </a:prstTxWarp>
          </a:bodyPr>
          <a:lstStyle/>
          <a:p>
            <a:endParaRPr lang="en-US"/>
          </a:p>
        </p:txBody>
      </p:sp>
      <p:sp>
        <p:nvSpPr>
          <p:cNvPr id="12" name="Oval 13"/>
          <p:cNvSpPr>
            <a:spLocks noChangeArrowheads="1"/>
          </p:cNvSpPr>
          <p:nvPr/>
        </p:nvSpPr>
        <p:spPr bwMode="auto">
          <a:xfrm>
            <a:off x="1077198" y="2286001"/>
            <a:ext cx="462740" cy="348544"/>
          </a:xfrm>
          <a:prstGeom prst="ellipse">
            <a:avLst/>
          </a:prstGeom>
          <a:solidFill>
            <a:schemeClr val="tx1"/>
          </a:solidFill>
          <a:ln>
            <a:noFill/>
          </a:ln>
          <a:effectLst>
            <a:outerShdw blurRad="368300" sx="102000" sy="102000" algn="ctr" rotWithShape="0">
              <a:schemeClr val="tx1"/>
            </a:outerShdw>
          </a:effectLst>
        </p:spPr>
        <p:txBody>
          <a:bodyPr vert="horz" wrap="square" lIns="91440" tIns="45720" rIns="91440" bIns="45720" numCol="1" anchor="t" anchorCtr="0" compatLnSpc="1">
            <a:prstTxWarp prst="textNoShape">
              <a:avLst/>
            </a:prstTxWarp>
          </a:bodyPr>
          <a:lstStyle/>
          <a:p>
            <a:endParaRPr lang="en-US"/>
          </a:p>
        </p:txBody>
      </p:sp>
      <p:sp>
        <p:nvSpPr>
          <p:cNvPr id="50" name="Rectangle 49"/>
          <p:cNvSpPr/>
          <p:nvPr/>
        </p:nvSpPr>
        <p:spPr>
          <a:xfrm>
            <a:off x="964203" y="3033296"/>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Tax Payer Data</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Tax returns</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Filing status</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List of employers</a:t>
            </a:r>
          </a:p>
        </p:txBody>
      </p:sp>
      <p:sp>
        <p:nvSpPr>
          <p:cNvPr id="51" name="Rectangle 50"/>
          <p:cNvSpPr/>
          <p:nvPr/>
        </p:nvSpPr>
        <p:spPr>
          <a:xfrm>
            <a:off x="964203" y="3871496"/>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Shipping Address</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Lake Joy Drive</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Carnation, WA</a:t>
            </a:r>
          </a:p>
        </p:txBody>
      </p:sp>
      <p:sp>
        <p:nvSpPr>
          <p:cNvPr id="52" name="Rectangle 51"/>
          <p:cNvSpPr/>
          <p:nvPr/>
        </p:nvSpPr>
        <p:spPr>
          <a:xfrm>
            <a:off x="9278024" y="3033296"/>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Business address (public)</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1 Microsoft Way</a:t>
            </a:r>
          </a:p>
          <a:p>
            <a:pPr marL="0" lvl="1" fontAlgn="base">
              <a:lnSpc>
                <a:spcPct val="90000"/>
              </a:lnSpc>
              <a:spcBef>
                <a:spcPts val="400"/>
              </a:spcBef>
              <a:spcAft>
                <a:spcPct val="0"/>
              </a:spcAft>
              <a:buClr>
                <a:srgbClr val="26AAE2"/>
              </a:buClr>
            </a:pPr>
            <a:r>
              <a:rPr lang="en-US" sz="700" i="1" dirty="0" err="1">
                <a:gradFill>
                  <a:gsLst>
                    <a:gs pos="0">
                      <a:schemeClr val="bg1"/>
                    </a:gs>
                    <a:gs pos="100000">
                      <a:schemeClr val="bg1"/>
                    </a:gs>
                  </a:gsLst>
                  <a:lin ang="5400000" scaled="0"/>
                </a:gradFill>
                <a:latin typeface="Arial" pitchFamily="34" charset="0"/>
                <a:ea typeface="Verdana" pitchFamily="34" charset="0"/>
                <a:cs typeface="Arial" pitchFamily="34" charset="0"/>
              </a:rPr>
              <a:t>Redwest</a:t>
            </a: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-D</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Redmond, WA 98052</a:t>
            </a:r>
          </a:p>
        </p:txBody>
      </p:sp>
      <p:sp>
        <p:nvSpPr>
          <p:cNvPr id="53" name="Rectangle 52"/>
          <p:cNvSpPr/>
          <p:nvPr/>
        </p:nvSpPr>
        <p:spPr>
          <a:xfrm>
            <a:off x="9278024" y="3871496"/>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Personal email #1</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mark_ryland@hotmail.com</a:t>
            </a:r>
          </a:p>
        </p:txBody>
      </p:sp>
      <p:sp>
        <p:nvSpPr>
          <p:cNvPr id="54" name="Rectangle 53"/>
          <p:cNvSpPr/>
          <p:nvPr/>
        </p:nvSpPr>
        <p:spPr>
          <a:xfrm>
            <a:off x="3042659" y="2601747"/>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Bank Accounts</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Checking</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Savings</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Money market</a:t>
            </a:r>
          </a:p>
        </p:txBody>
      </p:sp>
      <p:sp>
        <p:nvSpPr>
          <p:cNvPr id="55" name="Rectangle 54"/>
          <p:cNvSpPr/>
          <p:nvPr/>
        </p:nvSpPr>
        <p:spPr>
          <a:xfrm>
            <a:off x="5121115" y="2601747"/>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Public (fed) data</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conradb@microsoft.com</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Stable per-partner UUID [for correlation]</a:t>
            </a:r>
          </a:p>
        </p:txBody>
      </p:sp>
      <p:sp>
        <p:nvSpPr>
          <p:cNvPr id="56" name="Rectangle 55"/>
          <p:cNvSpPr/>
          <p:nvPr/>
        </p:nvSpPr>
        <p:spPr>
          <a:xfrm>
            <a:off x="7199571" y="2601747"/>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Social Security #</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599-59-5959</a:t>
            </a:r>
          </a:p>
        </p:txBody>
      </p:sp>
      <p:sp>
        <p:nvSpPr>
          <p:cNvPr id="57" name="Rectangle 56"/>
          <p:cNvSpPr/>
          <p:nvPr/>
        </p:nvSpPr>
        <p:spPr>
          <a:xfrm>
            <a:off x="3042659" y="3439947"/>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Home Address</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Walker Drive</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Redmond, WA</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425-555-1212</a:t>
            </a:r>
          </a:p>
        </p:txBody>
      </p:sp>
      <p:sp>
        <p:nvSpPr>
          <p:cNvPr id="58" name="Rectangle 57"/>
          <p:cNvSpPr/>
          <p:nvPr/>
        </p:nvSpPr>
        <p:spPr>
          <a:xfrm>
            <a:off x="5121115" y="3439947"/>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Payroll Data</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Monthly withholding</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W2 data</a:t>
            </a:r>
          </a:p>
        </p:txBody>
      </p:sp>
      <p:sp>
        <p:nvSpPr>
          <p:cNvPr id="59" name="Rectangle 58"/>
          <p:cNvSpPr/>
          <p:nvPr/>
        </p:nvSpPr>
        <p:spPr>
          <a:xfrm>
            <a:off x="7199571" y="3439947"/>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Personal email #2</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mpryland@gmail.com</a:t>
            </a:r>
          </a:p>
        </p:txBody>
      </p:sp>
      <p:sp>
        <p:nvSpPr>
          <p:cNvPr id="60" name="Rectangle 59"/>
          <p:cNvSpPr/>
          <p:nvPr/>
        </p:nvSpPr>
        <p:spPr>
          <a:xfrm>
            <a:off x="3042659" y="4303044"/>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ID data (quasi-private)</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Redmond\Mark</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NT SID</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Password</a:t>
            </a:r>
          </a:p>
        </p:txBody>
      </p:sp>
      <p:sp>
        <p:nvSpPr>
          <p:cNvPr id="61" name="Rectangle 60"/>
          <p:cNvSpPr/>
          <p:nvPr/>
        </p:nvSpPr>
        <p:spPr>
          <a:xfrm>
            <a:off x="5121115" y="4303044"/>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Mobile phone #</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202-555-1212</a:t>
            </a:r>
          </a:p>
        </p:txBody>
      </p:sp>
      <p:sp>
        <p:nvSpPr>
          <p:cNvPr id="62" name="Rectangle 61"/>
          <p:cNvSpPr/>
          <p:nvPr/>
        </p:nvSpPr>
        <p:spPr>
          <a:xfrm>
            <a:off x="7199571" y="4303044"/>
            <a:ext cx="1950212" cy="726281"/>
          </a:xfrm>
          <a:prstGeom prst="rect">
            <a:avLst/>
          </a:prstGeom>
          <a:gradFill>
            <a:gsLst>
              <a:gs pos="0">
                <a:schemeClr val="tx2">
                  <a:lumMod val="20000"/>
                  <a:lumOff val="80000"/>
                </a:schemeClr>
              </a:gs>
              <a:gs pos="91000">
                <a:schemeClr val="bg1">
                  <a:alpha val="0"/>
                </a:schemeClr>
              </a:gs>
            </a:gsLst>
          </a:gradFill>
          <a:ln>
            <a:noFill/>
          </a:ln>
          <a:effectLst>
            <a:outerShdw blurRad="177800" sx="102000" sy="102000" algn="ctr" rotWithShape="0">
              <a:schemeClr val="bg2">
                <a:lumMod val="40000"/>
                <a:lumOff val="60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40" rtlCol="0" anchor="t"/>
          <a:lstStyle/>
          <a:p>
            <a:r>
              <a:rPr lang="en-US" sz="900" dirty="0">
                <a:gradFill>
                  <a:gsLst>
                    <a:gs pos="0">
                      <a:schemeClr val="bg1"/>
                    </a:gs>
                    <a:gs pos="100000">
                      <a:schemeClr val="bg1"/>
                    </a:gs>
                  </a:gsLst>
                  <a:lin ang="5400000" scaled="0"/>
                </a:gradFill>
                <a:latin typeface="Arial Black" pitchFamily="34" charset="0"/>
              </a:rPr>
              <a:t>401K Data</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Monthly contributions</a:t>
            </a:r>
          </a:p>
          <a:p>
            <a:pPr marL="0" lvl="1" fontAlgn="base">
              <a:lnSpc>
                <a:spcPct val="90000"/>
              </a:lnSpc>
              <a:spcBef>
                <a:spcPts val="400"/>
              </a:spcBef>
              <a:spcAft>
                <a:spcPct val="0"/>
              </a:spcAft>
              <a:buClr>
                <a:srgbClr val="26AAE2"/>
              </a:buClr>
            </a:pPr>
            <a:r>
              <a:rPr lang="en-US" sz="700" i="1" dirty="0">
                <a:gradFill>
                  <a:gsLst>
                    <a:gs pos="0">
                      <a:schemeClr val="bg1"/>
                    </a:gs>
                    <a:gs pos="100000">
                      <a:schemeClr val="bg1"/>
                    </a:gs>
                  </a:gsLst>
                  <a:lin ang="5400000" scaled="0"/>
                </a:gradFill>
                <a:latin typeface="Arial" pitchFamily="34" charset="0"/>
                <a:ea typeface="Verdana" pitchFamily="34" charset="0"/>
                <a:cs typeface="Arial" pitchFamily="34" charset="0"/>
              </a:rPr>
              <a:t>Account status</a:t>
            </a:r>
          </a:p>
        </p:txBody>
      </p:sp>
    </p:spTree>
    <p:extLst>
      <p:ext uri="{BB962C8B-B14F-4D97-AF65-F5344CB8AC3E}">
        <p14:creationId xmlns:p14="http://schemas.microsoft.com/office/powerpoint/2010/main" val="31661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20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99"/>
                                        </p:tgtEl>
                                        <p:attrNameLst>
                                          <p:attrName>style.visibility</p:attrName>
                                        </p:attrNameLst>
                                      </p:cBhvr>
                                      <p:to>
                                        <p:strVal val="visible"/>
                                      </p:to>
                                    </p:set>
                                    <p:animEffect transition="in" filter="fade">
                                      <p:cBhvr>
                                        <p:cTn id="13" dur="500"/>
                                        <p:tgtEl>
                                          <p:spTgt spid="99"/>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1"/>
                                        </p:tgtEl>
                                        <p:attrNameLst>
                                          <p:attrName>style.visibility</p:attrName>
                                        </p:attrNameLst>
                                      </p:cBhvr>
                                      <p:to>
                                        <p:strVal val="visible"/>
                                      </p:to>
                                    </p:set>
                                    <p:animEffect transition="in" filter="fade">
                                      <p:cBhvr>
                                        <p:cTn id="16" dur="500"/>
                                        <p:tgtEl>
                                          <p:spTgt spid="101"/>
                                        </p:tgtEl>
                                      </p:cBhvr>
                                    </p:animEffect>
                                  </p:childTnLst>
                                </p:cTn>
                              </p:par>
                              <p:par>
                                <p:cTn id="17" presetID="10" presetClass="entr" presetSubtype="0" fill="hold" grpId="0" nodeType="withEffect">
                                  <p:stCondLst>
                                    <p:cond delay="750"/>
                                  </p:stCondLst>
                                  <p:childTnLst>
                                    <p:set>
                                      <p:cBhvr>
                                        <p:cTn id="18" dur="1" fill="hold">
                                          <p:stCondLst>
                                            <p:cond delay="0"/>
                                          </p:stCondLst>
                                        </p:cTn>
                                        <p:tgtEl>
                                          <p:spTgt spid="103"/>
                                        </p:tgtEl>
                                        <p:attrNameLst>
                                          <p:attrName>style.visibility</p:attrName>
                                        </p:attrNameLst>
                                      </p:cBhvr>
                                      <p:to>
                                        <p:strVal val="visible"/>
                                      </p:to>
                                    </p:set>
                                    <p:animEffect transition="in" filter="fade">
                                      <p:cBhvr>
                                        <p:cTn id="19" dur="500"/>
                                        <p:tgtEl>
                                          <p:spTgt spid="103"/>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par>
                                <p:cTn id="23" presetID="10" presetClass="entr" presetSubtype="0" fill="hold" grpId="0"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fade">
                                      <p:cBhvr>
                                        <p:cTn id="25" dur="500"/>
                                        <p:tgtEl>
                                          <p:spTgt spid="100"/>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95"/>
                                        </p:tgtEl>
                                        <p:attrNameLst>
                                          <p:attrName>style.visibility</p:attrName>
                                        </p:attrNameLst>
                                      </p:cBhvr>
                                      <p:to>
                                        <p:strVal val="visible"/>
                                      </p:to>
                                    </p:set>
                                    <p:animEffect transition="in" filter="fade">
                                      <p:cBhvr>
                                        <p:cTn id="28" dur="500"/>
                                        <p:tgtEl>
                                          <p:spTgt spid="95"/>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0" presetClass="entr" presetSubtype="0" fill="hold" grpId="4" nodeType="withEffect">
                                  <p:stCondLst>
                                    <p:cond delay="200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childTnLst>
                                </p:cTn>
                              </p:par>
                              <p:par>
                                <p:cTn id="35" presetID="10" presetClass="entr" presetSubtype="0" fill="hold" grpId="4" nodeType="withEffect">
                                  <p:stCondLst>
                                    <p:cond delay="200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childTnLst>
                                </p:cTn>
                              </p:par>
                              <p:par>
                                <p:cTn id="38" presetID="10" presetClass="entr" presetSubtype="0" fill="hold" grpId="5" nodeType="withEffect">
                                  <p:stCondLst>
                                    <p:cond delay="2000"/>
                                  </p:stCondLst>
                                  <p:childTnLst>
                                    <p:set>
                                      <p:cBhvr>
                                        <p:cTn id="39" dur="1" fill="hold">
                                          <p:stCondLst>
                                            <p:cond delay="0"/>
                                          </p:stCondLst>
                                        </p:cTn>
                                        <p:tgtEl>
                                          <p:spTgt spid="71"/>
                                        </p:tgtEl>
                                        <p:attrNameLst>
                                          <p:attrName>style.visibility</p:attrName>
                                        </p:attrNameLst>
                                      </p:cBhvr>
                                      <p:to>
                                        <p:strVal val="visible"/>
                                      </p:to>
                                    </p:set>
                                    <p:animEffect transition="in" filter="fade">
                                      <p:cBhvr>
                                        <p:cTn id="40" dur="1000"/>
                                        <p:tgtEl>
                                          <p:spTgt spid="71"/>
                                        </p:tgtEl>
                                      </p:cBhvr>
                                    </p:animEffect>
                                  </p:childTnLst>
                                </p:cTn>
                              </p:par>
                              <p:par>
                                <p:cTn id="41" presetID="10" presetClass="entr" presetSubtype="0" fill="hold" grpId="4" nodeType="withEffect">
                                  <p:stCondLst>
                                    <p:cond delay="200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1000"/>
                                        <p:tgtEl>
                                          <p:spTgt spid="75"/>
                                        </p:tgtEl>
                                      </p:cBhvr>
                                    </p:animEffect>
                                  </p:childTnLst>
                                </p:cTn>
                              </p:par>
                              <p:par>
                                <p:cTn id="44" presetID="10" presetClass="entr" presetSubtype="0" fill="hold" grpId="6" nodeType="withEffect">
                                  <p:stCondLst>
                                    <p:cond delay="2000"/>
                                  </p:stCondLst>
                                  <p:childTnLst>
                                    <p:set>
                                      <p:cBhvr>
                                        <p:cTn id="45" dur="1" fill="hold">
                                          <p:stCondLst>
                                            <p:cond delay="0"/>
                                          </p:stCondLst>
                                        </p:cTn>
                                        <p:tgtEl>
                                          <p:spTgt spid="72"/>
                                        </p:tgtEl>
                                        <p:attrNameLst>
                                          <p:attrName>style.visibility</p:attrName>
                                        </p:attrNameLst>
                                      </p:cBhvr>
                                      <p:to>
                                        <p:strVal val="visible"/>
                                      </p:to>
                                    </p:set>
                                    <p:animEffect transition="in" filter="fade">
                                      <p:cBhvr>
                                        <p:cTn id="46" dur="1000"/>
                                        <p:tgtEl>
                                          <p:spTgt spid="72"/>
                                        </p:tgtEl>
                                      </p:cBhvr>
                                    </p:animEffect>
                                  </p:childTnLst>
                                </p:cTn>
                              </p:par>
                              <p:par>
                                <p:cTn id="47" presetID="10" presetClass="entr" presetSubtype="0" fill="hold" grpId="5" nodeType="withEffect">
                                  <p:stCondLst>
                                    <p:cond delay="200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childTnLst>
                                </p:cTn>
                              </p:par>
                              <p:par>
                                <p:cTn id="50" presetID="10" presetClass="entr" presetSubtype="0" fill="hold" grpId="1" nodeType="withEffect">
                                  <p:stCondLst>
                                    <p:cond delay="200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1000"/>
                                        <p:tgtEl>
                                          <p:spTgt spid="80"/>
                                        </p:tgtEl>
                                      </p:cBhvr>
                                    </p:animEffect>
                                  </p:childTnLst>
                                </p:cTn>
                              </p:par>
                              <p:par>
                                <p:cTn id="53" presetID="10" presetClass="entr" presetSubtype="0" fill="hold" grpId="1" nodeType="withEffect">
                                  <p:stCondLst>
                                    <p:cond delay="2000"/>
                                  </p:stCondLst>
                                  <p:childTnLst>
                                    <p:set>
                                      <p:cBhvr>
                                        <p:cTn id="54" dur="1" fill="hold">
                                          <p:stCondLst>
                                            <p:cond delay="0"/>
                                          </p:stCondLst>
                                        </p:cTn>
                                        <p:tgtEl>
                                          <p:spTgt spid="78"/>
                                        </p:tgtEl>
                                        <p:attrNameLst>
                                          <p:attrName>style.visibility</p:attrName>
                                        </p:attrNameLst>
                                      </p:cBhvr>
                                      <p:to>
                                        <p:strVal val="visible"/>
                                      </p:to>
                                    </p:set>
                                    <p:animEffect transition="in" filter="fade">
                                      <p:cBhvr>
                                        <p:cTn id="55" dur="1000"/>
                                        <p:tgtEl>
                                          <p:spTgt spid="78"/>
                                        </p:tgtEl>
                                      </p:cBhvr>
                                    </p:animEffect>
                                  </p:childTnLst>
                                </p:cTn>
                              </p:par>
                              <p:par>
                                <p:cTn id="56" presetID="10" presetClass="entr" presetSubtype="0" fill="hold" grpId="2" nodeType="withEffect">
                                  <p:stCondLst>
                                    <p:cond delay="200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1000"/>
                                        <p:tgtEl>
                                          <p:spTgt spid="79"/>
                                        </p:tgtEl>
                                      </p:cBhvr>
                                    </p:animEffect>
                                  </p:childTnLst>
                                </p:cTn>
                              </p:par>
                              <p:par>
                                <p:cTn id="59" presetID="10" presetClass="entr" presetSubtype="0" fill="hold" grpId="2" nodeType="withEffect">
                                  <p:stCondLst>
                                    <p:cond delay="200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1000"/>
                                        <p:tgtEl>
                                          <p:spTgt spid="76"/>
                                        </p:tgtEl>
                                      </p:cBhvr>
                                    </p:animEffect>
                                  </p:childTnLst>
                                </p:cTn>
                              </p:par>
                              <p:par>
                                <p:cTn id="62" presetID="10" presetClass="entr" presetSubtype="0" fill="hold" grpId="4" nodeType="withEffect">
                                  <p:stCondLst>
                                    <p:cond delay="2000"/>
                                  </p:stCondLst>
                                  <p:childTnLst>
                                    <p:set>
                                      <p:cBhvr>
                                        <p:cTn id="63" dur="1" fill="hold">
                                          <p:stCondLst>
                                            <p:cond delay="0"/>
                                          </p:stCondLst>
                                        </p:cTn>
                                        <p:tgtEl>
                                          <p:spTgt spid="74"/>
                                        </p:tgtEl>
                                        <p:attrNameLst>
                                          <p:attrName>style.visibility</p:attrName>
                                        </p:attrNameLst>
                                      </p:cBhvr>
                                      <p:to>
                                        <p:strVal val="visible"/>
                                      </p:to>
                                    </p:set>
                                    <p:animEffect transition="in" filter="fade">
                                      <p:cBhvr>
                                        <p:cTn id="64" dur="1000"/>
                                        <p:tgtEl>
                                          <p:spTgt spid="74"/>
                                        </p:tgtEl>
                                      </p:cBhvr>
                                    </p:animEffect>
                                  </p:childTnLst>
                                </p:cTn>
                              </p:par>
                              <p:par>
                                <p:cTn id="65" presetID="10" presetClass="entr" presetSubtype="0" fill="hold" grpId="2" nodeType="withEffect">
                                  <p:stCondLst>
                                    <p:cond delay="200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1000"/>
                                        <p:tgtEl>
                                          <p:spTgt spid="73"/>
                                        </p:tgtEl>
                                      </p:cBhvr>
                                    </p:animEffect>
                                  </p:childTnLst>
                                </p:cTn>
                              </p:par>
                              <p:par>
                                <p:cTn id="68" presetID="10" presetClass="entr" presetSubtype="0" fill="hold" grpId="1" nodeType="withEffect">
                                  <p:stCondLst>
                                    <p:cond delay="200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500"/>
                                        <p:tgtEl>
                                          <p:spTgt spid="7"/>
                                        </p:tgtEl>
                                      </p:cBhvr>
                                    </p:animEffect>
                                  </p:childTnLst>
                                </p:cTn>
                              </p:par>
                              <p:par>
                                <p:cTn id="76" presetID="10" presetClass="exit" presetSubtype="0" fill="hold" nodeType="withEffect">
                                  <p:stCondLst>
                                    <p:cond delay="0"/>
                                  </p:stCondLst>
                                  <p:childTnLst>
                                    <p:animEffect transition="out" filter="fade">
                                      <p:cBhvr>
                                        <p:cTn id="77" dur="750"/>
                                        <p:tgtEl>
                                          <p:spTgt spid="69"/>
                                        </p:tgtEl>
                                      </p:cBhvr>
                                    </p:animEffect>
                                    <p:set>
                                      <p:cBhvr>
                                        <p:cTn id="78" dur="1" fill="hold">
                                          <p:stCondLst>
                                            <p:cond delay="749"/>
                                          </p:stCondLst>
                                        </p:cTn>
                                        <p:tgtEl>
                                          <p:spTgt spid="6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750"/>
                                        <p:tgtEl>
                                          <p:spTgt spid="70"/>
                                        </p:tgtEl>
                                      </p:cBhvr>
                                    </p:animEffect>
                                    <p:set>
                                      <p:cBhvr>
                                        <p:cTn id="81" dur="1" fill="hold">
                                          <p:stCondLst>
                                            <p:cond delay="749"/>
                                          </p:stCondLst>
                                        </p:cTn>
                                        <p:tgtEl>
                                          <p:spTgt spid="7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750"/>
                                        <p:tgtEl>
                                          <p:spTgt spid="71"/>
                                        </p:tgtEl>
                                      </p:cBhvr>
                                    </p:animEffect>
                                    <p:set>
                                      <p:cBhvr>
                                        <p:cTn id="84" dur="1" fill="hold">
                                          <p:stCondLst>
                                            <p:cond delay="749"/>
                                          </p:stCondLst>
                                        </p:cTn>
                                        <p:tgtEl>
                                          <p:spTgt spid="7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750"/>
                                        <p:tgtEl>
                                          <p:spTgt spid="75"/>
                                        </p:tgtEl>
                                      </p:cBhvr>
                                    </p:animEffect>
                                    <p:set>
                                      <p:cBhvr>
                                        <p:cTn id="87" dur="1" fill="hold">
                                          <p:stCondLst>
                                            <p:cond delay="749"/>
                                          </p:stCondLst>
                                        </p:cTn>
                                        <p:tgtEl>
                                          <p:spTgt spid="75"/>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750"/>
                                        <p:tgtEl>
                                          <p:spTgt spid="72"/>
                                        </p:tgtEl>
                                      </p:cBhvr>
                                    </p:animEffect>
                                    <p:set>
                                      <p:cBhvr>
                                        <p:cTn id="90" dur="1" fill="hold">
                                          <p:stCondLst>
                                            <p:cond delay="749"/>
                                          </p:stCondLst>
                                        </p:cTn>
                                        <p:tgtEl>
                                          <p:spTgt spid="72"/>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750"/>
                                        <p:tgtEl>
                                          <p:spTgt spid="77"/>
                                        </p:tgtEl>
                                      </p:cBhvr>
                                    </p:animEffect>
                                    <p:set>
                                      <p:cBhvr>
                                        <p:cTn id="93" dur="1" fill="hold">
                                          <p:stCondLst>
                                            <p:cond delay="749"/>
                                          </p:stCondLst>
                                        </p:cTn>
                                        <p:tgtEl>
                                          <p:spTgt spid="77"/>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750"/>
                                        <p:tgtEl>
                                          <p:spTgt spid="80"/>
                                        </p:tgtEl>
                                      </p:cBhvr>
                                    </p:animEffect>
                                    <p:set>
                                      <p:cBhvr>
                                        <p:cTn id="96" dur="1" fill="hold">
                                          <p:stCondLst>
                                            <p:cond delay="749"/>
                                          </p:stCondLst>
                                        </p:cTn>
                                        <p:tgtEl>
                                          <p:spTgt spid="80"/>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750"/>
                                        <p:tgtEl>
                                          <p:spTgt spid="78"/>
                                        </p:tgtEl>
                                      </p:cBhvr>
                                    </p:animEffect>
                                    <p:set>
                                      <p:cBhvr>
                                        <p:cTn id="99" dur="1" fill="hold">
                                          <p:stCondLst>
                                            <p:cond delay="749"/>
                                          </p:stCondLst>
                                        </p:cTn>
                                        <p:tgtEl>
                                          <p:spTgt spid="78"/>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750"/>
                                        <p:tgtEl>
                                          <p:spTgt spid="5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750"/>
                                        <p:tgtEl>
                                          <p:spTgt spid="5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750"/>
                                        <p:tgtEl>
                                          <p:spTgt spid="5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750"/>
                                        <p:tgtEl>
                                          <p:spTgt spid="5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60"/>
                                        </p:tgtEl>
                                        <p:attrNameLst>
                                          <p:attrName>style.visibility</p:attrName>
                                        </p:attrNameLst>
                                      </p:cBhvr>
                                      <p:to>
                                        <p:strVal val="visible"/>
                                      </p:to>
                                    </p:set>
                                    <p:animEffect transition="in" filter="fade">
                                      <p:cBhvr>
                                        <p:cTn id="114" dur="750"/>
                                        <p:tgtEl>
                                          <p:spTgt spid="60"/>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750"/>
                                        <p:tgtEl>
                                          <p:spTgt spid="58"/>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fade">
                                      <p:cBhvr>
                                        <p:cTn id="120" dur="750"/>
                                        <p:tgtEl>
                                          <p:spTgt spid="62"/>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fade">
                                      <p:cBhvr>
                                        <p:cTn id="123" dur="750"/>
                                        <p:tgtEl>
                                          <p:spTgt spid="53"/>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1"/>
                                        </p:tgtEl>
                                        <p:attrNameLst>
                                          <p:attrName>style.visibility</p:attrName>
                                        </p:attrNameLst>
                                      </p:cBhvr>
                                      <p:to>
                                        <p:strVal val="visible"/>
                                      </p:to>
                                    </p:set>
                                    <p:animEffect transition="in" filter="fade">
                                      <p:cBhvr>
                                        <p:cTn id="128" dur="500"/>
                                        <p:tgtEl>
                                          <p:spTgt spid="11"/>
                                        </p:tgtEl>
                                      </p:cBhvr>
                                    </p:animEffect>
                                  </p:childTnLst>
                                </p:cTn>
                              </p:par>
                              <p:par>
                                <p:cTn id="129" presetID="10" presetClass="exit" presetSubtype="0" fill="hold" grpId="1" nodeType="withEffect">
                                  <p:stCondLst>
                                    <p:cond delay="0"/>
                                  </p:stCondLst>
                                  <p:childTnLst>
                                    <p:animEffect transition="out" filter="fade">
                                      <p:cBhvr>
                                        <p:cTn id="130" dur="500"/>
                                        <p:tgtEl>
                                          <p:spTgt spid="7"/>
                                        </p:tgtEl>
                                      </p:cBhvr>
                                    </p:animEffect>
                                    <p:set>
                                      <p:cBhvr>
                                        <p:cTn id="131" dur="1" fill="hold">
                                          <p:stCondLst>
                                            <p:cond delay="499"/>
                                          </p:stCondLst>
                                        </p:cTn>
                                        <p:tgtEl>
                                          <p:spTgt spid="7"/>
                                        </p:tgtEl>
                                        <p:attrNameLst>
                                          <p:attrName>style.visibility</p:attrName>
                                        </p:attrNameLst>
                                      </p:cBhvr>
                                      <p:to>
                                        <p:strVal val="hidden"/>
                                      </p:to>
                                    </p:set>
                                  </p:childTnLst>
                                </p:cTn>
                              </p:par>
                              <p:par>
                                <p:cTn id="132" presetID="10" presetClass="entr" presetSubtype="0" fill="hold" grpId="0" nodeType="withEffect">
                                  <p:stCondLst>
                                    <p:cond delay="0"/>
                                  </p:stCondLst>
                                  <p:childTnLst>
                                    <p:set>
                                      <p:cBhvr>
                                        <p:cTn id="133" dur="1" fill="hold">
                                          <p:stCondLst>
                                            <p:cond delay="0"/>
                                          </p:stCondLst>
                                        </p:cTn>
                                        <p:tgtEl>
                                          <p:spTgt spid="57"/>
                                        </p:tgtEl>
                                        <p:attrNameLst>
                                          <p:attrName>style.visibility</p:attrName>
                                        </p:attrNameLst>
                                      </p:cBhvr>
                                      <p:to>
                                        <p:strVal val="visible"/>
                                      </p:to>
                                    </p:set>
                                    <p:animEffect transition="in" filter="fade">
                                      <p:cBhvr>
                                        <p:cTn id="134" dur="750"/>
                                        <p:tgtEl>
                                          <p:spTgt spid="57"/>
                                        </p:tgtEl>
                                      </p:cBhvr>
                                    </p:animEffect>
                                  </p:childTnLst>
                                </p:cTn>
                              </p:par>
                              <p:par>
                                <p:cTn id="135" presetID="10" presetClass="exit" presetSubtype="0" fill="hold" grpId="1" nodeType="withEffect">
                                  <p:stCondLst>
                                    <p:cond delay="0"/>
                                  </p:stCondLst>
                                  <p:childTnLst>
                                    <p:animEffect transition="out" filter="fade">
                                      <p:cBhvr>
                                        <p:cTn id="136" dur="750"/>
                                        <p:tgtEl>
                                          <p:spTgt spid="54"/>
                                        </p:tgtEl>
                                      </p:cBhvr>
                                    </p:animEffect>
                                    <p:set>
                                      <p:cBhvr>
                                        <p:cTn id="137" dur="1" fill="hold">
                                          <p:stCondLst>
                                            <p:cond delay="749"/>
                                          </p:stCondLst>
                                        </p:cTn>
                                        <p:tgtEl>
                                          <p:spTgt spid="54"/>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750"/>
                                        <p:tgtEl>
                                          <p:spTgt spid="55"/>
                                        </p:tgtEl>
                                      </p:cBhvr>
                                    </p:animEffect>
                                    <p:set>
                                      <p:cBhvr>
                                        <p:cTn id="140" dur="1" fill="hold">
                                          <p:stCondLst>
                                            <p:cond delay="749"/>
                                          </p:stCondLst>
                                        </p:cTn>
                                        <p:tgtEl>
                                          <p:spTgt spid="55"/>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750"/>
                                        <p:tgtEl>
                                          <p:spTgt spid="52"/>
                                        </p:tgtEl>
                                      </p:cBhvr>
                                    </p:animEffect>
                                    <p:set>
                                      <p:cBhvr>
                                        <p:cTn id="143" dur="1" fill="hold">
                                          <p:stCondLst>
                                            <p:cond delay="749"/>
                                          </p:stCondLst>
                                        </p:cTn>
                                        <p:tgtEl>
                                          <p:spTgt spid="52"/>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750"/>
                                        <p:tgtEl>
                                          <p:spTgt spid="60"/>
                                        </p:tgtEl>
                                      </p:cBhvr>
                                    </p:animEffect>
                                    <p:set>
                                      <p:cBhvr>
                                        <p:cTn id="146" dur="1" fill="hold">
                                          <p:stCondLst>
                                            <p:cond delay="749"/>
                                          </p:stCondLst>
                                        </p:cTn>
                                        <p:tgtEl>
                                          <p:spTgt spid="60"/>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750"/>
                                        <p:tgtEl>
                                          <p:spTgt spid="58"/>
                                        </p:tgtEl>
                                      </p:cBhvr>
                                    </p:animEffect>
                                    <p:set>
                                      <p:cBhvr>
                                        <p:cTn id="149" dur="1" fill="hold">
                                          <p:stCondLst>
                                            <p:cond delay="749"/>
                                          </p:stCondLst>
                                        </p:cTn>
                                        <p:tgtEl>
                                          <p:spTgt spid="58"/>
                                        </p:tgtEl>
                                        <p:attrNameLst>
                                          <p:attrName>style.visibility</p:attrName>
                                        </p:attrNameLst>
                                      </p:cBhvr>
                                      <p:to>
                                        <p:strVal val="hidden"/>
                                      </p:to>
                                    </p:set>
                                  </p:childTnLst>
                                </p:cTn>
                              </p:par>
                              <p:par>
                                <p:cTn id="150" presetID="10" presetClass="exit" presetSubtype="0" fill="hold" grpId="4" nodeType="withEffect">
                                  <p:stCondLst>
                                    <p:cond delay="0"/>
                                  </p:stCondLst>
                                  <p:childTnLst>
                                    <p:animEffect transition="out" filter="fade">
                                      <p:cBhvr>
                                        <p:cTn id="151" dur="750"/>
                                        <p:tgtEl>
                                          <p:spTgt spid="77"/>
                                        </p:tgtEl>
                                      </p:cBhvr>
                                    </p:animEffect>
                                    <p:set>
                                      <p:cBhvr>
                                        <p:cTn id="152" dur="1" fill="hold">
                                          <p:stCondLst>
                                            <p:cond delay="749"/>
                                          </p:stCondLst>
                                        </p:cTn>
                                        <p:tgtEl>
                                          <p:spTgt spid="77"/>
                                        </p:tgtEl>
                                        <p:attrNameLst>
                                          <p:attrName>style.visibility</p:attrName>
                                        </p:attrNameLst>
                                      </p:cBhvr>
                                      <p:to>
                                        <p:strVal val="hidden"/>
                                      </p:to>
                                    </p:set>
                                  </p:childTnLst>
                                </p:cTn>
                              </p:par>
                              <p:par>
                                <p:cTn id="153" presetID="10" presetClass="exit" presetSubtype="0" fill="hold" grpId="5" nodeType="withEffect">
                                  <p:stCondLst>
                                    <p:cond delay="0"/>
                                  </p:stCondLst>
                                  <p:childTnLst>
                                    <p:animEffect transition="out" filter="fade">
                                      <p:cBhvr>
                                        <p:cTn id="154" dur="500"/>
                                        <p:tgtEl>
                                          <p:spTgt spid="74"/>
                                        </p:tgtEl>
                                      </p:cBhvr>
                                    </p:animEffect>
                                    <p:set>
                                      <p:cBhvr>
                                        <p:cTn id="155" dur="1" fill="hold">
                                          <p:stCondLst>
                                            <p:cond delay="499"/>
                                          </p:stCondLst>
                                        </p:cTn>
                                        <p:tgtEl>
                                          <p:spTgt spid="74"/>
                                        </p:tgtEl>
                                        <p:attrNameLst>
                                          <p:attrName>style.visibility</p:attrName>
                                        </p:attrNameLst>
                                      </p:cBhvr>
                                      <p:to>
                                        <p:strVal val="hidden"/>
                                      </p:to>
                                    </p:set>
                                  </p:childTnLst>
                                </p:cTn>
                              </p:par>
                              <p:par>
                                <p:cTn id="156" presetID="10" presetClass="entr" presetSubtype="0" fill="hold" grpId="3" nodeType="withEffect">
                                  <p:stCondLst>
                                    <p:cond delay="0"/>
                                  </p:stCondLst>
                                  <p:childTnLst>
                                    <p:set>
                                      <p:cBhvr>
                                        <p:cTn id="157" dur="1" fill="hold">
                                          <p:stCondLst>
                                            <p:cond delay="0"/>
                                          </p:stCondLst>
                                        </p:cTn>
                                        <p:tgtEl>
                                          <p:spTgt spid="69"/>
                                        </p:tgtEl>
                                        <p:attrNameLst>
                                          <p:attrName>style.visibility</p:attrName>
                                        </p:attrNameLst>
                                      </p:cBhvr>
                                      <p:to>
                                        <p:strVal val="visible"/>
                                      </p:to>
                                    </p:set>
                                    <p:animEffect transition="in" filter="fade">
                                      <p:cBhvr>
                                        <p:cTn id="158" dur="750"/>
                                        <p:tgtEl>
                                          <p:spTgt spid="69"/>
                                        </p:tgtEl>
                                      </p:cBhvr>
                                    </p:animEffect>
                                  </p:childTnLst>
                                </p:cTn>
                              </p:par>
                              <p:par>
                                <p:cTn id="159" presetID="10" presetClass="entr" presetSubtype="0" fill="hold" grpId="3" nodeType="withEffect">
                                  <p:stCondLst>
                                    <p:cond delay="0"/>
                                  </p:stCondLst>
                                  <p:childTnLst>
                                    <p:set>
                                      <p:cBhvr>
                                        <p:cTn id="160" dur="1" fill="hold">
                                          <p:stCondLst>
                                            <p:cond delay="0"/>
                                          </p:stCondLst>
                                        </p:cTn>
                                        <p:tgtEl>
                                          <p:spTgt spid="70"/>
                                        </p:tgtEl>
                                        <p:attrNameLst>
                                          <p:attrName>style.visibility</p:attrName>
                                        </p:attrNameLst>
                                      </p:cBhvr>
                                      <p:to>
                                        <p:strVal val="visible"/>
                                      </p:to>
                                    </p:set>
                                    <p:animEffect transition="in" filter="fade">
                                      <p:cBhvr>
                                        <p:cTn id="161" dur="750"/>
                                        <p:tgtEl>
                                          <p:spTgt spid="70"/>
                                        </p:tgtEl>
                                      </p:cBhvr>
                                    </p:animEffect>
                                  </p:childTnLst>
                                </p:cTn>
                              </p:par>
                              <p:par>
                                <p:cTn id="162" presetID="10" presetClass="entr" presetSubtype="0" fill="hold" grpId="3" nodeType="withEffect">
                                  <p:stCondLst>
                                    <p:cond delay="0"/>
                                  </p:stCondLst>
                                  <p:childTnLst>
                                    <p:set>
                                      <p:cBhvr>
                                        <p:cTn id="163" dur="1" fill="hold">
                                          <p:stCondLst>
                                            <p:cond delay="0"/>
                                          </p:stCondLst>
                                        </p:cTn>
                                        <p:tgtEl>
                                          <p:spTgt spid="75"/>
                                        </p:tgtEl>
                                        <p:attrNameLst>
                                          <p:attrName>style.visibility</p:attrName>
                                        </p:attrNameLst>
                                      </p:cBhvr>
                                      <p:to>
                                        <p:strVal val="visible"/>
                                      </p:to>
                                    </p:set>
                                    <p:animEffect transition="in" filter="fade">
                                      <p:cBhvr>
                                        <p:cTn id="164" dur="750"/>
                                        <p:tgtEl>
                                          <p:spTgt spid="75"/>
                                        </p:tgtEl>
                                      </p:cBhvr>
                                    </p:animEffect>
                                  </p:childTnLst>
                                </p:cTn>
                              </p:par>
                              <p:par>
                                <p:cTn id="165" presetID="10" presetClass="entr" presetSubtype="0" fill="hold" grpId="5" nodeType="withEffect">
                                  <p:stCondLst>
                                    <p:cond delay="0"/>
                                  </p:stCondLst>
                                  <p:childTnLst>
                                    <p:set>
                                      <p:cBhvr>
                                        <p:cTn id="166" dur="1" fill="hold">
                                          <p:stCondLst>
                                            <p:cond delay="0"/>
                                          </p:stCondLst>
                                        </p:cTn>
                                        <p:tgtEl>
                                          <p:spTgt spid="72"/>
                                        </p:tgtEl>
                                        <p:attrNameLst>
                                          <p:attrName>style.visibility</p:attrName>
                                        </p:attrNameLst>
                                      </p:cBhvr>
                                      <p:to>
                                        <p:strVal val="visible"/>
                                      </p:to>
                                    </p:set>
                                    <p:animEffect transition="in" filter="fade">
                                      <p:cBhvr>
                                        <p:cTn id="167" dur="750"/>
                                        <p:tgtEl>
                                          <p:spTgt spid="72"/>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8"/>
                                        </p:tgtEl>
                                        <p:attrNameLst>
                                          <p:attrName>style.visibility</p:attrName>
                                        </p:attrNameLst>
                                      </p:cBhvr>
                                      <p:to>
                                        <p:strVal val="visible"/>
                                      </p:to>
                                    </p:set>
                                    <p:animEffect transition="in" filter="fade">
                                      <p:cBhvr>
                                        <p:cTn id="170" dur="750"/>
                                        <p:tgtEl>
                                          <p:spTgt spid="78"/>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10"/>
                                        </p:tgtEl>
                                        <p:attrNameLst>
                                          <p:attrName>style.visibility</p:attrName>
                                        </p:attrNameLst>
                                      </p:cBhvr>
                                      <p:to>
                                        <p:strVal val="visible"/>
                                      </p:to>
                                    </p:set>
                                    <p:animEffect transition="in" filter="fade">
                                      <p:cBhvr>
                                        <p:cTn id="175" dur="500"/>
                                        <p:tgtEl>
                                          <p:spTgt spid="10"/>
                                        </p:tgtEl>
                                      </p:cBhvr>
                                    </p:animEffect>
                                  </p:childTnLst>
                                </p:cTn>
                              </p:par>
                              <p:par>
                                <p:cTn id="176" presetID="10" presetClass="exit" presetSubtype="0" fill="hold" grpId="1" nodeType="withEffect">
                                  <p:stCondLst>
                                    <p:cond delay="0"/>
                                  </p:stCondLst>
                                  <p:childTnLst>
                                    <p:animEffect transition="out" filter="fade">
                                      <p:cBhvr>
                                        <p:cTn id="177" dur="500"/>
                                        <p:tgtEl>
                                          <p:spTgt spid="11"/>
                                        </p:tgtEl>
                                      </p:cBhvr>
                                    </p:animEffect>
                                    <p:set>
                                      <p:cBhvr>
                                        <p:cTn id="178" dur="1" fill="hold">
                                          <p:stCondLst>
                                            <p:cond delay="499"/>
                                          </p:stCondLst>
                                        </p:cTn>
                                        <p:tgtEl>
                                          <p:spTgt spid="11"/>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750"/>
                                        <p:tgtEl>
                                          <p:spTgt spid="79"/>
                                        </p:tgtEl>
                                      </p:cBhvr>
                                    </p:animEffect>
                                    <p:set>
                                      <p:cBhvr>
                                        <p:cTn id="181" dur="1" fill="hold">
                                          <p:stCondLst>
                                            <p:cond delay="749"/>
                                          </p:stCondLst>
                                        </p:cTn>
                                        <p:tgtEl>
                                          <p:spTgt spid="79"/>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750"/>
                                        <p:tgtEl>
                                          <p:spTgt spid="76"/>
                                        </p:tgtEl>
                                      </p:cBhvr>
                                    </p:animEffect>
                                    <p:set>
                                      <p:cBhvr>
                                        <p:cTn id="184" dur="1" fill="hold">
                                          <p:stCondLst>
                                            <p:cond delay="749"/>
                                          </p:stCondLst>
                                        </p:cTn>
                                        <p:tgtEl>
                                          <p:spTgt spid="76"/>
                                        </p:tgtEl>
                                        <p:attrNameLst>
                                          <p:attrName>style.visibility</p:attrName>
                                        </p:attrNameLst>
                                      </p:cBhvr>
                                      <p:to>
                                        <p:strVal val="hidden"/>
                                      </p:to>
                                    </p:set>
                                  </p:childTnLst>
                                </p:cTn>
                              </p:par>
                              <p:par>
                                <p:cTn id="185" presetID="10" presetClass="exit" presetSubtype="0" fill="hold" grpId="1" nodeType="withEffect">
                                  <p:stCondLst>
                                    <p:cond delay="0"/>
                                  </p:stCondLst>
                                  <p:childTnLst>
                                    <p:animEffect transition="out" filter="fade">
                                      <p:cBhvr>
                                        <p:cTn id="186" dur="750"/>
                                        <p:tgtEl>
                                          <p:spTgt spid="56"/>
                                        </p:tgtEl>
                                      </p:cBhvr>
                                    </p:animEffect>
                                    <p:set>
                                      <p:cBhvr>
                                        <p:cTn id="187" dur="1" fill="hold">
                                          <p:stCondLst>
                                            <p:cond delay="749"/>
                                          </p:stCondLst>
                                        </p:cTn>
                                        <p:tgtEl>
                                          <p:spTgt spid="56"/>
                                        </p:tgtEl>
                                        <p:attrNameLst>
                                          <p:attrName>style.visibility</p:attrName>
                                        </p:attrNameLst>
                                      </p:cBhvr>
                                      <p:to>
                                        <p:strVal val="hidden"/>
                                      </p:to>
                                    </p:set>
                                  </p:childTnLst>
                                </p:cTn>
                              </p:par>
                              <p:par>
                                <p:cTn id="188" presetID="10" presetClass="exit" presetSubtype="0" fill="hold" grpId="1" nodeType="withEffect">
                                  <p:stCondLst>
                                    <p:cond delay="0"/>
                                  </p:stCondLst>
                                  <p:childTnLst>
                                    <p:animEffect transition="out" filter="fade">
                                      <p:cBhvr>
                                        <p:cTn id="189" dur="750"/>
                                        <p:tgtEl>
                                          <p:spTgt spid="62"/>
                                        </p:tgtEl>
                                      </p:cBhvr>
                                    </p:animEffect>
                                    <p:set>
                                      <p:cBhvr>
                                        <p:cTn id="190" dur="1" fill="hold">
                                          <p:stCondLst>
                                            <p:cond delay="749"/>
                                          </p:stCondLst>
                                        </p:cTn>
                                        <p:tgtEl>
                                          <p:spTgt spid="62"/>
                                        </p:tgtEl>
                                        <p:attrNameLst>
                                          <p:attrName>style.visibility</p:attrName>
                                        </p:attrNameLst>
                                      </p:cBhvr>
                                      <p:to>
                                        <p:strVal val="hidden"/>
                                      </p:to>
                                    </p:set>
                                  </p:childTnLst>
                                </p:cTn>
                              </p:par>
                              <p:par>
                                <p:cTn id="191" presetID="10" presetClass="exit" presetSubtype="0" fill="hold" grpId="1" nodeType="withEffect">
                                  <p:stCondLst>
                                    <p:cond delay="0"/>
                                  </p:stCondLst>
                                  <p:childTnLst>
                                    <p:animEffect transition="out" filter="fade">
                                      <p:cBhvr>
                                        <p:cTn id="192" dur="750"/>
                                        <p:tgtEl>
                                          <p:spTgt spid="57"/>
                                        </p:tgtEl>
                                      </p:cBhvr>
                                    </p:animEffect>
                                    <p:set>
                                      <p:cBhvr>
                                        <p:cTn id="193" dur="1" fill="hold">
                                          <p:stCondLst>
                                            <p:cond delay="749"/>
                                          </p:stCondLst>
                                        </p:cTn>
                                        <p:tgtEl>
                                          <p:spTgt spid="57"/>
                                        </p:tgtEl>
                                        <p:attrNameLst>
                                          <p:attrName>style.visibility</p:attrName>
                                        </p:attrNameLst>
                                      </p:cBhvr>
                                      <p:to>
                                        <p:strVal val="hidden"/>
                                      </p:to>
                                    </p:set>
                                  </p:childTnLst>
                                </p:cTn>
                              </p:par>
                              <p:par>
                                <p:cTn id="194" presetID="10" presetClass="entr" presetSubtype="0" fill="hold" grpId="0" nodeType="withEffect">
                                  <p:stCondLst>
                                    <p:cond delay="0"/>
                                  </p:stCondLst>
                                  <p:childTnLst>
                                    <p:set>
                                      <p:cBhvr>
                                        <p:cTn id="195" dur="1" fill="hold">
                                          <p:stCondLst>
                                            <p:cond delay="0"/>
                                          </p:stCondLst>
                                        </p:cTn>
                                        <p:tgtEl>
                                          <p:spTgt spid="59"/>
                                        </p:tgtEl>
                                        <p:attrNameLst>
                                          <p:attrName>style.visibility</p:attrName>
                                        </p:attrNameLst>
                                      </p:cBhvr>
                                      <p:to>
                                        <p:strVal val="visible"/>
                                      </p:to>
                                    </p:set>
                                    <p:animEffect transition="in" filter="fade">
                                      <p:cBhvr>
                                        <p:cTn id="196" dur="750"/>
                                        <p:tgtEl>
                                          <p:spTgt spid="59"/>
                                        </p:tgtEl>
                                      </p:cBhvr>
                                    </p:animEffect>
                                  </p:childTnLst>
                                </p:cTn>
                              </p:par>
                              <p:par>
                                <p:cTn id="197" presetID="10" presetClass="entr" presetSubtype="0" fill="hold" grpId="3" nodeType="withEffect">
                                  <p:stCondLst>
                                    <p:cond delay="0"/>
                                  </p:stCondLst>
                                  <p:childTnLst>
                                    <p:set>
                                      <p:cBhvr>
                                        <p:cTn id="198" dur="1" fill="hold">
                                          <p:stCondLst>
                                            <p:cond delay="0"/>
                                          </p:stCondLst>
                                        </p:cTn>
                                        <p:tgtEl>
                                          <p:spTgt spid="74"/>
                                        </p:tgtEl>
                                        <p:attrNameLst>
                                          <p:attrName>style.visibility</p:attrName>
                                        </p:attrNameLst>
                                      </p:cBhvr>
                                      <p:to>
                                        <p:strVal val="visible"/>
                                      </p:to>
                                    </p:set>
                                    <p:animEffect transition="in" filter="fade">
                                      <p:cBhvr>
                                        <p:cTn id="199" dur="750"/>
                                        <p:tgtEl>
                                          <p:spTgt spid="74"/>
                                        </p:tgtEl>
                                      </p:cBhvr>
                                    </p:animEffect>
                                  </p:childTnLst>
                                </p:cTn>
                              </p:par>
                              <p:par>
                                <p:cTn id="200" presetID="10" presetClass="entr" presetSubtype="0" fill="hold" grpId="3" nodeType="withEffect">
                                  <p:stCondLst>
                                    <p:cond delay="0"/>
                                  </p:stCondLst>
                                  <p:childTnLst>
                                    <p:set>
                                      <p:cBhvr>
                                        <p:cTn id="201" dur="1" fill="hold">
                                          <p:stCondLst>
                                            <p:cond delay="0"/>
                                          </p:stCondLst>
                                        </p:cTn>
                                        <p:tgtEl>
                                          <p:spTgt spid="71"/>
                                        </p:tgtEl>
                                        <p:attrNameLst>
                                          <p:attrName>style.visibility</p:attrName>
                                        </p:attrNameLst>
                                      </p:cBhvr>
                                      <p:to>
                                        <p:strVal val="visible"/>
                                      </p:to>
                                    </p:set>
                                    <p:animEffect transition="in" filter="fade">
                                      <p:cBhvr>
                                        <p:cTn id="202" dur="750"/>
                                        <p:tgtEl>
                                          <p:spTgt spid="71"/>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80"/>
                                        </p:tgtEl>
                                        <p:attrNameLst>
                                          <p:attrName>style.visibility</p:attrName>
                                        </p:attrNameLst>
                                      </p:cBhvr>
                                      <p:to>
                                        <p:strVal val="visible"/>
                                      </p:to>
                                    </p:set>
                                    <p:animEffect transition="in" filter="fade">
                                      <p:cBhvr>
                                        <p:cTn id="205" dur="750"/>
                                        <p:tgtEl>
                                          <p:spTgt spid="80"/>
                                        </p:tgtEl>
                                      </p:cBhvr>
                                    </p:animEffect>
                                  </p:childTnLst>
                                </p:cTn>
                              </p:par>
                              <p:par>
                                <p:cTn id="206" presetID="10" presetClass="entr" presetSubtype="0" fill="hold" grpId="4" nodeType="withEffect">
                                  <p:stCondLst>
                                    <p:cond delay="0"/>
                                  </p:stCondLst>
                                  <p:childTnLst>
                                    <p:set>
                                      <p:cBhvr>
                                        <p:cTn id="207" dur="1" fill="hold">
                                          <p:stCondLst>
                                            <p:cond delay="0"/>
                                          </p:stCondLst>
                                        </p:cTn>
                                        <p:tgtEl>
                                          <p:spTgt spid="71"/>
                                        </p:tgtEl>
                                        <p:attrNameLst>
                                          <p:attrName>style.visibility</p:attrName>
                                        </p:attrNameLst>
                                      </p:cBhvr>
                                      <p:to>
                                        <p:strVal val="visible"/>
                                      </p:to>
                                    </p:set>
                                    <p:animEffect transition="in" filter="fade">
                                      <p:cBhvr>
                                        <p:cTn id="208" dur="750"/>
                                        <p:tgtEl>
                                          <p:spTgt spid="71"/>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61"/>
                                        </p:tgtEl>
                                        <p:attrNameLst>
                                          <p:attrName>style.visibility</p:attrName>
                                        </p:attrNameLst>
                                      </p:cBhvr>
                                      <p:to>
                                        <p:strVal val="visible"/>
                                      </p:to>
                                    </p:set>
                                    <p:animEffect transition="in" filter="fade">
                                      <p:cBhvr>
                                        <p:cTn id="211" dur="750"/>
                                        <p:tgtEl>
                                          <p:spTgt spid="61"/>
                                        </p:tgtEl>
                                      </p:cBhvr>
                                    </p:animEffect>
                                  </p:childTnLst>
                                </p:cTn>
                              </p:par>
                            </p:childTnLst>
                          </p:cTn>
                        </p:par>
                      </p:childTnLst>
                    </p:cTn>
                  </p:par>
                  <p:par>
                    <p:cTn id="212" fill="hold">
                      <p:stCondLst>
                        <p:cond delay="indefinite"/>
                      </p:stCondLst>
                      <p:childTnLst>
                        <p:par>
                          <p:cTn id="213" fill="hold">
                            <p:stCondLst>
                              <p:cond delay="0"/>
                            </p:stCondLst>
                            <p:childTnLst>
                              <p:par>
                                <p:cTn id="214" presetID="10" presetClass="entr" presetSubtype="0" fill="hold" grpId="0" nodeType="clickEffect">
                                  <p:stCondLst>
                                    <p:cond delay="0"/>
                                  </p:stCondLst>
                                  <p:childTnLst>
                                    <p:set>
                                      <p:cBhvr>
                                        <p:cTn id="215" dur="1" fill="hold">
                                          <p:stCondLst>
                                            <p:cond delay="0"/>
                                          </p:stCondLst>
                                        </p:cTn>
                                        <p:tgtEl>
                                          <p:spTgt spid="9"/>
                                        </p:tgtEl>
                                        <p:attrNameLst>
                                          <p:attrName>style.visibility</p:attrName>
                                        </p:attrNameLst>
                                      </p:cBhvr>
                                      <p:to>
                                        <p:strVal val="visible"/>
                                      </p:to>
                                    </p:set>
                                    <p:animEffect transition="in" filter="fade">
                                      <p:cBhvr>
                                        <p:cTn id="216" dur="500"/>
                                        <p:tgtEl>
                                          <p:spTgt spid="9"/>
                                        </p:tgtEl>
                                      </p:cBhvr>
                                    </p:animEffect>
                                  </p:childTnLst>
                                </p:cTn>
                              </p:par>
                              <p:par>
                                <p:cTn id="217" presetID="10" presetClass="exit" presetSubtype="0" fill="hold" grpId="1" nodeType="withEffect">
                                  <p:stCondLst>
                                    <p:cond delay="0"/>
                                  </p:stCondLst>
                                  <p:childTnLst>
                                    <p:animEffect transition="out" filter="fade">
                                      <p:cBhvr>
                                        <p:cTn id="218" dur="500"/>
                                        <p:tgtEl>
                                          <p:spTgt spid="10"/>
                                        </p:tgtEl>
                                      </p:cBhvr>
                                    </p:animEffect>
                                    <p:set>
                                      <p:cBhvr>
                                        <p:cTn id="219" dur="1" fill="hold">
                                          <p:stCondLst>
                                            <p:cond delay="499"/>
                                          </p:stCondLst>
                                        </p:cTn>
                                        <p:tgtEl>
                                          <p:spTgt spid="10"/>
                                        </p:tgtEl>
                                        <p:attrNameLst>
                                          <p:attrName>style.visibility</p:attrName>
                                        </p:attrNameLst>
                                      </p:cBhvr>
                                      <p:to>
                                        <p:strVal val="hidden"/>
                                      </p:to>
                                    </p:set>
                                  </p:childTnLst>
                                </p:cTn>
                              </p:par>
                              <p:par>
                                <p:cTn id="220" presetID="10" presetClass="exit" presetSubtype="0" fill="hold" grpId="1" nodeType="withEffect">
                                  <p:stCondLst>
                                    <p:cond delay="0"/>
                                  </p:stCondLst>
                                  <p:childTnLst>
                                    <p:animEffect transition="out" filter="fade">
                                      <p:cBhvr>
                                        <p:cTn id="221" dur="750"/>
                                        <p:tgtEl>
                                          <p:spTgt spid="61"/>
                                        </p:tgtEl>
                                      </p:cBhvr>
                                    </p:animEffect>
                                    <p:set>
                                      <p:cBhvr>
                                        <p:cTn id="222" dur="1" fill="hold">
                                          <p:stCondLst>
                                            <p:cond delay="749"/>
                                          </p:stCondLst>
                                        </p:cTn>
                                        <p:tgtEl>
                                          <p:spTgt spid="61"/>
                                        </p:tgtEl>
                                        <p:attrNameLst>
                                          <p:attrName>style.visibility</p:attrName>
                                        </p:attrNameLst>
                                      </p:cBhvr>
                                      <p:to>
                                        <p:strVal val="hidden"/>
                                      </p:to>
                                    </p:set>
                                  </p:childTnLst>
                                </p:cTn>
                              </p:par>
                              <p:par>
                                <p:cTn id="223" presetID="10" presetClass="entr" presetSubtype="0" fill="hold" grpId="3" nodeType="withEffect">
                                  <p:stCondLst>
                                    <p:cond delay="0"/>
                                  </p:stCondLst>
                                  <p:childTnLst>
                                    <p:set>
                                      <p:cBhvr>
                                        <p:cTn id="224" dur="1" fill="hold">
                                          <p:stCondLst>
                                            <p:cond delay="0"/>
                                          </p:stCondLst>
                                        </p:cTn>
                                        <p:tgtEl>
                                          <p:spTgt spid="79"/>
                                        </p:tgtEl>
                                        <p:attrNameLst>
                                          <p:attrName>style.visibility</p:attrName>
                                        </p:attrNameLst>
                                      </p:cBhvr>
                                      <p:to>
                                        <p:strVal val="visible"/>
                                      </p:to>
                                    </p:set>
                                    <p:animEffect transition="in" filter="fade">
                                      <p:cBhvr>
                                        <p:cTn id="225" dur="750"/>
                                        <p:tgtEl>
                                          <p:spTgt spid="79"/>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8"/>
                                        </p:tgtEl>
                                        <p:attrNameLst>
                                          <p:attrName>style.visibility</p:attrName>
                                        </p:attrNameLst>
                                      </p:cBhvr>
                                      <p:to>
                                        <p:strVal val="visible"/>
                                      </p:to>
                                    </p:set>
                                    <p:animEffect transition="in" filter="fade">
                                      <p:cBhvr>
                                        <p:cTn id="230" dur="500"/>
                                        <p:tgtEl>
                                          <p:spTgt spid="8"/>
                                        </p:tgtEl>
                                      </p:cBhvr>
                                    </p:animEffect>
                                  </p:childTnLst>
                                </p:cTn>
                              </p:par>
                              <p:par>
                                <p:cTn id="231" presetID="10" presetClass="exit" presetSubtype="0" fill="hold" grpId="1" nodeType="withEffect">
                                  <p:stCondLst>
                                    <p:cond delay="0"/>
                                  </p:stCondLst>
                                  <p:childTnLst>
                                    <p:animEffect transition="out" filter="fade">
                                      <p:cBhvr>
                                        <p:cTn id="232" dur="500"/>
                                        <p:tgtEl>
                                          <p:spTgt spid="9"/>
                                        </p:tgtEl>
                                      </p:cBhvr>
                                    </p:animEffect>
                                    <p:set>
                                      <p:cBhvr>
                                        <p:cTn id="233" dur="1" fill="hold">
                                          <p:stCondLst>
                                            <p:cond delay="499"/>
                                          </p:stCondLst>
                                        </p:cTn>
                                        <p:tgtEl>
                                          <p:spTgt spid="9"/>
                                        </p:tgtEl>
                                        <p:attrNameLst>
                                          <p:attrName>style.visibility</p:attrName>
                                        </p:attrNameLst>
                                      </p:cBhvr>
                                      <p:to>
                                        <p:strVal val="hidden"/>
                                      </p:to>
                                    </p:set>
                                  </p:childTnLst>
                                </p:cTn>
                              </p:par>
                              <p:par>
                                <p:cTn id="234" presetID="10" presetClass="entr" presetSubtype="0" fill="hold" grpId="2" nodeType="withEffect">
                                  <p:stCondLst>
                                    <p:cond delay="0"/>
                                  </p:stCondLst>
                                  <p:childTnLst>
                                    <p:set>
                                      <p:cBhvr>
                                        <p:cTn id="235" dur="1" fill="hold">
                                          <p:stCondLst>
                                            <p:cond delay="0"/>
                                          </p:stCondLst>
                                        </p:cTn>
                                        <p:tgtEl>
                                          <p:spTgt spid="57"/>
                                        </p:tgtEl>
                                        <p:attrNameLst>
                                          <p:attrName>style.visibility</p:attrName>
                                        </p:attrNameLst>
                                      </p:cBhvr>
                                      <p:to>
                                        <p:strVal val="visible"/>
                                      </p:to>
                                    </p:set>
                                    <p:animEffect transition="in" filter="fade">
                                      <p:cBhvr>
                                        <p:cTn id="236" dur="750"/>
                                        <p:tgtEl>
                                          <p:spTgt spid="57"/>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51"/>
                                        </p:tgtEl>
                                        <p:attrNameLst>
                                          <p:attrName>style.visibility</p:attrName>
                                        </p:attrNameLst>
                                      </p:cBhvr>
                                      <p:to>
                                        <p:strVal val="visible"/>
                                      </p:to>
                                    </p:set>
                                    <p:animEffect transition="in" filter="fade">
                                      <p:cBhvr>
                                        <p:cTn id="239" dur="750"/>
                                        <p:tgtEl>
                                          <p:spTgt spid="51"/>
                                        </p:tgtEl>
                                      </p:cBhvr>
                                    </p:animEffect>
                                  </p:childTnLst>
                                </p:cTn>
                              </p:par>
                              <p:par>
                                <p:cTn id="240" presetID="10" presetClass="exit" presetSubtype="0" fill="hold" grpId="3" nodeType="withEffect">
                                  <p:stCondLst>
                                    <p:cond delay="0"/>
                                  </p:stCondLst>
                                  <p:childTnLst>
                                    <p:animEffect transition="out" filter="fade">
                                      <p:cBhvr>
                                        <p:cTn id="241" dur="750"/>
                                        <p:tgtEl>
                                          <p:spTgt spid="73"/>
                                        </p:tgtEl>
                                      </p:cBhvr>
                                    </p:animEffect>
                                    <p:set>
                                      <p:cBhvr>
                                        <p:cTn id="242" dur="1" fill="hold">
                                          <p:stCondLst>
                                            <p:cond delay="749"/>
                                          </p:stCondLst>
                                        </p:cTn>
                                        <p:tgtEl>
                                          <p:spTgt spid="73"/>
                                        </p:tgtEl>
                                        <p:attrNameLst>
                                          <p:attrName>style.visibility</p:attrName>
                                        </p:attrNameLst>
                                      </p:cBhvr>
                                      <p:to>
                                        <p:strVal val="hidden"/>
                                      </p:to>
                                    </p:set>
                                  </p:childTnLst>
                                </p:cTn>
                              </p:par>
                              <p:par>
                                <p:cTn id="243" presetID="10" presetClass="exit" presetSubtype="0" fill="hold" grpId="6" nodeType="withEffect">
                                  <p:stCondLst>
                                    <p:cond delay="0"/>
                                  </p:stCondLst>
                                  <p:childTnLst>
                                    <p:animEffect transition="out" filter="fade">
                                      <p:cBhvr>
                                        <p:cTn id="244" dur="750"/>
                                        <p:tgtEl>
                                          <p:spTgt spid="74"/>
                                        </p:tgtEl>
                                      </p:cBhvr>
                                    </p:animEffect>
                                    <p:set>
                                      <p:cBhvr>
                                        <p:cTn id="245" dur="1" fill="hold">
                                          <p:stCondLst>
                                            <p:cond delay="749"/>
                                          </p:stCondLst>
                                        </p:cTn>
                                        <p:tgtEl>
                                          <p:spTgt spid="74"/>
                                        </p:tgtEl>
                                        <p:attrNameLst>
                                          <p:attrName>style.visibility</p:attrName>
                                        </p:attrNameLst>
                                      </p:cBhvr>
                                      <p:to>
                                        <p:strVal val="hidden"/>
                                      </p:to>
                                    </p:set>
                                  </p:childTnLst>
                                </p:cTn>
                              </p:par>
                            </p:childTnLst>
                          </p:cTn>
                        </p:par>
                      </p:childTnLst>
                    </p:cTn>
                  </p:par>
                  <p:par>
                    <p:cTn id="246" fill="hold">
                      <p:stCondLst>
                        <p:cond delay="indefinite"/>
                      </p:stCondLst>
                      <p:childTnLst>
                        <p:par>
                          <p:cTn id="247" fill="hold">
                            <p:stCondLst>
                              <p:cond delay="0"/>
                            </p:stCondLst>
                            <p:childTnLst>
                              <p:par>
                                <p:cTn id="248" presetID="10" presetClass="entr" presetSubtype="0" fill="hold" grpId="0" nodeType="clickEffect">
                                  <p:stCondLst>
                                    <p:cond delay="0"/>
                                  </p:stCondLst>
                                  <p:childTnLst>
                                    <p:set>
                                      <p:cBhvr>
                                        <p:cTn id="249" dur="1" fill="hold">
                                          <p:stCondLst>
                                            <p:cond delay="0"/>
                                          </p:stCondLst>
                                        </p:cTn>
                                        <p:tgtEl>
                                          <p:spTgt spid="12"/>
                                        </p:tgtEl>
                                        <p:attrNameLst>
                                          <p:attrName>style.visibility</p:attrName>
                                        </p:attrNameLst>
                                      </p:cBhvr>
                                      <p:to>
                                        <p:strVal val="visible"/>
                                      </p:to>
                                    </p:set>
                                    <p:animEffect transition="in" filter="fade">
                                      <p:cBhvr>
                                        <p:cTn id="250" dur="500"/>
                                        <p:tgtEl>
                                          <p:spTgt spid="12"/>
                                        </p:tgtEl>
                                      </p:cBhvr>
                                    </p:animEffect>
                                  </p:childTnLst>
                                </p:cTn>
                              </p:par>
                              <p:par>
                                <p:cTn id="251" presetID="10" presetClass="exit" presetSubtype="0" fill="hold" grpId="1" nodeType="withEffect">
                                  <p:stCondLst>
                                    <p:cond delay="0"/>
                                  </p:stCondLst>
                                  <p:childTnLst>
                                    <p:animEffect transition="out" filter="fade">
                                      <p:cBhvr>
                                        <p:cTn id="252" dur="500"/>
                                        <p:tgtEl>
                                          <p:spTgt spid="8"/>
                                        </p:tgtEl>
                                      </p:cBhvr>
                                    </p:animEffect>
                                    <p:set>
                                      <p:cBhvr>
                                        <p:cTn id="253" dur="1" fill="hold">
                                          <p:stCondLst>
                                            <p:cond delay="499"/>
                                          </p:stCondLst>
                                        </p:cTn>
                                        <p:tgtEl>
                                          <p:spTgt spid="8"/>
                                        </p:tgtEl>
                                        <p:attrNameLst>
                                          <p:attrName>style.visibility</p:attrName>
                                        </p:attrNameLst>
                                      </p:cBhvr>
                                      <p:to>
                                        <p:strVal val="hidden"/>
                                      </p:to>
                                    </p:set>
                                  </p:childTnLst>
                                </p:cTn>
                              </p:par>
                              <p:par>
                                <p:cTn id="254" presetID="10" presetClass="entr" presetSubtype="0" fill="hold" grpId="2" nodeType="withEffect">
                                  <p:stCondLst>
                                    <p:cond delay="0"/>
                                  </p:stCondLst>
                                  <p:childTnLst>
                                    <p:set>
                                      <p:cBhvr>
                                        <p:cTn id="255" dur="1" fill="hold">
                                          <p:stCondLst>
                                            <p:cond delay="0"/>
                                          </p:stCondLst>
                                        </p:cTn>
                                        <p:tgtEl>
                                          <p:spTgt spid="54"/>
                                        </p:tgtEl>
                                        <p:attrNameLst>
                                          <p:attrName>style.visibility</p:attrName>
                                        </p:attrNameLst>
                                      </p:cBhvr>
                                      <p:to>
                                        <p:strVal val="visible"/>
                                      </p:to>
                                    </p:set>
                                    <p:animEffect transition="in" filter="fade">
                                      <p:cBhvr>
                                        <p:cTn id="256" dur="750"/>
                                        <p:tgtEl>
                                          <p:spTgt spid="54"/>
                                        </p:tgtEl>
                                      </p:cBhvr>
                                    </p:animEffect>
                                  </p:childTnLst>
                                </p:cTn>
                              </p:par>
                              <p:par>
                                <p:cTn id="257" presetID="10" presetClass="entr" presetSubtype="0" fill="hold" grpId="2" nodeType="withEffect">
                                  <p:stCondLst>
                                    <p:cond delay="0"/>
                                  </p:stCondLst>
                                  <p:childTnLst>
                                    <p:set>
                                      <p:cBhvr>
                                        <p:cTn id="258" dur="1" fill="hold">
                                          <p:stCondLst>
                                            <p:cond delay="0"/>
                                          </p:stCondLst>
                                        </p:cTn>
                                        <p:tgtEl>
                                          <p:spTgt spid="56"/>
                                        </p:tgtEl>
                                        <p:attrNameLst>
                                          <p:attrName>style.visibility</p:attrName>
                                        </p:attrNameLst>
                                      </p:cBhvr>
                                      <p:to>
                                        <p:strVal val="visible"/>
                                      </p:to>
                                    </p:set>
                                    <p:animEffect transition="in" filter="fade">
                                      <p:cBhvr>
                                        <p:cTn id="259" dur="750"/>
                                        <p:tgtEl>
                                          <p:spTgt spid="56"/>
                                        </p:tgtEl>
                                      </p:cBhvr>
                                    </p:animEffect>
                                  </p:childTnLst>
                                </p:cTn>
                              </p:par>
                              <p:par>
                                <p:cTn id="260" presetID="10" presetClass="entr" presetSubtype="0" fill="hold" grpId="2" nodeType="withEffect">
                                  <p:stCondLst>
                                    <p:cond delay="0"/>
                                  </p:stCondLst>
                                  <p:childTnLst>
                                    <p:set>
                                      <p:cBhvr>
                                        <p:cTn id="261" dur="1" fill="hold">
                                          <p:stCondLst>
                                            <p:cond delay="0"/>
                                          </p:stCondLst>
                                        </p:cTn>
                                        <p:tgtEl>
                                          <p:spTgt spid="52"/>
                                        </p:tgtEl>
                                        <p:attrNameLst>
                                          <p:attrName>style.visibility</p:attrName>
                                        </p:attrNameLst>
                                      </p:cBhvr>
                                      <p:to>
                                        <p:strVal val="visible"/>
                                      </p:to>
                                    </p:set>
                                    <p:animEffect transition="in" filter="fade">
                                      <p:cBhvr>
                                        <p:cTn id="262" dur="750"/>
                                        <p:tgtEl>
                                          <p:spTgt spid="52"/>
                                        </p:tgtEl>
                                      </p:cBhvr>
                                    </p:animEffect>
                                  </p:childTnLst>
                                </p:cTn>
                              </p:par>
                              <p:par>
                                <p:cTn id="263" presetID="10" presetClass="entr" presetSubtype="0" fill="hold" grpId="2" nodeType="withEffect">
                                  <p:stCondLst>
                                    <p:cond delay="0"/>
                                  </p:stCondLst>
                                  <p:childTnLst>
                                    <p:set>
                                      <p:cBhvr>
                                        <p:cTn id="264" dur="1" fill="hold">
                                          <p:stCondLst>
                                            <p:cond delay="0"/>
                                          </p:stCondLst>
                                        </p:cTn>
                                        <p:tgtEl>
                                          <p:spTgt spid="58"/>
                                        </p:tgtEl>
                                        <p:attrNameLst>
                                          <p:attrName>style.visibility</p:attrName>
                                        </p:attrNameLst>
                                      </p:cBhvr>
                                      <p:to>
                                        <p:strVal val="visible"/>
                                      </p:to>
                                    </p:set>
                                    <p:animEffect transition="in" filter="fade">
                                      <p:cBhvr>
                                        <p:cTn id="265" dur="750"/>
                                        <p:tgtEl>
                                          <p:spTgt spid="58"/>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0"/>
                                        </p:tgtEl>
                                        <p:attrNameLst>
                                          <p:attrName>style.visibility</p:attrName>
                                        </p:attrNameLst>
                                      </p:cBhvr>
                                      <p:to>
                                        <p:strVal val="visible"/>
                                      </p:to>
                                    </p:set>
                                    <p:animEffect transition="in" filter="fade">
                                      <p:cBhvr>
                                        <p:cTn id="268" dur="750"/>
                                        <p:tgtEl>
                                          <p:spTgt spid="50"/>
                                        </p:tgtEl>
                                      </p:cBhvr>
                                    </p:animEffect>
                                  </p:childTnLst>
                                </p:cTn>
                              </p:par>
                              <p:par>
                                <p:cTn id="269" presetID="10" presetClass="exit" presetSubtype="0" fill="hold" grpId="5" nodeType="withEffect">
                                  <p:stCondLst>
                                    <p:cond delay="0"/>
                                  </p:stCondLst>
                                  <p:childTnLst>
                                    <p:animEffect transition="out" filter="fade">
                                      <p:cBhvr>
                                        <p:cTn id="270" dur="750"/>
                                        <p:tgtEl>
                                          <p:spTgt spid="69"/>
                                        </p:tgtEl>
                                      </p:cBhvr>
                                    </p:animEffect>
                                    <p:set>
                                      <p:cBhvr>
                                        <p:cTn id="271" dur="1" fill="hold">
                                          <p:stCondLst>
                                            <p:cond delay="749"/>
                                          </p:stCondLst>
                                        </p:cTn>
                                        <p:tgtEl>
                                          <p:spTgt spid="69"/>
                                        </p:tgtEl>
                                        <p:attrNameLst>
                                          <p:attrName>style.visibility</p:attrName>
                                        </p:attrNameLst>
                                      </p:cBhvr>
                                      <p:to>
                                        <p:strVal val="hidden"/>
                                      </p:to>
                                    </p:set>
                                  </p:childTnLst>
                                </p:cTn>
                              </p:par>
                              <p:par>
                                <p:cTn id="272" presetID="10" presetClass="exit" presetSubtype="0" fill="hold" grpId="6" nodeType="withEffect">
                                  <p:stCondLst>
                                    <p:cond delay="0"/>
                                  </p:stCondLst>
                                  <p:childTnLst>
                                    <p:animEffect transition="out" filter="fade">
                                      <p:cBhvr>
                                        <p:cTn id="273" dur="750"/>
                                        <p:tgtEl>
                                          <p:spTgt spid="71"/>
                                        </p:tgtEl>
                                      </p:cBhvr>
                                    </p:animEffect>
                                    <p:set>
                                      <p:cBhvr>
                                        <p:cTn id="274" dur="1" fill="hold">
                                          <p:stCondLst>
                                            <p:cond delay="749"/>
                                          </p:stCondLst>
                                        </p:cTn>
                                        <p:tgtEl>
                                          <p:spTgt spid="71"/>
                                        </p:tgtEl>
                                        <p:attrNameLst>
                                          <p:attrName>style.visibility</p:attrName>
                                        </p:attrNameLst>
                                      </p:cBhvr>
                                      <p:to>
                                        <p:strVal val="hidden"/>
                                      </p:to>
                                    </p:set>
                                  </p:childTnLst>
                                </p:cTn>
                              </p:par>
                              <p:par>
                                <p:cTn id="275" presetID="10" presetClass="exit" presetSubtype="0" fill="hold" grpId="5" nodeType="withEffect">
                                  <p:stCondLst>
                                    <p:cond delay="0"/>
                                  </p:stCondLst>
                                  <p:childTnLst>
                                    <p:animEffect transition="out" filter="fade">
                                      <p:cBhvr>
                                        <p:cTn id="276" dur="750"/>
                                        <p:tgtEl>
                                          <p:spTgt spid="75"/>
                                        </p:tgtEl>
                                      </p:cBhvr>
                                    </p:animEffect>
                                    <p:set>
                                      <p:cBhvr>
                                        <p:cTn id="277" dur="1" fill="hold">
                                          <p:stCondLst>
                                            <p:cond delay="749"/>
                                          </p:stCondLst>
                                        </p:cTn>
                                        <p:tgtEl>
                                          <p:spTgt spid="75"/>
                                        </p:tgtEl>
                                        <p:attrNameLst>
                                          <p:attrName>style.visibility</p:attrName>
                                        </p:attrNameLst>
                                      </p:cBhvr>
                                      <p:to>
                                        <p:strVal val="hidden"/>
                                      </p:to>
                                    </p:set>
                                  </p:childTnLst>
                                </p:cTn>
                              </p:par>
                              <p:par>
                                <p:cTn id="278" presetID="10" presetClass="exit" presetSubtype="0" fill="hold" grpId="7" nodeType="withEffect">
                                  <p:stCondLst>
                                    <p:cond delay="0"/>
                                  </p:stCondLst>
                                  <p:childTnLst>
                                    <p:animEffect transition="out" filter="fade">
                                      <p:cBhvr>
                                        <p:cTn id="279" dur="750"/>
                                        <p:tgtEl>
                                          <p:spTgt spid="72"/>
                                        </p:tgtEl>
                                      </p:cBhvr>
                                    </p:animEffect>
                                    <p:set>
                                      <p:cBhvr>
                                        <p:cTn id="280" dur="1" fill="hold">
                                          <p:stCondLst>
                                            <p:cond delay="749"/>
                                          </p:stCondLst>
                                        </p:cTn>
                                        <p:tgtEl>
                                          <p:spTgt spid="72"/>
                                        </p:tgtEl>
                                        <p:attrNameLst>
                                          <p:attrName>style.visibility</p:attrName>
                                        </p:attrNameLst>
                                      </p:cBhvr>
                                      <p:to>
                                        <p:strVal val="hidden"/>
                                      </p:to>
                                    </p:set>
                                  </p:childTnLst>
                                </p:cTn>
                              </p:par>
                              <p:par>
                                <p:cTn id="281" presetID="10" presetClass="exit" presetSubtype="0" fill="hold" grpId="2" nodeType="withEffect">
                                  <p:stCondLst>
                                    <p:cond delay="0"/>
                                  </p:stCondLst>
                                  <p:childTnLst>
                                    <p:animEffect transition="out" filter="fade">
                                      <p:cBhvr>
                                        <p:cTn id="282" dur="750"/>
                                        <p:tgtEl>
                                          <p:spTgt spid="32"/>
                                        </p:tgtEl>
                                      </p:cBhvr>
                                    </p:animEffect>
                                    <p:set>
                                      <p:cBhvr>
                                        <p:cTn id="283" dur="1" fill="hold">
                                          <p:stCondLst>
                                            <p:cond delay="749"/>
                                          </p:stCondLst>
                                        </p:cTn>
                                        <p:tgtEl>
                                          <p:spTgt spid="32"/>
                                        </p:tgtEl>
                                        <p:attrNameLst>
                                          <p:attrName>style.visibility</p:attrName>
                                        </p:attrNameLst>
                                      </p:cBhvr>
                                      <p:to>
                                        <p:strVal val="hidden"/>
                                      </p:to>
                                    </p:set>
                                  </p:childTnLst>
                                </p:cTn>
                              </p:par>
                              <p:par>
                                <p:cTn id="284" presetID="10" presetClass="entr" presetSubtype="0" fill="hold" grpId="4" nodeType="withEffect">
                                  <p:stCondLst>
                                    <p:cond delay="0"/>
                                  </p:stCondLst>
                                  <p:childTnLst>
                                    <p:set>
                                      <p:cBhvr>
                                        <p:cTn id="285" dur="1" fill="hold">
                                          <p:stCondLst>
                                            <p:cond delay="0"/>
                                          </p:stCondLst>
                                        </p:cTn>
                                        <p:tgtEl>
                                          <p:spTgt spid="73"/>
                                        </p:tgtEl>
                                        <p:attrNameLst>
                                          <p:attrName>style.visibility</p:attrName>
                                        </p:attrNameLst>
                                      </p:cBhvr>
                                      <p:to>
                                        <p:strVal val="visible"/>
                                      </p:to>
                                    </p:set>
                                    <p:animEffect transition="in" filter="fade">
                                      <p:cBhvr>
                                        <p:cTn id="286" dur="750"/>
                                        <p:tgtEl>
                                          <p:spTgt spid="73"/>
                                        </p:tgtEl>
                                      </p:cBhvr>
                                    </p:animEffect>
                                  </p:childTnLst>
                                </p:cTn>
                              </p:par>
                              <p:par>
                                <p:cTn id="287" presetID="10" presetClass="exit" presetSubtype="0" fill="hold" grpId="1" nodeType="withEffect">
                                  <p:stCondLst>
                                    <p:cond delay="0"/>
                                  </p:stCondLst>
                                  <p:childTnLst>
                                    <p:animEffect transition="out" filter="fade">
                                      <p:cBhvr>
                                        <p:cTn id="288" dur="750"/>
                                        <p:tgtEl>
                                          <p:spTgt spid="51"/>
                                        </p:tgtEl>
                                      </p:cBhvr>
                                    </p:animEffect>
                                    <p:set>
                                      <p:cBhvr>
                                        <p:cTn id="289" dur="1" fill="hold">
                                          <p:stCondLst>
                                            <p:cond delay="749"/>
                                          </p:stCondLst>
                                        </p:cTn>
                                        <p:tgtEl>
                                          <p:spTgt spid="51"/>
                                        </p:tgtEl>
                                        <p:attrNameLst>
                                          <p:attrName>style.visibility</p:attrName>
                                        </p:attrNameLst>
                                      </p:cBhvr>
                                      <p:to>
                                        <p:strVal val="hidden"/>
                                      </p:to>
                                    </p:set>
                                  </p:childTnLst>
                                </p:cTn>
                              </p:par>
                              <p:par>
                                <p:cTn id="290" presetID="10" presetClass="exit" presetSubtype="0" fill="hold" grpId="1" nodeType="withEffect">
                                  <p:stCondLst>
                                    <p:cond delay="0"/>
                                  </p:stCondLst>
                                  <p:childTnLst>
                                    <p:animEffect transition="out" filter="fade">
                                      <p:cBhvr>
                                        <p:cTn id="291" dur="750"/>
                                        <p:tgtEl>
                                          <p:spTgt spid="59"/>
                                        </p:tgtEl>
                                      </p:cBhvr>
                                    </p:animEffect>
                                    <p:set>
                                      <p:cBhvr>
                                        <p:cTn id="292" dur="1" fill="hold">
                                          <p:stCondLst>
                                            <p:cond delay="749"/>
                                          </p:stCondLst>
                                        </p:cTn>
                                        <p:tgtEl>
                                          <p:spTgt spid="59"/>
                                        </p:tgtEl>
                                        <p:attrNameLst>
                                          <p:attrName>style.visibility</p:attrName>
                                        </p:attrNameLst>
                                      </p:cBhvr>
                                      <p:to>
                                        <p:strVal val="hidden"/>
                                      </p:to>
                                    </p:set>
                                  </p:childTnLst>
                                </p:cTn>
                              </p:par>
                              <p:par>
                                <p:cTn id="293" presetID="10" presetClass="entr" presetSubtype="0" fill="hold" grpId="3" nodeType="withEffect">
                                  <p:stCondLst>
                                    <p:cond delay="0"/>
                                  </p:stCondLst>
                                  <p:childTnLst>
                                    <p:set>
                                      <p:cBhvr>
                                        <p:cTn id="294" dur="1" fill="hold">
                                          <p:stCondLst>
                                            <p:cond delay="0"/>
                                          </p:stCondLst>
                                        </p:cTn>
                                        <p:tgtEl>
                                          <p:spTgt spid="76"/>
                                        </p:tgtEl>
                                        <p:attrNameLst>
                                          <p:attrName>style.visibility</p:attrName>
                                        </p:attrNameLst>
                                      </p:cBhvr>
                                      <p:to>
                                        <p:strVal val="visible"/>
                                      </p:to>
                                    </p:set>
                                    <p:animEffect transition="in" filter="fade">
                                      <p:cBhvr>
                                        <p:cTn id="295" dur="750"/>
                                        <p:tgtEl>
                                          <p:spTgt spid="76"/>
                                        </p:tgtEl>
                                      </p:cBhvr>
                                    </p:animEffect>
                                  </p:childTnLst>
                                </p:cTn>
                              </p:par>
                              <p:par>
                                <p:cTn id="296" presetID="10" presetClass="exit" presetSubtype="0" fill="hold" grpId="1" nodeType="withEffect">
                                  <p:stCondLst>
                                    <p:cond delay="0"/>
                                  </p:stCondLst>
                                  <p:childTnLst>
                                    <p:animEffect transition="out" filter="fade">
                                      <p:cBhvr>
                                        <p:cTn id="297" dur="750"/>
                                        <p:tgtEl>
                                          <p:spTgt spid="53"/>
                                        </p:tgtEl>
                                      </p:cBhvr>
                                    </p:animEffect>
                                    <p:set>
                                      <p:cBhvr>
                                        <p:cTn id="298" dur="1" fill="hold">
                                          <p:stCondLst>
                                            <p:cond delay="749"/>
                                          </p:stCondLst>
                                        </p:cTn>
                                        <p:tgtEl>
                                          <p:spTgt spid="53"/>
                                        </p:tgtEl>
                                        <p:attrNameLst>
                                          <p:attrName>style.visibility</p:attrName>
                                        </p:attrNameLst>
                                      </p:cBhvr>
                                      <p:to>
                                        <p:strVal val="hidden"/>
                                      </p:to>
                                    </p:set>
                                  </p:childTnLst>
                                </p:cTn>
                              </p:par>
                              <p:par>
                                <p:cTn id="299" presetID="10" presetClass="entr" presetSubtype="0" fill="hold" grpId="6" nodeType="withEffect">
                                  <p:stCondLst>
                                    <p:cond delay="0"/>
                                  </p:stCondLst>
                                  <p:childTnLst>
                                    <p:set>
                                      <p:cBhvr>
                                        <p:cTn id="300" dur="1" fill="hold">
                                          <p:stCondLst>
                                            <p:cond delay="0"/>
                                          </p:stCondLst>
                                        </p:cTn>
                                        <p:tgtEl>
                                          <p:spTgt spid="77"/>
                                        </p:tgtEl>
                                        <p:attrNameLst>
                                          <p:attrName>style.visibility</p:attrName>
                                        </p:attrNameLst>
                                      </p:cBhvr>
                                      <p:to>
                                        <p:strVal val="visible"/>
                                      </p:to>
                                    </p:set>
                                    <p:animEffect transition="in" filter="fade">
                                      <p:cBhvr>
                                        <p:cTn id="301" dur="750"/>
                                        <p:tgtEl>
                                          <p:spTgt spid="77"/>
                                        </p:tgtEl>
                                      </p:cBhvr>
                                    </p:animEffect>
                                  </p:childTnLst>
                                </p:cTn>
                              </p:par>
                            </p:childTnLst>
                          </p:cTn>
                        </p:par>
                      </p:childTnLst>
                    </p:cTn>
                  </p:par>
                  <p:par>
                    <p:cTn id="302" fill="hold">
                      <p:stCondLst>
                        <p:cond delay="indefinite"/>
                      </p:stCondLst>
                      <p:childTnLst>
                        <p:par>
                          <p:cTn id="303" fill="hold">
                            <p:stCondLst>
                              <p:cond delay="0"/>
                            </p:stCondLst>
                            <p:childTnLst>
                              <p:par>
                                <p:cTn id="304" presetID="10" presetClass="entr" presetSubtype="0" fill="hold" grpId="0" nodeType="clickEffect">
                                  <p:stCondLst>
                                    <p:cond delay="0"/>
                                  </p:stCondLst>
                                  <p:childTnLst>
                                    <p:set>
                                      <p:cBhvr>
                                        <p:cTn id="305" dur="1" fill="hold">
                                          <p:stCondLst>
                                            <p:cond delay="0"/>
                                          </p:stCondLst>
                                        </p:cTn>
                                        <p:tgtEl>
                                          <p:spTgt spid="5"/>
                                        </p:tgtEl>
                                        <p:attrNameLst>
                                          <p:attrName>style.visibility</p:attrName>
                                        </p:attrNameLst>
                                      </p:cBhvr>
                                      <p:to>
                                        <p:strVal val="visible"/>
                                      </p:to>
                                    </p:set>
                                    <p:animEffect transition="in" filter="fade">
                                      <p:cBhvr>
                                        <p:cTn id="306" dur="500"/>
                                        <p:tgtEl>
                                          <p:spTgt spid="5"/>
                                        </p:tgtEl>
                                      </p:cBhvr>
                                    </p:animEffect>
                                  </p:childTnLst>
                                </p:cTn>
                              </p:par>
                              <p:par>
                                <p:cTn id="307" presetID="10" presetClass="exit" presetSubtype="0" fill="hold" grpId="1" nodeType="withEffect">
                                  <p:stCondLst>
                                    <p:cond delay="0"/>
                                  </p:stCondLst>
                                  <p:childTnLst>
                                    <p:animEffect transition="out" filter="fade">
                                      <p:cBhvr>
                                        <p:cTn id="308" dur="500"/>
                                        <p:tgtEl>
                                          <p:spTgt spid="12"/>
                                        </p:tgtEl>
                                      </p:cBhvr>
                                    </p:animEffect>
                                    <p:set>
                                      <p:cBhvr>
                                        <p:cTn id="309" dur="1" fill="hold">
                                          <p:stCondLst>
                                            <p:cond delay="499"/>
                                          </p:stCondLst>
                                        </p:cTn>
                                        <p:tgtEl>
                                          <p:spTgt spid="12"/>
                                        </p:tgtEl>
                                        <p:attrNameLst>
                                          <p:attrName>style.visibility</p:attrName>
                                        </p:attrNameLst>
                                      </p:cBhvr>
                                      <p:to>
                                        <p:strVal val="hidden"/>
                                      </p:to>
                                    </p:set>
                                  </p:childTnLst>
                                </p:cTn>
                              </p:par>
                              <p:par>
                                <p:cTn id="310" presetID="10" presetClass="exit" presetSubtype="0" fill="hold" grpId="3" nodeType="withEffect">
                                  <p:stCondLst>
                                    <p:cond delay="0"/>
                                  </p:stCondLst>
                                  <p:childTnLst>
                                    <p:animEffect transition="out" filter="fade">
                                      <p:cBhvr>
                                        <p:cTn id="311" dur="750"/>
                                        <p:tgtEl>
                                          <p:spTgt spid="52"/>
                                        </p:tgtEl>
                                      </p:cBhvr>
                                    </p:animEffect>
                                    <p:set>
                                      <p:cBhvr>
                                        <p:cTn id="312" dur="1" fill="hold">
                                          <p:stCondLst>
                                            <p:cond delay="749"/>
                                          </p:stCondLst>
                                        </p:cTn>
                                        <p:tgtEl>
                                          <p:spTgt spid="52"/>
                                        </p:tgtEl>
                                        <p:attrNameLst>
                                          <p:attrName>style.visibility</p:attrName>
                                        </p:attrNameLst>
                                      </p:cBhvr>
                                      <p:to>
                                        <p:strVal val="hidden"/>
                                      </p:to>
                                    </p:set>
                                  </p:childTnLst>
                                </p:cTn>
                              </p:par>
                              <p:par>
                                <p:cTn id="313" presetID="10" presetClass="exit" presetSubtype="0" fill="hold" grpId="3" nodeType="withEffect">
                                  <p:stCondLst>
                                    <p:cond delay="0"/>
                                  </p:stCondLst>
                                  <p:childTnLst>
                                    <p:animEffect transition="out" filter="fade">
                                      <p:cBhvr>
                                        <p:cTn id="314" dur="750"/>
                                        <p:tgtEl>
                                          <p:spTgt spid="58"/>
                                        </p:tgtEl>
                                      </p:cBhvr>
                                    </p:animEffect>
                                    <p:set>
                                      <p:cBhvr>
                                        <p:cTn id="315" dur="1" fill="hold">
                                          <p:stCondLst>
                                            <p:cond delay="749"/>
                                          </p:stCondLst>
                                        </p:cTn>
                                        <p:tgtEl>
                                          <p:spTgt spid="58"/>
                                        </p:tgtEl>
                                        <p:attrNameLst>
                                          <p:attrName>style.visibility</p:attrName>
                                        </p:attrNameLst>
                                      </p:cBhvr>
                                      <p:to>
                                        <p:strVal val="hidden"/>
                                      </p:to>
                                    </p:set>
                                  </p:childTnLst>
                                </p:cTn>
                              </p:par>
                              <p:par>
                                <p:cTn id="316" presetID="10" presetClass="exit" presetSubtype="0" fill="hold" grpId="1" nodeType="withEffect">
                                  <p:stCondLst>
                                    <p:cond delay="0"/>
                                  </p:stCondLst>
                                  <p:childTnLst>
                                    <p:animEffect transition="out" filter="fade">
                                      <p:cBhvr>
                                        <p:cTn id="317" dur="750"/>
                                        <p:tgtEl>
                                          <p:spTgt spid="50"/>
                                        </p:tgtEl>
                                      </p:cBhvr>
                                    </p:animEffect>
                                    <p:set>
                                      <p:cBhvr>
                                        <p:cTn id="318" dur="1" fill="hold">
                                          <p:stCondLst>
                                            <p:cond delay="749"/>
                                          </p:stCondLst>
                                        </p:cTn>
                                        <p:tgtEl>
                                          <p:spTgt spid="50"/>
                                        </p:tgtEl>
                                        <p:attrNameLst>
                                          <p:attrName>style.visibility</p:attrName>
                                        </p:attrNameLst>
                                      </p:cBhvr>
                                      <p:to>
                                        <p:strVal val="hidden"/>
                                      </p:to>
                                    </p:set>
                                  </p:childTnLst>
                                </p:cTn>
                              </p:par>
                              <p:par>
                                <p:cTn id="319" presetID="10" presetClass="entr" presetSubtype="0" fill="hold" grpId="6" nodeType="withEffect">
                                  <p:stCondLst>
                                    <p:cond delay="0"/>
                                  </p:stCondLst>
                                  <p:childTnLst>
                                    <p:set>
                                      <p:cBhvr>
                                        <p:cTn id="320" dur="1" fill="hold">
                                          <p:stCondLst>
                                            <p:cond delay="0"/>
                                          </p:stCondLst>
                                        </p:cTn>
                                        <p:tgtEl>
                                          <p:spTgt spid="75"/>
                                        </p:tgtEl>
                                        <p:attrNameLst>
                                          <p:attrName>style.visibility</p:attrName>
                                        </p:attrNameLst>
                                      </p:cBhvr>
                                      <p:to>
                                        <p:strVal val="visible"/>
                                      </p:to>
                                    </p:set>
                                    <p:animEffect transition="in" filter="fade">
                                      <p:cBhvr>
                                        <p:cTn id="321" dur="750"/>
                                        <p:tgtEl>
                                          <p:spTgt spid="75"/>
                                        </p:tgtEl>
                                      </p:cBhvr>
                                    </p:animEffect>
                                  </p:childTnLst>
                                </p:cTn>
                              </p:par>
                              <p:par>
                                <p:cTn id="322" presetID="10" presetClass="entr" presetSubtype="0" fill="hold" grpId="8" nodeType="withEffect">
                                  <p:stCondLst>
                                    <p:cond delay="0"/>
                                  </p:stCondLst>
                                  <p:childTnLst>
                                    <p:set>
                                      <p:cBhvr>
                                        <p:cTn id="323" dur="1" fill="hold">
                                          <p:stCondLst>
                                            <p:cond delay="0"/>
                                          </p:stCondLst>
                                        </p:cTn>
                                        <p:tgtEl>
                                          <p:spTgt spid="72"/>
                                        </p:tgtEl>
                                        <p:attrNameLst>
                                          <p:attrName>style.visibility</p:attrName>
                                        </p:attrNameLst>
                                      </p:cBhvr>
                                      <p:to>
                                        <p:strVal val="visible"/>
                                      </p:to>
                                    </p:set>
                                    <p:animEffect transition="in" filter="fade">
                                      <p:cBhvr>
                                        <p:cTn id="324" dur="750"/>
                                        <p:tgtEl>
                                          <p:spTgt spid="72"/>
                                        </p:tgtEl>
                                      </p:cBhvr>
                                    </p:animEffect>
                                  </p:childTnLst>
                                </p:cTn>
                              </p:par>
                              <p:par>
                                <p:cTn id="325" presetID="10" presetClass="entr" presetSubtype="0" fill="hold" grpId="3" nodeType="withEffect">
                                  <p:stCondLst>
                                    <p:cond delay="0"/>
                                  </p:stCondLst>
                                  <p:childTnLst>
                                    <p:set>
                                      <p:cBhvr>
                                        <p:cTn id="326" dur="1" fill="hold">
                                          <p:stCondLst>
                                            <p:cond delay="0"/>
                                          </p:stCondLst>
                                        </p:cTn>
                                        <p:tgtEl>
                                          <p:spTgt spid="32"/>
                                        </p:tgtEl>
                                        <p:attrNameLst>
                                          <p:attrName>style.visibility</p:attrName>
                                        </p:attrNameLst>
                                      </p:cBhvr>
                                      <p:to>
                                        <p:strVal val="visible"/>
                                      </p:to>
                                    </p:set>
                                    <p:animEffect transition="in" filter="fade">
                                      <p:cBhvr>
                                        <p:cTn id="327" dur="750"/>
                                        <p:tgtEl>
                                          <p:spTgt spid="32"/>
                                        </p:tgtEl>
                                      </p:cBhvr>
                                    </p:animEffect>
                                  </p:childTnLst>
                                </p:cTn>
                              </p:par>
                              <p:par>
                                <p:cTn id="328" presetID="10" presetClass="entr" presetSubtype="0" fill="hold" grpId="2" nodeType="withEffect">
                                  <p:stCondLst>
                                    <p:cond delay="0"/>
                                  </p:stCondLst>
                                  <p:childTnLst>
                                    <p:set>
                                      <p:cBhvr>
                                        <p:cTn id="329" dur="1" fill="hold">
                                          <p:stCondLst>
                                            <p:cond delay="0"/>
                                          </p:stCondLst>
                                        </p:cTn>
                                        <p:tgtEl>
                                          <p:spTgt spid="53"/>
                                        </p:tgtEl>
                                        <p:attrNameLst>
                                          <p:attrName>style.visibility</p:attrName>
                                        </p:attrNameLst>
                                      </p:cBhvr>
                                      <p:to>
                                        <p:strVal val="visible"/>
                                      </p:to>
                                    </p:set>
                                    <p:animEffect transition="in" filter="fade">
                                      <p:cBhvr>
                                        <p:cTn id="330" dur="750"/>
                                        <p:tgtEl>
                                          <p:spTgt spid="53"/>
                                        </p:tgtEl>
                                      </p:cBhvr>
                                    </p:animEffect>
                                  </p:childTnLst>
                                </p:cTn>
                              </p:par>
                              <p:par>
                                <p:cTn id="331" presetID="10" presetClass="exit" presetSubtype="0" fill="hold" grpId="7" nodeType="withEffect">
                                  <p:stCondLst>
                                    <p:cond delay="0"/>
                                  </p:stCondLst>
                                  <p:childTnLst>
                                    <p:animEffect transition="out" filter="fade">
                                      <p:cBhvr>
                                        <p:cTn id="332" dur="750"/>
                                        <p:tgtEl>
                                          <p:spTgt spid="77"/>
                                        </p:tgtEl>
                                      </p:cBhvr>
                                    </p:animEffect>
                                    <p:set>
                                      <p:cBhvr>
                                        <p:cTn id="333" dur="1" fill="hold">
                                          <p:stCondLst>
                                            <p:cond delay="749"/>
                                          </p:stCondLst>
                                        </p:cTn>
                                        <p:tgtEl>
                                          <p:spTgt spid="77"/>
                                        </p:tgtEl>
                                        <p:attrNameLst>
                                          <p:attrName>style.visibility</p:attrName>
                                        </p:attrNameLst>
                                      </p:cBhvr>
                                      <p:to>
                                        <p:strVal val="hidden"/>
                                      </p:to>
                                    </p:set>
                                  </p:childTnLst>
                                </p:cTn>
                              </p:par>
                            </p:childTnLst>
                          </p:cTn>
                        </p:par>
                      </p:childTnLst>
                    </p:cTn>
                  </p:par>
                  <p:par>
                    <p:cTn id="334" fill="hold">
                      <p:stCondLst>
                        <p:cond delay="indefinite"/>
                      </p:stCondLst>
                      <p:childTnLst>
                        <p:par>
                          <p:cTn id="335" fill="hold">
                            <p:stCondLst>
                              <p:cond delay="0"/>
                            </p:stCondLst>
                            <p:childTnLst>
                              <p:par>
                                <p:cTn id="336" presetID="10" presetClass="entr" presetSubtype="0" fill="hold" grpId="0" nodeType="clickEffect">
                                  <p:stCondLst>
                                    <p:cond delay="0"/>
                                  </p:stCondLst>
                                  <p:childTnLst>
                                    <p:set>
                                      <p:cBhvr>
                                        <p:cTn id="337" dur="1" fill="hold">
                                          <p:stCondLst>
                                            <p:cond delay="0"/>
                                          </p:stCondLst>
                                        </p:cTn>
                                        <p:tgtEl>
                                          <p:spTgt spid="6"/>
                                        </p:tgtEl>
                                        <p:attrNameLst>
                                          <p:attrName>style.visibility</p:attrName>
                                        </p:attrNameLst>
                                      </p:cBhvr>
                                      <p:to>
                                        <p:strVal val="visible"/>
                                      </p:to>
                                    </p:set>
                                    <p:animEffect transition="in" filter="fade">
                                      <p:cBhvr>
                                        <p:cTn id="338" dur="500"/>
                                        <p:tgtEl>
                                          <p:spTgt spid="6"/>
                                        </p:tgtEl>
                                      </p:cBhvr>
                                    </p:animEffect>
                                  </p:childTnLst>
                                </p:cTn>
                              </p:par>
                              <p:par>
                                <p:cTn id="339" presetID="10" presetClass="exit" presetSubtype="0" fill="hold" grpId="1" nodeType="withEffect">
                                  <p:stCondLst>
                                    <p:cond delay="0"/>
                                  </p:stCondLst>
                                  <p:childTnLst>
                                    <p:animEffect transition="out" filter="fade">
                                      <p:cBhvr>
                                        <p:cTn id="340" dur="500"/>
                                        <p:tgtEl>
                                          <p:spTgt spid="5"/>
                                        </p:tgtEl>
                                      </p:cBhvr>
                                    </p:animEffect>
                                    <p:set>
                                      <p:cBhvr>
                                        <p:cTn id="341" dur="1" fill="hold">
                                          <p:stCondLst>
                                            <p:cond delay="499"/>
                                          </p:stCondLst>
                                        </p:cTn>
                                        <p:tgtEl>
                                          <p:spTgt spid="5"/>
                                        </p:tgtEl>
                                        <p:attrNameLst>
                                          <p:attrName>style.visibility</p:attrName>
                                        </p:attrNameLst>
                                      </p:cBhvr>
                                      <p:to>
                                        <p:strVal val="hidden"/>
                                      </p:to>
                                    </p:set>
                                  </p:childTnLst>
                                </p:cTn>
                              </p:par>
                              <p:par>
                                <p:cTn id="342" presetID="10" presetClass="entr" presetSubtype="0" fill="hold" grpId="6" nodeType="withEffect">
                                  <p:stCondLst>
                                    <p:cond delay="0"/>
                                  </p:stCondLst>
                                  <p:childTnLst>
                                    <p:set>
                                      <p:cBhvr>
                                        <p:cTn id="343" dur="1" fill="hold">
                                          <p:stCondLst>
                                            <p:cond delay="0"/>
                                          </p:stCondLst>
                                        </p:cTn>
                                        <p:tgtEl>
                                          <p:spTgt spid="69"/>
                                        </p:tgtEl>
                                        <p:attrNameLst>
                                          <p:attrName>style.visibility</p:attrName>
                                        </p:attrNameLst>
                                      </p:cBhvr>
                                      <p:to>
                                        <p:strVal val="visible"/>
                                      </p:to>
                                    </p:set>
                                    <p:animEffect transition="in" filter="fade">
                                      <p:cBhvr>
                                        <p:cTn id="344" dur="750"/>
                                        <p:tgtEl>
                                          <p:spTgt spid="69"/>
                                        </p:tgtEl>
                                      </p:cBhvr>
                                    </p:animEffect>
                                  </p:childTnLst>
                                </p:cTn>
                              </p:par>
                              <p:par>
                                <p:cTn id="345" presetID="10" presetClass="entr" presetSubtype="0" fill="hold" grpId="7" nodeType="withEffect">
                                  <p:stCondLst>
                                    <p:cond delay="0"/>
                                  </p:stCondLst>
                                  <p:childTnLst>
                                    <p:set>
                                      <p:cBhvr>
                                        <p:cTn id="346" dur="1" fill="hold">
                                          <p:stCondLst>
                                            <p:cond delay="0"/>
                                          </p:stCondLst>
                                        </p:cTn>
                                        <p:tgtEl>
                                          <p:spTgt spid="71"/>
                                        </p:tgtEl>
                                        <p:attrNameLst>
                                          <p:attrName>style.visibility</p:attrName>
                                        </p:attrNameLst>
                                      </p:cBhvr>
                                      <p:to>
                                        <p:strVal val="visible"/>
                                      </p:to>
                                    </p:set>
                                    <p:animEffect transition="in" filter="fade">
                                      <p:cBhvr>
                                        <p:cTn id="347" dur="750"/>
                                        <p:tgtEl>
                                          <p:spTgt spid="71"/>
                                        </p:tgtEl>
                                      </p:cBhvr>
                                    </p:animEffect>
                                  </p:childTnLst>
                                </p:cTn>
                              </p:par>
                              <p:par>
                                <p:cTn id="348" presetID="10" presetClass="entr" presetSubtype="0" fill="hold" grpId="8" nodeType="withEffect">
                                  <p:stCondLst>
                                    <p:cond delay="0"/>
                                  </p:stCondLst>
                                  <p:childTnLst>
                                    <p:set>
                                      <p:cBhvr>
                                        <p:cTn id="349" dur="1" fill="hold">
                                          <p:stCondLst>
                                            <p:cond delay="0"/>
                                          </p:stCondLst>
                                        </p:cTn>
                                        <p:tgtEl>
                                          <p:spTgt spid="77"/>
                                        </p:tgtEl>
                                        <p:attrNameLst>
                                          <p:attrName>style.visibility</p:attrName>
                                        </p:attrNameLst>
                                      </p:cBhvr>
                                      <p:to>
                                        <p:strVal val="visible"/>
                                      </p:to>
                                    </p:set>
                                    <p:animEffect transition="in" filter="fade">
                                      <p:cBhvr>
                                        <p:cTn id="350" dur="750"/>
                                        <p:tgtEl>
                                          <p:spTgt spid="77"/>
                                        </p:tgtEl>
                                      </p:cBhvr>
                                    </p:animEffect>
                                  </p:childTnLst>
                                </p:cTn>
                              </p:par>
                              <p:par>
                                <p:cTn id="351" presetID="10" presetClass="entr" presetSubtype="0" fill="hold" grpId="7" nodeType="withEffect">
                                  <p:stCondLst>
                                    <p:cond delay="0"/>
                                  </p:stCondLst>
                                  <p:childTnLst>
                                    <p:set>
                                      <p:cBhvr>
                                        <p:cTn id="352" dur="1" fill="hold">
                                          <p:stCondLst>
                                            <p:cond delay="0"/>
                                          </p:stCondLst>
                                        </p:cTn>
                                        <p:tgtEl>
                                          <p:spTgt spid="74"/>
                                        </p:tgtEl>
                                        <p:attrNameLst>
                                          <p:attrName>style.visibility</p:attrName>
                                        </p:attrNameLst>
                                      </p:cBhvr>
                                      <p:to>
                                        <p:strVal val="visible"/>
                                      </p:to>
                                    </p:set>
                                    <p:animEffect transition="in" filter="fade">
                                      <p:cBhvr>
                                        <p:cTn id="353" dur="750"/>
                                        <p:tgtEl>
                                          <p:spTgt spid="74"/>
                                        </p:tgtEl>
                                      </p:cBhvr>
                                    </p:animEffect>
                                  </p:childTnLst>
                                </p:cTn>
                              </p:par>
                              <p:par>
                                <p:cTn id="354" presetID="10" presetClass="exit" presetSubtype="0" fill="hold" grpId="3" nodeType="withEffect">
                                  <p:stCondLst>
                                    <p:cond delay="0"/>
                                  </p:stCondLst>
                                  <p:childTnLst>
                                    <p:animEffect transition="out" filter="fade">
                                      <p:cBhvr>
                                        <p:cTn id="355" dur="750"/>
                                        <p:tgtEl>
                                          <p:spTgt spid="54"/>
                                        </p:tgtEl>
                                      </p:cBhvr>
                                    </p:animEffect>
                                    <p:set>
                                      <p:cBhvr>
                                        <p:cTn id="356" dur="1" fill="hold">
                                          <p:stCondLst>
                                            <p:cond delay="749"/>
                                          </p:stCondLst>
                                        </p:cTn>
                                        <p:tgtEl>
                                          <p:spTgt spid="54"/>
                                        </p:tgtEl>
                                        <p:attrNameLst>
                                          <p:attrName>style.visibility</p:attrName>
                                        </p:attrNameLst>
                                      </p:cBhvr>
                                      <p:to>
                                        <p:strVal val="hidden"/>
                                      </p:to>
                                    </p:set>
                                  </p:childTnLst>
                                </p:cTn>
                              </p:par>
                              <p:par>
                                <p:cTn id="357" presetID="10" presetClass="exit" presetSubtype="0" fill="hold" grpId="3" nodeType="withEffect">
                                  <p:stCondLst>
                                    <p:cond delay="0"/>
                                  </p:stCondLst>
                                  <p:childTnLst>
                                    <p:animEffect transition="out" filter="fade">
                                      <p:cBhvr>
                                        <p:cTn id="358" dur="750"/>
                                        <p:tgtEl>
                                          <p:spTgt spid="56"/>
                                        </p:tgtEl>
                                      </p:cBhvr>
                                    </p:animEffect>
                                    <p:set>
                                      <p:cBhvr>
                                        <p:cTn id="359" dur="1" fill="hold">
                                          <p:stCondLst>
                                            <p:cond delay="749"/>
                                          </p:stCondLst>
                                        </p:cTn>
                                        <p:tgtEl>
                                          <p:spTgt spid="56"/>
                                        </p:tgtEl>
                                        <p:attrNameLst>
                                          <p:attrName>style.visibility</p:attrName>
                                        </p:attrNameLst>
                                      </p:cBhvr>
                                      <p:to>
                                        <p:strVal val="hidden"/>
                                      </p:to>
                                    </p:set>
                                  </p:childTnLst>
                                </p:cTn>
                              </p:par>
                              <p:par>
                                <p:cTn id="360" presetID="10" presetClass="exit" presetSubtype="0" fill="hold" grpId="3" nodeType="withEffect">
                                  <p:stCondLst>
                                    <p:cond delay="0"/>
                                  </p:stCondLst>
                                  <p:childTnLst>
                                    <p:animEffect transition="out" filter="fade">
                                      <p:cBhvr>
                                        <p:cTn id="361" dur="750"/>
                                        <p:tgtEl>
                                          <p:spTgt spid="57"/>
                                        </p:tgtEl>
                                      </p:cBhvr>
                                    </p:animEffect>
                                    <p:set>
                                      <p:cBhvr>
                                        <p:cTn id="362" dur="1" fill="hold">
                                          <p:stCondLst>
                                            <p:cond delay="749"/>
                                          </p:stCondLst>
                                        </p:cTn>
                                        <p:tgtEl>
                                          <p:spTgt spid="57"/>
                                        </p:tgtEl>
                                        <p:attrNameLst>
                                          <p:attrName>style.visibility</p:attrName>
                                        </p:attrNameLst>
                                      </p:cBhvr>
                                      <p:to>
                                        <p:strVal val="hidden"/>
                                      </p:to>
                                    </p:set>
                                  </p:childTnLst>
                                </p:cTn>
                              </p:par>
                              <p:par>
                                <p:cTn id="363" presetID="10" presetClass="entr" presetSubtype="0" fill="hold" grpId="5" nodeType="withEffect">
                                  <p:stCondLst>
                                    <p:cond delay="0"/>
                                  </p:stCondLst>
                                  <p:childTnLst>
                                    <p:set>
                                      <p:cBhvr>
                                        <p:cTn id="364" dur="1" fill="hold">
                                          <p:stCondLst>
                                            <p:cond delay="0"/>
                                          </p:stCondLst>
                                        </p:cTn>
                                        <p:tgtEl>
                                          <p:spTgt spid="52"/>
                                        </p:tgtEl>
                                        <p:attrNameLst>
                                          <p:attrName>style.visibility</p:attrName>
                                        </p:attrNameLst>
                                      </p:cBhvr>
                                      <p:to>
                                        <p:strVal val="visible"/>
                                      </p:to>
                                    </p:set>
                                    <p:animEffect transition="in" filter="fade">
                                      <p:cBhvr>
                                        <p:cTn id="365" dur="750"/>
                                        <p:tgtEl>
                                          <p:spTgt spid="52"/>
                                        </p:tgtEl>
                                      </p:cBhvr>
                                    </p:animEffect>
                                  </p:childTnLst>
                                </p:cTn>
                              </p:par>
                              <p:par>
                                <p:cTn id="366" presetID="10" presetClass="exit" presetSubtype="0" fill="hold" grpId="9" nodeType="withEffect">
                                  <p:stCondLst>
                                    <p:cond delay="0"/>
                                  </p:stCondLst>
                                  <p:childTnLst>
                                    <p:animEffect transition="out" filter="fade">
                                      <p:cBhvr>
                                        <p:cTn id="367" dur="750"/>
                                        <p:tgtEl>
                                          <p:spTgt spid="72"/>
                                        </p:tgtEl>
                                      </p:cBhvr>
                                    </p:animEffect>
                                    <p:set>
                                      <p:cBhvr>
                                        <p:cTn id="368" dur="1" fill="hold">
                                          <p:stCondLst>
                                            <p:cond delay="749"/>
                                          </p:stCondLst>
                                        </p:cTn>
                                        <p:tgtEl>
                                          <p:spTgt spid="72"/>
                                        </p:tgtEl>
                                        <p:attrNameLst>
                                          <p:attrName>style.visibility</p:attrName>
                                        </p:attrNameLst>
                                      </p:cBhvr>
                                      <p:to>
                                        <p:strVal val="hidden"/>
                                      </p:to>
                                    </p:set>
                                  </p:childTnLst>
                                </p:cTn>
                              </p:par>
                              <p:par>
                                <p:cTn id="369" presetID="10" presetClass="exit" presetSubtype="0" fill="hold" grpId="5" nodeType="withEffect">
                                  <p:stCondLst>
                                    <p:cond delay="0"/>
                                  </p:stCondLst>
                                  <p:childTnLst>
                                    <p:animEffect transition="out" filter="fade">
                                      <p:cBhvr>
                                        <p:cTn id="370" dur="750"/>
                                        <p:tgtEl>
                                          <p:spTgt spid="70"/>
                                        </p:tgtEl>
                                      </p:cBhvr>
                                    </p:animEffect>
                                    <p:set>
                                      <p:cBhvr>
                                        <p:cTn id="371" dur="1" fill="hold">
                                          <p:stCondLst>
                                            <p:cond delay="749"/>
                                          </p:stCondLst>
                                        </p:cTn>
                                        <p:tgtEl>
                                          <p:spTgt spid="70"/>
                                        </p:tgtEl>
                                        <p:attrNameLst>
                                          <p:attrName>style.visibility</p:attrName>
                                        </p:attrNameLst>
                                      </p:cBhvr>
                                      <p:to>
                                        <p:strVal val="hidden"/>
                                      </p:to>
                                    </p:set>
                                  </p:childTnLst>
                                </p:cTn>
                              </p:par>
                              <p:par>
                                <p:cTn id="372" presetID="10" presetClass="entr" presetSubtype="0" fill="hold" grpId="2" nodeType="withEffect">
                                  <p:stCondLst>
                                    <p:cond delay="0"/>
                                  </p:stCondLst>
                                  <p:childTnLst>
                                    <p:set>
                                      <p:cBhvr>
                                        <p:cTn id="373" dur="1" fill="hold">
                                          <p:stCondLst>
                                            <p:cond delay="0"/>
                                          </p:stCondLst>
                                        </p:cTn>
                                        <p:tgtEl>
                                          <p:spTgt spid="55"/>
                                        </p:tgtEl>
                                        <p:attrNameLst>
                                          <p:attrName>style.visibility</p:attrName>
                                        </p:attrNameLst>
                                      </p:cBhvr>
                                      <p:to>
                                        <p:strVal val="visible"/>
                                      </p:to>
                                    </p:set>
                                    <p:animEffect transition="in" filter="fade">
                                      <p:cBhvr>
                                        <p:cTn id="374" dur="750"/>
                                        <p:tgtEl>
                                          <p:spTgt spid="55"/>
                                        </p:tgtEl>
                                      </p:cBhvr>
                                    </p:animEffect>
                                  </p:childTnLst>
                                </p:cTn>
                              </p:par>
                              <p:par>
                                <p:cTn id="375" presetID="10" presetClass="exit" presetSubtype="0" fill="hold" grpId="4" nodeType="withEffect">
                                  <p:stCondLst>
                                    <p:cond delay="0"/>
                                  </p:stCondLst>
                                  <p:childTnLst>
                                    <p:animEffect transition="out" filter="fade">
                                      <p:cBhvr>
                                        <p:cTn id="376" dur="750"/>
                                        <p:tgtEl>
                                          <p:spTgt spid="53"/>
                                        </p:tgtEl>
                                      </p:cBhvr>
                                    </p:animEffect>
                                    <p:set>
                                      <p:cBhvr>
                                        <p:cTn id="377" dur="1" fill="hold">
                                          <p:stCondLst>
                                            <p:cond delay="749"/>
                                          </p:stCondLst>
                                        </p:cTn>
                                        <p:tgtEl>
                                          <p:spTgt spid="53"/>
                                        </p:tgtEl>
                                        <p:attrNameLst>
                                          <p:attrName>style.visibility</p:attrName>
                                        </p:attrNameLst>
                                      </p:cBhvr>
                                      <p:to>
                                        <p:strVal val="hidden"/>
                                      </p:to>
                                    </p:set>
                                  </p:childTnLst>
                                </p:cTn>
                              </p:par>
                              <p:par>
                                <p:cTn id="378" presetID="10" presetClass="entr" presetSubtype="0" fill="hold" grpId="10" nodeType="withEffect">
                                  <p:stCondLst>
                                    <p:cond delay="0"/>
                                  </p:stCondLst>
                                  <p:childTnLst>
                                    <p:set>
                                      <p:cBhvr>
                                        <p:cTn id="379" dur="1" fill="hold">
                                          <p:stCondLst>
                                            <p:cond delay="0"/>
                                          </p:stCondLst>
                                        </p:cTn>
                                        <p:tgtEl>
                                          <p:spTgt spid="77"/>
                                        </p:tgtEl>
                                        <p:attrNameLst>
                                          <p:attrName>style.visibility</p:attrName>
                                        </p:attrNameLst>
                                      </p:cBhvr>
                                      <p:to>
                                        <p:strVal val="visible"/>
                                      </p:to>
                                    </p:set>
                                    <p:animEffect transition="in" filter="fade">
                                      <p:cBhvr>
                                        <p:cTn id="380" dur="750"/>
                                        <p:tgtEl>
                                          <p:spTgt spid="77"/>
                                        </p:tgtEl>
                                      </p:cBhvr>
                                    </p:animEffect>
                                  </p:childTnLst>
                                </p:cTn>
                              </p:par>
                            </p:childTnLst>
                          </p:cTn>
                        </p:par>
                      </p:childTnLst>
                    </p:cTn>
                  </p:par>
                  <p:par>
                    <p:cTn id="381" fill="hold">
                      <p:stCondLst>
                        <p:cond delay="indefinite"/>
                      </p:stCondLst>
                      <p:childTnLst>
                        <p:par>
                          <p:cTn id="382" fill="hold">
                            <p:stCondLst>
                              <p:cond delay="0"/>
                            </p:stCondLst>
                            <p:childTnLst>
                              <p:par>
                                <p:cTn id="383" presetID="10" presetClass="entr" presetSubtype="0" fill="hold" grpId="2" nodeType="clickEffect">
                                  <p:stCondLst>
                                    <p:cond delay="0"/>
                                  </p:stCondLst>
                                  <p:childTnLst>
                                    <p:set>
                                      <p:cBhvr>
                                        <p:cTn id="384" dur="1" fill="hold">
                                          <p:stCondLst>
                                            <p:cond delay="0"/>
                                          </p:stCondLst>
                                        </p:cTn>
                                        <p:tgtEl>
                                          <p:spTgt spid="7"/>
                                        </p:tgtEl>
                                        <p:attrNameLst>
                                          <p:attrName>style.visibility</p:attrName>
                                        </p:attrNameLst>
                                      </p:cBhvr>
                                      <p:to>
                                        <p:strVal val="visible"/>
                                      </p:to>
                                    </p:set>
                                    <p:animEffect transition="in" filter="fade">
                                      <p:cBhvr>
                                        <p:cTn id="385" dur="500"/>
                                        <p:tgtEl>
                                          <p:spTgt spid="7"/>
                                        </p:tgtEl>
                                      </p:cBhvr>
                                    </p:animEffect>
                                  </p:childTnLst>
                                </p:cTn>
                              </p:par>
                              <p:par>
                                <p:cTn id="386" presetID="10" presetClass="entr" presetSubtype="0" fill="hold" grpId="2" nodeType="withEffect">
                                  <p:stCondLst>
                                    <p:cond delay="0"/>
                                  </p:stCondLst>
                                  <p:childTnLst>
                                    <p:set>
                                      <p:cBhvr>
                                        <p:cTn id="387" dur="1" fill="hold">
                                          <p:stCondLst>
                                            <p:cond delay="0"/>
                                          </p:stCondLst>
                                        </p:cTn>
                                        <p:tgtEl>
                                          <p:spTgt spid="11"/>
                                        </p:tgtEl>
                                        <p:attrNameLst>
                                          <p:attrName>style.visibility</p:attrName>
                                        </p:attrNameLst>
                                      </p:cBhvr>
                                      <p:to>
                                        <p:strVal val="visible"/>
                                      </p:to>
                                    </p:set>
                                    <p:animEffect transition="in" filter="fade">
                                      <p:cBhvr>
                                        <p:cTn id="388" dur="500"/>
                                        <p:tgtEl>
                                          <p:spTgt spid="11"/>
                                        </p:tgtEl>
                                      </p:cBhvr>
                                    </p:animEffect>
                                  </p:childTnLst>
                                </p:cTn>
                              </p:par>
                              <p:par>
                                <p:cTn id="389" presetID="10" presetClass="entr" presetSubtype="0" fill="hold" grpId="2" nodeType="withEffect">
                                  <p:stCondLst>
                                    <p:cond delay="0"/>
                                  </p:stCondLst>
                                  <p:childTnLst>
                                    <p:set>
                                      <p:cBhvr>
                                        <p:cTn id="390" dur="1" fill="hold">
                                          <p:stCondLst>
                                            <p:cond delay="0"/>
                                          </p:stCondLst>
                                        </p:cTn>
                                        <p:tgtEl>
                                          <p:spTgt spid="10"/>
                                        </p:tgtEl>
                                        <p:attrNameLst>
                                          <p:attrName>style.visibility</p:attrName>
                                        </p:attrNameLst>
                                      </p:cBhvr>
                                      <p:to>
                                        <p:strVal val="visible"/>
                                      </p:to>
                                    </p:set>
                                    <p:animEffect transition="in" filter="fade">
                                      <p:cBhvr>
                                        <p:cTn id="391" dur="500"/>
                                        <p:tgtEl>
                                          <p:spTgt spid="10"/>
                                        </p:tgtEl>
                                      </p:cBhvr>
                                    </p:animEffect>
                                  </p:childTnLst>
                                </p:cTn>
                              </p:par>
                              <p:par>
                                <p:cTn id="392" presetID="10" presetClass="entr" presetSubtype="0" fill="hold" grpId="2" nodeType="withEffect">
                                  <p:stCondLst>
                                    <p:cond delay="0"/>
                                  </p:stCondLst>
                                  <p:childTnLst>
                                    <p:set>
                                      <p:cBhvr>
                                        <p:cTn id="393" dur="1" fill="hold">
                                          <p:stCondLst>
                                            <p:cond delay="0"/>
                                          </p:stCondLst>
                                        </p:cTn>
                                        <p:tgtEl>
                                          <p:spTgt spid="9"/>
                                        </p:tgtEl>
                                        <p:attrNameLst>
                                          <p:attrName>style.visibility</p:attrName>
                                        </p:attrNameLst>
                                      </p:cBhvr>
                                      <p:to>
                                        <p:strVal val="visible"/>
                                      </p:to>
                                    </p:set>
                                    <p:animEffect transition="in" filter="fade">
                                      <p:cBhvr>
                                        <p:cTn id="394" dur="500"/>
                                        <p:tgtEl>
                                          <p:spTgt spid="9"/>
                                        </p:tgtEl>
                                      </p:cBhvr>
                                    </p:animEffect>
                                  </p:childTnLst>
                                </p:cTn>
                              </p:par>
                              <p:par>
                                <p:cTn id="395" presetID="10" presetClass="entr" presetSubtype="0" fill="hold" grpId="2" nodeType="withEffect">
                                  <p:stCondLst>
                                    <p:cond delay="0"/>
                                  </p:stCondLst>
                                  <p:childTnLst>
                                    <p:set>
                                      <p:cBhvr>
                                        <p:cTn id="396" dur="1" fill="hold">
                                          <p:stCondLst>
                                            <p:cond delay="0"/>
                                          </p:stCondLst>
                                        </p:cTn>
                                        <p:tgtEl>
                                          <p:spTgt spid="8"/>
                                        </p:tgtEl>
                                        <p:attrNameLst>
                                          <p:attrName>style.visibility</p:attrName>
                                        </p:attrNameLst>
                                      </p:cBhvr>
                                      <p:to>
                                        <p:strVal val="visible"/>
                                      </p:to>
                                    </p:set>
                                    <p:animEffect transition="in" filter="fade">
                                      <p:cBhvr>
                                        <p:cTn id="397" dur="500"/>
                                        <p:tgtEl>
                                          <p:spTgt spid="8"/>
                                        </p:tgtEl>
                                      </p:cBhvr>
                                    </p:animEffect>
                                  </p:childTnLst>
                                </p:cTn>
                              </p:par>
                              <p:par>
                                <p:cTn id="398" presetID="10" presetClass="entr" presetSubtype="0" fill="hold" grpId="2" nodeType="withEffect">
                                  <p:stCondLst>
                                    <p:cond delay="0"/>
                                  </p:stCondLst>
                                  <p:childTnLst>
                                    <p:set>
                                      <p:cBhvr>
                                        <p:cTn id="399" dur="1" fill="hold">
                                          <p:stCondLst>
                                            <p:cond delay="0"/>
                                          </p:stCondLst>
                                        </p:cTn>
                                        <p:tgtEl>
                                          <p:spTgt spid="12"/>
                                        </p:tgtEl>
                                        <p:attrNameLst>
                                          <p:attrName>style.visibility</p:attrName>
                                        </p:attrNameLst>
                                      </p:cBhvr>
                                      <p:to>
                                        <p:strVal val="visible"/>
                                      </p:to>
                                    </p:set>
                                    <p:animEffect transition="in" filter="fade">
                                      <p:cBhvr>
                                        <p:cTn id="400" dur="500"/>
                                        <p:tgtEl>
                                          <p:spTgt spid="12"/>
                                        </p:tgtEl>
                                      </p:cBhvr>
                                    </p:animEffect>
                                  </p:childTnLst>
                                </p:cTn>
                              </p:par>
                              <p:par>
                                <p:cTn id="401" presetID="10" presetClass="entr" presetSubtype="0" fill="hold" grpId="2" nodeType="withEffect">
                                  <p:stCondLst>
                                    <p:cond delay="0"/>
                                  </p:stCondLst>
                                  <p:childTnLst>
                                    <p:set>
                                      <p:cBhvr>
                                        <p:cTn id="402" dur="1" fill="hold">
                                          <p:stCondLst>
                                            <p:cond delay="0"/>
                                          </p:stCondLst>
                                        </p:cTn>
                                        <p:tgtEl>
                                          <p:spTgt spid="5"/>
                                        </p:tgtEl>
                                        <p:attrNameLst>
                                          <p:attrName>style.visibility</p:attrName>
                                        </p:attrNameLst>
                                      </p:cBhvr>
                                      <p:to>
                                        <p:strVal val="visible"/>
                                      </p:to>
                                    </p:set>
                                    <p:animEffect transition="in" filter="fade">
                                      <p:cBhvr>
                                        <p:cTn id="403" dur="500"/>
                                        <p:tgtEl>
                                          <p:spTgt spid="5"/>
                                        </p:tgtEl>
                                      </p:cBhvr>
                                    </p:animEffect>
                                  </p:childTnLst>
                                </p:cTn>
                              </p:par>
                              <p:par>
                                <p:cTn id="404" presetID="10" presetClass="entr" presetSubtype="0" fill="hold" grpId="4" nodeType="withEffect">
                                  <p:stCondLst>
                                    <p:cond delay="0"/>
                                  </p:stCondLst>
                                  <p:childTnLst>
                                    <p:set>
                                      <p:cBhvr>
                                        <p:cTn id="405" dur="1" fill="hold">
                                          <p:stCondLst>
                                            <p:cond delay="0"/>
                                          </p:stCondLst>
                                        </p:cTn>
                                        <p:tgtEl>
                                          <p:spTgt spid="54"/>
                                        </p:tgtEl>
                                        <p:attrNameLst>
                                          <p:attrName>style.visibility</p:attrName>
                                        </p:attrNameLst>
                                      </p:cBhvr>
                                      <p:to>
                                        <p:strVal val="visible"/>
                                      </p:to>
                                    </p:set>
                                    <p:animEffect transition="in" filter="fade">
                                      <p:cBhvr>
                                        <p:cTn id="406" dur="750"/>
                                        <p:tgtEl>
                                          <p:spTgt spid="54"/>
                                        </p:tgtEl>
                                      </p:cBhvr>
                                    </p:animEffect>
                                  </p:childTnLst>
                                </p:cTn>
                              </p:par>
                              <p:par>
                                <p:cTn id="407" presetID="10" presetClass="entr" presetSubtype="0" fill="hold" grpId="4" nodeType="withEffect">
                                  <p:stCondLst>
                                    <p:cond delay="0"/>
                                  </p:stCondLst>
                                  <p:childTnLst>
                                    <p:set>
                                      <p:cBhvr>
                                        <p:cTn id="408" dur="1" fill="hold">
                                          <p:stCondLst>
                                            <p:cond delay="0"/>
                                          </p:stCondLst>
                                        </p:cTn>
                                        <p:tgtEl>
                                          <p:spTgt spid="56"/>
                                        </p:tgtEl>
                                        <p:attrNameLst>
                                          <p:attrName>style.visibility</p:attrName>
                                        </p:attrNameLst>
                                      </p:cBhvr>
                                      <p:to>
                                        <p:strVal val="visible"/>
                                      </p:to>
                                    </p:set>
                                    <p:animEffect transition="in" filter="fade">
                                      <p:cBhvr>
                                        <p:cTn id="409" dur="750"/>
                                        <p:tgtEl>
                                          <p:spTgt spid="56"/>
                                        </p:tgtEl>
                                      </p:cBhvr>
                                    </p:animEffect>
                                  </p:childTnLst>
                                </p:cTn>
                              </p:par>
                              <p:par>
                                <p:cTn id="410" presetID="10" presetClass="entr" presetSubtype="0" fill="hold" grpId="2" nodeType="withEffect">
                                  <p:stCondLst>
                                    <p:cond delay="0"/>
                                  </p:stCondLst>
                                  <p:childTnLst>
                                    <p:set>
                                      <p:cBhvr>
                                        <p:cTn id="411" dur="1" fill="hold">
                                          <p:stCondLst>
                                            <p:cond delay="0"/>
                                          </p:stCondLst>
                                        </p:cTn>
                                        <p:tgtEl>
                                          <p:spTgt spid="60"/>
                                        </p:tgtEl>
                                        <p:attrNameLst>
                                          <p:attrName>style.visibility</p:attrName>
                                        </p:attrNameLst>
                                      </p:cBhvr>
                                      <p:to>
                                        <p:strVal val="visible"/>
                                      </p:to>
                                    </p:set>
                                    <p:animEffect transition="in" filter="fade">
                                      <p:cBhvr>
                                        <p:cTn id="412" dur="750"/>
                                        <p:tgtEl>
                                          <p:spTgt spid="60"/>
                                        </p:tgtEl>
                                      </p:cBhvr>
                                    </p:animEffect>
                                  </p:childTnLst>
                                </p:cTn>
                              </p:par>
                              <p:par>
                                <p:cTn id="413" presetID="10" presetClass="entr" presetSubtype="0" fill="hold" grpId="4" nodeType="withEffect">
                                  <p:stCondLst>
                                    <p:cond delay="0"/>
                                  </p:stCondLst>
                                  <p:childTnLst>
                                    <p:set>
                                      <p:cBhvr>
                                        <p:cTn id="414" dur="1" fill="hold">
                                          <p:stCondLst>
                                            <p:cond delay="0"/>
                                          </p:stCondLst>
                                        </p:cTn>
                                        <p:tgtEl>
                                          <p:spTgt spid="58"/>
                                        </p:tgtEl>
                                        <p:attrNameLst>
                                          <p:attrName>style.visibility</p:attrName>
                                        </p:attrNameLst>
                                      </p:cBhvr>
                                      <p:to>
                                        <p:strVal val="visible"/>
                                      </p:to>
                                    </p:set>
                                    <p:animEffect transition="in" filter="fade">
                                      <p:cBhvr>
                                        <p:cTn id="415" dur="750"/>
                                        <p:tgtEl>
                                          <p:spTgt spid="58"/>
                                        </p:tgtEl>
                                      </p:cBhvr>
                                    </p:animEffect>
                                  </p:childTnLst>
                                </p:cTn>
                              </p:par>
                              <p:par>
                                <p:cTn id="416" presetID="10" presetClass="entr" presetSubtype="0" fill="hold" grpId="2" nodeType="withEffect">
                                  <p:stCondLst>
                                    <p:cond delay="0"/>
                                  </p:stCondLst>
                                  <p:childTnLst>
                                    <p:set>
                                      <p:cBhvr>
                                        <p:cTn id="417" dur="1" fill="hold">
                                          <p:stCondLst>
                                            <p:cond delay="0"/>
                                          </p:stCondLst>
                                        </p:cTn>
                                        <p:tgtEl>
                                          <p:spTgt spid="62"/>
                                        </p:tgtEl>
                                        <p:attrNameLst>
                                          <p:attrName>style.visibility</p:attrName>
                                        </p:attrNameLst>
                                      </p:cBhvr>
                                      <p:to>
                                        <p:strVal val="visible"/>
                                      </p:to>
                                    </p:set>
                                    <p:animEffect transition="in" filter="fade">
                                      <p:cBhvr>
                                        <p:cTn id="418" dur="750"/>
                                        <p:tgtEl>
                                          <p:spTgt spid="62"/>
                                        </p:tgtEl>
                                      </p:cBhvr>
                                    </p:animEffect>
                                  </p:childTnLst>
                                </p:cTn>
                              </p:par>
                              <p:par>
                                <p:cTn id="419" presetID="10" presetClass="entr" presetSubtype="0" fill="hold" grpId="3" nodeType="withEffect">
                                  <p:stCondLst>
                                    <p:cond delay="0"/>
                                  </p:stCondLst>
                                  <p:childTnLst>
                                    <p:set>
                                      <p:cBhvr>
                                        <p:cTn id="420" dur="1" fill="hold">
                                          <p:stCondLst>
                                            <p:cond delay="0"/>
                                          </p:stCondLst>
                                        </p:cTn>
                                        <p:tgtEl>
                                          <p:spTgt spid="53"/>
                                        </p:tgtEl>
                                        <p:attrNameLst>
                                          <p:attrName>style.visibility</p:attrName>
                                        </p:attrNameLst>
                                      </p:cBhvr>
                                      <p:to>
                                        <p:strVal val="visible"/>
                                      </p:to>
                                    </p:set>
                                    <p:animEffect transition="in" filter="fade">
                                      <p:cBhvr>
                                        <p:cTn id="421" dur="750"/>
                                        <p:tgtEl>
                                          <p:spTgt spid="53"/>
                                        </p:tgtEl>
                                      </p:cBhvr>
                                    </p:animEffect>
                                  </p:childTnLst>
                                </p:cTn>
                              </p:par>
                              <p:par>
                                <p:cTn id="422" presetID="10" presetClass="entr" presetSubtype="0" fill="hold" grpId="4" nodeType="withEffect">
                                  <p:stCondLst>
                                    <p:cond delay="0"/>
                                  </p:stCondLst>
                                  <p:childTnLst>
                                    <p:set>
                                      <p:cBhvr>
                                        <p:cTn id="423" dur="1" fill="hold">
                                          <p:stCondLst>
                                            <p:cond delay="0"/>
                                          </p:stCondLst>
                                        </p:cTn>
                                        <p:tgtEl>
                                          <p:spTgt spid="57"/>
                                        </p:tgtEl>
                                        <p:attrNameLst>
                                          <p:attrName>style.visibility</p:attrName>
                                        </p:attrNameLst>
                                      </p:cBhvr>
                                      <p:to>
                                        <p:strVal val="visible"/>
                                      </p:to>
                                    </p:set>
                                    <p:animEffect transition="in" filter="fade">
                                      <p:cBhvr>
                                        <p:cTn id="424" dur="750"/>
                                        <p:tgtEl>
                                          <p:spTgt spid="57"/>
                                        </p:tgtEl>
                                      </p:cBhvr>
                                    </p:animEffect>
                                  </p:childTnLst>
                                </p:cTn>
                              </p:par>
                              <p:par>
                                <p:cTn id="425" presetID="10" presetClass="entr" presetSubtype="0" fill="hold" grpId="2" nodeType="withEffect">
                                  <p:stCondLst>
                                    <p:cond delay="0"/>
                                  </p:stCondLst>
                                  <p:childTnLst>
                                    <p:set>
                                      <p:cBhvr>
                                        <p:cTn id="426" dur="1" fill="hold">
                                          <p:stCondLst>
                                            <p:cond delay="0"/>
                                          </p:stCondLst>
                                        </p:cTn>
                                        <p:tgtEl>
                                          <p:spTgt spid="59"/>
                                        </p:tgtEl>
                                        <p:attrNameLst>
                                          <p:attrName>style.visibility</p:attrName>
                                        </p:attrNameLst>
                                      </p:cBhvr>
                                      <p:to>
                                        <p:strVal val="visible"/>
                                      </p:to>
                                    </p:set>
                                    <p:animEffect transition="in" filter="fade">
                                      <p:cBhvr>
                                        <p:cTn id="427" dur="750"/>
                                        <p:tgtEl>
                                          <p:spTgt spid="59"/>
                                        </p:tgtEl>
                                      </p:cBhvr>
                                    </p:animEffect>
                                  </p:childTnLst>
                                </p:cTn>
                              </p:par>
                              <p:par>
                                <p:cTn id="428" presetID="10" presetClass="entr" presetSubtype="0" fill="hold" grpId="2" nodeType="withEffect">
                                  <p:stCondLst>
                                    <p:cond delay="0"/>
                                  </p:stCondLst>
                                  <p:childTnLst>
                                    <p:set>
                                      <p:cBhvr>
                                        <p:cTn id="429" dur="1" fill="hold">
                                          <p:stCondLst>
                                            <p:cond delay="0"/>
                                          </p:stCondLst>
                                        </p:cTn>
                                        <p:tgtEl>
                                          <p:spTgt spid="61"/>
                                        </p:tgtEl>
                                        <p:attrNameLst>
                                          <p:attrName>style.visibility</p:attrName>
                                        </p:attrNameLst>
                                      </p:cBhvr>
                                      <p:to>
                                        <p:strVal val="visible"/>
                                      </p:to>
                                    </p:set>
                                    <p:animEffect transition="in" filter="fade">
                                      <p:cBhvr>
                                        <p:cTn id="430" dur="750"/>
                                        <p:tgtEl>
                                          <p:spTgt spid="61"/>
                                        </p:tgtEl>
                                      </p:cBhvr>
                                    </p:animEffect>
                                  </p:childTnLst>
                                </p:cTn>
                              </p:par>
                              <p:par>
                                <p:cTn id="431" presetID="10" presetClass="entr" presetSubtype="0" fill="hold" grpId="2" nodeType="withEffect">
                                  <p:stCondLst>
                                    <p:cond delay="0"/>
                                  </p:stCondLst>
                                  <p:childTnLst>
                                    <p:set>
                                      <p:cBhvr>
                                        <p:cTn id="432" dur="1" fill="hold">
                                          <p:stCondLst>
                                            <p:cond delay="0"/>
                                          </p:stCondLst>
                                        </p:cTn>
                                        <p:tgtEl>
                                          <p:spTgt spid="51"/>
                                        </p:tgtEl>
                                        <p:attrNameLst>
                                          <p:attrName>style.visibility</p:attrName>
                                        </p:attrNameLst>
                                      </p:cBhvr>
                                      <p:to>
                                        <p:strVal val="visible"/>
                                      </p:to>
                                    </p:set>
                                    <p:animEffect transition="in" filter="fade">
                                      <p:cBhvr>
                                        <p:cTn id="433" dur="750"/>
                                        <p:tgtEl>
                                          <p:spTgt spid="51"/>
                                        </p:tgtEl>
                                      </p:cBhvr>
                                    </p:animEffect>
                                  </p:childTnLst>
                                </p:cTn>
                              </p:par>
                              <p:par>
                                <p:cTn id="434" presetID="10" presetClass="entr" presetSubtype="0" fill="hold" grpId="2" nodeType="withEffect">
                                  <p:stCondLst>
                                    <p:cond delay="0"/>
                                  </p:stCondLst>
                                  <p:childTnLst>
                                    <p:set>
                                      <p:cBhvr>
                                        <p:cTn id="435" dur="1" fill="hold">
                                          <p:stCondLst>
                                            <p:cond delay="0"/>
                                          </p:stCondLst>
                                        </p:cTn>
                                        <p:tgtEl>
                                          <p:spTgt spid="50"/>
                                        </p:tgtEl>
                                        <p:attrNameLst>
                                          <p:attrName>style.visibility</p:attrName>
                                        </p:attrNameLst>
                                      </p:cBhvr>
                                      <p:to>
                                        <p:strVal val="visible"/>
                                      </p:to>
                                    </p:set>
                                    <p:animEffect transition="in" filter="fade">
                                      <p:cBhvr>
                                        <p:cTn id="436" dur="750"/>
                                        <p:tgtEl>
                                          <p:spTgt spid="50"/>
                                        </p:tgtEl>
                                      </p:cBhvr>
                                    </p:animEffect>
                                  </p:childTnLst>
                                </p:cTn>
                              </p:par>
                              <p:par>
                                <p:cTn id="437" presetID="10" presetClass="exit" presetSubtype="0" fill="hold" grpId="7" nodeType="withEffect">
                                  <p:stCondLst>
                                    <p:cond delay="0"/>
                                  </p:stCondLst>
                                  <p:childTnLst>
                                    <p:animEffect transition="out" filter="fade">
                                      <p:cBhvr>
                                        <p:cTn id="438" dur="750"/>
                                        <p:tgtEl>
                                          <p:spTgt spid="69"/>
                                        </p:tgtEl>
                                      </p:cBhvr>
                                    </p:animEffect>
                                    <p:set>
                                      <p:cBhvr>
                                        <p:cTn id="439" dur="1" fill="hold">
                                          <p:stCondLst>
                                            <p:cond delay="749"/>
                                          </p:stCondLst>
                                        </p:cTn>
                                        <p:tgtEl>
                                          <p:spTgt spid="69"/>
                                        </p:tgtEl>
                                        <p:attrNameLst>
                                          <p:attrName>style.visibility</p:attrName>
                                        </p:attrNameLst>
                                      </p:cBhvr>
                                      <p:to>
                                        <p:strVal val="hidden"/>
                                      </p:to>
                                    </p:set>
                                  </p:childTnLst>
                                </p:cTn>
                              </p:par>
                              <p:par>
                                <p:cTn id="440" presetID="10" presetClass="exit" presetSubtype="0" fill="hold" grpId="8" nodeType="withEffect">
                                  <p:stCondLst>
                                    <p:cond delay="0"/>
                                  </p:stCondLst>
                                  <p:childTnLst>
                                    <p:animEffect transition="out" filter="fade">
                                      <p:cBhvr>
                                        <p:cTn id="441" dur="750"/>
                                        <p:tgtEl>
                                          <p:spTgt spid="71"/>
                                        </p:tgtEl>
                                      </p:cBhvr>
                                    </p:animEffect>
                                    <p:set>
                                      <p:cBhvr>
                                        <p:cTn id="442" dur="1" fill="hold">
                                          <p:stCondLst>
                                            <p:cond delay="749"/>
                                          </p:stCondLst>
                                        </p:cTn>
                                        <p:tgtEl>
                                          <p:spTgt spid="71"/>
                                        </p:tgtEl>
                                        <p:attrNameLst>
                                          <p:attrName>style.visibility</p:attrName>
                                        </p:attrNameLst>
                                      </p:cBhvr>
                                      <p:to>
                                        <p:strVal val="hidden"/>
                                      </p:to>
                                    </p:set>
                                  </p:childTnLst>
                                </p:cTn>
                              </p:par>
                              <p:par>
                                <p:cTn id="443" presetID="10" presetClass="exit" presetSubtype="0" fill="hold" grpId="7" nodeType="withEffect">
                                  <p:stCondLst>
                                    <p:cond delay="0"/>
                                  </p:stCondLst>
                                  <p:childTnLst>
                                    <p:animEffect transition="out" filter="fade">
                                      <p:cBhvr>
                                        <p:cTn id="444" dur="750"/>
                                        <p:tgtEl>
                                          <p:spTgt spid="75"/>
                                        </p:tgtEl>
                                      </p:cBhvr>
                                    </p:animEffect>
                                    <p:set>
                                      <p:cBhvr>
                                        <p:cTn id="445" dur="1" fill="hold">
                                          <p:stCondLst>
                                            <p:cond delay="749"/>
                                          </p:stCondLst>
                                        </p:cTn>
                                        <p:tgtEl>
                                          <p:spTgt spid="75"/>
                                        </p:tgtEl>
                                        <p:attrNameLst>
                                          <p:attrName>style.visibility</p:attrName>
                                        </p:attrNameLst>
                                      </p:cBhvr>
                                      <p:to>
                                        <p:strVal val="hidden"/>
                                      </p:to>
                                    </p:set>
                                  </p:childTnLst>
                                </p:cTn>
                              </p:par>
                              <p:par>
                                <p:cTn id="446" presetID="10" presetClass="exit" presetSubtype="0" fill="hold" grpId="9" nodeType="withEffect">
                                  <p:stCondLst>
                                    <p:cond delay="0"/>
                                  </p:stCondLst>
                                  <p:childTnLst>
                                    <p:animEffect transition="out" filter="fade">
                                      <p:cBhvr>
                                        <p:cTn id="447" dur="750"/>
                                        <p:tgtEl>
                                          <p:spTgt spid="77"/>
                                        </p:tgtEl>
                                      </p:cBhvr>
                                    </p:animEffect>
                                    <p:set>
                                      <p:cBhvr>
                                        <p:cTn id="448" dur="1" fill="hold">
                                          <p:stCondLst>
                                            <p:cond delay="749"/>
                                          </p:stCondLst>
                                        </p:cTn>
                                        <p:tgtEl>
                                          <p:spTgt spid="77"/>
                                        </p:tgtEl>
                                        <p:attrNameLst>
                                          <p:attrName>style.visibility</p:attrName>
                                        </p:attrNameLst>
                                      </p:cBhvr>
                                      <p:to>
                                        <p:strVal val="hidden"/>
                                      </p:to>
                                    </p:set>
                                  </p:childTnLst>
                                </p:cTn>
                              </p:par>
                              <p:par>
                                <p:cTn id="449" presetID="10" presetClass="exit" presetSubtype="0" fill="hold" grpId="2" nodeType="withEffect">
                                  <p:stCondLst>
                                    <p:cond delay="0"/>
                                  </p:stCondLst>
                                  <p:childTnLst>
                                    <p:animEffect transition="out" filter="fade">
                                      <p:cBhvr>
                                        <p:cTn id="450" dur="750"/>
                                        <p:tgtEl>
                                          <p:spTgt spid="80"/>
                                        </p:tgtEl>
                                      </p:cBhvr>
                                    </p:animEffect>
                                    <p:set>
                                      <p:cBhvr>
                                        <p:cTn id="451" dur="1" fill="hold">
                                          <p:stCondLst>
                                            <p:cond delay="749"/>
                                          </p:stCondLst>
                                        </p:cTn>
                                        <p:tgtEl>
                                          <p:spTgt spid="80"/>
                                        </p:tgtEl>
                                        <p:attrNameLst>
                                          <p:attrName>style.visibility</p:attrName>
                                        </p:attrNameLst>
                                      </p:cBhvr>
                                      <p:to>
                                        <p:strVal val="hidden"/>
                                      </p:to>
                                    </p:set>
                                  </p:childTnLst>
                                </p:cTn>
                              </p:par>
                              <p:par>
                                <p:cTn id="452" presetID="10" presetClass="exit" presetSubtype="0" fill="hold" grpId="2" nodeType="withEffect">
                                  <p:stCondLst>
                                    <p:cond delay="0"/>
                                  </p:stCondLst>
                                  <p:childTnLst>
                                    <p:animEffect transition="out" filter="fade">
                                      <p:cBhvr>
                                        <p:cTn id="453" dur="750"/>
                                        <p:tgtEl>
                                          <p:spTgt spid="78"/>
                                        </p:tgtEl>
                                      </p:cBhvr>
                                    </p:animEffect>
                                    <p:set>
                                      <p:cBhvr>
                                        <p:cTn id="454" dur="1" fill="hold">
                                          <p:stCondLst>
                                            <p:cond delay="749"/>
                                          </p:stCondLst>
                                        </p:cTn>
                                        <p:tgtEl>
                                          <p:spTgt spid="78"/>
                                        </p:tgtEl>
                                        <p:attrNameLst>
                                          <p:attrName>style.visibility</p:attrName>
                                        </p:attrNameLst>
                                      </p:cBhvr>
                                      <p:to>
                                        <p:strVal val="hidden"/>
                                      </p:to>
                                    </p:set>
                                  </p:childTnLst>
                                </p:cTn>
                              </p:par>
                              <p:par>
                                <p:cTn id="455" presetID="10" presetClass="exit" presetSubtype="0" fill="hold" grpId="4" nodeType="withEffect">
                                  <p:stCondLst>
                                    <p:cond delay="0"/>
                                  </p:stCondLst>
                                  <p:childTnLst>
                                    <p:animEffect transition="out" filter="fade">
                                      <p:cBhvr>
                                        <p:cTn id="456" dur="750"/>
                                        <p:tgtEl>
                                          <p:spTgt spid="79"/>
                                        </p:tgtEl>
                                      </p:cBhvr>
                                    </p:animEffect>
                                    <p:set>
                                      <p:cBhvr>
                                        <p:cTn id="457" dur="1" fill="hold">
                                          <p:stCondLst>
                                            <p:cond delay="749"/>
                                          </p:stCondLst>
                                        </p:cTn>
                                        <p:tgtEl>
                                          <p:spTgt spid="79"/>
                                        </p:tgtEl>
                                        <p:attrNameLst>
                                          <p:attrName>style.visibility</p:attrName>
                                        </p:attrNameLst>
                                      </p:cBhvr>
                                      <p:to>
                                        <p:strVal val="hidden"/>
                                      </p:to>
                                    </p:set>
                                  </p:childTnLst>
                                </p:cTn>
                              </p:par>
                              <p:par>
                                <p:cTn id="458" presetID="10" presetClass="exit" presetSubtype="0" fill="hold" grpId="4" nodeType="withEffect">
                                  <p:stCondLst>
                                    <p:cond delay="0"/>
                                  </p:stCondLst>
                                  <p:childTnLst>
                                    <p:animEffect transition="out" filter="fade">
                                      <p:cBhvr>
                                        <p:cTn id="459" dur="750"/>
                                        <p:tgtEl>
                                          <p:spTgt spid="76"/>
                                        </p:tgtEl>
                                      </p:cBhvr>
                                    </p:animEffect>
                                    <p:set>
                                      <p:cBhvr>
                                        <p:cTn id="460" dur="1" fill="hold">
                                          <p:stCondLst>
                                            <p:cond delay="749"/>
                                          </p:stCondLst>
                                        </p:cTn>
                                        <p:tgtEl>
                                          <p:spTgt spid="76"/>
                                        </p:tgtEl>
                                        <p:attrNameLst>
                                          <p:attrName>style.visibility</p:attrName>
                                        </p:attrNameLst>
                                      </p:cBhvr>
                                      <p:to>
                                        <p:strVal val="hidden"/>
                                      </p:to>
                                    </p:set>
                                  </p:childTnLst>
                                </p:cTn>
                              </p:par>
                              <p:par>
                                <p:cTn id="461" presetID="10" presetClass="exit" presetSubtype="0" fill="hold" grpId="8" nodeType="withEffect">
                                  <p:stCondLst>
                                    <p:cond delay="0"/>
                                  </p:stCondLst>
                                  <p:childTnLst>
                                    <p:animEffect transition="out" filter="fade">
                                      <p:cBhvr>
                                        <p:cTn id="462" dur="750"/>
                                        <p:tgtEl>
                                          <p:spTgt spid="74"/>
                                        </p:tgtEl>
                                      </p:cBhvr>
                                    </p:animEffect>
                                    <p:set>
                                      <p:cBhvr>
                                        <p:cTn id="463" dur="1" fill="hold">
                                          <p:stCondLst>
                                            <p:cond delay="749"/>
                                          </p:stCondLst>
                                        </p:cTn>
                                        <p:tgtEl>
                                          <p:spTgt spid="74"/>
                                        </p:tgtEl>
                                        <p:attrNameLst>
                                          <p:attrName>style.visibility</p:attrName>
                                        </p:attrNameLst>
                                      </p:cBhvr>
                                      <p:to>
                                        <p:strVal val="hidden"/>
                                      </p:to>
                                    </p:set>
                                  </p:childTnLst>
                                </p:cTn>
                              </p:par>
                              <p:par>
                                <p:cTn id="464" presetID="10" presetClass="exit" presetSubtype="0" fill="hold" grpId="5" nodeType="withEffect">
                                  <p:stCondLst>
                                    <p:cond delay="0"/>
                                  </p:stCondLst>
                                  <p:childTnLst>
                                    <p:animEffect transition="out" filter="fade">
                                      <p:cBhvr>
                                        <p:cTn id="465" dur="750"/>
                                        <p:tgtEl>
                                          <p:spTgt spid="73"/>
                                        </p:tgtEl>
                                      </p:cBhvr>
                                    </p:animEffect>
                                    <p:set>
                                      <p:cBhvr>
                                        <p:cTn id="466" dur="1" fill="hold">
                                          <p:stCondLst>
                                            <p:cond delay="749"/>
                                          </p:stCondLst>
                                        </p:cTn>
                                        <p:tgtEl>
                                          <p:spTgt spid="73"/>
                                        </p:tgtEl>
                                        <p:attrNameLst>
                                          <p:attrName>style.visibility</p:attrName>
                                        </p:attrNameLst>
                                      </p:cBhvr>
                                      <p:to>
                                        <p:strVal val="hidden"/>
                                      </p:to>
                                    </p:set>
                                  </p:childTnLst>
                                </p:cTn>
                              </p:par>
                              <p:par>
                                <p:cTn id="467" presetID="10" presetClass="exit" presetSubtype="0" fill="hold" grpId="4" nodeType="withEffect">
                                  <p:stCondLst>
                                    <p:cond delay="0"/>
                                  </p:stCondLst>
                                  <p:childTnLst>
                                    <p:animEffect transition="out" filter="fade">
                                      <p:cBhvr>
                                        <p:cTn id="468" dur="750"/>
                                        <p:tgtEl>
                                          <p:spTgt spid="32"/>
                                        </p:tgtEl>
                                      </p:cBhvr>
                                    </p:animEffect>
                                    <p:set>
                                      <p:cBhvr>
                                        <p:cTn id="469" dur="1" fill="hold">
                                          <p:stCondLst>
                                            <p:cond delay="74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1" animBg="1"/>
      <p:bldP spid="32" grpId="2" animBg="1"/>
      <p:bldP spid="32" grpId="3" animBg="1"/>
      <p:bldP spid="32" grpId="4" animBg="1"/>
      <p:bldP spid="73" grpId="2" animBg="1"/>
      <p:bldP spid="73" grpId="3" animBg="1"/>
      <p:bldP spid="73" grpId="4" animBg="1"/>
      <p:bldP spid="73" grpId="5" animBg="1"/>
      <p:bldP spid="72" grpId="5" animBg="1"/>
      <p:bldP spid="72" grpId="6" animBg="1"/>
      <p:bldP spid="72" grpId="7" animBg="1"/>
      <p:bldP spid="72" grpId="8" animBg="1"/>
      <p:bldP spid="72" grpId="9" animBg="1"/>
      <p:bldP spid="77" grpId="4" animBg="1"/>
      <p:bldP spid="77" grpId="5" animBg="1"/>
      <p:bldP spid="77" grpId="6" animBg="1"/>
      <p:bldP spid="77" grpId="7" animBg="1"/>
      <p:bldP spid="77" grpId="8" animBg="1"/>
      <p:bldP spid="77" grpId="9" animBg="1"/>
      <p:bldP spid="77" grpId="10" animBg="1"/>
      <p:bldP spid="69" grpId="3" animBg="1"/>
      <p:bldP spid="69" grpId="4" animBg="1"/>
      <p:bldP spid="69" grpId="5" animBg="1"/>
      <p:bldP spid="69" grpId="6" animBg="1"/>
      <p:bldP spid="69" grpId="7" animBg="1"/>
      <p:bldP spid="70" grpId="3" animBg="1"/>
      <p:bldP spid="70" grpId="4" animBg="1"/>
      <p:bldP spid="70" grpId="5" animBg="1"/>
      <p:bldP spid="71" grpId="3" animBg="1"/>
      <p:bldP spid="71" grpId="4" animBg="1"/>
      <p:bldP spid="71" grpId="5" animBg="1"/>
      <p:bldP spid="71" grpId="6" animBg="1"/>
      <p:bldP spid="71" grpId="7" animBg="1"/>
      <p:bldP spid="71" grpId="8" animBg="1"/>
      <p:bldP spid="74" grpId="3" animBg="1"/>
      <p:bldP spid="74" grpId="4" animBg="1"/>
      <p:bldP spid="74" grpId="5" animBg="1"/>
      <p:bldP spid="74" grpId="6" animBg="1"/>
      <p:bldP spid="74" grpId="7" animBg="1"/>
      <p:bldP spid="74" grpId="8" animBg="1"/>
      <p:bldP spid="75" grpId="3" animBg="1"/>
      <p:bldP spid="75" grpId="4" animBg="1"/>
      <p:bldP spid="75" grpId="5" animBg="1"/>
      <p:bldP spid="75" grpId="6" animBg="1"/>
      <p:bldP spid="75" grpId="7" animBg="1"/>
      <p:bldP spid="76" grpId="2" animBg="1"/>
      <p:bldP spid="76" grpId="3" animBg="1"/>
      <p:bldP spid="76" grpId="4" animBg="1"/>
      <p:bldP spid="78" grpId="0" animBg="1"/>
      <p:bldP spid="78" grpId="1" animBg="1"/>
      <p:bldP spid="78" grpId="2" animBg="1"/>
      <p:bldP spid="79" grpId="2" animBg="1"/>
      <p:bldP spid="79" grpId="3" animBg="1"/>
      <p:bldP spid="79" grpId="4" animBg="1"/>
      <p:bldP spid="80" grpId="0" animBg="1"/>
      <p:bldP spid="80" grpId="1" animBg="1"/>
      <p:bldP spid="80" grpId="2" animBg="1"/>
      <p:bldP spid="95" grpId="0"/>
      <p:bldP spid="97" grpId="0"/>
      <p:bldP spid="98" grpId="0"/>
      <p:bldP spid="99" grpId="0"/>
      <p:bldP spid="100" grpId="0"/>
      <p:bldP spid="101" grpId="0"/>
      <p:bldP spid="102" grpId="0"/>
      <p:bldP spid="103" grpId="0"/>
      <p:bldP spid="5" grpId="0" animBg="1"/>
      <p:bldP spid="5" grpId="1" animBg="1"/>
      <p:bldP spid="5" grpId="2" animBg="1"/>
      <p:bldP spid="6" grpId="0"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50" grpId="0" animBg="1"/>
      <p:bldP spid="50" grpId="1" animBg="1"/>
      <p:bldP spid="50" grpId="2" animBg="1"/>
      <p:bldP spid="51" grpId="0" animBg="1"/>
      <p:bldP spid="51" grpId="1" animBg="1"/>
      <p:bldP spid="51" grpId="2" animBg="1"/>
      <p:bldP spid="52" grpId="0" animBg="1"/>
      <p:bldP spid="52" grpId="1" animBg="1"/>
      <p:bldP spid="52" grpId="2" animBg="1"/>
      <p:bldP spid="52" grpId="3" animBg="1"/>
      <p:bldP spid="52" grpId="5" animBg="1"/>
      <p:bldP spid="53" grpId="0" animBg="1"/>
      <p:bldP spid="53" grpId="1" animBg="1"/>
      <p:bldP spid="53" grpId="2" animBg="1"/>
      <p:bldP spid="53" grpId="3" animBg="1"/>
      <p:bldP spid="53" grpId="4" animBg="1"/>
      <p:bldP spid="54" grpId="0" animBg="1"/>
      <p:bldP spid="54" grpId="1" animBg="1"/>
      <p:bldP spid="54" grpId="2" animBg="1"/>
      <p:bldP spid="54" grpId="3" animBg="1"/>
      <p:bldP spid="54" grpId="4" animBg="1"/>
      <p:bldP spid="55" grpId="0" animBg="1"/>
      <p:bldP spid="55" grpId="1" animBg="1"/>
      <p:bldP spid="55" grpId="2" animBg="1"/>
      <p:bldP spid="56" grpId="0" animBg="1"/>
      <p:bldP spid="56" grpId="1" animBg="1"/>
      <p:bldP spid="56" grpId="2" animBg="1"/>
      <p:bldP spid="56" grpId="3" animBg="1"/>
      <p:bldP spid="56" grpId="4" animBg="1"/>
      <p:bldP spid="57" grpId="0" animBg="1"/>
      <p:bldP spid="57" grpId="1" animBg="1"/>
      <p:bldP spid="57" grpId="2" animBg="1"/>
      <p:bldP spid="57" grpId="3" animBg="1"/>
      <p:bldP spid="57" grpId="4" animBg="1"/>
      <p:bldP spid="58" grpId="0" animBg="1"/>
      <p:bldP spid="58" grpId="1" animBg="1"/>
      <p:bldP spid="58" grpId="2" animBg="1"/>
      <p:bldP spid="58" grpId="3" animBg="1"/>
      <p:bldP spid="58" grpId="4" animBg="1"/>
      <p:bldP spid="59" grpId="0" animBg="1"/>
      <p:bldP spid="59" grpId="1" animBg="1"/>
      <p:bldP spid="59" grpId="2" animBg="1"/>
      <p:bldP spid="60" grpId="0" animBg="1"/>
      <p:bldP spid="60" grpId="1" animBg="1"/>
      <p:bldP spid="60" grpId="2" animBg="1"/>
      <p:bldP spid="61" grpId="0" animBg="1"/>
      <p:bldP spid="61" grpId="1" animBg="1"/>
      <p:bldP spid="61" grpId="2" animBg="1"/>
      <p:bldP spid="62" grpId="0" animBg="1"/>
      <p:bldP spid="62" grpId="1" animBg="1"/>
      <p:bldP spid="62"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Policies and Authorization</a:t>
            </a:r>
            <a:endParaRPr lang="en-US" dirty="0"/>
          </a:p>
        </p:txBody>
      </p:sp>
      <p:sp>
        <p:nvSpPr>
          <p:cNvPr id="5" name="Rectangle 4"/>
          <p:cNvSpPr/>
          <p:nvPr/>
        </p:nvSpPr>
        <p:spPr>
          <a:xfrm>
            <a:off x="609441" y="1600201"/>
            <a:ext cx="10969943" cy="9144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Universal, manageable access control is the </a:t>
            </a:r>
            <a:r>
              <a:rPr lang="en-US" sz="2400" dirty="0" smtClean="0">
                <a:gradFill>
                  <a:gsLst>
                    <a:gs pos="0">
                      <a:schemeClr val="tx1"/>
                    </a:gs>
                    <a:gs pos="100000">
                      <a:schemeClr val="tx1"/>
                    </a:gs>
                  </a:gsLst>
                  <a:lin ang="5400000" scaled="0"/>
                </a:gradFill>
                <a:latin typeface="Arial" pitchFamily="34" charset="0"/>
              </a:rPr>
              <a:t>goal of identity systems</a:t>
            </a:r>
            <a:endParaRPr lang="en-US" sz="2400" dirty="0">
              <a:gradFill>
                <a:gsLst>
                  <a:gs pos="0">
                    <a:schemeClr val="tx1"/>
                  </a:gs>
                  <a:gs pos="100000">
                    <a:schemeClr val="tx1"/>
                  </a:gs>
                </a:gsLst>
                <a:lin ang="5400000" scaled="0"/>
              </a:gradFill>
              <a:latin typeface="Arial" pitchFamily="34" charset="0"/>
            </a:endParaRPr>
          </a:p>
        </p:txBody>
      </p:sp>
      <p:sp>
        <p:nvSpPr>
          <p:cNvPr id="6" name="Rectangle 5"/>
          <p:cNvSpPr/>
          <p:nvPr/>
        </p:nvSpPr>
        <p:spPr>
          <a:xfrm>
            <a:off x="609441" y="2667001"/>
            <a:ext cx="10969943" cy="9144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Claims and federation help a lot, but also </a:t>
            </a:r>
            <a:r>
              <a:rPr lang="en-US" sz="2400" dirty="0" smtClean="0">
                <a:gradFill>
                  <a:gsLst>
                    <a:gs pos="0">
                      <a:schemeClr val="tx1"/>
                    </a:gs>
                    <a:gs pos="100000">
                      <a:schemeClr val="tx1"/>
                    </a:gs>
                  </a:gsLst>
                  <a:lin ang="5400000" scaled="0"/>
                </a:gradFill>
                <a:latin typeface="Arial" pitchFamily="34" charset="0"/>
              </a:rPr>
              <a:t>shift </a:t>
            </a:r>
            <a:r>
              <a:rPr lang="en-US" sz="2400" dirty="0">
                <a:gradFill>
                  <a:gsLst>
                    <a:gs pos="0">
                      <a:schemeClr val="tx1"/>
                    </a:gs>
                    <a:gs pos="100000">
                      <a:schemeClr val="tx1"/>
                    </a:gs>
                  </a:gsLst>
                  <a:lin ang="5400000" scaled="0"/>
                </a:gradFill>
                <a:latin typeface="Arial" pitchFamily="34" charset="0"/>
              </a:rPr>
              <a:t>the access management </a:t>
            </a:r>
            <a:r>
              <a:rPr lang="en-US" sz="2400" dirty="0" smtClean="0">
                <a:gradFill>
                  <a:gsLst>
                    <a:gs pos="0">
                      <a:schemeClr val="tx1"/>
                    </a:gs>
                    <a:gs pos="100000">
                      <a:schemeClr val="tx1"/>
                    </a:gs>
                  </a:gsLst>
                  <a:lin ang="5400000" scaled="0"/>
                </a:gradFill>
                <a:latin typeface="Arial" pitchFamily="34" charset="0"/>
              </a:rPr>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center </a:t>
            </a:r>
            <a:r>
              <a:rPr lang="en-US" sz="2400" dirty="0">
                <a:gradFill>
                  <a:gsLst>
                    <a:gs pos="0">
                      <a:schemeClr val="tx1"/>
                    </a:gs>
                    <a:gs pos="100000">
                      <a:schemeClr val="tx1"/>
                    </a:gs>
                  </a:gsLst>
                  <a:lin ang="5400000" scaled="0"/>
                </a:gradFill>
                <a:latin typeface="Arial" pitchFamily="34" charset="0"/>
              </a:rPr>
              <a:t>of gravity</a:t>
            </a:r>
          </a:p>
        </p:txBody>
      </p:sp>
      <p:pic>
        <p:nvPicPr>
          <p:cNvPr id="10242" name="Picture 2" descr="\\SFP\Work\White_Whale\8-20349_MarkRyland\Art\PNGs\Stamp.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80091" y="3643176"/>
            <a:ext cx="3407146" cy="333403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914162" y="3733801"/>
            <a:ext cx="7865929" cy="2160591"/>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4"/>
              </a:buBlip>
            </a:pPr>
            <a:r>
              <a:rPr lang="en-US" sz="2400" dirty="0">
                <a:gradFill>
                  <a:gsLst>
                    <a:gs pos="0">
                      <a:schemeClr val="tx1"/>
                    </a:gs>
                    <a:gs pos="100000">
                      <a:schemeClr val="tx1"/>
                    </a:gs>
                  </a:gsLst>
                  <a:lin ang="5400000" scaled="0"/>
                </a:gradFill>
              </a:rPr>
              <a:t>Decrease in central control on identity side (users, groups, roles) increases need for rich access capabilities on resource/application side… </a:t>
            </a:r>
          </a:p>
          <a:p>
            <a:pPr marL="342900" lvl="1" indent="-342900" defTabSz="914363" fontAlgn="base">
              <a:lnSpc>
                <a:spcPct val="90000"/>
              </a:lnSpc>
              <a:spcBef>
                <a:spcPct val="20000"/>
              </a:spcBef>
              <a:spcAft>
                <a:spcPct val="0"/>
              </a:spcAft>
              <a:buClr>
                <a:srgbClr val="26AAE2"/>
              </a:buClr>
              <a:buSzPct val="90000"/>
              <a:buBlip>
                <a:blip r:embed="rId4"/>
              </a:buBlip>
            </a:pPr>
            <a:r>
              <a:rPr lang="en-US" sz="2400" dirty="0">
                <a:gradFill>
                  <a:gsLst>
                    <a:gs pos="0">
                      <a:schemeClr val="tx1"/>
                    </a:gs>
                    <a:gs pos="100000">
                      <a:schemeClr val="tx1"/>
                    </a:gs>
                  </a:gsLst>
                  <a:lin ang="5400000" scaled="0"/>
                </a:gradFill>
              </a:rPr>
              <a:t>Inherently distributed nature of resources and apps raises the bar for logically centralized policies, management, and audit</a:t>
            </a:r>
          </a:p>
        </p:txBody>
      </p:sp>
    </p:spTree>
    <p:extLst>
      <p:ext uri="{BB962C8B-B14F-4D97-AF65-F5344CB8AC3E}">
        <p14:creationId xmlns:p14="http://schemas.microsoft.com/office/powerpoint/2010/main" val="29691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rkRyl\AppData\Local\Microsoft\Windows\Temporary Internet Files\Content.IE5\FHBDK8LU\MC900432626[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17058" y="1042987"/>
            <a:ext cx="1724025" cy="1724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C:\Users\MarkRyl\AppData\Local\Microsoft\Windows\Temporary Internet Files\Content.IE5\HE4QU4OK\MC900434845[1].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52842" y="1219200"/>
            <a:ext cx="1714500" cy="17145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Access: Shifting Center of Gravity</a:t>
            </a:r>
            <a:endParaRPr lang="en-US" dirty="0"/>
          </a:p>
        </p:txBody>
      </p:sp>
      <p:sp>
        <p:nvSpPr>
          <p:cNvPr id="3" name="Text Placeholder 2"/>
          <p:cNvSpPr>
            <a:spLocks noGrp="1"/>
          </p:cNvSpPr>
          <p:nvPr>
            <p:ph type="body" idx="4294967295"/>
          </p:nvPr>
        </p:nvSpPr>
        <p:spPr>
          <a:xfrm>
            <a:off x="836612" y="4648200"/>
            <a:ext cx="10969625" cy="1676400"/>
          </a:xfrm>
        </p:spPr>
        <p:txBody>
          <a:bodyPr>
            <a:noAutofit/>
          </a:bodyPr>
          <a:lstStyle/>
          <a:p>
            <a:r>
              <a:rPr lang="en-US" sz="2000" dirty="0" smtClean="0"/>
              <a:t>Identity side: industry has more mature solutions</a:t>
            </a:r>
          </a:p>
          <a:p>
            <a:pPr lvl="1"/>
            <a:r>
              <a:rPr lang="en-US" sz="1800" dirty="0" smtClean="0"/>
              <a:t>Claims &amp; federation</a:t>
            </a:r>
            <a:r>
              <a:rPr lang="en-US" sz="1800" baseline="0" dirty="0" smtClean="0"/>
              <a:t> are simply techniques that allow </a:t>
            </a:r>
            <a:r>
              <a:rPr lang="en-US" sz="1800" dirty="0"/>
              <a:t>late binding </a:t>
            </a:r>
            <a:r>
              <a:rPr lang="en-US" sz="1800" dirty="0" smtClean="0"/>
              <a:t>and </a:t>
            </a:r>
            <a:r>
              <a:rPr lang="en-US" sz="1800" baseline="0" dirty="0" smtClean="0"/>
              <a:t>composition and of identity attributes and security authorities; they </a:t>
            </a:r>
            <a:r>
              <a:rPr lang="en-US" sz="1800" dirty="0" smtClean="0"/>
              <a:t>help with </a:t>
            </a:r>
            <a:r>
              <a:rPr lang="en-US" sz="1800" dirty="0" err="1" smtClean="0"/>
              <a:t>authz</a:t>
            </a:r>
            <a:r>
              <a:rPr lang="en-US" sz="1800" dirty="0" smtClean="0"/>
              <a:t> but are far from complete</a:t>
            </a:r>
            <a:endParaRPr lang="en-US" sz="1800" baseline="0" dirty="0" smtClean="0"/>
          </a:p>
          <a:p>
            <a:r>
              <a:rPr lang="en-US" sz="2000" dirty="0" smtClean="0"/>
              <a:t>Resource/app side: generally bespoke, difficult to manage (sea of ACLs)</a:t>
            </a:r>
          </a:p>
          <a:p>
            <a:pPr lvl="1"/>
            <a:r>
              <a:rPr lang="en-US" sz="1800" dirty="0" smtClean="0"/>
              <a:t>This is the key area for progress in the next 10 years!</a:t>
            </a:r>
          </a:p>
        </p:txBody>
      </p:sp>
      <p:sp>
        <p:nvSpPr>
          <p:cNvPr id="4" name="Right Arrow Callout 3"/>
          <p:cNvSpPr/>
          <p:nvPr/>
        </p:nvSpPr>
        <p:spPr>
          <a:xfrm>
            <a:off x="1117309" y="1866900"/>
            <a:ext cx="3351927" cy="2057400"/>
          </a:xfrm>
          <a:prstGeom prst="rightArrowCallou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normAutofit/>
          </a:bodyPr>
          <a:lstStyle/>
          <a:p>
            <a:r>
              <a:rPr lang="en-US" sz="1600" dirty="0" smtClean="0">
                <a:gradFill>
                  <a:gsLst>
                    <a:gs pos="0">
                      <a:schemeClr val="tx1"/>
                    </a:gs>
                    <a:gs pos="100000">
                      <a:schemeClr val="tx1"/>
                    </a:gs>
                  </a:gsLst>
                  <a:lin ang="16200000" scaled="1"/>
                </a:gradFill>
              </a:rPr>
              <a:t>Identities</a:t>
            </a:r>
          </a:p>
          <a:p>
            <a:pPr marL="173736" indent="-182880">
              <a:buFont typeface="Wingdings" pitchFamily="2" charset="2"/>
              <a:buChar char="v"/>
            </a:pPr>
            <a:r>
              <a:rPr lang="en-US" sz="1200" dirty="0" smtClean="0">
                <a:gradFill>
                  <a:gsLst>
                    <a:gs pos="0">
                      <a:schemeClr val="tx1"/>
                    </a:gs>
                    <a:gs pos="100000">
                      <a:schemeClr val="tx1"/>
                    </a:gs>
                  </a:gsLst>
                  <a:lin ang="16200000" scaled="1"/>
                </a:gradFill>
              </a:rPr>
              <a:t>Authority\Principal</a:t>
            </a:r>
          </a:p>
          <a:p>
            <a:pPr marL="173736" indent="-182880">
              <a:buFont typeface="Wingdings" pitchFamily="2" charset="2"/>
              <a:buChar char="v"/>
            </a:pPr>
            <a:r>
              <a:rPr lang="en-US" sz="1200" dirty="0" smtClean="0">
                <a:gradFill>
                  <a:gsLst>
                    <a:gs pos="0">
                      <a:schemeClr val="tx1"/>
                    </a:gs>
                    <a:gs pos="100000">
                      <a:schemeClr val="tx1"/>
                    </a:gs>
                  </a:gsLst>
                  <a:lin ang="16200000" scaled="1"/>
                </a:gradFill>
              </a:rPr>
              <a:t>Groups, roles</a:t>
            </a:r>
          </a:p>
          <a:p>
            <a:pPr marL="173736" indent="-182880">
              <a:buFont typeface="Wingdings" pitchFamily="2" charset="2"/>
              <a:buChar char="v"/>
            </a:pPr>
            <a:r>
              <a:rPr lang="en-US" sz="1200" dirty="0" smtClean="0">
                <a:gradFill>
                  <a:gsLst>
                    <a:gs pos="0">
                      <a:schemeClr val="tx1"/>
                    </a:gs>
                    <a:gs pos="100000">
                      <a:schemeClr val="tx1"/>
                    </a:gs>
                  </a:gsLst>
                  <a:lin ang="16200000" scaled="1"/>
                </a:gradFill>
              </a:rPr>
              <a:t>Other attributes</a:t>
            </a:r>
          </a:p>
          <a:p>
            <a:pPr marL="173736" indent="-182880">
              <a:buFont typeface="Wingdings" pitchFamily="2" charset="2"/>
              <a:buChar char="v"/>
            </a:pPr>
            <a:r>
              <a:rPr lang="en-US" sz="1200" dirty="0" smtClean="0">
                <a:gradFill>
                  <a:gsLst>
                    <a:gs pos="0">
                      <a:schemeClr val="tx1"/>
                    </a:gs>
                    <a:gs pos="100000">
                      <a:schemeClr val="tx1"/>
                    </a:gs>
                  </a:gsLst>
                  <a:lin ang="16200000" scaled="1"/>
                </a:gradFill>
              </a:rPr>
              <a:t>Client app identity (and attributes)</a:t>
            </a:r>
          </a:p>
          <a:p>
            <a:pPr marL="173736" indent="-182880">
              <a:buFont typeface="Wingdings" pitchFamily="2" charset="2"/>
              <a:buChar char="v"/>
            </a:pPr>
            <a:r>
              <a:rPr lang="en-US" sz="1200" dirty="0" smtClean="0">
                <a:gradFill>
                  <a:gsLst>
                    <a:gs pos="0">
                      <a:schemeClr val="tx1"/>
                    </a:gs>
                    <a:gs pos="100000">
                      <a:schemeClr val="tx1"/>
                    </a:gs>
                  </a:gsLst>
                  <a:lin ang="16200000" scaled="1"/>
                </a:gradFill>
              </a:rPr>
              <a:t>Device identity (and attributes)</a:t>
            </a:r>
          </a:p>
          <a:p>
            <a:pPr marL="173736" indent="-182880">
              <a:buFont typeface="Wingdings" pitchFamily="2" charset="2"/>
              <a:buChar char="v"/>
            </a:pPr>
            <a:r>
              <a:rPr lang="en-US" sz="1200" dirty="0" smtClean="0">
                <a:gradFill>
                  <a:gsLst>
                    <a:gs pos="0">
                      <a:schemeClr val="tx1"/>
                    </a:gs>
                    <a:gs pos="100000">
                      <a:schemeClr val="tx1"/>
                    </a:gs>
                  </a:gsLst>
                  <a:lin ang="16200000" scaled="1"/>
                </a:gradFill>
              </a:rPr>
              <a:t>Location</a:t>
            </a:r>
          </a:p>
          <a:p>
            <a:pPr marL="173736" indent="-182880">
              <a:buFont typeface="Wingdings" pitchFamily="2" charset="2"/>
              <a:buChar char="v"/>
            </a:pPr>
            <a:r>
              <a:rPr lang="en-US" sz="1200" dirty="0" smtClean="0">
                <a:gradFill>
                  <a:gsLst>
                    <a:gs pos="0">
                      <a:schemeClr val="tx1"/>
                    </a:gs>
                    <a:gs pos="100000">
                      <a:schemeClr val="tx1"/>
                    </a:gs>
                  </a:gsLst>
                  <a:lin ang="16200000" scaled="1"/>
                </a:gradFill>
              </a:rPr>
              <a:t>Other context</a:t>
            </a:r>
          </a:p>
        </p:txBody>
      </p:sp>
      <p:sp>
        <p:nvSpPr>
          <p:cNvPr id="5" name="Left Arrow Callout 4"/>
          <p:cNvSpPr/>
          <p:nvPr/>
        </p:nvSpPr>
        <p:spPr>
          <a:xfrm>
            <a:off x="7719589" y="1866900"/>
            <a:ext cx="3351927" cy="2057400"/>
          </a:xfrm>
          <a:prstGeom prst="leftArrowCallout">
            <a:avLst/>
          </a:prstGeom>
          <a:gradFill>
            <a:gsLst>
              <a:gs pos="0">
                <a:prstClr val="black">
                  <a:alpha val="0"/>
                </a:prstClr>
              </a:gs>
              <a:gs pos="100000">
                <a:schemeClr val="bg1">
                  <a:alpha val="6000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45720" rtlCol="0" anchor="ctr">
            <a:normAutofit/>
          </a:bodyPr>
          <a:lstStyle/>
          <a:p>
            <a:pPr algn="r"/>
            <a:r>
              <a:rPr lang="en-US" sz="1600" dirty="0" smtClean="0">
                <a:gradFill>
                  <a:gsLst>
                    <a:gs pos="0">
                      <a:schemeClr val="tx1"/>
                    </a:gs>
                    <a:gs pos="100000">
                      <a:schemeClr val="tx1"/>
                    </a:gs>
                  </a:gsLst>
                  <a:lin ang="16200000" scaled="1"/>
                </a:gradFill>
              </a:rPr>
              <a:t>Resources</a:t>
            </a:r>
          </a:p>
          <a:p>
            <a:pPr algn="r"/>
            <a:r>
              <a:rPr lang="en-US" sz="1200" dirty="0" smtClean="0">
                <a:gradFill>
                  <a:gsLst>
                    <a:gs pos="0">
                      <a:schemeClr val="tx1"/>
                    </a:gs>
                    <a:gs pos="100000">
                      <a:schemeClr val="tx1"/>
                    </a:gs>
                  </a:gsLst>
                  <a:lin ang="16200000" scaled="1"/>
                </a:gradFill>
              </a:rPr>
              <a:t>(Authority\Principal)  </a:t>
            </a:r>
            <a:r>
              <a:rPr lang="en-US" sz="1200" dirty="0" smtClean="0">
                <a:gradFill>
                  <a:gsLst>
                    <a:gs pos="0">
                      <a:schemeClr val="tx1"/>
                    </a:gs>
                    <a:gs pos="100000">
                      <a:schemeClr val="tx1"/>
                    </a:gs>
                  </a:gsLst>
                  <a:lin ang="16200000" scaled="1"/>
                </a:gradFill>
                <a:sym typeface="ZapfDingbats"/>
              </a:rPr>
              <a:t></a:t>
            </a:r>
          </a:p>
          <a:p>
            <a:pPr algn="r"/>
            <a:r>
              <a:rPr lang="en-US" sz="1200" dirty="0" smtClean="0">
                <a:gradFill>
                  <a:gsLst>
                    <a:gs pos="0">
                      <a:schemeClr val="tx1"/>
                    </a:gs>
                    <a:gs pos="100000">
                      <a:schemeClr val="tx1"/>
                    </a:gs>
                  </a:gsLst>
                  <a:lin ang="16200000" scaled="1"/>
                </a:gradFill>
              </a:rPr>
              <a:t>Data sensitivity  </a:t>
            </a:r>
            <a:r>
              <a:rPr lang="en-US" sz="1200" dirty="0" smtClean="0">
                <a:gradFill>
                  <a:gsLst>
                    <a:gs pos="0">
                      <a:schemeClr val="tx1"/>
                    </a:gs>
                    <a:gs pos="100000">
                      <a:schemeClr val="tx1"/>
                    </a:gs>
                  </a:gsLst>
                  <a:lin ang="16200000" scaled="1"/>
                </a:gradFill>
                <a:sym typeface="ZapfDingbats"/>
              </a:rPr>
              <a:t></a:t>
            </a:r>
          </a:p>
          <a:p>
            <a:pPr algn="r"/>
            <a:r>
              <a:rPr lang="en-US" sz="1200" dirty="0" smtClean="0">
                <a:gradFill>
                  <a:gsLst>
                    <a:gs pos="0">
                      <a:schemeClr val="tx1"/>
                    </a:gs>
                    <a:gs pos="100000">
                      <a:schemeClr val="tx1"/>
                    </a:gs>
                  </a:gsLst>
                  <a:lin ang="16200000" scaled="1"/>
                </a:gradFill>
              </a:rPr>
              <a:t>(labels, classifications)</a:t>
            </a:r>
            <a:r>
              <a:rPr lang="en-US" sz="1200" dirty="0" smtClean="0">
                <a:solidFill>
                  <a:schemeClr val="tx1"/>
                </a:solidFill>
              </a:rPr>
              <a:t> </a:t>
            </a:r>
            <a:r>
              <a:rPr lang="en-US" sz="1200" dirty="0" smtClean="0">
                <a:solidFill>
                  <a:schemeClr val="tx2">
                    <a:lumMod val="40000"/>
                    <a:lumOff val="60000"/>
                  </a:schemeClr>
                </a:solidFill>
                <a:sym typeface="ZapfDingbats"/>
              </a:rPr>
              <a:t> </a:t>
            </a:r>
            <a:r>
              <a:rPr lang="en-US" sz="1200" dirty="0">
                <a:noFill/>
                <a:sym typeface="ZapfDingbats"/>
              </a:rPr>
              <a:t></a:t>
            </a:r>
            <a:endParaRPr lang="en-US" sz="1200" dirty="0" smtClean="0">
              <a:noFill/>
            </a:endParaRPr>
          </a:p>
          <a:p>
            <a:pPr algn="r"/>
            <a:r>
              <a:rPr lang="en-US" sz="1200" dirty="0" smtClean="0">
                <a:gradFill>
                  <a:gsLst>
                    <a:gs pos="0">
                      <a:schemeClr val="tx1"/>
                    </a:gs>
                    <a:gs pos="100000">
                      <a:schemeClr val="tx1"/>
                    </a:gs>
                  </a:gsLst>
                  <a:lin ang="16200000" scaled="1"/>
                </a:gradFill>
              </a:rPr>
              <a:t>Operation requested  </a:t>
            </a:r>
            <a:r>
              <a:rPr lang="en-US" sz="1200" dirty="0" smtClean="0">
                <a:gradFill>
                  <a:gsLst>
                    <a:gs pos="0">
                      <a:schemeClr val="tx1"/>
                    </a:gs>
                    <a:gs pos="100000">
                      <a:schemeClr val="tx1"/>
                    </a:gs>
                  </a:gsLst>
                  <a:lin ang="16200000" scaled="1"/>
                </a:gradFill>
                <a:sym typeface="ZapfDingbats"/>
              </a:rPr>
              <a:t></a:t>
            </a:r>
            <a:endParaRPr lang="en-US" sz="1200" dirty="0" smtClean="0">
              <a:gradFill>
                <a:gsLst>
                  <a:gs pos="0">
                    <a:schemeClr val="tx1"/>
                  </a:gs>
                  <a:gs pos="100000">
                    <a:schemeClr val="tx1"/>
                  </a:gs>
                </a:gsLst>
                <a:lin ang="16200000" scaled="1"/>
              </a:gradFill>
            </a:endParaRPr>
          </a:p>
          <a:p>
            <a:pPr algn="r"/>
            <a:r>
              <a:rPr lang="en-US" sz="1200" dirty="0" smtClean="0">
                <a:gradFill>
                  <a:gsLst>
                    <a:gs pos="0">
                      <a:schemeClr val="tx1"/>
                    </a:gs>
                    <a:gs pos="100000">
                      <a:schemeClr val="tx1"/>
                    </a:gs>
                  </a:gsLst>
                  <a:lin ang="16200000" scaled="1"/>
                </a:gradFill>
              </a:rPr>
              <a:t>Location (cloud/</a:t>
            </a:r>
            <a:r>
              <a:rPr lang="en-US" sz="1200" dirty="0" err="1" smtClean="0">
                <a:gradFill>
                  <a:gsLst>
                    <a:gs pos="0">
                      <a:schemeClr val="tx1"/>
                    </a:gs>
                    <a:gs pos="100000">
                      <a:schemeClr val="tx1"/>
                    </a:gs>
                  </a:gsLst>
                  <a:lin ang="16200000" scaled="1"/>
                </a:gradFill>
              </a:rPr>
              <a:t>prem</a:t>
            </a:r>
            <a:r>
              <a:rPr lang="en-US" sz="1200" dirty="0" smtClean="0">
                <a:gradFill>
                  <a:gsLst>
                    <a:gs pos="0">
                      <a:schemeClr val="tx1"/>
                    </a:gs>
                    <a:gs pos="100000">
                      <a:schemeClr val="tx1"/>
                    </a:gs>
                  </a:gsLst>
                  <a:lin ang="16200000" scaled="1"/>
                </a:gradFill>
              </a:rPr>
              <a:t>)  </a:t>
            </a:r>
            <a:r>
              <a:rPr lang="en-US" sz="1200" dirty="0" smtClean="0">
                <a:gradFill>
                  <a:gsLst>
                    <a:gs pos="0">
                      <a:schemeClr val="tx1"/>
                    </a:gs>
                    <a:gs pos="100000">
                      <a:schemeClr val="tx1"/>
                    </a:gs>
                  </a:gsLst>
                  <a:lin ang="16200000" scaled="1"/>
                </a:gradFill>
                <a:sym typeface="ZapfDingbats"/>
              </a:rPr>
              <a:t></a:t>
            </a:r>
            <a:endParaRPr lang="en-US" sz="1200" dirty="0">
              <a:gradFill>
                <a:gsLst>
                  <a:gs pos="0">
                    <a:schemeClr val="tx1"/>
                  </a:gs>
                  <a:gs pos="100000">
                    <a:schemeClr val="tx1"/>
                  </a:gs>
                </a:gsLst>
                <a:lin ang="16200000" scaled="1"/>
              </a:gradFill>
            </a:endParaRPr>
          </a:p>
          <a:p>
            <a:pPr algn="r"/>
            <a:r>
              <a:rPr lang="en-US" sz="1200" dirty="0" smtClean="0">
                <a:gradFill>
                  <a:gsLst>
                    <a:gs pos="0">
                      <a:schemeClr val="tx1"/>
                    </a:gs>
                    <a:gs pos="100000">
                      <a:schemeClr val="tx1"/>
                    </a:gs>
                  </a:gsLst>
                  <a:lin ang="16200000" scaled="1"/>
                </a:gradFill>
              </a:rPr>
              <a:t>Other context  </a:t>
            </a:r>
            <a:r>
              <a:rPr lang="en-US" sz="1200" dirty="0" smtClean="0">
                <a:gradFill>
                  <a:gsLst>
                    <a:gs pos="0">
                      <a:schemeClr val="tx1"/>
                    </a:gs>
                    <a:gs pos="100000">
                      <a:schemeClr val="tx1"/>
                    </a:gs>
                  </a:gsLst>
                  <a:lin ang="16200000" scaled="1"/>
                </a:gradFill>
                <a:sym typeface="ZapfDingbats"/>
              </a:rPr>
              <a:t></a:t>
            </a:r>
          </a:p>
          <a:p>
            <a:pPr algn="r">
              <a:spcBef>
                <a:spcPts val="1200"/>
              </a:spcBef>
            </a:pPr>
            <a:r>
              <a:rPr lang="en-US" sz="1200" dirty="0" smtClean="0">
                <a:gradFill>
                  <a:gsLst>
                    <a:gs pos="0">
                      <a:schemeClr val="tx1"/>
                    </a:gs>
                    <a:gs pos="100000">
                      <a:schemeClr val="tx1"/>
                    </a:gs>
                  </a:gsLst>
                  <a:lin ang="16200000" scaled="1"/>
                </a:gradFill>
                <a:sym typeface="ZapfDingbats"/>
              </a:rPr>
              <a:t>Information (special  </a:t>
            </a:r>
          </a:p>
          <a:p>
            <a:pPr algn="r"/>
            <a:r>
              <a:rPr lang="en-US" sz="1200" dirty="0" smtClean="0">
                <a:gradFill>
                  <a:gsLst>
                    <a:gs pos="0">
                      <a:schemeClr val="tx1"/>
                    </a:gs>
                    <a:gs pos="100000">
                      <a:schemeClr val="tx1"/>
                    </a:gs>
                  </a:gsLst>
                  <a:lin ang="16200000" scaled="1"/>
                </a:gradFill>
                <a:sym typeface="ZapfDingbats"/>
              </a:rPr>
              <a:t>case discussed below)</a:t>
            </a:r>
            <a:r>
              <a:rPr lang="en-US" sz="1200" dirty="0" smtClean="0">
                <a:solidFill>
                  <a:schemeClr val="tx2">
                    <a:lumMod val="40000"/>
                    <a:lumOff val="60000"/>
                  </a:schemeClr>
                </a:solidFill>
              </a:rPr>
              <a:t> </a:t>
            </a:r>
            <a:r>
              <a:rPr lang="en-US" sz="1200" dirty="0">
                <a:noFill/>
                <a:sym typeface="ZapfDingbats"/>
              </a:rPr>
              <a:t></a:t>
            </a:r>
            <a:endParaRPr lang="en-US" sz="1200" dirty="0" smtClean="0">
              <a:noFill/>
            </a:endParaRPr>
          </a:p>
        </p:txBody>
      </p:sp>
      <p:sp>
        <p:nvSpPr>
          <p:cNvPr id="6" name="Oval 5"/>
          <p:cNvSpPr/>
          <p:nvPr/>
        </p:nvSpPr>
        <p:spPr>
          <a:xfrm>
            <a:off x="4466492" y="1752600"/>
            <a:ext cx="3253098" cy="2362200"/>
          </a:xfrm>
          <a:prstGeom prst="ellipse">
            <a:avLst/>
          </a:prstGeom>
          <a:solidFill>
            <a:schemeClr val="tx2">
              <a:lumMod val="20000"/>
              <a:lumOff val="80000"/>
              <a:alpha val="66000"/>
            </a:schemeClr>
          </a:solidFill>
          <a:ln>
            <a:noFill/>
          </a:ln>
          <a:effectLst>
            <a:outerShdw blurRad="38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gradFill>
                  <a:gsLst>
                    <a:gs pos="0">
                      <a:schemeClr val="bg1"/>
                    </a:gs>
                    <a:gs pos="100000">
                      <a:schemeClr val="bg1"/>
                    </a:gs>
                  </a:gsLst>
                  <a:lin ang="5400000" scaled="0"/>
                </a:gradFill>
                <a:latin typeface="Arial" pitchFamily="34" charset="0"/>
              </a:rPr>
              <a:t>Access Control &amp; Management: </a:t>
            </a:r>
            <a:r>
              <a:rPr lang="en-US" dirty="0" err="1">
                <a:gradFill>
                  <a:gsLst>
                    <a:gs pos="0">
                      <a:schemeClr val="bg1"/>
                    </a:gs>
                    <a:gs pos="100000">
                      <a:schemeClr val="bg1"/>
                    </a:gs>
                  </a:gsLst>
                  <a:lin ang="5400000" scaled="0"/>
                </a:gradFill>
                <a:latin typeface="Arial" pitchFamily="34" charset="0"/>
              </a:rPr>
              <a:t>AuthN</a:t>
            </a:r>
            <a:r>
              <a:rPr lang="en-US" dirty="0">
                <a:gradFill>
                  <a:gsLst>
                    <a:gs pos="0">
                      <a:schemeClr val="bg1"/>
                    </a:gs>
                    <a:gs pos="100000">
                      <a:schemeClr val="bg1"/>
                    </a:gs>
                  </a:gsLst>
                  <a:lin ang="5400000" scaled="0"/>
                </a:gradFill>
                <a:latin typeface="Arial" pitchFamily="34" charset="0"/>
              </a:rPr>
              <a:t> &amp; </a:t>
            </a:r>
            <a:r>
              <a:rPr lang="en-US" dirty="0" err="1">
                <a:gradFill>
                  <a:gsLst>
                    <a:gs pos="0">
                      <a:schemeClr val="bg1"/>
                    </a:gs>
                    <a:gs pos="100000">
                      <a:schemeClr val="bg1"/>
                    </a:gs>
                  </a:gsLst>
                  <a:lin ang="5400000" scaled="0"/>
                </a:gradFill>
                <a:latin typeface="Arial" pitchFamily="34" charset="0"/>
              </a:rPr>
              <a:t>AuthZ</a:t>
            </a:r>
            <a:r>
              <a:rPr lang="en-US" dirty="0">
                <a:gradFill>
                  <a:gsLst>
                    <a:gs pos="0">
                      <a:schemeClr val="bg1"/>
                    </a:gs>
                    <a:gs pos="100000">
                      <a:schemeClr val="bg1"/>
                    </a:gs>
                  </a:gsLst>
                  <a:lin ang="5400000" scaled="0"/>
                </a:gradFill>
                <a:latin typeface="Arial" pitchFamily="34" charset="0"/>
              </a:rPr>
              <a:t>; Central policies, reporting &amp; auditing</a:t>
            </a:r>
          </a:p>
        </p:txBody>
      </p:sp>
    </p:spTree>
    <p:extLst>
      <p:ext uri="{BB962C8B-B14F-4D97-AF65-F5344CB8AC3E}">
        <p14:creationId xmlns:p14="http://schemas.microsoft.com/office/powerpoint/2010/main" val="10854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ight Arrow Callout 15"/>
          <p:cNvSpPr/>
          <p:nvPr/>
        </p:nvSpPr>
        <p:spPr>
          <a:xfrm>
            <a:off x="1117309" y="1866900"/>
            <a:ext cx="3351927" cy="2057400"/>
          </a:xfrm>
          <a:prstGeom prst="rightArrowCallou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0" rtlCol="0" anchor="ctr">
            <a:normAutofit/>
          </a:bodyPr>
          <a:lstStyle/>
          <a:p>
            <a:r>
              <a:rPr lang="en-US" dirty="0" smtClean="0">
                <a:gradFill>
                  <a:gsLst>
                    <a:gs pos="0">
                      <a:schemeClr val="tx1"/>
                    </a:gs>
                    <a:gs pos="100000">
                      <a:schemeClr val="tx1"/>
                    </a:gs>
                  </a:gsLst>
                  <a:lin ang="16200000" scaled="1"/>
                </a:gradFill>
              </a:rPr>
              <a:t>Identities</a:t>
            </a:r>
          </a:p>
          <a:p>
            <a:pPr marL="173736" indent="-182880">
              <a:buFont typeface="Wingdings" pitchFamily="2" charset="2"/>
              <a:buChar char="v"/>
            </a:pPr>
            <a:r>
              <a:rPr lang="en-US" sz="1400" dirty="0" smtClean="0">
                <a:gradFill>
                  <a:gsLst>
                    <a:gs pos="0">
                      <a:schemeClr val="tx1"/>
                    </a:gs>
                    <a:gs pos="100000">
                      <a:schemeClr val="tx1"/>
                    </a:gs>
                  </a:gsLst>
                  <a:lin ang="16200000" scaled="1"/>
                </a:gradFill>
              </a:rPr>
              <a:t>Authority\Principal</a:t>
            </a:r>
          </a:p>
          <a:p>
            <a:pPr marL="173736" indent="-182880">
              <a:buFont typeface="Wingdings" pitchFamily="2" charset="2"/>
              <a:buChar char="v"/>
            </a:pPr>
            <a:r>
              <a:rPr lang="en-US" sz="1400" dirty="0" smtClean="0">
                <a:gradFill>
                  <a:gsLst>
                    <a:gs pos="0">
                      <a:schemeClr val="tx1"/>
                    </a:gs>
                    <a:gs pos="100000">
                      <a:schemeClr val="tx1"/>
                    </a:gs>
                  </a:gsLst>
                  <a:lin ang="16200000" scaled="1"/>
                </a:gradFill>
              </a:rPr>
              <a:t>Groups, roles</a:t>
            </a:r>
          </a:p>
          <a:p>
            <a:pPr marL="173736" indent="-182880">
              <a:buFont typeface="Wingdings" pitchFamily="2" charset="2"/>
              <a:buChar char="v"/>
            </a:pPr>
            <a:r>
              <a:rPr lang="en-US" sz="1400" dirty="0" smtClean="0">
                <a:gradFill>
                  <a:gsLst>
                    <a:gs pos="0">
                      <a:schemeClr val="tx1"/>
                    </a:gs>
                    <a:gs pos="100000">
                      <a:schemeClr val="tx1"/>
                    </a:gs>
                  </a:gsLst>
                  <a:lin ang="16200000" scaled="1"/>
                </a:gradFill>
              </a:rPr>
              <a:t>Device identity (and attributes)</a:t>
            </a:r>
          </a:p>
          <a:p>
            <a:pPr marL="173736" indent="-182880">
              <a:buFont typeface="Wingdings" pitchFamily="2" charset="2"/>
              <a:buChar char="v"/>
            </a:pPr>
            <a:r>
              <a:rPr lang="en-US" sz="1400" dirty="0" smtClean="0">
                <a:gradFill>
                  <a:gsLst>
                    <a:gs pos="0">
                      <a:schemeClr val="tx1"/>
                    </a:gs>
                    <a:gs pos="100000">
                      <a:schemeClr val="tx1"/>
                    </a:gs>
                  </a:gsLst>
                  <a:lin ang="16200000" scaled="1"/>
                </a:gradFill>
              </a:rPr>
              <a:t>Location</a:t>
            </a:r>
          </a:p>
          <a:p>
            <a:pPr marL="173736" indent="-182880">
              <a:buFont typeface="Wingdings" pitchFamily="2" charset="2"/>
              <a:buChar char="v"/>
            </a:pPr>
            <a:r>
              <a:rPr lang="en-US" sz="1400" dirty="0" err="1" smtClean="0">
                <a:gradFill>
                  <a:gsLst>
                    <a:gs pos="0">
                      <a:schemeClr val="tx1"/>
                    </a:gs>
                    <a:gs pos="100000">
                      <a:schemeClr val="tx1"/>
                    </a:gs>
                  </a:gsLst>
                  <a:lin ang="16200000" scaled="1"/>
                </a:gradFill>
              </a:rPr>
              <a:t>Etc</a:t>
            </a:r>
            <a:endParaRPr lang="en-US" sz="1400" dirty="0" smtClean="0">
              <a:gradFill>
                <a:gsLst>
                  <a:gs pos="0">
                    <a:schemeClr val="tx1"/>
                  </a:gs>
                  <a:gs pos="100000">
                    <a:schemeClr val="tx1"/>
                  </a:gs>
                </a:gsLst>
                <a:lin ang="16200000" scaled="1"/>
              </a:gradFill>
            </a:endParaRPr>
          </a:p>
        </p:txBody>
      </p:sp>
      <p:sp>
        <p:nvSpPr>
          <p:cNvPr id="11" name="Oval in background"/>
          <p:cNvSpPr/>
          <p:nvPr/>
        </p:nvSpPr>
        <p:spPr>
          <a:xfrm rot="19458841">
            <a:off x="4681266" y="2649327"/>
            <a:ext cx="2798560" cy="501676"/>
          </a:xfrm>
          <a:prstGeom prst="ellipse">
            <a:avLst/>
          </a:prstGeom>
          <a:solidFill>
            <a:schemeClr val="tx2">
              <a:lumMod val="20000"/>
              <a:lumOff val="80000"/>
              <a:alpha val="66000"/>
            </a:schemeClr>
          </a:solidFill>
          <a:ln>
            <a:noFill/>
          </a:ln>
          <a:effectLst>
            <a:outerShdw blurRad="254000" sx="102000" sy="102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7500" lnSpcReduction="20000"/>
          </a:bodyPr>
          <a:lstStyle/>
          <a:p>
            <a:pPr algn="ctr"/>
            <a:r>
              <a:rPr lang="en-US" dirty="0" smtClean="0">
                <a:solidFill>
                  <a:schemeClr val="bg1"/>
                </a:solidFill>
              </a:rPr>
              <a:t>Local protection model</a:t>
            </a:r>
          </a:p>
        </p:txBody>
      </p:sp>
      <p:sp useBgFill="1">
        <p:nvSpPr>
          <p:cNvPr id="19" name="Oval main"/>
          <p:cNvSpPr/>
          <p:nvPr/>
        </p:nvSpPr>
        <p:spPr>
          <a:xfrm>
            <a:off x="4469236" y="1752600"/>
            <a:ext cx="3253098" cy="2362200"/>
          </a:xfrm>
          <a:prstGeom prst="ellipse">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dirty="0">
              <a:gradFill>
                <a:gsLst>
                  <a:gs pos="0">
                    <a:schemeClr val="bg1"/>
                  </a:gs>
                  <a:gs pos="100000">
                    <a:schemeClr val="bg1"/>
                  </a:gs>
                </a:gsLst>
                <a:lin ang="5400000" scaled="0"/>
              </a:gradFill>
              <a:latin typeface="Arial" pitchFamily="34" charset="0"/>
            </a:endParaRPr>
          </a:p>
        </p:txBody>
      </p:sp>
      <p:pic>
        <p:nvPicPr>
          <p:cNvPr id="14" name="Picture 3" descr="C:\Users\MarkRyl\AppData\Local\Microsoft\Windows\Temporary Internet Files\Content.IE5\FHBDK8LU\MC900432626[1].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flipH="1">
            <a:off x="-417058" y="1042987"/>
            <a:ext cx="1724025" cy="17240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C:\Users\MarkRyl\AppData\Local\Microsoft\Windows\Temporary Internet Files\Content.IE5\HE4QU4OK\MC900434845[1].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952842" y="1219200"/>
            <a:ext cx="1714500" cy="17145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Left Arrow Callout 16"/>
          <p:cNvSpPr/>
          <p:nvPr/>
        </p:nvSpPr>
        <p:spPr>
          <a:xfrm>
            <a:off x="7719589" y="1866900"/>
            <a:ext cx="3351927" cy="2057400"/>
          </a:xfrm>
          <a:prstGeom prst="leftArrowCallou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45720" rtlCol="0" anchor="ctr">
            <a:normAutofit/>
          </a:bodyPr>
          <a:lstStyle/>
          <a:p>
            <a:pPr algn="r"/>
            <a:r>
              <a:rPr lang="en-US" dirty="0" smtClean="0">
                <a:gradFill>
                  <a:gsLst>
                    <a:gs pos="0">
                      <a:schemeClr val="tx1"/>
                    </a:gs>
                    <a:gs pos="100000">
                      <a:schemeClr val="tx1"/>
                    </a:gs>
                  </a:gsLst>
                  <a:lin ang="16200000" scaled="1"/>
                </a:gradFill>
              </a:rPr>
              <a:t>Resources</a:t>
            </a:r>
          </a:p>
          <a:p>
            <a:pPr algn="r"/>
            <a:r>
              <a:rPr lang="en-US" sz="1400" dirty="0" smtClean="0">
                <a:gradFill>
                  <a:gsLst>
                    <a:gs pos="0">
                      <a:schemeClr val="tx1"/>
                    </a:gs>
                    <a:gs pos="100000">
                      <a:schemeClr val="tx1"/>
                    </a:gs>
                  </a:gsLst>
                  <a:lin ang="16200000" scaled="1"/>
                </a:gradFill>
              </a:rPr>
              <a:t>Data sensitivity </a:t>
            </a:r>
            <a:r>
              <a:rPr lang="en-US" sz="1400" dirty="0" smtClean="0">
                <a:gradFill>
                  <a:gsLst>
                    <a:gs pos="0">
                      <a:schemeClr val="tx1"/>
                    </a:gs>
                    <a:gs pos="100000">
                      <a:schemeClr val="tx1"/>
                    </a:gs>
                  </a:gsLst>
                  <a:lin ang="16200000" scaled="1"/>
                </a:gradFill>
                <a:sym typeface="ZapfDingbats"/>
              </a:rPr>
              <a:t></a:t>
            </a:r>
          </a:p>
          <a:p>
            <a:pPr algn="r"/>
            <a:r>
              <a:rPr lang="en-US" sz="1400" dirty="0" smtClean="0">
                <a:gradFill>
                  <a:gsLst>
                    <a:gs pos="0">
                      <a:schemeClr val="tx1"/>
                    </a:gs>
                    <a:gs pos="100000">
                      <a:schemeClr val="tx1"/>
                    </a:gs>
                  </a:gsLst>
                  <a:lin ang="16200000" scaled="1"/>
                </a:gradFill>
              </a:rPr>
              <a:t>(labels, classifications) </a:t>
            </a:r>
            <a:r>
              <a:rPr lang="en-US" sz="1400" dirty="0" smtClean="0">
                <a:noFill/>
                <a:sym typeface="ZapfDingbats"/>
              </a:rPr>
              <a:t></a:t>
            </a:r>
            <a:endParaRPr lang="en-US" sz="1400" dirty="0" smtClean="0">
              <a:noFill/>
            </a:endParaRPr>
          </a:p>
          <a:p>
            <a:pPr algn="r"/>
            <a:r>
              <a:rPr lang="en-US" sz="1400" dirty="0" smtClean="0">
                <a:gradFill>
                  <a:gsLst>
                    <a:gs pos="0">
                      <a:schemeClr val="tx1"/>
                    </a:gs>
                    <a:gs pos="100000">
                      <a:schemeClr val="tx1"/>
                    </a:gs>
                  </a:gsLst>
                  <a:lin ang="16200000" scaled="1"/>
                </a:gradFill>
              </a:rPr>
              <a:t>Operation requested </a:t>
            </a:r>
            <a:r>
              <a:rPr lang="en-US" sz="1400" dirty="0" smtClean="0">
                <a:gradFill>
                  <a:gsLst>
                    <a:gs pos="0">
                      <a:schemeClr val="tx1"/>
                    </a:gs>
                    <a:gs pos="100000">
                      <a:schemeClr val="tx1"/>
                    </a:gs>
                  </a:gsLst>
                  <a:lin ang="16200000" scaled="1"/>
                </a:gradFill>
                <a:sym typeface="ZapfDingbats"/>
              </a:rPr>
              <a:t></a:t>
            </a:r>
            <a:endParaRPr lang="en-US" sz="1400" dirty="0" smtClean="0">
              <a:gradFill>
                <a:gsLst>
                  <a:gs pos="0">
                    <a:schemeClr val="tx1"/>
                  </a:gs>
                  <a:gs pos="100000">
                    <a:schemeClr val="tx1"/>
                  </a:gs>
                </a:gsLst>
                <a:lin ang="16200000" scaled="1"/>
              </a:gradFill>
            </a:endParaRPr>
          </a:p>
          <a:p>
            <a:pPr algn="r"/>
            <a:r>
              <a:rPr lang="en-US" sz="1400" dirty="0" smtClean="0">
                <a:gradFill>
                  <a:gsLst>
                    <a:gs pos="0">
                      <a:schemeClr val="tx1"/>
                    </a:gs>
                    <a:gs pos="100000">
                      <a:schemeClr val="tx1"/>
                    </a:gs>
                  </a:gsLst>
                  <a:lin ang="16200000" scaled="1"/>
                </a:gradFill>
              </a:rPr>
              <a:t>Etc.  </a:t>
            </a:r>
            <a:r>
              <a:rPr lang="en-US" sz="1400" dirty="0" smtClean="0">
                <a:gradFill>
                  <a:gsLst>
                    <a:gs pos="0">
                      <a:schemeClr val="tx1"/>
                    </a:gs>
                    <a:gs pos="100000">
                      <a:schemeClr val="tx1"/>
                    </a:gs>
                  </a:gsLst>
                  <a:lin ang="16200000" scaled="1"/>
                </a:gradFill>
                <a:sym typeface="ZapfDingbats"/>
              </a:rPr>
              <a:t></a:t>
            </a:r>
            <a:endParaRPr lang="en-US" sz="1400" dirty="0" smtClean="0">
              <a:gradFill>
                <a:gsLst>
                  <a:gs pos="0">
                    <a:schemeClr val="tx1"/>
                  </a:gs>
                  <a:gs pos="100000">
                    <a:schemeClr val="tx1"/>
                  </a:gs>
                </a:gsLst>
                <a:lin ang="16200000" scaled="1"/>
              </a:gradFill>
            </a:endParaRPr>
          </a:p>
          <a:p>
            <a:pPr algn="r"/>
            <a:r>
              <a:rPr lang="en-US" sz="1400" dirty="0" smtClean="0">
                <a:noFill/>
                <a:sym typeface="ZapfDingbats"/>
              </a:rPr>
              <a:t></a:t>
            </a:r>
            <a:endParaRPr lang="en-US" sz="1400" dirty="0" smtClean="0">
              <a:noFill/>
            </a:endParaRPr>
          </a:p>
        </p:txBody>
      </p:sp>
      <p:sp>
        <p:nvSpPr>
          <p:cNvPr id="2" name="Title 1"/>
          <p:cNvSpPr>
            <a:spLocks noGrp="1"/>
          </p:cNvSpPr>
          <p:nvPr>
            <p:ph type="title"/>
          </p:nvPr>
        </p:nvSpPr>
        <p:spPr/>
        <p:txBody>
          <a:bodyPr>
            <a:normAutofit/>
          </a:bodyPr>
          <a:lstStyle/>
          <a:p>
            <a:r>
              <a:rPr lang="en-US" dirty="0" smtClean="0"/>
              <a:t>Holy Grail: E2E Access &amp; Info Protection</a:t>
            </a:r>
            <a:endParaRPr lang="en-US" dirty="0"/>
          </a:p>
        </p:txBody>
      </p:sp>
      <p:sp>
        <p:nvSpPr>
          <p:cNvPr id="3" name="Text Placeholder 2"/>
          <p:cNvSpPr>
            <a:spLocks noGrp="1"/>
          </p:cNvSpPr>
          <p:nvPr>
            <p:ph type="body" idx="4294967295"/>
          </p:nvPr>
        </p:nvSpPr>
        <p:spPr>
          <a:xfrm>
            <a:off x="748379" y="5029200"/>
            <a:ext cx="10969625" cy="1981200"/>
          </a:xfrm>
        </p:spPr>
        <p:txBody>
          <a:bodyPr>
            <a:normAutofit/>
          </a:bodyPr>
          <a:lstStyle/>
          <a:p>
            <a:pPr rtl="0" eaLnBrk="1" latinLnBrk="0" hangingPunct="1"/>
            <a:r>
              <a:rPr lang="en-US" sz="2000" kern="1200" dirty="0" smtClean="0">
                <a:solidFill>
                  <a:schemeClr val="tx1"/>
                </a:solidFill>
                <a:effectLst/>
              </a:rPr>
              <a:t>Information protection should be logical extension of authorization model</a:t>
            </a:r>
            <a:endParaRPr lang="en-US" sz="2000" dirty="0" smtClean="0">
              <a:effectLst/>
            </a:endParaRPr>
          </a:p>
          <a:p>
            <a:pPr lvl="1"/>
            <a:r>
              <a:rPr lang="en-US" sz="1800" kern="1200" dirty="0" smtClean="0">
                <a:solidFill>
                  <a:schemeClr val="tx1"/>
                </a:solidFill>
                <a:effectLst/>
              </a:rPr>
              <a:t>Same policies, IDs; same labels &amp; classifications, same (subset of) operations</a:t>
            </a:r>
            <a:endParaRPr lang="en-US" sz="1800" dirty="0" smtClean="0">
              <a:effectLst/>
            </a:endParaRPr>
          </a:p>
          <a:p>
            <a:pPr lvl="1"/>
            <a:r>
              <a:rPr lang="en-US" sz="1800" kern="1200" dirty="0" smtClean="0">
                <a:solidFill>
                  <a:schemeClr val="tx1"/>
                </a:solidFill>
                <a:effectLst/>
              </a:rPr>
              <a:t>Ideally, </a:t>
            </a:r>
            <a:r>
              <a:rPr lang="en-US" sz="1800" dirty="0" smtClean="0"/>
              <a:t>resource protection programming </a:t>
            </a:r>
            <a:r>
              <a:rPr lang="en-US" sz="1800" kern="1200" dirty="0" smtClean="0">
                <a:solidFill>
                  <a:schemeClr val="tx1"/>
                </a:solidFill>
                <a:effectLst/>
              </a:rPr>
              <a:t> model provides semi-automatic information protection model as well for externalized information</a:t>
            </a:r>
          </a:p>
          <a:p>
            <a:pPr lvl="2"/>
            <a:r>
              <a:rPr lang="en-US" sz="1600" baseline="0" dirty="0" smtClean="0"/>
              <a:t>Info</a:t>
            </a:r>
            <a:r>
              <a:rPr lang="en-US" sz="1600" dirty="0" smtClean="0"/>
              <a:t>rmation protection is “local cache” of the authorization/resource protection model</a:t>
            </a:r>
          </a:p>
        </p:txBody>
      </p:sp>
      <p:sp>
        <p:nvSpPr>
          <p:cNvPr id="6" name="Oval main"/>
          <p:cNvSpPr/>
          <p:nvPr/>
        </p:nvSpPr>
        <p:spPr>
          <a:xfrm>
            <a:off x="4466492" y="1752600"/>
            <a:ext cx="3253098" cy="2362200"/>
          </a:xfrm>
          <a:prstGeom prst="ellipse">
            <a:avLst/>
          </a:prstGeom>
          <a:solidFill>
            <a:schemeClr val="tx2">
              <a:lumMod val="20000"/>
              <a:lumOff val="80000"/>
              <a:alpha val="66000"/>
            </a:schemeClr>
          </a:solidFill>
          <a:ln>
            <a:noFill/>
          </a:ln>
          <a:effectLst>
            <a:outerShdw blurRad="381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US" dirty="0">
                <a:gradFill>
                  <a:gsLst>
                    <a:gs pos="0">
                      <a:schemeClr val="bg1"/>
                    </a:gs>
                    <a:gs pos="100000">
                      <a:schemeClr val="bg1"/>
                    </a:gs>
                  </a:gsLst>
                  <a:lin ang="5400000" scaled="0"/>
                </a:gradFill>
                <a:latin typeface="Arial" pitchFamily="34" charset="0"/>
              </a:rPr>
              <a:t>Access Control &amp; Management</a:t>
            </a:r>
          </a:p>
        </p:txBody>
      </p:sp>
      <p:sp>
        <p:nvSpPr>
          <p:cNvPr id="7" name="Rounded Rectangle 6"/>
          <p:cNvSpPr/>
          <p:nvPr/>
        </p:nvSpPr>
        <p:spPr>
          <a:xfrm>
            <a:off x="7211722" y="3352800"/>
            <a:ext cx="3047206" cy="533400"/>
          </a:xfrm>
          <a:prstGeom prst="roundRect">
            <a:avLst/>
          </a:prstGeom>
          <a:solidFill>
            <a:schemeClr val="tx2">
              <a:lumMod val="20000"/>
              <a:lumOff val="80000"/>
              <a:alpha val="39000"/>
            </a:schemeClr>
          </a:solidFill>
          <a:ln>
            <a:noFill/>
          </a:ln>
          <a:effectLst>
            <a:outerShdw blurRad="50800" dist="38100" dir="2700000" algn="ctr"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rtlCol="0" anchor="ctr">
            <a:normAutofit fontScale="85000" lnSpcReduction="20000"/>
          </a:bodyPr>
          <a:lstStyle/>
          <a:p>
            <a:pPr algn="ctr"/>
            <a:r>
              <a:rPr lang="en-US" dirty="0" smtClean="0">
                <a:gradFill>
                  <a:gsLst>
                    <a:gs pos="0">
                      <a:schemeClr val="tx1"/>
                    </a:gs>
                    <a:gs pos="100000">
                      <a:schemeClr val="tx1"/>
                    </a:gs>
                  </a:gsLst>
                  <a:lin ang="16200000" scaled="1"/>
                </a:gradFill>
              </a:rPr>
              <a:t>Operation generates protected information</a:t>
            </a:r>
          </a:p>
        </p:txBody>
      </p:sp>
      <p:sp>
        <p:nvSpPr>
          <p:cNvPr id="10" name="Rounded Rectangle 9"/>
          <p:cNvSpPr/>
          <p:nvPr/>
        </p:nvSpPr>
        <p:spPr>
          <a:xfrm>
            <a:off x="2401199" y="4328160"/>
            <a:ext cx="3047206" cy="533400"/>
          </a:xfrm>
          <a:prstGeom prst="roundRect">
            <a:avLst/>
          </a:prstGeom>
          <a:solidFill>
            <a:schemeClr val="tx2">
              <a:lumMod val="20000"/>
              <a:lumOff val="80000"/>
              <a:alpha val="39000"/>
            </a:schemeClr>
          </a:solidFill>
          <a:ln>
            <a:noFill/>
          </a:ln>
          <a:effectLst>
            <a:outerShdw blurRad="50800" dist="38100" dir="2700000" algn="ctr"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rtlCol="0" anchor="ctr">
            <a:normAutofit fontScale="85000" lnSpcReduction="20000"/>
          </a:bodyPr>
          <a:lstStyle/>
          <a:p>
            <a:pPr algn="ctr"/>
            <a:r>
              <a:rPr lang="en-US" dirty="0">
                <a:gradFill>
                  <a:gsLst>
                    <a:gs pos="0">
                      <a:schemeClr val="tx1"/>
                    </a:gs>
                    <a:gs pos="100000">
                      <a:schemeClr val="tx1"/>
                    </a:gs>
                  </a:gsLst>
                  <a:lin ang="16200000" scaled="1"/>
                </a:gradFill>
              </a:rPr>
              <a:t>Information protected like originating operation</a:t>
            </a:r>
          </a:p>
        </p:txBody>
      </p:sp>
      <p:sp>
        <p:nvSpPr>
          <p:cNvPr id="12" name="Rounded Rectangle 11"/>
          <p:cNvSpPr/>
          <p:nvPr/>
        </p:nvSpPr>
        <p:spPr>
          <a:xfrm>
            <a:off x="2547413" y="1714500"/>
            <a:ext cx="3047206" cy="533400"/>
          </a:xfrm>
          <a:prstGeom prst="roundRect">
            <a:avLst/>
          </a:prstGeom>
          <a:solidFill>
            <a:schemeClr val="tx2">
              <a:lumMod val="20000"/>
              <a:lumOff val="80000"/>
              <a:alpha val="39000"/>
            </a:schemeClr>
          </a:solidFill>
          <a:ln>
            <a:noFill/>
          </a:ln>
          <a:effectLst>
            <a:outerShdw blurRad="50800" dist="38100" dir="2700000" algn="ctr" rotWithShape="0">
              <a:schemeClr val="bg1">
                <a:alpha val="40000"/>
              </a:schemeClr>
            </a:outerShdw>
          </a:effectLst>
        </p:spPr>
        <p:style>
          <a:lnRef idx="2">
            <a:schemeClr val="accent1"/>
          </a:lnRef>
          <a:fillRef idx="1">
            <a:schemeClr val="lt1"/>
          </a:fillRef>
          <a:effectRef idx="0">
            <a:schemeClr val="accent1"/>
          </a:effectRef>
          <a:fontRef idx="minor">
            <a:schemeClr val="dk1"/>
          </a:fontRef>
        </p:style>
        <p:txBody>
          <a:bodyPr rtlCol="0" anchor="ctr">
            <a:normAutofit fontScale="85000" lnSpcReduction="20000"/>
          </a:bodyPr>
          <a:lstStyle/>
          <a:p>
            <a:pPr algn="ctr"/>
            <a:r>
              <a:rPr lang="en-US" dirty="0" smtClean="0">
                <a:gradFill>
                  <a:gsLst>
                    <a:gs pos="0">
                      <a:schemeClr val="tx1"/>
                    </a:gs>
                    <a:gs pos="100000">
                      <a:schemeClr val="tx1"/>
                    </a:gs>
                  </a:gsLst>
                  <a:lin ang="16200000" scaled="1"/>
                </a:gradFill>
              </a:rPr>
              <a:t>Operation request includes relevant app/device claims</a:t>
            </a:r>
          </a:p>
        </p:txBody>
      </p:sp>
    </p:spTree>
    <p:extLst>
      <p:ext uri="{BB962C8B-B14F-4D97-AF65-F5344CB8AC3E}">
        <p14:creationId xmlns:p14="http://schemas.microsoft.com/office/powerpoint/2010/main" val="25058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grpId="1" nodeType="clickEffect">
                                  <p:stCondLst>
                                    <p:cond delay="0"/>
                                  </p:stCondLst>
                                  <p:childTnLst>
                                    <p:animMotion origin="layout" path="M 2.22222E-6 -4.44444E-6 L 0.09583 -0.05787 C 0.11597 -0.07083 0.146 -0.07777 0.17725 -0.07777 C 0.21302 -0.07777 0.24149 -0.07083 0.26163 -0.05787 L 0.35764 -4.44444E-6 " pathEditMode="relative" rAng="0" ptsTypes="FffFF">
                                      <p:cBhvr>
                                        <p:cTn id="11" dur="2000" fill="hold"/>
                                        <p:tgtEl>
                                          <p:spTgt spid="12"/>
                                        </p:tgtEl>
                                        <p:attrNameLst>
                                          <p:attrName>ppt_x</p:attrName>
                                          <p:attrName>ppt_y</p:attrName>
                                        </p:attrNameLst>
                                      </p:cBhvr>
                                      <p:rCtr x="17882" y="-3889"/>
                                    </p:animMotion>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2" nodeType="click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path" presetSubtype="0" accel="50000" decel="50000" fill="hold" grpId="1" nodeType="clickEffect">
                                  <p:stCondLst>
                                    <p:cond delay="0"/>
                                  </p:stCondLst>
                                  <p:childTnLst>
                                    <p:animMotion origin="layout" path="M -0.00018 -3.33333E-6 L -0.08959 0.1176 C -0.10868 0.14329 -0.13959 0.16598 -0.17327 0.17732 C -0.2132 0.1919 -0.24566 0.19283 -0.27188 0.18287 L -0.39445 0.1426 " pathEditMode="relative" rAng="-902033" ptsTypes="FffFF">
                                      <p:cBhvr>
                                        <p:cTn id="23" dur="2000" fill="hold"/>
                                        <p:tgtEl>
                                          <p:spTgt spid="7"/>
                                        </p:tgtEl>
                                        <p:attrNameLst>
                                          <p:attrName>ppt_x</p:attrName>
                                          <p:attrName>ppt_y</p:attrName>
                                        </p:attrNameLst>
                                      </p:cBhvr>
                                      <p:rCtr x="-18646" y="12477"/>
                                    </p:animMotion>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4.72222E-6 3.33333E-6 L -0.23211 0.13264 " pathEditMode="relative" rAng="0" ptsTypes="AA">
                                      <p:cBhvr>
                                        <p:cTn id="27" dur="2000" fill="hold"/>
                                        <p:tgtEl>
                                          <p:spTgt spid="11"/>
                                        </p:tgtEl>
                                        <p:attrNameLst>
                                          <p:attrName>ppt_x</p:attrName>
                                          <p:attrName>ppt_y</p:attrName>
                                        </p:attrNameLst>
                                      </p:cBhvr>
                                      <p:rCtr x="-11615" y="6620"/>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xit" presetSubtype="0" fill="hold" grpId="2"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fade">
                                      <p:cBhvr>
                                        <p:cTn id="40" dur="500"/>
                                        <p:tgtEl>
                                          <p:spTgt spid="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fade">
                                      <p:cBhvr>
                                        <p:cTn id="43" dur="500"/>
                                        <p:tgtEl>
                                          <p:spTgt spid="3">
                                            <p:txEl>
                                              <p:pRg st="1" end="1"/>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500"/>
                                        <p:tgtEl>
                                          <p:spTgt spid="3">
                                            <p:txEl>
                                              <p:pRg st="2" end="2"/>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Effect transition="in" filter="fade">
                                      <p:cBhvr>
                                        <p:cTn id="4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uiExpand="1" build="p"/>
      <p:bldP spid="7" grpId="0" animBg="1"/>
      <p:bldP spid="7" grpId="1" animBg="1"/>
      <p:bldP spid="7" grpId="2" animBg="1"/>
      <p:bldP spid="10" grpId="0" animBg="1"/>
      <p:bldP spid="12" grpId="0" animBg="1"/>
      <p:bldP spid="12" grpId="1" animBg="1"/>
      <p:bldP spid="12"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Where We Stand Today</a:t>
            </a:r>
            <a:endParaRPr lang="en-US" dirty="0"/>
          </a:p>
        </p:txBody>
      </p:sp>
      <p:sp>
        <p:nvSpPr>
          <p:cNvPr id="5" name="Rectangle 4"/>
          <p:cNvSpPr/>
          <p:nvPr/>
        </p:nvSpPr>
        <p:spPr>
          <a:xfrm>
            <a:off x="609441" y="2362200"/>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Available (or nearly so):</a:t>
            </a:r>
          </a:p>
        </p:txBody>
      </p:sp>
      <p:sp>
        <p:nvSpPr>
          <p:cNvPr id="6" name="Rectangle 5"/>
          <p:cNvSpPr/>
          <p:nvPr/>
        </p:nvSpPr>
        <p:spPr>
          <a:xfrm>
            <a:off x="914162" y="2908718"/>
            <a:ext cx="10665222" cy="3247043"/>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Claims &amp; federation added to Active Directory family via AD FS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Cloud-based </a:t>
            </a:r>
            <a:r>
              <a:rPr lang="en-US" sz="2000" dirty="0" err="1">
                <a:gradFill>
                  <a:gsLst>
                    <a:gs pos="0">
                      <a:schemeClr val="tx1"/>
                    </a:gs>
                    <a:gs pos="100000">
                      <a:schemeClr val="tx1"/>
                    </a:gs>
                  </a:gsLst>
                  <a:lin ang="5400000" scaled="0"/>
                </a:gradFill>
              </a:rPr>
              <a:t>IdP</a:t>
            </a:r>
            <a:r>
              <a:rPr lang="en-US" sz="2000" dirty="0">
                <a:gradFill>
                  <a:gsLst>
                    <a:gs pos="0">
                      <a:schemeClr val="tx1"/>
                    </a:gs>
                    <a:gs pos="100000">
                      <a:schemeClr val="tx1"/>
                    </a:gs>
                  </a:gsLst>
                  <a:lin ang="5400000" scaled="0"/>
                </a:gradFill>
              </a:rPr>
              <a:t> STSs for both consumer &amp; business users</a:t>
            </a:r>
          </a:p>
          <a:p>
            <a:pPr marL="800100" lvl="2" indent="-342900" defTabSz="914363" fontAlgn="base">
              <a:lnSpc>
                <a:spcPct val="90000"/>
              </a:lnSpc>
              <a:spcBef>
                <a:spcPct val="20000"/>
              </a:spcBef>
              <a:spcAft>
                <a:spcPct val="0"/>
              </a:spcAft>
              <a:buClr>
                <a:srgbClr val="26AAE2"/>
              </a:buClr>
              <a:buSzPct val="90000"/>
              <a:buBlip>
                <a:blip r:embed="rId3"/>
              </a:buBlip>
            </a:pPr>
            <a:r>
              <a:rPr lang="en-US" dirty="0">
                <a:gradFill>
                  <a:gsLst>
                    <a:gs pos="0">
                      <a:schemeClr val="tx1"/>
                    </a:gs>
                    <a:gs pos="100000">
                      <a:schemeClr val="tx1"/>
                    </a:gs>
                  </a:gsLst>
                  <a:lin ang="5400000" scaled="0"/>
                </a:gradFill>
              </a:rPr>
              <a:t>Live IDs and Microsoft Online IDs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Just shipped: Access Control Service 2.0</a:t>
            </a:r>
          </a:p>
          <a:p>
            <a:pPr marL="800100" lvl="2" indent="-342900" defTabSz="914363" fontAlgn="base">
              <a:lnSpc>
                <a:spcPct val="90000"/>
              </a:lnSpc>
              <a:spcBef>
                <a:spcPct val="20000"/>
              </a:spcBef>
              <a:spcAft>
                <a:spcPct val="0"/>
              </a:spcAft>
              <a:buClr>
                <a:srgbClr val="26AAE2"/>
              </a:buClr>
              <a:buSzPct val="90000"/>
              <a:buBlip>
                <a:blip r:embed="rId3"/>
              </a:buBlip>
            </a:pPr>
            <a:r>
              <a:rPr lang="en-US" dirty="0">
                <a:gradFill>
                  <a:gsLst>
                    <a:gs pos="0">
                      <a:schemeClr val="tx1"/>
                    </a:gs>
                    <a:gs pos="100000">
                      <a:schemeClr val="tx1"/>
                    </a:gs>
                  </a:gsLst>
                  <a:lin ang="5400000" scaled="0"/>
                </a:gradFill>
              </a:rPr>
              <a:t>Programmable Cloud-based RP STS</a:t>
            </a:r>
          </a:p>
          <a:p>
            <a:pPr marL="800100" lvl="2" indent="-342900" defTabSz="914363" fontAlgn="base">
              <a:lnSpc>
                <a:spcPct val="90000"/>
              </a:lnSpc>
              <a:spcBef>
                <a:spcPct val="20000"/>
              </a:spcBef>
              <a:spcAft>
                <a:spcPct val="0"/>
              </a:spcAft>
              <a:buClr>
                <a:srgbClr val="26AAE2"/>
              </a:buClr>
              <a:buSzPct val="90000"/>
              <a:buBlip>
                <a:blip r:embed="rId3"/>
              </a:buBlip>
            </a:pPr>
            <a:r>
              <a:rPr lang="en-US" dirty="0" err="1">
                <a:gradFill>
                  <a:gsLst>
                    <a:gs pos="0">
                      <a:schemeClr val="tx1"/>
                    </a:gs>
                    <a:gs pos="100000">
                      <a:schemeClr val="tx1"/>
                    </a:gs>
                  </a:gsLst>
                  <a:lin ang="5400000" scaled="0"/>
                </a:gradFill>
              </a:rPr>
              <a:t>OpenID</a:t>
            </a:r>
            <a:r>
              <a:rPr lang="en-US" dirty="0">
                <a:gradFill>
                  <a:gsLst>
                    <a:gs pos="0">
                      <a:schemeClr val="tx1"/>
                    </a:gs>
                    <a:gs pos="100000">
                      <a:schemeClr val="tx1"/>
                    </a:gs>
                  </a:gsLst>
                  <a:lin ang="5400000" scaled="0"/>
                </a:gradFill>
              </a:rPr>
              <a:t>, Live ID (RPS), and Facebook Connect</a:t>
            </a:r>
          </a:p>
          <a:p>
            <a:pPr marL="800100" lvl="2" indent="-342900" defTabSz="914363" fontAlgn="base">
              <a:lnSpc>
                <a:spcPct val="90000"/>
              </a:lnSpc>
              <a:spcBef>
                <a:spcPct val="20000"/>
              </a:spcBef>
              <a:spcAft>
                <a:spcPct val="0"/>
              </a:spcAft>
              <a:buClr>
                <a:srgbClr val="26AAE2"/>
              </a:buClr>
              <a:buSzPct val="90000"/>
              <a:buBlip>
                <a:blip r:embed="rId3"/>
              </a:buBlip>
            </a:pPr>
            <a:r>
              <a:rPr lang="en-US" dirty="0">
                <a:gradFill>
                  <a:gsLst>
                    <a:gs pos="0">
                      <a:schemeClr val="tx1"/>
                    </a:gs>
                    <a:gs pos="100000">
                      <a:schemeClr val="tx1"/>
                    </a:gs>
                  </a:gsLst>
                  <a:lin ang="5400000" scaled="0"/>
                </a:gradFill>
              </a:rPr>
              <a:t>WS-Fed/WS-Trust and ADFS 2.0 bridging to AD</a:t>
            </a:r>
          </a:p>
          <a:p>
            <a:pPr marL="800100" lvl="2" indent="-342900" defTabSz="914363" fontAlgn="base">
              <a:lnSpc>
                <a:spcPct val="90000"/>
              </a:lnSpc>
              <a:spcBef>
                <a:spcPct val="20000"/>
              </a:spcBef>
              <a:spcAft>
                <a:spcPct val="0"/>
              </a:spcAft>
              <a:buClr>
                <a:srgbClr val="26AAE2"/>
              </a:buClr>
              <a:buSzPct val="90000"/>
              <a:buBlip>
                <a:blip r:embed="rId3"/>
              </a:buBlip>
            </a:pPr>
            <a:r>
              <a:rPr lang="en-US" dirty="0" err="1">
                <a:gradFill>
                  <a:gsLst>
                    <a:gs pos="0">
                      <a:schemeClr val="tx1"/>
                    </a:gs>
                    <a:gs pos="100000">
                      <a:schemeClr val="tx1"/>
                    </a:gs>
                  </a:gsLst>
                  <a:lin ang="5400000" scaled="0"/>
                </a:gradFill>
              </a:rPr>
              <a:t>OAuth</a:t>
            </a:r>
            <a:r>
              <a:rPr lang="en-US" dirty="0">
                <a:gradFill>
                  <a:gsLst>
                    <a:gs pos="0">
                      <a:schemeClr val="tx1"/>
                    </a:gs>
                    <a:gs pos="100000">
                      <a:schemeClr val="tx1"/>
                    </a:gs>
                  </a:gsLst>
                  <a:lin ang="5400000" scaled="0"/>
                </a:gradFill>
              </a:rPr>
              <a:t> 2.0 (draft) specs for delegated access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SAML-P support </a:t>
            </a:r>
            <a:r>
              <a:rPr lang="en-US" sz="2000" dirty="0" smtClean="0">
                <a:gradFill>
                  <a:gsLst>
                    <a:gs pos="0">
                      <a:schemeClr val="tx1"/>
                    </a:gs>
                    <a:gs pos="100000">
                      <a:schemeClr val="tx1"/>
                    </a:gs>
                  </a:gsLst>
                  <a:lin ang="5400000" scaled="0"/>
                </a:gradFill>
              </a:rPr>
              <a:t>coming</a:t>
            </a:r>
          </a:p>
          <a:p>
            <a:pPr marL="800100" lvl="2" indent="-342900" defTabSz="914363" fontAlgn="base">
              <a:lnSpc>
                <a:spcPct val="90000"/>
              </a:lnSpc>
              <a:spcBef>
                <a:spcPct val="20000"/>
              </a:spcBef>
              <a:spcAft>
                <a:spcPct val="0"/>
              </a:spcAft>
              <a:buClr>
                <a:srgbClr val="26AAE2"/>
              </a:buClr>
              <a:buSzPct val="90000"/>
              <a:buBlip>
                <a:blip r:embed="rId3"/>
              </a:buBlip>
            </a:pPr>
            <a:r>
              <a:rPr lang="en-US" sz="2000" dirty="0" smtClean="0">
                <a:gradFill>
                  <a:gsLst>
                    <a:gs pos="0">
                      <a:schemeClr val="tx1"/>
                    </a:gs>
                    <a:gs pos="100000">
                      <a:schemeClr val="tx1"/>
                    </a:gs>
                  </a:gsLst>
                  <a:lin ang="5400000" scaled="0"/>
                </a:gradFill>
              </a:rPr>
              <a:t>CTP for WIF shipped yesterday</a:t>
            </a:r>
            <a:endParaRPr lang="en-US" sz="2000" dirty="0">
              <a:gradFill>
                <a:gsLst>
                  <a:gs pos="0">
                    <a:schemeClr val="tx1"/>
                  </a:gs>
                  <a:gs pos="100000">
                    <a:schemeClr val="tx1"/>
                  </a:gs>
                </a:gsLst>
                <a:lin ang="5400000" scaled="0"/>
              </a:gradFill>
            </a:endParaRPr>
          </a:p>
        </p:txBody>
      </p:sp>
      <p:sp>
        <p:nvSpPr>
          <p:cNvPr id="7" name="Rectangle 6"/>
          <p:cNvSpPr/>
          <p:nvPr/>
        </p:nvSpPr>
        <p:spPr>
          <a:xfrm>
            <a:off x="609441" y="1676400"/>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smtClean="0">
                <a:gradFill>
                  <a:gsLst>
                    <a:gs pos="0">
                      <a:schemeClr val="tx1"/>
                    </a:gs>
                    <a:gs pos="100000">
                      <a:schemeClr val="tx1"/>
                    </a:gs>
                  </a:gsLst>
                  <a:lin ang="5400000" scaled="0"/>
                </a:gradFill>
                <a:latin typeface="Arial" pitchFamily="34" charset="0"/>
              </a:rPr>
              <a:t>Significant </a:t>
            </a:r>
            <a:r>
              <a:rPr lang="en-US" sz="2400" dirty="0">
                <a:gradFill>
                  <a:gsLst>
                    <a:gs pos="0">
                      <a:schemeClr val="tx1"/>
                    </a:gs>
                    <a:gs pos="100000">
                      <a:schemeClr val="tx1"/>
                    </a:gs>
                  </a:gsLst>
                  <a:lin ang="5400000" scaled="0"/>
                </a:gradFill>
                <a:latin typeface="Arial" pitchFamily="34" charset="0"/>
              </a:rPr>
              <a:t>progress on some of building blocks</a:t>
            </a:r>
          </a:p>
        </p:txBody>
      </p:sp>
      <p:pic>
        <p:nvPicPr>
          <p:cNvPr id="8194" name="Picture 2" descr="\\SFP\Work\White_Whale\8-20349_MarkRyland\Art\PNGs\Today.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04212" y="3200400"/>
            <a:ext cx="3017526" cy="3456439"/>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7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4" name="Rectangle 3"/>
          <p:cNvSpPr/>
          <p:nvPr/>
        </p:nvSpPr>
        <p:spPr>
          <a:xfrm>
            <a:off x="609441" y="1676400"/>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Enhance claims &amp; federation technologies</a:t>
            </a:r>
          </a:p>
        </p:txBody>
      </p:sp>
      <p:sp>
        <p:nvSpPr>
          <p:cNvPr id="6" name="Rectangle 5"/>
          <p:cNvSpPr/>
          <p:nvPr/>
        </p:nvSpPr>
        <p:spPr>
          <a:xfrm>
            <a:off x="609441" y="3563262"/>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Develop industry patterns and practices for:</a:t>
            </a:r>
          </a:p>
        </p:txBody>
      </p:sp>
      <p:sp>
        <p:nvSpPr>
          <p:cNvPr id="7" name="Rectangle 6"/>
          <p:cNvSpPr/>
          <p:nvPr/>
        </p:nvSpPr>
        <p:spPr>
          <a:xfrm>
            <a:off x="914162" y="4109780"/>
            <a:ext cx="10665222" cy="1046440"/>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Identity composition (both dimensions)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Access control policies and management</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Linking social &amp; persona graphs to identity </a:t>
            </a:r>
          </a:p>
        </p:txBody>
      </p:sp>
      <p:sp>
        <p:nvSpPr>
          <p:cNvPr id="9" name="Rectangle 8"/>
          <p:cNvSpPr/>
          <p:nvPr/>
        </p:nvSpPr>
        <p:spPr>
          <a:xfrm>
            <a:off x="914162" y="2233609"/>
            <a:ext cx="10665222" cy="707886"/>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Continue standards work on delegated access</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Identity selection and user agents for active and passive clients</a:t>
            </a:r>
          </a:p>
        </p:txBody>
      </p:sp>
      <p:sp>
        <p:nvSpPr>
          <p:cNvPr id="10" name="Rectangle 9"/>
          <p:cNvSpPr/>
          <p:nvPr/>
        </p:nvSpPr>
        <p:spPr>
          <a:xfrm>
            <a:off x="609441" y="2979060"/>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Enhance cloud identity services &amp; interoperability</a:t>
            </a:r>
          </a:p>
        </p:txBody>
      </p:sp>
      <p:sp>
        <p:nvSpPr>
          <p:cNvPr id="11" name="Rectangle 10"/>
          <p:cNvSpPr/>
          <p:nvPr/>
        </p:nvSpPr>
        <p:spPr>
          <a:xfrm>
            <a:off x="609441" y="5153182"/>
            <a:ext cx="10969943" cy="670676"/>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Build a safer, more powerful Internet based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on user control and end-to-end trust</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4923">
            <a:off x="6587734" y="3570882"/>
            <a:ext cx="5071236" cy="1733638"/>
          </a:xfrm>
          <a:prstGeom prst="rect">
            <a:avLst/>
          </a:prstGeom>
          <a:noFill/>
          <a:ln>
            <a:noFill/>
          </a:ln>
        </p:spPr>
      </p:pic>
    </p:spTree>
    <p:extLst>
      <p:ext uri="{BB962C8B-B14F-4D97-AF65-F5344CB8AC3E}">
        <p14:creationId xmlns:p14="http://schemas.microsoft.com/office/powerpoint/2010/main" val="259085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Microsoft Identity and Access Strategy</a:t>
            </a:r>
          </a:p>
        </p:txBody>
      </p:sp>
      <p:sp>
        <p:nvSpPr>
          <p:cNvPr id="3" name="Subtitle 2"/>
          <p:cNvSpPr>
            <a:spLocks noGrp="1"/>
          </p:cNvSpPr>
          <p:nvPr>
            <p:ph type="subTitle" idx="1"/>
          </p:nvPr>
        </p:nvSpPr>
        <p:spPr/>
        <p:txBody>
          <a:bodyPr/>
          <a:lstStyle/>
          <a:p>
            <a:r>
              <a:rPr lang="en-US" sz="2800" dirty="0" smtClean="0"/>
              <a:t>Questions &amp; Discussion</a:t>
            </a:r>
            <a:endParaRPr lang="en-US" sz="2800" dirty="0"/>
          </a:p>
        </p:txBody>
      </p:sp>
    </p:spTree>
    <p:extLst>
      <p:ext uri="{BB962C8B-B14F-4D97-AF65-F5344CB8AC3E}">
        <p14:creationId xmlns:p14="http://schemas.microsoft.com/office/powerpoint/2010/main" val="3201815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53481756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2825368215"/>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15591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Industry Trends</a:t>
            </a:r>
            <a:endParaRPr lang="en-US" dirty="0"/>
          </a:p>
        </p:txBody>
      </p:sp>
      <p:sp>
        <p:nvSpPr>
          <p:cNvPr id="5" name="Rectangle 4"/>
          <p:cNvSpPr/>
          <p:nvPr/>
        </p:nvSpPr>
        <p:spPr>
          <a:xfrm>
            <a:off x="609441" y="1460651"/>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Consumerization: </a:t>
            </a:r>
          </a:p>
        </p:txBody>
      </p:sp>
      <p:sp>
        <p:nvSpPr>
          <p:cNvPr id="6" name="Rectangle 5"/>
          <p:cNvSpPr/>
          <p:nvPr/>
        </p:nvSpPr>
        <p:spPr>
          <a:xfrm>
            <a:off x="914161" y="2009204"/>
            <a:ext cx="10665223" cy="707886"/>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Devices: variety of platforms must be secured and managed</a:t>
            </a: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Applications: user experiences that move the bar </a:t>
            </a:r>
            <a:r>
              <a:rPr lang="en-US" sz="2000" dirty="0" smtClean="0">
                <a:gradFill>
                  <a:gsLst>
                    <a:gs pos="0">
                      <a:schemeClr val="tx1"/>
                    </a:gs>
                    <a:gs pos="100000">
                      <a:schemeClr val="tx1"/>
                    </a:gs>
                  </a:gsLst>
                  <a:lin ang="5400000" scaled="0"/>
                </a:gradFill>
              </a:rPr>
              <a:t>upwards … and sideways</a:t>
            </a:r>
            <a:endParaRPr lang="en-US" sz="2000" dirty="0">
              <a:gradFill>
                <a:gsLst>
                  <a:gs pos="0">
                    <a:schemeClr val="tx1"/>
                  </a:gs>
                  <a:gs pos="100000">
                    <a:schemeClr val="tx1"/>
                  </a:gs>
                </a:gsLst>
                <a:lin ang="5400000" scaled="0"/>
              </a:gradFill>
            </a:endParaRPr>
          </a:p>
        </p:txBody>
      </p:sp>
      <p:sp>
        <p:nvSpPr>
          <p:cNvPr id="7" name="Rectangle 6"/>
          <p:cNvSpPr/>
          <p:nvPr/>
        </p:nvSpPr>
        <p:spPr>
          <a:xfrm>
            <a:off x="609441" y="2767704"/>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Cloud:</a:t>
            </a:r>
          </a:p>
        </p:txBody>
      </p:sp>
      <p:sp>
        <p:nvSpPr>
          <p:cNvPr id="8" name="Rectangle 7"/>
          <p:cNvSpPr/>
          <p:nvPr/>
        </p:nvSpPr>
        <p:spPr>
          <a:xfrm>
            <a:off x="914162" y="3316257"/>
            <a:ext cx="10665222" cy="707886"/>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Massive efficiencies will compel </a:t>
            </a:r>
            <a:r>
              <a:rPr lang="en-US" sz="2000" dirty="0" smtClean="0">
                <a:gradFill>
                  <a:gsLst>
                    <a:gs pos="0">
                      <a:schemeClr val="tx1"/>
                    </a:gs>
                    <a:gs pos="100000">
                      <a:schemeClr val="tx1"/>
                    </a:gs>
                  </a:gsLst>
                  <a:lin ang="5400000" scaled="0"/>
                </a:gradFill>
              </a:rPr>
              <a:t>change; when, not if</a:t>
            </a:r>
            <a:endParaRPr lang="en-US" sz="2000" dirty="0">
              <a:gradFill>
                <a:gsLst>
                  <a:gs pos="0">
                    <a:schemeClr val="tx1"/>
                  </a:gs>
                  <a:gs pos="100000">
                    <a:schemeClr val="tx1"/>
                  </a:gs>
                </a:gsLst>
                <a:lin ang="5400000" scaled="0"/>
              </a:gradFill>
            </a:endParaRPr>
          </a:p>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Another </a:t>
            </a:r>
            <a:r>
              <a:rPr lang="en-US" sz="2000" dirty="0" smtClean="0">
                <a:gradFill>
                  <a:gsLst>
                    <a:gs pos="0">
                      <a:schemeClr val="tx1"/>
                    </a:gs>
                    <a:gs pos="100000">
                      <a:schemeClr val="tx1"/>
                    </a:gs>
                  </a:gsLst>
                  <a:lin ang="5400000" scaled="0"/>
                </a:gradFill>
              </a:rPr>
              <a:t>dimension of </a:t>
            </a:r>
            <a:r>
              <a:rPr lang="en-US" sz="2000" dirty="0">
                <a:gradFill>
                  <a:gsLst>
                    <a:gs pos="0">
                      <a:schemeClr val="tx1"/>
                    </a:gs>
                    <a:gs pos="100000">
                      <a:schemeClr val="tx1"/>
                    </a:gs>
                  </a:gsLst>
                  <a:lin ang="5400000" scaled="0"/>
                </a:gradFill>
              </a:rPr>
              <a:t>consumerization: of expectations </a:t>
            </a:r>
            <a:r>
              <a:rPr lang="en-US" sz="2000" dirty="0" smtClean="0">
                <a:gradFill>
                  <a:gsLst>
                    <a:gs pos="0">
                      <a:schemeClr val="tx1"/>
                    </a:gs>
                    <a:gs pos="100000">
                      <a:schemeClr val="tx1"/>
                    </a:gs>
                  </a:gsLst>
                  <a:lin ang="5400000" scaled="0"/>
                </a:gradFill>
              </a:rPr>
              <a:t>and </a:t>
            </a:r>
            <a:r>
              <a:rPr lang="en-US" sz="2000" dirty="0">
                <a:gradFill>
                  <a:gsLst>
                    <a:gs pos="0">
                      <a:schemeClr val="tx1"/>
                    </a:gs>
                    <a:gs pos="100000">
                      <a:schemeClr val="tx1"/>
                    </a:gs>
                  </a:gsLst>
                  <a:lin ang="5400000" scaled="0"/>
                </a:gradFill>
              </a:rPr>
              <a:t>app models</a:t>
            </a:r>
          </a:p>
        </p:txBody>
      </p:sp>
      <p:sp>
        <p:nvSpPr>
          <p:cNvPr id="9" name="Rectangle 8"/>
          <p:cNvSpPr/>
          <p:nvPr/>
        </p:nvSpPr>
        <p:spPr>
          <a:xfrm>
            <a:off x="609441" y="4074757"/>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Collaboration:</a:t>
            </a:r>
          </a:p>
        </p:txBody>
      </p:sp>
      <p:sp>
        <p:nvSpPr>
          <p:cNvPr id="11" name="Rectangle 10"/>
          <p:cNvSpPr/>
          <p:nvPr/>
        </p:nvSpPr>
        <p:spPr>
          <a:xfrm>
            <a:off x="609441" y="5053515"/>
            <a:ext cx="10969943" cy="48767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Advanced identity systems are key in all these trends</a:t>
            </a:r>
          </a:p>
        </p:txBody>
      </p:sp>
      <p:sp>
        <p:nvSpPr>
          <p:cNvPr id="12" name="Rectangle 11"/>
          <p:cNvSpPr/>
          <p:nvPr/>
        </p:nvSpPr>
        <p:spPr>
          <a:xfrm>
            <a:off x="914162" y="5602070"/>
            <a:ext cx="10665222" cy="646331"/>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Smarter systems and richer security fabrics enabling new trust frameworks with </a:t>
            </a:r>
            <a:r>
              <a:rPr lang="en-US" sz="2000" dirty="0" smtClean="0">
                <a:gradFill>
                  <a:gsLst>
                    <a:gs pos="0">
                      <a:schemeClr val="tx1"/>
                    </a:gs>
                    <a:gs pos="100000">
                      <a:schemeClr val="tx1"/>
                    </a:gs>
                  </a:gsLst>
                  <a:lin ang="5400000" scaled="0"/>
                </a:gradFill>
              </a:rPr>
              <a:t>minimal trade-offs </a:t>
            </a:r>
            <a:r>
              <a:rPr lang="en-US" sz="2000" dirty="0">
                <a:gradFill>
                  <a:gsLst>
                    <a:gs pos="0">
                      <a:schemeClr val="tx1"/>
                    </a:gs>
                    <a:gs pos="100000">
                      <a:schemeClr val="tx1"/>
                    </a:gs>
                  </a:gsLst>
                  <a:lin ang="5400000" scaled="0"/>
                </a:gradFill>
              </a:rPr>
              <a:t>in GRC</a:t>
            </a:r>
          </a:p>
        </p:txBody>
      </p:sp>
      <p:pic>
        <p:nvPicPr>
          <p:cNvPr id="5122" name="Picture 2" descr="\\SFP\Work\White_Whale\8-20349_MarkRyland\Art\PNGs\4 Keys.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1057320">
            <a:off x="8363519" y="219967"/>
            <a:ext cx="3737564" cy="248137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914162" y="4623309"/>
            <a:ext cx="10665222" cy="369332"/>
          </a:xfrm>
          <a:prstGeom prst="rect">
            <a:avLst/>
          </a:prstGeom>
        </p:spPr>
        <p:txBody>
          <a:bodyPr wrap="square">
            <a:spAutoFit/>
          </a:bodyPr>
          <a:lstStyle/>
          <a:p>
            <a:pPr marL="342900" lvl="1" indent="-342900" defTabSz="914363" fontAlgn="base">
              <a:lnSpc>
                <a:spcPct val="90000"/>
              </a:lnSpc>
              <a:spcBef>
                <a:spcPct val="20000"/>
              </a:spcBef>
              <a:spcAft>
                <a:spcPct val="0"/>
              </a:spcAft>
              <a:buClr>
                <a:srgbClr val="26AAE2"/>
              </a:buClr>
              <a:buSzPct val="90000"/>
              <a:buBlip>
                <a:blip r:embed="rId3"/>
              </a:buBlip>
            </a:pPr>
            <a:r>
              <a:rPr lang="en-US" sz="2000" dirty="0">
                <a:gradFill>
                  <a:gsLst>
                    <a:gs pos="0">
                      <a:schemeClr val="tx1"/>
                    </a:gs>
                    <a:gs pos="100000">
                      <a:schemeClr val="tx1"/>
                    </a:gs>
                  </a:gsLst>
                  <a:lin ang="5400000" scaled="0"/>
                </a:gradFill>
              </a:rPr>
              <a:t>Agility requires new forms of sharing, yet security </a:t>
            </a:r>
            <a:r>
              <a:rPr lang="en-US" sz="2000" dirty="0" smtClean="0">
                <a:gradFill>
                  <a:gsLst>
                    <a:gs pos="0">
                      <a:schemeClr val="tx1"/>
                    </a:gs>
                    <a:gs pos="100000">
                      <a:schemeClr val="tx1"/>
                    </a:gs>
                  </a:gsLst>
                  <a:lin ang="5400000" scaled="0"/>
                </a:gradFill>
              </a:rPr>
              <a:t>requirements </a:t>
            </a:r>
            <a:r>
              <a:rPr lang="en-US" sz="2000" dirty="0">
                <a:gradFill>
                  <a:gsLst>
                    <a:gs pos="0">
                      <a:schemeClr val="tx1"/>
                    </a:gs>
                    <a:gs pos="100000">
                      <a:schemeClr val="tx1"/>
                    </a:gs>
                  </a:gsLst>
                  <a:lin ang="5400000" scaled="0"/>
                </a:gradFill>
              </a:rPr>
              <a:t>remain</a:t>
            </a:r>
          </a:p>
        </p:txBody>
      </p:sp>
    </p:spTree>
    <p:extLst>
      <p:ext uri="{BB962C8B-B14F-4D97-AF65-F5344CB8AC3E}">
        <p14:creationId xmlns:p14="http://schemas.microsoft.com/office/powerpoint/2010/main" val="281208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86403057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Microsoft Identity and Access Strategy</a:t>
            </a:r>
          </a:p>
        </p:txBody>
      </p:sp>
      <p:sp>
        <p:nvSpPr>
          <p:cNvPr id="3" name="Subtitle 2"/>
          <p:cNvSpPr>
            <a:spLocks noGrp="1"/>
          </p:cNvSpPr>
          <p:nvPr>
            <p:ph type="subTitle" idx="1"/>
          </p:nvPr>
        </p:nvSpPr>
        <p:spPr/>
        <p:txBody>
          <a:bodyPr/>
          <a:lstStyle/>
          <a:p>
            <a:r>
              <a:rPr lang="en-US" sz="2800" dirty="0" smtClean="0"/>
              <a:t>Additional scenarios</a:t>
            </a:r>
            <a:endParaRPr lang="en-US" sz="2800" dirty="0"/>
          </a:p>
        </p:txBody>
      </p:sp>
    </p:spTree>
    <p:extLst>
      <p:ext uri="{BB962C8B-B14F-4D97-AF65-F5344CB8AC3E}">
        <p14:creationId xmlns:p14="http://schemas.microsoft.com/office/powerpoint/2010/main" val="106089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Commerce Augmented by Social Data</a:t>
            </a:r>
            <a:endParaRPr lang="en-US" dirty="0"/>
          </a:p>
        </p:txBody>
      </p:sp>
      <p:sp>
        <p:nvSpPr>
          <p:cNvPr id="7" name="Rectangle 6"/>
          <p:cNvSpPr/>
          <p:nvPr/>
        </p:nvSpPr>
        <p:spPr>
          <a:xfrm>
            <a:off x="609441" y="1676401"/>
            <a:ext cx="10969943" cy="9144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After work, Jeff goes to Ticketmaster to buy concert tickets</a:t>
            </a:r>
          </a:p>
        </p:txBody>
      </p:sp>
      <p:sp>
        <p:nvSpPr>
          <p:cNvPr id="10" name="Rectangle 9"/>
          <p:cNvSpPr/>
          <p:nvPr/>
        </p:nvSpPr>
        <p:spPr>
          <a:xfrm>
            <a:off x="609441" y="2744417"/>
            <a:ext cx="10969943" cy="20574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Ticketmaster pulls Jeff’s social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data from Yahoo and </a:t>
            </a:r>
            <a:r>
              <a:rPr lang="en-US" sz="2400" dirty="0" smtClean="0">
                <a:gradFill>
                  <a:gsLst>
                    <a:gs pos="0">
                      <a:schemeClr val="tx1"/>
                    </a:gs>
                    <a:gs pos="100000">
                      <a:schemeClr val="tx1"/>
                    </a:gs>
                  </a:gsLst>
                  <a:lin ang="5400000" scaled="0"/>
                </a:gradFill>
                <a:latin typeface="Arial" pitchFamily="34" charset="0"/>
              </a:rPr>
              <a:t>finds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that </a:t>
            </a:r>
            <a:r>
              <a:rPr lang="en-US" sz="2400" dirty="0">
                <a:gradFill>
                  <a:gsLst>
                    <a:gs pos="0">
                      <a:schemeClr val="tx1"/>
                    </a:gs>
                    <a:gs pos="100000">
                      <a:schemeClr val="tx1"/>
                    </a:gs>
                  </a:gsLst>
                  <a:lin ang="5400000" scaled="0"/>
                </a:gradFill>
                <a:latin typeface="Arial" pitchFamily="34" charset="0"/>
              </a:rPr>
              <a:t>some of </a:t>
            </a:r>
            <a:r>
              <a:rPr lang="en-US" sz="2400" dirty="0" smtClean="0">
                <a:gradFill>
                  <a:gsLst>
                    <a:gs pos="0">
                      <a:schemeClr val="tx1"/>
                    </a:gs>
                    <a:gs pos="100000">
                      <a:schemeClr val="tx1"/>
                    </a:gs>
                  </a:gsLst>
                  <a:lin ang="5400000" scaled="0"/>
                </a:gradFill>
                <a:latin typeface="Arial" pitchFamily="34" charset="0"/>
              </a:rPr>
              <a:t>his </a:t>
            </a:r>
            <a:r>
              <a:rPr lang="en-US" sz="2400" dirty="0">
                <a:gradFill>
                  <a:gsLst>
                    <a:gs pos="0">
                      <a:schemeClr val="tx1"/>
                    </a:gs>
                    <a:gs pos="100000">
                      <a:schemeClr val="tx1"/>
                    </a:gs>
                  </a:gsLst>
                  <a:lin ang="5400000" scaled="0"/>
                </a:gradFill>
                <a:latin typeface="Arial" pitchFamily="34" charset="0"/>
              </a:rPr>
              <a:t>friends </a:t>
            </a:r>
            <a:r>
              <a:rPr lang="en-US" sz="2400" dirty="0" smtClean="0">
                <a:gradFill>
                  <a:gsLst>
                    <a:gs pos="0">
                      <a:schemeClr val="tx1"/>
                    </a:gs>
                    <a:gs pos="100000">
                      <a:schemeClr val="tx1"/>
                    </a:gs>
                  </a:gsLst>
                  <a:lin ang="5400000" scaled="0"/>
                </a:gradFill>
                <a:latin typeface="Arial" pitchFamily="34" charset="0"/>
              </a:rPr>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are attending </a:t>
            </a:r>
            <a:r>
              <a:rPr lang="en-US" sz="2400" dirty="0">
                <a:gradFill>
                  <a:gsLst>
                    <a:gs pos="0">
                      <a:schemeClr val="tx1"/>
                    </a:gs>
                    <a:gs pos="100000">
                      <a:schemeClr val="tx1"/>
                    </a:gs>
                  </a:gsLst>
                  <a:lin ang="5400000" scaled="0"/>
                </a:gradFill>
                <a:latin typeface="Arial" pitchFamily="34" charset="0"/>
              </a:rPr>
              <a:t>as well</a:t>
            </a:r>
          </a:p>
        </p:txBody>
      </p:sp>
      <p:sp>
        <p:nvSpPr>
          <p:cNvPr id="11" name="Rectangle 10"/>
          <p:cNvSpPr/>
          <p:nvPr/>
        </p:nvSpPr>
        <p:spPr>
          <a:xfrm>
            <a:off x="609441" y="4955433"/>
            <a:ext cx="10969943" cy="9144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It offers Jeff a chance </a:t>
            </a:r>
            <a:r>
              <a:rPr lang="en-US" sz="2400" dirty="0" smtClean="0">
                <a:gradFill>
                  <a:gsLst>
                    <a:gs pos="0">
                      <a:schemeClr val="tx1"/>
                    </a:gs>
                    <a:gs pos="100000">
                      <a:schemeClr val="tx1"/>
                    </a:gs>
                  </a:gsLst>
                  <a:lin ang="5400000" scaled="0"/>
                </a:gradFill>
                <a:latin typeface="Arial" pitchFamily="34" charset="0"/>
              </a:rPr>
              <a:t>to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buy </a:t>
            </a:r>
            <a:r>
              <a:rPr lang="en-US" sz="2400" dirty="0">
                <a:gradFill>
                  <a:gsLst>
                    <a:gs pos="0">
                      <a:schemeClr val="tx1"/>
                    </a:gs>
                    <a:gs pos="100000">
                      <a:schemeClr val="tx1"/>
                    </a:gs>
                  </a:gsLst>
                  <a:lin ang="5400000" scaled="0"/>
                </a:gradFill>
                <a:latin typeface="Arial" pitchFamily="34" charset="0"/>
              </a:rPr>
              <a:t>seats next to them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77904">
            <a:off x="5796582" y="2732907"/>
            <a:ext cx="6139930" cy="4445054"/>
          </a:xfrm>
          <a:prstGeom prst="rect">
            <a:avLst/>
          </a:prstGeom>
          <a:noFill/>
          <a:ln>
            <a:noFill/>
          </a:ln>
        </p:spPr>
      </p:pic>
    </p:spTree>
    <p:extLst>
      <p:ext uri="{BB962C8B-B14F-4D97-AF65-F5344CB8AC3E}">
        <p14:creationId xmlns:p14="http://schemas.microsoft.com/office/powerpoint/2010/main" val="76082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smtClean="0"/>
              <a:t>Bring Apps &amp; Entertainment with You</a:t>
            </a:r>
            <a:endParaRPr lang="en-US" dirty="0"/>
          </a:p>
        </p:txBody>
      </p:sp>
      <p:sp>
        <p:nvSpPr>
          <p:cNvPr id="7" name="Rectangle 6"/>
          <p:cNvSpPr/>
          <p:nvPr/>
        </p:nvSpPr>
        <p:spPr>
          <a:xfrm>
            <a:off x="609441" y="1676401"/>
            <a:ext cx="10969943" cy="1187068"/>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000" dirty="0">
                <a:gradFill>
                  <a:gsLst>
                    <a:gs pos="0">
                      <a:schemeClr val="tx1"/>
                    </a:gs>
                    <a:gs pos="100000">
                      <a:schemeClr val="tx1"/>
                    </a:gs>
                  </a:gsLst>
                  <a:lin ang="5400000" scaled="0"/>
                </a:gradFill>
                <a:latin typeface="Arial" pitchFamily="34" charset="0"/>
              </a:rPr>
              <a:t>Suzie comes over to play with Sarah.  Suzie is identified </a:t>
            </a:r>
            <a:r>
              <a:rPr lang="en-US" sz="2000" dirty="0" smtClean="0">
                <a:gradFill>
                  <a:gsLst>
                    <a:gs pos="0">
                      <a:schemeClr val="tx1"/>
                    </a:gs>
                    <a:gs pos="100000">
                      <a:schemeClr val="tx1"/>
                    </a:gs>
                  </a:gsLst>
                  <a:lin ang="5400000" scaled="0"/>
                </a:gradFill>
                <a:latin typeface="Arial" pitchFamily="34" charset="0"/>
              </a:rPr>
              <a:t>by her </a:t>
            </a:r>
            <a:r>
              <a:rPr lang="en-US" sz="2000" dirty="0">
                <a:gradFill>
                  <a:gsLst>
                    <a:gs pos="0">
                      <a:schemeClr val="tx1"/>
                    </a:gs>
                    <a:gs pos="100000">
                      <a:schemeClr val="tx1"/>
                    </a:gs>
                  </a:gsLst>
                  <a:lin ang="5400000" scaled="0"/>
                </a:gradFill>
                <a:latin typeface="Arial" pitchFamily="34" charset="0"/>
              </a:rPr>
              <a:t>face within </a:t>
            </a:r>
            <a:r>
              <a:rPr lang="en-US" sz="2000" dirty="0" smtClean="0">
                <a:gradFill>
                  <a:gsLst>
                    <a:gs pos="0">
                      <a:schemeClr val="tx1"/>
                    </a:gs>
                    <a:gs pos="100000">
                      <a:schemeClr val="tx1"/>
                    </a:gs>
                  </a:gsLst>
                  <a:lin ang="5400000" scaled="0"/>
                </a:gradFill>
                <a:latin typeface="Arial" pitchFamily="34" charset="0"/>
              </a:rPr>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Sarah’s </a:t>
            </a:r>
            <a:r>
              <a:rPr lang="en-US" sz="2000" dirty="0">
                <a:gradFill>
                  <a:gsLst>
                    <a:gs pos="0">
                      <a:schemeClr val="tx1"/>
                    </a:gs>
                    <a:gs pos="100000">
                      <a:schemeClr val="tx1"/>
                    </a:gs>
                  </a:gsLst>
                  <a:lin ang="5400000" scaled="0"/>
                </a:gradFill>
                <a:latin typeface="Arial" pitchFamily="34" charset="0"/>
              </a:rPr>
              <a:t>social graph and she has access to the games and media she </a:t>
            </a:r>
            <a:r>
              <a:rPr lang="en-US" sz="2000" dirty="0" smtClean="0">
                <a:gradFill>
                  <a:gsLst>
                    <a:gs pos="0">
                      <a:schemeClr val="tx1"/>
                    </a:gs>
                    <a:gs pos="100000">
                      <a:schemeClr val="tx1"/>
                    </a:gs>
                  </a:gsLst>
                  <a:lin ang="5400000" scaled="0"/>
                </a:gradFill>
                <a:latin typeface="Arial" pitchFamily="34" charset="0"/>
              </a:rPr>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previously </a:t>
            </a:r>
            <a:r>
              <a:rPr lang="en-US" sz="2000" dirty="0">
                <a:gradFill>
                  <a:gsLst>
                    <a:gs pos="0">
                      <a:schemeClr val="tx1"/>
                    </a:gs>
                    <a:gs pos="100000">
                      <a:schemeClr val="tx1"/>
                    </a:gs>
                  </a:gsLst>
                  <a:lin ang="5400000" scaled="0"/>
                </a:gradFill>
                <a:latin typeface="Arial" pitchFamily="34" charset="0"/>
              </a:rPr>
              <a:t>purchased</a:t>
            </a:r>
          </a:p>
        </p:txBody>
      </p:sp>
      <p:sp>
        <p:nvSpPr>
          <p:cNvPr id="8" name="Rectangle 7"/>
          <p:cNvSpPr/>
          <p:nvPr/>
        </p:nvSpPr>
        <p:spPr>
          <a:xfrm>
            <a:off x="609441" y="2939670"/>
            <a:ext cx="10969943" cy="1098931"/>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000" dirty="0">
                <a:gradFill>
                  <a:gsLst>
                    <a:gs pos="0">
                      <a:schemeClr val="tx1"/>
                    </a:gs>
                    <a:gs pos="100000">
                      <a:schemeClr val="tx1"/>
                    </a:gs>
                  </a:gsLst>
                  <a:lin ang="5400000" scaled="0"/>
                </a:gradFill>
                <a:latin typeface="Arial" pitchFamily="34" charset="0"/>
              </a:rPr>
              <a:t>The TV/game console silently downloads apps in the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background in case they want to use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them from Sarah’s console</a:t>
            </a:r>
          </a:p>
        </p:txBody>
      </p:sp>
      <p:sp>
        <p:nvSpPr>
          <p:cNvPr id="9" name="Rectangle 8"/>
          <p:cNvSpPr/>
          <p:nvPr/>
        </p:nvSpPr>
        <p:spPr>
          <a:xfrm>
            <a:off x="4367663" y="4114800"/>
            <a:ext cx="7211721" cy="2590800"/>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000" dirty="0">
                <a:gradFill>
                  <a:gsLst>
                    <a:gs pos="0">
                      <a:schemeClr val="tx1"/>
                    </a:gs>
                    <a:gs pos="100000">
                      <a:schemeClr val="tx1"/>
                    </a:gs>
                  </a:gsLst>
                  <a:lin ang="5400000" scaled="0"/>
                </a:gradFill>
                <a:latin typeface="Arial" pitchFamily="34" charset="0"/>
              </a:rPr>
              <a:t>Together they can </a:t>
            </a:r>
            <a:r>
              <a:rPr lang="en-US" sz="2000" dirty="0" smtClean="0">
                <a:gradFill>
                  <a:gsLst>
                    <a:gs pos="0">
                      <a:schemeClr val="tx1"/>
                    </a:gs>
                    <a:gs pos="100000">
                      <a:schemeClr val="tx1"/>
                    </a:gs>
                  </a:gsLst>
                  <a:lin ang="5400000" scaled="0"/>
                </a:gradFill>
                <a:latin typeface="Arial" pitchFamily="34" charset="0"/>
              </a:rPr>
              <a:t>buy </a:t>
            </a:r>
            <a:r>
              <a:rPr lang="en-US" sz="2000" dirty="0">
                <a:gradFill>
                  <a:gsLst>
                    <a:gs pos="0">
                      <a:schemeClr val="tx1"/>
                    </a:gs>
                    <a:gs pos="100000">
                      <a:schemeClr val="tx1"/>
                    </a:gs>
                  </a:gsLst>
                  <a:lin ang="5400000" scaled="0"/>
                </a:gradFill>
                <a:latin typeface="Arial" pitchFamily="34" charset="0"/>
              </a:rPr>
              <a:t>items for </a:t>
            </a:r>
            <a:r>
              <a:rPr lang="en-US" sz="2000" dirty="0" smtClean="0">
                <a:gradFill>
                  <a:gsLst>
                    <a:gs pos="0">
                      <a:schemeClr val="tx1"/>
                    </a:gs>
                    <a:gs pos="100000">
                      <a:schemeClr val="tx1"/>
                    </a:gs>
                  </a:gsLst>
                  <a:lin ang="5400000" scaled="0"/>
                </a:gradFill>
                <a:latin typeface="Arial" pitchFamily="34" charset="0"/>
              </a:rPr>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their avatars </a:t>
            </a:r>
            <a:r>
              <a:rPr lang="en-US" sz="2000" dirty="0">
                <a:gradFill>
                  <a:gsLst>
                    <a:gs pos="0">
                      <a:schemeClr val="tx1"/>
                    </a:gs>
                    <a:gs pos="100000">
                      <a:schemeClr val="tx1"/>
                    </a:gs>
                  </a:gsLst>
                  <a:lin ang="5400000" scaled="0"/>
                </a:gradFill>
                <a:latin typeface="Arial" pitchFamily="34" charset="0"/>
              </a:rPr>
              <a:t>and both see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which of their friends </a:t>
            </a:r>
            <a:r>
              <a:rPr lang="en-US" sz="2000" dirty="0" smtClean="0">
                <a:gradFill>
                  <a:gsLst>
                    <a:gs pos="0">
                      <a:schemeClr val="tx1"/>
                    </a:gs>
                    <a:gs pos="100000">
                      <a:schemeClr val="tx1"/>
                    </a:gs>
                  </a:gsLst>
                  <a:lin ang="5400000" scaled="0"/>
                </a:gradFill>
                <a:latin typeface="Arial" pitchFamily="34" charset="0"/>
              </a:rPr>
              <a:t>are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online </a:t>
            </a:r>
            <a:r>
              <a:rPr lang="en-US" sz="2000" dirty="0">
                <a:gradFill>
                  <a:gsLst>
                    <a:gs pos="0">
                      <a:schemeClr val="tx1"/>
                    </a:gs>
                    <a:gs pos="100000">
                      <a:schemeClr val="tx1"/>
                    </a:gs>
                  </a:gsLst>
                  <a:lin ang="5400000" scaled="0"/>
                </a:gradFill>
                <a:latin typeface="Arial" pitchFamily="34" charset="0"/>
              </a:rPr>
              <a:t>while </a:t>
            </a:r>
            <a:r>
              <a:rPr lang="en-US" sz="2000" dirty="0" smtClean="0">
                <a:gradFill>
                  <a:gsLst>
                    <a:gs pos="0">
                      <a:schemeClr val="tx1"/>
                    </a:gs>
                    <a:gs pos="100000">
                      <a:schemeClr val="tx1"/>
                    </a:gs>
                  </a:gsLst>
                  <a:lin ang="5400000" scaled="0"/>
                </a:gradFill>
                <a:latin typeface="Arial" pitchFamily="34" charset="0"/>
              </a:rPr>
              <a:t>staying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caught up on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Facebook</a:t>
            </a:r>
            <a:endParaRPr lang="en-US" sz="2000" dirty="0">
              <a:gradFill>
                <a:gsLst>
                  <a:gs pos="0">
                    <a:schemeClr val="tx1"/>
                  </a:gs>
                  <a:gs pos="100000">
                    <a:schemeClr val="tx1"/>
                  </a:gs>
                </a:gsLst>
                <a:lin ang="5400000" scaled="0"/>
              </a:gradFill>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72779">
            <a:off x="-305707" y="2896851"/>
            <a:ext cx="7217734" cy="3850420"/>
          </a:xfrm>
          <a:prstGeom prst="rect">
            <a:avLst/>
          </a:prstGeom>
          <a:noFill/>
          <a:ln>
            <a:noFill/>
          </a:ln>
        </p:spPr>
      </p:pic>
    </p:spTree>
    <p:extLst>
      <p:ext uri="{BB962C8B-B14F-4D97-AF65-F5344CB8AC3E}">
        <p14:creationId xmlns:p14="http://schemas.microsoft.com/office/powerpoint/2010/main" val="412064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58317893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89147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smtClean="0"/>
              <a:t>Meet Jeff</a:t>
            </a:r>
            <a:endParaRPr lang="en-US" dirty="0"/>
          </a:p>
        </p:txBody>
      </p:sp>
      <p:sp>
        <p:nvSpPr>
          <p:cNvPr id="4" name="Rectangle 3"/>
          <p:cNvSpPr/>
          <p:nvPr/>
        </p:nvSpPr>
        <p:spPr>
          <a:xfrm>
            <a:off x="609441" y="1828800"/>
            <a:ext cx="8532178" cy="12192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Jeff is married and has a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13 year old daughter Sarah</a:t>
            </a:r>
          </a:p>
        </p:txBody>
      </p:sp>
      <p:sp>
        <p:nvSpPr>
          <p:cNvPr id="7" name="Rectangle 6"/>
          <p:cNvSpPr/>
          <p:nvPr/>
        </p:nvSpPr>
        <p:spPr>
          <a:xfrm>
            <a:off x="609441" y="3189332"/>
            <a:ext cx="8532178" cy="2525667"/>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He works for </a:t>
            </a:r>
            <a:r>
              <a:rPr lang="en-US" sz="2400" dirty="0" err="1">
                <a:gradFill>
                  <a:gsLst>
                    <a:gs pos="0">
                      <a:schemeClr val="tx1"/>
                    </a:gs>
                    <a:gs pos="100000">
                      <a:schemeClr val="tx1"/>
                    </a:gs>
                  </a:gsLst>
                  <a:lin ang="5400000" scaled="0"/>
                </a:gradFill>
                <a:latin typeface="Arial" pitchFamily="34" charset="0"/>
              </a:rPr>
              <a:t>Fabrikam</a:t>
            </a:r>
            <a:r>
              <a:rPr lang="en-US" sz="2400" dirty="0">
                <a:gradFill>
                  <a:gsLst>
                    <a:gs pos="0">
                      <a:schemeClr val="tx1"/>
                    </a:gs>
                    <a:gs pos="100000">
                      <a:schemeClr val="tx1"/>
                    </a:gs>
                  </a:gsLst>
                  <a:lin ang="5400000" scaled="0"/>
                </a:gradFill>
                <a:latin typeface="Arial" pitchFamily="34" charset="0"/>
              </a:rPr>
              <a:t> Design,</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a company that contracts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with several architecture </a:t>
            </a:r>
            <a:br>
              <a:rPr lang="en-US" sz="2400" dirty="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firms, </a:t>
            </a:r>
            <a:r>
              <a:rPr lang="en-US" sz="2400" dirty="0">
                <a:gradFill>
                  <a:gsLst>
                    <a:gs pos="0">
                      <a:schemeClr val="tx1"/>
                    </a:gs>
                    <a:gs pos="100000">
                      <a:schemeClr val="tx1"/>
                    </a:gs>
                  </a:gsLst>
                  <a:lin ang="5400000" scaled="0"/>
                </a:gradFill>
                <a:latin typeface="Arial" pitchFamily="34" charset="0"/>
              </a:rPr>
              <a:t>including </a:t>
            </a:r>
            <a:r>
              <a:rPr lang="en-US" sz="2400" dirty="0" err="1">
                <a:gradFill>
                  <a:gsLst>
                    <a:gs pos="0">
                      <a:schemeClr val="tx1"/>
                    </a:gs>
                    <a:gs pos="100000">
                      <a:schemeClr val="tx1"/>
                    </a:gs>
                  </a:gsLst>
                  <a:lin ang="5400000" scaled="0"/>
                </a:gradFill>
                <a:latin typeface="Arial" pitchFamily="34" charset="0"/>
              </a:rPr>
              <a:t>Contoso</a:t>
            </a:r>
            <a:endParaRPr lang="en-US" sz="2400" dirty="0">
              <a:gradFill>
                <a:gsLst>
                  <a:gs pos="0">
                    <a:schemeClr val="tx1"/>
                  </a:gs>
                  <a:gs pos="100000">
                    <a:schemeClr val="tx1"/>
                  </a:gs>
                </a:gsLst>
                <a:lin ang="5400000" scaled="0"/>
              </a:gradFill>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44288">
            <a:off x="7389813" y="1372626"/>
            <a:ext cx="4214837" cy="5332584"/>
          </a:xfrm>
          <a:prstGeom prst="rect">
            <a:avLst/>
          </a:prstGeom>
          <a:noFill/>
          <a:ln>
            <a:noFill/>
          </a:ln>
        </p:spPr>
      </p:pic>
    </p:spTree>
    <p:extLst>
      <p:ext uri="{BB962C8B-B14F-4D97-AF65-F5344CB8AC3E}">
        <p14:creationId xmlns:p14="http://schemas.microsoft.com/office/powerpoint/2010/main" val="25878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p:txBody>
          <a:bodyPr/>
          <a:lstStyle/>
          <a:p>
            <a:r>
              <a:rPr lang="en-US" smtClean="0"/>
              <a:t>Availability &amp; Messages Based on Context</a:t>
            </a:r>
            <a:endParaRPr lang="en-US" dirty="0"/>
          </a:p>
        </p:txBody>
      </p:sp>
      <p:sp>
        <p:nvSpPr>
          <p:cNvPr id="18" name="Rectangle 17"/>
          <p:cNvSpPr/>
          <p:nvPr/>
        </p:nvSpPr>
        <p:spPr>
          <a:xfrm>
            <a:off x="609441" y="1828800"/>
            <a:ext cx="10665223" cy="156762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During breakfast, </a:t>
            </a:r>
            <a:r>
              <a:rPr lang="en-US" sz="2400" dirty="0" smtClean="0">
                <a:gradFill>
                  <a:gsLst>
                    <a:gs pos="0">
                      <a:schemeClr val="tx1"/>
                    </a:gs>
                    <a:gs pos="100000">
                      <a:schemeClr val="tx1"/>
                    </a:gs>
                  </a:gsLst>
                  <a:lin ang="5400000" scaled="0"/>
                </a:gradFill>
                <a:latin typeface="Arial" pitchFamily="34" charset="0"/>
              </a:rPr>
              <a:t>his phone </a:t>
            </a:r>
            <a:r>
              <a:rPr lang="en-US" sz="2400" dirty="0">
                <a:gradFill>
                  <a:gsLst>
                    <a:gs pos="0">
                      <a:schemeClr val="tx1"/>
                    </a:gs>
                    <a:gs pos="100000">
                      <a:schemeClr val="tx1"/>
                    </a:gs>
                  </a:gsLst>
                  <a:lin ang="5400000" scaled="0"/>
                </a:gradFill>
                <a:latin typeface="Arial" pitchFamily="34" charset="0"/>
              </a:rPr>
              <a:t>contextually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adjusts presence and availability</a:t>
            </a:r>
          </a:p>
        </p:txBody>
      </p:sp>
      <p:sp>
        <p:nvSpPr>
          <p:cNvPr id="19" name="Rectangle 18"/>
          <p:cNvSpPr/>
          <p:nvPr/>
        </p:nvSpPr>
        <p:spPr>
          <a:xfrm>
            <a:off x="609441" y="3657600"/>
            <a:ext cx="9146250" cy="19812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Critical message </a:t>
            </a:r>
            <a:r>
              <a:rPr lang="en-US" sz="2400" dirty="0" smtClean="0">
                <a:gradFill>
                  <a:gsLst>
                    <a:gs pos="0">
                      <a:schemeClr val="tx1"/>
                    </a:gs>
                    <a:gs pos="100000">
                      <a:schemeClr val="tx1"/>
                    </a:gs>
                  </a:gsLst>
                  <a:lin ang="5400000" scaled="0"/>
                </a:gradFill>
                <a:latin typeface="Arial" pitchFamily="34" charset="0"/>
              </a:rPr>
              <a:t>alert regarding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morning meeting</a:t>
            </a:r>
            <a:r>
              <a:rPr lang="en-US" sz="2400" dirty="0">
                <a:gradFill>
                  <a:gsLst>
                    <a:gs pos="0">
                      <a:schemeClr val="tx1"/>
                    </a:gs>
                    <a:gs pos="100000">
                      <a:schemeClr val="tx1"/>
                    </a:gs>
                  </a:gsLst>
                  <a:lin ang="5400000" scaled="0"/>
                </a:gradFill>
                <a:latin typeface="Arial" pitchFamily="34" charset="0"/>
              </a:rPr>
              <a:t>, passing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the filter</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1414" y="2848428"/>
            <a:ext cx="6065940" cy="4230994"/>
          </a:xfrm>
          <a:prstGeom prst="rect">
            <a:avLst/>
          </a:prstGeom>
          <a:noFill/>
          <a:ln>
            <a:noFill/>
          </a:ln>
        </p:spPr>
      </p:pic>
    </p:spTree>
    <p:extLst>
      <p:ext uri="{BB962C8B-B14F-4D97-AF65-F5344CB8AC3E}">
        <p14:creationId xmlns:p14="http://schemas.microsoft.com/office/powerpoint/2010/main" val="87242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lstStyle/>
          <a:p>
            <a:r>
              <a:rPr lang="en-US" smtClean="0"/>
              <a:t>Information &amp; Entertainment </a:t>
            </a:r>
            <a:br>
              <a:rPr lang="en-US" smtClean="0"/>
            </a:br>
            <a:r>
              <a:rPr lang="en-US" smtClean="0"/>
              <a:t>Flow Across Devices</a:t>
            </a:r>
            <a:endParaRPr lang="en-US" dirty="0"/>
          </a:p>
        </p:txBody>
      </p:sp>
      <p:sp>
        <p:nvSpPr>
          <p:cNvPr id="6" name="Rectangle 5"/>
          <p:cNvSpPr/>
          <p:nvPr/>
        </p:nvSpPr>
        <p:spPr>
          <a:xfrm>
            <a:off x="609441" y="1828800"/>
            <a:ext cx="10665223" cy="156762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Car </a:t>
            </a:r>
            <a:r>
              <a:rPr lang="en-US" sz="2400" dirty="0" smtClean="0">
                <a:gradFill>
                  <a:gsLst>
                    <a:gs pos="0">
                      <a:schemeClr val="tx1"/>
                    </a:gs>
                    <a:gs pos="100000">
                      <a:schemeClr val="tx1"/>
                    </a:gs>
                  </a:gsLst>
                  <a:lin ang="5400000" scaled="0"/>
                </a:gradFill>
                <a:latin typeface="Arial" pitchFamily="34" charset="0"/>
              </a:rPr>
              <a:t>syncs the </a:t>
            </a:r>
            <a:r>
              <a:rPr lang="en-US" sz="2400" dirty="0">
                <a:gradFill>
                  <a:gsLst>
                    <a:gs pos="0">
                      <a:schemeClr val="tx1"/>
                    </a:gs>
                    <a:gs pos="100000">
                      <a:schemeClr val="tx1"/>
                    </a:gs>
                  </a:gsLst>
                  <a:lin ang="5400000" scaled="0"/>
                </a:gradFill>
                <a:latin typeface="Arial" pitchFamily="34" charset="0"/>
              </a:rPr>
              <a:t>reminders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he set up the night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before using his phone</a:t>
            </a:r>
          </a:p>
        </p:txBody>
      </p:sp>
      <p:sp>
        <p:nvSpPr>
          <p:cNvPr id="9" name="Rectangle 8"/>
          <p:cNvSpPr/>
          <p:nvPr/>
        </p:nvSpPr>
        <p:spPr>
          <a:xfrm>
            <a:off x="609441" y="3581400"/>
            <a:ext cx="10665223" cy="1567628"/>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400" dirty="0">
                <a:gradFill>
                  <a:gsLst>
                    <a:gs pos="0">
                      <a:schemeClr val="tx1"/>
                    </a:gs>
                    <a:gs pos="100000">
                      <a:schemeClr val="tx1"/>
                    </a:gs>
                  </a:gsLst>
                  <a:lin ang="5400000" scaled="0"/>
                </a:gradFill>
                <a:latin typeface="Arial" pitchFamily="34" charset="0"/>
              </a:rPr>
              <a:t>Continues to play music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he was listening to in the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house on the family PC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49803">
            <a:off x="6273391" y="1751298"/>
            <a:ext cx="5826808" cy="4561060"/>
          </a:xfrm>
          <a:prstGeom prst="rect">
            <a:avLst/>
          </a:prstGeom>
          <a:noFill/>
          <a:ln>
            <a:noFill/>
          </a:ln>
        </p:spPr>
      </p:pic>
    </p:spTree>
    <p:extLst>
      <p:ext uri="{BB962C8B-B14F-4D97-AF65-F5344CB8AC3E}">
        <p14:creationId xmlns:p14="http://schemas.microsoft.com/office/powerpoint/2010/main" val="392032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smtClean="0"/>
              <a:t>Onsite Document Access, Photo Upload</a:t>
            </a:r>
            <a:endParaRPr lang="en-US" dirty="0"/>
          </a:p>
        </p:txBody>
      </p:sp>
      <p:sp>
        <p:nvSpPr>
          <p:cNvPr id="8" name="Rectangle 7"/>
          <p:cNvSpPr/>
          <p:nvPr/>
        </p:nvSpPr>
        <p:spPr>
          <a:xfrm>
            <a:off x="609441" y="1676401"/>
            <a:ext cx="10969943" cy="914400"/>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400" dirty="0">
                <a:gradFill>
                  <a:gsLst>
                    <a:gs pos="0">
                      <a:schemeClr val="tx1"/>
                    </a:gs>
                    <a:gs pos="100000">
                      <a:schemeClr val="tx1"/>
                    </a:gs>
                  </a:gsLst>
                  <a:lin ang="5400000" scaled="0"/>
                </a:gradFill>
                <a:latin typeface="Arial" pitchFamily="34" charset="0"/>
              </a:rPr>
              <a:t>Construction site access to blueprints </a:t>
            </a:r>
            <a:r>
              <a:rPr lang="en-US" sz="2400" dirty="0" smtClean="0">
                <a:gradFill>
                  <a:gsLst>
                    <a:gs pos="0">
                      <a:schemeClr val="tx1"/>
                    </a:gs>
                    <a:gs pos="100000">
                      <a:schemeClr val="tx1"/>
                    </a:gs>
                  </a:gsLst>
                  <a:lin ang="5400000" scaled="0"/>
                </a:gradFill>
                <a:latin typeface="Arial" pitchFamily="34" charset="0"/>
              </a:rPr>
              <a:t>from </a:t>
            </a:r>
            <a:r>
              <a:rPr lang="en-US" sz="2400" dirty="0" err="1" smtClean="0">
                <a:gradFill>
                  <a:gsLst>
                    <a:gs pos="0">
                      <a:schemeClr val="tx1"/>
                    </a:gs>
                    <a:gs pos="100000">
                      <a:schemeClr val="tx1"/>
                    </a:gs>
                  </a:gsLst>
                  <a:lin ang="5400000" scaled="0"/>
                </a:gradFill>
                <a:latin typeface="Arial" pitchFamily="34" charset="0"/>
              </a:rPr>
              <a:t>Contoso’s</a:t>
            </a:r>
            <a:r>
              <a:rPr lang="en-US" sz="2400" dirty="0" smtClean="0">
                <a:gradFill>
                  <a:gsLst>
                    <a:gs pos="0">
                      <a:schemeClr val="tx1"/>
                    </a:gs>
                    <a:gs pos="100000">
                      <a:schemeClr val="tx1"/>
                    </a:gs>
                  </a:gsLst>
                  <a:lin ang="5400000" scaled="0"/>
                </a:gradFill>
                <a:latin typeface="Arial" pitchFamily="34" charset="0"/>
              </a:rPr>
              <a:t>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cloud </a:t>
            </a:r>
            <a:r>
              <a:rPr lang="en-US" sz="2400" dirty="0">
                <a:gradFill>
                  <a:gsLst>
                    <a:gs pos="0">
                      <a:schemeClr val="tx1"/>
                    </a:gs>
                    <a:gs pos="100000">
                      <a:schemeClr val="tx1"/>
                    </a:gs>
                  </a:gsLst>
                  <a:lin ang="5400000" scaled="0"/>
                </a:gradFill>
                <a:latin typeface="Arial" pitchFamily="34" charset="0"/>
              </a:rPr>
              <a:t>document store</a:t>
            </a:r>
          </a:p>
        </p:txBody>
      </p:sp>
      <p:sp>
        <p:nvSpPr>
          <p:cNvPr id="11" name="Rectangle 10"/>
          <p:cNvSpPr/>
          <p:nvPr/>
        </p:nvSpPr>
        <p:spPr>
          <a:xfrm>
            <a:off x="609441" y="2743201"/>
            <a:ext cx="10969943" cy="914400"/>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400" dirty="0" smtClean="0">
                <a:gradFill>
                  <a:gsLst>
                    <a:gs pos="0">
                      <a:schemeClr val="tx1"/>
                    </a:gs>
                    <a:gs pos="100000">
                      <a:schemeClr val="tx1"/>
                    </a:gs>
                  </a:gsLst>
                  <a:lin ang="5400000" scaled="0"/>
                </a:gradFill>
                <a:latin typeface="Arial" pitchFamily="34" charset="0"/>
              </a:rPr>
              <a:t>Site requires two-factor </a:t>
            </a:r>
            <a:r>
              <a:rPr lang="en-US" sz="2400" dirty="0">
                <a:gradFill>
                  <a:gsLst>
                    <a:gs pos="0">
                      <a:schemeClr val="tx1"/>
                    </a:gs>
                    <a:gs pos="100000">
                      <a:schemeClr val="tx1"/>
                    </a:gs>
                  </a:gsLst>
                  <a:lin ang="5400000" scaled="0"/>
                </a:gradFill>
                <a:latin typeface="Arial" pitchFamily="34" charset="0"/>
              </a:rPr>
              <a:t>authentication by </a:t>
            </a:r>
            <a:r>
              <a:rPr lang="en-US" sz="2400" dirty="0" smtClean="0">
                <a:gradFill>
                  <a:gsLst>
                    <a:gs pos="0">
                      <a:schemeClr val="tx1"/>
                    </a:gs>
                    <a:gs pos="100000">
                      <a:schemeClr val="tx1"/>
                    </a:gs>
                  </a:gsLst>
                  <a:lin ang="5400000" scaled="0"/>
                </a:gradFill>
                <a:latin typeface="Arial" pitchFamily="34" charset="0"/>
              </a:rPr>
              <a:t>PIN</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for partially-trusted devices</a:t>
            </a:r>
            <a:endParaRPr lang="en-US" sz="2400" dirty="0">
              <a:gradFill>
                <a:gsLst>
                  <a:gs pos="0">
                    <a:schemeClr val="tx1"/>
                  </a:gs>
                  <a:gs pos="100000">
                    <a:schemeClr val="tx1"/>
                  </a:gs>
                </a:gsLst>
                <a:lin ang="5400000" scaled="0"/>
              </a:gradFill>
              <a:latin typeface="Arial" pitchFamily="34" charset="0"/>
            </a:endParaRPr>
          </a:p>
        </p:txBody>
      </p:sp>
      <p:sp>
        <p:nvSpPr>
          <p:cNvPr id="12" name="Rectangle 11"/>
          <p:cNvSpPr/>
          <p:nvPr/>
        </p:nvSpPr>
        <p:spPr>
          <a:xfrm>
            <a:off x="3555074" y="4885908"/>
            <a:ext cx="8024310" cy="1859507"/>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400" dirty="0">
                <a:gradFill>
                  <a:gsLst>
                    <a:gs pos="0">
                      <a:schemeClr val="tx1"/>
                    </a:gs>
                    <a:gs pos="100000">
                      <a:schemeClr val="tx1"/>
                    </a:gs>
                  </a:gsLst>
                  <a:lin ang="5400000" scaled="0"/>
                </a:gradFill>
                <a:latin typeface="Arial" pitchFamily="34" charset="0"/>
              </a:rPr>
              <a:t>Photo application </a:t>
            </a:r>
            <a:r>
              <a:rPr lang="en-US" sz="2400" dirty="0" smtClean="0">
                <a:gradFill>
                  <a:gsLst>
                    <a:gs pos="0">
                      <a:schemeClr val="tx1"/>
                    </a:gs>
                    <a:gs pos="100000">
                      <a:schemeClr val="tx1"/>
                    </a:gs>
                  </a:gsLst>
                  <a:lin ang="5400000" scaled="0"/>
                </a:gradFill>
                <a:latin typeface="Arial" pitchFamily="34" charset="0"/>
              </a:rPr>
              <a:t>automatically </a:t>
            </a:r>
            <a:r>
              <a:rPr lang="en-US" sz="2400" dirty="0">
                <a:gradFill>
                  <a:gsLst>
                    <a:gs pos="0">
                      <a:schemeClr val="tx1"/>
                    </a:gs>
                    <a:gs pos="100000">
                      <a:schemeClr val="tx1"/>
                    </a:gs>
                  </a:gsLst>
                  <a:lin ang="5400000" scaled="0"/>
                </a:gradFill>
                <a:latin typeface="Arial" pitchFamily="34" charset="0"/>
              </a:rPr>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shows a new </a:t>
            </a:r>
            <a:r>
              <a:rPr lang="en-US" sz="2400" dirty="0" smtClean="0">
                <a:gradFill>
                  <a:gsLst>
                    <a:gs pos="0">
                      <a:schemeClr val="tx1"/>
                    </a:gs>
                    <a:gs pos="100000">
                      <a:schemeClr val="tx1"/>
                    </a:gs>
                  </a:gsLst>
                  <a:lin ang="5400000" scaled="0"/>
                </a:gradFill>
                <a:latin typeface="Arial" pitchFamily="34" charset="0"/>
              </a:rPr>
              <a:t>activity </a:t>
            </a:r>
            <a:r>
              <a:rPr lang="en-US" sz="2400" dirty="0">
                <a:gradFill>
                  <a:gsLst>
                    <a:gs pos="0">
                      <a:schemeClr val="tx1"/>
                    </a:gs>
                    <a:gs pos="100000">
                      <a:schemeClr val="tx1"/>
                    </a:gs>
                  </a:gsLst>
                  <a:lin ang="5400000" scaled="0"/>
                </a:gradFill>
                <a:latin typeface="Arial" pitchFamily="34" charset="0"/>
              </a:rPr>
              <a:t>to </a:t>
            </a:r>
            <a:r>
              <a:rPr lang="en-US" sz="2400" dirty="0" smtClean="0">
                <a:gradFill>
                  <a:gsLst>
                    <a:gs pos="0">
                      <a:schemeClr val="tx1"/>
                    </a:gs>
                    <a:gs pos="100000">
                      <a:schemeClr val="tx1"/>
                    </a:gs>
                  </a:gsLst>
                  <a:lin ang="5400000" scaled="0"/>
                </a:gradFill>
                <a:latin typeface="Arial" pitchFamily="34" charset="0"/>
              </a:rPr>
              <a:t>upload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pictures to business storage;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only trusted apps can do so</a:t>
            </a:r>
            <a:endParaRPr lang="en-US" sz="2400" dirty="0">
              <a:gradFill>
                <a:gsLst>
                  <a:gs pos="0">
                    <a:schemeClr val="tx1"/>
                  </a:gs>
                  <a:gs pos="100000">
                    <a:schemeClr val="tx1"/>
                  </a:gs>
                </a:gsLst>
                <a:lin ang="5400000" scaled="0"/>
              </a:gradFill>
              <a:latin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86257">
            <a:off x="203400" y="3478236"/>
            <a:ext cx="6725786" cy="3997580"/>
          </a:xfrm>
          <a:prstGeom prst="rect">
            <a:avLst/>
          </a:prstGeom>
          <a:noFill/>
          <a:ln>
            <a:noFill/>
          </a:ln>
        </p:spPr>
      </p:pic>
      <p:sp>
        <p:nvSpPr>
          <p:cNvPr id="7" name="Rectangle 6"/>
          <p:cNvSpPr/>
          <p:nvPr/>
        </p:nvSpPr>
        <p:spPr>
          <a:xfrm>
            <a:off x="584417" y="3810017"/>
            <a:ext cx="10969943" cy="914400"/>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400" dirty="0" smtClean="0">
                <a:gradFill>
                  <a:gsLst>
                    <a:gs pos="0">
                      <a:schemeClr val="tx1"/>
                    </a:gs>
                    <a:gs pos="100000">
                      <a:schemeClr val="tx1"/>
                    </a:gs>
                  </a:gsLst>
                  <a:lin ang="5400000" scaled="0"/>
                </a:gradFill>
                <a:latin typeface="Arial" pitchFamily="34" charset="0"/>
              </a:rPr>
              <a:t>Or, with Jeff’s agreement, phone participates</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 in more than one trust fabric</a:t>
            </a:r>
            <a:endParaRPr lang="en-US" sz="2400" dirty="0">
              <a:gradFill>
                <a:gsLst>
                  <a:gs pos="0">
                    <a:schemeClr val="tx1"/>
                  </a:gs>
                  <a:gs pos="100000">
                    <a:schemeClr val="tx1"/>
                  </a:gs>
                </a:gsLst>
                <a:lin ang="5400000" scaled="0"/>
              </a:gradFill>
              <a:latin typeface="Arial" pitchFamily="34" charset="0"/>
            </a:endParaRPr>
          </a:p>
        </p:txBody>
      </p:sp>
    </p:spTree>
    <p:extLst>
      <p:ext uri="{BB962C8B-B14F-4D97-AF65-F5344CB8AC3E}">
        <p14:creationId xmlns:p14="http://schemas.microsoft.com/office/powerpoint/2010/main" val="338664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441" y="1676402"/>
            <a:ext cx="10969943" cy="1066799"/>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400" dirty="0">
                <a:gradFill>
                  <a:gsLst>
                    <a:gs pos="0">
                      <a:schemeClr val="tx1"/>
                    </a:gs>
                    <a:gs pos="100000">
                      <a:schemeClr val="tx1"/>
                    </a:gs>
                  </a:gsLst>
                  <a:lin ang="5400000" scaled="0"/>
                </a:gradFill>
                <a:latin typeface="Arial" pitchFamily="34" charset="0"/>
              </a:rPr>
              <a:t>To avoid traffic, Jeff drives to his afternoon meeting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location early and decides to have lunch</a:t>
            </a:r>
          </a:p>
        </p:txBody>
      </p:sp>
      <p:sp>
        <p:nvSpPr>
          <p:cNvPr id="10" name="Title 1"/>
          <p:cNvSpPr>
            <a:spLocks noGrp="1"/>
          </p:cNvSpPr>
          <p:nvPr>
            <p:ph type="title"/>
          </p:nvPr>
        </p:nvSpPr>
        <p:spPr/>
        <p:txBody>
          <a:bodyPr/>
          <a:lstStyle/>
          <a:p>
            <a:r>
              <a:rPr lang="en-US" dirty="0" smtClean="0"/>
              <a:t>Finding Friends for Lunch</a:t>
            </a:r>
            <a:endParaRPr lang="en-US" dirty="0"/>
          </a:p>
        </p:txBody>
      </p:sp>
      <p:sp>
        <p:nvSpPr>
          <p:cNvPr id="11" name="Rectangle 10"/>
          <p:cNvSpPr/>
          <p:nvPr/>
        </p:nvSpPr>
        <p:spPr>
          <a:xfrm>
            <a:off x="3947323" y="2819400"/>
            <a:ext cx="7632061" cy="2362200"/>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400" dirty="0">
                <a:gradFill>
                  <a:gsLst>
                    <a:gs pos="0">
                      <a:schemeClr val="tx1"/>
                    </a:gs>
                    <a:gs pos="100000">
                      <a:schemeClr val="tx1"/>
                    </a:gs>
                  </a:gsLst>
                  <a:lin ang="5400000" scaled="0"/>
                </a:gradFill>
                <a:latin typeface="Arial" pitchFamily="34" charset="0"/>
              </a:rPr>
              <a:t>Uses mobile device to </a:t>
            </a:r>
            <a:r>
              <a:rPr lang="en-US" sz="2400" dirty="0" smtClean="0">
                <a:gradFill>
                  <a:gsLst>
                    <a:gs pos="0">
                      <a:schemeClr val="tx1"/>
                    </a:gs>
                    <a:gs pos="100000">
                      <a:schemeClr val="tx1"/>
                    </a:gs>
                  </a:gsLst>
                  <a:lin ang="5400000" scaled="0"/>
                </a:gradFill>
                <a:latin typeface="Arial" pitchFamily="34" charset="0"/>
              </a:rPr>
              <a:t>adjust</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 availability and </a:t>
            </a:r>
            <a:r>
              <a:rPr lang="en-US" sz="2400" dirty="0">
                <a:gradFill>
                  <a:gsLst>
                    <a:gs pos="0">
                      <a:schemeClr val="tx1"/>
                    </a:gs>
                    <a:gs pos="100000">
                      <a:schemeClr val="tx1"/>
                    </a:gs>
                  </a:gsLst>
                  <a:lin ang="5400000" scaled="0"/>
                </a:gradFill>
                <a:latin typeface="Arial" pitchFamily="34" charset="0"/>
              </a:rPr>
              <a:t>advertises</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 this status plus location </a:t>
            </a:r>
            <a:br>
              <a:rPr lang="en-US" sz="2400" dirty="0">
                <a:gradFill>
                  <a:gsLst>
                    <a:gs pos="0">
                      <a:schemeClr val="tx1"/>
                    </a:gs>
                    <a:gs pos="100000">
                      <a:schemeClr val="tx1"/>
                    </a:gs>
                  </a:gsLst>
                  <a:lin ang="5400000" scaled="0"/>
                </a:gradFill>
                <a:latin typeface="Arial" pitchFamily="34" charset="0"/>
              </a:rPr>
            </a:br>
            <a:r>
              <a:rPr lang="en-US" sz="2400" dirty="0">
                <a:gradFill>
                  <a:gsLst>
                    <a:gs pos="0">
                      <a:schemeClr val="tx1"/>
                    </a:gs>
                    <a:gs pos="100000">
                      <a:schemeClr val="tx1"/>
                    </a:gs>
                  </a:gsLst>
                  <a:lin ang="5400000" scaled="0"/>
                </a:gradFill>
                <a:latin typeface="Arial" pitchFamily="34" charset="0"/>
              </a:rPr>
              <a:t>only to friends, all not </a:t>
            </a:r>
            <a:br>
              <a:rPr lang="en-US" sz="2400" dirty="0">
                <a:gradFill>
                  <a:gsLst>
                    <a:gs pos="0">
                      <a:schemeClr val="tx1"/>
                    </a:gs>
                    <a:gs pos="100000">
                      <a:schemeClr val="tx1"/>
                    </a:gs>
                  </a:gsLst>
                  <a:lin ang="5400000" scaled="0"/>
                </a:gradFill>
                <a:latin typeface="Arial" pitchFamily="34" charset="0"/>
              </a:rPr>
            </a:br>
            <a:r>
              <a:rPr lang="en-US" sz="2400" dirty="0" err="1">
                <a:gradFill>
                  <a:gsLst>
                    <a:gs pos="0">
                      <a:schemeClr val="tx1"/>
                    </a:gs>
                    <a:gs pos="100000">
                      <a:schemeClr val="tx1"/>
                    </a:gs>
                  </a:gsLst>
                  <a:lin ang="5400000" scaled="0"/>
                </a:gradFill>
                <a:latin typeface="Arial" pitchFamily="34" charset="0"/>
              </a:rPr>
              <a:t>Fabrikam</a:t>
            </a:r>
            <a:r>
              <a:rPr lang="en-US" sz="2400" dirty="0">
                <a:gradFill>
                  <a:gsLst>
                    <a:gs pos="0">
                      <a:schemeClr val="tx1"/>
                    </a:gs>
                    <a:gs pos="100000">
                      <a:schemeClr val="tx1"/>
                    </a:gs>
                  </a:gsLst>
                  <a:lin ang="5400000" scaled="0"/>
                </a:gradFill>
                <a:latin typeface="Arial" pitchFamily="34" charset="0"/>
              </a:rPr>
              <a:t> colleagues</a:t>
            </a:r>
          </a:p>
        </p:txBody>
      </p:sp>
      <p:sp>
        <p:nvSpPr>
          <p:cNvPr id="14" name="Rectangle 13"/>
          <p:cNvSpPr/>
          <p:nvPr/>
        </p:nvSpPr>
        <p:spPr>
          <a:xfrm>
            <a:off x="5789692" y="5270500"/>
            <a:ext cx="5789692" cy="1206500"/>
          </a:xfrm>
          <a:prstGeom prst="rect">
            <a:avLst/>
          </a:prstGeom>
          <a:gradFill>
            <a:gsLst>
              <a:gs pos="0">
                <a:schemeClr val="bg1">
                  <a:alpha val="60000"/>
                </a:schemeClr>
              </a:gs>
              <a:gs pos="100000">
                <a:schemeClr val="bg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algn="r"/>
            <a:r>
              <a:rPr lang="en-US" sz="2400" dirty="0">
                <a:gradFill>
                  <a:gsLst>
                    <a:gs pos="0">
                      <a:schemeClr val="tx1"/>
                    </a:gs>
                    <a:gs pos="100000">
                      <a:schemeClr val="tx1"/>
                    </a:gs>
                  </a:gsLst>
                  <a:lin ang="5400000" scaled="0"/>
                </a:gradFill>
                <a:latin typeface="Arial" pitchFamily="34" charset="0"/>
              </a:rPr>
              <a:t>Friends in </a:t>
            </a:r>
            <a:r>
              <a:rPr lang="en-US" sz="2400" dirty="0" smtClean="0">
                <a:gradFill>
                  <a:gsLst>
                    <a:gs pos="0">
                      <a:schemeClr val="tx1"/>
                    </a:gs>
                    <a:gs pos="100000">
                      <a:schemeClr val="tx1"/>
                    </a:gs>
                  </a:gsLst>
                  <a:lin ang="5400000" scaled="0"/>
                </a:gradFill>
                <a:latin typeface="Arial" pitchFamily="34" charset="0"/>
              </a:rPr>
              <a:t>proximity </a:t>
            </a:r>
            <a:br>
              <a:rPr lang="en-US" sz="2400" dirty="0" smtClean="0">
                <a:gradFill>
                  <a:gsLst>
                    <a:gs pos="0">
                      <a:schemeClr val="tx1"/>
                    </a:gs>
                    <a:gs pos="100000">
                      <a:schemeClr val="tx1"/>
                    </a:gs>
                  </a:gsLst>
                  <a:lin ang="5400000" scaled="0"/>
                </a:gradFill>
                <a:latin typeface="Arial" pitchFamily="34" charset="0"/>
              </a:rPr>
            </a:br>
            <a:r>
              <a:rPr lang="en-US" sz="2400" dirty="0" smtClean="0">
                <a:gradFill>
                  <a:gsLst>
                    <a:gs pos="0">
                      <a:schemeClr val="tx1"/>
                    </a:gs>
                    <a:gs pos="100000">
                      <a:schemeClr val="tx1"/>
                    </a:gs>
                  </a:gsLst>
                  <a:lin ang="5400000" scaled="0"/>
                </a:gradFill>
                <a:latin typeface="Arial" pitchFamily="34" charset="0"/>
              </a:rPr>
              <a:t>can</a:t>
            </a:r>
            <a:r>
              <a:rPr lang="en-US" sz="2400" dirty="0">
                <a:gradFill>
                  <a:gsLst>
                    <a:gs pos="0">
                      <a:schemeClr val="tx1"/>
                    </a:gs>
                    <a:gs pos="100000">
                      <a:schemeClr val="tx1"/>
                    </a:gs>
                  </a:gsLst>
                  <a:lin ang="5400000" scaled="0"/>
                </a:gradFill>
                <a:latin typeface="Arial" pitchFamily="34" charset="0"/>
              </a:rPr>
              <a:t> </a:t>
            </a:r>
            <a:r>
              <a:rPr lang="en-US" sz="2400" dirty="0" smtClean="0">
                <a:gradFill>
                  <a:gsLst>
                    <a:gs pos="0">
                      <a:schemeClr val="tx1"/>
                    </a:gs>
                    <a:gs pos="100000">
                      <a:schemeClr val="tx1"/>
                    </a:gs>
                  </a:gsLst>
                  <a:lin ang="5400000" scaled="0"/>
                </a:gradFill>
                <a:latin typeface="Arial" pitchFamily="34" charset="0"/>
              </a:rPr>
              <a:t>join </a:t>
            </a:r>
            <a:r>
              <a:rPr lang="en-US" sz="2400" dirty="0">
                <a:gradFill>
                  <a:gsLst>
                    <a:gs pos="0">
                      <a:schemeClr val="tx1"/>
                    </a:gs>
                    <a:gs pos="100000">
                      <a:schemeClr val="tx1"/>
                    </a:gs>
                  </a:gsLst>
                  <a:lin ang="5400000" scaled="0"/>
                </a:gradFill>
                <a:latin typeface="Arial" pitchFamily="34" charset="0"/>
              </a:rPr>
              <a:t>him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67" y="2476501"/>
            <a:ext cx="7191086" cy="4794056"/>
          </a:xfrm>
          <a:prstGeom prst="rect">
            <a:avLst/>
          </a:prstGeom>
          <a:noFill/>
          <a:ln>
            <a:noFill/>
          </a:ln>
        </p:spPr>
      </p:pic>
    </p:spTree>
    <p:extLst>
      <p:ext uri="{BB962C8B-B14F-4D97-AF65-F5344CB8AC3E}">
        <p14:creationId xmlns:p14="http://schemas.microsoft.com/office/powerpoint/2010/main" val="417759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smtClean="0"/>
              <a:t>Blended Identities &amp; Recommendations</a:t>
            </a:r>
            <a:endParaRPr lang="en-US" dirty="0"/>
          </a:p>
        </p:txBody>
      </p:sp>
      <p:sp>
        <p:nvSpPr>
          <p:cNvPr id="8" name="Rectangle 7"/>
          <p:cNvSpPr/>
          <p:nvPr/>
        </p:nvSpPr>
        <p:spPr>
          <a:xfrm>
            <a:off x="609441" y="1676402"/>
            <a:ext cx="10969943" cy="685799"/>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Jeff’s family watches TV. The TV knows who is in the room</a:t>
            </a:r>
          </a:p>
        </p:txBody>
      </p:sp>
      <p:sp>
        <p:nvSpPr>
          <p:cNvPr id="9" name="Rectangle 8"/>
          <p:cNvSpPr/>
          <p:nvPr/>
        </p:nvSpPr>
        <p:spPr>
          <a:xfrm>
            <a:off x="609441" y="2449286"/>
            <a:ext cx="10969943" cy="6858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Sometimes they let the TV recommend shows to watch</a:t>
            </a:r>
          </a:p>
        </p:txBody>
      </p:sp>
      <p:sp>
        <p:nvSpPr>
          <p:cNvPr id="10" name="Rectangle 9"/>
          <p:cNvSpPr/>
          <p:nvPr/>
        </p:nvSpPr>
        <p:spPr>
          <a:xfrm>
            <a:off x="609441" y="3222172"/>
            <a:ext cx="10969943" cy="8382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When Sarah is there, material TV-14 and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above is filtered</a:t>
            </a:r>
          </a:p>
        </p:txBody>
      </p:sp>
      <p:sp>
        <p:nvSpPr>
          <p:cNvPr id="11" name="Rectangle 10"/>
          <p:cNvSpPr/>
          <p:nvPr/>
        </p:nvSpPr>
        <p:spPr>
          <a:xfrm>
            <a:off x="609441" y="4147457"/>
            <a:ext cx="7821163" cy="1752600"/>
          </a:xfrm>
          <a:prstGeom prst="rect">
            <a:avLst/>
          </a:prstGeom>
          <a:gradFill>
            <a:gsLst>
              <a:gs pos="0">
                <a:schemeClr val="bg1">
                  <a:alpha val="60000"/>
                </a:schemeClr>
              </a:gs>
              <a:gs pos="100000">
                <a:schemeClr val="bg1">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r>
              <a:rPr lang="en-US" sz="2000" dirty="0">
                <a:gradFill>
                  <a:gsLst>
                    <a:gs pos="0">
                      <a:schemeClr val="tx1"/>
                    </a:gs>
                    <a:gs pos="100000">
                      <a:schemeClr val="tx1"/>
                    </a:gs>
                  </a:gsLst>
                  <a:lin ang="5400000" scaled="0"/>
                </a:gradFill>
                <a:latin typeface="Arial" pitchFamily="34" charset="0"/>
              </a:rPr>
              <a:t>When their daughter </a:t>
            </a:r>
            <a:r>
              <a:rPr lang="en-US" sz="2000" dirty="0" smtClean="0">
                <a:gradFill>
                  <a:gsLst>
                    <a:gs pos="0">
                      <a:schemeClr val="tx1"/>
                    </a:gs>
                    <a:gs pos="100000">
                      <a:schemeClr val="tx1"/>
                    </a:gs>
                  </a:gsLst>
                  <a:lin ang="5400000" scaled="0"/>
                </a:gradFill>
                <a:latin typeface="Arial" pitchFamily="34" charset="0"/>
              </a:rPr>
              <a:t>goes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to </a:t>
            </a:r>
            <a:r>
              <a:rPr lang="en-US" sz="2000" dirty="0">
                <a:gradFill>
                  <a:gsLst>
                    <a:gs pos="0">
                      <a:schemeClr val="tx1"/>
                    </a:gs>
                    <a:gs pos="100000">
                      <a:schemeClr val="tx1"/>
                    </a:gs>
                  </a:gsLst>
                  <a:lin ang="5400000" scaled="0"/>
                </a:gradFill>
                <a:latin typeface="Arial" pitchFamily="34" charset="0"/>
              </a:rPr>
              <a:t>bed, Jeff and </a:t>
            </a:r>
            <a:r>
              <a:rPr lang="en-US" sz="2000" dirty="0" smtClean="0">
                <a:gradFill>
                  <a:gsLst>
                    <a:gs pos="0">
                      <a:schemeClr val="tx1"/>
                    </a:gs>
                    <a:gs pos="100000">
                      <a:schemeClr val="tx1"/>
                    </a:gs>
                  </a:gsLst>
                  <a:lin ang="5400000" scaled="0"/>
                </a:gradFill>
                <a:latin typeface="Arial" pitchFamily="34" charset="0"/>
              </a:rPr>
              <a:t>his </a:t>
            </a:r>
            <a:r>
              <a:rPr lang="en-US" sz="2000" dirty="0">
                <a:gradFill>
                  <a:gsLst>
                    <a:gs pos="0">
                      <a:schemeClr val="tx1"/>
                    </a:gs>
                    <a:gs pos="100000">
                      <a:schemeClr val="tx1"/>
                    </a:gs>
                  </a:gsLst>
                  <a:lin ang="5400000" scaled="0"/>
                </a:gradFill>
                <a:latin typeface="Arial" pitchFamily="34" charset="0"/>
              </a:rPr>
              <a:t>wife </a:t>
            </a:r>
            <a:r>
              <a:rPr lang="en-US" sz="2000" dirty="0" smtClean="0">
                <a:gradFill>
                  <a:gsLst>
                    <a:gs pos="0">
                      <a:schemeClr val="tx1"/>
                    </a:gs>
                    <a:gs pos="100000">
                      <a:schemeClr val="tx1"/>
                    </a:gs>
                  </a:gsLst>
                  <a:lin ang="5400000" scaled="0"/>
                </a:gradFill>
                <a:latin typeface="Arial" pitchFamily="34" charset="0"/>
              </a:rPr>
              <a:t/>
            </a:r>
            <a:br>
              <a:rPr lang="en-US" sz="2000" dirty="0" smtClean="0">
                <a:gradFill>
                  <a:gsLst>
                    <a:gs pos="0">
                      <a:schemeClr val="tx1"/>
                    </a:gs>
                    <a:gs pos="100000">
                      <a:schemeClr val="tx1"/>
                    </a:gs>
                  </a:gsLst>
                  <a:lin ang="5400000" scaled="0"/>
                </a:gradFill>
                <a:latin typeface="Arial" pitchFamily="34" charset="0"/>
              </a:rPr>
            </a:br>
            <a:r>
              <a:rPr lang="en-US" sz="2000" dirty="0" smtClean="0">
                <a:gradFill>
                  <a:gsLst>
                    <a:gs pos="0">
                      <a:schemeClr val="tx1"/>
                    </a:gs>
                    <a:gs pos="100000">
                      <a:schemeClr val="tx1"/>
                    </a:gs>
                  </a:gsLst>
                  <a:lin ang="5400000" scaled="0"/>
                </a:gradFill>
                <a:latin typeface="Arial" pitchFamily="34" charset="0"/>
              </a:rPr>
              <a:t>see </a:t>
            </a:r>
            <a:r>
              <a:rPr lang="en-US" sz="2000" dirty="0">
                <a:gradFill>
                  <a:gsLst>
                    <a:gs pos="0">
                      <a:schemeClr val="tx1"/>
                    </a:gs>
                    <a:gs pos="100000">
                      <a:schemeClr val="tx1"/>
                    </a:gs>
                  </a:gsLst>
                  <a:lin ang="5400000" scaled="0"/>
                </a:gradFill>
                <a:latin typeface="Arial" pitchFamily="34" charset="0"/>
              </a:rPr>
              <a:t>that </a:t>
            </a:r>
            <a:r>
              <a:rPr lang="en-US" sz="2000" dirty="0" smtClean="0">
                <a:gradFill>
                  <a:gsLst>
                    <a:gs pos="0">
                      <a:schemeClr val="tx1"/>
                    </a:gs>
                    <a:gs pos="100000">
                      <a:schemeClr val="tx1"/>
                    </a:gs>
                  </a:gsLst>
                  <a:lin ang="5400000" scaled="0"/>
                </a:gradFill>
                <a:latin typeface="Arial" pitchFamily="34" charset="0"/>
              </a:rPr>
              <a:t>several </a:t>
            </a:r>
            <a:r>
              <a:rPr lang="en-US" sz="2000" dirty="0">
                <a:gradFill>
                  <a:gsLst>
                    <a:gs pos="0">
                      <a:schemeClr val="tx1"/>
                    </a:gs>
                    <a:gs pos="100000">
                      <a:schemeClr val="tx1"/>
                    </a:gs>
                  </a:gsLst>
                  <a:lin ang="5400000" scaled="0"/>
                </a:gradFill>
                <a:latin typeface="Arial" pitchFamily="34" charset="0"/>
              </a:rPr>
              <a:t>R-rated </a:t>
            </a:r>
            <a:br>
              <a:rPr lang="en-US" sz="2000" dirty="0">
                <a:gradFill>
                  <a:gsLst>
                    <a:gs pos="0">
                      <a:schemeClr val="tx1"/>
                    </a:gs>
                    <a:gs pos="100000">
                      <a:schemeClr val="tx1"/>
                    </a:gs>
                  </a:gsLst>
                  <a:lin ang="5400000" scaled="0"/>
                </a:gradFill>
                <a:latin typeface="Arial" pitchFamily="34" charset="0"/>
              </a:rPr>
            </a:br>
            <a:r>
              <a:rPr lang="en-US" sz="2000" dirty="0">
                <a:gradFill>
                  <a:gsLst>
                    <a:gs pos="0">
                      <a:schemeClr val="tx1"/>
                    </a:gs>
                    <a:gs pos="100000">
                      <a:schemeClr val="tx1"/>
                    </a:gs>
                  </a:gsLst>
                  <a:lin ang="5400000" scaled="0"/>
                </a:gradFill>
                <a:latin typeface="Arial" pitchFamily="34" charset="0"/>
              </a:rPr>
              <a:t>movies are available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39090">
            <a:off x="5125579" y="2352929"/>
            <a:ext cx="7512252" cy="4467366"/>
          </a:xfrm>
          <a:prstGeom prst="rect">
            <a:avLst/>
          </a:prstGeom>
          <a:noFill/>
          <a:ln>
            <a:noFill/>
          </a:ln>
        </p:spPr>
      </p:pic>
    </p:spTree>
    <p:extLst>
      <p:ext uri="{BB962C8B-B14F-4D97-AF65-F5344CB8AC3E}">
        <p14:creationId xmlns:p14="http://schemas.microsoft.com/office/powerpoint/2010/main" val="94736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4852178CA5924280720AD80B48D4D6" ma:contentTypeVersion="0" ma:contentTypeDescription="Create a new document." ma:contentTypeScope="" ma:versionID="03bf4429fb8deedc45216095ff1fc2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B353BE-6792-4A28-A2D1-C5BD14AF59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7ED624-84BF-459C-91DF-E815BCA33CEC}">
  <ds:schemaRefs>
    <ds:schemaRef ds:uri="http://purl.org/dc/elements/1.1/"/>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schemas.microsoft.com/office/2006/metadata/properties"/>
  </ds:schemaRefs>
</ds:datastoreItem>
</file>

<file path=customXml/itemProps3.xml><?xml version="1.0" encoding="utf-8"?>
<ds:datastoreItem xmlns:ds="http://schemas.openxmlformats.org/officeDocument/2006/customXml" ds:itemID="{F24872DC-2E70-4218-8ABB-96068DC653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RSA Conference 2011 PPT Speaker Template 2_1109</Template>
  <TotalTime>6925</TotalTime>
  <Words>2579</Words>
  <Application>Microsoft Office PowerPoint</Application>
  <PresentationFormat>Custom</PresentationFormat>
  <Paragraphs>387</Paragraphs>
  <Slides>35</Slides>
  <Notes>34</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TENA11_BreakoutSession_Template_16x9_Final_05132011</vt:lpstr>
      <vt:lpstr>White with Consolas font for code slides</vt:lpstr>
      <vt:lpstr>Microsoft Identity and Access Strategy</vt:lpstr>
      <vt:lpstr>Outline</vt:lpstr>
      <vt:lpstr>Key Industry Trends</vt:lpstr>
      <vt:lpstr>Meet Jeff</vt:lpstr>
      <vt:lpstr>Availability &amp; Messages Based on Context</vt:lpstr>
      <vt:lpstr>Information &amp; Entertainment  Flow Across Devices</vt:lpstr>
      <vt:lpstr>Onsite Document Access, Photo Upload</vt:lpstr>
      <vt:lpstr>Finding Friends for Lunch</vt:lpstr>
      <vt:lpstr>Blended Identities &amp; Recommendations</vt:lpstr>
      <vt:lpstr>Building Great Experiences on  Identity Foundations</vt:lpstr>
      <vt:lpstr>Science Fiction?</vt:lpstr>
      <vt:lpstr>Goal: Personal Control and  End-to-End Trust</vt:lpstr>
      <vt:lpstr>The Building Blocks for Identity in 2020</vt:lpstr>
      <vt:lpstr>The Importance of Claims &amp; Federation</vt:lpstr>
      <vt:lpstr>Four Key Patterns of Federation</vt:lpstr>
      <vt:lpstr>Ubiquitous Access to Cloud Services</vt:lpstr>
      <vt:lpstr>Compound Identities</vt:lpstr>
      <vt:lpstr>Of Social Graphs… </vt:lpstr>
      <vt:lpstr>And Persona Graphs</vt:lpstr>
      <vt:lpstr>Composing Personas from “Identity Atoms”</vt:lpstr>
      <vt:lpstr>Access Policies and Authorization</vt:lpstr>
      <vt:lpstr>Access: Shifting Center of Gravity</vt:lpstr>
      <vt:lpstr>Holy Grail: E2E Access &amp; Info Protection</vt:lpstr>
      <vt:lpstr>Where We Stand Today</vt:lpstr>
      <vt:lpstr>Next Steps</vt:lpstr>
      <vt:lpstr>Microsoft Identity and Access Strategy</vt:lpstr>
      <vt:lpstr>Track Resources</vt:lpstr>
      <vt:lpstr>Resources</vt:lpstr>
      <vt:lpstr>PowerPoint Presentation</vt:lpstr>
      <vt:lpstr>PowerPoint Presentation</vt:lpstr>
      <vt:lpstr>Microsoft Identity and Access Strategy</vt:lpstr>
      <vt:lpstr>Commerce Augmented by Social Data</vt:lpstr>
      <vt:lpstr>Bring Apps &amp; Entertainment with You</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SIM203: Microsoft Identity and Access Strategy</dc:title>
  <dc:creator>Mark Ryland</dc:creator>
  <dc:description>Template Design: Jordan Cayabyab
Formatter: Sylvia Tedjo, Silver Fox Productions, Inc.
Event Date: May 16-19, 2011
Event Location: Atlanta
Audience Type: Developers, IT Pros</dc:description>
  <cp:lastModifiedBy>Shows</cp:lastModifiedBy>
  <cp:revision>202</cp:revision>
  <cp:lastPrinted>2011-02-01T18:00:24Z</cp:lastPrinted>
  <dcterms:created xsi:type="dcterms:W3CDTF">2006-08-16T00:00:00Z</dcterms:created>
  <dcterms:modified xsi:type="dcterms:W3CDTF">2011-05-17T15:02:55Z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0x010100A54852178CA5924280720AD80B48D4D6</vt:lpwstr>
  </property>
</Properties>
</file>