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62" r:id="rId5"/>
  </p:sldMasterIdLst>
  <p:notesMasterIdLst>
    <p:notesMasterId r:id="rId49"/>
  </p:notesMasterIdLst>
  <p:handoutMasterIdLst>
    <p:handoutMasterId r:id="rId50"/>
  </p:handoutMasterIdLst>
  <p:sldIdLst>
    <p:sldId id="322" r:id="rId6"/>
    <p:sldId id="336" r:id="rId7"/>
    <p:sldId id="337" r:id="rId8"/>
    <p:sldId id="377" r:id="rId9"/>
    <p:sldId id="348" r:id="rId10"/>
    <p:sldId id="351" r:id="rId11"/>
    <p:sldId id="339" r:id="rId12"/>
    <p:sldId id="366" r:id="rId13"/>
    <p:sldId id="356" r:id="rId14"/>
    <p:sldId id="357" r:id="rId15"/>
    <p:sldId id="358" r:id="rId16"/>
    <p:sldId id="359" r:id="rId17"/>
    <p:sldId id="360" r:id="rId18"/>
    <p:sldId id="361" r:id="rId19"/>
    <p:sldId id="362" r:id="rId20"/>
    <p:sldId id="363" r:id="rId21"/>
    <p:sldId id="364" r:id="rId22"/>
    <p:sldId id="365" r:id="rId23"/>
    <p:sldId id="342" r:id="rId24"/>
    <p:sldId id="367" r:id="rId25"/>
    <p:sldId id="349" r:id="rId26"/>
    <p:sldId id="344" r:id="rId27"/>
    <p:sldId id="353" r:id="rId28"/>
    <p:sldId id="354" r:id="rId29"/>
    <p:sldId id="355" r:id="rId30"/>
    <p:sldId id="369" r:id="rId31"/>
    <p:sldId id="350" r:id="rId32"/>
    <p:sldId id="352" r:id="rId33"/>
    <p:sldId id="370" r:id="rId34"/>
    <p:sldId id="376" r:id="rId35"/>
    <p:sldId id="371" r:id="rId36"/>
    <p:sldId id="372" r:id="rId37"/>
    <p:sldId id="373" r:id="rId38"/>
    <p:sldId id="374" r:id="rId39"/>
    <p:sldId id="375" r:id="rId40"/>
    <p:sldId id="346" r:id="rId41"/>
    <p:sldId id="368" r:id="rId42"/>
    <p:sldId id="347" r:id="rId43"/>
    <p:sldId id="379" r:id="rId44"/>
    <p:sldId id="380" r:id="rId45"/>
    <p:sldId id="381" r:id="rId46"/>
    <p:sldId id="378" r:id="rId47"/>
    <p:sldId id="319" r:id="rId48"/>
  </p:sldIdLst>
  <p:sldSz cx="12188825" cy="6858000"/>
  <p:notesSz cx="6881813"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7927"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78" d="100"/>
          <a:sy n="78" d="100"/>
        </p:scale>
        <p:origin x="-3264"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8F29F-2E8C-4CA0-91FA-6751CC1B104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6DD3CF19-A17B-4B33-A126-FFF23DDE7CB3}">
      <dgm:prSet phldrT="[Text]" custT="1"/>
      <dgm:spPr/>
      <dgm:t>
        <a:bodyPr/>
        <a:lstStyle/>
        <a:p>
          <a:r>
            <a:rPr lang="en-US" sz="4000" dirty="0" smtClean="0"/>
            <a:t>Microsoft Cloud Productivity Tools</a:t>
          </a:r>
          <a:endParaRPr lang="en-US" sz="4000" dirty="0"/>
        </a:p>
      </dgm:t>
    </dgm:pt>
    <dgm:pt modelId="{255680E4-1FD7-451A-A341-FB66B77C420E}" type="parTrans" cxnId="{32B38D3A-DC08-49FC-A068-8AA6F7027A06}">
      <dgm:prSet/>
      <dgm:spPr/>
      <dgm:t>
        <a:bodyPr/>
        <a:lstStyle/>
        <a:p>
          <a:endParaRPr lang="en-US" sz="4400"/>
        </a:p>
      </dgm:t>
    </dgm:pt>
    <dgm:pt modelId="{7C7E3B76-E324-4015-86EE-0273E91A8E18}" type="sibTrans" cxnId="{32B38D3A-DC08-49FC-A068-8AA6F7027A06}">
      <dgm:prSet/>
      <dgm:spPr/>
      <dgm:t>
        <a:bodyPr/>
        <a:lstStyle/>
        <a:p>
          <a:endParaRPr lang="en-US" sz="4400"/>
        </a:p>
      </dgm:t>
    </dgm:pt>
    <dgm:pt modelId="{E78D9736-1640-46A3-A393-64898DB2881F}">
      <dgm:prSet phldrT="[Text]" custT="1"/>
      <dgm:spPr/>
      <dgm:t>
        <a:bodyPr/>
        <a:lstStyle/>
        <a:p>
          <a:r>
            <a:rPr lang="en-US" sz="3200" dirty="0" smtClean="0"/>
            <a:t>Office 365: Directory Synchronization, Monitoring</a:t>
          </a:r>
          <a:endParaRPr lang="en-US" sz="3200" dirty="0"/>
        </a:p>
      </dgm:t>
    </dgm:pt>
    <dgm:pt modelId="{F6ED8208-80B4-45EC-9F10-A60932664389}" type="parTrans" cxnId="{457CC009-EF4C-4DB1-A1E5-E2B16BA7AD40}">
      <dgm:prSet/>
      <dgm:spPr/>
      <dgm:t>
        <a:bodyPr/>
        <a:lstStyle/>
        <a:p>
          <a:endParaRPr lang="en-US" sz="4400"/>
        </a:p>
      </dgm:t>
    </dgm:pt>
    <dgm:pt modelId="{E4F20901-82F8-4771-A610-D36E975188DE}" type="sibTrans" cxnId="{457CC009-EF4C-4DB1-A1E5-E2B16BA7AD40}">
      <dgm:prSet/>
      <dgm:spPr/>
      <dgm:t>
        <a:bodyPr/>
        <a:lstStyle/>
        <a:p>
          <a:endParaRPr lang="en-US" sz="4400"/>
        </a:p>
      </dgm:t>
    </dgm:pt>
    <dgm:pt modelId="{868817C5-3726-4429-B19C-9562CD525B6D}">
      <dgm:prSet phldrT="[Text]" custT="1"/>
      <dgm:spPr>
        <a:solidFill>
          <a:schemeClr val="accent1">
            <a:lumMod val="60000"/>
            <a:lumOff val="40000"/>
          </a:schemeClr>
        </a:solidFill>
      </dgm:spPr>
      <dgm:t>
        <a:bodyPr/>
        <a:lstStyle/>
        <a:p>
          <a:r>
            <a:rPr lang="en-US" sz="4000" dirty="0" smtClean="0"/>
            <a:t>Microsoft IT Tools</a:t>
          </a:r>
          <a:endParaRPr lang="en-US" sz="4000" dirty="0"/>
        </a:p>
      </dgm:t>
    </dgm:pt>
    <dgm:pt modelId="{FBA03BA8-1DF0-4A2A-B522-3D80F1B54CB8}" type="parTrans" cxnId="{CA906EE2-D9BC-410A-87F6-7E9B796CB816}">
      <dgm:prSet/>
      <dgm:spPr/>
      <dgm:t>
        <a:bodyPr/>
        <a:lstStyle/>
        <a:p>
          <a:endParaRPr lang="en-US" sz="4400"/>
        </a:p>
      </dgm:t>
    </dgm:pt>
    <dgm:pt modelId="{735C90F0-7282-4F80-B852-94817619B2B9}" type="sibTrans" cxnId="{CA906EE2-D9BC-410A-87F6-7E9B796CB816}">
      <dgm:prSet/>
      <dgm:spPr/>
      <dgm:t>
        <a:bodyPr/>
        <a:lstStyle/>
        <a:p>
          <a:endParaRPr lang="en-US" sz="4400"/>
        </a:p>
      </dgm:t>
    </dgm:pt>
    <dgm:pt modelId="{7026C608-A83C-41E1-ADE4-8763206A7E7D}">
      <dgm:prSet phldrT="[Text]" custT="1"/>
      <dgm:spPr/>
      <dgm:t>
        <a:bodyPr/>
        <a:lstStyle/>
        <a:p>
          <a:r>
            <a:rPr lang="en-US" sz="3200" dirty="0" smtClean="0"/>
            <a:t>Salesforce.com: Single Sign-On</a:t>
          </a:r>
          <a:endParaRPr lang="en-US" sz="3200" dirty="0"/>
        </a:p>
      </dgm:t>
    </dgm:pt>
    <dgm:pt modelId="{38EA16B7-93FA-48FF-B3A4-C6AB9A4AA47D}" type="parTrans" cxnId="{FDF01D0C-5F14-4740-9C71-8CCC127A4117}">
      <dgm:prSet/>
      <dgm:spPr/>
      <dgm:t>
        <a:bodyPr/>
        <a:lstStyle/>
        <a:p>
          <a:endParaRPr lang="en-US" sz="4400"/>
        </a:p>
      </dgm:t>
    </dgm:pt>
    <dgm:pt modelId="{1F8AA470-E3C4-408E-9A91-38ED575EF53F}" type="sibTrans" cxnId="{FDF01D0C-5F14-4740-9C71-8CCC127A4117}">
      <dgm:prSet/>
      <dgm:spPr/>
      <dgm:t>
        <a:bodyPr/>
        <a:lstStyle/>
        <a:p>
          <a:endParaRPr lang="en-US" sz="4400"/>
        </a:p>
      </dgm:t>
    </dgm:pt>
    <dgm:pt modelId="{40A49288-4086-4533-9D46-E60072BAC368}">
      <dgm:prSet phldrT="[Text]" custT="1"/>
      <dgm:spPr>
        <a:solidFill>
          <a:schemeClr val="accent1">
            <a:lumMod val="60000"/>
            <a:lumOff val="40000"/>
          </a:schemeClr>
        </a:solidFill>
      </dgm:spPr>
      <dgm:t>
        <a:bodyPr/>
        <a:lstStyle/>
        <a:p>
          <a:r>
            <a:rPr lang="en-US" sz="4000" dirty="0" smtClean="0"/>
            <a:t>3rd-party clouds</a:t>
          </a:r>
          <a:endParaRPr lang="en-US" sz="4000" dirty="0"/>
        </a:p>
      </dgm:t>
    </dgm:pt>
    <dgm:pt modelId="{AFEB43CD-0AF2-4CA1-AD99-88A2CDB132E0}" type="parTrans" cxnId="{C5AF5C14-6D86-48B0-A747-ECAA8E651C7D}">
      <dgm:prSet/>
      <dgm:spPr/>
      <dgm:t>
        <a:bodyPr/>
        <a:lstStyle/>
        <a:p>
          <a:endParaRPr lang="en-US" sz="4400"/>
        </a:p>
      </dgm:t>
    </dgm:pt>
    <dgm:pt modelId="{F9757A9C-6150-453D-B837-0CB73EE47212}" type="sibTrans" cxnId="{C5AF5C14-6D86-48B0-A747-ECAA8E651C7D}">
      <dgm:prSet/>
      <dgm:spPr/>
      <dgm:t>
        <a:bodyPr/>
        <a:lstStyle/>
        <a:p>
          <a:endParaRPr lang="en-US" sz="4400"/>
        </a:p>
      </dgm:t>
    </dgm:pt>
    <dgm:pt modelId="{BBCA93C4-8BA8-45AE-B703-F72DE58D9E01}">
      <dgm:prSet phldrT="[Text]" custT="1"/>
      <dgm:spPr/>
      <dgm:t>
        <a:bodyPr/>
        <a:lstStyle/>
        <a:p>
          <a:r>
            <a:rPr lang="en-US" sz="3200" dirty="0" smtClean="0"/>
            <a:t>Windows </a:t>
          </a:r>
          <a:r>
            <a:rPr lang="en-US" sz="3200" dirty="0" err="1" smtClean="0"/>
            <a:t>Intune</a:t>
          </a:r>
          <a:r>
            <a:rPr lang="en-US" sz="3200" dirty="0" smtClean="0"/>
            <a:t>: Client software</a:t>
          </a:r>
          <a:endParaRPr lang="en-US" sz="3200" dirty="0"/>
        </a:p>
      </dgm:t>
    </dgm:pt>
    <dgm:pt modelId="{9F62C197-599F-47CD-A8BE-EA4C8E0EC839}" type="parTrans" cxnId="{F39E2493-587A-466C-92DE-701DE396A5CD}">
      <dgm:prSet/>
      <dgm:spPr/>
      <dgm:t>
        <a:bodyPr/>
        <a:lstStyle/>
        <a:p>
          <a:endParaRPr lang="en-US" sz="4400"/>
        </a:p>
      </dgm:t>
    </dgm:pt>
    <dgm:pt modelId="{1F4E1C6E-1038-44DE-AA75-7B14CC8A10C3}" type="sibTrans" cxnId="{F39E2493-587A-466C-92DE-701DE396A5CD}">
      <dgm:prSet/>
      <dgm:spPr/>
      <dgm:t>
        <a:bodyPr/>
        <a:lstStyle/>
        <a:p>
          <a:endParaRPr lang="en-US" sz="4400"/>
        </a:p>
      </dgm:t>
    </dgm:pt>
    <dgm:pt modelId="{B4BFA75F-4125-482C-A9E7-C7CBF38E3EFC}" type="pres">
      <dgm:prSet presAssocID="{AFD8F29F-2E8C-4CA0-91FA-6751CC1B1044}" presName="linear" presStyleCnt="0">
        <dgm:presLayoutVars>
          <dgm:animLvl val="lvl"/>
          <dgm:resizeHandles val="exact"/>
        </dgm:presLayoutVars>
      </dgm:prSet>
      <dgm:spPr/>
      <dgm:t>
        <a:bodyPr/>
        <a:lstStyle/>
        <a:p>
          <a:endParaRPr lang="en-US"/>
        </a:p>
      </dgm:t>
    </dgm:pt>
    <dgm:pt modelId="{131B8817-219E-4B28-857B-6C74CC768681}" type="pres">
      <dgm:prSet presAssocID="{6DD3CF19-A17B-4B33-A126-FFF23DDE7CB3}" presName="parentText" presStyleLbl="node1" presStyleIdx="0" presStyleCnt="3">
        <dgm:presLayoutVars>
          <dgm:chMax val="0"/>
          <dgm:bulletEnabled val="1"/>
        </dgm:presLayoutVars>
      </dgm:prSet>
      <dgm:spPr/>
      <dgm:t>
        <a:bodyPr/>
        <a:lstStyle/>
        <a:p>
          <a:endParaRPr lang="en-US"/>
        </a:p>
      </dgm:t>
    </dgm:pt>
    <dgm:pt modelId="{6987E096-947C-4361-9A88-815D74C474DC}" type="pres">
      <dgm:prSet presAssocID="{6DD3CF19-A17B-4B33-A126-FFF23DDE7CB3}" presName="childText" presStyleLbl="revTx" presStyleIdx="0" presStyleCnt="3">
        <dgm:presLayoutVars>
          <dgm:bulletEnabled val="1"/>
        </dgm:presLayoutVars>
      </dgm:prSet>
      <dgm:spPr/>
      <dgm:t>
        <a:bodyPr/>
        <a:lstStyle/>
        <a:p>
          <a:endParaRPr lang="en-US"/>
        </a:p>
      </dgm:t>
    </dgm:pt>
    <dgm:pt modelId="{71957AED-5C96-46EB-9824-5629D3CA35B7}" type="pres">
      <dgm:prSet presAssocID="{868817C5-3726-4429-B19C-9562CD525B6D}" presName="parentText" presStyleLbl="node1" presStyleIdx="1" presStyleCnt="3">
        <dgm:presLayoutVars>
          <dgm:chMax val="0"/>
          <dgm:bulletEnabled val="1"/>
        </dgm:presLayoutVars>
      </dgm:prSet>
      <dgm:spPr/>
      <dgm:t>
        <a:bodyPr/>
        <a:lstStyle/>
        <a:p>
          <a:endParaRPr lang="en-US"/>
        </a:p>
      </dgm:t>
    </dgm:pt>
    <dgm:pt modelId="{05069394-9766-48FB-893C-E07CC8F26149}" type="pres">
      <dgm:prSet presAssocID="{868817C5-3726-4429-B19C-9562CD525B6D}" presName="childText" presStyleLbl="revTx" presStyleIdx="1" presStyleCnt="3">
        <dgm:presLayoutVars>
          <dgm:bulletEnabled val="1"/>
        </dgm:presLayoutVars>
      </dgm:prSet>
      <dgm:spPr/>
      <dgm:t>
        <a:bodyPr/>
        <a:lstStyle/>
        <a:p>
          <a:endParaRPr lang="en-US"/>
        </a:p>
      </dgm:t>
    </dgm:pt>
    <dgm:pt modelId="{36FD99CE-DD13-4D7D-BB17-9B796BE4CF34}" type="pres">
      <dgm:prSet presAssocID="{40A49288-4086-4533-9D46-E60072BAC368}" presName="parentText" presStyleLbl="node1" presStyleIdx="2" presStyleCnt="3">
        <dgm:presLayoutVars>
          <dgm:chMax val="0"/>
          <dgm:bulletEnabled val="1"/>
        </dgm:presLayoutVars>
      </dgm:prSet>
      <dgm:spPr/>
      <dgm:t>
        <a:bodyPr/>
        <a:lstStyle/>
        <a:p>
          <a:endParaRPr lang="en-US"/>
        </a:p>
      </dgm:t>
    </dgm:pt>
    <dgm:pt modelId="{728D0D55-E7A6-47B3-A758-B20C1C34AD86}" type="pres">
      <dgm:prSet presAssocID="{40A49288-4086-4533-9D46-E60072BAC368}" presName="childText" presStyleLbl="revTx" presStyleIdx="2" presStyleCnt="3">
        <dgm:presLayoutVars>
          <dgm:bulletEnabled val="1"/>
        </dgm:presLayoutVars>
      </dgm:prSet>
      <dgm:spPr/>
      <dgm:t>
        <a:bodyPr/>
        <a:lstStyle/>
        <a:p>
          <a:endParaRPr lang="en-US"/>
        </a:p>
      </dgm:t>
    </dgm:pt>
  </dgm:ptLst>
  <dgm:cxnLst>
    <dgm:cxn modelId="{5C6A963C-BF0A-44DC-8D9A-F673F34D308A}" type="presOf" srcId="{6DD3CF19-A17B-4B33-A126-FFF23DDE7CB3}" destId="{131B8817-219E-4B28-857B-6C74CC768681}" srcOrd="0" destOrd="0" presId="urn:microsoft.com/office/officeart/2005/8/layout/vList2"/>
    <dgm:cxn modelId="{46EB31DE-FD14-40BA-BE23-B1761F136225}" type="presOf" srcId="{AFD8F29F-2E8C-4CA0-91FA-6751CC1B1044}" destId="{B4BFA75F-4125-482C-A9E7-C7CBF38E3EFC}" srcOrd="0" destOrd="0" presId="urn:microsoft.com/office/officeart/2005/8/layout/vList2"/>
    <dgm:cxn modelId="{CA906EE2-D9BC-410A-87F6-7E9B796CB816}" srcId="{AFD8F29F-2E8C-4CA0-91FA-6751CC1B1044}" destId="{868817C5-3726-4429-B19C-9562CD525B6D}" srcOrd="1" destOrd="0" parTransId="{FBA03BA8-1DF0-4A2A-B522-3D80F1B54CB8}" sibTransId="{735C90F0-7282-4F80-B852-94817619B2B9}"/>
    <dgm:cxn modelId="{EFB8A2A7-6898-42D8-B74A-4EA306DCD2A5}" type="presOf" srcId="{7026C608-A83C-41E1-ADE4-8763206A7E7D}" destId="{728D0D55-E7A6-47B3-A758-B20C1C34AD86}" srcOrd="0" destOrd="0" presId="urn:microsoft.com/office/officeart/2005/8/layout/vList2"/>
    <dgm:cxn modelId="{40FCC75E-9326-4883-84B3-84A2E1F057D0}" type="presOf" srcId="{40A49288-4086-4533-9D46-E60072BAC368}" destId="{36FD99CE-DD13-4D7D-BB17-9B796BE4CF34}" srcOrd="0" destOrd="0" presId="urn:microsoft.com/office/officeart/2005/8/layout/vList2"/>
    <dgm:cxn modelId="{215B5224-4D00-4A68-8136-F119F23F7633}" type="presOf" srcId="{868817C5-3726-4429-B19C-9562CD525B6D}" destId="{71957AED-5C96-46EB-9824-5629D3CA35B7}" srcOrd="0" destOrd="0" presId="urn:microsoft.com/office/officeart/2005/8/layout/vList2"/>
    <dgm:cxn modelId="{32B38D3A-DC08-49FC-A068-8AA6F7027A06}" srcId="{AFD8F29F-2E8C-4CA0-91FA-6751CC1B1044}" destId="{6DD3CF19-A17B-4B33-A126-FFF23DDE7CB3}" srcOrd="0" destOrd="0" parTransId="{255680E4-1FD7-451A-A341-FB66B77C420E}" sibTransId="{7C7E3B76-E324-4015-86EE-0273E91A8E18}"/>
    <dgm:cxn modelId="{C5AF5C14-6D86-48B0-A747-ECAA8E651C7D}" srcId="{AFD8F29F-2E8C-4CA0-91FA-6751CC1B1044}" destId="{40A49288-4086-4533-9D46-E60072BAC368}" srcOrd="2" destOrd="0" parTransId="{AFEB43CD-0AF2-4CA1-AD99-88A2CDB132E0}" sibTransId="{F9757A9C-6150-453D-B837-0CB73EE47212}"/>
    <dgm:cxn modelId="{F39E2493-587A-466C-92DE-701DE396A5CD}" srcId="{868817C5-3726-4429-B19C-9562CD525B6D}" destId="{BBCA93C4-8BA8-45AE-B703-F72DE58D9E01}" srcOrd="0" destOrd="0" parTransId="{9F62C197-599F-47CD-A8BE-EA4C8E0EC839}" sibTransId="{1F4E1C6E-1038-44DE-AA75-7B14CC8A10C3}"/>
    <dgm:cxn modelId="{457CC009-EF4C-4DB1-A1E5-E2B16BA7AD40}" srcId="{6DD3CF19-A17B-4B33-A126-FFF23DDE7CB3}" destId="{E78D9736-1640-46A3-A393-64898DB2881F}" srcOrd="0" destOrd="0" parTransId="{F6ED8208-80B4-45EC-9F10-A60932664389}" sibTransId="{E4F20901-82F8-4771-A610-D36E975188DE}"/>
    <dgm:cxn modelId="{E36E2240-E909-4CAE-B1F9-EE345A45370B}" type="presOf" srcId="{E78D9736-1640-46A3-A393-64898DB2881F}" destId="{6987E096-947C-4361-9A88-815D74C474DC}" srcOrd="0" destOrd="0" presId="urn:microsoft.com/office/officeart/2005/8/layout/vList2"/>
    <dgm:cxn modelId="{B68439F0-D3ED-4967-9E65-74A32422FC59}" type="presOf" srcId="{BBCA93C4-8BA8-45AE-B703-F72DE58D9E01}" destId="{05069394-9766-48FB-893C-E07CC8F26149}" srcOrd="0" destOrd="0" presId="urn:microsoft.com/office/officeart/2005/8/layout/vList2"/>
    <dgm:cxn modelId="{FDF01D0C-5F14-4740-9C71-8CCC127A4117}" srcId="{40A49288-4086-4533-9D46-E60072BAC368}" destId="{7026C608-A83C-41E1-ADE4-8763206A7E7D}" srcOrd="0" destOrd="0" parTransId="{38EA16B7-93FA-48FF-B3A4-C6AB9A4AA47D}" sibTransId="{1F8AA470-E3C4-408E-9A91-38ED575EF53F}"/>
    <dgm:cxn modelId="{7DF9871B-8AEA-4A49-A008-E046287637AC}" type="presParOf" srcId="{B4BFA75F-4125-482C-A9E7-C7CBF38E3EFC}" destId="{131B8817-219E-4B28-857B-6C74CC768681}" srcOrd="0" destOrd="0" presId="urn:microsoft.com/office/officeart/2005/8/layout/vList2"/>
    <dgm:cxn modelId="{BD3FA985-AE7E-4A79-B5D8-7BB69F094FDB}" type="presParOf" srcId="{B4BFA75F-4125-482C-A9E7-C7CBF38E3EFC}" destId="{6987E096-947C-4361-9A88-815D74C474DC}" srcOrd="1" destOrd="0" presId="urn:microsoft.com/office/officeart/2005/8/layout/vList2"/>
    <dgm:cxn modelId="{E600112C-0D87-4CC2-805A-731C7F2BB7F5}" type="presParOf" srcId="{B4BFA75F-4125-482C-A9E7-C7CBF38E3EFC}" destId="{71957AED-5C96-46EB-9824-5629D3CA35B7}" srcOrd="2" destOrd="0" presId="urn:microsoft.com/office/officeart/2005/8/layout/vList2"/>
    <dgm:cxn modelId="{9EA599B8-0FEB-4808-983F-EFD3EB219557}" type="presParOf" srcId="{B4BFA75F-4125-482C-A9E7-C7CBF38E3EFC}" destId="{05069394-9766-48FB-893C-E07CC8F26149}" srcOrd="3" destOrd="0" presId="urn:microsoft.com/office/officeart/2005/8/layout/vList2"/>
    <dgm:cxn modelId="{EEE4127B-1EB0-4681-9A5F-FEC6874D4BCB}" type="presParOf" srcId="{B4BFA75F-4125-482C-A9E7-C7CBF38E3EFC}" destId="{36FD99CE-DD13-4D7D-BB17-9B796BE4CF34}" srcOrd="4" destOrd="0" presId="urn:microsoft.com/office/officeart/2005/8/layout/vList2"/>
    <dgm:cxn modelId="{E0941D72-C0C1-426D-A436-21E0B62788B7}" type="presParOf" srcId="{B4BFA75F-4125-482C-A9E7-C7CBF38E3EFC}" destId="{728D0D55-E7A6-47B3-A758-B20C1C34AD8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8F29F-2E8C-4CA0-91FA-6751CC1B104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6DD3CF19-A17B-4B33-A126-FFF23DDE7CB3}">
      <dgm:prSet phldrT="[Text]" custT="1"/>
      <dgm:spPr>
        <a:solidFill>
          <a:schemeClr val="accent1">
            <a:lumMod val="60000"/>
            <a:lumOff val="40000"/>
          </a:schemeClr>
        </a:solidFill>
      </dgm:spPr>
      <dgm:t>
        <a:bodyPr/>
        <a:lstStyle/>
        <a:p>
          <a:r>
            <a:rPr lang="en-US" sz="4000" dirty="0" smtClean="0"/>
            <a:t>Microsoft Cloud Productivity Tools</a:t>
          </a:r>
          <a:endParaRPr lang="en-US" sz="4000" dirty="0"/>
        </a:p>
      </dgm:t>
    </dgm:pt>
    <dgm:pt modelId="{255680E4-1FD7-451A-A341-FB66B77C420E}" type="parTrans" cxnId="{32B38D3A-DC08-49FC-A068-8AA6F7027A06}">
      <dgm:prSet/>
      <dgm:spPr/>
      <dgm:t>
        <a:bodyPr/>
        <a:lstStyle/>
        <a:p>
          <a:endParaRPr lang="en-US" sz="4400"/>
        </a:p>
      </dgm:t>
    </dgm:pt>
    <dgm:pt modelId="{7C7E3B76-E324-4015-86EE-0273E91A8E18}" type="sibTrans" cxnId="{32B38D3A-DC08-49FC-A068-8AA6F7027A06}">
      <dgm:prSet/>
      <dgm:spPr/>
      <dgm:t>
        <a:bodyPr/>
        <a:lstStyle/>
        <a:p>
          <a:endParaRPr lang="en-US" sz="4400"/>
        </a:p>
      </dgm:t>
    </dgm:pt>
    <dgm:pt modelId="{E78D9736-1640-46A3-A393-64898DB2881F}">
      <dgm:prSet phldrT="[Text]" custT="1"/>
      <dgm:spPr/>
      <dgm:t>
        <a:bodyPr/>
        <a:lstStyle/>
        <a:p>
          <a:r>
            <a:rPr lang="en-US" sz="3200" dirty="0" smtClean="0"/>
            <a:t>Office 365: Directory Synchronization, Monitoring</a:t>
          </a:r>
          <a:endParaRPr lang="en-US" sz="3200" dirty="0"/>
        </a:p>
      </dgm:t>
    </dgm:pt>
    <dgm:pt modelId="{F6ED8208-80B4-45EC-9F10-A60932664389}" type="parTrans" cxnId="{457CC009-EF4C-4DB1-A1E5-E2B16BA7AD40}">
      <dgm:prSet/>
      <dgm:spPr/>
      <dgm:t>
        <a:bodyPr/>
        <a:lstStyle/>
        <a:p>
          <a:endParaRPr lang="en-US" sz="4400"/>
        </a:p>
      </dgm:t>
    </dgm:pt>
    <dgm:pt modelId="{E4F20901-82F8-4771-A610-D36E975188DE}" type="sibTrans" cxnId="{457CC009-EF4C-4DB1-A1E5-E2B16BA7AD40}">
      <dgm:prSet/>
      <dgm:spPr/>
      <dgm:t>
        <a:bodyPr/>
        <a:lstStyle/>
        <a:p>
          <a:endParaRPr lang="en-US" sz="4400"/>
        </a:p>
      </dgm:t>
    </dgm:pt>
    <dgm:pt modelId="{868817C5-3726-4429-B19C-9562CD525B6D}">
      <dgm:prSet phldrT="[Text]"/>
      <dgm:spPr/>
      <dgm:t>
        <a:bodyPr/>
        <a:lstStyle/>
        <a:p>
          <a:r>
            <a:rPr lang="en-US" dirty="0" smtClean="0"/>
            <a:t>Microsoft IT Tools</a:t>
          </a:r>
          <a:endParaRPr lang="en-US" dirty="0"/>
        </a:p>
      </dgm:t>
    </dgm:pt>
    <dgm:pt modelId="{FBA03BA8-1DF0-4A2A-B522-3D80F1B54CB8}" type="parTrans" cxnId="{CA906EE2-D9BC-410A-87F6-7E9B796CB816}">
      <dgm:prSet/>
      <dgm:spPr/>
      <dgm:t>
        <a:bodyPr/>
        <a:lstStyle/>
        <a:p>
          <a:endParaRPr lang="en-US" sz="4400"/>
        </a:p>
      </dgm:t>
    </dgm:pt>
    <dgm:pt modelId="{735C90F0-7282-4F80-B852-94817619B2B9}" type="sibTrans" cxnId="{CA906EE2-D9BC-410A-87F6-7E9B796CB816}">
      <dgm:prSet/>
      <dgm:spPr/>
      <dgm:t>
        <a:bodyPr/>
        <a:lstStyle/>
        <a:p>
          <a:endParaRPr lang="en-US" sz="4400"/>
        </a:p>
      </dgm:t>
    </dgm:pt>
    <dgm:pt modelId="{7026C608-A83C-41E1-ADE4-8763206A7E7D}">
      <dgm:prSet phldrT="[Text]" custT="1"/>
      <dgm:spPr/>
      <dgm:t>
        <a:bodyPr/>
        <a:lstStyle/>
        <a:p>
          <a:r>
            <a:rPr lang="en-US" sz="3200" dirty="0" smtClean="0"/>
            <a:t>Salesforce.com: Single Sign-On</a:t>
          </a:r>
          <a:endParaRPr lang="en-US" sz="3200" dirty="0"/>
        </a:p>
      </dgm:t>
    </dgm:pt>
    <dgm:pt modelId="{38EA16B7-93FA-48FF-B3A4-C6AB9A4AA47D}" type="parTrans" cxnId="{FDF01D0C-5F14-4740-9C71-8CCC127A4117}">
      <dgm:prSet/>
      <dgm:spPr/>
      <dgm:t>
        <a:bodyPr/>
        <a:lstStyle/>
        <a:p>
          <a:endParaRPr lang="en-US" sz="4400"/>
        </a:p>
      </dgm:t>
    </dgm:pt>
    <dgm:pt modelId="{1F8AA470-E3C4-408E-9A91-38ED575EF53F}" type="sibTrans" cxnId="{FDF01D0C-5F14-4740-9C71-8CCC127A4117}">
      <dgm:prSet/>
      <dgm:spPr/>
      <dgm:t>
        <a:bodyPr/>
        <a:lstStyle/>
        <a:p>
          <a:endParaRPr lang="en-US" sz="4400"/>
        </a:p>
      </dgm:t>
    </dgm:pt>
    <dgm:pt modelId="{40A49288-4086-4533-9D46-E60072BAC368}">
      <dgm:prSet phldrT="[Text]" custT="1"/>
      <dgm:spPr>
        <a:solidFill>
          <a:schemeClr val="accent1">
            <a:lumMod val="60000"/>
            <a:lumOff val="40000"/>
          </a:schemeClr>
        </a:solidFill>
      </dgm:spPr>
      <dgm:t>
        <a:bodyPr/>
        <a:lstStyle/>
        <a:p>
          <a:r>
            <a:rPr lang="en-US" sz="4000" dirty="0" smtClean="0"/>
            <a:t>3rd-party clouds</a:t>
          </a:r>
          <a:endParaRPr lang="en-US" sz="4000" dirty="0"/>
        </a:p>
      </dgm:t>
    </dgm:pt>
    <dgm:pt modelId="{AFEB43CD-0AF2-4CA1-AD99-88A2CDB132E0}" type="parTrans" cxnId="{C5AF5C14-6D86-48B0-A747-ECAA8E651C7D}">
      <dgm:prSet/>
      <dgm:spPr/>
      <dgm:t>
        <a:bodyPr/>
        <a:lstStyle/>
        <a:p>
          <a:endParaRPr lang="en-US" sz="4400"/>
        </a:p>
      </dgm:t>
    </dgm:pt>
    <dgm:pt modelId="{F9757A9C-6150-453D-B837-0CB73EE47212}" type="sibTrans" cxnId="{C5AF5C14-6D86-48B0-A747-ECAA8E651C7D}">
      <dgm:prSet/>
      <dgm:spPr/>
      <dgm:t>
        <a:bodyPr/>
        <a:lstStyle/>
        <a:p>
          <a:endParaRPr lang="en-US" sz="4400"/>
        </a:p>
      </dgm:t>
    </dgm:pt>
    <dgm:pt modelId="{BBCA93C4-8BA8-45AE-B703-F72DE58D9E01}">
      <dgm:prSet phldrT="[Text]" custT="1"/>
      <dgm:spPr/>
      <dgm:t>
        <a:bodyPr/>
        <a:lstStyle/>
        <a:p>
          <a:r>
            <a:rPr lang="en-US" sz="3200" dirty="0" smtClean="0"/>
            <a:t>Windows </a:t>
          </a:r>
          <a:r>
            <a:rPr lang="en-US" sz="3200" dirty="0" err="1" smtClean="0"/>
            <a:t>Intune</a:t>
          </a:r>
          <a:r>
            <a:rPr lang="en-US" sz="3200" dirty="0" smtClean="0"/>
            <a:t>: Client software</a:t>
          </a:r>
          <a:endParaRPr lang="en-US" sz="3200" dirty="0"/>
        </a:p>
      </dgm:t>
    </dgm:pt>
    <dgm:pt modelId="{9F62C197-599F-47CD-A8BE-EA4C8E0EC839}" type="parTrans" cxnId="{F39E2493-587A-466C-92DE-701DE396A5CD}">
      <dgm:prSet/>
      <dgm:spPr/>
      <dgm:t>
        <a:bodyPr/>
        <a:lstStyle/>
        <a:p>
          <a:endParaRPr lang="en-US" sz="4400"/>
        </a:p>
      </dgm:t>
    </dgm:pt>
    <dgm:pt modelId="{1F4E1C6E-1038-44DE-AA75-7B14CC8A10C3}" type="sibTrans" cxnId="{F39E2493-587A-466C-92DE-701DE396A5CD}">
      <dgm:prSet/>
      <dgm:spPr/>
      <dgm:t>
        <a:bodyPr/>
        <a:lstStyle/>
        <a:p>
          <a:endParaRPr lang="en-US" sz="4400"/>
        </a:p>
      </dgm:t>
    </dgm:pt>
    <dgm:pt modelId="{B4BFA75F-4125-482C-A9E7-C7CBF38E3EFC}" type="pres">
      <dgm:prSet presAssocID="{AFD8F29F-2E8C-4CA0-91FA-6751CC1B1044}" presName="linear" presStyleCnt="0">
        <dgm:presLayoutVars>
          <dgm:animLvl val="lvl"/>
          <dgm:resizeHandles val="exact"/>
        </dgm:presLayoutVars>
      </dgm:prSet>
      <dgm:spPr/>
      <dgm:t>
        <a:bodyPr/>
        <a:lstStyle/>
        <a:p>
          <a:endParaRPr lang="en-US"/>
        </a:p>
      </dgm:t>
    </dgm:pt>
    <dgm:pt modelId="{131B8817-219E-4B28-857B-6C74CC768681}" type="pres">
      <dgm:prSet presAssocID="{6DD3CF19-A17B-4B33-A126-FFF23DDE7CB3}" presName="parentText" presStyleLbl="node1" presStyleIdx="0" presStyleCnt="3">
        <dgm:presLayoutVars>
          <dgm:chMax val="0"/>
          <dgm:bulletEnabled val="1"/>
        </dgm:presLayoutVars>
      </dgm:prSet>
      <dgm:spPr/>
      <dgm:t>
        <a:bodyPr/>
        <a:lstStyle/>
        <a:p>
          <a:endParaRPr lang="en-US"/>
        </a:p>
      </dgm:t>
    </dgm:pt>
    <dgm:pt modelId="{6987E096-947C-4361-9A88-815D74C474DC}" type="pres">
      <dgm:prSet presAssocID="{6DD3CF19-A17B-4B33-A126-FFF23DDE7CB3}" presName="childText" presStyleLbl="revTx" presStyleIdx="0" presStyleCnt="3">
        <dgm:presLayoutVars>
          <dgm:bulletEnabled val="1"/>
        </dgm:presLayoutVars>
      </dgm:prSet>
      <dgm:spPr/>
      <dgm:t>
        <a:bodyPr/>
        <a:lstStyle/>
        <a:p>
          <a:endParaRPr lang="en-US"/>
        </a:p>
      </dgm:t>
    </dgm:pt>
    <dgm:pt modelId="{71957AED-5C96-46EB-9824-5629D3CA35B7}" type="pres">
      <dgm:prSet presAssocID="{868817C5-3726-4429-B19C-9562CD525B6D}" presName="parentText" presStyleLbl="node1" presStyleIdx="1" presStyleCnt="3">
        <dgm:presLayoutVars>
          <dgm:chMax val="0"/>
          <dgm:bulletEnabled val="1"/>
        </dgm:presLayoutVars>
      </dgm:prSet>
      <dgm:spPr/>
      <dgm:t>
        <a:bodyPr/>
        <a:lstStyle/>
        <a:p>
          <a:endParaRPr lang="en-US"/>
        </a:p>
      </dgm:t>
    </dgm:pt>
    <dgm:pt modelId="{05069394-9766-48FB-893C-E07CC8F26149}" type="pres">
      <dgm:prSet presAssocID="{868817C5-3726-4429-B19C-9562CD525B6D}" presName="childText" presStyleLbl="revTx" presStyleIdx="1" presStyleCnt="3">
        <dgm:presLayoutVars>
          <dgm:bulletEnabled val="1"/>
        </dgm:presLayoutVars>
      </dgm:prSet>
      <dgm:spPr/>
      <dgm:t>
        <a:bodyPr/>
        <a:lstStyle/>
        <a:p>
          <a:endParaRPr lang="en-US"/>
        </a:p>
      </dgm:t>
    </dgm:pt>
    <dgm:pt modelId="{36FD99CE-DD13-4D7D-BB17-9B796BE4CF34}" type="pres">
      <dgm:prSet presAssocID="{40A49288-4086-4533-9D46-E60072BAC368}" presName="parentText" presStyleLbl="node1" presStyleIdx="2" presStyleCnt="3">
        <dgm:presLayoutVars>
          <dgm:chMax val="0"/>
          <dgm:bulletEnabled val="1"/>
        </dgm:presLayoutVars>
      </dgm:prSet>
      <dgm:spPr/>
      <dgm:t>
        <a:bodyPr/>
        <a:lstStyle/>
        <a:p>
          <a:endParaRPr lang="en-US"/>
        </a:p>
      </dgm:t>
    </dgm:pt>
    <dgm:pt modelId="{728D0D55-E7A6-47B3-A758-B20C1C34AD86}" type="pres">
      <dgm:prSet presAssocID="{40A49288-4086-4533-9D46-E60072BAC368}" presName="childText" presStyleLbl="revTx" presStyleIdx="2" presStyleCnt="3">
        <dgm:presLayoutVars>
          <dgm:bulletEnabled val="1"/>
        </dgm:presLayoutVars>
      </dgm:prSet>
      <dgm:spPr/>
      <dgm:t>
        <a:bodyPr/>
        <a:lstStyle/>
        <a:p>
          <a:endParaRPr lang="en-US"/>
        </a:p>
      </dgm:t>
    </dgm:pt>
  </dgm:ptLst>
  <dgm:cxnLst>
    <dgm:cxn modelId="{8D7C51EF-F1E5-4AE5-950C-7257E9D11877}" type="presOf" srcId="{6DD3CF19-A17B-4B33-A126-FFF23DDE7CB3}" destId="{131B8817-219E-4B28-857B-6C74CC768681}" srcOrd="0" destOrd="0" presId="urn:microsoft.com/office/officeart/2005/8/layout/vList2"/>
    <dgm:cxn modelId="{32B38D3A-DC08-49FC-A068-8AA6F7027A06}" srcId="{AFD8F29F-2E8C-4CA0-91FA-6751CC1B1044}" destId="{6DD3CF19-A17B-4B33-A126-FFF23DDE7CB3}" srcOrd="0" destOrd="0" parTransId="{255680E4-1FD7-451A-A341-FB66B77C420E}" sibTransId="{7C7E3B76-E324-4015-86EE-0273E91A8E18}"/>
    <dgm:cxn modelId="{FDF01D0C-5F14-4740-9C71-8CCC127A4117}" srcId="{40A49288-4086-4533-9D46-E60072BAC368}" destId="{7026C608-A83C-41E1-ADE4-8763206A7E7D}" srcOrd="0" destOrd="0" parTransId="{38EA16B7-93FA-48FF-B3A4-C6AB9A4AA47D}" sibTransId="{1F8AA470-E3C4-408E-9A91-38ED575EF53F}"/>
    <dgm:cxn modelId="{413537FE-6790-46C3-A1D5-BA86954B76B0}" type="presOf" srcId="{E78D9736-1640-46A3-A393-64898DB2881F}" destId="{6987E096-947C-4361-9A88-815D74C474DC}" srcOrd="0" destOrd="0" presId="urn:microsoft.com/office/officeart/2005/8/layout/vList2"/>
    <dgm:cxn modelId="{F39E2493-587A-466C-92DE-701DE396A5CD}" srcId="{868817C5-3726-4429-B19C-9562CD525B6D}" destId="{BBCA93C4-8BA8-45AE-B703-F72DE58D9E01}" srcOrd="0" destOrd="0" parTransId="{9F62C197-599F-47CD-A8BE-EA4C8E0EC839}" sibTransId="{1F4E1C6E-1038-44DE-AA75-7B14CC8A10C3}"/>
    <dgm:cxn modelId="{E31EB029-0089-41C2-A67C-FD76872B1A70}" type="presOf" srcId="{BBCA93C4-8BA8-45AE-B703-F72DE58D9E01}" destId="{05069394-9766-48FB-893C-E07CC8F26149}" srcOrd="0" destOrd="0" presId="urn:microsoft.com/office/officeart/2005/8/layout/vList2"/>
    <dgm:cxn modelId="{B8ECD377-3010-4624-AD10-65A6E70175E4}" type="presOf" srcId="{40A49288-4086-4533-9D46-E60072BAC368}" destId="{36FD99CE-DD13-4D7D-BB17-9B796BE4CF34}" srcOrd="0" destOrd="0" presId="urn:microsoft.com/office/officeart/2005/8/layout/vList2"/>
    <dgm:cxn modelId="{3AC9D3F2-557C-48EC-BA8D-5A66238B0F26}" type="presOf" srcId="{AFD8F29F-2E8C-4CA0-91FA-6751CC1B1044}" destId="{B4BFA75F-4125-482C-A9E7-C7CBF38E3EFC}" srcOrd="0" destOrd="0" presId="urn:microsoft.com/office/officeart/2005/8/layout/vList2"/>
    <dgm:cxn modelId="{9A8F812F-C602-4381-B8CE-AE667F9E27BF}" type="presOf" srcId="{7026C608-A83C-41E1-ADE4-8763206A7E7D}" destId="{728D0D55-E7A6-47B3-A758-B20C1C34AD86}" srcOrd="0" destOrd="0" presId="urn:microsoft.com/office/officeart/2005/8/layout/vList2"/>
    <dgm:cxn modelId="{C5AF5C14-6D86-48B0-A747-ECAA8E651C7D}" srcId="{AFD8F29F-2E8C-4CA0-91FA-6751CC1B1044}" destId="{40A49288-4086-4533-9D46-E60072BAC368}" srcOrd="2" destOrd="0" parTransId="{AFEB43CD-0AF2-4CA1-AD99-88A2CDB132E0}" sibTransId="{F9757A9C-6150-453D-B837-0CB73EE47212}"/>
    <dgm:cxn modelId="{2715609F-B072-46CA-88A0-C1633EB5A836}" type="presOf" srcId="{868817C5-3726-4429-B19C-9562CD525B6D}" destId="{71957AED-5C96-46EB-9824-5629D3CA35B7}" srcOrd="0" destOrd="0" presId="urn:microsoft.com/office/officeart/2005/8/layout/vList2"/>
    <dgm:cxn modelId="{CA906EE2-D9BC-410A-87F6-7E9B796CB816}" srcId="{AFD8F29F-2E8C-4CA0-91FA-6751CC1B1044}" destId="{868817C5-3726-4429-B19C-9562CD525B6D}" srcOrd="1" destOrd="0" parTransId="{FBA03BA8-1DF0-4A2A-B522-3D80F1B54CB8}" sibTransId="{735C90F0-7282-4F80-B852-94817619B2B9}"/>
    <dgm:cxn modelId="{457CC009-EF4C-4DB1-A1E5-E2B16BA7AD40}" srcId="{6DD3CF19-A17B-4B33-A126-FFF23DDE7CB3}" destId="{E78D9736-1640-46A3-A393-64898DB2881F}" srcOrd="0" destOrd="0" parTransId="{F6ED8208-80B4-45EC-9F10-A60932664389}" sibTransId="{E4F20901-82F8-4771-A610-D36E975188DE}"/>
    <dgm:cxn modelId="{F4E3F567-A51B-4FF1-8678-7389694E09CB}" type="presParOf" srcId="{B4BFA75F-4125-482C-A9E7-C7CBF38E3EFC}" destId="{131B8817-219E-4B28-857B-6C74CC768681}" srcOrd="0" destOrd="0" presId="urn:microsoft.com/office/officeart/2005/8/layout/vList2"/>
    <dgm:cxn modelId="{583C71BD-84B8-4B3C-88B9-0F9687BA90B6}" type="presParOf" srcId="{B4BFA75F-4125-482C-A9E7-C7CBF38E3EFC}" destId="{6987E096-947C-4361-9A88-815D74C474DC}" srcOrd="1" destOrd="0" presId="urn:microsoft.com/office/officeart/2005/8/layout/vList2"/>
    <dgm:cxn modelId="{EFAE8A82-C9CF-44B2-B760-3CE647A249C5}" type="presParOf" srcId="{B4BFA75F-4125-482C-A9E7-C7CBF38E3EFC}" destId="{71957AED-5C96-46EB-9824-5629D3CA35B7}" srcOrd="2" destOrd="0" presId="urn:microsoft.com/office/officeart/2005/8/layout/vList2"/>
    <dgm:cxn modelId="{212EF43F-5FB1-41DE-9021-D05E402AFB05}" type="presParOf" srcId="{B4BFA75F-4125-482C-A9E7-C7CBF38E3EFC}" destId="{05069394-9766-48FB-893C-E07CC8F26149}" srcOrd="3" destOrd="0" presId="urn:microsoft.com/office/officeart/2005/8/layout/vList2"/>
    <dgm:cxn modelId="{C99F97A7-3300-4AAF-A0D7-259D42E27B92}" type="presParOf" srcId="{B4BFA75F-4125-482C-A9E7-C7CBF38E3EFC}" destId="{36FD99CE-DD13-4D7D-BB17-9B796BE4CF34}" srcOrd="4" destOrd="0" presId="urn:microsoft.com/office/officeart/2005/8/layout/vList2"/>
    <dgm:cxn modelId="{3AF3D388-8D40-43C6-AB34-EBEAC12CDA87}" type="presParOf" srcId="{B4BFA75F-4125-482C-A9E7-C7CBF38E3EFC}" destId="{728D0D55-E7A6-47B3-A758-B20C1C34AD8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8F29F-2E8C-4CA0-91FA-6751CC1B104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6DD3CF19-A17B-4B33-A126-FFF23DDE7CB3}">
      <dgm:prSet phldrT="[Text]" custT="1"/>
      <dgm:spPr>
        <a:solidFill>
          <a:schemeClr val="accent1">
            <a:lumMod val="60000"/>
            <a:lumOff val="40000"/>
          </a:schemeClr>
        </a:solidFill>
      </dgm:spPr>
      <dgm:t>
        <a:bodyPr/>
        <a:lstStyle/>
        <a:p>
          <a:r>
            <a:rPr lang="en-US" sz="4000" dirty="0" smtClean="0"/>
            <a:t>Microsoft Cloud Productivity Tools</a:t>
          </a:r>
          <a:endParaRPr lang="en-US" sz="4000" dirty="0"/>
        </a:p>
      </dgm:t>
    </dgm:pt>
    <dgm:pt modelId="{255680E4-1FD7-451A-A341-FB66B77C420E}" type="parTrans" cxnId="{32B38D3A-DC08-49FC-A068-8AA6F7027A06}">
      <dgm:prSet/>
      <dgm:spPr/>
      <dgm:t>
        <a:bodyPr/>
        <a:lstStyle/>
        <a:p>
          <a:endParaRPr lang="en-US" sz="4400"/>
        </a:p>
      </dgm:t>
    </dgm:pt>
    <dgm:pt modelId="{7C7E3B76-E324-4015-86EE-0273E91A8E18}" type="sibTrans" cxnId="{32B38D3A-DC08-49FC-A068-8AA6F7027A06}">
      <dgm:prSet/>
      <dgm:spPr/>
      <dgm:t>
        <a:bodyPr/>
        <a:lstStyle/>
        <a:p>
          <a:endParaRPr lang="en-US" sz="4400"/>
        </a:p>
      </dgm:t>
    </dgm:pt>
    <dgm:pt modelId="{E78D9736-1640-46A3-A393-64898DB2881F}">
      <dgm:prSet phldrT="[Text]" custT="1"/>
      <dgm:spPr/>
      <dgm:t>
        <a:bodyPr/>
        <a:lstStyle/>
        <a:p>
          <a:r>
            <a:rPr lang="en-US" sz="3200" dirty="0" smtClean="0"/>
            <a:t>Office 365: Directory Synchronization, Monitoring</a:t>
          </a:r>
          <a:endParaRPr lang="en-US" sz="3200" dirty="0"/>
        </a:p>
      </dgm:t>
    </dgm:pt>
    <dgm:pt modelId="{F6ED8208-80B4-45EC-9F10-A60932664389}" type="parTrans" cxnId="{457CC009-EF4C-4DB1-A1E5-E2B16BA7AD40}">
      <dgm:prSet/>
      <dgm:spPr/>
      <dgm:t>
        <a:bodyPr/>
        <a:lstStyle/>
        <a:p>
          <a:endParaRPr lang="en-US" sz="4400"/>
        </a:p>
      </dgm:t>
    </dgm:pt>
    <dgm:pt modelId="{E4F20901-82F8-4771-A610-D36E975188DE}" type="sibTrans" cxnId="{457CC009-EF4C-4DB1-A1E5-E2B16BA7AD40}">
      <dgm:prSet/>
      <dgm:spPr/>
      <dgm:t>
        <a:bodyPr/>
        <a:lstStyle/>
        <a:p>
          <a:endParaRPr lang="en-US" sz="4400"/>
        </a:p>
      </dgm:t>
    </dgm:pt>
    <dgm:pt modelId="{868817C5-3726-4429-B19C-9562CD525B6D}">
      <dgm:prSet phldrT="[Text]" custT="1"/>
      <dgm:spPr>
        <a:solidFill>
          <a:schemeClr val="accent1">
            <a:lumMod val="60000"/>
            <a:lumOff val="40000"/>
          </a:schemeClr>
        </a:solidFill>
      </dgm:spPr>
      <dgm:t>
        <a:bodyPr/>
        <a:lstStyle/>
        <a:p>
          <a:r>
            <a:rPr lang="en-US" sz="4000" dirty="0" smtClean="0"/>
            <a:t>Microsoft IT Tools</a:t>
          </a:r>
          <a:endParaRPr lang="en-US" sz="4000" dirty="0"/>
        </a:p>
      </dgm:t>
    </dgm:pt>
    <dgm:pt modelId="{FBA03BA8-1DF0-4A2A-B522-3D80F1B54CB8}" type="parTrans" cxnId="{CA906EE2-D9BC-410A-87F6-7E9B796CB816}">
      <dgm:prSet/>
      <dgm:spPr/>
      <dgm:t>
        <a:bodyPr/>
        <a:lstStyle/>
        <a:p>
          <a:endParaRPr lang="en-US" sz="4400"/>
        </a:p>
      </dgm:t>
    </dgm:pt>
    <dgm:pt modelId="{735C90F0-7282-4F80-B852-94817619B2B9}" type="sibTrans" cxnId="{CA906EE2-D9BC-410A-87F6-7E9B796CB816}">
      <dgm:prSet/>
      <dgm:spPr/>
      <dgm:t>
        <a:bodyPr/>
        <a:lstStyle/>
        <a:p>
          <a:endParaRPr lang="en-US" sz="4400"/>
        </a:p>
      </dgm:t>
    </dgm:pt>
    <dgm:pt modelId="{7026C608-A83C-41E1-ADE4-8763206A7E7D}">
      <dgm:prSet phldrT="[Text]" custT="1"/>
      <dgm:spPr/>
      <dgm:t>
        <a:bodyPr/>
        <a:lstStyle/>
        <a:p>
          <a:r>
            <a:rPr lang="en-US" sz="3200" dirty="0" smtClean="0"/>
            <a:t>Salesforce.com: Single Sign-On</a:t>
          </a:r>
          <a:endParaRPr lang="en-US" sz="3200" dirty="0"/>
        </a:p>
      </dgm:t>
    </dgm:pt>
    <dgm:pt modelId="{38EA16B7-93FA-48FF-B3A4-C6AB9A4AA47D}" type="parTrans" cxnId="{FDF01D0C-5F14-4740-9C71-8CCC127A4117}">
      <dgm:prSet/>
      <dgm:spPr/>
      <dgm:t>
        <a:bodyPr/>
        <a:lstStyle/>
        <a:p>
          <a:endParaRPr lang="en-US" sz="4400"/>
        </a:p>
      </dgm:t>
    </dgm:pt>
    <dgm:pt modelId="{1F8AA470-E3C4-408E-9A91-38ED575EF53F}" type="sibTrans" cxnId="{FDF01D0C-5F14-4740-9C71-8CCC127A4117}">
      <dgm:prSet/>
      <dgm:spPr/>
      <dgm:t>
        <a:bodyPr/>
        <a:lstStyle/>
        <a:p>
          <a:endParaRPr lang="en-US" sz="4400"/>
        </a:p>
      </dgm:t>
    </dgm:pt>
    <dgm:pt modelId="{40A49288-4086-4533-9D46-E60072BAC368}">
      <dgm:prSet phldrT="[Text]"/>
      <dgm:spPr/>
      <dgm:t>
        <a:bodyPr/>
        <a:lstStyle/>
        <a:p>
          <a:r>
            <a:rPr lang="en-US" dirty="0" smtClean="0"/>
            <a:t>3rd-party clouds</a:t>
          </a:r>
          <a:endParaRPr lang="en-US" dirty="0"/>
        </a:p>
      </dgm:t>
    </dgm:pt>
    <dgm:pt modelId="{AFEB43CD-0AF2-4CA1-AD99-88A2CDB132E0}" type="parTrans" cxnId="{C5AF5C14-6D86-48B0-A747-ECAA8E651C7D}">
      <dgm:prSet/>
      <dgm:spPr/>
      <dgm:t>
        <a:bodyPr/>
        <a:lstStyle/>
        <a:p>
          <a:endParaRPr lang="en-US" sz="4400"/>
        </a:p>
      </dgm:t>
    </dgm:pt>
    <dgm:pt modelId="{F9757A9C-6150-453D-B837-0CB73EE47212}" type="sibTrans" cxnId="{C5AF5C14-6D86-48B0-A747-ECAA8E651C7D}">
      <dgm:prSet/>
      <dgm:spPr/>
      <dgm:t>
        <a:bodyPr/>
        <a:lstStyle/>
        <a:p>
          <a:endParaRPr lang="en-US" sz="4400"/>
        </a:p>
      </dgm:t>
    </dgm:pt>
    <dgm:pt modelId="{BBCA93C4-8BA8-45AE-B703-F72DE58D9E01}">
      <dgm:prSet phldrT="[Text]" custT="1"/>
      <dgm:spPr/>
      <dgm:t>
        <a:bodyPr/>
        <a:lstStyle/>
        <a:p>
          <a:r>
            <a:rPr lang="en-US" sz="3200" dirty="0" smtClean="0"/>
            <a:t>Windows </a:t>
          </a:r>
          <a:r>
            <a:rPr lang="en-US" sz="3200" dirty="0" err="1" smtClean="0"/>
            <a:t>Intune</a:t>
          </a:r>
          <a:r>
            <a:rPr lang="en-US" sz="3200" dirty="0" smtClean="0"/>
            <a:t>: Client software</a:t>
          </a:r>
          <a:endParaRPr lang="en-US" sz="3200" dirty="0"/>
        </a:p>
      </dgm:t>
    </dgm:pt>
    <dgm:pt modelId="{9F62C197-599F-47CD-A8BE-EA4C8E0EC839}" type="parTrans" cxnId="{F39E2493-587A-466C-92DE-701DE396A5CD}">
      <dgm:prSet/>
      <dgm:spPr/>
      <dgm:t>
        <a:bodyPr/>
        <a:lstStyle/>
        <a:p>
          <a:endParaRPr lang="en-US" sz="4400"/>
        </a:p>
      </dgm:t>
    </dgm:pt>
    <dgm:pt modelId="{1F4E1C6E-1038-44DE-AA75-7B14CC8A10C3}" type="sibTrans" cxnId="{F39E2493-587A-466C-92DE-701DE396A5CD}">
      <dgm:prSet/>
      <dgm:spPr/>
      <dgm:t>
        <a:bodyPr/>
        <a:lstStyle/>
        <a:p>
          <a:endParaRPr lang="en-US" sz="4400"/>
        </a:p>
      </dgm:t>
    </dgm:pt>
    <dgm:pt modelId="{B4BFA75F-4125-482C-A9E7-C7CBF38E3EFC}" type="pres">
      <dgm:prSet presAssocID="{AFD8F29F-2E8C-4CA0-91FA-6751CC1B1044}" presName="linear" presStyleCnt="0">
        <dgm:presLayoutVars>
          <dgm:animLvl val="lvl"/>
          <dgm:resizeHandles val="exact"/>
        </dgm:presLayoutVars>
      </dgm:prSet>
      <dgm:spPr/>
      <dgm:t>
        <a:bodyPr/>
        <a:lstStyle/>
        <a:p>
          <a:endParaRPr lang="en-US"/>
        </a:p>
      </dgm:t>
    </dgm:pt>
    <dgm:pt modelId="{131B8817-219E-4B28-857B-6C74CC768681}" type="pres">
      <dgm:prSet presAssocID="{6DD3CF19-A17B-4B33-A126-FFF23DDE7CB3}" presName="parentText" presStyleLbl="node1" presStyleIdx="0" presStyleCnt="3">
        <dgm:presLayoutVars>
          <dgm:chMax val="0"/>
          <dgm:bulletEnabled val="1"/>
        </dgm:presLayoutVars>
      </dgm:prSet>
      <dgm:spPr/>
      <dgm:t>
        <a:bodyPr/>
        <a:lstStyle/>
        <a:p>
          <a:endParaRPr lang="en-US"/>
        </a:p>
      </dgm:t>
    </dgm:pt>
    <dgm:pt modelId="{6987E096-947C-4361-9A88-815D74C474DC}" type="pres">
      <dgm:prSet presAssocID="{6DD3CF19-A17B-4B33-A126-FFF23DDE7CB3}" presName="childText" presStyleLbl="revTx" presStyleIdx="0" presStyleCnt="3">
        <dgm:presLayoutVars>
          <dgm:bulletEnabled val="1"/>
        </dgm:presLayoutVars>
      </dgm:prSet>
      <dgm:spPr/>
      <dgm:t>
        <a:bodyPr/>
        <a:lstStyle/>
        <a:p>
          <a:endParaRPr lang="en-US"/>
        </a:p>
      </dgm:t>
    </dgm:pt>
    <dgm:pt modelId="{71957AED-5C96-46EB-9824-5629D3CA35B7}" type="pres">
      <dgm:prSet presAssocID="{868817C5-3726-4429-B19C-9562CD525B6D}" presName="parentText" presStyleLbl="node1" presStyleIdx="1" presStyleCnt="3">
        <dgm:presLayoutVars>
          <dgm:chMax val="0"/>
          <dgm:bulletEnabled val="1"/>
        </dgm:presLayoutVars>
      </dgm:prSet>
      <dgm:spPr/>
      <dgm:t>
        <a:bodyPr/>
        <a:lstStyle/>
        <a:p>
          <a:endParaRPr lang="en-US"/>
        </a:p>
      </dgm:t>
    </dgm:pt>
    <dgm:pt modelId="{05069394-9766-48FB-893C-E07CC8F26149}" type="pres">
      <dgm:prSet presAssocID="{868817C5-3726-4429-B19C-9562CD525B6D}" presName="childText" presStyleLbl="revTx" presStyleIdx="1" presStyleCnt="3">
        <dgm:presLayoutVars>
          <dgm:bulletEnabled val="1"/>
        </dgm:presLayoutVars>
      </dgm:prSet>
      <dgm:spPr/>
      <dgm:t>
        <a:bodyPr/>
        <a:lstStyle/>
        <a:p>
          <a:endParaRPr lang="en-US"/>
        </a:p>
      </dgm:t>
    </dgm:pt>
    <dgm:pt modelId="{36FD99CE-DD13-4D7D-BB17-9B796BE4CF34}" type="pres">
      <dgm:prSet presAssocID="{40A49288-4086-4533-9D46-E60072BAC368}" presName="parentText" presStyleLbl="node1" presStyleIdx="2" presStyleCnt="3">
        <dgm:presLayoutVars>
          <dgm:chMax val="0"/>
          <dgm:bulletEnabled val="1"/>
        </dgm:presLayoutVars>
      </dgm:prSet>
      <dgm:spPr/>
      <dgm:t>
        <a:bodyPr/>
        <a:lstStyle/>
        <a:p>
          <a:endParaRPr lang="en-US"/>
        </a:p>
      </dgm:t>
    </dgm:pt>
    <dgm:pt modelId="{728D0D55-E7A6-47B3-A758-B20C1C34AD86}" type="pres">
      <dgm:prSet presAssocID="{40A49288-4086-4533-9D46-E60072BAC368}" presName="childText" presStyleLbl="revTx" presStyleIdx="2" presStyleCnt="3">
        <dgm:presLayoutVars>
          <dgm:bulletEnabled val="1"/>
        </dgm:presLayoutVars>
      </dgm:prSet>
      <dgm:spPr/>
      <dgm:t>
        <a:bodyPr/>
        <a:lstStyle/>
        <a:p>
          <a:endParaRPr lang="en-US"/>
        </a:p>
      </dgm:t>
    </dgm:pt>
  </dgm:ptLst>
  <dgm:cxnLst>
    <dgm:cxn modelId="{FDA19BE5-55CE-458E-8102-627373D03DEB}" type="presOf" srcId="{7026C608-A83C-41E1-ADE4-8763206A7E7D}" destId="{728D0D55-E7A6-47B3-A758-B20C1C34AD86}" srcOrd="0" destOrd="0" presId="urn:microsoft.com/office/officeart/2005/8/layout/vList2"/>
    <dgm:cxn modelId="{32B38D3A-DC08-49FC-A068-8AA6F7027A06}" srcId="{AFD8F29F-2E8C-4CA0-91FA-6751CC1B1044}" destId="{6DD3CF19-A17B-4B33-A126-FFF23DDE7CB3}" srcOrd="0" destOrd="0" parTransId="{255680E4-1FD7-451A-A341-FB66B77C420E}" sibTransId="{7C7E3B76-E324-4015-86EE-0273E91A8E18}"/>
    <dgm:cxn modelId="{1906056B-5105-455B-871B-343AF8A96620}" type="presOf" srcId="{6DD3CF19-A17B-4B33-A126-FFF23DDE7CB3}" destId="{131B8817-219E-4B28-857B-6C74CC768681}" srcOrd="0" destOrd="0" presId="urn:microsoft.com/office/officeart/2005/8/layout/vList2"/>
    <dgm:cxn modelId="{E45A609E-0D61-42AF-B5C2-0838A4F320D3}" type="presOf" srcId="{40A49288-4086-4533-9D46-E60072BAC368}" destId="{36FD99CE-DD13-4D7D-BB17-9B796BE4CF34}" srcOrd="0" destOrd="0" presId="urn:microsoft.com/office/officeart/2005/8/layout/vList2"/>
    <dgm:cxn modelId="{B1BB9068-69FB-474C-8255-6049EA1958D6}" type="presOf" srcId="{868817C5-3726-4429-B19C-9562CD525B6D}" destId="{71957AED-5C96-46EB-9824-5629D3CA35B7}" srcOrd="0" destOrd="0" presId="urn:microsoft.com/office/officeart/2005/8/layout/vList2"/>
    <dgm:cxn modelId="{FDF01D0C-5F14-4740-9C71-8CCC127A4117}" srcId="{40A49288-4086-4533-9D46-E60072BAC368}" destId="{7026C608-A83C-41E1-ADE4-8763206A7E7D}" srcOrd="0" destOrd="0" parTransId="{38EA16B7-93FA-48FF-B3A4-C6AB9A4AA47D}" sibTransId="{1F8AA470-E3C4-408E-9A91-38ED575EF53F}"/>
    <dgm:cxn modelId="{F39E2493-587A-466C-92DE-701DE396A5CD}" srcId="{868817C5-3726-4429-B19C-9562CD525B6D}" destId="{BBCA93C4-8BA8-45AE-B703-F72DE58D9E01}" srcOrd="0" destOrd="0" parTransId="{9F62C197-599F-47CD-A8BE-EA4C8E0EC839}" sibTransId="{1F4E1C6E-1038-44DE-AA75-7B14CC8A10C3}"/>
    <dgm:cxn modelId="{214378FC-3156-4B19-AACF-86D2535C16EE}" type="presOf" srcId="{E78D9736-1640-46A3-A393-64898DB2881F}" destId="{6987E096-947C-4361-9A88-815D74C474DC}" srcOrd="0" destOrd="0" presId="urn:microsoft.com/office/officeart/2005/8/layout/vList2"/>
    <dgm:cxn modelId="{5AA4E726-2B2C-484A-A27D-0D1356256B35}" type="presOf" srcId="{AFD8F29F-2E8C-4CA0-91FA-6751CC1B1044}" destId="{B4BFA75F-4125-482C-A9E7-C7CBF38E3EFC}" srcOrd="0" destOrd="0" presId="urn:microsoft.com/office/officeart/2005/8/layout/vList2"/>
    <dgm:cxn modelId="{C5AF5C14-6D86-48B0-A747-ECAA8E651C7D}" srcId="{AFD8F29F-2E8C-4CA0-91FA-6751CC1B1044}" destId="{40A49288-4086-4533-9D46-E60072BAC368}" srcOrd="2" destOrd="0" parTransId="{AFEB43CD-0AF2-4CA1-AD99-88A2CDB132E0}" sibTransId="{F9757A9C-6150-453D-B837-0CB73EE47212}"/>
    <dgm:cxn modelId="{EEE9E588-EACA-41C6-920D-C0D03F8F8957}" type="presOf" srcId="{BBCA93C4-8BA8-45AE-B703-F72DE58D9E01}" destId="{05069394-9766-48FB-893C-E07CC8F26149}" srcOrd="0" destOrd="0" presId="urn:microsoft.com/office/officeart/2005/8/layout/vList2"/>
    <dgm:cxn modelId="{CA906EE2-D9BC-410A-87F6-7E9B796CB816}" srcId="{AFD8F29F-2E8C-4CA0-91FA-6751CC1B1044}" destId="{868817C5-3726-4429-B19C-9562CD525B6D}" srcOrd="1" destOrd="0" parTransId="{FBA03BA8-1DF0-4A2A-B522-3D80F1B54CB8}" sibTransId="{735C90F0-7282-4F80-B852-94817619B2B9}"/>
    <dgm:cxn modelId="{457CC009-EF4C-4DB1-A1E5-E2B16BA7AD40}" srcId="{6DD3CF19-A17B-4B33-A126-FFF23DDE7CB3}" destId="{E78D9736-1640-46A3-A393-64898DB2881F}" srcOrd="0" destOrd="0" parTransId="{F6ED8208-80B4-45EC-9F10-A60932664389}" sibTransId="{E4F20901-82F8-4771-A610-D36E975188DE}"/>
    <dgm:cxn modelId="{5BD043CC-956C-4A16-B3A3-6F3E99DBEBDF}" type="presParOf" srcId="{B4BFA75F-4125-482C-A9E7-C7CBF38E3EFC}" destId="{131B8817-219E-4B28-857B-6C74CC768681}" srcOrd="0" destOrd="0" presId="urn:microsoft.com/office/officeart/2005/8/layout/vList2"/>
    <dgm:cxn modelId="{08C65B4F-B7E4-475D-AB10-CD8886CC331E}" type="presParOf" srcId="{B4BFA75F-4125-482C-A9E7-C7CBF38E3EFC}" destId="{6987E096-947C-4361-9A88-815D74C474DC}" srcOrd="1" destOrd="0" presId="urn:microsoft.com/office/officeart/2005/8/layout/vList2"/>
    <dgm:cxn modelId="{04889F1C-151C-4043-844B-2943A8AA86F9}" type="presParOf" srcId="{B4BFA75F-4125-482C-A9E7-C7CBF38E3EFC}" destId="{71957AED-5C96-46EB-9824-5629D3CA35B7}" srcOrd="2" destOrd="0" presId="urn:microsoft.com/office/officeart/2005/8/layout/vList2"/>
    <dgm:cxn modelId="{1F5C35B3-6D74-4751-A33B-97FDD4E0D617}" type="presParOf" srcId="{B4BFA75F-4125-482C-A9E7-C7CBF38E3EFC}" destId="{05069394-9766-48FB-893C-E07CC8F26149}" srcOrd="3" destOrd="0" presId="urn:microsoft.com/office/officeart/2005/8/layout/vList2"/>
    <dgm:cxn modelId="{714DF170-9FFA-4864-A2E2-18AEAE6C2DFA}" type="presParOf" srcId="{B4BFA75F-4125-482C-A9E7-C7CBF38E3EFC}" destId="{36FD99CE-DD13-4D7D-BB17-9B796BE4CF34}" srcOrd="4" destOrd="0" presId="urn:microsoft.com/office/officeart/2005/8/layout/vList2"/>
    <dgm:cxn modelId="{742AC3DD-C481-429A-BCE0-17860F426B0D}" type="presParOf" srcId="{B4BFA75F-4125-482C-A9E7-C7CBF38E3EFC}" destId="{728D0D55-E7A6-47B3-A758-B20C1C34AD8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B8817-219E-4B28-857B-6C74CC768681}">
      <dsp:nvSpPr>
        <dsp:cNvPr id="0" name=""/>
        <dsp:cNvSpPr/>
      </dsp:nvSpPr>
      <dsp:spPr>
        <a:xfrm>
          <a:off x="0" y="9314"/>
          <a:ext cx="11149013" cy="9266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Microsoft Cloud Productivity Tools</a:t>
          </a:r>
          <a:endParaRPr lang="en-US" sz="4000" kern="1200" dirty="0"/>
        </a:p>
      </dsp:txBody>
      <dsp:txXfrm>
        <a:off x="45235" y="54549"/>
        <a:ext cx="11058543" cy="836169"/>
      </dsp:txXfrm>
    </dsp:sp>
    <dsp:sp modelId="{6987E096-947C-4361-9A88-815D74C474DC}">
      <dsp:nvSpPr>
        <dsp:cNvPr id="0" name=""/>
        <dsp:cNvSpPr/>
      </dsp:nvSpPr>
      <dsp:spPr>
        <a:xfrm>
          <a:off x="0" y="935954"/>
          <a:ext cx="11149013"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Office 365: Directory Synchronization, Monitoring</a:t>
          </a:r>
          <a:endParaRPr lang="en-US" sz="3200" kern="1200" dirty="0"/>
        </a:p>
      </dsp:txBody>
      <dsp:txXfrm>
        <a:off x="0" y="935954"/>
        <a:ext cx="11149013" cy="794880"/>
      </dsp:txXfrm>
    </dsp:sp>
    <dsp:sp modelId="{71957AED-5C96-46EB-9824-5629D3CA35B7}">
      <dsp:nvSpPr>
        <dsp:cNvPr id="0" name=""/>
        <dsp:cNvSpPr/>
      </dsp:nvSpPr>
      <dsp:spPr>
        <a:xfrm>
          <a:off x="0" y="1730834"/>
          <a:ext cx="11149013" cy="926639"/>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Microsoft IT Tools</a:t>
          </a:r>
          <a:endParaRPr lang="en-US" sz="4000" kern="1200" dirty="0"/>
        </a:p>
      </dsp:txBody>
      <dsp:txXfrm>
        <a:off x="45235" y="1776069"/>
        <a:ext cx="11058543" cy="836169"/>
      </dsp:txXfrm>
    </dsp:sp>
    <dsp:sp modelId="{05069394-9766-48FB-893C-E07CC8F26149}">
      <dsp:nvSpPr>
        <dsp:cNvPr id="0" name=""/>
        <dsp:cNvSpPr/>
      </dsp:nvSpPr>
      <dsp:spPr>
        <a:xfrm>
          <a:off x="0" y="2657474"/>
          <a:ext cx="11149013"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Windows </a:t>
          </a:r>
          <a:r>
            <a:rPr lang="en-US" sz="3200" kern="1200" dirty="0" err="1" smtClean="0"/>
            <a:t>Intune</a:t>
          </a:r>
          <a:r>
            <a:rPr lang="en-US" sz="3200" kern="1200" dirty="0" smtClean="0"/>
            <a:t>: Client software</a:t>
          </a:r>
          <a:endParaRPr lang="en-US" sz="3200" kern="1200" dirty="0"/>
        </a:p>
      </dsp:txBody>
      <dsp:txXfrm>
        <a:off x="0" y="2657474"/>
        <a:ext cx="11149013" cy="794880"/>
      </dsp:txXfrm>
    </dsp:sp>
    <dsp:sp modelId="{36FD99CE-DD13-4D7D-BB17-9B796BE4CF34}">
      <dsp:nvSpPr>
        <dsp:cNvPr id="0" name=""/>
        <dsp:cNvSpPr/>
      </dsp:nvSpPr>
      <dsp:spPr>
        <a:xfrm>
          <a:off x="0" y="3452354"/>
          <a:ext cx="11149013" cy="926639"/>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3rd-party clouds</a:t>
          </a:r>
          <a:endParaRPr lang="en-US" sz="4000" kern="1200" dirty="0"/>
        </a:p>
      </dsp:txBody>
      <dsp:txXfrm>
        <a:off x="45235" y="3497589"/>
        <a:ext cx="11058543" cy="836169"/>
      </dsp:txXfrm>
    </dsp:sp>
    <dsp:sp modelId="{728D0D55-E7A6-47B3-A758-B20C1C34AD86}">
      <dsp:nvSpPr>
        <dsp:cNvPr id="0" name=""/>
        <dsp:cNvSpPr/>
      </dsp:nvSpPr>
      <dsp:spPr>
        <a:xfrm>
          <a:off x="0" y="4378994"/>
          <a:ext cx="11149013"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Salesforce.com: Single Sign-On</a:t>
          </a:r>
          <a:endParaRPr lang="en-US" sz="3200" kern="1200" dirty="0"/>
        </a:p>
      </dsp:txBody>
      <dsp:txXfrm>
        <a:off x="0" y="4378994"/>
        <a:ext cx="11149013" cy="794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B8817-219E-4B28-857B-6C74CC768681}">
      <dsp:nvSpPr>
        <dsp:cNvPr id="0" name=""/>
        <dsp:cNvSpPr/>
      </dsp:nvSpPr>
      <dsp:spPr>
        <a:xfrm>
          <a:off x="0" y="60937"/>
          <a:ext cx="11149012" cy="992013"/>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Microsoft Cloud Productivity Tools</a:t>
          </a:r>
          <a:endParaRPr lang="en-US" sz="4000" kern="1200" dirty="0"/>
        </a:p>
      </dsp:txBody>
      <dsp:txXfrm>
        <a:off x="48426" y="109363"/>
        <a:ext cx="11052160" cy="895161"/>
      </dsp:txXfrm>
    </dsp:sp>
    <dsp:sp modelId="{6987E096-947C-4361-9A88-815D74C474DC}">
      <dsp:nvSpPr>
        <dsp:cNvPr id="0" name=""/>
        <dsp:cNvSpPr/>
      </dsp:nvSpPr>
      <dsp:spPr>
        <a:xfrm>
          <a:off x="0" y="1052951"/>
          <a:ext cx="111490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Office 365: Directory Synchronization, Monitoring</a:t>
          </a:r>
          <a:endParaRPr lang="en-US" sz="3200" kern="1200" dirty="0"/>
        </a:p>
      </dsp:txBody>
      <dsp:txXfrm>
        <a:off x="0" y="1052951"/>
        <a:ext cx="11149012" cy="695520"/>
      </dsp:txXfrm>
    </dsp:sp>
    <dsp:sp modelId="{71957AED-5C96-46EB-9824-5629D3CA35B7}">
      <dsp:nvSpPr>
        <dsp:cNvPr id="0" name=""/>
        <dsp:cNvSpPr/>
      </dsp:nvSpPr>
      <dsp:spPr>
        <a:xfrm>
          <a:off x="0" y="1748471"/>
          <a:ext cx="11149012" cy="9920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Microsoft IT Tools</a:t>
          </a:r>
          <a:endParaRPr lang="en-US" sz="4200" kern="1200" dirty="0"/>
        </a:p>
      </dsp:txBody>
      <dsp:txXfrm>
        <a:off x="48426" y="1796897"/>
        <a:ext cx="11052160" cy="895161"/>
      </dsp:txXfrm>
    </dsp:sp>
    <dsp:sp modelId="{05069394-9766-48FB-893C-E07CC8F26149}">
      <dsp:nvSpPr>
        <dsp:cNvPr id="0" name=""/>
        <dsp:cNvSpPr/>
      </dsp:nvSpPr>
      <dsp:spPr>
        <a:xfrm>
          <a:off x="0" y="2740484"/>
          <a:ext cx="111490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Windows </a:t>
          </a:r>
          <a:r>
            <a:rPr lang="en-US" sz="3200" kern="1200" dirty="0" err="1" smtClean="0"/>
            <a:t>Intune</a:t>
          </a:r>
          <a:r>
            <a:rPr lang="en-US" sz="3200" kern="1200" dirty="0" smtClean="0"/>
            <a:t>: Client software</a:t>
          </a:r>
          <a:endParaRPr lang="en-US" sz="3200" kern="1200" dirty="0"/>
        </a:p>
      </dsp:txBody>
      <dsp:txXfrm>
        <a:off x="0" y="2740484"/>
        <a:ext cx="11149012" cy="695520"/>
      </dsp:txXfrm>
    </dsp:sp>
    <dsp:sp modelId="{36FD99CE-DD13-4D7D-BB17-9B796BE4CF34}">
      <dsp:nvSpPr>
        <dsp:cNvPr id="0" name=""/>
        <dsp:cNvSpPr/>
      </dsp:nvSpPr>
      <dsp:spPr>
        <a:xfrm>
          <a:off x="0" y="3436004"/>
          <a:ext cx="11149012" cy="992013"/>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3rd-party clouds</a:t>
          </a:r>
          <a:endParaRPr lang="en-US" sz="4000" kern="1200" dirty="0"/>
        </a:p>
      </dsp:txBody>
      <dsp:txXfrm>
        <a:off x="48426" y="3484430"/>
        <a:ext cx="11052160" cy="895161"/>
      </dsp:txXfrm>
    </dsp:sp>
    <dsp:sp modelId="{728D0D55-E7A6-47B3-A758-B20C1C34AD86}">
      <dsp:nvSpPr>
        <dsp:cNvPr id="0" name=""/>
        <dsp:cNvSpPr/>
      </dsp:nvSpPr>
      <dsp:spPr>
        <a:xfrm>
          <a:off x="0" y="4428018"/>
          <a:ext cx="111490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Salesforce.com: Single Sign-On</a:t>
          </a:r>
          <a:endParaRPr lang="en-US" sz="3200" kern="1200" dirty="0"/>
        </a:p>
      </dsp:txBody>
      <dsp:txXfrm>
        <a:off x="0" y="4428018"/>
        <a:ext cx="11149012" cy="695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B8817-219E-4B28-857B-6C74CC768681}">
      <dsp:nvSpPr>
        <dsp:cNvPr id="0" name=""/>
        <dsp:cNvSpPr/>
      </dsp:nvSpPr>
      <dsp:spPr>
        <a:xfrm>
          <a:off x="0" y="60937"/>
          <a:ext cx="11149012" cy="992013"/>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Microsoft Cloud Productivity Tools</a:t>
          </a:r>
          <a:endParaRPr lang="en-US" sz="4000" kern="1200" dirty="0"/>
        </a:p>
      </dsp:txBody>
      <dsp:txXfrm>
        <a:off x="48426" y="109363"/>
        <a:ext cx="11052160" cy="895161"/>
      </dsp:txXfrm>
    </dsp:sp>
    <dsp:sp modelId="{6987E096-947C-4361-9A88-815D74C474DC}">
      <dsp:nvSpPr>
        <dsp:cNvPr id="0" name=""/>
        <dsp:cNvSpPr/>
      </dsp:nvSpPr>
      <dsp:spPr>
        <a:xfrm>
          <a:off x="0" y="1052951"/>
          <a:ext cx="111490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Office 365: Directory Synchronization, Monitoring</a:t>
          </a:r>
          <a:endParaRPr lang="en-US" sz="3200" kern="1200" dirty="0"/>
        </a:p>
      </dsp:txBody>
      <dsp:txXfrm>
        <a:off x="0" y="1052951"/>
        <a:ext cx="11149012" cy="695520"/>
      </dsp:txXfrm>
    </dsp:sp>
    <dsp:sp modelId="{71957AED-5C96-46EB-9824-5629D3CA35B7}">
      <dsp:nvSpPr>
        <dsp:cNvPr id="0" name=""/>
        <dsp:cNvSpPr/>
      </dsp:nvSpPr>
      <dsp:spPr>
        <a:xfrm>
          <a:off x="0" y="1748471"/>
          <a:ext cx="11149012" cy="992013"/>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Microsoft IT Tools</a:t>
          </a:r>
          <a:endParaRPr lang="en-US" sz="4000" kern="1200" dirty="0"/>
        </a:p>
      </dsp:txBody>
      <dsp:txXfrm>
        <a:off x="48426" y="1796897"/>
        <a:ext cx="11052160" cy="895161"/>
      </dsp:txXfrm>
    </dsp:sp>
    <dsp:sp modelId="{05069394-9766-48FB-893C-E07CC8F26149}">
      <dsp:nvSpPr>
        <dsp:cNvPr id="0" name=""/>
        <dsp:cNvSpPr/>
      </dsp:nvSpPr>
      <dsp:spPr>
        <a:xfrm>
          <a:off x="0" y="2740484"/>
          <a:ext cx="111490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Windows </a:t>
          </a:r>
          <a:r>
            <a:rPr lang="en-US" sz="3200" kern="1200" dirty="0" err="1" smtClean="0"/>
            <a:t>Intune</a:t>
          </a:r>
          <a:r>
            <a:rPr lang="en-US" sz="3200" kern="1200" dirty="0" smtClean="0"/>
            <a:t>: Client software</a:t>
          </a:r>
          <a:endParaRPr lang="en-US" sz="3200" kern="1200" dirty="0"/>
        </a:p>
      </dsp:txBody>
      <dsp:txXfrm>
        <a:off x="0" y="2740484"/>
        <a:ext cx="11149012" cy="695520"/>
      </dsp:txXfrm>
    </dsp:sp>
    <dsp:sp modelId="{36FD99CE-DD13-4D7D-BB17-9B796BE4CF34}">
      <dsp:nvSpPr>
        <dsp:cNvPr id="0" name=""/>
        <dsp:cNvSpPr/>
      </dsp:nvSpPr>
      <dsp:spPr>
        <a:xfrm>
          <a:off x="0" y="3436004"/>
          <a:ext cx="11149012" cy="9920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3rd-party clouds</a:t>
          </a:r>
          <a:endParaRPr lang="en-US" sz="4200" kern="1200" dirty="0"/>
        </a:p>
      </dsp:txBody>
      <dsp:txXfrm>
        <a:off x="48426" y="3484430"/>
        <a:ext cx="11052160" cy="895161"/>
      </dsp:txXfrm>
    </dsp:sp>
    <dsp:sp modelId="{728D0D55-E7A6-47B3-A758-B20C1C34AD86}">
      <dsp:nvSpPr>
        <dsp:cNvPr id="0" name=""/>
        <dsp:cNvSpPr/>
      </dsp:nvSpPr>
      <dsp:spPr>
        <a:xfrm>
          <a:off x="0" y="4428018"/>
          <a:ext cx="111490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Salesforce.com: Single Sign-On</a:t>
          </a:r>
          <a:endParaRPr lang="en-US" sz="3200" kern="1200" dirty="0"/>
        </a:p>
      </dsp:txBody>
      <dsp:txXfrm>
        <a:off x="0" y="4428018"/>
        <a:ext cx="11149012" cy="69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829967"/>
            <a:ext cx="6270096" cy="464820"/>
          </a:xfrm>
          <a:prstGeom prst="rect">
            <a:avLst/>
          </a:prstGeom>
        </p:spPr>
        <p:txBody>
          <a:bodyPr vert="horz" lIns="92446" tIns="46223" rIns="92446" bIns="46223"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70096" y="8829967"/>
            <a:ext cx="610124" cy="464820"/>
          </a:xfrm>
          <a:prstGeom prst="rect">
            <a:avLst/>
          </a:prstGeom>
        </p:spPr>
        <p:txBody>
          <a:bodyPr vert="horz" lIns="92446" tIns="46223" rIns="92446" bIns="46223"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193632" cy="464820"/>
          </a:xfrm>
          <a:prstGeom prst="rect">
            <a:avLst/>
          </a:prstGeom>
        </p:spPr>
        <p:txBody>
          <a:bodyPr vert="horz" lIns="92446" tIns="46223" rIns="92446" bIns="46223"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93631" y="8829967"/>
            <a:ext cx="686589" cy="464820"/>
          </a:xfrm>
          <a:prstGeom prst="rect">
            <a:avLst/>
          </a:prstGeom>
        </p:spPr>
        <p:txBody>
          <a:bodyPr vert="horz" lIns="92446" tIns="46223" rIns="92446" bIns="46223"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7:28 PM</a:t>
            </a:fld>
            <a:endParaRPr lang="en-US" dirty="0"/>
          </a:p>
        </p:txBody>
      </p:sp>
      <p:sp>
        <p:nvSpPr>
          <p:cNvPr id="6" name="Footer Placeholder 5"/>
          <p:cNvSpPr>
            <a:spLocks noGrp="1"/>
          </p:cNvSpPr>
          <p:nvPr>
            <p:ph type="ftr" sz="quarter" idx="12"/>
          </p:nvPr>
        </p:nvSpPr>
        <p:spPr>
          <a:xfrm>
            <a:off x="0" y="8829967"/>
            <a:ext cx="6193632" cy="464820"/>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193631" y="8829967"/>
            <a:ext cx="686589"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83074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3917" y="697230"/>
            <a:ext cx="6113981"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
        <p:nvSpPr>
          <p:cNvPr id="5" name="Header Placeholder 3"/>
          <p:cNvSpPr>
            <a:spLocks noGrp="1"/>
          </p:cNvSpPr>
          <p:nvPr>
            <p:ph type="hdr" sz="quarter"/>
          </p:nvPr>
        </p:nvSpPr>
        <p:spPr>
          <a:xfrm>
            <a:off x="0" y="0"/>
            <a:ext cx="2982119" cy="4648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98102" y="0"/>
            <a:ext cx="2982119" cy="464820"/>
          </a:xfrm>
        </p:spPr>
        <p:txBody>
          <a:bodyPr/>
          <a:lstStyle/>
          <a:p>
            <a:fld id="{81331B57-0BE5-4F82-AA58-76F53EFF3ADA}" type="datetime8">
              <a:rPr lang="en-US" smtClean="0"/>
              <a:pPr/>
              <a:t>5/17/2011 7:28 PM</a:t>
            </a:fld>
            <a:endParaRPr lang="en-US" dirty="0"/>
          </a:p>
        </p:txBody>
      </p:sp>
      <p:sp>
        <p:nvSpPr>
          <p:cNvPr id="7" name="Footer Placeholder 5"/>
          <p:cNvSpPr>
            <a:spLocks noGrp="1"/>
          </p:cNvSpPr>
          <p:nvPr>
            <p:ph type="ftr" sz="quarter" idx="4"/>
          </p:nvPr>
        </p:nvSpPr>
        <p:spPr>
          <a:xfrm>
            <a:off x="0" y="8829967"/>
            <a:ext cx="6193632" cy="4648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3917" y="697230"/>
            <a:ext cx="6113981"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
        <p:nvSpPr>
          <p:cNvPr id="5" name="Header Placeholder 3"/>
          <p:cNvSpPr>
            <a:spLocks noGrp="1"/>
          </p:cNvSpPr>
          <p:nvPr>
            <p:ph type="hdr" sz="quarter"/>
          </p:nvPr>
        </p:nvSpPr>
        <p:spPr>
          <a:xfrm>
            <a:off x="0" y="0"/>
            <a:ext cx="2982119" cy="4648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98102" y="0"/>
            <a:ext cx="2982119" cy="464820"/>
          </a:xfrm>
        </p:spPr>
        <p:txBody>
          <a:bodyPr/>
          <a:lstStyle/>
          <a:p>
            <a:fld id="{81331B57-0BE5-4F82-AA58-76F53EFF3ADA}" type="datetime8">
              <a:rPr lang="en-US" smtClean="0"/>
              <a:pPr/>
              <a:t>5/17/2011 7:28 PM</a:t>
            </a:fld>
            <a:endParaRPr lang="en-US" dirty="0"/>
          </a:p>
        </p:txBody>
      </p:sp>
      <p:sp>
        <p:nvSpPr>
          <p:cNvPr id="7" name="Footer Placeholder 5"/>
          <p:cNvSpPr>
            <a:spLocks noGrp="1"/>
          </p:cNvSpPr>
          <p:nvPr>
            <p:ph type="ftr" sz="quarter" idx="4"/>
          </p:nvPr>
        </p:nvSpPr>
        <p:spPr>
          <a:xfrm>
            <a:off x="0" y="8829967"/>
            <a:ext cx="6193632" cy="4648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82119" cy="4648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98102" y="0"/>
            <a:ext cx="2982119" cy="464820"/>
          </a:xfrm>
        </p:spPr>
        <p:txBody>
          <a:bodyPr/>
          <a:lstStyle/>
          <a:p>
            <a:fld id="{81331B57-0BE5-4F82-AA58-76F53EFF3ADA}" type="datetime8">
              <a:rPr lang="en-US" smtClean="0"/>
              <a:pPr/>
              <a:t>5/17/2011 7:28 PM</a:t>
            </a:fld>
            <a:endParaRPr lang="en-US" dirty="0"/>
          </a:p>
        </p:txBody>
      </p:sp>
      <p:sp>
        <p:nvSpPr>
          <p:cNvPr id="7" name="Footer Placeholder 5"/>
          <p:cNvSpPr>
            <a:spLocks noGrp="1"/>
          </p:cNvSpPr>
          <p:nvPr>
            <p:ph type="ftr" sz="quarter" idx="4"/>
          </p:nvPr>
        </p:nvSpPr>
        <p:spPr>
          <a:xfrm>
            <a:off x="0" y="8829967"/>
            <a:ext cx="6193632" cy="4648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C082D-BA4A-4F45-90D3-A529CAD54B7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347">
              <a:defRPr/>
            </a:pPr>
            <a:endParaRPr lang="en-US" dirty="0" smtClean="0"/>
          </a:p>
        </p:txBody>
      </p:sp>
      <p:sp>
        <p:nvSpPr>
          <p:cNvPr id="4" name="Slide Number Placeholder 3"/>
          <p:cNvSpPr>
            <a:spLocks noGrp="1"/>
          </p:cNvSpPr>
          <p:nvPr>
            <p:ph type="sldNum" sz="quarter" idx="10"/>
          </p:nvPr>
        </p:nvSpPr>
        <p:spPr/>
        <p:txBody>
          <a:bodyPr/>
          <a:lstStyle/>
          <a:p>
            <a:fld id="{83AC082D-BA4A-4F45-90D3-A529CAD54B7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37464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4425" cy="3486150"/>
          </a:xfrm>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86430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6913"/>
            <a:ext cx="6192837"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79631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136853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51392937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00875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309305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59531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58484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789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1026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7988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07547899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66724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6504807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451322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12768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462217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986391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542598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663543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60854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64156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61398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3367365"/>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6355605"/>
      </p:ext>
    </p:extLst>
  </p:cSld>
  <p:clrMap bg1="dk1" tx1="lt1" bg2="dk2" tx2="lt2" accent1="accent1" accent2="accent2" accent3="accent3" accent4="accent4" accent5="accent5" accent6="accent6" hlink="hlink" folHlink="folHlink"/>
  <p:sldLayoutIdLst>
    <p:sldLayoutId id="214748376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77.png"/><Relationship Id="rId5" Type="http://schemas.openxmlformats.org/officeDocument/2006/relationships/hyperlink" Target="http://www.microsoft.com/learning" TargetMode="External"/><Relationship Id="rId10" Type="http://schemas.openxmlformats.org/officeDocument/2006/relationships/image" Target="../media/image76.emf"/><Relationship Id="rId4" Type="http://schemas.openxmlformats.org/officeDocument/2006/relationships/image" Target="../media/image73.png"/><Relationship Id="rId9" Type="http://schemas.openxmlformats.org/officeDocument/2006/relationships/image" Target="../media/image75.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The Taming of the Clouds: </a:t>
            </a:r>
            <a:r>
              <a:rPr lang="en-US" sz="3600" dirty="0" smtClean="0"/>
              <a:t/>
            </a:r>
            <a:br>
              <a:rPr lang="en-US" sz="3600" dirty="0" smtClean="0"/>
            </a:br>
            <a:r>
              <a:rPr lang="en-US" sz="3600" dirty="0" smtClean="0"/>
              <a:t>Integrating </a:t>
            </a:r>
            <a:r>
              <a:rPr lang="en-US" sz="3600" dirty="0" err="1"/>
              <a:t>SaaS</a:t>
            </a:r>
            <a:r>
              <a:rPr lang="en-US" sz="3600" dirty="0"/>
              <a:t> with Your </a:t>
            </a:r>
            <a:r>
              <a:rPr lang="en-US" sz="3600" dirty="0" smtClean="0"/>
              <a:t/>
            </a:r>
            <a:br>
              <a:rPr lang="en-US" sz="3600" dirty="0" smtClean="0"/>
            </a:br>
            <a:r>
              <a:rPr lang="en-US" sz="3600" dirty="0" smtClean="0"/>
              <a:t>On-Premise </a:t>
            </a:r>
            <a:r>
              <a:rPr lang="en-US" sz="3600" dirty="0"/>
              <a:t>Environment</a:t>
            </a:r>
          </a:p>
        </p:txBody>
      </p:sp>
      <p:sp>
        <p:nvSpPr>
          <p:cNvPr id="3" name="Subtitle 2"/>
          <p:cNvSpPr>
            <a:spLocks noGrp="1"/>
          </p:cNvSpPr>
          <p:nvPr>
            <p:ph type="subTitle" idx="1"/>
          </p:nvPr>
        </p:nvSpPr>
        <p:spPr/>
        <p:txBody>
          <a:bodyPr/>
          <a:lstStyle/>
          <a:p>
            <a:r>
              <a:rPr lang="en-US" dirty="0" smtClean="0"/>
              <a:t>Dmitry </a:t>
            </a:r>
            <a:r>
              <a:rPr lang="en-US" dirty="0" err="1" smtClean="0"/>
              <a:t>Sotnikov</a:t>
            </a:r>
            <a:endParaRPr lang="en-US" dirty="0" smtClean="0"/>
          </a:p>
          <a:p>
            <a:r>
              <a:rPr lang="en-US" dirty="0" smtClean="0"/>
              <a:t>Director of Cloud Solutions</a:t>
            </a:r>
          </a:p>
          <a:p>
            <a:r>
              <a:rPr lang="en-US" dirty="0" smtClean="0"/>
              <a:t>Quest Software</a:t>
            </a:r>
            <a:endParaRPr lang="en-US" dirty="0"/>
          </a:p>
        </p:txBody>
      </p:sp>
      <p:sp>
        <p:nvSpPr>
          <p:cNvPr id="7" name="Text Placeholder 6"/>
          <p:cNvSpPr>
            <a:spLocks noGrp="1"/>
          </p:cNvSpPr>
          <p:nvPr>
            <p:ph type="body" sz="quarter" idx="10"/>
          </p:nvPr>
        </p:nvSpPr>
        <p:spPr/>
        <p:txBody>
          <a:bodyPr/>
          <a:lstStyle/>
          <a:p>
            <a:r>
              <a:rPr lang="en-US" dirty="0" smtClean="0"/>
              <a:t>OSP324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3859213" cy="365125"/>
          </a:xfrm>
          <a:prstGeom prst="rect">
            <a:avLst/>
          </a:prstGeom>
        </p:spPr>
        <p:txBody>
          <a:bodyPr/>
          <a:lstStyle/>
          <a:p>
            <a:r>
              <a:rPr lang="en-US" dirty="0" smtClean="0"/>
              <a:t>Microsoft Confidential</a:t>
            </a:r>
            <a:endParaRPr lang="en-US" dirty="0"/>
          </a:p>
        </p:txBody>
      </p:sp>
      <p:grpSp>
        <p:nvGrpSpPr>
          <p:cNvPr id="3" name="Group 2"/>
          <p:cNvGrpSpPr/>
          <p:nvPr/>
        </p:nvGrpSpPr>
        <p:grpSpPr>
          <a:xfrm>
            <a:off x="4" y="1"/>
            <a:ext cx="12188822" cy="6873083"/>
            <a:chOff x="3" y="0"/>
            <a:chExt cx="9143998" cy="6873083"/>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9143998" cy="687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78456" y="53160"/>
              <a:ext cx="765544"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32102417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3859213" cy="365125"/>
          </a:xfrm>
          <a:prstGeom prst="rect">
            <a:avLst/>
          </a:prstGeom>
        </p:spPr>
        <p:txBody>
          <a:bodyPr/>
          <a:lstStyle/>
          <a:p>
            <a:r>
              <a:rPr lang="en-US" dirty="0" smtClean="0"/>
              <a:t>Microsoft Confidential</a:t>
            </a:r>
            <a:endParaRPr lang="en-US" dirty="0"/>
          </a:p>
        </p:txBody>
      </p:sp>
      <p:grpSp>
        <p:nvGrpSpPr>
          <p:cNvPr id="4" name="Group 3"/>
          <p:cNvGrpSpPr/>
          <p:nvPr/>
        </p:nvGrpSpPr>
        <p:grpSpPr>
          <a:xfrm>
            <a:off x="0" y="11103"/>
            <a:ext cx="12188825" cy="6862183"/>
            <a:chOff x="0" y="8325"/>
            <a:chExt cx="9144000" cy="5146637"/>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5"/>
              <a:ext cx="9144000" cy="5146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2244436" y="2496877"/>
              <a:ext cx="3023600" cy="95003"/>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
          <p:nvSpPr>
            <p:cNvPr id="8" name="Rounded Rectangle 7"/>
            <p:cNvSpPr/>
            <p:nvPr/>
          </p:nvSpPr>
          <p:spPr bwMode="auto">
            <a:xfrm>
              <a:off x="2244436" y="2992177"/>
              <a:ext cx="3023600" cy="95003"/>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
          <p:nvSpPr>
            <p:cNvPr id="9" name="Rounded Rectangle 8"/>
            <p:cNvSpPr/>
            <p:nvPr/>
          </p:nvSpPr>
          <p:spPr bwMode="auto">
            <a:xfrm>
              <a:off x="2244434" y="3239827"/>
              <a:ext cx="3023601" cy="95003"/>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grpSp>
      <p:sp>
        <p:nvSpPr>
          <p:cNvPr id="10" name="Rounded Rectangle 9"/>
          <p:cNvSpPr/>
          <p:nvPr/>
        </p:nvSpPr>
        <p:spPr bwMode="auto">
          <a:xfrm>
            <a:off x="2991802" y="3671124"/>
            <a:ext cx="4030417" cy="126671"/>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
        <p:nvSpPr>
          <p:cNvPr id="11" name="Rounded Rectangle 10"/>
          <p:cNvSpPr/>
          <p:nvPr/>
        </p:nvSpPr>
        <p:spPr bwMode="auto">
          <a:xfrm>
            <a:off x="4684837" y="2989459"/>
            <a:ext cx="2337380" cy="126671"/>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232105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3859213" cy="365125"/>
          </a:xfrm>
          <a:prstGeom prst="rect">
            <a:avLst/>
          </a:prstGeom>
        </p:spPr>
        <p:txBody>
          <a:bodyPr/>
          <a:lstStyle/>
          <a:p>
            <a:r>
              <a:rPr lang="en-US" dirty="0" smtClean="0"/>
              <a:t>Microsoft Confidential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121888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4192" y="42527"/>
            <a:ext cx="1020460"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7057524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3859213" cy="365125"/>
          </a:xfrm>
          <a:prstGeom prst="rect">
            <a:avLst/>
          </a:prstGeom>
        </p:spPr>
        <p:txBody>
          <a:bodyPr/>
          <a:lstStyle/>
          <a:p>
            <a:r>
              <a:rPr lang="en-US" dirty="0" smtClean="0"/>
              <a:t>Microsoft Confidential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4192" y="42527"/>
            <a:ext cx="1020460" cy="107722"/>
          </a:xfrm>
          <a:prstGeom prst="rect">
            <a:avLst/>
          </a:prstGeom>
          <a:solidFill>
            <a:schemeClr val="tx1">
              <a:lumMod val="50000"/>
            </a:schemeClr>
          </a:solidFill>
          <a:ln>
            <a:no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0236669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3859213" cy="365125"/>
          </a:xfrm>
          <a:prstGeom prst="rect">
            <a:avLst/>
          </a:prstGeom>
        </p:spPr>
        <p:txBody>
          <a:bodyPr/>
          <a:lstStyle/>
          <a:p>
            <a:r>
              <a:rPr lang="en-US" dirty="0" smtClean="0"/>
              <a:t>Microsoft Confidential</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88825" cy="683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4115708" y="1124201"/>
            <a:ext cx="918121" cy="229589"/>
          </a:xfrm>
          <a:prstGeom prst="ellipse">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
        <p:nvSpPr>
          <p:cNvPr id="5" name="TextBox 4"/>
          <p:cNvSpPr txBox="1"/>
          <p:nvPr/>
        </p:nvSpPr>
        <p:spPr>
          <a:xfrm>
            <a:off x="11154192" y="31894"/>
            <a:ext cx="1020460"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6" name="Rounded Rectangle 5"/>
          <p:cNvSpPr/>
          <p:nvPr/>
        </p:nvSpPr>
        <p:spPr bwMode="auto">
          <a:xfrm>
            <a:off x="3964529" y="2712484"/>
            <a:ext cx="2764781" cy="126671"/>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
        <p:nvSpPr>
          <p:cNvPr id="7" name="Rounded Rectangle 6"/>
          <p:cNvSpPr/>
          <p:nvPr/>
        </p:nvSpPr>
        <p:spPr bwMode="auto">
          <a:xfrm>
            <a:off x="2698893" y="3013740"/>
            <a:ext cx="4030417" cy="126671"/>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
        <p:nvSpPr>
          <p:cNvPr id="8" name="Rounded Rectangle 7"/>
          <p:cNvSpPr/>
          <p:nvPr/>
        </p:nvSpPr>
        <p:spPr bwMode="auto">
          <a:xfrm>
            <a:off x="2698893" y="3307247"/>
            <a:ext cx="4030417" cy="126671"/>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
        <p:nvSpPr>
          <p:cNvPr id="9" name="Rounded Rectangle 8"/>
          <p:cNvSpPr/>
          <p:nvPr/>
        </p:nvSpPr>
        <p:spPr bwMode="auto">
          <a:xfrm>
            <a:off x="2698893" y="3573721"/>
            <a:ext cx="4030417" cy="126671"/>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
        <p:nvSpPr>
          <p:cNvPr id="10" name="Rounded Rectangle 9"/>
          <p:cNvSpPr/>
          <p:nvPr/>
        </p:nvSpPr>
        <p:spPr bwMode="auto">
          <a:xfrm>
            <a:off x="2684719" y="3882065"/>
            <a:ext cx="4030417" cy="126671"/>
          </a:xfrm>
          <a:prstGeom prst="roundRect">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660770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Installation </a:t>
            </a:r>
            <a:br>
              <a:rPr lang="en-US" dirty="0" smtClean="0"/>
            </a:br>
            <a:r>
              <a:rPr lang="en-US" sz="3200" dirty="0" smtClean="0"/>
              <a:t>54 MB, Single File Download</a:t>
            </a:r>
            <a:endParaRPr lang="en-US" sz="3200" dirty="0"/>
          </a:p>
        </p:txBody>
      </p:sp>
      <p:sp>
        <p:nvSpPr>
          <p:cNvPr id="11" name="Footer Placeholder 12"/>
          <p:cNvSpPr>
            <a:spLocks noGrp="1"/>
          </p:cNvSpPr>
          <p:nvPr>
            <p:ph type="ftr" sz="quarter" idx="4294967295"/>
          </p:nvPr>
        </p:nvSpPr>
        <p:spPr>
          <a:xfrm>
            <a:off x="0" y="6323013"/>
            <a:ext cx="5475288" cy="157162"/>
          </a:xfrm>
          <a:prstGeom prst="rect">
            <a:avLst/>
          </a:prstGeom>
        </p:spPr>
        <p:txBody>
          <a:bodyPr lIns="0" tIns="0" rIns="0" bIns="0" anchor="ctr"/>
          <a:lstStyle>
            <a:lvl1pPr>
              <a:defRPr sz="800"/>
            </a:lvl1pPr>
          </a:lstStyle>
          <a:p>
            <a:fld id="{E6B99D99-642A-4E17-BD22-6C52BED7EF28}" type="slidenum">
              <a:rPr lang="en-US" smtClean="0">
                <a:solidFill>
                  <a:srgbClr val="FFFFFF"/>
                </a:solidFill>
              </a:rPr>
              <a:pPr/>
              <a:t>15</a:t>
            </a:fld>
            <a:r>
              <a:rPr lang="en-US" dirty="0" smtClean="0">
                <a:solidFill>
                  <a:srgbClr val="FFFFFF"/>
                </a:solidFill>
              </a:rPr>
              <a:t>  </a:t>
            </a:r>
            <a:r>
              <a:rPr lang="en-US" dirty="0" smtClean="0">
                <a:solidFill>
                  <a:srgbClr val="FFC200"/>
                </a:solidFill>
              </a:rPr>
              <a:t>|  </a:t>
            </a:r>
            <a:r>
              <a:rPr lang="en-US" dirty="0" smtClean="0">
                <a:solidFill>
                  <a:srgbClr val="FFFFFF"/>
                </a:solidFill>
              </a:rPr>
              <a:t>Microsoft Confidential</a:t>
            </a:r>
            <a:endParaRPr lang="en-US" dirty="0">
              <a:solidFill>
                <a:srgbClr val="FFFFFF"/>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231" y="1602942"/>
            <a:ext cx="6517385" cy="353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187" y="2054490"/>
            <a:ext cx="6485848" cy="353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757" y="2441535"/>
            <a:ext cx="6517388" cy="353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520" y="2957585"/>
            <a:ext cx="6443801" cy="349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190" y="3105975"/>
            <a:ext cx="6464827" cy="350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277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9" y="1104404"/>
            <a:ext cx="7486377" cy="397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Configuration </a:t>
            </a:r>
            <a:endParaRPr lang="en-US" dirty="0"/>
          </a:p>
        </p:txBody>
      </p:sp>
      <p:sp>
        <p:nvSpPr>
          <p:cNvPr id="16" name="Footer Placeholder 12"/>
          <p:cNvSpPr>
            <a:spLocks noGrp="1"/>
          </p:cNvSpPr>
          <p:nvPr>
            <p:ph type="ftr" sz="quarter" idx="4294967295"/>
          </p:nvPr>
        </p:nvSpPr>
        <p:spPr>
          <a:xfrm>
            <a:off x="0" y="6323013"/>
            <a:ext cx="5475288" cy="157162"/>
          </a:xfrm>
          <a:prstGeom prst="rect">
            <a:avLst/>
          </a:prstGeom>
        </p:spPr>
        <p:txBody>
          <a:bodyPr lIns="0" tIns="0" rIns="0" bIns="0" anchor="ctr"/>
          <a:lstStyle>
            <a:lvl1pPr>
              <a:defRPr sz="800"/>
            </a:lvl1pPr>
          </a:lstStyle>
          <a:p>
            <a:fld id="{E6B99D99-642A-4E17-BD22-6C52BED7EF28}" type="slidenum">
              <a:rPr lang="en-US" smtClean="0">
                <a:solidFill>
                  <a:srgbClr val="FFFFFF"/>
                </a:solidFill>
              </a:rPr>
              <a:pPr/>
              <a:t>16</a:t>
            </a:fld>
            <a:r>
              <a:rPr lang="en-US" dirty="0" smtClean="0">
                <a:solidFill>
                  <a:srgbClr val="FFFFFF"/>
                </a:solidFill>
              </a:rPr>
              <a:t>  </a:t>
            </a:r>
            <a:r>
              <a:rPr lang="en-US" dirty="0" smtClean="0">
                <a:solidFill>
                  <a:srgbClr val="FFC200"/>
                </a:solidFill>
              </a:rPr>
              <a:t>|  </a:t>
            </a:r>
            <a:r>
              <a:rPr lang="en-US" dirty="0" smtClean="0">
                <a:solidFill>
                  <a:srgbClr val="FFFFFF"/>
                </a:solidFill>
              </a:rPr>
              <a:t>Microsoft Confidential</a:t>
            </a:r>
            <a:endParaRPr lang="en-US" dirty="0">
              <a:solidFill>
                <a:srgbClr val="FFFFFF"/>
              </a:solidFill>
            </a:endParaRPr>
          </a:p>
        </p:txBody>
      </p:sp>
      <p:grpSp>
        <p:nvGrpSpPr>
          <p:cNvPr id="5" name="Group 4"/>
          <p:cNvGrpSpPr/>
          <p:nvPr/>
        </p:nvGrpSpPr>
        <p:grpSpPr>
          <a:xfrm>
            <a:off x="2289554" y="1525258"/>
            <a:ext cx="7510724" cy="3988971"/>
            <a:chOff x="1717612" y="1143944"/>
            <a:chExt cx="5634510" cy="2991728"/>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12" y="1143944"/>
              <a:ext cx="5634510" cy="29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52849" y="3172827"/>
              <a:ext cx="655398" cy="92333"/>
            </a:xfrm>
            <a:prstGeom prst="rect">
              <a:avLst/>
            </a:prstGeom>
            <a:noFill/>
          </p:spPr>
          <p:txBody>
            <a:bodyPr wrap="none" lIns="0" tIns="0" rIns="0" bIns="0" rtlCol="0">
              <a:spAutoFit/>
            </a:bodyPr>
            <a:lstStyle/>
            <a:p>
              <a:r>
                <a:rPr lang="de-AT" sz="800" b="1" dirty="0" smtClean="0">
                  <a:solidFill>
                    <a:schemeClr val="bg1"/>
                  </a:solidFill>
                  <a:latin typeface="Segoe Light" pitchFamily="34" charset="0"/>
                </a:rPr>
                <a:t>admin@mikek.me</a:t>
              </a:r>
            </a:p>
          </p:txBody>
        </p:sp>
        <p:sp>
          <p:nvSpPr>
            <p:cNvPr id="4" name="TextBox 3"/>
            <p:cNvSpPr txBox="1"/>
            <p:nvPr/>
          </p:nvSpPr>
          <p:spPr>
            <a:xfrm flipH="1">
              <a:off x="3724339" y="3467100"/>
              <a:ext cx="2162110" cy="161583"/>
            </a:xfrm>
            <a:prstGeom prst="rect">
              <a:avLst/>
            </a:prstGeom>
            <a:noFill/>
          </p:spPr>
          <p:txBody>
            <a:bodyPr wrap="square" lIns="0" tIns="0" rIns="0" bIns="0" rtlCol="0">
              <a:spAutoFit/>
            </a:bodyPr>
            <a:lstStyle/>
            <a:p>
              <a:r>
                <a:rPr lang="de-AT" sz="1400" dirty="0" err="1" smtClean="0">
                  <a:solidFill>
                    <a:schemeClr val="bg1"/>
                  </a:solidFill>
                  <a:latin typeface="Wingdings" pitchFamily="2" charset="2"/>
                </a:rPr>
                <a:t>wwwwwwwwww</a:t>
              </a:r>
              <a:endParaRPr lang="de-AT" sz="1400" dirty="0" smtClean="0">
                <a:solidFill>
                  <a:schemeClr val="bg1"/>
                </a:solidFill>
                <a:latin typeface="Wingdings" pitchFamily="2" charset="2"/>
              </a:endParaRPr>
            </a:p>
          </p:txBody>
        </p:sp>
      </p:grpSp>
      <p:grpSp>
        <p:nvGrpSpPr>
          <p:cNvPr id="7" name="Group 6"/>
          <p:cNvGrpSpPr/>
          <p:nvPr/>
        </p:nvGrpSpPr>
        <p:grpSpPr>
          <a:xfrm>
            <a:off x="3123404" y="1939090"/>
            <a:ext cx="7535068" cy="3988971"/>
            <a:chOff x="2343160" y="1454317"/>
            <a:chExt cx="5652774" cy="2991728"/>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60" y="1454317"/>
              <a:ext cx="5652774" cy="29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63416" y="3460522"/>
              <a:ext cx="1058258" cy="103874"/>
            </a:xfrm>
            <a:prstGeom prst="rect">
              <a:avLst/>
            </a:prstGeom>
            <a:noFill/>
          </p:spPr>
          <p:txBody>
            <a:bodyPr wrap="none" lIns="0" tIns="0" rIns="0" bIns="0" rtlCol="0">
              <a:spAutoFit/>
            </a:bodyPr>
            <a:lstStyle/>
            <a:p>
              <a:r>
                <a:rPr lang="de-AT" sz="900" b="1" dirty="0" err="1" smtClean="0">
                  <a:solidFill>
                    <a:schemeClr val="bg1"/>
                  </a:solidFill>
                  <a:latin typeface="Segoe Light" pitchFamily="34" charset="0"/>
                </a:rPr>
                <a:t>mikek.local</a:t>
              </a:r>
              <a:r>
                <a:rPr lang="de-AT" sz="900" b="1" dirty="0" smtClean="0">
                  <a:solidFill>
                    <a:schemeClr val="bg1"/>
                  </a:solidFill>
                  <a:latin typeface="Segoe Light" pitchFamily="34" charset="0"/>
                </a:rPr>
                <a:t>\Administrator</a:t>
              </a:r>
            </a:p>
          </p:txBody>
        </p:sp>
        <p:sp>
          <p:nvSpPr>
            <p:cNvPr id="14" name="TextBox 13"/>
            <p:cNvSpPr txBox="1"/>
            <p:nvPr/>
          </p:nvSpPr>
          <p:spPr>
            <a:xfrm>
              <a:off x="4353893" y="3812947"/>
              <a:ext cx="808124" cy="103874"/>
            </a:xfrm>
            <a:prstGeom prst="rect">
              <a:avLst/>
            </a:prstGeom>
            <a:noFill/>
          </p:spPr>
          <p:txBody>
            <a:bodyPr wrap="none" lIns="0" tIns="0" rIns="0" bIns="0" rtlCol="0">
              <a:spAutoFit/>
            </a:bodyPr>
            <a:lstStyle/>
            <a:p>
              <a:r>
                <a:rPr lang="de-AT" sz="900" b="1" dirty="0" err="1" smtClean="0">
                  <a:solidFill>
                    <a:schemeClr val="bg1"/>
                  </a:solidFill>
                  <a:latin typeface="Wingdings" pitchFamily="2" charset="2"/>
                </a:rPr>
                <a:t>wwwwwwwwwwwwwwww</a:t>
              </a:r>
              <a:endParaRPr lang="de-AT" sz="900" b="1" dirty="0" smtClean="0">
                <a:solidFill>
                  <a:schemeClr val="bg1"/>
                </a:solidFill>
                <a:latin typeface="Wingdings" pitchFamily="2" charset="2"/>
              </a:endParaRPr>
            </a:p>
          </p:txBody>
        </p:sp>
      </p:gr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706" y="2305052"/>
            <a:ext cx="7449859" cy="395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7239" y="2451436"/>
            <a:ext cx="7510724" cy="402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559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Full vs. Delta Syncs</a:t>
            </a:r>
            <a:endParaRPr lang="en-US" dirty="0"/>
          </a:p>
        </p:txBody>
      </p:sp>
      <p:sp>
        <p:nvSpPr>
          <p:cNvPr id="3" name="Content Placeholder 2"/>
          <p:cNvSpPr>
            <a:spLocks noGrp="1"/>
          </p:cNvSpPr>
          <p:nvPr>
            <p:ph idx="1"/>
          </p:nvPr>
        </p:nvSpPr>
        <p:spPr/>
        <p:txBody>
          <a:bodyPr/>
          <a:lstStyle/>
          <a:p>
            <a:r>
              <a:rPr lang="en-US" dirty="0" smtClean="0"/>
              <a:t>After the install </a:t>
            </a:r>
          </a:p>
          <a:p>
            <a:pPr lvl="1"/>
            <a:r>
              <a:rPr lang="en-US" dirty="0" smtClean="0"/>
              <a:t>Microsoft Online </a:t>
            </a:r>
            <a:r>
              <a:rPr lang="en-US" dirty="0" err="1" smtClean="0"/>
              <a:t>DirSync</a:t>
            </a:r>
            <a:r>
              <a:rPr lang="en-US" dirty="0" smtClean="0"/>
              <a:t> will sync the entire forest </a:t>
            </a:r>
          </a:p>
          <a:p>
            <a:pPr lvl="2"/>
            <a:r>
              <a:rPr lang="en-US" dirty="0" smtClean="0"/>
              <a:t>Single forest only</a:t>
            </a:r>
          </a:p>
          <a:p>
            <a:pPr lvl="2"/>
            <a:r>
              <a:rPr lang="en-US" dirty="0" smtClean="0"/>
              <a:t>Syncs all users, mail-enabled groups, security groups, and contacts</a:t>
            </a:r>
          </a:p>
          <a:p>
            <a:pPr lvl="1"/>
            <a:r>
              <a:rPr lang="en-US" dirty="0" smtClean="0"/>
              <a:t>Initial Full Sync can take some time, depending on the number of objects </a:t>
            </a:r>
          </a:p>
          <a:p>
            <a:r>
              <a:rPr lang="en-US" dirty="0" smtClean="0"/>
              <a:t>Subsequent syncs (Delta Syncs)</a:t>
            </a:r>
          </a:p>
          <a:p>
            <a:pPr lvl="1"/>
            <a:r>
              <a:rPr lang="en-US" dirty="0" smtClean="0"/>
              <a:t>Default every three hours</a:t>
            </a:r>
          </a:p>
          <a:p>
            <a:pPr lvl="1"/>
            <a:r>
              <a:rPr lang="en-US" dirty="0" smtClean="0"/>
              <a:t>Syncs all changes on premise to Microsoft Online</a:t>
            </a:r>
          </a:p>
          <a:p>
            <a:pPr lvl="1"/>
            <a:r>
              <a:rPr lang="en-US" dirty="0" smtClean="0"/>
              <a:t>Can be very quick, depending on the rate of change on premise </a:t>
            </a:r>
            <a:endParaRPr lang="en-US" dirty="0"/>
          </a:p>
        </p:txBody>
      </p:sp>
      <p:sp>
        <p:nvSpPr>
          <p:cNvPr id="6" name="Footer Placeholder 12"/>
          <p:cNvSpPr>
            <a:spLocks noGrp="1"/>
          </p:cNvSpPr>
          <p:nvPr>
            <p:ph type="ftr" sz="quarter" idx="4294967295"/>
          </p:nvPr>
        </p:nvSpPr>
        <p:spPr>
          <a:xfrm>
            <a:off x="519113" y="6472238"/>
            <a:ext cx="5475288" cy="157162"/>
          </a:xfrm>
          <a:prstGeom prst="rect">
            <a:avLst/>
          </a:prstGeom>
        </p:spPr>
        <p:txBody>
          <a:bodyPr lIns="0" tIns="0" rIns="0" bIns="0" anchor="ctr"/>
          <a:lstStyle>
            <a:lvl1pPr>
              <a:defRPr sz="800"/>
            </a:lvl1pPr>
          </a:lstStyle>
          <a:p>
            <a:fld id="{E6B99D99-642A-4E17-BD22-6C52BED7EF28}" type="slidenum">
              <a:rPr lang="en-US" smtClean="0">
                <a:solidFill>
                  <a:srgbClr val="FFFFFF"/>
                </a:solidFill>
              </a:rPr>
              <a:pPr/>
              <a:t>17</a:t>
            </a:fld>
            <a:r>
              <a:rPr lang="en-US" dirty="0" smtClean="0">
                <a:solidFill>
                  <a:srgbClr val="FFFFFF"/>
                </a:solidFill>
              </a:rPr>
              <a:t>  </a:t>
            </a:r>
            <a:r>
              <a:rPr lang="en-US" dirty="0" smtClean="0">
                <a:solidFill>
                  <a:srgbClr val="FFC200"/>
                </a:solidFill>
              </a:rPr>
              <a:t>|  </a:t>
            </a:r>
            <a:r>
              <a:rPr lang="en-US" dirty="0" smtClean="0">
                <a:solidFill>
                  <a:srgbClr val="FFFFFF"/>
                </a:solidFill>
              </a:rPr>
              <a:t>Microsoft Confidential</a:t>
            </a:r>
            <a:endParaRPr lang="en-US" dirty="0">
              <a:solidFill>
                <a:srgbClr val="FFFFFF"/>
              </a:solidFill>
            </a:endParaRPr>
          </a:p>
        </p:txBody>
      </p:sp>
    </p:spTree>
    <p:extLst>
      <p:ext uri="{BB962C8B-B14F-4D97-AF65-F5344CB8AC3E}">
        <p14:creationId xmlns:p14="http://schemas.microsoft.com/office/powerpoint/2010/main" val="20511028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4192" y="31894"/>
            <a:ext cx="1020460"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5" name="TextBox 4"/>
          <p:cNvSpPr txBox="1"/>
          <p:nvPr/>
        </p:nvSpPr>
        <p:spPr>
          <a:xfrm>
            <a:off x="6382597" y="2799905"/>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6" name="TextBox 5"/>
          <p:cNvSpPr txBox="1"/>
          <p:nvPr/>
        </p:nvSpPr>
        <p:spPr>
          <a:xfrm>
            <a:off x="6382597" y="3077746"/>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7" name="TextBox 6"/>
          <p:cNvSpPr txBox="1"/>
          <p:nvPr/>
        </p:nvSpPr>
        <p:spPr>
          <a:xfrm>
            <a:off x="6382597" y="3393554"/>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8" name="TextBox 7"/>
          <p:cNvSpPr txBox="1"/>
          <p:nvPr/>
        </p:nvSpPr>
        <p:spPr>
          <a:xfrm>
            <a:off x="6382597" y="3707216"/>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9" name="TextBox 8"/>
          <p:cNvSpPr txBox="1"/>
          <p:nvPr/>
        </p:nvSpPr>
        <p:spPr>
          <a:xfrm>
            <a:off x="6382597" y="3973031"/>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0" name="TextBox 9"/>
          <p:cNvSpPr txBox="1"/>
          <p:nvPr/>
        </p:nvSpPr>
        <p:spPr>
          <a:xfrm>
            <a:off x="6382597" y="4302640"/>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1" name="TextBox 10"/>
          <p:cNvSpPr txBox="1"/>
          <p:nvPr/>
        </p:nvSpPr>
        <p:spPr>
          <a:xfrm>
            <a:off x="6382597" y="4600351"/>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2" name="TextBox 11"/>
          <p:cNvSpPr txBox="1"/>
          <p:nvPr/>
        </p:nvSpPr>
        <p:spPr>
          <a:xfrm>
            <a:off x="6382597" y="4876798"/>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3" name="TextBox 12"/>
          <p:cNvSpPr txBox="1"/>
          <p:nvPr/>
        </p:nvSpPr>
        <p:spPr>
          <a:xfrm>
            <a:off x="6382597" y="5195774"/>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4" name="TextBox 13"/>
          <p:cNvSpPr txBox="1"/>
          <p:nvPr/>
        </p:nvSpPr>
        <p:spPr>
          <a:xfrm>
            <a:off x="6382597" y="5482853"/>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5" name="TextBox 14"/>
          <p:cNvSpPr txBox="1"/>
          <p:nvPr/>
        </p:nvSpPr>
        <p:spPr>
          <a:xfrm>
            <a:off x="6382597" y="5769934"/>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6" name="TextBox 15"/>
          <p:cNvSpPr txBox="1"/>
          <p:nvPr/>
        </p:nvSpPr>
        <p:spPr>
          <a:xfrm>
            <a:off x="6382597" y="6067644"/>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7" name="TextBox 16"/>
          <p:cNvSpPr txBox="1"/>
          <p:nvPr/>
        </p:nvSpPr>
        <p:spPr>
          <a:xfrm>
            <a:off x="6382597" y="6365356"/>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
        <p:nvSpPr>
          <p:cNvPr id="18" name="TextBox 17"/>
          <p:cNvSpPr txBox="1"/>
          <p:nvPr/>
        </p:nvSpPr>
        <p:spPr>
          <a:xfrm>
            <a:off x="6382597" y="6663068"/>
            <a:ext cx="392122" cy="107722"/>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2785085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 Monitoring</a:t>
            </a:r>
            <a:endParaRPr lang="en-US" dirty="0"/>
          </a:p>
        </p:txBody>
      </p:sp>
      <p:sp>
        <p:nvSpPr>
          <p:cNvPr id="3" name="Content Placeholder 2"/>
          <p:cNvSpPr>
            <a:spLocks noGrp="1"/>
          </p:cNvSpPr>
          <p:nvPr>
            <p:ph idx="1"/>
          </p:nvPr>
        </p:nvSpPr>
        <p:spPr/>
        <p:txBody>
          <a:bodyPr/>
          <a:lstStyle/>
          <a:p>
            <a:r>
              <a:rPr lang="en-US" smtClean="0"/>
              <a:t>Vendors often have online dashboards and feeds</a:t>
            </a:r>
          </a:p>
          <a:p>
            <a:r>
              <a:rPr lang="en-US" smtClean="0"/>
              <a:t>Your own monitoring is also important:</a:t>
            </a:r>
          </a:p>
          <a:p>
            <a:pPr lvl="1"/>
            <a:r>
              <a:rPr lang="en-US" smtClean="0"/>
              <a:t>Helps identify last mile issues</a:t>
            </a:r>
          </a:p>
          <a:p>
            <a:pPr lvl="1"/>
            <a:r>
              <a:rPr lang="en-US" smtClean="0"/>
              <a:t>Locates partial availability</a:t>
            </a:r>
          </a:p>
          <a:p>
            <a:pPr lvl="1"/>
            <a:r>
              <a:rPr lang="en-US" smtClean="0"/>
              <a:t>Affects SLAs</a:t>
            </a:r>
          </a:p>
          <a:p>
            <a:r>
              <a:rPr lang="en-US" smtClean="0"/>
              <a:t>Systems Center Operations Manager</a:t>
            </a:r>
          </a:p>
          <a:p>
            <a:pPr lvl="1"/>
            <a:r>
              <a:rPr lang="en-US" smtClean="0"/>
              <a:t>Web probes</a:t>
            </a:r>
          </a:p>
          <a:p>
            <a:pPr lvl="1"/>
            <a:r>
              <a:rPr lang="en-US" smtClean="0"/>
              <a:t>Script probes</a:t>
            </a:r>
            <a:endParaRPr lang="en-US" dirty="0"/>
          </a:p>
        </p:txBody>
      </p:sp>
      <p:pic>
        <p:nvPicPr>
          <p:cNvPr id="4" name="Picture 113" descr="D:\Quest Software\Freelance\Icon-Library-13813\Work In Progress\Phase I\PNG24\Cloud.png"/>
          <p:cNvPicPr>
            <a:picLocks noChangeAspect="1" noChangeArrowheads="1"/>
          </p:cNvPicPr>
          <p:nvPr/>
        </p:nvPicPr>
        <p:blipFill>
          <a:blip r:embed="rId2" cstate="print">
            <a:extLst>
              <a:ext uri="{28A0092B-C50C-407E-A947-70E740481C1C}">
                <a14:useLocalDpi xmlns:a14="http://schemas.microsoft.com/office/drawing/2010/main" val="0"/>
              </a:ext>
            </a:extLst>
          </a:blip>
          <a:srcRect l="9621" t="25195" r="4137" b="33009"/>
          <a:stretch>
            <a:fillRect/>
          </a:stretch>
        </p:blipFill>
        <p:spPr bwMode="auto">
          <a:xfrm>
            <a:off x="7499727" y="3770588"/>
            <a:ext cx="3838240" cy="1858938"/>
          </a:xfrm>
          <a:prstGeom prst="rect">
            <a:avLst/>
          </a:prstGeom>
          <a:noFill/>
          <a:ln w="9525">
            <a:noFill/>
            <a:miter lim="800000"/>
            <a:headEnd/>
            <a:tailEnd/>
          </a:ln>
        </p:spPr>
      </p:pic>
      <p:sp>
        <p:nvSpPr>
          <p:cNvPr id="5" name="TextBox 4"/>
          <p:cNvSpPr txBox="1"/>
          <p:nvPr/>
        </p:nvSpPr>
        <p:spPr>
          <a:xfrm>
            <a:off x="9255599" y="4277276"/>
            <a:ext cx="1347035" cy="400110"/>
          </a:xfrm>
          <a:prstGeom prst="rect">
            <a:avLst/>
          </a:prstGeom>
          <a:noFill/>
        </p:spPr>
        <p:txBody>
          <a:bodyPr wrap="none" rtlCol="0">
            <a:spAutoFit/>
            <a:scene3d>
              <a:camera prst="orthographicFront"/>
              <a:lightRig rig="threePt" dir="t"/>
            </a:scene3d>
            <a:sp3d extrusionH="57150">
              <a:bevelT w="38100" h="38100"/>
            </a:sp3d>
          </a:bodyPr>
          <a:lstStyle/>
          <a:p>
            <a:r>
              <a:rPr lang="en-US" sz="2000" baseline="0" dirty="0" smtClean="0">
                <a:solidFill>
                  <a:schemeClr val="tx2">
                    <a:lumMod val="40000"/>
                    <a:lumOff val="60000"/>
                  </a:schemeClr>
                </a:solidFill>
              </a:rPr>
              <a:t>Office 365</a:t>
            </a:r>
          </a:p>
        </p:txBody>
      </p:sp>
      <p:pic>
        <p:nvPicPr>
          <p:cNvPr id="6" name="Picture 51" descr="D:\Quest Software\Freelance\Icon-Library-13813\Work In Progress\Phase I\PNG24\Connectors\Branching Arrow-Blue-02.png"/>
          <p:cNvPicPr>
            <a:picLocks noChangeAspect="1" noChangeArrowheads="1"/>
          </p:cNvPicPr>
          <p:nvPr/>
        </p:nvPicPr>
        <p:blipFill>
          <a:blip r:embed="rId3"/>
          <a:srcRect/>
          <a:stretch>
            <a:fillRect/>
          </a:stretch>
        </p:blipFill>
        <p:spPr bwMode="auto">
          <a:xfrm>
            <a:off x="5760518" y="4909599"/>
            <a:ext cx="2184070" cy="1457325"/>
          </a:xfrm>
          <a:prstGeom prst="rect">
            <a:avLst/>
          </a:prstGeom>
          <a:noFill/>
          <a:ln w="9525">
            <a:noFill/>
            <a:miter lim="800000"/>
            <a:headEnd/>
            <a:tailEnd/>
          </a:ln>
        </p:spPr>
      </p:pic>
      <p:pic>
        <p:nvPicPr>
          <p:cNvPr id="7" name="Picture 136" descr="D:\Quest Software\Freelance\Icon-Library-13813\Work In Progress\Phase I\PNG24\Magnifying Glass.png"/>
          <p:cNvPicPr>
            <a:picLocks noChangeAspect="1" noChangeArrowheads="1"/>
          </p:cNvPicPr>
          <p:nvPr/>
        </p:nvPicPr>
        <p:blipFill>
          <a:blip r:embed="rId4"/>
          <a:srcRect/>
          <a:stretch>
            <a:fillRect/>
          </a:stretch>
        </p:blipFill>
        <p:spPr bwMode="auto">
          <a:xfrm>
            <a:off x="6282046" y="4909599"/>
            <a:ext cx="1409700" cy="1409700"/>
          </a:xfrm>
          <a:prstGeom prst="rect">
            <a:avLst/>
          </a:prstGeom>
          <a:noFill/>
          <a:ln w="9525">
            <a:noFill/>
            <a:miter lim="800000"/>
            <a:headEnd/>
            <a:tailEnd/>
          </a:ln>
        </p:spPr>
      </p:pic>
      <p:pic>
        <p:nvPicPr>
          <p:cNvPr id="8" name="Picture 18" descr="Server Box.png"/>
          <p:cNvPicPr>
            <a:picLocks noChangeAspect="1"/>
          </p:cNvPicPr>
          <p:nvPr/>
        </p:nvPicPr>
        <p:blipFill>
          <a:blip r:embed="rId5"/>
          <a:srcRect t="4454" b="3568"/>
          <a:stretch>
            <a:fillRect/>
          </a:stretch>
        </p:blipFill>
        <p:spPr bwMode="auto">
          <a:xfrm>
            <a:off x="5087418" y="5583077"/>
            <a:ext cx="1346200" cy="1238250"/>
          </a:xfrm>
          <a:prstGeom prst="rect">
            <a:avLst/>
          </a:prstGeom>
          <a:noFill/>
          <a:ln w="9525">
            <a:noFill/>
            <a:miter lim="800000"/>
            <a:headEnd/>
            <a:tailEnd/>
          </a:ln>
        </p:spPr>
      </p:pic>
    </p:spTree>
    <p:extLst>
      <p:ext uri="{BB962C8B-B14F-4D97-AF65-F5344CB8AC3E}">
        <p14:creationId xmlns:p14="http://schemas.microsoft.com/office/powerpoint/2010/main" val="1987083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1266036" y="1709057"/>
            <a:ext cx="9660377" cy="40962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Program Files\Microsoft Expression\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190" y="4229811"/>
            <a:ext cx="1351052" cy="1035062"/>
          </a:xfrm>
          <a:prstGeom prst="rect">
            <a:avLst/>
          </a:prstGeom>
          <a:noFill/>
        </p:spPr>
      </p:pic>
      <p:pic>
        <p:nvPicPr>
          <p:cNvPr id="6" name="Picture 3" descr="C:\Program Files\Microsoft Expression\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7272" y="4229811"/>
            <a:ext cx="1351052" cy="1035062"/>
          </a:xfrm>
          <a:prstGeom prst="rect">
            <a:avLst/>
          </a:prstGeom>
          <a:noFill/>
        </p:spPr>
      </p:pic>
      <p:pic>
        <p:nvPicPr>
          <p:cNvPr id="7" name="Picture 3" descr="C:\Program Files\Microsoft Expression\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7354" y="4229811"/>
            <a:ext cx="1351052" cy="1035062"/>
          </a:xfrm>
          <a:prstGeom prst="rect">
            <a:avLst/>
          </a:prstGeom>
          <a:noFill/>
        </p:spPr>
      </p:pic>
      <p:pic>
        <p:nvPicPr>
          <p:cNvPr id="1028"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5182" y="4040756"/>
            <a:ext cx="693027" cy="378113"/>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8265" y="4040756"/>
            <a:ext cx="693027" cy="378113"/>
          </a:xfrm>
          <a:prstGeom prst="rect">
            <a:avLst/>
          </a:prstGeom>
          <a:noFill/>
          <a:ln w="9525">
            <a:noFill/>
            <a:miter lim="800000"/>
            <a:headEnd/>
            <a:tailEnd/>
          </a:ln>
          <a:effectLst/>
        </p:spPr>
      </p:pic>
      <p:pic>
        <p:nvPicPr>
          <p:cNvPr id="10"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5343" y="4040756"/>
            <a:ext cx="693027" cy="3781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0171" y="4355850"/>
            <a:ext cx="504019" cy="324097"/>
          </a:xfrm>
          <a:prstGeom prst="rect">
            <a:avLst/>
          </a:prstGeom>
          <a:noFill/>
          <a:ln w="9525">
            <a:noFill/>
            <a:miter lim="800000"/>
            <a:headEnd/>
            <a:tailEnd/>
          </a:ln>
          <a:effectLst/>
        </p:spPr>
      </p:pic>
      <p:pic>
        <p:nvPicPr>
          <p:cNvPr id="12"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56" y="4355850"/>
            <a:ext cx="504019" cy="324097"/>
          </a:xfrm>
          <a:prstGeom prst="rect">
            <a:avLst/>
          </a:prstGeom>
          <a:noFill/>
          <a:ln w="9525">
            <a:noFill/>
            <a:miter lim="800000"/>
            <a:headEnd/>
            <a:tailEnd/>
          </a:ln>
          <a:effectLst/>
        </p:spPr>
      </p:pic>
      <p:pic>
        <p:nvPicPr>
          <p:cNvPr id="13"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71341" y="4355850"/>
            <a:ext cx="504019" cy="324097"/>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78341" y="4733963"/>
            <a:ext cx="423323" cy="189057"/>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6167" y="4670944"/>
            <a:ext cx="619524" cy="228443"/>
          </a:xfrm>
          <a:prstGeom prst="rect">
            <a:avLst/>
          </a:prstGeom>
          <a:noFill/>
          <a:ln w="9525">
            <a:noFill/>
            <a:miter lim="800000"/>
            <a:headEnd/>
            <a:tailEnd/>
          </a:ln>
          <a:effectLst/>
        </p:spPr>
      </p:pic>
      <p:pic>
        <p:nvPicPr>
          <p:cNvPr id="1035" name="Picture 1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8259" y="4733963"/>
            <a:ext cx="421094" cy="315093"/>
          </a:xfrm>
          <a:prstGeom prst="rect">
            <a:avLst/>
          </a:prstGeom>
          <a:noFill/>
          <a:ln w="9525">
            <a:noFill/>
            <a:miter lim="800000"/>
            <a:headEnd/>
            <a:tailEnd/>
          </a:ln>
          <a:effectLst/>
        </p:spPr>
      </p:pic>
      <p:sp>
        <p:nvSpPr>
          <p:cNvPr id="20" name="Isosceles Triangle 19"/>
          <p:cNvSpPr/>
          <p:nvPr/>
        </p:nvSpPr>
        <p:spPr>
          <a:xfrm>
            <a:off x="1518046" y="1898115"/>
            <a:ext cx="3024118" cy="1827547"/>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Active Directory</a:t>
            </a:r>
            <a:endParaRPr lang="en-US" dirty="0"/>
          </a:p>
        </p:txBody>
      </p:sp>
      <p:cxnSp>
        <p:nvCxnSpPr>
          <p:cNvPr id="22" name="Shape 21"/>
          <p:cNvCxnSpPr>
            <a:stCxn id="20" idx="5"/>
            <a:endCxn id="1027" idx="0"/>
          </p:cNvCxnSpPr>
          <p:nvPr/>
        </p:nvCxnSpPr>
        <p:spPr>
          <a:xfrm>
            <a:off x="3786134" y="2811887"/>
            <a:ext cx="2103583" cy="1417924"/>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20" idx="5"/>
            <a:endCxn id="6" idx="0"/>
          </p:cNvCxnSpPr>
          <p:nvPr/>
        </p:nvCxnSpPr>
        <p:spPr>
          <a:xfrm>
            <a:off x="3786134" y="2811887"/>
            <a:ext cx="4196664" cy="1417924"/>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a:stCxn id="20" idx="5"/>
            <a:endCxn id="7" idx="0"/>
          </p:cNvCxnSpPr>
          <p:nvPr/>
        </p:nvCxnSpPr>
        <p:spPr>
          <a:xfrm>
            <a:off x="3786135" y="2811887"/>
            <a:ext cx="6296745" cy="1417924"/>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02048" y="4544907"/>
            <a:ext cx="2856112" cy="819245"/>
            <a:chOff x="1201849" y="4544906"/>
            <a:chExt cx="2142642" cy="819245"/>
          </a:xfrm>
        </p:grpSpPr>
        <p:sp>
          <p:nvSpPr>
            <p:cNvPr id="32" name="Rounded Rectangle 31"/>
            <p:cNvSpPr/>
            <p:nvPr/>
          </p:nvSpPr>
          <p:spPr>
            <a:xfrm>
              <a:off x="1201849" y="4544906"/>
              <a:ext cx="2142642" cy="81924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37"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1755" y="4607925"/>
              <a:ext cx="929528" cy="6932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cxnSp>
        <p:nvCxnSpPr>
          <p:cNvPr id="35" name="Curved Connector 34"/>
          <p:cNvCxnSpPr>
            <a:stCxn id="32" idx="2"/>
            <a:endCxn id="1033" idx="2"/>
          </p:cNvCxnSpPr>
          <p:nvPr/>
        </p:nvCxnSpPr>
        <p:spPr>
          <a:xfrm rot="5400000" flipH="1" flipV="1">
            <a:off x="3750634" y="4178858"/>
            <a:ext cx="464764" cy="1905825"/>
          </a:xfrm>
          <a:prstGeom prst="curvedConnector3">
            <a:avLst>
              <a:gd name="adj1" fmla="val -40678"/>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32" idx="2"/>
            <a:endCxn id="1035" idx="2"/>
          </p:cNvCxnSpPr>
          <p:nvPr/>
        </p:nvCxnSpPr>
        <p:spPr>
          <a:xfrm rot="5400000" flipH="1" flipV="1">
            <a:off x="4951907" y="3127253"/>
            <a:ext cx="315095" cy="4158701"/>
          </a:xfrm>
          <a:prstGeom prst="curvedConnector3">
            <a:avLst>
              <a:gd name="adj1" fmla="val -85714"/>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2" idx="2"/>
            <a:endCxn id="1030" idx="2"/>
          </p:cNvCxnSpPr>
          <p:nvPr/>
        </p:nvCxnSpPr>
        <p:spPr>
          <a:xfrm rot="5400000" flipH="1" flipV="1">
            <a:off x="5939487" y="2013637"/>
            <a:ext cx="441132" cy="6259897"/>
          </a:xfrm>
          <a:prstGeom prst="curvedConnector3">
            <a:avLst>
              <a:gd name="adj1" fmla="val -71428"/>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p:txBody>
          <a:bodyPr/>
          <a:lstStyle/>
          <a:p>
            <a:r>
              <a:rPr lang="en-US" smtClean="0"/>
              <a:t>The Good Old Days of Enterprise Intranet</a:t>
            </a:r>
            <a:endParaRPr lang="en-US" dirty="0"/>
          </a:p>
        </p:txBody>
      </p:sp>
    </p:spTree>
    <p:extLst>
      <p:ext uri="{BB962C8B-B14F-4D97-AF65-F5344CB8AC3E}">
        <p14:creationId xmlns:p14="http://schemas.microsoft.com/office/powerpoint/2010/main" val="679290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Monitoring</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96990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0305020"/>
              </p:ext>
            </p:extLst>
          </p:nvPr>
        </p:nvGraphicFramePr>
        <p:xfrm>
          <a:off x="519113" y="1043797"/>
          <a:ext cx="11149012" cy="5184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4439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err="1" smtClean="0"/>
              <a:t>Intune</a:t>
            </a:r>
            <a:endParaRPr lang="en-US" dirty="0"/>
          </a:p>
        </p:txBody>
      </p:sp>
      <p:sp>
        <p:nvSpPr>
          <p:cNvPr id="3" name="Content Placeholder 2"/>
          <p:cNvSpPr>
            <a:spLocks noGrp="1"/>
          </p:cNvSpPr>
          <p:nvPr>
            <p:ph idx="1"/>
          </p:nvPr>
        </p:nvSpPr>
        <p:spPr>
          <a:xfrm>
            <a:off x="519112" y="1447799"/>
            <a:ext cx="11149013" cy="1526572"/>
          </a:xfrm>
        </p:spPr>
        <p:txBody>
          <a:bodyPr/>
          <a:lstStyle/>
          <a:p>
            <a:r>
              <a:rPr lang="en-US" dirty="0" smtClean="0"/>
              <a:t>Does not have a user directory</a:t>
            </a:r>
          </a:p>
          <a:p>
            <a:r>
              <a:rPr lang="en-US" dirty="0" smtClean="0"/>
              <a:t>Administrators are just Live IDs</a:t>
            </a:r>
          </a:p>
          <a:p>
            <a:r>
              <a:rPr lang="en-US" dirty="0" smtClean="0"/>
              <a:t>Enroll computers – not users</a:t>
            </a:r>
          </a:p>
        </p:txBody>
      </p:sp>
    </p:spTree>
    <p:extLst>
      <p:ext uri="{BB962C8B-B14F-4D97-AF65-F5344CB8AC3E}">
        <p14:creationId xmlns:p14="http://schemas.microsoft.com/office/powerpoint/2010/main" val="260519183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0363" y="1317177"/>
            <a:ext cx="7530225" cy="3751752"/>
          </a:xfrm>
          <a:prstGeom prst="rect">
            <a:avLst/>
          </a:prstGeom>
          <a:noFill/>
        </p:spPr>
      </p:pic>
      <p:sp>
        <p:nvSpPr>
          <p:cNvPr id="3" name="Title 1"/>
          <p:cNvSpPr txBox="1">
            <a:spLocks/>
          </p:cNvSpPr>
          <p:nvPr/>
        </p:nvSpPr>
        <p:spPr>
          <a:xfrm>
            <a:off x="609441" y="269814"/>
            <a:ext cx="11579384"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TextBox 3"/>
          <p:cNvSpPr txBox="1"/>
          <p:nvPr/>
        </p:nvSpPr>
        <p:spPr>
          <a:xfrm>
            <a:off x="519113" y="5256563"/>
            <a:ext cx="7285373" cy="656590"/>
          </a:xfrm>
          <a:prstGeom prst="rect">
            <a:avLst/>
          </a:prstGeom>
          <a:noFill/>
        </p:spPr>
        <p:txBody>
          <a:bodyPr wrap="square" lIns="0" rtlCol="0">
            <a:spAutoFit/>
          </a:bodyPr>
          <a:lstStyle/>
          <a:p>
            <a:pPr>
              <a:lnSpc>
                <a:spcPts val="2200"/>
              </a:lnSpc>
              <a:spcBef>
                <a:spcPts val="1100"/>
              </a:spcBef>
              <a:buClr>
                <a:schemeClr val="accent2"/>
              </a:buClr>
            </a:pPr>
            <a:r>
              <a:rPr lang="en-US" sz="1600" dirty="0" smtClean="0">
                <a:latin typeface="Segoe" pitchFamily="34" charset="0"/>
              </a:rPr>
              <a:t>The installation package includes a private certificate that is specific to the Windows Intune account</a:t>
            </a:r>
          </a:p>
        </p:txBody>
      </p:sp>
      <p:pic>
        <p:nvPicPr>
          <p:cNvPr id="5" name="Picture 2" descr="C:\ContentMaster\PPT_Library\PowerPoint\Certificate.png"/>
          <p:cNvPicPr>
            <a:picLocks noChangeAspect="1" noChangeArrowheads="1"/>
          </p:cNvPicPr>
          <p:nvPr/>
        </p:nvPicPr>
        <p:blipFill>
          <a:blip r:embed="rId4"/>
          <a:srcRect/>
          <a:stretch>
            <a:fillRect/>
          </a:stretch>
        </p:blipFill>
        <p:spPr bwMode="auto">
          <a:xfrm>
            <a:off x="8273260" y="4808181"/>
            <a:ext cx="1625618" cy="1170750"/>
          </a:xfrm>
          <a:prstGeom prst="rect">
            <a:avLst/>
          </a:prstGeom>
          <a:noFill/>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497" y="2823209"/>
            <a:ext cx="3984897" cy="468709"/>
          </a:xfrm>
          <a:prstGeom prst="rect">
            <a:avLst/>
          </a:prstGeom>
          <a:ln>
            <a:noFill/>
          </a:ln>
          <a:effectLst>
            <a:outerShdw blurRad="190500" algn="tl" rotWithShape="0">
              <a:srgbClr val="000000">
                <a:alpha val="70000"/>
              </a:srgbClr>
            </a:outerShdw>
          </a:effectLst>
        </p:spPr>
      </p:pic>
      <p:sp>
        <p:nvSpPr>
          <p:cNvPr id="7" name="Bent Arrow 6"/>
          <p:cNvSpPr/>
          <p:nvPr/>
        </p:nvSpPr>
        <p:spPr>
          <a:xfrm rot="5400000" flipH="1">
            <a:off x="6295254" y="1621712"/>
            <a:ext cx="121387" cy="3529283"/>
          </a:xfrm>
          <a:prstGeom prst="bentArrow">
            <a:avLst>
              <a:gd name="adj1" fmla="val 24860"/>
              <a:gd name="adj2" fmla="val 50000"/>
              <a:gd name="adj3" fmla="val 25000"/>
              <a:gd name="adj4" fmla="val 7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7426497" y="3125371"/>
            <a:ext cx="3984897" cy="92916"/>
          </a:xfrm>
          <a:prstGeom prst="round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999937" y="3232851"/>
            <a:ext cx="86130" cy="1635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609441" y="274639"/>
            <a:ext cx="10969943" cy="940013"/>
          </a:xfrm>
        </p:spPr>
        <p:txBody>
          <a:bodyPr>
            <a:normAutofit/>
          </a:bodyPr>
          <a:lstStyle/>
          <a:p>
            <a:r>
              <a:rPr lang="en-US" sz="4000" dirty="0" smtClean="0"/>
              <a:t>The Client Enrollment Package</a:t>
            </a:r>
            <a:endParaRPr lang="en-US" sz="4000" dirty="0"/>
          </a:p>
        </p:txBody>
      </p:sp>
    </p:spTree>
    <p:extLst>
      <p:ext uri="{BB962C8B-B14F-4D97-AF65-F5344CB8AC3E}">
        <p14:creationId xmlns:p14="http://schemas.microsoft.com/office/powerpoint/2010/main" val="309766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r>
              <a:rPr lang="en-US" sz="3600" dirty="0"/>
              <a:t>Using the Installation Executable File (.EXE</a:t>
            </a:r>
            <a:r>
              <a:rPr lang="en-US" sz="3600" dirty="0" smtClean="0"/>
              <a:t>)</a:t>
            </a:r>
            <a:endParaRPr lang="en-US" sz="3600" dirty="0"/>
          </a:p>
        </p:txBody>
      </p:sp>
      <p:sp>
        <p:nvSpPr>
          <p:cNvPr id="13" name="Text Placeholder 12"/>
          <p:cNvSpPr>
            <a:spLocks noGrp="1"/>
          </p:cNvSpPr>
          <p:nvPr>
            <p:ph type="body" sz="quarter" idx="10"/>
          </p:nvPr>
        </p:nvSpPr>
        <p:spPr>
          <a:xfrm>
            <a:off x="519113" y="1447801"/>
            <a:ext cx="4737099" cy="4343400"/>
          </a:xfrm>
        </p:spPr>
        <p:txBody>
          <a:bodyPr>
            <a:normAutofit/>
          </a:bodyPr>
          <a:lstStyle/>
          <a:p>
            <a:pPr marL="0" indent="0">
              <a:buNone/>
            </a:pPr>
            <a:r>
              <a:rPr lang="en-US" sz="2000" dirty="0" smtClean="0"/>
              <a:t>Windows_Intune_Setup.exe</a:t>
            </a:r>
          </a:p>
          <a:p>
            <a:r>
              <a:rPr lang="en-US" sz="1800" dirty="0" smtClean="0"/>
              <a:t>Invokes Setup Wizard</a:t>
            </a:r>
          </a:p>
          <a:p>
            <a:r>
              <a:rPr lang="en-US" sz="1800" dirty="0" smtClean="0"/>
              <a:t>Can operate in “Quiet” mode</a:t>
            </a:r>
          </a:p>
          <a:p>
            <a:r>
              <a:rPr lang="en-US" sz="1800" dirty="0" smtClean="0"/>
              <a:t>Contains MSIs </a:t>
            </a:r>
          </a:p>
          <a:p>
            <a:r>
              <a:rPr lang="en-US" sz="1800" dirty="0" smtClean="0"/>
              <a:t>Requires administrator privileges</a:t>
            </a:r>
          </a:p>
          <a:p>
            <a:r>
              <a:rPr lang="en-US" sz="1800" dirty="0" smtClean="0"/>
              <a:t>Requires certificate</a:t>
            </a:r>
          </a:p>
          <a:p>
            <a:r>
              <a:rPr lang="en-US" sz="1800" dirty="0" smtClean="0"/>
              <a:t>Works for both 64-bit and </a:t>
            </a:r>
            <a:br>
              <a:rPr lang="en-US" sz="1800" dirty="0" smtClean="0"/>
            </a:br>
            <a:r>
              <a:rPr lang="en-US" sz="1800" dirty="0" smtClean="0"/>
              <a:t>32-bit installations</a:t>
            </a:r>
          </a:p>
          <a:p>
            <a:endParaRPr lang="en-US" sz="1100" dirty="0" smtClean="0"/>
          </a:p>
          <a:p>
            <a:pPr marL="0" indent="0">
              <a:buNone/>
            </a:pPr>
            <a:r>
              <a:rPr lang="en-US" sz="2000" dirty="0" smtClean="0"/>
              <a:t>Command-line options</a:t>
            </a:r>
          </a:p>
          <a:p>
            <a:r>
              <a:rPr lang="en-US" sz="1800" dirty="0" smtClean="0"/>
              <a:t>/Quiet</a:t>
            </a:r>
          </a:p>
          <a:p>
            <a:r>
              <a:rPr lang="en-US" sz="1800" dirty="0" smtClean="0"/>
              <a:t>/Extract %temp%</a:t>
            </a: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945" y="1628777"/>
            <a:ext cx="6537980" cy="38571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989" y="1628775"/>
            <a:ext cx="6499895" cy="38380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780" y="1628777"/>
            <a:ext cx="6514312" cy="383911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3641" y="1628775"/>
            <a:ext cx="6512590" cy="383809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3641" y="1628777"/>
            <a:ext cx="6512590" cy="384761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1902" y="1628777"/>
            <a:ext cx="6576066" cy="385714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1902" y="1628777"/>
            <a:ext cx="6576066" cy="3857143"/>
          </a:xfrm>
          <a:prstGeom prst="rect">
            <a:avLst/>
          </a:prstGeom>
        </p:spPr>
      </p:pic>
      <p:pic>
        <p:nvPicPr>
          <p:cNvPr id="11" name="Picture 3" descr="C:\Users\richardh\AppData\Local\Microsoft\Windows\Temporary Internet Files\Content.IE5\M0F54I67\MC900441288[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79385" y="17712"/>
            <a:ext cx="478905" cy="35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12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50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500"/>
                            </p:stCondLst>
                            <p:childTnLst>
                              <p:par>
                                <p:cTn id="8" presetID="1" presetClass="exit" presetSubtype="0" fill="hold" nodeType="afterEffect">
                                  <p:stCondLst>
                                    <p:cond delay="100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1500"/>
                            </p:stCondLst>
                            <p:childTnLst>
                              <p:par>
                                <p:cTn id="11" presetID="1" presetClass="exit" presetSubtype="0" fill="hold" nodeType="afterEffect">
                                  <p:stCondLst>
                                    <p:cond delay="100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2500"/>
                            </p:stCondLst>
                            <p:childTnLst>
                              <p:par>
                                <p:cTn id="14" presetID="1" presetClass="exit"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hidden"/>
                                      </p:to>
                                    </p:set>
                                  </p:childTnLst>
                                </p:cTn>
                              </p:par>
                            </p:childTnLst>
                          </p:cTn>
                        </p:par>
                        <p:par>
                          <p:cTn id="16" fill="hold">
                            <p:stCondLst>
                              <p:cond delay="3500"/>
                            </p:stCondLst>
                            <p:childTnLst>
                              <p:par>
                                <p:cTn id="17" presetID="1" presetClass="exit"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hidden"/>
                                      </p:to>
                                    </p:set>
                                  </p:childTnLst>
                                </p:cTn>
                              </p:par>
                            </p:childTnLst>
                          </p:cTn>
                        </p:par>
                        <p:par>
                          <p:cTn id="19" fill="hold">
                            <p:stCondLst>
                              <p:cond delay="4500"/>
                            </p:stCondLst>
                            <p:childTnLst>
                              <p:par>
                                <p:cTn id="20" presetID="1" presetClass="exit" presetSubtype="0" fill="hold" nodeType="afterEffect">
                                  <p:stCondLst>
                                    <p:cond delay="1000"/>
                                  </p:stCondLst>
                                  <p:childTnLst>
                                    <p:set>
                                      <p:cBhvr>
                                        <p:cTn id="21" dur="1" fill="hold">
                                          <p:stCondLst>
                                            <p:cond delay="0"/>
                                          </p:stCondLst>
                                        </p:cTn>
                                        <p:tgtEl>
                                          <p:spTgt spid="3"/>
                                        </p:tgtEl>
                                        <p:attrNameLst>
                                          <p:attrName>style.visibility</p:attrName>
                                        </p:attrNameLst>
                                      </p:cBhvr>
                                      <p:to>
                                        <p:strVal val="hidden"/>
                                      </p:to>
                                    </p:set>
                                  </p:childTnLst>
                                </p:cTn>
                              </p:par>
                            </p:childTnLst>
                          </p:cTn>
                        </p:par>
                        <p:par>
                          <p:cTn id="22" fill="hold">
                            <p:stCondLst>
                              <p:cond delay="5500"/>
                            </p:stCondLst>
                            <p:childTnLst>
                              <p:par>
                                <p:cTn id="23" presetID="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519113" y="228600"/>
            <a:ext cx="11149013" cy="1026459"/>
          </a:xfrm>
        </p:spPr>
        <p:txBody>
          <a:bodyPr>
            <a:normAutofit/>
          </a:bodyPr>
          <a:lstStyle/>
          <a:p>
            <a:r>
              <a:rPr lang="en-US" sz="3600" dirty="0" smtClean="0"/>
              <a:t>Deploying Using Software Distribution Tools</a:t>
            </a:r>
            <a:endParaRPr lang="en-US" sz="3600" dirty="0"/>
          </a:p>
        </p:txBody>
      </p:sp>
      <p:sp>
        <p:nvSpPr>
          <p:cNvPr id="47" name="Text Placeholder 46"/>
          <p:cNvSpPr>
            <a:spLocks noGrp="1"/>
          </p:cNvSpPr>
          <p:nvPr>
            <p:ph type="body" sz="quarter" idx="10"/>
          </p:nvPr>
        </p:nvSpPr>
        <p:spPr>
          <a:xfrm>
            <a:off x="519113" y="1447801"/>
            <a:ext cx="11149013" cy="3274743"/>
          </a:xfrm>
        </p:spPr>
        <p:txBody>
          <a:bodyPr>
            <a:normAutofit/>
          </a:bodyPr>
          <a:lstStyle/>
          <a:p>
            <a:r>
              <a:rPr lang="en-US" sz="2800" dirty="0" smtClean="0"/>
              <a:t>Two platform specific MSI files can be extracted from Windows_Intune_Setup.exe</a:t>
            </a:r>
            <a:br>
              <a:rPr lang="en-US" sz="2800" dirty="0" smtClean="0"/>
            </a:br>
            <a:r>
              <a:rPr lang="en-US" sz="2800" dirty="0" smtClean="0"/>
              <a:t/>
            </a:r>
            <a:br>
              <a:rPr lang="en-US" sz="2800" dirty="0" smtClean="0"/>
            </a:br>
            <a:r>
              <a:rPr lang="en-US" sz="2800" dirty="0" smtClean="0"/>
              <a:t>	</a:t>
            </a:r>
            <a:br>
              <a:rPr lang="en-US" sz="2800" dirty="0" smtClean="0"/>
            </a:br>
            <a:endParaRPr lang="en-US" sz="2800" dirty="0" smtClean="0"/>
          </a:p>
          <a:p>
            <a:r>
              <a:rPr lang="en-US" sz="2800" dirty="0" smtClean="0"/>
              <a:t>Provided as an alternative to the Setup executable</a:t>
            </a:r>
          </a:p>
          <a:p>
            <a:r>
              <a:rPr lang="en-US" sz="2800" dirty="0" smtClean="0"/>
              <a:t>Deployment scripts must determine which version to run for operating system</a:t>
            </a:r>
            <a:endParaRPr lang="en-US" sz="2800" dirty="0"/>
          </a:p>
        </p:txBody>
      </p:sp>
      <p:sp>
        <p:nvSpPr>
          <p:cNvPr id="2" name="Title 1"/>
          <p:cNvSpPr txBox="1">
            <a:spLocks/>
          </p:cNvSpPr>
          <p:nvPr/>
        </p:nvSpPr>
        <p:spPr>
          <a:xfrm>
            <a:off x="609442" y="246064"/>
            <a:ext cx="11448720"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grpSp>
        <p:nvGrpSpPr>
          <p:cNvPr id="4" name="Group 3"/>
          <p:cNvGrpSpPr/>
          <p:nvPr/>
        </p:nvGrpSpPr>
        <p:grpSpPr>
          <a:xfrm>
            <a:off x="8342671" y="4786449"/>
            <a:ext cx="3074678" cy="1504792"/>
            <a:chOff x="4943178" y="1199048"/>
            <a:chExt cx="3896022" cy="2960956"/>
          </a:xfrm>
        </p:grpSpPr>
        <p:sp>
          <p:nvSpPr>
            <p:cNvPr id="5" name="Oval 4"/>
            <p:cNvSpPr/>
            <p:nvPr/>
          </p:nvSpPr>
          <p:spPr bwMode="auto">
            <a:xfrm>
              <a:off x="5442656" y="1199048"/>
              <a:ext cx="2960956" cy="2960956"/>
            </a:xfrm>
            <a:prstGeom prst="ellipse">
              <a:avLst/>
            </a:prstGeom>
            <a:gradFill flip="none" rotWithShape="1">
              <a:gsLst>
                <a:gs pos="0">
                  <a:srgbClr val="0E81BA"/>
                </a:gs>
                <a:gs pos="73000">
                  <a:srgbClr val="65BDFF"/>
                </a:gs>
                <a:gs pos="100000">
                  <a:srgbClr val="0F8AC7">
                    <a:alpha val="18824"/>
                  </a:srgbClr>
                </a:gs>
              </a:gsLst>
              <a:lin ang="8100000" scaled="1"/>
              <a:tileRect/>
            </a:gradFill>
            <a:ln w="635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a:solidFill>
                  <a:srgbClr val="FFFFFF"/>
                </a:solidFill>
                <a:effectLst>
                  <a:outerShdw blurRad="38100" dist="38100" dir="2700000" algn="tl">
                    <a:srgbClr val="000000">
                      <a:alpha val="43137"/>
                    </a:srgbClr>
                  </a:outerShdw>
                </a:effectLst>
              </a:endParaRPr>
            </a:p>
          </p:txBody>
        </p:sp>
        <p:pic>
          <p:nvPicPr>
            <p:cNvPr id="6" name="Picture 2" descr="C:\Users\adi\Desktop\_Work_in_Progress\826\Picture3 copy.png"/>
            <p:cNvPicPr>
              <a:picLocks noChangeAspect="1" noChangeArrowheads="1"/>
            </p:cNvPicPr>
            <p:nvPr/>
          </p:nvPicPr>
          <p:blipFill>
            <a:blip r:embed="rId3" cstate="print"/>
            <a:srcRect r="21507" b="59789"/>
            <a:stretch>
              <a:fillRect/>
            </a:stretch>
          </p:blipFill>
          <p:spPr bwMode="auto">
            <a:xfrm>
              <a:off x="5410200" y="1302275"/>
              <a:ext cx="2867043" cy="1005415"/>
            </a:xfrm>
            <a:prstGeom prst="rect">
              <a:avLst/>
            </a:prstGeom>
            <a:noFill/>
          </p:spPr>
        </p:pic>
        <p:grpSp>
          <p:nvGrpSpPr>
            <p:cNvPr id="7" name="Group 101"/>
            <p:cNvGrpSpPr/>
            <p:nvPr/>
          </p:nvGrpSpPr>
          <p:grpSpPr>
            <a:xfrm>
              <a:off x="4943178" y="2245368"/>
              <a:ext cx="3896022" cy="1599377"/>
              <a:chOff x="1150802" y="2108199"/>
              <a:chExt cx="6898888" cy="2832099"/>
            </a:xfrm>
          </p:grpSpPr>
          <p:pic>
            <p:nvPicPr>
              <p:cNvPr id="8" name="Picture 7" descr="Laptop_4.png"/>
              <p:cNvPicPr>
                <a:picLocks noChangeAspect="1"/>
              </p:cNvPicPr>
              <p:nvPr/>
            </p:nvPicPr>
            <p:blipFill>
              <a:blip r:embed="rId4" cstate="print"/>
              <a:stretch>
                <a:fillRect/>
              </a:stretch>
            </p:blipFill>
            <p:spPr>
              <a:xfrm>
                <a:off x="5576207" y="2108199"/>
                <a:ext cx="704192" cy="493625"/>
              </a:xfrm>
              <a:prstGeom prst="rect">
                <a:avLst/>
              </a:prstGeom>
            </p:spPr>
          </p:pic>
          <p:pic>
            <p:nvPicPr>
              <p:cNvPr id="9" name="Picture 8" descr="Laptop_4.png"/>
              <p:cNvPicPr>
                <a:picLocks noChangeAspect="1"/>
              </p:cNvPicPr>
              <p:nvPr/>
            </p:nvPicPr>
            <p:blipFill>
              <a:blip r:embed="rId5" cstate="print"/>
              <a:stretch>
                <a:fillRect/>
              </a:stretch>
            </p:blipFill>
            <p:spPr>
              <a:xfrm>
                <a:off x="5577660" y="2108199"/>
                <a:ext cx="701287" cy="493625"/>
              </a:xfrm>
              <a:prstGeom prst="rect">
                <a:avLst/>
              </a:prstGeom>
            </p:spPr>
          </p:pic>
          <p:pic>
            <p:nvPicPr>
              <p:cNvPr id="10" name="Picture 9" descr="Laptop_4.png"/>
              <p:cNvPicPr>
                <a:picLocks noChangeAspect="1"/>
              </p:cNvPicPr>
              <p:nvPr/>
            </p:nvPicPr>
            <p:blipFill>
              <a:blip r:embed="rId5" cstate="print"/>
              <a:stretch>
                <a:fillRect/>
              </a:stretch>
            </p:blipFill>
            <p:spPr>
              <a:xfrm>
                <a:off x="4692288" y="2108199"/>
                <a:ext cx="701287" cy="493625"/>
              </a:xfrm>
              <a:prstGeom prst="rect">
                <a:avLst/>
              </a:prstGeom>
            </p:spPr>
          </p:pic>
          <p:pic>
            <p:nvPicPr>
              <p:cNvPr id="11" name="Picture 10" descr="Laptop_4.png"/>
              <p:cNvPicPr>
                <a:picLocks noChangeAspect="1"/>
              </p:cNvPicPr>
              <p:nvPr/>
            </p:nvPicPr>
            <p:blipFill>
              <a:blip r:embed="rId5" cstate="print"/>
              <a:stretch>
                <a:fillRect/>
              </a:stretch>
            </p:blipFill>
            <p:spPr>
              <a:xfrm>
                <a:off x="2921545" y="2108199"/>
                <a:ext cx="701287" cy="493625"/>
              </a:xfrm>
              <a:prstGeom prst="rect">
                <a:avLst/>
              </a:prstGeom>
            </p:spPr>
          </p:pic>
          <p:pic>
            <p:nvPicPr>
              <p:cNvPr id="12" name="Picture 11" descr="Laptop_4.png"/>
              <p:cNvPicPr>
                <a:picLocks noChangeAspect="1"/>
              </p:cNvPicPr>
              <p:nvPr/>
            </p:nvPicPr>
            <p:blipFill>
              <a:blip r:embed="rId5" cstate="print"/>
              <a:stretch>
                <a:fillRect/>
              </a:stretch>
            </p:blipFill>
            <p:spPr>
              <a:xfrm>
                <a:off x="2036174" y="2108199"/>
                <a:ext cx="701287" cy="493625"/>
              </a:xfrm>
              <a:prstGeom prst="rect">
                <a:avLst/>
              </a:prstGeom>
            </p:spPr>
          </p:pic>
          <p:pic>
            <p:nvPicPr>
              <p:cNvPr id="13" name="Picture 12" descr="Laptop_4.png"/>
              <p:cNvPicPr>
                <a:picLocks noChangeAspect="1"/>
              </p:cNvPicPr>
              <p:nvPr/>
            </p:nvPicPr>
            <p:blipFill>
              <a:blip r:embed="rId5" cstate="print"/>
              <a:stretch>
                <a:fillRect/>
              </a:stretch>
            </p:blipFill>
            <p:spPr>
              <a:xfrm>
                <a:off x="1150802" y="2108199"/>
                <a:ext cx="701287" cy="493625"/>
              </a:xfrm>
              <a:prstGeom prst="rect">
                <a:avLst/>
              </a:prstGeom>
            </p:spPr>
          </p:pic>
          <p:pic>
            <p:nvPicPr>
              <p:cNvPr id="14" name="Picture 13" descr="Laptop_4.png"/>
              <p:cNvPicPr>
                <a:picLocks noChangeAspect="1"/>
              </p:cNvPicPr>
              <p:nvPr/>
            </p:nvPicPr>
            <p:blipFill>
              <a:blip r:embed="rId6" cstate="print"/>
              <a:stretch>
                <a:fillRect/>
              </a:stretch>
            </p:blipFill>
            <p:spPr>
              <a:xfrm>
                <a:off x="5204945" y="2208681"/>
                <a:ext cx="793088" cy="558242"/>
              </a:xfrm>
              <a:prstGeom prst="rect">
                <a:avLst/>
              </a:prstGeom>
            </p:spPr>
          </p:pic>
          <p:pic>
            <p:nvPicPr>
              <p:cNvPr id="15" name="Picture 14" descr="Laptop_4.png"/>
              <p:cNvPicPr>
                <a:picLocks noChangeAspect="1"/>
              </p:cNvPicPr>
              <p:nvPr/>
            </p:nvPicPr>
            <p:blipFill>
              <a:blip r:embed="rId6" cstate="print"/>
              <a:stretch>
                <a:fillRect/>
              </a:stretch>
            </p:blipFill>
            <p:spPr>
              <a:xfrm>
                <a:off x="1290692" y="2208681"/>
                <a:ext cx="793090" cy="558244"/>
              </a:xfrm>
              <a:prstGeom prst="rect">
                <a:avLst/>
              </a:prstGeom>
            </p:spPr>
          </p:pic>
          <p:pic>
            <p:nvPicPr>
              <p:cNvPr id="16" name="Picture 15" descr="Laptop_4.png"/>
              <p:cNvPicPr>
                <a:picLocks noChangeAspect="1"/>
              </p:cNvPicPr>
              <p:nvPr/>
            </p:nvPicPr>
            <p:blipFill>
              <a:blip r:embed="rId7" cstate="print"/>
              <a:stretch>
                <a:fillRect/>
              </a:stretch>
            </p:blipFill>
            <p:spPr>
              <a:xfrm>
                <a:off x="1449369" y="2366188"/>
                <a:ext cx="827221" cy="582268"/>
              </a:xfrm>
              <a:prstGeom prst="rect">
                <a:avLst/>
              </a:prstGeom>
            </p:spPr>
          </p:pic>
          <p:pic>
            <p:nvPicPr>
              <p:cNvPr id="17" name="Picture 16" descr="Laptop_4.png"/>
              <p:cNvPicPr>
                <a:picLocks noChangeAspect="1"/>
              </p:cNvPicPr>
              <p:nvPr/>
            </p:nvPicPr>
            <p:blipFill>
              <a:blip r:embed="rId5" cstate="print"/>
              <a:stretch>
                <a:fillRect/>
              </a:stretch>
            </p:blipFill>
            <p:spPr>
              <a:xfrm>
                <a:off x="7348403" y="2108199"/>
                <a:ext cx="701287" cy="493625"/>
              </a:xfrm>
              <a:prstGeom prst="rect">
                <a:avLst/>
              </a:prstGeom>
            </p:spPr>
          </p:pic>
          <p:pic>
            <p:nvPicPr>
              <p:cNvPr id="18" name="Picture 17" descr="Laptop_4.png"/>
              <p:cNvPicPr>
                <a:picLocks noChangeAspect="1"/>
              </p:cNvPicPr>
              <p:nvPr/>
            </p:nvPicPr>
            <p:blipFill>
              <a:blip r:embed="rId5" cstate="print"/>
              <a:stretch>
                <a:fillRect/>
              </a:stretch>
            </p:blipFill>
            <p:spPr>
              <a:xfrm>
                <a:off x="6463031" y="2108199"/>
                <a:ext cx="701287" cy="493625"/>
              </a:xfrm>
              <a:prstGeom prst="rect">
                <a:avLst/>
              </a:prstGeom>
            </p:spPr>
          </p:pic>
          <p:pic>
            <p:nvPicPr>
              <p:cNvPr id="19" name="Picture 18" descr="Laptop_4.png"/>
              <p:cNvPicPr>
                <a:picLocks noChangeAspect="1"/>
              </p:cNvPicPr>
              <p:nvPr/>
            </p:nvPicPr>
            <p:blipFill>
              <a:blip r:embed="rId5" cstate="print"/>
              <a:stretch>
                <a:fillRect/>
              </a:stretch>
            </p:blipFill>
            <p:spPr>
              <a:xfrm>
                <a:off x="3806917" y="2108199"/>
                <a:ext cx="701287" cy="493625"/>
              </a:xfrm>
              <a:prstGeom prst="rect">
                <a:avLst/>
              </a:prstGeom>
            </p:spPr>
          </p:pic>
          <p:pic>
            <p:nvPicPr>
              <p:cNvPr id="20" name="Picture 19" descr="Laptop_4.png"/>
              <p:cNvPicPr>
                <a:picLocks noChangeAspect="1"/>
              </p:cNvPicPr>
              <p:nvPr/>
            </p:nvPicPr>
            <p:blipFill>
              <a:blip r:embed="rId6" cstate="print"/>
              <a:stretch>
                <a:fillRect/>
              </a:stretch>
            </p:blipFill>
            <p:spPr>
              <a:xfrm>
                <a:off x="7111016" y="2208681"/>
                <a:ext cx="793090" cy="558244"/>
              </a:xfrm>
              <a:prstGeom prst="rect">
                <a:avLst/>
              </a:prstGeom>
            </p:spPr>
          </p:pic>
          <p:pic>
            <p:nvPicPr>
              <p:cNvPr id="21" name="Picture 20" descr="Laptop_4.png"/>
              <p:cNvPicPr>
                <a:picLocks noChangeAspect="1"/>
              </p:cNvPicPr>
              <p:nvPr/>
            </p:nvPicPr>
            <p:blipFill>
              <a:blip r:embed="rId6" cstate="print"/>
              <a:stretch>
                <a:fillRect/>
              </a:stretch>
            </p:blipFill>
            <p:spPr>
              <a:xfrm>
                <a:off x="6140963" y="2208681"/>
                <a:ext cx="793090" cy="558244"/>
              </a:xfrm>
              <a:prstGeom prst="rect">
                <a:avLst/>
              </a:prstGeom>
            </p:spPr>
          </p:pic>
          <p:pic>
            <p:nvPicPr>
              <p:cNvPr id="22" name="Picture 21" descr="Laptop_4.png"/>
              <p:cNvPicPr>
                <a:picLocks noChangeAspect="1"/>
              </p:cNvPicPr>
              <p:nvPr/>
            </p:nvPicPr>
            <p:blipFill>
              <a:blip r:embed="rId6" cstate="print"/>
              <a:stretch>
                <a:fillRect/>
              </a:stretch>
            </p:blipFill>
            <p:spPr>
              <a:xfrm>
                <a:off x="4200854" y="2208681"/>
                <a:ext cx="793090" cy="558244"/>
              </a:xfrm>
              <a:prstGeom prst="rect">
                <a:avLst/>
              </a:prstGeom>
            </p:spPr>
          </p:pic>
          <p:pic>
            <p:nvPicPr>
              <p:cNvPr id="23" name="Picture 22" descr="Laptop_4.png"/>
              <p:cNvPicPr>
                <a:picLocks noChangeAspect="1"/>
              </p:cNvPicPr>
              <p:nvPr/>
            </p:nvPicPr>
            <p:blipFill>
              <a:blip r:embed="rId6" cstate="print"/>
              <a:stretch>
                <a:fillRect/>
              </a:stretch>
            </p:blipFill>
            <p:spPr>
              <a:xfrm>
                <a:off x="3230802" y="2208681"/>
                <a:ext cx="793090" cy="558244"/>
              </a:xfrm>
              <a:prstGeom prst="rect">
                <a:avLst/>
              </a:prstGeom>
            </p:spPr>
          </p:pic>
          <p:pic>
            <p:nvPicPr>
              <p:cNvPr id="24" name="Picture 23" descr="Laptop_4.png"/>
              <p:cNvPicPr>
                <a:picLocks noChangeAspect="1"/>
              </p:cNvPicPr>
              <p:nvPr/>
            </p:nvPicPr>
            <p:blipFill>
              <a:blip r:embed="rId6" cstate="print"/>
              <a:stretch>
                <a:fillRect/>
              </a:stretch>
            </p:blipFill>
            <p:spPr>
              <a:xfrm>
                <a:off x="2260747" y="2208681"/>
                <a:ext cx="793088" cy="558242"/>
              </a:xfrm>
              <a:prstGeom prst="rect">
                <a:avLst/>
              </a:prstGeom>
            </p:spPr>
          </p:pic>
          <p:pic>
            <p:nvPicPr>
              <p:cNvPr id="25" name="Picture 24" descr="Laptop_4.png"/>
              <p:cNvPicPr>
                <a:picLocks noChangeAspect="1"/>
              </p:cNvPicPr>
              <p:nvPr/>
            </p:nvPicPr>
            <p:blipFill>
              <a:blip r:embed="rId7" cstate="print"/>
              <a:stretch>
                <a:fillRect/>
              </a:stretch>
            </p:blipFill>
            <p:spPr>
              <a:xfrm>
                <a:off x="6928732" y="2366188"/>
                <a:ext cx="827219" cy="582266"/>
              </a:xfrm>
              <a:prstGeom prst="rect">
                <a:avLst/>
              </a:prstGeom>
            </p:spPr>
          </p:pic>
          <p:pic>
            <p:nvPicPr>
              <p:cNvPr id="26" name="Picture 25" descr="Laptop_4.png"/>
              <p:cNvPicPr>
                <a:picLocks noChangeAspect="1"/>
              </p:cNvPicPr>
              <p:nvPr/>
            </p:nvPicPr>
            <p:blipFill>
              <a:blip r:embed="rId7" cstate="print"/>
              <a:stretch>
                <a:fillRect/>
              </a:stretch>
            </p:blipFill>
            <p:spPr>
              <a:xfrm>
                <a:off x="5832858" y="2366188"/>
                <a:ext cx="827219" cy="582266"/>
              </a:xfrm>
              <a:prstGeom prst="rect">
                <a:avLst/>
              </a:prstGeom>
            </p:spPr>
          </p:pic>
          <p:pic>
            <p:nvPicPr>
              <p:cNvPr id="27" name="Picture 26" descr="Laptop_4.png"/>
              <p:cNvPicPr>
                <a:picLocks noChangeAspect="1"/>
              </p:cNvPicPr>
              <p:nvPr/>
            </p:nvPicPr>
            <p:blipFill>
              <a:blip r:embed="rId7" cstate="print"/>
              <a:stretch>
                <a:fillRect/>
              </a:stretch>
            </p:blipFill>
            <p:spPr>
              <a:xfrm>
                <a:off x="4736987" y="2366188"/>
                <a:ext cx="827221" cy="582268"/>
              </a:xfrm>
              <a:prstGeom prst="rect">
                <a:avLst/>
              </a:prstGeom>
            </p:spPr>
          </p:pic>
          <p:pic>
            <p:nvPicPr>
              <p:cNvPr id="28" name="Picture 27" descr="Laptop_4.png"/>
              <p:cNvPicPr>
                <a:picLocks noChangeAspect="1"/>
              </p:cNvPicPr>
              <p:nvPr/>
            </p:nvPicPr>
            <p:blipFill>
              <a:blip r:embed="rId7" cstate="print"/>
              <a:stretch>
                <a:fillRect/>
              </a:stretch>
            </p:blipFill>
            <p:spPr>
              <a:xfrm>
                <a:off x="3641114" y="2366188"/>
                <a:ext cx="827219" cy="582266"/>
              </a:xfrm>
              <a:prstGeom prst="rect">
                <a:avLst/>
              </a:prstGeom>
            </p:spPr>
          </p:pic>
          <p:pic>
            <p:nvPicPr>
              <p:cNvPr id="29" name="Picture 28" descr="Laptop_4.png"/>
              <p:cNvPicPr>
                <a:picLocks noChangeAspect="1"/>
              </p:cNvPicPr>
              <p:nvPr/>
            </p:nvPicPr>
            <p:blipFill>
              <a:blip r:embed="rId7" cstate="print"/>
              <a:stretch>
                <a:fillRect/>
              </a:stretch>
            </p:blipFill>
            <p:spPr>
              <a:xfrm>
                <a:off x="2545241" y="2366188"/>
                <a:ext cx="827219" cy="582266"/>
              </a:xfrm>
              <a:prstGeom prst="rect">
                <a:avLst/>
              </a:prstGeom>
            </p:spPr>
          </p:pic>
          <p:pic>
            <p:nvPicPr>
              <p:cNvPr id="30" name="Picture 29" descr="Laptop_4.png"/>
              <p:cNvPicPr>
                <a:picLocks noChangeAspect="1"/>
              </p:cNvPicPr>
              <p:nvPr/>
            </p:nvPicPr>
            <p:blipFill>
              <a:blip r:embed="rId8" cstate="print"/>
              <a:stretch>
                <a:fillRect/>
              </a:stretch>
            </p:blipFill>
            <p:spPr>
              <a:xfrm>
                <a:off x="5332824" y="2528461"/>
                <a:ext cx="949270" cy="668176"/>
              </a:xfrm>
              <a:prstGeom prst="rect">
                <a:avLst/>
              </a:prstGeom>
            </p:spPr>
          </p:pic>
          <p:pic>
            <p:nvPicPr>
              <p:cNvPr id="31" name="Picture 30" descr="Laptop_4.png"/>
              <p:cNvPicPr>
                <a:picLocks noChangeAspect="1"/>
              </p:cNvPicPr>
              <p:nvPr/>
            </p:nvPicPr>
            <p:blipFill>
              <a:blip r:embed="rId8" cstate="print"/>
              <a:stretch>
                <a:fillRect/>
              </a:stretch>
            </p:blipFill>
            <p:spPr>
              <a:xfrm>
                <a:off x="4128024" y="2528461"/>
                <a:ext cx="949270" cy="668176"/>
              </a:xfrm>
              <a:prstGeom prst="rect">
                <a:avLst/>
              </a:prstGeom>
            </p:spPr>
          </p:pic>
          <p:pic>
            <p:nvPicPr>
              <p:cNvPr id="32" name="Picture 31" descr="Laptop_4.png"/>
              <p:cNvPicPr>
                <a:picLocks noChangeAspect="1"/>
              </p:cNvPicPr>
              <p:nvPr/>
            </p:nvPicPr>
            <p:blipFill>
              <a:blip r:embed="rId8" cstate="print"/>
              <a:stretch>
                <a:fillRect/>
              </a:stretch>
            </p:blipFill>
            <p:spPr>
              <a:xfrm flipH="1">
                <a:off x="2923227" y="2528461"/>
                <a:ext cx="949270" cy="668176"/>
              </a:xfrm>
              <a:prstGeom prst="rect">
                <a:avLst/>
              </a:prstGeom>
            </p:spPr>
          </p:pic>
          <p:pic>
            <p:nvPicPr>
              <p:cNvPr id="33" name="Picture 32" descr="Laptop_4.png"/>
              <p:cNvPicPr>
                <a:picLocks noChangeAspect="1"/>
              </p:cNvPicPr>
              <p:nvPr/>
            </p:nvPicPr>
            <p:blipFill>
              <a:blip r:embed="rId9" cstate="print"/>
              <a:stretch>
                <a:fillRect/>
              </a:stretch>
            </p:blipFill>
            <p:spPr>
              <a:xfrm>
                <a:off x="4827066" y="2681187"/>
                <a:ext cx="1179814" cy="830452"/>
              </a:xfrm>
              <a:prstGeom prst="rect">
                <a:avLst/>
              </a:prstGeom>
            </p:spPr>
          </p:pic>
          <p:pic>
            <p:nvPicPr>
              <p:cNvPr id="34" name="Picture 33" descr="Laptop_4.png"/>
              <p:cNvPicPr>
                <a:picLocks noChangeAspect="1"/>
              </p:cNvPicPr>
              <p:nvPr/>
            </p:nvPicPr>
            <p:blipFill>
              <a:blip r:embed="rId9" cstate="print"/>
              <a:stretch>
                <a:fillRect/>
              </a:stretch>
            </p:blipFill>
            <p:spPr>
              <a:xfrm>
                <a:off x="3347526" y="2681187"/>
                <a:ext cx="1179814" cy="830452"/>
              </a:xfrm>
              <a:prstGeom prst="rect">
                <a:avLst/>
              </a:prstGeom>
            </p:spPr>
          </p:pic>
          <p:pic>
            <p:nvPicPr>
              <p:cNvPr id="35" name="Picture 34" descr="Laptop_4.png"/>
              <p:cNvPicPr>
                <a:picLocks noChangeAspect="1"/>
              </p:cNvPicPr>
              <p:nvPr/>
            </p:nvPicPr>
            <p:blipFill>
              <a:blip r:embed="rId9" cstate="print"/>
              <a:stretch>
                <a:fillRect/>
              </a:stretch>
            </p:blipFill>
            <p:spPr>
              <a:xfrm>
                <a:off x="3902212" y="2853006"/>
                <a:ext cx="1410348" cy="992721"/>
              </a:xfrm>
              <a:prstGeom prst="rect">
                <a:avLst/>
              </a:prstGeom>
            </p:spPr>
          </p:pic>
          <p:pic>
            <p:nvPicPr>
              <p:cNvPr id="36" name="Picture 35" descr="Laptop_4.png"/>
              <p:cNvPicPr>
                <a:picLocks noChangeAspect="1"/>
              </p:cNvPicPr>
              <p:nvPr/>
            </p:nvPicPr>
            <p:blipFill>
              <a:blip r:embed="rId8" cstate="print"/>
              <a:stretch>
                <a:fillRect/>
              </a:stretch>
            </p:blipFill>
            <p:spPr>
              <a:xfrm>
                <a:off x="6537623" y="2528461"/>
                <a:ext cx="949270" cy="668176"/>
              </a:xfrm>
              <a:prstGeom prst="rect">
                <a:avLst/>
              </a:prstGeom>
            </p:spPr>
          </p:pic>
          <p:pic>
            <p:nvPicPr>
              <p:cNvPr id="37" name="Picture 36" descr="Laptop_4.png"/>
              <p:cNvPicPr>
                <a:picLocks noChangeAspect="1"/>
              </p:cNvPicPr>
              <p:nvPr/>
            </p:nvPicPr>
            <p:blipFill>
              <a:blip r:embed="rId9" cstate="print"/>
              <a:stretch>
                <a:fillRect/>
              </a:stretch>
            </p:blipFill>
            <p:spPr>
              <a:xfrm>
                <a:off x="6039336" y="2681187"/>
                <a:ext cx="1179814" cy="830452"/>
              </a:xfrm>
              <a:prstGeom prst="rect">
                <a:avLst/>
              </a:prstGeom>
            </p:spPr>
          </p:pic>
          <p:pic>
            <p:nvPicPr>
              <p:cNvPr id="38" name="Picture 37" descr="Laptop_4.png"/>
              <p:cNvPicPr>
                <a:picLocks noChangeAspect="1"/>
              </p:cNvPicPr>
              <p:nvPr/>
            </p:nvPicPr>
            <p:blipFill>
              <a:blip r:embed="rId9" cstate="print"/>
              <a:stretch>
                <a:fillRect/>
              </a:stretch>
            </p:blipFill>
            <p:spPr>
              <a:xfrm>
                <a:off x="5476757" y="2853006"/>
                <a:ext cx="1410351" cy="992723"/>
              </a:xfrm>
              <a:prstGeom prst="rect">
                <a:avLst/>
              </a:prstGeom>
            </p:spPr>
          </p:pic>
          <p:pic>
            <p:nvPicPr>
              <p:cNvPr id="39" name="Picture 38" descr="Laptop_4.png"/>
              <p:cNvPicPr>
                <a:picLocks noChangeAspect="1"/>
              </p:cNvPicPr>
              <p:nvPr/>
            </p:nvPicPr>
            <p:blipFill>
              <a:blip r:embed="rId9" cstate="print"/>
              <a:stretch>
                <a:fillRect/>
              </a:stretch>
            </p:blipFill>
            <p:spPr>
              <a:xfrm>
                <a:off x="4715811" y="3053490"/>
                <a:ext cx="1749335" cy="1231328"/>
              </a:xfrm>
              <a:prstGeom prst="rect">
                <a:avLst/>
              </a:prstGeom>
            </p:spPr>
          </p:pic>
          <p:pic>
            <p:nvPicPr>
              <p:cNvPr id="40" name="Picture 39" descr="Laptop_4.png"/>
              <p:cNvPicPr>
                <a:picLocks noChangeAspect="1"/>
              </p:cNvPicPr>
              <p:nvPr/>
            </p:nvPicPr>
            <p:blipFill>
              <a:blip r:embed="rId8" cstate="print"/>
              <a:stretch>
                <a:fillRect/>
              </a:stretch>
            </p:blipFill>
            <p:spPr>
              <a:xfrm>
                <a:off x="1718427" y="2528461"/>
                <a:ext cx="949270" cy="668176"/>
              </a:xfrm>
              <a:prstGeom prst="rect">
                <a:avLst/>
              </a:prstGeom>
            </p:spPr>
          </p:pic>
          <p:pic>
            <p:nvPicPr>
              <p:cNvPr id="41" name="Picture 40" descr="Laptop_4.png"/>
              <p:cNvPicPr>
                <a:picLocks noChangeAspect="1"/>
              </p:cNvPicPr>
              <p:nvPr/>
            </p:nvPicPr>
            <p:blipFill>
              <a:blip r:embed="rId9" cstate="print"/>
              <a:stretch>
                <a:fillRect/>
              </a:stretch>
            </p:blipFill>
            <p:spPr>
              <a:xfrm>
                <a:off x="1986171" y="2681187"/>
                <a:ext cx="1179814" cy="830452"/>
              </a:xfrm>
              <a:prstGeom prst="rect">
                <a:avLst/>
              </a:prstGeom>
            </p:spPr>
          </p:pic>
          <p:pic>
            <p:nvPicPr>
              <p:cNvPr id="42" name="Picture 41" descr="Laptop_4.png"/>
              <p:cNvPicPr>
                <a:picLocks noChangeAspect="1"/>
              </p:cNvPicPr>
              <p:nvPr/>
            </p:nvPicPr>
            <p:blipFill>
              <a:blip r:embed="rId9" cstate="print"/>
              <a:stretch>
                <a:fillRect/>
              </a:stretch>
            </p:blipFill>
            <p:spPr>
              <a:xfrm>
                <a:off x="2318214" y="2853007"/>
                <a:ext cx="1410348" cy="992721"/>
              </a:xfrm>
              <a:prstGeom prst="rect">
                <a:avLst/>
              </a:prstGeom>
            </p:spPr>
          </p:pic>
          <p:pic>
            <p:nvPicPr>
              <p:cNvPr id="43" name="Picture 42" descr="Laptop_4.png"/>
              <p:cNvPicPr>
                <a:picLocks noChangeAspect="1"/>
              </p:cNvPicPr>
              <p:nvPr/>
            </p:nvPicPr>
            <p:blipFill>
              <a:blip r:embed="rId9" cstate="print"/>
              <a:stretch>
                <a:fillRect/>
              </a:stretch>
            </p:blipFill>
            <p:spPr>
              <a:xfrm>
                <a:off x="2740173" y="3053490"/>
                <a:ext cx="1749335" cy="1231328"/>
              </a:xfrm>
              <a:prstGeom prst="rect">
                <a:avLst/>
              </a:prstGeom>
            </p:spPr>
          </p:pic>
          <p:pic>
            <p:nvPicPr>
              <p:cNvPr id="44" name="Picture 43" descr="Laptop_4.png"/>
              <p:cNvPicPr>
                <a:picLocks noChangeAspect="1"/>
              </p:cNvPicPr>
              <p:nvPr/>
            </p:nvPicPr>
            <p:blipFill>
              <a:blip r:embed="rId9" cstate="print"/>
              <a:stretch>
                <a:fillRect/>
              </a:stretch>
            </p:blipFill>
            <p:spPr>
              <a:xfrm>
                <a:off x="3446430" y="3355758"/>
                <a:ext cx="2251139" cy="1584540"/>
              </a:xfrm>
              <a:prstGeom prst="rect">
                <a:avLst/>
              </a:prstGeom>
            </p:spPr>
          </p:pic>
        </p:grpSp>
      </p:grpSp>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9964" y="2286000"/>
            <a:ext cx="9190871" cy="857210"/>
          </a:xfrm>
          <a:prstGeom prst="rect">
            <a:avLst/>
          </a:prstGeom>
          <a:effectLst>
            <a:glow rad="101600">
              <a:schemeClr val="accent1">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53708513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Client Distribution</a:t>
            </a:r>
            <a:endParaRPr lang="en-US" dirty="0"/>
          </a:p>
        </p:txBody>
      </p:sp>
    </p:spTree>
    <p:extLst>
      <p:ext uri="{BB962C8B-B14F-4D97-AF65-F5344CB8AC3E}">
        <p14:creationId xmlns:p14="http://schemas.microsoft.com/office/powerpoint/2010/main" val="104969908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52938758"/>
              </p:ext>
            </p:extLst>
          </p:nvPr>
        </p:nvGraphicFramePr>
        <p:xfrm>
          <a:off x="519113" y="1043797"/>
          <a:ext cx="11149012" cy="5184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96338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Third-Party Directory Integration: SAML 2.0</a:t>
            </a:r>
            <a:endParaRPr lang="en-US" dirty="0"/>
          </a:p>
        </p:txBody>
      </p:sp>
      <p:sp>
        <p:nvSpPr>
          <p:cNvPr id="3" name="Content Placeholder 2"/>
          <p:cNvSpPr>
            <a:spLocks noGrp="1"/>
          </p:cNvSpPr>
          <p:nvPr>
            <p:ph idx="1"/>
          </p:nvPr>
        </p:nvSpPr>
        <p:spPr>
          <a:xfrm>
            <a:off x="519112" y="1447798"/>
            <a:ext cx="11149013" cy="4573440"/>
          </a:xfrm>
        </p:spPr>
        <p:txBody>
          <a:bodyPr>
            <a:normAutofit/>
          </a:bodyPr>
          <a:lstStyle/>
          <a:p>
            <a:r>
              <a:rPr lang="en-US" dirty="0" smtClean="0"/>
              <a:t>Single sign-on across domains/enterprises</a:t>
            </a:r>
          </a:p>
          <a:p>
            <a:r>
              <a:rPr lang="en-US" dirty="0" smtClean="0"/>
              <a:t>OASIS standard (March 2005)</a:t>
            </a:r>
          </a:p>
          <a:p>
            <a:r>
              <a:rPr lang="en-US" dirty="0" smtClean="0"/>
              <a:t>Widely supported</a:t>
            </a:r>
          </a:p>
          <a:p>
            <a:pPr lvl="1"/>
            <a:r>
              <a:rPr lang="en-US" dirty="0" smtClean="0"/>
              <a:t>Google Apps since October 2006</a:t>
            </a:r>
          </a:p>
          <a:p>
            <a:pPr lvl="1"/>
            <a:r>
              <a:rPr lang="en-US" dirty="0" smtClean="0"/>
              <a:t>salesforce.com since Winter ’09 (October 2008)</a:t>
            </a:r>
          </a:p>
          <a:p>
            <a:pPr lvl="1"/>
            <a:r>
              <a:rPr lang="en-US" dirty="0" smtClean="0"/>
              <a:t>Active Directory Federation Services (AD FS) since version 2.0 (May 2010)</a:t>
            </a:r>
          </a:p>
        </p:txBody>
      </p:sp>
    </p:spTree>
    <p:extLst>
      <p:ext uri="{BB962C8B-B14F-4D97-AF65-F5344CB8AC3E}">
        <p14:creationId xmlns:p14="http://schemas.microsoft.com/office/powerpoint/2010/main" val="226850369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SAML 2.0 Roles</a:t>
            </a:r>
            <a:endParaRPr lang="en-US" dirty="0"/>
          </a:p>
        </p:txBody>
      </p:sp>
      <p:pic>
        <p:nvPicPr>
          <p:cNvPr id="6" name="Picture 5" descr="SAML2 Roles 150dpi.png"/>
          <p:cNvPicPr>
            <a:picLocks noChangeAspect="1"/>
          </p:cNvPicPr>
          <p:nvPr/>
        </p:nvPicPr>
        <p:blipFill>
          <a:blip r:embed="rId2"/>
          <a:stretch>
            <a:fillRect/>
          </a:stretch>
        </p:blipFill>
        <p:spPr>
          <a:xfrm>
            <a:off x="3067723" y="1373269"/>
            <a:ext cx="6053379" cy="4340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82357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6330" y="1926771"/>
            <a:ext cx="9751059" cy="4201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218883" y="1986280"/>
            <a:ext cx="9589510" cy="4066177"/>
          </a:xfrm>
          <a:prstGeom prst="roundRect">
            <a:avLst/>
          </a:prstGeom>
          <a:ln>
            <a:prstDash val="dash"/>
            <a:headEnd type="arrow"/>
            <a:tailEnd type="arrow"/>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6" name="Picture 3" descr="C:\Program Files\Microsoft Expression\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7476" y="4488544"/>
            <a:ext cx="1341141" cy="1027469"/>
          </a:xfrm>
          <a:prstGeom prst="rect">
            <a:avLst/>
          </a:prstGeom>
          <a:noFill/>
        </p:spPr>
      </p:pic>
      <p:pic>
        <p:nvPicPr>
          <p:cNvPr id="7" name="Picture 3" descr="C:\Program Files\Microsoft Expression\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269" y="4488544"/>
            <a:ext cx="1341141" cy="1027469"/>
          </a:xfrm>
          <a:prstGeom prst="rect">
            <a:avLst/>
          </a:prstGeom>
          <a:noFill/>
        </p:spPr>
      </p:pic>
      <p:pic>
        <p:nvPicPr>
          <p:cNvPr id="8" name="Picture 3" descr="C:\Program Files\Microsoft Expression\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0478" y="4488544"/>
            <a:ext cx="1341141" cy="1027469"/>
          </a:xfrm>
          <a:prstGeom prst="rect">
            <a:avLst/>
          </a:prstGeom>
          <a:noFill/>
        </p:spPr>
      </p:pic>
      <p:sp>
        <p:nvSpPr>
          <p:cNvPr id="18" name="Isosceles Triangle 17"/>
          <p:cNvSpPr/>
          <p:nvPr/>
        </p:nvSpPr>
        <p:spPr>
          <a:xfrm>
            <a:off x="1469045" y="2173950"/>
            <a:ext cx="3001934" cy="1814141"/>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Active Directory</a:t>
            </a:r>
            <a:endParaRPr lang="en-US" dirty="0"/>
          </a:p>
        </p:txBody>
      </p:sp>
      <p:grpSp>
        <p:nvGrpSpPr>
          <p:cNvPr id="2" name="Group 1"/>
          <p:cNvGrpSpPr/>
          <p:nvPr/>
        </p:nvGrpSpPr>
        <p:grpSpPr>
          <a:xfrm>
            <a:off x="1552430" y="4801327"/>
            <a:ext cx="2835160" cy="813235"/>
            <a:chOff x="1164626" y="4801326"/>
            <a:chExt cx="2126924" cy="813235"/>
          </a:xfrm>
        </p:grpSpPr>
        <p:sp>
          <p:nvSpPr>
            <p:cNvPr id="5" name="Rounded Rectangle 4"/>
            <p:cNvSpPr/>
            <p:nvPr/>
          </p:nvSpPr>
          <p:spPr>
            <a:xfrm>
              <a:off x="1164626" y="4801326"/>
              <a:ext cx="2126924" cy="8132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22"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718" y="4863882"/>
              <a:ext cx="922710" cy="6881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6" name="Cloud 25"/>
          <p:cNvSpPr/>
          <p:nvPr/>
        </p:nvSpPr>
        <p:spPr>
          <a:xfrm>
            <a:off x="4637752" y="1610940"/>
            <a:ext cx="2084676"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2" name="Group 11"/>
          <p:cNvGrpSpPr/>
          <p:nvPr/>
        </p:nvGrpSpPr>
        <p:grpSpPr>
          <a:xfrm>
            <a:off x="6889201" y="1360714"/>
            <a:ext cx="2084676" cy="1063462"/>
            <a:chOff x="5168247" y="1360714"/>
            <a:chExt cx="1563914" cy="1063462"/>
          </a:xfrm>
        </p:grpSpPr>
        <p:sp>
          <p:nvSpPr>
            <p:cNvPr id="27" name="Cloud 26"/>
            <p:cNvSpPr/>
            <p:nvPr/>
          </p:nvSpPr>
          <p:spPr>
            <a:xfrm>
              <a:off x="5168247" y="1360714"/>
              <a:ext cx="1563914"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1030" y="1548384"/>
              <a:ext cx="946879" cy="563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8" name="Cloud 27"/>
          <p:cNvSpPr/>
          <p:nvPr/>
        </p:nvSpPr>
        <p:spPr>
          <a:xfrm>
            <a:off x="8807104" y="1861167"/>
            <a:ext cx="2084676"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6" name="Curved Connector 35"/>
          <p:cNvCxnSpPr>
            <a:stCxn id="26" idx="1"/>
            <a:endCxn id="6" idx="0"/>
          </p:cNvCxnSpPr>
          <p:nvPr/>
        </p:nvCxnSpPr>
        <p:spPr>
          <a:xfrm rot="5400000">
            <a:off x="4771434" y="3579886"/>
            <a:ext cx="1815273" cy="2043"/>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27" idx="1"/>
            <a:endCxn id="6" idx="0"/>
          </p:cNvCxnSpPr>
          <p:nvPr/>
        </p:nvCxnSpPr>
        <p:spPr>
          <a:xfrm rot="5400000">
            <a:off x="5772045" y="2329047"/>
            <a:ext cx="2065499" cy="2253493"/>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26" idx="1"/>
            <a:endCxn id="7" idx="0"/>
          </p:cNvCxnSpPr>
          <p:nvPr/>
        </p:nvCxnSpPr>
        <p:spPr>
          <a:xfrm rot="16200000" flipH="1">
            <a:off x="5853829" y="2499531"/>
            <a:ext cx="1815273" cy="216275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6" idx="1"/>
            <a:endCxn id="8" idx="0"/>
          </p:cNvCxnSpPr>
          <p:nvPr/>
        </p:nvCxnSpPr>
        <p:spPr>
          <a:xfrm rot="16200000" flipH="1">
            <a:off x="6917933" y="1435427"/>
            <a:ext cx="1815273" cy="429095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28" idx="1"/>
            <a:endCxn id="7" idx="0"/>
          </p:cNvCxnSpPr>
          <p:nvPr/>
        </p:nvCxnSpPr>
        <p:spPr>
          <a:xfrm rot="5400000">
            <a:off x="8063618" y="2702719"/>
            <a:ext cx="1565046" cy="2006603"/>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18" idx="5"/>
            <a:endCxn id="26" idx="2"/>
          </p:cNvCxnSpPr>
          <p:nvPr/>
        </p:nvCxnSpPr>
        <p:spPr>
          <a:xfrm flipV="1">
            <a:off x="3720494" y="2142672"/>
            <a:ext cx="923723" cy="938349"/>
          </a:xfrm>
          <a:prstGeom prst="curvedConnector3">
            <a:avLst>
              <a:gd name="adj1" fmla="val 50000"/>
            </a:avLst>
          </a:prstGeom>
          <a:ln>
            <a:prstDash val="dash"/>
            <a:headEnd type="arrow"/>
            <a:tailEnd type="arrow"/>
          </a:ln>
        </p:spPr>
        <p:style>
          <a:lnRef idx="2">
            <a:schemeClr val="accent5"/>
          </a:lnRef>
          <a:fillRef idx="0">
            <a:schemeClr val="accent5"/>
          </a:fillRef>
          <a:effectRef idx="1">
            <a:schemeClr val="accent5"/>
          </a:effectRef>
          <a:fontRef idx="minor">
            <a:schemeClr val="tx1"/>
          </a:fontRef>
        </p:style>
      </p:cxnSp>
      <p:cxnSp>
        <p:nvCxnSpPr>
          <p:cNvPr id="49" name="Curved Connector 48"/>
          <p:cNvCxnSpPr>
            <a:stCxn id="18" idx="5"/>
            <a:endCxn id="27" idx="2"/>
          </p:cNvCxnSpPr>
          <p:nvPr/>
        </p:nvCxnSpPr>
        <p:spPr>
          <a:xfrm flipV="1">
            <a:off x="3720494" y="1892446"/>
            <a:ext cx="3175174" cy="1188575"/>
          </a:xfrm>
          <a:prstGeom prst="curvedConnector3">
            <a:avLst>
              <a:gd name="adj1" fmla="val 93986"/>
            </a:avLst>
          </a:prstGeom>
          <a:ln>
            <a:prstDash val="dash"/>
            <a:headEnd type="arrow"/>
            <a:tailEnd type="arrow"/>
          </a:ln>
        </p:spPr>
        <p:style>
          <a:lnRef idx="2">
            <a:schemeClr val="accent5"/>
          </a:lnRef>
          <a:fillRef idx="0">
            <a:schemeClr val="accent5"/>
          </a:fillRef>
          <a:effectRef idx="1">
            <a:schemeClr val="accent5"/>
          </a:effectRef>
          <a:fontRef idx="minor">
            <a:schemeClr val="tx1"/>
          </a:fontRef>
        </p:style>
      </p:cxnSp>
      <p:cxnSp>
        <p:nvCxnSpPr>
          <p:cNvPr id="52" name="Curved Connector 51"/>
          <p:cNvCxnSpPr>
            <a:stCxn id="18" idx="5"/>
            <a:endCxn id="28" idx="2"/>
          </p:cNvCxnSpPr>
          <p:nvPr/>
        </p:nvCxnSpPr>
        <p:spPr>
          <a:xfrm flipV="1">
            <a:off x="3720494" y="2392897"/>
            <a:ext cx="5093076" cy="688122"/>
          </a:xfrm>
          <a:prstGeom prst="curvedConnector3">
            <a:avLst>
              <a:gd name="adj1" fmla="val 74662"/>
            </a:avLst>
          </a:prstGeom>
          <a:ln>
            <a:prstDash val="dash"/>
            <a:headEnd type="arrow"/>
            <a:tailEnd type="arrow"/>
          </a:ln>
        </p:spPr>
        <p:style>
          <a:lnRef idx="2">
            <a:schemeClr val="accent5"/>
          </a:lnRef>
          <a:fillRef idx="0">
            <a:schemeClr val="accent5"/>
          </a:fillRef>
          <a:effectRef idx="1">
            <a:schemeClr val="accent5"/>
          </a:effectRef>
          <a:fontRef idx="minor">
            <a:schemeClr val="tx1"/>
          </a:fontRef>
        </p:style>
      </p:cxnSp>
      <p:cxnSp>
        <p:nvCxnSpPr>
          <p:cNvPr id="56" name="Shape 55"/>
          <p:cNvCxnSpPr>
            <a:stCxn id="5" idx="0"/>
            <a:endCxn id="26" idx="2"/>
          </p:cNvCxnSpPr>
          <p:nvPr/>
        </p:nvCxnSpPr>
        <p:spPr>
          <a:xfrm rot="5400000" flipH="1" flipV="1">
            <a:off x="2477787" y="2634895"/>
            <a:ext cx="2658654" cy="1674208"/>
          </a:xfrm>
          <a:prstGeom prst="curvedConnector2">
            <a:avLst/>
          </a:prstGeom>
          <a:ln>
            <a:prstDash val="dash"/>
            <a:headEnd type="arrow"/>
            <a:tailEnd type="arrow"/>
          </a:ln>
        </p:spPr>
        <p:style>
          <a:lnRef idx="2">
            <a:schemeClr val="accent5"/>
          </a:lnRef>
          <a:fillRef idx="0">
            <a:schemeClr val="accent5"/>
          </a:fillRef>
          <a:effectRef idx="1">
            <a:schemeClr val="accent5"/>
          </a:effectRef>
          <a:fontRef idx="minor">
            <a:schemeClr val="tx1"/>
          </a:fontRef>
        </p:style>
      </p:cxnSp>
      <p:cxnSp>
        <p:nvCxnSpPr>
          <p:cNvPr id="58" name="Curved Connector 57"/>
          <p:cNvCxnSpPr>
            <a:stCxn id="5" idx="0"/>
            <a:endCxn id="27" idx="2"/>
          </p:cNvCxnSpPr>
          <p:nvPr/>
        </p:nvCxnSpPr>
        <p:spPr>
          <a:xfrm rot="5400000" flipH="1" flipV="1">
            <a:off x="3478399" y="1384058"/>
            <a:ext cx="2908881" cy="3925657"/>
          </a:xfrm>
          <a:prstGeom prst="curvedConnector2">
            <a:avLst/>
          </a:prstGeom>
          <a:ln>
            <a:prstDash val="dash"/>
            <a:headEnd type="arrow"/>
            <a:tailEnd type="arrow"/>
          </a:ln>
        </p:spPr>
        <p:style>
          <a:lnRef idx="2">
            <a:schemeClr val="accent5"/>
          </a:lnRef>
          <a:fillRef idx="0">
            <a:schemeClr val="accent5"/>
          </a:fillRef>
          <a:effectRef idx="1">
            <a:schemeClr val="accent5"/>
          </a:effectRef>
          <a:fontRef idx="minor">
            <a:schemeClr val="tx1"/>
          </a:fontRef>
        </p:style>
      </p:cxnSp>
      <p:cxnSp>
        <p:nvCxnSpPr>
          <p:cNvPr id="60" name="Shape 59"/>
          <p:cNvCxnSpPr>
            <a:stCxn id="5" idx="0"/>
            <a:endCxn id="28" idx="2"/>
          </p:cNvCxnSpPr>
          <p:nvPr/>
        </p:nvCxnSpPr>
        <p:spPr>
          <a:xfrm rot="5400000" flipH="1" flipV="1">
            <a:off x="4687575" y="675333"/>
            <a:ext cx="2408428" cy="5843559"/>
          </a:xfrm>
          <a:prstGeom prst="curvedConnector2">
            <a:avLst/>
          </a:prstGeom>
          <a:ln>
            <a:prstDash val="dash"/>
            <a:headEnd type="arrow"/>
            <a:tailEnd type="arrow"/>
          </a:ln>
        </p:spPr>
        <p:style>
          <a:lnRef idx="2">
            <a:schemeClr val="accent5"/>
          </a:lnRef>
          <a:fillRef idx="0">
            <a:schemeClr val="accent5"/>
          </a:fillRef>
          <a:effectRef idx="1">
            <a:schemeClr val="accent5"/>
          </a:effectRef>
          <a:fontRef idx="minor">
            <a:schemeClr val="tx1"/>
          </a:fontRef>
        </p:style>
      </p:cxnSp>
      <p:sp>
        <p:nvSpPr>
          <p:cNvPr id="31" name="Title 1"/>
          <p:cNvSpPr>
            <a:spLocks noGrp="1"/>
          </p:cNvSpPr>
          <p:nvPr>
            <p:ph type="title"/>
          </p:nvPr>
        </p:nvSpPr>
        <p:spPr/>
        <p:txBody>
          <a:bodyPr/>
          <a:lstStyle/>
          <a:p>
            <a:r>
              <a:rPr lang="en-US" smtClean="0"/>
              <a:t>Here Comes the Cloud</a:t>
            </a:r>
            <a:endParaRPr lang="en-US" dirty="0"/>
          </a:p>
        </p:txBody>
      </p:sp>
      <p:pic>
        <p:nvPicPr>
          <p:cNvPr id="1026" name="Picture 2" descr="http://www.tech-faq.com/wp-content/uploads/images/logo-office-36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6705" y="1980320"/>
            <a:ext cx="1327919" cy="259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3" name="Picture 2" descr="Windows Intun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0001" y="2147053"/>
            <a:ext cx="1218883"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983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0" presetClass="exit" presetSubtype="0" fill="hold" grpId="0" nodeType="withEffect">
                                  <p:stCondLst>
                                    <p:cond delay="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26"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Terminology</a:t>
            </a:r>
            <a:endParaRPr lang="ru-RU"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29731437"/>
              </p:ext>
            </p:extLst>
          </p:nvPr>
        </p:nvGraphicFramePr>
        <p:xfrm>
          <a:off x="609440" y="1600200"/>
          <a:ext cx="10969944" cy="1483360"/>
        </p:xfrm>
        <a:graphic>
          <a:graphicData uri="http://schemas.openxmlformats.org/drawingml/2006/table">
            <a:tbl>
              <a:tblPr firstRow="1" bandRow="1">
                <a:tableStyleId>{5C22544A-7EE6-4342-B048-85BDC9FD1C3A}</a:tableStyleId>
              </a:tblPr>
              <a:tblGrid>
                <a:gridCol w="3656648"/>
                <a:gridCol w="3656648"/>
                <a:gridCol w="3656648"/>
              </a:tblGrid>
              <a:tr h="370840">
                <a:tc>
                  <a:txBody>
                    <a:bodyPr/>
                    <a:lstStyle/>
                    <a:p>
                      <a:r>
                        <a:rPr lang="en-US" dirty="0" smtClean="0"/>
                        <a:t>ADFS</a:t>
                      </a:r>
                      <a:endParaRPr lang="ru-RU" dirty="0"/>
                    </a:p>
                  </a:txBody>
                  <a:tcPr marL="121888" marR="121888"/>
                </a:tc>
                <a:tc>
                  <a:txBody>
                    <a:bodyPr/>
                    <a:lstStyle/>
                    <a:p>
                      <a:r>
                        <a:rPr lang="en-US" dirty="0" smtClean="0"/>
                        <a:t>Google</a:t>
                      </a:r>
                      <a:endParaRPr lang="ru-RU" dirty="0"/>
                    </a:p>
                  </a:txBody>
                  <a:tcPr marL="121888" marR="121888"/>
                </a:tc>
                <a:tc>
                  <a:txBody>
                    <a:bodyPr/>
                    <a:lstStyle/>
                    <a:p>
                      <a:r>
                        <a:rPr lang="en-US" dirty="0" smtClean="0"/>
                        <a:t>Salesforce.com</a:t>
                      </a:r>
                      <a:endParaRPr lang="ru-RU" dirty="0"/>
                    </a:p>
                  </a:txBody>
                  <a:tcPr marL="121888" marR="121888"/>
                </a:tc>
              </a:tr>
              <a:tr h="370840">
                <a:tc>
                  <a:txBody>
                    <a:bodyPr/>
                    <a:lstStyle/>
                    <a:p>
                      <a:r>
                        <a:rPr lang="en-US" sz="1800" kern="1200" dirty="0" smtClean="0">
                          <a:solidFill>
                            <a:schemeClr val="dk1"/>
                          </a:solidFill>
                          <a:latin typeface="+mn-lt"/>
                          <a:ea typeface="+mn-ea"/>
                          <a:cs typeface="+mn-cs"/>
                        </a:rPr>
                        <a:t>End point</a:t>
                      </a:r>
                      <a:endParaRPr lang="ru-RU" dirty="0"/>
                    </a:p>
                  </a:txBody>
                  <a:tcPr marL="121888" marR="1218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Sign-in page URL</a:t>
                      </a:r>
                      <a:endParaRPr lang="ru-RU" dirty="0" smtClean="0"/>
                    </a:p>
                  </a:txBody>
                  <a:tcPr marL="121888" marR="121888"/>
                </a:tc>
                <a:tc>
                  <a:txBody>
                    <a:bodyPr/>
                    <a:lstStyle/>
                    <a:p>
                      <a:r>
                        <a:rPr lang="en-US" sz="1800" kern="1200" dirty="0" smtClean="0">
                          <a:solidFill>
                            <a:schemeClr val="dk1"/>
                          </a:solidFill>
                          <a:latin typeface="+mn-lt"/>
                          <a:ea typeface="+mn-ea"/>
                          <a:cs typeface="+mn-cs"/>
                        </a:rPr>
                        <a:t>Identity Provider Login URL</a:t>
                      </a:r>
                      <a:endParaRPr lang="ru-RU" dirty="0"/>
                    </a:p>
                  </a:txBody>
                  <a:tcPr marL="121888" marR="121888"/>
                </a:tc>
              </a:tr>
              <a:tr h="370840">
                <a:tc>
                  <a:txBody>
                    <a:bodyPr/>
                    <a:lstStyle/>
                    <a:p>
                      <a:r>
                        <a:rPr lang="en-US" sz="1800" kern="1200" dirty="0" smtClean="0">
                          <a:solidFill>
                            <a:schemeClr val="dk1"/>
                          </a:solidFill>
                          <a:latin typeface="+mn-lt"/>
                          <a:ea typeface="+mn-ea"/>
                          <a:cs typeface="+mn-cs"/>
                        </a:rPr>
                        <a:t>Token signing certificate</a:t>
                      </a:r>
                      <a:endParaRPr lang="ru-RU" dirty="0"/>
                    </a:p>
                  </a:txBody>
                  <a:tcPr marL="121888" marR="1218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Identity Provider Certificate </a:t>
                      </a:r>
                      <a:endParaRPr lang="ru-RU" dirty="0" smtClean="0"/>
                    </a:p>
                  </a:txBody>
                  <a:tcPr marL="121888" marR="121888"/>
                </a:tc>
                <a:tc>
                  <a:txBody>
                    <a:bodyPr/>
                    <a:lstStyle/>
                    <a:p>
                      <a:r>
                        <a:rPr lang="en-US" sz="1800" kern="1200" dirty="0" smtClean="0">
                          <a:solidFill>
                            <a:schemeClr val="dk1"/>
                          </a:solidFill>
                          <a:latin typeface="+mn-lt"/>
                          <a:ea typeface="+mn-ea"/>
                          <a:cs typeface="+mn-cs"/>
                        </a:rPr>
                        <a:t>Verification certificate</a:t>
                      </a:r>
                      <a:endParaRPr lang="ru-RU" dirty="0"/>
                    </a:p>
                  </a:txBody>
                  <a:tcPr marL="121888" marR="121888"/>
                </a:tc>
              </a:tr>
              <a:tr h="370840">
                <a:tc>
                  <a:txBody>
                    <a:bodyPr/>
                    <a:lstStyle/>
                    <a:p>
                      <a:r>
                        <a:rPr lang="en-US" sz="1800" kern="1200" dirty="0" smtClean="0">
                          <a:solidFill>
                            <a:schemeClr val="dk1"/>
                          </a:solidFill>
                          <a:latin typeface="+mn-lt"/>
                          <a:ea typeface="+mn-ea"/>
                          <a:cs typeface="+mn-cs"/>
                        </a:rPr>
                        <a:t>Relying party </a:t>
                      </a:r>
                      <a:r>
                        <a:rPr lang="en-US" sz="1800" kern="1200" dirty="0" err="1" smtClean="0">
                          <a:solidFill>
                            <a:schemeClr val="dk1"/>
                          </a:solidFill>
                          <a:latin typeface="+mn-lt"/>
                          <a:ea typeface="+mn-ea"/>
                          <a:cs typeface="+mn-cs"/>
                        </a:rPr>
                        <a:t>EndPoint</a:t>
                      </a:r>
                      <a:endParaRPr lang="ru-RU" dirty="0"/>
                    </a:p>
                  </a:txBody>
                  <a:tcPr marL="121888" marR="121888"/>
                </a:tc>
                <a:tc>
                  <a:txBody>
                    <a:bodyPr/>
                    <a:lstStyle/>
                    <a:p>
                      <a:r>
                        <a:rPr lang="en-US" sz="1800" kern="1200" dirty="0" smtClean="0">
                          <a:solidFill>
                            <a:schemeClr val="dk1"/>
                          </a:solidFill>
                          <a:latin typeface="+mn-lt"/>
                          <a:ea typeface="+mn-ea"/>
                          <a:cs typeface="+mn-cs"/>
                        </a:rPr>
                        <a:t>Domain Specific Issuer</a:t>
                      </a:r>
                      <a:endParaRPr lang="ru-RU" dirty="0"/>
                    </a:p>
                  </a:txBody>
                  <a:tcPr marL="121888" marR="121888"/>
                </a:tc>
                <a:tc>
                  <a:txBody>
                    <a:bodyPr/>
                    <a:lstStyle/>
                    <a:p>
                      <a:r>
                        <a:rPr lang="en-US" sz="1800" kern="1200" dirty="0" smtClean="0">
                          <a:solidFill>
                            <a:schemeClr val="dk1"/>
                          </a:solidFill>
                          <a:latin typeface="+mn-lt"/>
                          <a:ea typeface="+mn-ea"/>
                          <a:cs typeface="+mn-cs"/>
                        </a:rPr>
                        <a:t>Entity Id</a:t>
                      </a:r>
                      <a:endParaRPr lang="ru-RU" dirty="0"/>
                    </a:p>
                  </a:txBody>
                  <a:tcPr marL="121888" marR="121888"/>
                </a:tc>
              </a:tr>
            </a:tbl>
          </a:graphicData>
        </a:graphic>
      </p:graphicFrame>
    </p:spTree>
    <p:extLst>
      <p:ext uri="{BB962C8B-B14F-4D97-AF65-F5344CB8AC3E}">
        <p14:creationId xmlns:p14="http://schemas.microsoft.com/office/powerpoint/2010/main" val="43802872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SAML 2.0 Protocol</a:t>
            </a:r>
            <a:endParaRPr lang="en-US" dirty="0"/>
          </a:p>
        </p:txBody>
      </p:sp>
      <p:cxnSp>
        <p:nvCxnSpPr>
          <p:cNvPr id="4" name="Straight Connector 3"/>
          <p:cNvCxnSpPr/>
          <p:nvPr/>
        </p:nvCxnSpPr>
        <p:spPr>
          <a:xfrm rot="5400000">
            <a:off x="-346811" y="3619780"/>
            <a:ext cx="3864580" cy="2117"/>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4160468" y="3619780"/>
            <a:ext cx="3864580" cy="2117"/>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a:off x="8655393" y="3619780"/>
            <a:ext cx="3864580" cy="2117"/>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885605" y="1361829"/>
            <a:ext cx="241642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dirty="0" smtClean="0">
                <a:solidFill>
                  <a:schemeClr val="tx1"/>
                </a:solidFill>
              </a:rPr>
              <a:t>Browser</a:t>
            </a:r>
            <a:endParaRPr lang="en-US" dirty="0">
              <a:solidFill>
                <a:schemeClr val="tx1"/>
              </a:solidFill>
            </a:endParaRPr>
          </a:p>
        </p:txBody>
      </p:sp>
      <p:sp>
        <p:nvSpPr>
          <p:cNvPr id="8" name="Rectangle 7"/>
          <p:cNvSpPr/>
          <p:nvPr/>
        </p:nvSpPr>
        <p:spPr>
          <a:xfrm>
            <a:off x="376209" y="1223330"/>
            <a:ext cx="241642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dirty="0" smtClean="0">
                <a:solidFill>
                  <a:schemeClr val="tx1"/>
                </a:solidFill>
              </a:rPr>
              <a:t>Identity Provider</a:t>
            </a:r>
            <a:endParaRPr lang="en-US" dirty="0">
              <a:solidFill>
                <a:schemeClr val="tx1"/>
              </a:solidFill>
            </a:endParaRPr>
          </a:p>
        </p:txBody>
      </p:sp>
      <p:sp>
        <p:nvSpPr>
          <p:cNvPr id="9" name="Rectangle 8"/>
          <p:cNvSpPr/>
          <p:nvPr/>
        </p:nvSpPr>
        <p:spPr>
          <a:xfrm>
            <a:off x="9378414" y="1223330"/>
            <a:ext cx="241642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dirty="0" smtClean="0">
                <a:solidFill>
                  <a:schemeClr val="tx1"/>
                </a:solidFill>
              </a:rPr>
              <a:t>Service Provider</a:t>
            </a:r>
            <a:endParaRPr lang="en-US" dirty="0">
              <a:solidFill>
                <a:schemeClr val="tx1"/>
              </a:solidFill>
            </a:endParaRPr>
          </a:p>
        </p:txBody>
      </p:sp>
      <p:grpSp>
        <p:nvGrpSpPr>
          <p:cNvPr id="10" name="Group 9"/>
          <p:cNvGrpSpPr/>
          <p:nvPr/>
        </p:nvGrpSpPr>
        <p:grpSpPr>
          <a:xfrm>
            <a:off x="6081463" y="1649604"/>
            <a:ext cx="4505162" cy="307777"/>
            <a:chOff x="4562285" y="1649603"/>
            <a:chExt cx="3379752" cy="307777"/>
          </a:xfrm>
        </p:grpSpPr>
        <p:cxnSp>
          <p:nvCxnSpPr>
            <p:cNvPr id="11" name="Straight Arrow Connector 10"/>
            <p:cNvCxnSpPr/>
            <p:nvPr/>
          </p:nvCxnSpPr>
          <p:spPr>
            <a:xfrm>
              <a:off x="4562285" y="1955589"/>
              <a:ext cx="3379752"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562285" y="1649603"/>
              <a:ext cx="3378164"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GET /something</a:t>
              </a:r>
              <a:endParaRPr lang="en-US" sz="1400" dirty="0">
                <a:solidFill>
                  <a:schemeClr val="tx1"/>
                </a:solidFill>
              </a:endParaRPr>
            </a:p>
          </p:txBody>
        </p:sp>
      </p:grpSp>
      <p:grpSp>
        <p:nvGrpSpPr>
          <p:cNvPr id="13" name="Group 12"/>
          <p:cNvGrpSpPr/>
          <p:nvPr/>
        </p:nvGrpSpPr>
        <p:grpSpPr>
          <a:xfrm>
            <a:off x="5823551" y="1981880"/>
            <a:ext cx="5027888" cy="954107"/>
            <a:chOff x="4368801" y="1804079"/>
            <a:chExt cx="3771898" cy="954107"/>
          </a:xfrm>
        </p:grpSpPr>
        <p:cxnSp>
          <p:nvCxnSpPr>
            <p:cNvPr id="14" name="Straight Arrow Connector 13"/>
            <p:cNvCxnSpPr/>
            <p:nvPr/>
          </p:nvCxnSpPr>
          <p:spPr>
            <a:xfrm rot="10800000">
              <a:off x="4562285" y="2723288"/>
              <a:ext cx="337816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368801" y="1804079"/>
              <a:ext cx="3771898" cy="9541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HTTP/1.1 302 Found</a:t>
              </a:r>
            </a:p>
            <a:p>
              <a:pPr algn="ctr"/>
              <a:r>
                <a:rPr lang="en-US" sz="1400" dirty="0" smtClean="0">
                  <a:solidFill>
                    <a:schemeClr val="tx1"/>
                  </a:solidFill>
                </a:rPr>
                <a:t>Location: http://</a:t>
              </a:r>
              <a:r>
                <a:rPr lang="en-US" sz="1400" dirty="0" err="1" smtClean="0">
                  <a:solidFill>
                    <a:schemeClr val="tx1"/>
                  </a:solidFill>
                </a:rPr>
                <a:t>idp.ex.com/saml?SAMLrequest</a:t>
              </a:r>
              <a:r>
                <a:rPr lang="en-US" sz="1400" dirty="0" smtClean="0">
                  <a:solidFill>
                    <a:schemeClr val="tx1"/>
                  </a:solidFill>
                </a:rPr>
                <a:t>=hf7893b…&amp;</a:t>
              </a:r>
              <a:r>
                <a:rPr lang="en-US" sz="1400" dirty="0" err="1" smtClean="0">
                  <a:solidFill>
                    <a:schemeClr val="tx1"/>
                  </a:solidFill>
                </a:rPr>
                <a:t>RelayState</a:t>
              </a:r>
              <a:r>
                <a:rPr lang="en-US" sz="1400" dirty="0" smtClean="0">
                  <a:solidFill>
                    <a:schemeClr val="tx1"/>
                  </a:solidFill>
                </a:rPr>
                <a:t>=HKFDhh383</a:t>
              </a:r>
              <a:endParaRPr lang="en-US" sz="1400" dirty="0">
                <a:solidFill>
                  <a:schemeClr val="tx1"/>
                </a:solidFill>
              </a:endParaRPr>
            </a:p>
          </p:txBody>
        </p:sp>
      </p:grpSp>
      <p:grpSp>
        <p:nvGrpSpPr>
          <p:cNvPr id="16" name="Group 15"/>
          <p:cNvGrpSpPr/>
          <p:nvPr/>
        </p:nvGrpSpPr>
        <p:grpSpPr>
          <a:xfrm>
            <a:off x="1584421" y="2392568"/>
            <a:ext cx="4509396" cy="738664"/>
            <a:chOff x="1188625" y="2392568"/>
            <a:chExt cx="3382928" cy="738664"/>
          </a:xfrm>
        </p:grpSpPr>
        <p:cxnSp>
          <p:nvCxnSpPr>
            <p:cNvPr id="17" name="Straight Arrow Connector 16"/>
            <p:cNvCxnSpPr/>
            <p:nvPr/>
          </p:nvCxnSpPr>
          <p:spPr>
            <a:xfrm rot="10800000">
              <a:off x="1188625" y="3109987"/>
              <a:ext cx="337816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193389" y="2392568"/>
              <a:ext cx="3378164" cy="7386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GET http://</a:t>
              </a:r>
              <a:r>
                <a:rPr lang="en-US" sz="1400" dirty="0" err="1" smtClean="0">
                  <a:solidFill>
                    <a:schemeClr val="tx1"/>
                  </a:solidFill>
                </a:rPr>
                <a:t>idp.ex.com/saml?SAMLrequest</a:t>
              </a:r>
              <a:r>
                <a:rPr lang="en-US" sz="1400" dirty="0" smtClean="0">
                  <a:solidFill>
                    <a:schemeClr val="tx1"/>
                  </a:solidFill>
                </a:rPr>
                <a:t>=hf7893b…&amp;</a:t>
              </a:r>
              <a:r>
                <a:rPr lang="en-US" sz="1400" dirty="0" err="1" smtClean="0">
                  <a:solidFill>
                    <a:schemeClr val="tx1"/>
                  </a:solidFill>
                </a:rPr>
                <a:t>RelayState</a:t>
              </a:r>
              <a:r>
                <a:rPr lang="en-US" sz="1400" dirty="0" smtClean="0">
                  <a:solidFill>
                    <a:schemeClr val="tx1"/>
                  </a:solidFill>
                </a:rPr>
                <a:t>=HKFDhh383</a:t>
              </a:r>
              <a:endParaRPr lang="en-US" sz="1400" dirty="0">
                <a:solidFill>
                  <a:schemeClr val="tx1"/>
                </a:solidFill>
              </a:endParaRPr>
            </a:p>
          </p:txBody>
        </p:sp>
      </p:grpSp>
      <p:grpSp>
        <p:nvGrpSpPr>
          <p:cNvPr id="19" name="Group 18"/>
          <p:cNvGrpSpPr/>
          <p:nvPr/>
        </p:nvGrpSpPr>
        <p:grpSpPr>
          <a:xfrm>
            <a:off x="1574184" y="3670691"/>
            <a:ext cx="4505162" cy="523220"/>
            <a:chOff x="1180945" y="3226191"/>
            <a:chExt cx="3379752" cy="523220"/>
          </a:xfrm>
        </p:grpSpPr>
        <p:cxnSp>
          <p:nvCxnSpPr>
            <p:cNvPr id="20" name="Straight Arrow Connector 19"/>
            <p:cNvCxnSpPr/>
            <p:nvPr/>
          </p:nvCxnSpPr>
          <p:spPr>
            <a:xfrm>
              <a:off x="1180945" y="3725286"/>
              <a:ext cx="3379752"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180945" y="3226191"/>
              <a:ext cx="3378164" cy="5232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200 OK</a:t>
              </a:r>
            </a:p>
            <a:p>
              <a:pPr algn="ctr"/>
              <a:r>
                <a:rPr lang="en-US" sz="1400" i="1" dirty="0" smtClean="0">
                  <a:solidFill>
                    <a:schemeClr val="tx1"/>
                  </a:solidFill>
                </a:rPr>
                <a:t>SAML Assertion in HTML FORM</a:t>
              </a:r>
              <a:endParaRPr lang="en-US" sz="1400" i="1" dirty="0">
                <a:solidFill>
                  <a:schemeClr val="tx1"/>
                </a:solidFill>
              </a:endParaRPr>
            </a:p>
          </p:txBody>
        </p:sp>
      </p:grpSp>
      <p:grpSp>
        <p:nvGrpSpPr>
          <p:cNvPr id="22" name="Group 21"/>
          <p:cNvGrpSpPr/>
          <p:nvPr/>
        </p:nvGrpSpPr>
        <p:grpSpPr>
          <a:xfrm>
            <a:off x="6077229" y="3797703"/>
            <a:ext cx="4505162" cy="523220"/>
            <a:chOff x="4559109" y="3772303"/>
            <a:chExt cx="3379752" cy="523220"/>
          </a:xfrm>
        </p:grpSpPr>
        <p:cxnSp>
          <p:nvCxnSpPr>
            <p:cNvPr id="23" name="Straight Arrow Connector 22"/>
            <p:cNvCxnSpPr/>
            <p:nvPr/>
          </p:nvCxnSpPr>
          <p:spPr>
            <a:xfrm>
              <a:off x="4559109" y="4264385"/>
              <a:ext cx="3379752"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559109" y="3772303"/>
              <a:ext cx="3378164" cy="5232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POST /</a:t>
              </a:r>
              <a:r>
                <a:rPr lang="en-US" sz="1400" dirty="0" err="1" smtClean="0">
                  <a:solidFill>
                    <a:schemeClr val="tx1"/>
                  </a:solidFill>
                </a:rPr>
                <a:t>acs</a:t>
              </a:r>
              <a:endParaRPr lang="en-US" sz="1400" dirty="0" smtClean="0">
                <a:solidFill>
                  <a:schemeClr val="tx1"/>
                </a:solidFill>
              </a:endParaRPr>
            </a:p>
            <a:p>
              <a:pPr algn="ctr"/>
              <a:r>
                <a:rPr lang="en-US" sz="1400" i="1" dirty="0" smtClean="0">
                  <a:solidFill>
                    <a:schemeClr val="tx1"/>
                  </a:solidFill>
                </a:rPr>
                <a:t>SAML Assertion</a:t>
              </a:r>
              <a:endParaRPr lang="en-US" sz="1400" i="1" dirty="0">
                <a:solidFill>
                  <a:schemeClr val="tx1"/>
                </a:solidFill>
              </a:endParaRPr>
            </a:p>
          </p:txBody>
        </p:sp>
      </p:grpSp>
      <p:grpSp>
        <p:nvGrpSpPr>
          <p:cNvPr id="25" name="Group 24"/>
          <p:cNvGrpSpPr/>
          <p:nvPr/>
        </p:nvGrpSpPr>
        <p:grpSpPr>
          <a:xfrm>
            <a:off x="5823550" y="4329330"/>
            <a:ext cx="5027889" cy="742445"/>
            <a:chOff x="4368800" y="4278529"/>
            <a:chExt cx="3771899" cy="742445"/>
          </a:xfrm>
        </p:grpSpPr>
        <p:cxnSp>
          <p:nvCxnSpPr>
            <p:cNvPr id="26" name="Straight Arrow Connector 25"/>
            <p:cNvCxnSpPr/>
            <p:nvPr/>
          </p:nvCxnSpPr>
          <p:spPr>
            <a:xfrm rot="10800000">
              <a:off x="4573141" y="5019386"/>
              <a:ext cx="337816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368800" y="4278529"/>
              <a:ext cx="3771899" cy="7386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HTTP/1.1 302 Found</a:t>
              </a:r>
            </a:p>
            <a:p>
              <a:pPr algn="ctr"/>
              <a:r>
                <a:rPr lang="en-US" sz="1400" dirty="0" smtClean="0">
                  <a:solidFill>
                    <a:schemeClr val="tx1"/>
                  </a:solidFill>
                </a:rPr>
                <a:t>Location: http://</a:t>
              </a:r>
              <a:r>
                <a:rPr lang="en-US" sz="1400" dirty="0" err="1" smtClean="0">
                  <a:solidFill>
                    <a:schemeClr val="tx1"/>
                  </a:solidFill>
                </a:rPr>
                <a:t>sp.ex.net</a:t>
              </a:r>
              <a:r>
                <a:rPr lang="en-US" sz="1400" dirty="0" smtClean="0">
                  <a:solidFill>
                    <a:schemeClr val="tx1"/>
                  </a:solidFill>
                </a:rPr>
                <a:t>/something</a:t>
              </a:r>
            </a:p>
            <a:p>
              <a:pPr algn="ctr"/>
              <a:r>
                <a:rPr lang="en-US" sz="1400" dirty="0" smtClean="0">
                  <a:solidFill>
                    <a:schemeClr val="tx1"/>
                  </a:solidFill>
                </a:rPr>
                <a:t>Set-Cookie: token=value; Domain=.</a:t>
              </a:r>
              <a:r>
                <a:rPr lang="en-US" sz="1400" dirty="0" err="1" smtClean="0">
                  <a:solidFill>
                    <a:schemeClr val="tx1"/>
                  </a:solidFill>
                </a:rPr>
                <a:t>ex.net</a:t>
              </a:r>
              <a:endParaRPr lang="en-US" sz="1400" dirty="0">
                <a:solidFill>
                  <a:schemeClr val="tx1"/>
                </a:solidFill>
              </a:endParaRPr>
            </a:p>
          </p:txBody>
        </p:sp>
      </p:grpSp>
      <p:grpSp>
        <p:nvGrpSpPr>
          <p:cNvPr id="28" name="Group 27"/>
          <p:cNvGrpSpPr/>
          <p:nvPr/>
        </p:nvGrpSpPr>
        <p:grpSpPr>
          <a:xfrm>
            <a:off x="1574183" y="3239432"/>
            <a:ext cx="4521749" cy="307777"/>
            <a:chOff x="1180945" y="3384927"/>
            <a:chExt cx="3379752" cy="307348"/>
          </a:xfrm>
        </p:grpSpPr>
        <p:cxnSp>
          <p:nvCxnSpPr>
            <p:cNvPr id="29" name="Straight Arrow Connector 28"/>
            <p:cNvCxnSpPr/>
            <p:nvPr/>
          </p:nvCxnSpPr>
          <p:spPr>
            <a:xfrm>
              <a:off x="1180945" y="3687186"/>
              <a:ext cx="3379752" cy="1588"/>
            </a:xfrm>
            <a:prstGeom prst="straightConnector1">
              <a:avLst/>
            </a:prstGeom>
            <a:ln>
              <a:solidFill>
                <a:schemeClr val="tx1"/>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180945" y="3384927"/>
              <a:ext cx="3378165" cy="3073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Authenticate</a:t>
              </a:r>
              <a:endParaRPr lang="en-US" sz="1400" dirty="0">
                <a:solidFill>
                  <a:schemeClr val="tx1"/>
                </a:solidFill>
              </a:endParaRPr>
            </a:p>
          </p:txBody>
        </p:sp>
      </p:grpSp>
    </p:spTree>
    <p:extLst>
      <p:ext uri="{BB962C8B-B14F-4D97-AF65-F5344CB8AC3E}">
        <p14:creationId xmlns:p14="http://schemas.microsoft.com/office/powerpoint/2010/main" val="1316701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lide(from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lide(fromTo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lide(from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lide(fromRigh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SAML 2.0 Assertion</a:t>
            </a:r>
            <a:endParaRPr lang="en-US" dirty="0"/>
          </a:p>
        </p:txBody>
      </p:sp>
      <p:sp>
        <p:nvSpPr>
          <p:cNvPr id="3" name="Content Placeholder 2"/>
          <p:cNvSpPr>
            <a:spLocks noGrp="1"/>
          </p:cNvSpPr>
          <p:nvPr>
            <p:ph idx="1"/>
          </p:nvPr>
        </p:nvSpPr>
        <p:spPr>
          <a:xfrm>
            <a:off x="519112" y="1447799"/>
            <a:ext cx="11149013" cy="3545586"/>
          </a:xfrm>
        </p:spPr>
        <p:txBody>
          <a:bodyPr/>
          <a:lstStyle/>
          <a:p>
            <a:pPr marL="0" indent="0">
              <a:buNone/>
            </a:pPr>
            <a:r>
              <a:rPr lang="en-US" dirty="0" smtClean="0"/>
              <a:t>&lt;Assertion&gt;</a:t>
            </a:r>
            <a:br>
              <a:rPr lang="en-US" dirty="0" smtClean="0"/>
            </a:br>
            <a:r>
              <a:rPr lang="en-US" dirty="0" smtClean="0"/>
              <a:t>  &lt;Issuer/&gt;</a:t>
            </a:r>
            <a:br>
              <a:rPr lang="en-US" dirty="0" smtClean="0"/>
            </a:br>
            <a:r>
              <a:rPr lang="en-US" dirty="0" smtClean="0"/>
              <a:t>  &lt;Signature/&gt;</a:t>
            </a:r>
            <a:br>
              <a:rPr lang="en-US" dirty="0" smtClean="0"/>
            </a:br>
            <a:r>
              <a:rPr lang="en-US" dirty="0" smtClean="0"/>
              <a:t>  &lt;Subject/&gt;</a:t>
            </a:r>
            <a:br>
              <a:rPr lang="en-US" dirty="0" smtClean="0"/>
            </a:br>
            <a:r>
              <a:rPr lang="en-US" dirty="0" smtClean="0"/>
              <a:t>  &lt;Conditions/&gt;</a:t>
            </a:r>
            <a:br>
              <a:rPr lang="en-US" dirty="0" smtClean="0"/>
            </a:br>
            <a:r>
              <a:rPr lang="en-US" dirty="0" smtClean="0"/>
              <a:t>  &lt;</a:t>
            </a:r>
            <a:r>
              <a:rPr lang="en-US" dirty="0" err="1" smtClean="0"/>
              <a:t>AttributeStatement</a:t>
            </a:r>
            <a:r>
              <a:rPr lang="en-US" dirty="0" smtClean="0"/>
              <a:t>/&gt;</a:t>
            </a:r>
            <a:br>
              <a:rPr lang="en-US" dirty="0" smtClean="0"/>
            </a:br>
            <a:r>
              <a:rPr lang="en-US" dirty="0" smtClean="0"/>
              <a:t>  &lt;</a:t>
            </a:r>
            <a:r>
              <a:rPr lang="en-US" dirty="0" err="1" smtClean="0"/>
              <a:t>AuthnStatement</a:t>
            </a:r>
            <a:r>
              <a:rPr lang="en-US" dirty="0" smtClean="0"/>
              <a:t>/&gt;</a:t>
            </a:r>
            <a:br>
              <a:rPr lang="en-US" dirty="0" smtClean="0"/>
            </a:br>
            <a:r>
              <a:rPr lang="en-US" dirty="0" smtClean="0"/>
              <a:t>&lt;/Assertion&gt;</a:t>
            </a:r>
            <a:endParaRPr lang="en-US" dirty="0"/>
          </a:p>
        </p:txBody>
      </p:sp>
    </p:spTree>
    <p:extLst>
      <p:ext uri="{BB962C8B-B14F-4D97-AF65-F5344CB8AC3E}">
        <p14:creationId xmlns:p14="http://schemas.microsoft.com/office/powerpoint/2010/main" val="185721388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Integrated Windows Authentication</a:t>
            </a:r>
            <a:endParaRPr lang="en-US" dirty="0"/>
          </a:p>
        </p:txBody>
      </p:sp>
      <p:sp>
        <p:nvSpPr>
          <p:cNvPr id="3" name="Content Placeholder 2"/>
          <p:cNvSpPr>
            <a:spLocks noGrp="1"/>
          </p:cNvSpPr>
          <p:nvPr>
            <p:ph idx="1"/>
          </p:nvPr>
        </p:nvSpPr>
        <p:spPr/>
        <p:txBody>
          <a:bodyPr/>
          <a:lstStyle/>
          <a:p>
            <a:r>
              <a:rPr lang="en-US" smtClean="0"/>
              <a:t>Single sign-on within an AD domain/forest</a:t>
            </a:r>
          </a:p>
          <a:p>
            <a:r>
              <a:rPr lang="en-US" smtClean="0"/>
              <a:t>Browser requests Kerberos token from desktop OS, wraps according to SPNEGO and includes in HTTP request</a:t>
            </a:r>
          </a:p>
          <a:p>
            <a:r>
              <a:rPr lang="en-US" smtClean="0"/>
              <a:t>Scope is limited to Windows Infrastructure</a:t>
            </a:r>
          </a:p>
          <a:p>
            <a:pPr lvl="1"/>
            <a:r>
              <a:rPr lang="en-US" smtClean="0"/>
              <a:t>Server must be Kerberized</a:t>
            </a:r>
          </a:p>
          <a:p>
            <a:r>
              <a:rPr lang="en-US" smtClean="0"/>
              <a:t>What about partners/vendors/customers?</a:t>
            </a:r>
          </a:p>
          <a:p>
            <a:endParaRPr lang="en-US" dirty="0"/>
          </a:p>
        </p:txBody>
      </p:sp>
    </p:spTree>
    <p:extLst>
      <p:ext uri="{BB962C8B-B14F-4D97-AF65-F5344CB8AC3E}">
        <p14:creationId xmlns:p14="http://schemas.microsoft.com/office/powerpoint/2010/main" val="2149963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SAML 2.0 + IWA</a:t>
            </a:r>
            <a:endParaRPr lang="en-US" dirty="0"/>
          </a:p>
        </p:txBody>
      </p:sp>
      <p:sp>
        <p:nvSpPr>
          <p:cNvPr id="3" name="Content Placeholder 2"/>
          <p:cNvSpPr>
            <a:spLocks noGrp="1"/>
          </p:cNvSpPr>
          <p:nvPr>
            <p:ph idx="1"/>
          </p:nvPr>
        </p:nvSpPr>
        <p:spPr/>
        <p:txBody>
          <a:bodyPr/>
          <a:lstStyle/>
          <a:p>
            <a:r>
              <a:rPr lang="en-US" smtClean="0"/>
              <a:t>Compose the two protocols</a:t>
            </a:r>
          </a:p>
          <a:p>
            <a:r>
              <a:rPr lang="en-US" smtClean="0"/>
              <a:t>AD FS acts as a broker between the AD domain and the outside world</a:t>
            </a:r>
            <a:endParaRPr lang="en-US" dirty="0"/>
          </a:p>
        </p:txBody>
      </p:sp>
    </p:spTree>
    <p:extLst>
      <p:ext uri="{BB962C8B-B14F-4D97-AF65-F5344CB8AC3E}">
        <p14:creationId xmlns:p14="http://schemas.microsoft.com/office/powerpoint/2010/main" val="283837424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flipV="1">
            <a:off x="1559368" y="3562005"/>
            <a:ext cx="4528098" cy="1016000"/>
          </a:xfrm>
          <a:prstGeom prst="rect">
            <a:avLst/>
          </a:prstGeom>
          <a:gradFill flip="none" rotWithShape="1">
            <a:gsLst>
              <a:gs pos="0">
                <a:schemeClr val="accent2">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569951" y="2547376"/>
            <a:ext cx="4528098" cy="1016000"/>
          </a:xfrm>
          <a:prstGeom prst="rect">
            <a:avLst/>
          </a:prstGeom>
          <a:gradFill flip="none" rotWithShape="1">
            <a:gsLst>
              <a:gs pos="0">
                <a:schemeClr val="accent2">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SAML 2.0 + IWA Protocols</a:t>
            </a:r>
            <a:endParaRPr lang="en-US" dirty="0"/>
          </a:p>
        </p:txBody>
      </p:sp>
      <p:cxnSp>
        <p:nvCxnSpPr>
          <p:cNvPr id="4" name="Straight Connector 3"/>
          <p:cNvCxnSpPr/>
          <p:nvPr/>
        </p:nvCxnSpPr>
        <p:spPr>
          <a:xfrm rot="5400000">
            <a:off x="-346811" y="3625492"/>
            <a:ext cx="3864580" cy="2117"/>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4160468" y="3625492"/>
            <a:ext cx="3864580" cy="2117"/>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a:off x="8655393" y="3607080"/>
            <a:ext cx="3864580" cy="2117"/>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885605" y="1324929"/>
            <a:ext cx="241642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dirty="0" smtClean="0">
                <a:solidFill>
                  <a:schemeClr val="tx1"/>
                </a:solidFill>
              </a:rPr>
              <a:t>Browser</a:t>
            </a:r>
            <a:endParaRPr lang="en-US" dirty="0">
              <a:solidFill>
                <a:schemeClr val="tx1"/>
              </a:solidFill>
            </a:endParaRPr>
          </a:p>
        </p:txBody>
      </p:sp>
      <p:sp>
        <p:nvSpPr>
          <p:cNvPr id="8" name="Rectangle 7"/>
          <p:cNvSpPr/>
          <p:nvPr/>
        </p:nvSpPr>
        <p:spPr>
          <a:xfrm>
            <a:off x="376209" y="1324930"/>
            <a:ext cx="241642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dirty="0" smtClean="0">
                <a:solidFill>
                  <a:schemeClr val="tx1"/>
                </a:solidFill>
              </a:rPr>
              <a:t>Identity Provider</a:t>
            </a:r>
            <a:endParaRPr lang="en-US" dirty="0">
              <a:solidFill>
                <a:schemeClr val="tx1"/>
              </a:solidFill>
            </a:endParaRPr>
          </a:p>
        </p:txBody>
      </p:sp>
      <p:sp>
        <p:nvSpPr>
          <p:cNvPr id="9" name="Rectangle 8"/>
          <p:cNvSpPr/>
          <p:nvPr/>
        </p:nvSpPr>
        <p:spPr>
          <a:xfrm>
            <a:off x="9378414" y="1324930"/>
            <a:ext cx="241642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dirty="0" smtClean="0">
                <a:solidFill>
                  <a:schemeClr val="tx1"/>
                </a:solidFill>
              </a:rPr>
              <a:t>Service Provider</a:t>
            </a:r>
            <a:endParaRPr lang="en-US" dirty="0">
              <a:solidFill>
                <a:schemeClr val="tx1"/>
              </a:solidFill>
            </a:endParaRPr>
          </a:p>
        </p:txBody>
      </p:sp>
      <p:grpSp>
        <p:nvGrpSpPr>
          <p:cNvPr id="10" name="Group 9"/>
          <p:cNvGrpSpPr/>
          <p:nvPr/>
        </p:nvGrpSpPr>
        <p:grpSpPr>
          <a:xfrm>
            <a:off x="6081463" y="1649604"/>
            <a:ext cx="4505162" cy="307777"/>
            <a:chOff x="4562285" y="1649603"/>
            <a:chExt cx="3379752" cy="307777"/>
          </a:xfrm>
        </p:grpSpPr>
        <p:cxnSp>
          <p:nvCxnSpPr>
            <p:cNvPr id="11" name="Straight Arrow Connector 10"/>
            <p:cNvCxnSpPr/>
            <p:nvPr/>
          </p:nvCxnSpPr>
          <p:spPr>
            <a:xfrm>
              <a:off x="4562285" y="1955589"/>
              <a:ext cx="3379752"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562285" y="1649603"/>
              <a:ext cx="3378164"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GET /something</a:t>
              </a:r>
              <a:endParaRPr lang="en-US" sz="1400" dirty="0">
                <a:solidFill>
                  <a:schemeClr val="tx1"/>
                </a:solidFill>
              </a:endParaRPr>
            </a:p>
          </p:txBody>
        </p:sp>
      </p:grpSp>
      <p:grpSp>
        <p:nvGrpSpPr>
          <p:cNvPr id="13" name="Group 12"/>
          <p:cNvGrpSpPr/>
          <p:nvPr/>
        </p:nvGrpSpPr>
        <p:grpSpPr>
          <a:xfrm>
            <a:off x="6079346" y="2006822"/>
            <a:ext cx="4507278" cy="523220"/>
            <a:chOff x="4560697" y="2019522"/>
            <a:chExt cx="3381339" cy="523220"/>
          </a:xfrm>
        </p:grpSpPr>
        <p:cxnSp>
          <p:nvCxnSpPr>
            <p:cNvPr id="14" name="Straight Arrow Connector 13"/>
            <p:cNvCxnSpPr/>
            <p:nvPr/>
          </p:nvCxnSpPr>
          <p:spPr>
            <a:xfrm rot="10800000">
              <a:off x="4562285" y="2532788"/>
              <a:ext cx="337816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560697" y="2019522"/>
              <a:ext cx="3381339" cy="5232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HTTP/1.1 302 Found</a:t>
              </a:r>
            </a:p>
            <a:p>
              <a:pPr algn="ctr"/>
              <a:r>
                <a:rPr lang="en-US" sz="1400" dirty="0" smtClean="0">
                  <a:solidFill>
                    <a:schemeClr val="tx1"/>
                  </a:solidFill>
                </a:rPr>
                <a:t>Location: https://</a:t>
              </a:r>
              <a:r>
                <a:rPr lang="en-US" sz="1400" dirty="0" err="1" smtClean="0">
                  <a:solidFill>
                    <a:schemeClr val="tx1"/>
                  </a:solidFill>
                </a:rPr>
                <a:t>idp.ex.com/saml</a:t>
              </a:r>
              <a:r>
                <a:rPr lang="en-US" sz="1400" dirty="0" smtClean="0">
                  <a:solidFill>
                    <a:schemeClr val="tx1"/>
                  </a:solidFill>
                </a:rPr>
                <a:t>?...</a:t>
              </a:r>
              <a:endParaRPr lang="en-US" sz="1400" dirty="0">
                <a:solidFill>
                  <a:schemeClr val="tx1"/>
                </a:solidFill>
              </a:endParaRPr>
            </a:p>
          </p:txBody>
        </p:sp>
      </p:grpSp>
      <p:grpSp>
        <p:nvGrpSpPr>
          <p:cNvPr id="16" name="Group 15"/>
          <p:cNvGrpSpPr/>
          <p:nvPr/>
        </p:nvGrpSpPr>
        <p:grpSpPr>
          <a:xfrm>
            <a:off x="1584421" y="2404812"/>
            <a:ext cx="4509396" cy="307777"/>
            <a:chOff x="1188625" y="2608011"/>
            <a:chExt cx="3382928" cy="307777"/>
          </a:xfrm>
        </p:grpSpPr>
        <p:cxnSp>
          <p:nvCxnSpPr>
            <p:cNvPr id="17" name="Straight Arrow Connector 16"/>
            <p:cNvCxnSpPr/>
            <p:nvPr/>
          </p:nvCxnSpPr>
          <p:spPr>
            <a:xfrm rot="10800000">
              <a:off x="1188625" y="2894087"/>
              <a:ext cx="337816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193389" y="2608011"/>
              <a:ext cx="3378164"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GET https://</a:t>
              </a:r>
              <a:r>
                <a:rPr lang="en-US" sz="1400" dirty="0" err="1" smtClean="0">
                  <a:solidFill>
                    <a:schemeClr val="tx1"/>
                  </a:solidFill>
                </a:rPr>
                <a:t>idp.ex.com/saml</a:t>
              </a:r>
              <a:r>
                <a:rPr lang="en-US" sz="1400" dirty="0" smtClean="0">
                  <a:solidFill>
                    <a:schemeClr val="tx1"/>
                  </a:solidFill>
                </a:rPr>
                <a:t>?...</a:t>
              </a:r>
              <a:endParaRPr lang="en-US" sz="1400" dirty="0">
                <a:solidFill>
                  <a:schemeClr val="tx1"/>
                </a:solidFill>
              </a:endParaRPr>
            </a:p>
          </p:txBody>
        </p:sp>
      </p:grpSp>
      <p:grpSp>
        <p:nvGrpSpPr>
          <p:cNvPr id="19" name="Group 18"/>
          <p:cNvGrpSpPr/>
          <p:nvPr/>
        </p:nvGrpSpPr>
        <p:grpSpPr>
          <a:xfrm>
            <a:off x="1592887" y="3910597"/>
            <a:ext cx="4505162" cy="523220"/>
            <a:chOff x="1180945" y="3226191"/>
            <a:chExt cx="3379752" cy="523220"/>
          </a:xfrm>
        </p:grpSpPr>
        <p:cxnSp>
          <p:nvCxnSpPr>
            <p:cNvPr id="20" name="Straight Arrow Connector 19"/>
            <p:cNvCxnSpPr/>
            <p:nvPr/>
          </p:nvCxnSpPr>
          <p:spPr>
            <a:xfrm>
              <a:off x="1180945" y="3725286"/>
              <a:ext cx="3379752"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180945" y="3226191"/>
              <a:ext cx="3378164" cy="5232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200 OK</a:t>
              </a:r>
            </a:p>
            <a:p>
              <a:pPr algn="ctr"/>
              <a:r>
                <a:rPr lang="en-US" sz="1400" i="1" dirty="0" smtClean="0">
                  <a:solidFill>
                    <a:schemeClr val="tx1"/>
                  </a:solidFill>
                </a:rPr>
                <a:t>SAML Assertion in HTML FORM</a:t>
              </a:r>
              <a:endParaRPr lang="en-US" sz="1400" i="1" dirty="0">
                <a:solidFill>
                  <a:schemeClr val="tx1"/>
                </a:solidFill>
              </a:endParaRPr>
            </a:p>
          </p:txBody>
        </p:sp>
      </p:grpSp>
      <p:grpSp>
        <p:nvGrpSpPr>
          <p:cNvPr id="22" name="Group 21"/>
          <p:cNvGrpSpPr/>
          <p:nvPr/>
        </p:nvGrpSpPr>
        <p:grpSpPr>
          <a:xfrm>
            <a:off x="6077229" y="4026303"/>
            <a:ext cx="4505162" cy="523220"/>
            <a:chOff x="4559109" y="3772303"/>
            <a:chExt cx="3379752" cy="523220"/>
          </a:xfrm>
        </p:grpSpPr>
        <p:cxnSp>
          <p:nvCxnSpPr>
            <p:cNvPr id="23" name="Straight Arrow Connector 22"/>
            <p:cNvCxnSpPr/>
            <p:nvPr/>
          </p:nvCxnSpPr>
          <p:spPr>
            <a:xfrm>
              <a:off x="4559109" y="4264385"/>
              <a:ext cx="3379752"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559109" y="3772303"/>
              <a:ext cx="3378164" cy="5232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POST /</a:t>
              </a:r>
              <a:r>
                <a:rPr lang="en-US" sz="1400" dirty="0" err="1" smtClean="0">
                  <a:solidFill>
                    <a:schemeClr val="tx1"/>
                  </a:solidFill>
                </a:rPr>
                <a:t>acs</a:t>
              </a:r>
              <a:endParaRPr lang="en-US" sz="1400" dirty="0" smtClean="0">
                <a:solidFill>
                  <a:schemeClr val="tx1"/>
                </a:solidFill>
              </a:endParaRPr>
            </a:p>
            <a:p>
              <a:pPr algn="ctr"/>
              <a:r>
                <a:rPr lang="en-US" sz="1400" i="1" dirty="0" smtClean="0">
                  <a:solidFill>
                    <a:schemeClr val="tx1"/>
                  </a:solidFill>
                </a:rPr>
                <a:t>SAML Assertion</a:t>
              </a:r>
              <a:endParaRPr lang="en-US" sz="1400" i="1" dirty="0">
                <a:solidFill>
                  <a:schemeClr val="tx1"/>
                </a:solidFill>
              </a:endParaRPr>
            </a:p>
          </p:txBody>
        </p:sp>
      </p:grpSp>
      <p:grpSp>
        <p:nvGrpSpPr>
          <p:cNvPr id="25" name="Group 24"/>
          <p:cNvGrpSpPr/>
          <p:nvPr/>
        </p:nvGrpSpPr>
        <p:grpSpPr>
          <a:xfrm>
            <a:off x="5671190" y="4634130"/>
            <a:ext cx="5417254" cy="742445"/>
            <a:chOff x="4254500" y="4278529"/>
            <a:chExt cx="4063999" cy="742445"/>
          </a:xfrm>
        </p:grpSpPr>
        <p:cxnSp>
          <p:nvCxnSpPr>
            <p:cNvPr id="26" name="Straight Arrow Connector 25"/>
            <p:cNvCxnSpPr/>
            <p:nvPr/>
          </p:nvCxnSpPr>
          <p:spPr>
            <a:xfrm rot="10800000">
              <a:off x="4573141" y="5019386"/>
              <a:ext cx="337816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254500" y="4278529"/>
              <a:ext cx="4063999" cy="7386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HTTP/1.1 302 Found</a:t>
              </a:r>
            </a:p>
            <a:p>
              <a:pPr algn="ctr"/>
              <a:r>
                <a:rPr lang="en-US" sz="1400" dirty="0" smtClean="0">
                  <a:solidFill>
                    <a:schemeClr val="tx1"/>
                  </a:solidFill>
                </a:rPr>
                <a:t>Location: https://</a:t>
              </a:r>
              <a:r>
                <a:rPr lang="en-US" sz="1400" dirty="0" err="1" smtClean="0">
                  <a:solidFill>
                    <a:schemeClr val="tx1"/>
                  </a:solidFill>
                </a:rPr>
                <a:t>sp.ex.net</a:t>
              </a:r>
              <a:r>
                <a:rPr lang="en-US" sz="1400" dirty="0" smtClean="0">
                  <a:solidFill>
                    <a:schemeClr val="tx1"/>
                  </a:solidFill>
                </a:rPr>
                <a:t>/something</a:t>
              </a:r>
            </a:p>
            <a:p>
              <a:pPr algn="ctr"/>
              <a:r>
                <a:rPr lang="en-US" sz="1400" dirty="0" smtClean="0">
                  <a:solidFill>
                    <a:schemeClr val="tx1"/>
                  </a:solidFill>
                </a:rPr>
                <a:t>Set-Cookie: token=value; Domain=.</a:t>
              </a:r>
              <a:r>
                <a:rPr lang="en-US" sz="1400" dirty="0" err="1" smtClean="0">
                  <a:solidFill>
                    <a:schemeClr val="tx1"/>
                  </a:solidFill>
                </a:rPr>
                <a:t>ex.net</a:t>
              </a:r>
              <a:endParaRPr lang="en-US" sz="1400" dirty="0">
                <a:solidFill>
                  <a:schemeClr val="tx1"/>
                </a:solidFill>
              </a:endParaRPr>
            </a:p>
          </p:txBody>
        </p:sp>
      </p:grpSp>
      <p:grpSp>
        <p:nvGrpSpPr>
          <p:cNvPr id="31" name="Group 30"/>
          <p:cNvGrpSpPr/>
          <p:nvPr/>
        </p:nvGrpSpPr>
        <p:grpSpPr>
          <a:xfrm>
            <a:off x="1569952" y="2693575"/>
            <a:ext cx="4507278" cy="307777"/>
            <a:chOff x="1177770" y="3456586"/>
            <a:chExt cx="3381339" cy="307777"/>
          </a:xfrm>
        </p:grpSpPr>
        <p:cxnSp>
          <p:nvCxnSpPr>
            <p:cNvPr id="29" name="Straight Arrow Connector 28"/>
            <p:cNvCxnSpPr/>
            <p:nvPr/>
          </p:nvCxnSpPr>
          <p:spPr>
            <a:xfrm rot="10800000" flipH="1">
              <a:off x="1179358" y="3731859"/>
              <a:ext cx="337816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177770" y="3456586"/>
              <a:ext cx="3381339"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WWW-Authenticate: Negotiate</a:t>
              </a:r>
              <a:endParaRPr lang="en-US" sz="1400" dirty="0">
                <a:solidFill>
                  <a:schemeClr val="tx1"/>
                </a:solidFill>
              </a:endParaRPr>
            </a:p>
          </p:txBody>
        </p:sp>
      </p:grpSp>
      <p:grpSp>
        <p:nvGrpSpPr>
          <p:cNvPr id="32" name="Group 31"/>
          <p:cNvGrpSpPr/>
          <p:nvPr/>
        </p:nvGrpSpPr>
        <p:grpSpPr>
          <a:xfrm>
            <a:off x="1569951" y="2997811"/>
            <a:ext cx="4505162" cy="307777"/>
            <a:chOff x="4559109" y="3774528"/>
            <a:chExt cx="3379752" cy="307777"/>
          </a:xfrm>
        </p:grpSpPr>
        <p:cxnSp>
          <p:nvCxnSpPr>
            <p:cNvPr id="33" name="Straight Arrow Connector 32"/>
            <p:cNvCxnSpPr/>
            <p:nvPr/>
          </p:nvCxnSpPr>
          <p:spPr>
            <a:xfrm flipH="1">
              <a:off x="4559109" y="4073885"/>
              <a:ext cx="3379752"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559109" y="3774528"/>
              <a:ext cx="3378164"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Authorization: Negotiate a874…</a:t>
              </a:r>
              <a:endParaRPr lang="en-US" sz="1400" dirty="0">
                <a:solidFill>
                  <a:schemeClr val="tx1"/>
                </a:solidFill>
              </a:endParaRPr>
            </a:p>
          </p:txBody>
        </p:sp>
      </p:grpSp>
      <p:grpSp>
        <p:nvGrpSpPr>
          <p:cNvPr id="37" name="Group 36"/>
          <p:cNvGrpSpPr/>
          <p:nvPr/>
        </p:nvGrpSpPr>
        <p:grpSpPr>
          <a:xfrm>
            <a:off x="1592887" y="3306004"/>
            <a:ext cx="4507278" cy="307777"/>
            <a:chOff x="1177770" y="3456586"/>
            <a:chExt cx="3381339" cy="307777"/>
          </a:xfrm>
        </p:grpSpPr>
        <p:cxnSp>
          <p:nvCxnSpPr>
            <p:cNvPr id="38" name="Straight Arrow Connector 37"/>
            <p:cNvCxnSpPr/>
            <p:nvPr/>
          </p:nvCxnSpPr>
          <p:spPr>
            <a:xfrm rot="10800000" flipH="1">
              <a:off x="1179358" y="3731859"/>
              <a:ext cx="3378164"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177770" y="3456586"/>
              <a:ext cx="3381339"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WWW-Authenticate: Negotiate he83…</a:t>
              </a:r>
              <a:endParaRPr lang="en-US" sz="1400" dirty="0">
                <a:solidFill>
                  <a:schemeClr val="tx1"/>
                </a:solidFill>
              </a:endParaRPr>
            </a:p>
          </p:txBody>
        </p:sp>
      </p:grpSp>
      <p:grpSp>
        <p:nvGrpSpPr>
          <p:cNvPr id="40" name="Group 39"/>
          <p:cNvGrpSpPr/>
          <p:nvPr/>
        </p:nvGrpSpPr>
        <p:grpSpPr>
          <a:xfrm>
            <a:off x="1592887" y="3599383"/>
            <a:ext cx="4505162" cy="307777"/>
            <a:chOff x="4559109" y="3774528"/>
            <a:chExt cx="3379752" cy="307777"/>
          </a:xfrm>
        </p:grpSpPr>
        <p:cxnSp>
          <p:nvCxnSpPr>
            <p:cNvPr id="41" name="Straight Arrow Connector 40"/>
            <p:cNvCxnSpPr/>
            <p:nvPr/>
          </p:nvCxnSpPr>
          <p:spPr>
            <a:xfrm flipH="1">
              <a:off x="4559109" y="4073885"/>
              <a:ext cx="3379752"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4559109" y="3774528"/>
              <a:ext cx="3378164"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dirty="0" smtClean="0">
                  <a:solidFill>
                    <a:schemeClr val="tx1"/>
                  </a:solidFill>
                </a:rPr>
                <a:t>Authorization: Negotiate k83g…</a:t>
              </a:r>
              <a:endParaRPr lang="en-US" sz="1400" dirty="0">
                <a:solidFill>
                  <a:schemeClr val="tx1"/>
                </a:solidFill>
              </a:endParaRPr>
            </a:p>
          </p:txBody>
        </p:sp>
      </p:grpSp>
    </p:spTree>
    <p:extLst>
      <p:ext uri="{BB962C8B-B14F-4D97-AF65-F5344CB8AC3E}">
        <p14:creationId xmlns:p14="http://schemas.microsoft.com/office/powerpoint/2010/main" val="1088448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lide(from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lide(fromLeft)">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slide(fromRigh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lide(fromLeft)">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slide(fromRight)">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lide(from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slide(fromLef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slide(fromRight)">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Salesforce.com</a:t>
            </a:r>
            <a:endParaRPr lang="en-US" dirty="0"/>
          </a:p>
        </p:txBody>
      </p:sp>
      <p:sp>
        <p:nvSpPr>
          <p:cNvPr id="3" name="Content Placeholder 2"/>
          <p:cNvSpPr>
            <a:spLocks noGrp="1"/>
          </p:cNvSpPr>
          <p:nvPr>
            <p:ph idx="1"/>
          </p:nvPr>
        </p:nvSpPr>
        <p:spPr/>
        <p:txBody>
          <a:bodyPr/>
          <a:lstStyle/>
          <a:p>
            <a:r>
              <a:rPr lang="en-US" smtClean="0"/>
              <a:t>Same as Office 365: employee accounts are required</a:t>
            </a:r>
          </a:p>
          <a:p>
            <a:r>
              <a:rPr lang="en-US" smtClean="0"/>
              <a:t>Can use Salesforce.com credentials or can be federated with AD FS</a:t>
            </a:r>
            <a:endParaRPr lang="en-US" dirty="0" smtClean="0"/>
          </a:p>
        </p:txBody>
      </p:sp>
    </p:spTree>
    <p:extLst>
      <p:ext uri="{BB962C8B-B14F-4D97-AF65-F5344CB8AC3E}">
        <p14:creationId xmlns:p14="http://schemas.microsoft.com/office/powerpoint/2010/main" val="381852462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Federation and Single Sign-On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969908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Bringing cloud under on-premise control</a:t>
            </a:r>
            <a:endParaRPr lang="en-US" dirty="0"/>
          </a:p>
        </p:txBody>
      </p:sp>
      <p:sp>
        <p:nvSpPr>
          <p:cNvPr id="4" name="Isosceles Triangle 3"/>
          <p:cNvSpPr/>
          <p:nvPr/>
        </p:nvSpPr>
        <p:spPr>
          <a:xfrm>
            <a:off x="300032" y="2119751"/>
            <a:ext cx="3001934" cy="1814141"/>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Active Directory</a:t>
            </a:r>
            <a:endParaRPr lang="en-US" dirty="0"/>
          </a:p>
        </p:txBody>
      </p:sp>
      <p:grpSp>
        <p:nvGrpSpPr>
          <p:cNvPr id="5" name="Group 4"/>
          <p:cNvGrpSpPr/>
          <p:nvPr/>
        </p:nvGrpSpPr>
        <p:grpSpPr>
          <a:xfrm>
            <a:off x="383417" y="4747128"/>
            <a:ext cx="2835160" cy="813235"/>
            <a:chOff x="1164626" y="4801326"/>
            <a:chExt cx="2126924" cy="813235"/>
          </a:xfrm>
        </p:grpSpPr>
        <p:sp>
          <p:nvSpPr>
            <p:cNvPr id="6" name="Rounded Rectangle 5"/>
            <p:cNvSpPr/>
            <p:nvPr/>
          </p:nvSpPr>
          <p:spPr>
            <a:xfrm>
              <a:off x="1164626" y="4801326"/>
              <a:ext cx="2126924" cy="8132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718" y="4863882"/>
              <a:ext cx="922710" cy="6881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8" name="Cloud 7"/>
          <p:cNvSpPr/>
          <p:nvPr/>
        </p:nvSpPr>
        <p:spPr>
          <a:xfrm>
            <a:off x="8935927" y="2032619"/>
            <a:ext cx="2084676"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2" descr="http://www.tech-faq.com/wp-content/uploads/images/logo-office-3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4880" y="2401999"/>
            <a:ext cx="1327919" cy="259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Cloud 9"/>
          <p:cNvSpPr/>
          <p:nvPr/>
        </p:nvSpPr>
        <p:spPr>
          <a:xfrm>
            <a:off x="8935927" y="3299350"/>
            <a:ext cx="2084676"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2" name="Group 11"/>
          <p:cNvGrpSpPr/>
          <p:nvPr/>
        </p:nvGrpSpPr>
        <p:grpSpPr>
          <a:xfrm>
            <a:off x="9037501" y="4503891"/>
            <a:ext cx="2084676" cy="1063462"/>
            <a:chOff x="5168247" y="1360714"/>
            <a:chExt cx="1563914" cy="1063462"/>
          </a:xfrm>
        </p:grpSpPr>
        <p:sp>
          <p:nvSpPr>
            <p:cNvPr id="13" name="Cloud 12"/>
            <p:cNvSpPr/>
            <p:nvPr/>
          </p:nvSpPr>
          <p:spPr>
            <a:xfrm>
              <a:off x="5168247" y="1360714"/>
              <a:ext cx="1563914"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1030" y="1548384"/>
              <a:ext cx="946879" cy="563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2050" name="Picture 2" descr="Windows Intun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3916" y="3618017"/>
            <a:ext cx="1218883" cy="426129"/>
          </a:xfrm>
          <a:prstGeom prst="rect">
            <a:avLst/>
          </a:prstGeom>
          <a:noFill/>
          <a:extLst>
            <a:ext uri="{909E8E84-426E-40DD-AFC4-6F175D3DCCD1}">
              <a14:hiddenFill xmlns:a14="http://schemas.microsoft.com/office/drawing/2010/main">
                <a:solidFill>
                  <a:srgbClr val="FFFFFF"/>
                </a:solidFill>
              </a14:hiddenFill>
            </a:ext>
          </a:extLst>
        </p:spPr>
      </p:pic>
      <p:sp>
        <p:nvSpPr>
          <p:cNvPr id="17" name="Left-Right Arrow 16"/>
          <p:cNvSpPr/>
          <p:nvPr/>
        </p:nvSpPr>
        <p:spPr>
          <a:xfrm>
            <a:off x="3405132" y="1998249"/>
            <a:ext cx="5281824" cy="3701976"/>
          </a:xfrm>
          <a:prstGeom prst="leftRightArrow">
            <a:avLst>
              <a:gd name="adj1" fmla="val 50000"/>
              <a:gd name="adj2" fmla="val 22793"/>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 typeface="Arial" pitchFamily="34" charset="0"/>
              <a:buChar char="•"/>
            </a:pPr>
            <a:r>
              <a:rPr lang="en-US" dirty="0"/>
              <a:t>User directory synchronization</a:t>
            </a:r>
          </a:p>
          <a:p>
            <a:pPr marL="285750" indent="-285750" algn="ctr">
              <a:buFont typeface="Arial" pitchFamily="34" charset="0"/>
              <a:buChar char="•"/>
            </a:pPr>
            <a:r>
              <a:rPr lang="en-US" dirty="0"/>
              <a:t>User single-sign on</a:t>
            </a:r>
          </a:p>
          <a:p>
            <a:pPr marL="285750" indent="-285750" algn="ctr">
              <a:buFont typeface="Arial" pitchFamily="34" charset="0"/>
              <a:buChar char="•"/>
            </a:pPr>
            <a:r>
              <a:rPr lang="en-US" dirty="0"/>
              <a:t>Client distribution</a:t>
            </a:r>
          </a:p>
          <a:p>
            <a:pPr marL="285750" indent="-285750" algn="ctr">
              <a:buFont typeface="Arial" pitchFamily="34" charset="0"/>
              <a:buChar char="•"/>
            </a:pPr>
            <a:r>
              <a:rPr lang="en-US" dirty="0"/>
              <a:t>Availability monitoring</a:t>
            </a:r>
          </a:p>
        </p:txBody>
      </p:sp>
    </p:spTree>
    <p:extLst>
      <p:ext uri="{BB962C8B-B14F-4D97-AF65-F5344CB8AC3E}">
        <p14:creationId xmlns:p14="http://schemas.microsoft.com/office/powerpoint/2010/main" val="400156780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16409203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Bringing cloud under on-premise control</a:t>
            </a:r>
            <a:endParaRPr lang="en-US" dirty="0"/>
          </a:p>
        </p:txBody>
      </p:sp>
      <p:sp>
        <p:nvSpPr>
          <p:cNvPr id="4" name="Isosceles Triangle 3"/>
          <p:cNvSpPr/>
          <p:nvPr/>
        </p:nvSpPr>
        <p:spPr>
          <a:xfrm>
            <a:off x="300032" y="2119751"/>
            <a:ext cx="3001934" cy="1814141"/>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Active Directory</a:t>
            </a:r>
            <a:endParaRPr lang="en-US" dirty="0"/>
          </a:p>
        </p:txBody>
      </p:sp>
      <p:grpSp>
        <p:nvGrpSpPr>
          <p:cNvPr id="5" name="Group 4"/>
          <p:cNvGrpSpPr/>
          <p:nvPr/>
        </p:nvGrpSpPr>
        <p:grpSpPr>
          <a:xfrm>
            <a:off x="383417" y="4747128"/>
            <a:ext cx="2835160" cy="813235"/>
            <a:chOff x="1164626" y="4801326"/>
            <a:chExt cx="2126924" cy="813235"/>
          </a:xfrm>
        </p:grpSpPr>
        <p:sp>
          <p:nvSpPr>
            <p:cNvPr id="6" name="Rounded Rectangle 5"/>
            <p:cNvSpPr/>
            <p:nvPr/>
          </p:nvSpPr>
          <p:spPr>
            <a:xfrm>
              <a:off x="1164626" y="4801326"/>
              <a:ext cx="2126924" cy="8132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718" y="4863882"/>
              <a:ext cx="922710" cy="6881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8" name="Cloud 7"/>
          <p:cNvSpPr/>
          <p:nvPr/>
        </p:nvSpPr>
        <p:spPr>
          <a:xfrm>
            <a:off x="8935927" y="2032619"/>
            <a:ext cx="2084676"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2" descr="http://www.tech-faq.com/wp-content/uploads/images/logo-office-3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4880" y="2401999"/>
            <a:ext cx="1327919" cy="259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Cloud 9"/>
          <p:cNvSpPr/>
          <p:nvPr/>
        </p:nvSpPr>
        <p:spPr>
          <a:xfrm>
            <a:off x="8935927" y="3299350"/>
            <a:ext cx="2084676"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2" name="Group 11"/>
          <p:cNvGrpSpPr/>
          <p:nvPr/>
        </p:nvGrpSpPr>
        <p:grpSpPr>
          <a:xfrm>
            <a:off x="9037501" y="4503891"/>
            <a:ext cx="2084676" cy="1063462"/>
            <a:chOff x="5168247" y="1360714"/>
            <a:chExt cx="1563914" cy="1063462"/>
          </a:xfrm>
        </p:grpSpPr>
        <p:sp>
          <p:nvSpPr>
            <p:cNvPr id="13" name="Cloud 12"/>
            <p:cNvSpPr/>
            <p:nvPr/>
          </p:nvSpPr>
          <p:spPr>
            <a:xfrm>
              <a:off x="5168247" y="1360714"/>
              <a:ext cx="1563914" cy="106346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1030" y="1548384"/>
              <a:ext cx="946879" cy="563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2050" name="Picture 2" descr="Windows Intun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3916" y="3618017"/>
            <a:ext cx="1218883" cy="426129"/>
          </a:xfrm>
          <a:prstGeom prst="rect">
            <a:avLst/>
          </a:prstGeom>
          <a:noFill/>
          <a:extLst>
            <a:ext uri="{909E8E84-426E-40DD-AFC4-6F175D3DCCD1}">
              <a14:hiddenFill xmlns:a14="http://schemas.microsoft.com/office/drawing/2010/main">
                <a:solidFill>
                  <a:srgbClr val="FFFFFF"/>
                </a:solidFill>
              </a14:hiddenFill>
            </a:ext>
          </a:extLst>
        </p:spPr>
      </p:pic>
      <p:sp>
        <p:nvSpPr>
          <p:cNvPr id="17" name="Left-Right Arrow 16"/>
          <p:cNvSpPr/>
          <p:nvPr/>
        </p:nvSpPr>
        <p:spPr>
          <a:xfrm>
            <a:off x="3405132" y="1998249"/>
            <a:ext cx="5281824" cy="3701976"/>
          </a:xfrm>
          <a:prstGeom prst="leftRightArrow">
            <a:avLst>
              <a:gd name="adj1" fmla="val 50000"/>
              <a:gd name="adj2" fmla="val 22793"/>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 typeface="Arial" pitchFamily="34" charset="0"/>
              <a:buChar char="•"/>
            </a:pPr>
            <a:r>
              <a:rPr lang="en-US" dirty="0"/>
              <a:t>User directory synchronization</a:t>
            </a:r>
          </a:p>
          <a:p>
            <a:pPr marL="285750" indent="-285750" algn="ctr">
              <a:buFont typeface="Arial" pitchFamily="34" charset="0"/>
              <a:buChar char="•"/>
            </a:pPr>
            <a:r>
              <a:rPr lang="en-US" dirty="0"/>
              <a:t>User single-sign on</a:t>
            </a:r>
          </a:p>
          <a:p>
            <a:pPr marL="285750" indent="-285750" algn="ctr">
              <a:buFont typeface="Arial" pitchFamily="34" charset="0"/>
              <a:buChar char="•"/>
            </a:pPr>
            <a:r>
              <a:rPr lang="en-US" dirty="0"/>
              <a:t>Client distribution</a:t>
            </a:r>
          </a:p>
          <a:p>
            <a:pPr marL="285750" indent="-285750" algn="ctr">
              <a:buFont typeface="Arial" pitchFamily="34" charset="0"/>
              <a:buChar char="•"/>
            </a:pPr>
            <a:r>
              <a:rPr lang="en-US" dirty="0"/>
              <a:t>Availability monitoring</a:t>
            </a:r>
          </a:p>
        </p:txBody>
      </p:sp>
    </p:spTree>
    <p:extLst>
      <p:ext uri="{BB962C8B-B14F-4D97-AF65-F5344CB8AC3E}">
        <p14:creationId xmlns:p14="http://schemas.microsoft.com/office/powerpoint/2010/main" val="417408048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53124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3374320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2089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37213168"/>
              </p:ext>
            </p:extLst>
          </p:nvPr>
        </p:nvGraphicFramePr>
        <p:xfrm>
          <a:off x="519906" y="1044575"/>
          <a:ext cx="11149013" cy="5183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2913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Office 365</a:t>
            </a:r>
            <a:endParaRPr lang="en-US" dirty="0"/>
          </a:p>
        </p:txBody>
      </p:sp>
      <p:sp>
        <p:nvSpPr>
          <p:cNvPr id="3" name="Content Placeholder 2"/>
          <p:cNvSpPr>
            <a:spLocks noGrp="1"/>
          </p:cNvSpPr>
          <p:nvPr>
            <p:ph idx="1"/>
          </p:nvPr>
        </p:nvSpPr>
        <p:spPr/>
        <p:txBody>
          <a:bodyPr/>
          <a:lstStyle/>
          <a:p>
            <a:r>
              <a:rPr lang="en-US" smtClean="0"/>
              <a:t>Administrative access is Windows Live ID account</a:t>
            </a:r>
          </a:p>
          <a:p>
            <a:r>
              <a:rPr lang="en-US" smtClean="0"/>
              <a:t>End-user records can be synchronized with AD</a:t>
            </a:r>
          </a:p>
          <a:p>
            <a:r>
              <a:rPr lang="en-US" smtClean="0"/>
              <a:t>Single sign-on can be enabled via ADFS</a:t>
            </a:r>
          </a:p>
          <a:p>
            <a:r>
              <a:rPr lang="en-US" smtClean="0"/>
              <a:t>Monitoring can be done as web monitoring</a:t>
            </a:r>
            <a:endParaRPr lang="en-US" dirty="0"/>
          </a:p>
        </p:txBody>
      </p:sp>
    </p:spTree>
    <p:extLst>
      <p:ext uri="{BB962C8B-B14F-4D97-AF65-F5344CB8AC3E}">
        <p14:creationId xmlns:p14="http://schemas.microsoft.com/office/powerpoint/2010/main" val="41331721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Directory Synchronization</a:t>
            </a:r>
            <a:endParaRPr lang="en-US" dirty="0"/>
          </a:p>
        </p:txBody>
      </p:sp>
      <p:sp>
        <p:nvSpPr>
          <p:cNvPr id="3" name="Content Placeholder 2"/>
          <p:cNvSpPr>
            <a:spLocks noGrp="1"/>
          </p:cNvSpPr>
          <p:nvPr>
            <p:ph idx="1"/>
          </p:nvPr>
        </p:nvSpPr>
        <p:spPr/>
        <p:txBody>
          <a:bodyPr/>
          <a:lstStyle/>
          <a:p>
            <a:r>
              <a:rPr lang="en-US" smtClean="0"/>
              <a:t>Has directory in the cloud for Exchange, SharePoint, Lync</a:t>
            </a:r>
          </a:p>
          <a:p>
            <a:r>
              <a:rPr lang="en-US" smtClean="0"/>
              <a:t>Need this for GAL and for user identities</a:t>
            </a:r>
          </a:p>
          <a:p>
            <a:r>
              <a:rPr lang="en-US" smtClean="0"/>
              <a:t>Three ways to maintain those:</a:t>
            </a:r>
          </a:p>
          <a:p>
            <a:pPr lvl="1"/>
            <a:r>
              <a:rPr lang="en-US" smtClean="0"/>
              <a:t>No sync, just use web UI to maintain accounts</a:t>
            </a:r>
          </a:p>
          <a:p>
            <a:pPr lvl="1"/>
            <a:r>
              <a:rPr lang="en-US" smtClean="0"/>
              <a:t>Sync from AD but not federate (so no SSO)</a:t>
            </a:r>
          </a:p>
          <a:p>
            <a:pPr lvl="1"/>
            <a:r>
              <a:rPr lang="en-US" smtClean="0"/>
              <a:t>Federation</a:t>
            </a:r>
            <a:endParaRPr lang="en-US" dirty="0"/>
          </a:p>
        </p:txBody>
      </p:sp>
      <p:pic>
        <p:nvPicPr>
          <p:cNvPr id="4" name="Picture 113" descr="D:\Quest Software\Freelance\Icon-Library-13813\Work In Progress\Phase I\PNG24\Cloud.png"/>
          <p:cNvPicPr>
            <a:picLocks noChangeAspect="1" noChangeArrowheads="1"/>
          </p:cNvPicPr>
          <p:nvPr/>
        </p:nvPicPr>
        <p:blipFill>
          <a:blip r:embed="rId3" cstate="print">
            <a:extLst>
              <a:ext uri="{28A0092B-C50C-407E-A947-70E740481C1C}">
                <a14:useLocalDpi xmlns:a14="http://schemas.microsoft.com/office/drawing/2010/main" val="0"/>
              </a:ext>
            </a:extLst>
          </a:blip>
          <a:srcRect l="9621" t="25195" r="4137" b="33009"/>
          <a:stretch>
            <a:fillRect/>
          </a:stretch>
        </p:blipFill>
        <p:spPr bwMode="auto">
          <a:xfrm>
            <a:off x="7499727" y="3770588"/>
            <a:ext cx="3838240" cy="1858938"/>
          </a:xfrm>
          <a:prstGeom prst="rect">
            <a:avLst/>
          </a:prstGeom>
          <a:noFill/>
          <a:ln w="9525">
            <a:noFill/>
            <a:miter lim="800000"/>
            <a:headEnd/>
            <a:tailEnd/>
          </a:ln>
        </p:spPr>
      </p:pic>
      <p:pic>
        <p:nvPicPr>
          <p:cNvPr id="5" name="Picture 10" descr="F:\Projects\Quest\Icon-Library-13813\Phase 2\Corporate Colors\PNGS\User-Group-Purple.png"/>
          <p:cNvPicPr>
            <a:picLocks noChangeAspect="1" noChangeArrowheads="1"/>
          </p:cNvPicPr>
          <p:nvPr/>
        </p:nvPicPr>
        <p:blipFill>
          <a:blip r:embed="rId4"/>
          <a:srcRect l="15506" t="17834" r="12068" b="10802"/>
          <a:stretch>
            <a:fillRect/>
          </a:stretch>
        </p:blipFill>
        <p:spPr bwMode="auto">
          <a:xfrm>
            <a:off x="8934568" y="4614467"/>
            <a:ext cx="472572" cy="466474"/>
          </a:xfrm>
          <a:prstGeom prst="rect">
            <a:avLst/>
          </a:prstGeom>
          <a:noFill/>
          <a:ln w="9525">
            <a:noFill/>
            <a:miter lim="800000"/>
            <a:headEnd/>
            <a:tailEnd/>
          </a:ln>
        </p:spPr>
      </p:pic>
      <p:pic>
        <p:nvPicPr>
          <p:cNvPr id="6" name="Picture 10" descr="F:\Projects\Quest\Icon-Library-13813\Phase 2\Corporate Colors\PNGS\User-Group-Purple.png"/>
          <p:cNvPicPr>
            <a:picLocks noChangeAspect="1" noChangeArrowheads="1"/>
          </p:cNvPicPr>
          <p:nvPr/>
        </p:nvPicPr>
        <p:blipFill>
          <a:blip r:embed="rId4"/>
          <a:srcRect l="15506" t="17834" r="12068" b="10802"/>
          <a:stretch>
            <a:fillRect/>
          </a:stretch>
        </p:blipFill>
        <p:spPr bwMode="auto">
          <a:xfrm>
            <a:off x="9387674" y="4798052"/>
            <a:ext cx="472572" cy="466474"/>
          </a:xfrm>
          <a:prstGeom prst="rect">
            <a:avLst/>
          </a:prstGeom>
          <a:noFill/>
          <a:ln w="9525">
            <a:noFill/>
            <a:miter lim="800000"/>
            <a:headEnd/>
            <a:tailEnd/>
          </a:ln>
        </p:spPr>
      </p:pic>
      <p:pic>
        <p:nvPicPr>
          <p:cNvPr id="7" name="Picture 10" descr="F:\Projects\Quest\Icon-Library-13813\Phase 2\Corporate Colors\PNGS\User-Group-Purple.png"/>
          <p:cNvPicPr>
            <a:picLocks noChangeAspect="1" noChangeArrowheads="1"/>
          </p:cNvPicPr>
          <p:nvPr/>
        </p:nvPicPr>
        <p:blipFill>
          <a:blip r:embed="rId4"/>
          <a:srcRect l="15506" t="17834" r="12068" b="10802"/>
          <a:stretch>
            <a:fillRect/>
          </a:stretch>
        </p:blipFill>
        <p:spPr bwMode="auto">
          <a:xfrm>
            <a:off x="9003711" y="4929815"/>
            <a:ext cx="472572" cy="466474"/>
          </a:xfrm>
          <a:prstGeom prst="rect">
            <a:avLst/>
          </a:prstGeom>
          <a:noFill/>
          <a:ln w="9525">
            <a:noFill/>
            <a:miter lim="800000"/>
            <a:headEnd/>
            <a:tailEnd/>
          </a:ln>
        </p:spPr>
      </p:pic>
      <p:pic>
        <p:nvPicPr>
          <p:cNvPr id="8" name="Picture 10" descr="F:\Projects\Quest\Icon-Library-13813\Phase 2\Corporate Colors\PNGS\User-Group-Purple.png"/>
          <p:cNvPicPr>
            <a:picLocks noChangeAspect="1" noChangeArrowheads="1"/>
          </p:cNvPicPr>
          <p:nvPr/>
        </p:nvPicPr>
        <p:blipFill>
          <a:blip r:embed="rId4"/>
          <a:srcRect l="15506" t="17834" r="12068" b="10802"/>
          <a:stretch>
            <a:fillRect/>
          </a:stretch>
        </p:blipFill>
        <p:spPr bwMode="auto">
          <a:xfrm>
            <a:off x="8602912" y="4847704"/>
            <a:ext cx="472572" cy="466474"/>
          </a:xfrm>
          <a:prstGeom prst="rect">
            <a:avLst/>
          </a:prstGeom>
          <a:noFill/>
          <a:ln w="9525">
            <a:noFill/>
            <a:miter lim="800000"/>
            <a:headEnd/>
            <a:tailEnd/>
          </a:ln>
        </p:spPr>
      </p:pic>
      <p:sp>
        <p:nvSpPr>
          <p:cNvPr id="9" name="TextBox 8"/>
          <p:cNvSpPr txBox="1"/>
          <p:nvPr/>
        </p:nvSpPr>
        <p:spPr>
          <a:xfrm>
            <a:off x="9255599" y="4277276"/>
            <a:ext cx="1347035" cy="400110"/>
          </a:xfrm>
          <a:prstGeom prst="rect">
            <a:avLst/>
          </a:prstGeom>
          <a:noFill/>
        </p:spPr>
        <p:txBody>
          <a:bodyPr wrap="none" rtlCol="0">
            <a:spAutoFit/>
            <a:scene3d>
              <a:camera prst="orthographicFront"/>
              <a:lightRig rig="threePt" dir="t"/>
            </a:scene3d>
            <a:sp3d extrusionH="57150">
              <a:bevelT w="38100" h="38100"/>
            </a:sp3d>
          </a:bodyPr>
          <a:lstStyle/>
          <a:p>
            <a:r>
              <a:rPr lang="en-US" sz="2000" baseline="0" dirty="0" smtClean="0">
                <a:solidFill>
                  <a:schemeClr val="tx2">
                    <a:lumMod val="40000"/>
                    <a:lumOff val="60000"/>
                  </a:schemeClr>
                </a:solidFill>
              </a:rPr>
              <a:t>Office 365</a:t>
            </a:r>
          </a:p>
        </p:txBody>
      </p:sp>
      <p:sp>
        <p:nvSpPr>
          <p:cNvPr id="10" name="Isosceles Triangle 9"/>
          <p:cNvSpPr/>
          <p:nvPr/>
        </p:nvSpPr>
        <p:spPr bwMode="auto">
          <a:xfrm>
            <a:off x="2790701" y="4614467"/>
            <a:ext cx="3028208" cy="2047590"/>
          </a:xfrm>
          <a:prstGeom prst="triangle">
            <a:avLst/>
          </a:prstGeom>
          <a:solidFill>
            <a:schemeClr val="accent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1" name="Picture 51" descr="D:\Quest Software\Freelance\Icon-Library-13813\Work In Progress\Phase I\PNG24\Connectors\Branching Arrow-Blue-02.png"/>
          <p:cNvPicPr>
            <a:picLocks noChangeAspect="1" noChangeArrowheads="1"/>
          </p:cNvPicPr>
          <p:nvPr/>
        </p:nvPicPr>
        <p:blipFill>
          <a:blip r:embed="rId5"/>
          <a:srcRect/>
          <a:stretch>
            <a:fillRect/>
          </a:stretch>
        </p:blipFill>
        <p:spPr bwMode="auto">
          <a:xfrm>
            <a:off x="5594268" y="4909599"/>
            <a:ext cx="2184070" cy="1457325"/>
          </a:xfrm>
          <a:prstGeom prst="rect">
            <a:avLst/>
          </a:prstGeom>
          <a:noFill/>
          <a:ln w="9525">
            <a:noFill/>
            <a:miter lim="800000"/>
            <a:headEnd/>
            <a:tailEnd/>
          </a:ln>
        </p:spPr>
      </p:pic>
      <p:pic>
        <p:nvPicPr>
          <p:cNvPr id="12" name="Picture 9" descr="F:\Projects\Quest\Icon-Library-13813\Phase 2\Corporate Colors\PNGS\User-Group-Green.png"/>
          <p:cNvPicPr>
            <a:picLocks noChangeAspect="1" noChangeArrowheads="1"/>
          </p:cNvPicPr>
          <p:nvPr/>
        </p:nvPicPr>
        <p:blipFill>
          <a:blip r:embed="rId6"/>
          <a:srcRect l="12790" t="15015" r="13719" b="14688"/>
          <a:stretch>
            <a:fillRect/>
          </a:stretch>
        </p:blipFill>
        <p:spPr bwMode="auto">
          <a:xfrm>
            <a:off x="3623069" y="6139295"/>
            <a:ext cx="475942" cy="455257"/>
          </a:xfrm>
          <a:prstGeom prst="rect">
            <a:avLst/>
          </a:prstGeom>
          <a:noFill/>
          <a:ln w="9525">
            <a:noFill/>
            <a:miter lim="800000"/>
            <a:headEnd/>
            <a:tailEnd/>
          </a:ln>
        </p:spPr>
      </p:pic>
      <p:pic>
        <p:nvPicPr>
          <p:cNvPr id="13" name="Picture 9" descr="F:\Projects\Quest\Icon-Library-13813\Phase 2\Corporate Colors\PNGS\User-Group-Green.png"/>
          <p:cNvPicPr>
            <a:picLocks noChangeAspect="1" noChangeArrowheads="1"/>
          </p:cNvPicPr>
          <p:nvPr/>
        </p:nvPicPr>
        <p:blipFill>
          <a:blip r:embed="rId6"/>
          <a:srcRect l="12790" t="15015" r="13719" b="14688"/>
          <a:stretch>
            <a:fillRect/>
          </a:stretch>
        </p:blipFill>
        <p:spPr bwMode="auto">
          <a:xfrm>
            <a:off x="3921976" y="5745164"/>
            <a:ext cx="475942" cy="455257"/>
          </a:xfrm>
          <a:prstGeom prst="rect">
            <a:avLst/>
          </a:prstGeom>
          <a:noFill/>
          <a:ln w="9525">
            <a:noFill/>
            <a:miter lim="800000"/>
            <a:headEnd/>
            <a:tailEnd/>
          </a:ln>
        </p:spPr>
      </p:pic>
      <p:pic>
        <p:nvPicPr>
          <p:cNvPr id="14" name="Picture 9" descr="F:\Projects\Quest\Icon-Library-13813\Phase 2\Corporate Colors\PNGS\User-Group-Green.png"/>
          <p:cNvPicPr>
            <a:picLocks noChangeAspect="1" noChangeArrowheads="1"/>
          </p:cNvPicPr>
          <p:nvPr/>
        </p:nvPicPr>
        <p:blipFill>
          <a:blip r:embed="rId6"/>
          <a:srcRect l="12790" t="15015" r="13719" b="14688"/>
          <a:stretch>
            <a:fillRect/>
          </a:stretch>
        </p:blipFill>
        <p:spPr bwMode="auto">
          <a:xfrm>
            <a:off x="4066834" y="6126923"/>
            <a:ext cx="475942" cy="455257"/>
          </a:xfrm>
          <a:prstGeom prst="rect">
            <a:avLst/>
          </a:prstGeom>
          <a:noFill/>
          <a:ln w="9525">
            <a:noFill/>
            <a:miter lim="800000"/>
            <a:headEnd/>
            <a:tailEnd/>
          </a:ln>
        </p:spPr>
      </p:pic>
      <p:pic>
        <p:nvPicPr>
          <p:cNvPr id="15" name="Picture 9" descr="F:\Projects\Quest\Icon-Library-13813\Phase 2\Corporate Colors\PNGS\User-Group-Green.png"/>
          <p:cNvPicPr>
            <a:picLocks noChangeAspect="1" noChangeArrowheads="1"/>
          </p:cNvPicPr>
          <p:nvPr/>
        </p:nvPicPr>
        <p:blipFill>
          <a:blip r:embed="rId6"/>
          <a:srcRect l="12790" t="15015" r="13719" b="14688"/>
          <a:stretch>
            <a:fillRect/>
          </a:stretch>
        </p:blipFill>
        <p:spPr bwMode="auto">
          <a:xfrm>
            <a:off x="4397918" y="5899294"/>
            <a:ext cx="475942" cy="455257"/>
          </a:xfrm>
          <a:prstGeom prst="rect">
            <a:avLst/>
          </a:prstGeom>
          <a:noFill/>
          <a:ln w="9525">
            <a:noFill/>
            <a:miter lim="800000"/>
            <a:headEnd/>
            <a:tailEnd/>
          </a:ln>
        </p:spPr>
      </p:pic>
    </p:spTree>
    <p:extLst>
      <p:ext uri="{BB962C8B-B14F-4D97-AF65-F5344CB8AC3E}">
        <p14:creationId xmlns:p14="http://schemas.microsoft.com/office/powerpoint/2010/main" val="826188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Directory Synchronization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29336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88825" cy="6857999"/>
            <a:chOff x="0" y="669851"/>
            <a:chExt cx="9144000" cy="558208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851"/>
              <a:ext cx="9144000" cy="558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78456" y="744279"/>
              <a:ext cx="765544" cy="87681"/>
            </a:xfrm>
            <a:prstGeom prst="rect">
              <a:avLst/>
            </a:prstGeom>
            <a:solidFill>
              <a:schemeClr val="tx1"/>
            </a:solidFill>
            <a:ln>
              <a:solidFill>
                <a:srgbClr val="FFFFFF"/>
              </a:solidFill>
            </a:ln>
          </p:spPr>
          <p:txBody>
            <a:bodyPr wrap="square" lIns="0" tIns="0" rIns="0" bIns="0" rtlCol="0">
              <a:spAutoFit/>
            </a:bodyPr>
            <a:lstStyle/>
            <a:p>
              <a:endParaRPr lang="en-US" sz="700" dirty="0" smtClean="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253382760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Dmitry Sotnikov</External_x0020_Speaker>
    <Session_x0020_Code xmlns="2295e2e7-0eeb-498e-8716-217bb2ee6ee3">OSP324</Session_x0020_Code>
    <ProductTaxHTField0 xmlns="2295e2e7-0eeb-498e-8716-217bb2ee6ee3">
      <Terms xmlns="http://schemas.microsoft.com/office/infopath/2007/PartnerControls"/>
    </ProductTaxHTField0>
    <Presentation_x0020_Date xmlns="2295e2e7-0eeb-498e-8716-217bb2ee6ee3">2011-05-17T00:00:00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purl.org/dc/dcmitype/"/>
    <ds:schemaRef ds:uri="2295e2e7-0eeb-498e-8716-217bb2ee6ee3"/>
    <ds:schemaRef ds:uri="http://schemas.openxmlformats.org/package/2006/metadata/core-propertie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8b529f77-48ab-4581-b468-93f09345b8aa"/>
    <ds:schemaRef ds:uri="http://schemas.microsoft.com/office/2006/metadata/propertie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407</TotalTime>
  <Words>1633</Words>
  <Application>Microsoft Office PowerPoint</Application>
  <PresentationFormat>Custom</PresentationFormat>
  <Paragraphs>243</Paragraphs>
  <Slides>43</Slides>
  <Notes>17</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TENA11_BreakoutSession_Template_16x9_Final_05132011</vt:lpstr>
      <vt:lpstr>1_White with Consolas font for code slides</vt:lpstr>
      <vt:lpstr>The Taming of the Clouds:  Integrating SaaS with Your  On-Premise Environment</vt:lpstr>
      <vt:lpstr>The Good Old Days of Enterprise Intranet</vt:lpstr>
      <vt:lpstr>Here Comes the Cloud</vt:lpstr>
      <vt:lpstr>Bringing cloud under on-premise control</vt:lpstr>
      <vt:lpstr>PowerPoint Presentation</vt:lpstr>
      <vt:lpstr>Office 365</vt:lpstr>
      <vt:lpstr>Directory Synchronization</vt:lpstr>
      <vt:lpstr>Directory Synchronization</vt:lpstr>
      <vt:lpstr>PowerPoint Presentation</vt:lpstr>
      <vt:lpstr>PowerPoint Presentation</vt:lpstr>
      <vt:lpstr>PowerPoint Presentation</vt:lpstr>
      <vt:lpstr>PowerPoint Presentation</vt:lpstr>
      <vt:lpstr>PowerPoint Presentation</vt:lpstr>
      <vt:lpstr>PowerPoint Presentation</vt:lpstr>
      <vt:lpstr>Installation  54 MB, Single File Download</vt:lpstr>
      <vt:lpstr>Configuration </vt:lpstr>
      <vt:lpstr>Full vs. Delta Syncs</vt:lpstr>
      <vt:lpstr>PowerPoint Presentation</vt:lpstr>
      <vt:lpstr>Cloud Monitoring</vt:lpstr>
      <vt:lpstr>Monitoring</vt:lpstr>
      <vt:lpstr>PowerPoint Presentation</vt:lpstr>
      <vt:lpstr>Windows Intune</vt:lpstr>
      <vt:lpstr>The Client Enrollment Package</vt:lpstr>
      <vt:lpstr>Using the Installation Executable File (.EXE)</vt:lpstr>
      <vt:lpstr>Deploying Using Software Distribution Tools</vt:lpstr>
      <vt:lpstr>Client Distribution</vt:lpstr>
      <vt:lpstr>PowerPoint Presentation</vt:lpstr>
      <vt:lpstr>Third-Party Directory Integration: SAML 2.0</vt:lpstr>
      <vt:lpstr>SAML 2.0 Roles</vt:lpstr>
      <vt:lpstr>Terminology</vt:lpstr>
      <vt:lpstr>SAML 2.0 Protocol</vt:lpstr>
      <vt:lpstr>SAML 2.0 Assertion</vt:lpstr>
      <vt:lpstr>Integrated Windows Authentication</vt:lpstr>
      <vt:lpstr>SAML 2.0 + IWA</vt:lpstr>
      <vt:lpstr>SAML 2.0 + IWA Protocols</vt:lpstr>
      <vt:lpstr>Salesforce.com</vt:lpstr>
      <vt:lpstr>Federation and Single Sign-On</vt:lpstr>
      <vt:lpstr>Summary: Bringing cloud under on-premise control</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OSP324: The Taming of the Clouds: Integrating SaaS with Your On-Premise Environment</dc:title>
  <dc:subject>Microsoft TechEd North America 2011</dc:subject>
  <dc:creator>Dmitry Sotnikov</dc:creator>
  <dc:description>Template Design: Jordan Cayabyab
Formatter: Sylvia Tedjo, Silver Fox Productions
Event Date: May 16-19, 2011
Event Location: Atlanta
Audience Type: Developers, IT Pros</dc:description>
  <cp:lastModifiedBy>Shows</cp:lastModifiedBy>
  <cp:revision>30</cp:revision>
  <cp:lastPrinted>2011-04-29T23:48:38Z</cp:lastPrinted>
  <dcterms:created xsi:type="dcterms:W3CDTF">2011-04-29T21:17:56Z</dcterms:created>
  <dcterms:modified xsi:type="dcterms:W3CDTF">2011-05-17T23:38:20Z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