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3"/>
  </p:notesMasterIdLst>
  <p:handoutMasterIdLst>
    <p:handoutMasterId r:id="rId34"/>
  </p:handoutMasterIdLst>
  <p:sldIdLst>
    <p:sldId id="322" r:id="rId6"/>
    <p:sldId id="335" r:id="rId7"/>
    <p:sldId id="337" r:id="rId8"/>
    <p:sldId id="338" r:id="rId9"/>
    <p:sldId id="339" r:id="rId10"/>
    <p:sldId id="342" r:id="rId11"/>
    <p:sldId id="343" r:id="rId12"/>
    <p:sldId id="344" r:id="rId13"/>
    <p:sldId id="346" r:id="rId14"/>
    <p:sldId id="347" r:id="rId15"/>
    <p:sldId id="348" r:id="rId16"/>
    <p:sldId id="350" r:id="rId17"/>
    <p:sldId id="351" r:id="rId18"/>
    <p:sldId id="353" r:id="rId19"/>
    <p:sldId id="354" r:id="rId20"/>
    <p:sldId id="355" r:id="rId21"/>
    <p:sldId id="356" r:id="rId22"/>
    <p:sldId id="357" r:id="rId23"/>
    <p:sldId id="358" r:id="rId24"/>
    <p:sldId id="359" r:id="rId25"/>
    <p:sldId id="360" r:id="rId26"/>
    <p:sldId id="362" r:id="rId27"/>
    <p:sldId id="363" r:id="rId28"/>
    <p:sldId id="364" r:id="rId29"/>
    <p:sldId id="365" r:id="rId30"/>
    <p:sldId id="366" r:id="rId31"/>
    <p:sldId id="319" r:id="rId3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Ahern" initials="JF" lastIdx="16" clrIdx="0"/>
  <p:cmAuthor id="1" name="jon"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42" d="100"/>
          <a:sy n="42" d="100"/>
        </p:scale>
        <p:origin x="-219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50050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986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4220413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491559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70000" lnSpcReduction="20000"/>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091042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785127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08981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877511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97FE8-5917-4412-A1E3-52AEA1EB4171}" type="slidenum">
              <a:rPr lang="en-US" smtClean="0"/>
              <a:pPr/>
              <a:t>21</a:t>
            </a:fld>
            <a:endParaRPr lang="en-US"/>
          </a:p>
        </p:txBody>
      </p:sp>
    </p:spTree>
    <p:extLst>
      <p:ext uri="{BB962C8B-B14F-4D97-AF65-F5344CB8AC3E}">
        <p14:creationId xmlns:p14="http://schemas.microsoft.com/office/powerpoint/2010/main" val="3217443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3:52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3:52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3:52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26482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7618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819233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3:52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334668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s/Lessons/Summar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7868" y="230189"/>
            <a:ext cx="11173090" cy="609398"/>
          </a:xfrm>
          <a:prstGeom prst="rect">
            <a:avLst/>
          </a:prstGeom>
        </p:spPr>
        <p:txBody>
          <a:bodyPr/>
          <a:lstStyle>
            <a:lvl1pPr>
              <a:defRPr baseline="0">
                <a:latin typeface="Franklin Gothic Demi" pitchFamily="34" charset="0"/>
              </a:defRPr>
            </a:lvl1pPr>
          </a:lstStyle>
          <a:p>
            <a:r>
              <a:rPr lang="en-US" dirty="0" smtClean="0"/>
              <a:t>Click to edit content title style</a:t>
            </a:r>
            <a:endParaRPr lang="en-US" dirty="0"/>
          </a:p>
        </p:txBody>
      </p:sp>
      <p:sp>
        <p:nvSpPr>
          <p:cNvPr id="7" name="Text Placeholder 6"/>
          <p:cNvSpPr>
            <a:spLocks noGrp="1"/>
          </p:cNvSpPr>
          <p:nvPr>
            <p:ph type="body" sz="quarter" idx="10"/>
          </p:nvPr>
        </p:nvSpPr>
        <p:spPr>
          <a:xfrm>
            <a:off x="507868" y="1143001"/>
            <a:ext cx="11173090" cy="2012859"/>
          </a:xfrm>
        </p:spPr>
        <p:txBody>
          <a:bodyPr/>
          <a:lstStyle>
            <a:lvl1pPr marL="457200" indent="-457200" algn="l" defTabSz="914363" rtl="0" eaLnBrk="1" latinLnBrk="0" hangingPunct="1">
              <a:lnSpc>
                <a:spcPct val="90000"/>
              </a:lnSpc>
              <a:spcBef>
                <a:spcPct val="20000"/>
              </a:spcBef>
              <a:buClr>
                <a:schemeClr val="bg1"/>
              </a:buClr>
              <a:buSzPct val="80000"/>
              <a:buFont typeface="Arial" pitchFamily="34" charset="0"/>
              <a:buChar char="•"/>
              <a:defRPr lang="en-US" sz="2800" b="0" kern="1200" dirty="0" smtClean="0">
                <a:solidFill>
                  <a:schemeClr val="bg1"/>
                </a:solidFill>
                <a:latin typeface="+mn-lt"/>
                <a:ea typeface="+mn-ea"/>
                <a:cs typeface="+mn-cs"/>
              </a:defRPr>
            </a:lvl1pPr>
            <a:lvl2pPr marL="854075" indent="-396875" algn="l" defTabSz="914363" rtl="0" eaLnBrk="1" latinLnBrk="0" hangingPunct="1">
              <a:lnSpc>
                <a:spcPct val="90000"/>
              </a:lnSpc>
              <a:spcBef>
                <a:spcPct val="20000"/>
              </a:spcBef>
              <a:buClr>
                <a:schemeClr val="bg1"/>
              </a:buClr>
              <a:buSzPct val="80000"/>
              <a:buFont typeface="Arial" pitchFamily="34" charset="0"/>
              <a:buChar char="•"/>
              <a:defRPr lang="en-US" sz="2400" b="0" kern="1200" dirty="0" smtClean="0">
                <a:solidFill>
                  <a:schemeClr val="bg1"/>
                </a:solidFill>
                <a:latin typeface="+mn-lt"/>
                <a:ea typeface="+mn-ea"/>
                <a:cs typeface="+mn-cs"/>
              </a:defRPr>
            </a:lvl2pPr>
            <a:lvl3pPr marL="1258888" indent="-404813" algn="l" defTabSz="914363" rtl="0" eaLnBrk="1" latinLnBrk="0" hangingPunct="1">
              <a:lnSpc>
                <a:spcPct val="90000"/>
              </a:lnSpc>
              <a:spcBef>
                <a:spcPct val="20000"/>
              </a:spcBef>
              <a:buClr>
                <a:schemeClr val="bg1"/>
              </a:buClr>
              <a:buSzPct val="80000"/>
              <a:buFont typeface="Arial" pitchFamily="34" charset="0"/>
              <a:buChar char="•"/>
              <a:defRPr lang="en-US" sz="2400" b="0" kern="1200" dirty="0" smtClean="0">
                <a:solidFill>
                  <a:schemeClr val="bg1"/>
                </a:solidFill>
                <a:latin typeface="+mn-lt"/>
                <a:ea typeface="+mn-ea"/>
                <a:cs typeface="+mn-cs"/>
              </a:defRPr>
            </a:lvl3pPr>
            <a:lvl4pPr marL="1604963" indent="-346075" algn="l" defTabSz="914363" rtl="0" eaLnBrk="1" latinLnBrk="0" hangingPunct="1">
              <a:lnSpc>
                <a:spcPct val="90000"/>
              </a:lnSpc>
              <a:spcBef>
                <a:spcPct val="20000"/>
              </a:spcBef>
              <a:buClr>
                <a:schemeClr val="bg1"/>
              </a:buClr>
              <a:buSzPct val="80000"/>
              <a:buFont typeface="Arial" pitchFamily="34" charset="0"/>
              <a:buChar char="•"/>
              <a:defRPr lang="en-US" sz="2400" b="0" kern="1200" dirty="0" smtClean="0">
                <a:solidFill>
                  <a:schemeClr val="bg1"/>
                </a:solidFill>
                <a:latin typeface="+mn-lt"/>
                <a:ea typeface="+mn-ea"/>
                <a:cs typeface="+mn-cs"/>
              </a:defRPr>
            </a:lvl4pPr>
            <a:lvl5pPr marL="1941513" indent="-336550" algn="l" defTabSz="914363" rtl="0" eaLnBrk="1" latinLnBrk="0" hangingPunct="1">
              <a:lnSpc>
                <a:spcPct val="90000"/>
              </a:lnSpc>
              <a:spcBef>
                <a:spcPct val="20000"/>
              </a:spcBef>
              <a:buClr>
                <a:schemeClr val="bg1"/>
              </a:buClr>
              <a:buSzPct val="80000"/>
              <a:buFont typeface="Arial" pitchFamily="34" charset="0"/>
              <a:buChar char="•"/>
              <a:defRPr lang="en-NZ" sz="2400" b="0" kern="1200" dirty="0">
                <a:solidFill>
                  <a:schemeClr val="bg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extLst>
      <p:ext uri="{BB962C8B-B14F-4D97-AF65-F5344CB8AC3E}">
        <p14:creationId xmlns:p14="http://schemas.microsoft.com/office/powerpoint/2010/main" val="151599593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3" name="Title 1"/>
          <p:cNvSpPr>
            <a:spLocks noGrp="1"/>
          </p:cNvSpPr>
          <p:nvPr>
            <p:ph type="title"/>
          </p:nvPr>
        </p:nvSpPr>
        <p:spPr>
          <a:xfrm>
            <a:off x="507868" y="230189"/>
            <a:ext cx="11173090" cy="609398"/>
          </a:xfrm>
          <a:prstGeom prst="rect">
            <a:avLst/>
          </a:prstGeom>
        </p:spPr>
        <p:txBody>
          <a:bodyPr/>
          <a:lstStyle>
            <a:lvl1pPr>
              <a:defRPr>
                <a:latin typeface="Franklin Gothic Demi" pitchFamily="34" charset="0"/>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07868" y="1143001"/>
            <a:ext cx="11173090" cy="2012859"/>
          </a:xfrm>
        </p:spPr>
        <p:txBody>
          <a:bodyPr/>
          <a:lstStyle>
            <a:lvl1pPr marL="0" indent="0" algn="l" defTabSz="914363" rtl="0" eaLnBrk="1" latinLnBrk="0" hangingPunct="1">
              <a:lnSpc>
                <a:spcPct val="90000"/>
              </a:lnSpc>
              <a:spcBef>
                <a:spcPct val="20000"/>
              </a:spcBef>
              <a:buClr>
                <a:schemeClr val="bg1"/>
              </a:buClr>
              <a:buSzPct val="80000"/>
              <a:buFont typeface="Arial" pitchFamily="34" charset="0"/>
              <a:buNone/>
              <a:defRPr lang="en-US" sz="2800" b="0" kern="1200" dirty="0" smtClean="0">
                <a:solidFill>
                  <a:schemeClr val="bg1"/>
                </a:solidFill>
                <a:latin typeface="+mn-lt"/>
                <a:ea typeface="+mn-ea"/>
                <a:cs typeface="+mn-cs"/>
              </a:defRPr>
            </a:lvl1pPr>
            <a:lvl2pPr marL="854075" indent="-396875" algn="l" defTabSz="914363" rtl="0" eaLnBrk="1" latinLnBrk="0" hangingPunct="1">
              <a:lnSpc>
                <a:spcPct val="90000"/>
              </a:lnSpc>
              <a:spcBef>
                <a:spcPct val="20000"/>
              </a:spcBef>
              <a:buClr>
                <a:schemeClr val="bg1"/>
              </a:buClr>
              <a:buSzPct val="80000"/>
              <a:buFont typeface="Arial" pitchFamily="34" charset="0"/>
              <a:buChar char="•"/>
              <a:defRPr lang="en-US" sz="2400" b="0" kern="1200" dirty="0" smtClean="0">
                <a:solidFill>
                  <a:schemeClr val="bg1"/>
                </a:solidFill>
                <a:latin typeface="+mn-lt"/>
                <a:ea typeface="+mn-ea"/>
                <a:cs typeface="+mn-cs"/>
              </a:defRPr>
            </a:lvl2pPr>
            <a:lvl3pPr marL="1258888" indent="-404813" algn="l" defTabSz="914363" rtl="0" eaLnBrk="1" latinLnBrk="0" hangingPunct="1">
              <a:lnSpc>
                <a:spcPct val="90000"/>
              </a:lnSpc>
              <a:spcBef>
                <a:spcPct val="20000"/>
              </a:spcBef>
              <a:buClr>
                <a:schemeClr val="bg1"/>
              </a:buClr>
              <a:buSzPct val="80000"/>
              <a:buFont typeface="Arial" pitchFamily="34" charset="0"/>
              <a:buChar char="•"/>
              <a:defRPr lang="en-US" sz="2400" b="0" kern="1200" dirty="0" smtClean="0">
                <a:solidFill>
                  <a:schemeClr val="bg1"/>
                </a:solidFill>
                <a:latin typeface="+mn-lt"/>
                <a:ea typeface="+mn-ea"/>
                <a:cs typeface="+mn-cs"/>
              </a:defRPr>
            </a:lvl3pPr>
            <a:lvl4pPr marL="1604963" indent="-346075" algn="l" defTabSz="914363" rtl="0" eaLnBrk="1" latinLnBrk="0" hangingPunct="1">
              <a:lnSpc>
                <a:spcPct val="90000"/>
              </a:lnSpc>
              <a:spcBef>
                <a:spcPct val="20000"/>
              </a:spcBef>
              <a:buClr>
                <a:schemeClr val="bg1"/>
              </a:buClr>
              <a:buSzPct val="80000"/>
              <a:buFont typeface="Arial" pitchFamily="34" charset="0"/>
              <a:buChar char="•"/>
              <a:defRPr lang="en-US" sz="2400" b="0" kern="1200" dirty="0" smtClean="0">
                <a:solidFill>
                  <a:schemeClr val="bg1"/>
                </a:solidFill>
                <a:latin typeface="+mn-lt"/>
                <a:ea typeface="+mn-ea"/>
                <a:cs typeface="+mn-cs"/>
              </a:defRPr>
            </a:lvl4pPr>
            <a:lvl5pPr marL="1941513" indent="-336550" algn="l" defTabSz="914363" rtl="0" eaLnBrk="1" latinLnBrk="0" hangingPunct="1">
              <a:lnSpc>
                <a:spcPct val="90000"/>
              </a:lnSpc>
              <a:spcBef>
                <a:spcPct val="20000"/>
              </a:spcBef>
              <a:buClr>
                <a:schemeClr val="bg1"/>
              </a:buClr>
              <a:buSzPct val="80000"/>
              <a:buFont typeface="Arial" pitchFamily="34" charset="0"/>
              <a:buChar char="•"/>
              <a:defRPr lang="en-NZ" sz="2400" b="0" kern="1200" dirty="0">
                <a:solidFill>
                  <a:schemeClr val="bg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extLst>
      <p:ext uri="{BB962C8B-B14F-4D97-AF65-F5344CB8AC3E}">
        <p14:creationId xmlns:p14="http://schemas.microsoft.com/office/powerpoint/2010/main" val="45419010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5" name="Rounded Rectangle 4"/>
          <p:cNvSpPr/>
          <p:nvPr/>
        </p:nvSpPr>
        <p:spPr bwMode="auto">
          <a:xfrm rot="5400000">
            <a:off x="4773599" y="-3478120"/>
            <a:ext cx="2743200" cy="12899840"/>
          </a:xfrm>
          <a:prstGeom prst="roundRect">
            <a:avLst>
              <a:gd name="adj" fmla="val 6871"/>
            </a:avLst>
          </a:prstGeom>
          <a:solidFill>
            <a:schemeClr val="accent2">
              <a:lumMod val="50000"/>
              <a:alpha val="50000"/>
            </a:schemeClr>
          </a:solidFill>
          <a:ln>
            <a:noFill/>
            <a:headEnd type="none" w="med" len="med"/>
            <a:tailEnd type="none" w="med" len="med"/>
          </a:ln>
          <a:effectLst>
            <a:outerShdw blurRad="40000" dist="23000" dir="5400000" rotWithShape="0">
              <a:srgbClr val="000000">
                <a:alpha val="0"/>
              </a:srgbClr>
            </a:outerShdw>
          </a:effectLst>
          <a:scene3d>
            <a:camera prst="orthographicFront">
              <a:rot lat="0" lon="0" rev="0"/>
            </a:camera>
            <a:lightRig rig="threePt" dir="t">
              <a:rot lat="0" lon="0" rev="0"/>
            </a:lightRig>
          </a:scene3d>
          <a:sp3d>
            <a:bevelT w="0" h="0"/>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ysClr val="window" lastClr="FFFFFF"/>
              </a:solidFill>
              <a:effectLst/>
              <a:uLnTx/>
              <a:uFillTx/>
              <a:latin typeface="Segoe UI"/>
              <a:ea typeface="+mn-ea"/>
              <a:cs typeface="+mn-cs"/>
            </a:endParaRPr>
          </a:p>
        </p:txBody>
      </p:sp>
      <p:sp>
        <p:nvSpPr>
          <p:cNvPr id="2" name="Title 1"/>
          <p:cNvSpPr>
            <a:spLocks noGrp="1"/>
          </p:cNvSpPr>
          <p:nvPr>
            <p:ph type="ctrTitle" hasCustomPrompt="1"/>
          </p:nvPr>
        </p:nvSpPr>
        <p:spPr>
          <a:xfrm>
            <a:off x="609442" y="1905001"/>
            <a:ext cx="10239883" cy="1371600"/>
          </a:xfrm>
          <a:prstGeom prst="rect">
            <a:avLst/>
          </a:prstGeom>
        </p:spPr>
        <p:txBody>
          <a:bodyPr>
            <a:noAutofit/>
          </a:bodyPr>
          <a:lstStyle>
            <a:lvl1pPr algn="l">
              <a:lnSpc>
                <a:spcPct val="90000"/>
              </a:lnSpc>
              <a:defRPr sz="5400" baseline="0">
                <a:ln w="3175">
                  <a:noFill/>
                </a:ln>
                <a:solidFill>
                  <a:schemeClr val="bg1"/>
                </a:solidFill>
                <a:effectLst>
                  <a:outerShdw blurRad="38100" dist="38100" dir="2700000" algn="tl">
                    <a:srgbClr val="000000">
                      <a:alpha val="43137"/>
                    </a:srgbClr>
                  </a:outerShdw>
                </a:effectLst>
                <a:latin typeface="Franklin Gothic Demi" pitchFamily="34" charset="0"/>
              </a:defRPr>
            </a:lvl1pPr>
          </a:lstStyle>
          <a:p>
            <a:r>
              <a:rPr lang="en-US" dirty="0" smtClean="0"/>
              <a:t>Click to edit demo title</a:t>
            </a:r>
            <a:endParaRPr lang="en-US" dirty="0"/>
          </a:p>
        </p:txBody>
      </p:sp>
      <p:sp>
        <p:nvSpPr>
          <p:cNvPr id="7" name="Text Placeholder 3"/>
          <p:cNvSpPr txBox="1">
            <a:spLocks/>
          </p:cNvSpPr>
          <p:nvPr/>
        </p:nvSpPr>
        <p:spPr>
          <a:xfrm>
            <a:off x="1307759" y="3124201"/>
            <a:ext cx="10250815" cy="1384995"/>
          </a:xfrm>
          <a:prstGeom prst="rect">
            <a:avLst/>
          </a:prstGeom>
        </p:spPr>
        <p:txBody>
          <a:bodyPr/>
          <a:lstStyle>
            <a:lvl1pPr marL="0" indent="0" algn="l" defTabSz="914363" rtl="0" eaLnBrk="1" latinLnBrk="0" hangingPunct="1">
              <a:lnSpc>
                <a:spcPct val="90000"/>
              </a:lnSpc>
              <a:spcBef>
                <a:spcPct val="20000"/>
              </a:spcBef>
              <a:buClr>
                <a:schemeClr val="bg1"/>
              </a:buClr>
              <a:buSzPct val="130000"/>
              <a:buFont typeface="Arial" pitchFamily="34" charset="0"/>
              <a:buNone/>
              <a:defRPr sz="3600" b="1" kern="1200">
                <a:solidFill>
                  <a:schemeClr val="bg1"/>
                </a:solidFill>
                <a:latin typeface="Acumen" pitchFamily="2" charset="0"/>
                <a:ea typeface="+mn-ea"/>
                <a:cs typeface="+mn-cs"/>
              </a:defRPr>
            </a:lvl1pPr>
            <a:lvl2pPr marL="854075" indent="-396875" algn="l" defTabSz="914363" rtl="0" eaLnBrk="1" latinLnBrk="0" hangingPunct="1">
              <a:lnSpc>
                <a:spcPct val="90000"/>
              </a:lnSpc>
              <a:spcBef>
                <a:spcPct val="20000"/>
              </a:spcBef>
              <a:buClr>
                <a:schemeClr val="bg1"/>
              </a:buClr>
              <a:buFont typeface="Arial" pitchFamily="34" charset="0"/>
              <a:buChar char="•"/>
              <a:defRPr sz="2800" kern="1200">
                <a:solidFill>
                  <a:schemeClr val="bg1"/>
                </a:solidFill>
                <a:latin typeface="+mn-lt"/>
                <a:ea typeface="+mn-ea"/>
                <a:cs typeface="+mn-cs"/>
              </a:defRPr>
            </a:lvl2pPr>
            <a:lvl3pPr marL="1258888" indent="-404813" algn="l" defTabSz="914363" rtl="0" eaLnBrk="1" latinLnBrk="0" hangingPunct="1">
              <a:lnSpc>
                <a:spcPct val="90000"/>
              </a:lnSpc>
              <a:spcBef>
                <a:spcPct val="20000"/>
              </a:spcBef>
              <a:buClr>
                <a:schemeClr val="bg1"/>
              </a:buClr>
              <a:buFont typeface="Arial" pitchFamily="34" charset="0"/>
              <a:buChar char="•"/>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Clr>
                <a:schemeClr val="bg1"/>
              </a:buClr>
              <a:buFont typeface="Arial" pitchFamily="34" charset="0"/>
              <a:buChar char="•"/>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Clr>
                <a:schemeClr val="bg1"/>
              </a:buClr>
              <a:buFont typeface="Arial" pitchFamily="34" charset="0"/>
              <a:buChar char="•"/>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800" i="1" dirty="0" smtClean="0">
                <a:solidFill>
                  <a:schemeClr val="bg2">
                    <a:lumMod val="50000"/>
                  </a:schemeClr>
                </a:solidFill>
              </a:rPr>
              <a:t>DEMO</a:t>
            </a:r>
            <a:endParaRPr lang="en-US" sz="7200" i="1" dirty="0">
              <a:solidFill>
                <a:schemeClr val="bg2">
                  <a:lumMod val="50000"/>
                </a:schemeClr>
              </a:solidFill>
            </a:endParaRPr>
          </a:p>
        </p:txBody>
      </p:sp>
    </p:spTree>
    <p:extLst>
      <p:ext uri="{BB962C8B-B14F-4D97-AF65-F5344CB8AC3E}">
        <p14:creationId xmlns:p14="http://schemas.microsoft.com/office/powerpoint/2010/main" val="208253252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2303656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 id="2147483743" r:id="rId20"/>
    <p:sldLayoutId id="2147483744" r:id="rId21"/>
    <p:sldLayoutId id="2147483745" r:id="rId2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9.png"/><Relationship Id="rId5" Type="http://schemas.openxmlformats.org/officeDocument/2006/relationships/hyperlink" Target="http://www.microsoft.com/learning" TargetMode="External"/><Relationship Id="rId10" Type="http://schemas.openxmlformats.org/officeDocument/2006/relationships/image" Target="../media/image28.emf"/><Relationship Id="rId4" Type="http://schemas.openxmlformats.org/officeDocument/2006/relationships/image" Target="../media/image25.png"/><Relationship Id="rId9" Type="http://schemas.openxmlformats.org/officeDocument/2006/relationships/image" Target="../media/image27.png"/><Relationship Id="rId1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2046884"/>
          </a:xfrm>
        </p:spPr>
        <p:txBody>
          <a:bodyPr/>
          <a:lstStyle/>
          <a:p>
            <a:r>
              <a:rPr lang="en-US" dirty="0" smtClean="0"/>
              <a:t>Applying </a:t>
            </a:r>
            <a:r>
              <a:rPr lang="en-US" dirty="0"/>
              <a:t>Branding from an Existing Website to Microsoft SharePoint 2010 </a:t>
            </a:r>
            <a:r>
              <a:rPr lang="en-US" dirty="0" smtClean="0"/>
              <a:t/>
            </a:r>
            <a:br>
              <a:rPr lang="en-US" dirty="0" smtClean="0"/>
            </a:br>
            <a:r>
              <a:rPr lang="en-US" sz="3600" dirty="0" smtClean="0"/>
              <a:t>OSP323</a:t>
            </a:r>
            <a:endParaRPr lang="en-US" sz="3600" dirty="0"/>
          </a:p>
        </p:txBody>
      </p:sp>
      <p:sp>
        <p:nvSpPr>
          <p:cNvPr id="3" name="Subtitle 2"/>
          <p:cNvSpPr>
            <a:spLocks noGrp="1"/>
          </p:cNvSpPr>
          <p:nvPr>
            <p:ph type="subTitle" idx="1"/>
          </p:nvPr>
        </p:nvSpPr>
        <p:spPr/>
        <p:txBody>
          <a:bodyPr/>
          <a:lstStyle/>
          <a:p>
            <a:r>
              <a:rPr lang="en-US" dirty="0" smtClean="0"/>
              <a:t>Jon Flanders</a:t>
            </a:r>
          </a:p>
          <a:p>
            <a:r>
              <a:rPr lang="en-US" dirty="0" smtClean="0"/>
              <a:t>Senior Consultant</a:t>
            </a:r>
          </a:p>
          <a:p>
            <a:r>
              <a:rPr lang="en-US" dirty="0" smtClean="0"/>
              <a:t>MCW Technologies</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162" y="228600"/>
            <a:ext cx="10441760" cy="6435666"/>
          </a:xfrm>
          <a:prstGeom prst="round2DiagRect">
            <a:avLst>
              <a:gd name="adj1" fmla="val 16667"/>
              <a:gd name="adj2" fmla="val 0"/>
            </a:avLst>
          </a:prstGeom>
          <a:ln w="88900" cap="sq">
            <a:solidFill>
              <a:schemeClr val="bg1">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50142970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Create Master Page</a:t>
            </a:r>
            <a:endParaRPr lang="en-US" dirty="0"/>
          </a:p>
        </p:txBody>
      </p:sp>
    </p:spTree>
    <p:extLst>
      <p:ext uri="{BB962C8B-B14F-4D97-AF65-F5344CB8AC3E}">
        <p14:creationId xmlns:p14="http://schemas.microsoft.com/office/powerpoint/2010/main" val="229252513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Step #4 – Create Content Type(s) and Page Layout(s)</a:t>
            </a:r>
            <a:endParaRPr lang="en-US" sz="4000" dirty="0"/>
          </a:p>
        </p:txBody>
      </p:sp>
      <p:sp>
        <p:nvSpPr>
          <p:cNvPr id="3" name="Text Placeholder 2"/>
          <p:cNvSpPr>
            <a:spLocks noGrp="1"/>
          </p:cNvSpPr>
          <p:nvPr>
            <p:ph type="body" sz="quarter" idx="10"/>
          </p:nvPr>
        </p:nvSpPr>
        <p:spPr>
          <a:xfrm>
            <a:off x="507868" y="1685056"/>
            <a:ext cx="11173090" cy="2111347"/>
          </a:xfrm>
        </p:spPr>
        <p:txBody>
          <a:bodyPr/>
          <a:lstStyle/>
          <a:p>
            <a:pPr marL="457200" indent="-457200">
              <a:buFont typeface="Arial" pitchFamily="34" charset="0"/>
              <a:buChar char="•"/>
            </a:pPr>
            <a:r>
              <a:rPr lang="en-US" dirty="0" smtClean="0"/>
              <a:t>Derived from the structure of the content page you’re recreating</a:t>
            </a:r>
          </a:p>
          <a:p>
            <a:pPr marL="457200" indent="-457200">
              <a:buFont typeface="Arial" pitchFamily="34" charset="0"/>
              <a:buChar char="•"/>
            </a:pPr>
            <a:r>
              <a:rPr lang="en-US" dirty="0" smtClean="0"/>
              <a:t>You likely will need to create more than one content type/page layout</a:t>
            </a:r>
          </a:p>
          <a:p>
            <a:pPr marL="457200" indent="-457200">
              <a:buFont typeface="Arial" pitchFamily="34" charset="0"/>
              <a:buChar char="•"/>
            </a:pPr>
            <a:r>
              <a:rPr lang="en-US" dirty="0" smtClean="0"/>
              <a:t>For more control with customization you may need to create custom field types and field controls</a:t>
            </a:r>
          </a:p>
        </p:txBody>
      </p:sp>
    </p:spTree>
    <p:extLst>
      <p:ext uri="{BB962C8B-B14F-4D97-AF65-F5344CB8AC3E}">
        <p14:creationId xmlns:p14="http://schemas.microsoft.com/office/powerpoint/2010/main" val="39163841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Create Content Type and Page Layout</a:t>
            </a:r>
            <a:endParaRPr lang="en-US" dirty="0"/>
          </a:p>
        </p:txBody>
      </p:sp>
    </p:spTree>
    <p:extLst>
      <p:ext uri="{BB962C8B-B14F-4D97-AF65-F5344CB8AC3E}">
        <p14:creationId xmlns:p14="http://schemas.microsoft.com/office/powerpoint/2010/main" val="325700079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Step #5 – Create Navigation</a:t>
            </a:r>
            <a:endParaRPr lang="en-US" sz="4000" dirty="0"/>
          </a:p>
        </p:txBody>
      </p:sp>
      <p:sp>
        <p:nvSpPr>
          <p:cNvPr id="3" name="Text Placeholder 2"/>
          <p:cNvSpPr>
            <a:spLocks noGrp="1"/>
          </p:cNvSpPr>
          <p:nvPr>
            <p:ph type="body" sz="quarter" idx="10"/>
          </p:nvPr>
        </p:nvSpPr>
        <p:spPr/>
        <p:txBody>
          <a:bodyPr>
            <a:noAutofit/>
          </a:bodyPr>
          <a:lstStyle/>
          <a:p>
            <a:pPr marL="457200" indent="-457200">
              <a:buFont typeface="Arial" pitchFamily="34" charset="0"/>
              <a:buChar char="•"/>
            </a:pPr>
            <a:r>
              <a:rPr lang="en-US" dirty="0" smtClean="0"/>
              <a:t>Try to mirror existing navigation</a:t>
            </a:r>
          </a:p>
          <a:p>
            <a:pPr marL="457200" indent="-457200">
              <a:buFont typeface="Arial" pitchFamily="34" charset="0"/>
              <a:buChar char="•"/>
            </a:pPr>
            <a:r>
              <a:rPr lang="en-US" dirty="0" smtClean="0"/>
              <a:t>SharePoint navigation tied to sub-sites or pages</a:t>
            </a:r>
          </a:p>
          <a:p>
            <a:pPr marL="457200" indent="-457200">
              <a:buFont typeface="Arial" pitchFamily="34" charset="0"/>
              <a:buChar char="•"/>
            </a:pPr>
            <a:r>
              <a:rPr lang="en-US" dirty="0" smtClean="0"/>
              <a:t>Using sub sites is generally preferable</a:t>
            </a:r>
          </a:p>
          <a:p>
            <a:pPr lvl="1"/>
            <a:r>
              <a:rPr lang="en-US" dirty="0" smtClean="0"/>
              <a:t>Enables top-level URIs to be the main navigation</a:t>
            </a:r>
          </a:p>
          <a:p>
            <a:pPr lvl="1"/>
            <a:r>
              <a:rPr lang="en-US" dirty="0" smtClean="0"/>
              <a:t>E.g. /About /Contact</a:t>
            </a:r>
          </a:p>
          <a:p>
            <a:pPr marL="457200" indent="-457200">
              <a:buFont typeface="Arial" pitchFamily="34" charset="0"/>
              <a:buChar char="•"/>
            </a:pPr>
            <a:r>
              <a:rPr lang="en-US" dirty="0" smtClean="0"/>
              <a:t>Use the </a:t>
            </a:r>
            <a:r>
              <a:rPr lang="en-US" dirty="0" err="1" smtClean="0"/>
              <a:t>PortalSiteMapDataSource</a:t>
            </a:r>
            <a:r>
              <a:rPr lang="en-US" dirty="0" smtClean="0"/>
              <a:t> in SPD with the ASP.NET navigation provider control</a:t>
            </a:r>
          </a:p>
          <a:p>
            <a:pPr lvl="1"/>
            <a:r>
              <a:rPr lang="en-US" dirty="0" smtClean="0"/>
              <a:t>Style using customer’s existing CSS</a:t>
            </a:r>
          </a:p>
        </p:txBody>
      </p:sp>
    </p:spTree>
    <p:extLst>
      <p:ext uri="{BB962C8B-B14F-4D97-AF65-F5344CB8AC3E}">
        <p14:creationId xmlns:p14="http://schemas.microsoft.com/office/powerpoint/2010/main" val="476177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Step </a:t>
            </a:r>
            <a:r>
              <a:rPr lang="en-US" sz="4000" dirty="0" smtClean="0"/>
              <a:t>#6 </a:t>
            </a:r>
            <a:r>
              <a:rPr lang="en-US" sz="4000" dirty="0"/>
              <a:t>– </a:t>
            </a:r>
            <a:r>
              <a:rPr lang="en-US" sz="4000" dirty="0" smtClean="0"/>
              <a:t>Clean up using CSS</a:t>
            </a:r>
            <a:endParaRPr lang="en-US" sz="4000" dirty="0"/>
          </a:p>
        </p:txBody>
      </p:sp>
      <p:sp>
        <p:nvSpPr>
          <p:cNvPr id="3" name="Text Placeholder 2"/>
          <p:cNvSpPr>
            <a:spLocks noGrp="1"/>
          </p:cNvSpPr>
          <p:nvPr>
            <p:ph type="body" sz="quarter" idx="10"/>
          </p:nvPr>
        </p:nvSpPr>
        <p:spPr>
          <a:xfrm>
            <a:off x="507868" y="1143001"/>
            <a:ext cx="11173090" cy="2012859"/>
          </a:xfrm>
        </p:spPr>
        <p:txBody>
          <a:bodyPr>
            <a:normAutofit/>
          </a:bodyPr>
          <a:lstStyle/>
          <a:p>
            <a:pPr marL="457200" indent="-457200">
              <a:buFont typeface="Arial" pitchFamily="34" charset="0"/>
              <a:buChar char="•"/>
            </a:pPr>
            <a:r>
              <a:rPr lang="en-US" dirty="0" smtClean="0"/>
              <a:t>Styling a SharePoint site is a combination of</a:t>
            </a:r>
          </a:p>
          <a:p>
            <a:pPr lvl="1"/>
            <a:r>
              <a:rPr lang="en-US" dirty="0" smtClean="0"/>
              <a:t>Creating a custom master page</a:t>
            </a:r>
          </a:p>
          <a:p>
            <a:pPr lvl="1"/>
            <a:r>
              <a:rPr lang="en-US" dirty="0" smtClean="0"/>
              <a:t>Creating Content Types and Page layouts</a:t>
            </a:r>
          </a:p>
          <a:p>
            <a:pPr lvl="1"/>
            <a:r>
              <a:rPr lang="en-US" dirty="0" smtClean="0"/>
              <a:t>Adding custom CSS</a:t>
            </a:r>
          </a:p>
          <a:p>
            <a:pPr lvl="1"/>
            <a:r>
              <a:rPr lang="en-US" dirty="0" smtClean="0"/>
              <a:t>Modifying SharePoint CSS style selectors</a:t>
            </a:r>
            <a:endParaRPr lang="en-US" dirty="0"/>
          </a:p>
        </p:txBody>
      </p:sp>
    </p:spTree>
    <p:extLst>
      <p:ext uri="{BB962C8B-B14F-4D97-AF65-F5344CB8AC3E}">
        <p14:creationId xmlns:p14="http://schemas.microsoft.com/office/powerpoint/2010/main" val="404727614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000" dirty="0" smtClean="0"/>
              <a:t>Style Sheets</a:t>
            </a:r>
            <a:endParaRPr lang="en-US" sz="4000" dirty="0"/>
          </a:p>
        </p:txBody>
      </p:sp>
      <p:sp>
        <p:nvSpPr>
          <p:cNvPr id="5" name="Text Placeholder 2"/>
          <p:cNvSpPr>
            <a:spLocks noGrp="1"/>
          </p:cNvSpPr>
          <p:nvPr>
            <p:ph type="body" sz="quarter" idx="10"/>
          </p:nvPr>
        </p:nvSpPr>
        <p:spPr>
          <a:xfrm>
            <a:off x="507868" y="990600"/>
            <a:ext cx="5891265" cy="4173450"/>
          </a:xfrm>
        </p:spPr>
        <p:txBody>
          <a:bodyPr/>
          <a:lstStyle/>
          <a:p>
            <a:pPr marL="342900" indent="-342900">
              <a:buFont typeface="Arial" pitchFamily="34" charset="0"/>
              <a:buChar char="•"/>
            </a:pPr>
            <a:r>
              <a:rPr lang="en-US" sz="2000" dirty="0" smtClean="0"/>
              <a:t>Browsers apply CSS using a “cascade”</a:t>
            </a:r>
          </a:p>
          <a:p>
            <a:pPr lvl="1"/>
            <a:r>
              <a:rPr lang="en-US" sz="1800" dirty="0" smtClean="0"/>
              <a:t>Closest style wins</a:t>
            </a:r>
          </a:p>
          <a:p>
            <a:pPr marL="342900" indent="-342900">
              <a:buFont typeface="Arial" pitchFamily="34" charset="0"/>
              <a:buChar char="•"/>
            </a:pPr>
            <a:r>
              <a:rPr lang="en-US" sz="2000" dirty="0" smtClean="0"/>
              <a:t>Different kind of selectors</a:t>
            </a:r>
          </a:p>
          <a:p>
            <a:pPr lvl="1"/>
            <a:r>
              <a:rPr lang="en-US" sz="1800" dirty="0" smtClean="0"/>
              <a:t>Element (e.g. h1, h1.extra)</a:t>
            </a:r>
          </a:p>
          <a:p>
            <a:pPr lvl="1"/>
            <a:r>
              <a:rPr lang="en-US" sz="1800" dirty="0" smtClean="0"/>
              <a:t>Class (e.g. brand - &lt;div class=“brand”/&gt;</a:t>
            </a:r>
          </a:p>
          <a:p>
            <a:pPr lvl="1"/>
            <a:r>
              <a:rPr lang="en-US" sz="1800" dirty="0" smtClean="0"/>
              <a:t>Id (e.g. #logo - &lt;div id=“logo”/&gt;</a:t>
            </a:r>
          </a:p>
          <a:p>
            <a:pPr marL="342900" indent="-342900">
              <a:buFont typeface="Arial" pitchFamily="34" charset="0"/>
              <a:buChar char="•"/>
            </a:pPr>
            <a:r>
              <a:rPr lang="en-US" sz="2000" dirty="0" smtClean="0"/>
              <a:t>Same selector can be “overridden” in a .</a:t>
            </a:r>
            <a:r>
              <a:rPr lang="en-US" sz="2000" dirty="0" err="1" smtClean="0"/>
              <a:t>css</a:t>
            </a:r>
            <a:r>
              <a:rPr lang="en-US" sz="2000" dirty="0" smtClean="0"/>
              <a:t> file closer to the element</a:t>
            </a:r>
          </a:p>
          <a:p>
            <a:pPr marL="342900" indent="-342900">
              <a:buFont typeface="Arial" pitchFamily="34" charset="0"/>
              <a:buChar char="•"/>
            </a:pPr>
            <a:r>
              <a:rPr lang="en-US" sz="2000" dirty="0" smtClean="0"/>
              <a:t>You can override the SharePoint selectors in your custom .</a:t>
            </a:r>
            <a:r>
              <a:rPr lang="en-US" sz="2000" dirty="0" err="1" smtClean="0"/>
              <a:t>css</a:t>
            </a:r>
            <a:r>
              <a:rPr lang="en-US" sz="2000" dirty="0" smtClean="0"/>
              <a:t> files</a:t>
            </a:r>
          </a:p>
          <a:p>
            <a:pPr lvl="1"/>
            <a:r>
              <a:rPr lang="en-US" sz="1800" dirty="0" smtClean="0"/>
              <a:t>Preferable to complete replacement of SharePoint OOB styles</a:t>
            </a:r>
          </a:p>
          <a:p>
            <a:pPr lvl="1"/>
            <a:r>
              <a:rPr lang="en-US" sz="1800" dirty="0" smtClean="0"/>
              <a:t>Many OOB features require some or all of the attributes from the OOB selectors</a:t>
            </a:r>
          </a:p>
        </p:txBody>
      </p:sp>
      <p:sp>
        <p:nvSpPr>
          <p:cNvPr id="6" name="TextBox 5"/>
          <p:cNvSpPr txBox="1"/>
          <p:nvPr/>
        </p:nvSpPr>
        <p:spPr>
          <a:xfrm>
            <a:off x="6907001" y="1066801"/>
            <a:ext cx="3591964" cy="4629299"/>
          </a:xfrm>
          <a:prstGeom prst="rect">
            <a:avLst/>
          </a:prstGeom>
          <a:ln w="88900" cap="sq">
            <a:solidFill>
              <a:schemeClr val="bg1">
                <a:lumMod val="75000"/>
              </a:schemeClr>
            </a:solidFill>
            <a:miter lim="800000"/>
          </a:ln>
          <a:effectLst>
            <a:outerShdw blurRad="254000" algn="tl" rotWithShape="0">
              <a:srgbClr val="000000">
                <a:alpha val="43000"/>
              </a:srgbClr>
            </a:outerShdw>
          </a:effectLst>
          <a:extLst/>
        </p:spPr>
        <p:style>
          <a:lnRef idx="2">
            <a:schemeClr val="accent1"/>
          </a:lnRef>
          <a:fillRef idx="1">
            <a:schemeClr val="lt1"/>
          </a:fillRef>
          <a:effectRef idx="0">
            <a:schemeClr val="accent1"/>
          </a:effectRef>
          <a:fontRef idx="minor">
            <a:schemeClr val="dk1"/>
          </a:fontRef>
        </p:style>
        <p:txBody>
          <a:bodyPr wrap="none" lIns="180000" tIns="180000" rIns="180000" bIns="180000" rtlCol="0">
            <a:spAutoFit/>
          </a:bodyPr>
          <a:lstStyle/>
          <a:p>
            <a:pPr>
              <a:lnSpc>
                <a:spcPct val="90000"/>
              </a:lnSpc>
            </a:pPr>
            <a:r>
              <a:rPr lang="en-US" sz="2200" dirty="0" smtClean="0">
                <a:solidFill>
                  <a:srgbClr val="292929"/>
                </a:solidFill>
                <a:latin typeface="Courier New" pitchFamily="49" charset="0"/>
                <a:cs typeface="Courier New" pitchFamily="49" charset="0"/>
              </a:rPr>
              <a:t>* </a:t>
            </a:r>
          </a:p>
          <a:p>
            <a:pPr>
              <a:lnSpc>
                <a:spcPct val="90000"/>
              </a:lnSpc>
            </a:pPr>
            <a:r>
              <a:rPr lang="en-US" sz="2200" dirty="0" smtClean="0">
                <a:solidFill>
                  <a:srgbClr val="292929"/>
                </a:solidFill>
                <a:latin typeface="Courier New" pitchFamily="49" charset="0"/>
                <a:cs typeface="Courier New" pitchFamily="49" charset="0"/>
              </a:rPr>
              <a:t>{ margin: 0px; }</a:t>
            </a:r>
          </a:p>
          <a:p>
            <a:pPr>
              <a:lnSpc>
                <a:spcPct val="90000"/>
              </a:lnSpc>
            </a:pPr>
            <a:r>
              <a:rPr lang="en-US" sz="2200" dirty="0" smtClean="0">
                <a:solidFill>
                  <a:srgbClr val="292929"/>
                </a:solidFill>
                <a:latin typeface="Courier New" pitchFamily="49" charset="0"/>
                <a:cs typeface="Courier New" pitchFamily="49" charset="0"/>
              </a:rPr>
              <a:t>h1 </a:t>
            </a:r>
          </a:p>
          <a:p>
            <a:pPr>
              <a:lnSpc>
                <a:spcPct val="90000"/>
              </a:lnSpc>
            </a:pPr>
            <a:r>
              <a:rPr lang="en-US" sz="2200" dirty="0" smtClean="0">
                <a:solidFill>
                  <a:srgbClr val="292929"/>
                </a:solidFill>
                <a:latin typeface="Courier New" pitchFamily="49" charset="0"/>
                <a:cs typeface="Courier New" pitchFamily="49" charset="0"/>
              </a:rPr>
              <a:t>{ padding: 5px; }</a:t>
            </a:r>
          </a:p>
          <a:p>
            <a:pPr>
              <a:lnSpc>
                <a:spcPct val="90000"/>
              </a:lnSpc>
            </a:pPr>
            <a:r>
              <a:rPr lang="en-US" sz="2200" dirty="0" smtClean="0">
                <a:solidFill>
                  <a:srgbClr val="292929"/>
                </a:solidFill>
                <a:latin typeface="Courier New" pitchFamily="49" charset="0"/>
                <a:cs typeface="Courier New" pitchFamily="49" charset="0"/>
              </a:rPr>
              <a:t>h1.extra </a:t>
            </a:r>
          </a:p>
          <a:p>
            <a:pPr>
              <a:lnSpc>
                <a:spcPct val="90000"/>
              </a:lnSpc>
            </a:pPr>
            <a:r>
              <a:rPr lang="en-US" sz="2200" dirty="0" smtClean="0">
                <a:solidFill>
                  <a:srgbClr val="292929"/>
                </a:solidFill>
                <a:latin typeface="Courier New" pitchFamily="49" charset="0"/>
                <a:cs typeface="Courier New" pitchFamily="49" charset="0"/>
              </a:rPr>
              <a:t>{ color: red; }</a:t>
            </a:r>
          </a:p>
          <a:p>
            <a:pPr>
              <a:lnSpc>
                <a:spcPct val="90000"/>
              </a:lnSpc>
            </a:pPr>
            <a:r>
              <a:rPr lang="en-US" sz="2200" dirty="0" smtClean="0">
                <a:solidFill>
                  <a:srgbClr val="292929"/>
                </a:solidFill>
                <a:latin typeface="Courier New" pitchFamily="49" charset="0"/>
                <a:cs typeface="Courier New" pitchFamily="49" charset="0"/>
              </a:rPr>
              <a:t>.brand </a:t>
            </a:r>
          </a:p>
          <a:p>
            <a:pPr>
              <a:lnSpc>
                <a:spcPct val="90000"/>
              </a:lnSpc>
            </a:pPr>
            <a:r>
              <a:rPr lang="en-US" sz="2200" dirty="0" smtClean="0">
                <a:solidFill>
                  <a:srgbClr val="292929"/>
                </a:solidFill>
                <a:latin typeface="Courier New" pitchFamily="49" charset="0"/>
                <a:cs typeface="Courier New" pitchFamily="49" charset="0"/>
              </a:rPr>
              <a:t>{ padding: 0px; }</a:t>
            </a:r>
          </a:p>
          <a:p>
            <a:pPr>
              <a:lnSpc>
                <a:spcPct val="90000"/>
              </a:lnSpc>
            </a:pPr>
            <a:r>
              <a:rPr lang="en-US" sz="2200" dirty="0" smtClean="0">
                <a:solidFill>
                  <a:srgbClr val="292929"/>
                </a:solidFill>
                <a:latin typeface="Courier New" pitchFamily="49" charset="0"/>
                <a:cs typeface="Courier New" pitchFamily="49" charset="0"/>
              </a:rPr>
              <a:t>#logo { </a:t>
            </a:r>
          </a:p>
          <a:p>
            <a:pPr>
              <a:lnSpc>
                <a:spcPct val="90000"/>
              </a:lnSpc>
            </a:pPr>
            <a:r>
              <a:rPr lang="en-US" sz="2200" dirty="0" smtClean="0">
                <a:solidFill>
                  <a:srgbClr val="292929"/>
                </a:solidFill>
                <a:latin typeface="Courier New" pitchFamily="49" charset="0"/>
                <a:cs typeface="Courier New" pitchFamily="49" charset="0"/>
              </a:rPr>
              <a:t>border: 0px; </a:t>
            </a:r>
          </a:p>
          <a:p>
            <a:pPr>
              <a:lnSpc>
                <a:spcPct val="90000"/>
              </a:lnSpc>
            </a:pPr>
            <a:r>
              <a:rPr lang="en-US" sz="2200" dirty="0" smtClean="0">
                <a:solidFill>
                  <a:srgbClr val="292929"/>
                </a:solidFill>
                <a:latin typeface="Courier New" pitchFamily="49" charset="0"/>
                <a:cs typeface="Courier New" pitchFamily="49" charset="0"/>
              </a:rPr>
              <a:t>position: absolute;</a:t>
            </a:r>
          </a:p>
          <a:p>
            <a:pPr>
              <a:lnSpc>
                <a:spcPct val="90000"/>
              </a:lnSpc>
            </a:pPr>
            <a:r>
              <a:rPr lang="en-US" sz="2200" dirty="0" smtClean="0">
                <a:solidFill>
                  <a:srgbClr val="292929"/>
                </a:solidFill>
                <a:latin typeface="Courier New" pitchFamily="49" charset="0"/>
                <a:cs typeface="Courier New" pitchFamily="49" charset="0"/>
              </a:rPr>
              <a:t>top: 50px;</a:t>
            </a:r>
          </a:p>
          <a:p>
            <a:pPr>
              <a:lnSpc>
                <a:spcPct val="90000"/>
              </a:lnSpc>
            </a:pPr>
            <a:r>
              <a:rPr lang="en-US" sz="2200" dirty="0" smtClean="0">
                <a:solidFill>
                  <a:srgbClr val="292929"/>
                </a:solidFill>
                <a:latin typeface="Courier New" pitchFamily="49" charset="0"/>
                <a:cs typeface="Courier New" pitchFamily="49" charset="0"/>
              </a:rPr>
              <a:t>left: 50px;</a:t>
            </a:r>
          </a:p>
          <a:p>
            <a:pPr>
              <a:lnSpc>
                <a:spcPct val="90000"/>
              </a:lnSpc>
            </a:pPr>
            <a:r>
              <a:rPr lang="en-US" sz="2200" dirty="0" smtClean="0">
                <a:solidFill>
                  <a:srgbClr val="292929"/>
                </a:solidFill>
                <a:latin typeface="Courier New" pitchFamily="49" charset="0"/>
                <a:cs typeface="Courier New" pitchFamily="49" charset="0"/>
              </a:rPr>
              <a:t>}</a:t>
            </a:r>
          </a:p>
        </p:txBody>
      </p:sp>
    </p:spTree>
    <p:extLst>
      <p:ext uri="{BB962C8B-B14F-4D97-AF65-F5344CB8AC3E}">
        <p14:creationId xmlns:p14="http://schemas.microsoft.com/office/powerpoint/2010/main" val="8584681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SharePoint OOB CSS</a:t>
            </a:r>
            <a:endParaRPr lang="en-US" sz="4000" dirty="0"/>
          </a:p>
        </p:txBody>
      </p:sp>
      <p:sp>
        <p:nvSpPr>
          <p:cNvPr id="3" name="Text Placeholder 2"/>
          <p:cNvSpPr>
            <a:spLocks noGrp="1"/>
          </p:cNvSpPr>
          <p:nvPr>
            <p:ph type="body" sz="quarter" idx="10"/>
          </p:nvPr>
        </p:nvSpPr>
        <p:spPr>
          <a:xfrm>
            <a:off x="507868" y="1143000"/>
            <a:ext cx="11173090" cy="1181862"/>
          </a:xfrm>
        </p:spPr>
        <p:txBody>
          <a:bodyPr>
            <a:normAutofit/>
          </a:bodyPr>
          <a:lstStyle/>
          <a:p>
            <a:pPr marL="457200" indent="-457200">
              <a:buFont typeface="Arial" pitchFamily="34" charset="0"/>
              <a:buChar char="•"/>
            </a:pPr>
            <a:r>
              <a:rPr lang="en-US" dirty="0" smtClean="0"/>
              <a:t>SharePoint </a:t>
            </a:r>
            <a:r>
              <a:rPr lang="en-US" dirty="0"/>
              <a:t>CSS </a:t>
            </a:r>
            <a:r>
              <a:rPr lang="en-US" dirty="0" smtClean="0"/>
              <a:t>links are placed in every page rendered</a:t>
            </a:r>
          </a:p>
          <a:p>
            <a:pPr lvl="1"/>
            <a:r>
              <a:rPr lang="en-US" dirty="0" smtClean="0"/>
              <a:t>You cannot completely remove all those CSS links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571" y="3276600"/>
            <a:ext cx="8631636" cy="1524000"/>
          </a:xfrm>
          <a:prstGeom prst="round2DiagRect">
            <a:avLst>
              <a:gd name="adj1" fmla="val 16667"/>
              <a:gd name="adj2" fmla="val 0"/>
            </a:avLst>
          </a:prstGeom>
          <a:ln w="88900" cap="sq">
            <a:solidFill>
              <a:schemeClr val="bg1">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54433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553998"/>
          </a:xfrm>
        </p:spPr>
        <p:txBody>
          <a:bodyPr/>
          <a:lstStyle/>
          <a:p>
            <a:r>
              <a:rPr lang="en-US" sz="4000" dirty="0" smtClean="0"/>
              <a:t>Adding custom CSS</a:t>
            </a:r>
            <a:endParaRPr lang="en-US" sz="4000" dirty="0"/>
          </a:p>
        </p:txBody>
      </p:sp>
      <p:sp>
        <p:nvSpPr>
          <p:cNvPr id="3" name="Content Placeholder 2"/>
          <p:cNvSpPr>
            <a:spLocks noGrp="1"/>
          </p:cNvSpPr>
          <p:nvPr>
            <p:ph type="body" sz="quarter" idx="10"/>
          </p:nvPr>
        </p:nvSpPr>
        <p:spPr>
          <a:xfrm>
            <a:off x="507868" y="1143000"/>
            <a:ext cx="11173090" cy="1348061"/>
          </a:xfrm>
        </p:spPr>
        <p:txBody>
          <a:bodyPr/>
          <a:lstStyle/>
          <a:p>
            <a:pPr marL="457200" indent="-457200">
              <a:buFont typeface="Arial" pitchFamily="34" charset="0"/>
              <a:buChar char="•"/>
            </a:pPr>
            <a:r>
              <a:rPr lang="en-US" sz="2400" dirty="0" smtClean="0"/>
              <a:t>Use </a:t>
            </a:r>
            <a:r>
              <a:rPr lang="en-US" sz="2400" dirty="0" err="1" smtClean="0"/>
              <a:t>CssRegistration</a:t>
            </a:r>
            <a:r>
              <a:rPr lang="en-US" sz="2400" dirty="0" smtClean="0"/>
              <a:t> control </a:t>
            </a:r>
          </a:p>
          <a:p>
            <a:pPr lvl="1"/>
            <a:r>
              <a:rPr lang="en-US" sz="2000" dirty="0" smtClean="0"/>
              <a:t>after attribute enables designers to control order </a:t>
            </a:r>
            <a:r>
              <a:rPr lang="en-US" sz="2000" dirty="0" err="1" smtClean="0"/>
              <a:t>css</a:t>
            </a:r>
            <a:r>
              <a:rPr lang="en-US" sz="2000" dirty="0" smtClean="0"/>
              <a:t> files are added to the page</a:t>
            </a:r>
          </a:p>
          <a:p>
            <a:pPr lvl="1"/>
            <a:r>
              <a:rPr lang="en-US" sz="2000" dirty="0" smtClean="0"/>
              <a:t>This provides control over the cascade</a:t>
            </a:r>
            <a:endParaRPr lang="en-US" sz="2000" dirty="0"/>
          </a:p>
          <a:p>
            <a:pPr lvl="1"/>
            <a:r>
              <a:rPr lang="en-US" sz="2000" dirty="0"/>
              <a:t>$</a:t>
            </a:r>
            <a:r>
              <a:rPr lang="en-US" sz="2000" dirty="0" err="1"/>
              <a:t>SPUrl:~</a:t>
            </a:r>
            <a:r>
              <a:rPr lang="en-US" sz="2000" dirty="0" err="1" smtClean="0"/>
              <a:t>sitecollection</a:t>
            </a:r>
            <a:r>
              <a:rPr lang="en-US" sz="2000" dirty="0" smtClean="0"/>
              <a:t> gets replaced with correct URL at runtime</a:t>
            </a:r>
          </a:p>
        </p:txBody>
      </p:sp>
      <p:sp>
        <p:nvSpPr>
          <p:cNvPr id="4" name="TextBox 3"/>
          <p:cNvSpPr txBox="1">
            <a:spLocks/>
          </p:cNvSpPr>
          <p:nvPr/>
        </p:nvSpPr>
        <p:spPr>
          <a:xfrm>
            <a:off x="914163" y="3124200"/>
            <a:ext cx="7718093" cy="3200876"/>
          </a:xfrm>
          <a:prstGeom prst="rect">
            <a:avLst/>
          </a:prstGeom>
          <a:ln w="88900" cap="sq">
            <a:solidFill>
              <a:schemeClr val="bg1">
                <a:lumMod val="75000"/>
              </a:schemeClr>
            </a:solidFill>
            <a:miter lim="800000"/>
          </a:ln>
          <a:effectLst>
            <a:outerShdw blurRad="254000" algn="tl" rotWithShape="0">
              <a:srgbClr val="000000">
                <a:alpha val="43000"/>
              </a:srgbClr>
            </a:outerShdw>
          </a:effectLst>
          <a:extLst/>
        </p:spPr>
        <p:style>
          <a:lnRef idx="2">
            <a:schemeClr val="accent1"/>
          </a:lnRef>
          <a:fillRef idx="1">
            <a:schemeClr val="lt1"/>
          </a:fillRef>
          <a:effectRef idx="0">
            <a:schemeClr val="accent1"/>
          </a:effectRef>
          <a:fontRef idx="minor">
            <a:schemeClr val="dk1"/>
          </a:fontRef>
        </p:style>
        <p:txBody>
          <a:bodyPr wrap="none" lIns="180000" tIns="91440" rIns="180000" bIns="91440" rtlCol="0">
            <a:spAutoFit/>
          </a:bodyPr>
          <a:lstStyle/>
          <a:p>
            <a:r>
              <a:rPr lang="en-US" sz="1400" dirty="0" smtClean="0">
                <a:solidFill>
                  <a:srgbClr val="0000FF"/>
                </a:solidFill>
                <a:latin typeface="Consolas"/>
              </a:rPr>
              <a:t>&lt;</a:t>
            </a:r>
            <a:r>
              <a:rPr lang="en-US" sz="1400" dirty="0" err="1">
                <a:solidFill>
                  <a:srgbClr val="800000"/>
                </a:solidFill>
                <a:latin typeface="Consolas"/>
              </a:rPr>
              <a:t>SharePoint</a:t>
            </a:r>
            <a:r>
              <a:rPr lang="en-US" sz="1400" dirty="0" err="1">
                <a:solidFill>
                  <a:srgbClr val="0000FF"/>
                </a:solidFill>
                <a:latin typeface="Consolas"/>
              </a:rPr>
              <a:t>:</a:t>
            </a:r>
            <a:r>
              <a:rPr lang="en-US" sz="1400" dirty="0" err="1">
                <a:solidFill>
                  <a:srgbClr val="800000"/>
                </a:solidFill>
                <a:latin typeface="Consolas"/>
              </a:rPr>
              <a:t>CssRegistration</a:t>
            </a:r>
            <a:endParaRPr lang="en-US" sz="1400" dirty="0">
              <a:solidFill>
                <a:srgbClr val="800000"/>
              </a:solidFill>
              <a:latin typeface="Consolas"/>
            </a:endParaRPr>
          </a:p>
          <a:p>
            <a:r>
              <a:rPr lang="en-US" sz="1400" dirty="0" err="1">
                <a:solidFill>
                  <a:srgbClr val="FF0000"/>
                </a:solidFill>
                <a:latin typeface="Consolas"/>
              </a:rPr>
              <a:t>runat</a:t>
            </a:r>
            <a:r>
              <a:rPr lang="en-US" sz="1400" dirty="0">
                <a:solidFill>
                  <a:srgbClr val="0000FF"/>
                </a:solidFill>
                <a:latin typeface="Consolas"/>
              </a:rPr>
              <a:t>="</a:t>
            </a:r>
            <a:r>
              <a:rPr lang="en-US" sz="1400" dirty="0" smtClean="0">
                <a:solidFill>
                  <a:srgbClr val="0000FF"/>
                </a:solidFill>
                <a:latin typeface="Consolas"/>
              </a:rPr>
              <a:t>Server</a:t>
            </a:r>
            <a:r>
              <a:rPr lang="en-US" sz="1400" dirty="0">
                <a:solidFill>
                  <a:srgbClr val="0000FF"/>
                </a:solidFill>
                <a:latin typeface="Consolas"/>
              </a:rPr>
              <a:t>"</a:t>
            </a:r>
            <a:endParaRPr lang="en-US" sz="1400" dirty="0" smtClean="0">
              <a:solidFill>
                <a:srgbClr val="0000FF"/>
              </a:solidFill>
              <a:latin typeface="Consolas"/>
            </a:endParaRPr>
          </a:p>
          <a:p>
            <a:r>
              <a:rPr lang="en-US" sz="1400" dirty="0">
                <a:solidFill>
                  <a:srgbClr val="FF0000"/>
                </a:solidFill>
                <a:latin typeface="Consolas"/>
              </a:rPr>
              <a:t>name</a:t>
            </a:r>
            <a:r>
              <a:rPr lang="en-US" sz="1400" dirty="0">
                <a:solidFill>
                  <a:srgbClr val="0000FF"/>
                </a:solidFill>
                <a:latin typeface="Consolas"/>
              </a:rPr>
              <a:t>="</a:t>
            </a:r>
            <a:r>
              <a:rPr lang="en-US" sz="1400" dirty="0">
                <a:solidFill>
                  <a:prstClr val="black"/>
                </a:solidFill>
                <a:highlight>
                  <a:srgbClr val="FFFF00"/>
                </a:highlight>
                <a:latin typeface="Consolas"/>
              </a:rPr>
              <a:t>&lt;%</a:t>
            </a:r>
            <a:r>
              <a:rPr lang="en-US" sz="1400" dirty="0">
                <a:solidFill>
                  <a:srgbClr val="0000FF"/>
                </a:solidFill>
                <a:highlight>
                  <a:srgbClr val="FFFF00"/>
                </a:highlight>
                <a:latin typeface="Consolas"/>
              </a:rPr>
              <a:t> $</a:t>
            </a:r>
            <a:r>
              <a:rPr lang="en-US" sz="1400" dirty="0" err="1">
                <a:solidFill>
                  <a:prstClr val="black"/>
                </a:solidFill>
                <a:highlight>
                  <a:srgbClr val="FFFF00"/>
                </a:highlight>
                <a:latin typeface="Consolas"/>
              </a:rPr>
              <a:t>SPUrl</a:t>
            </a:r>
            <a:r>
              <a:rPr lang="en-US" sz="1400" dirty="0">
                <a:solidFill>
                  <a:prstClr val="black"/>
                </a:solidFill>
                <a:highlight>
                  <a:srgbClr val="FFFF00"/>
                </a:highlight>
                <a:latin typeface="Consolas"/>
              </a:rPr>
              <a:t>:~</a:t>
            </a:r>
            <a:r>
              <a:rPr lang="en-US" sz="1400" dirty="0" err="1">
                <a:solidFill>
                  <a:prstClr val="black"/>
                </a:solidFill>
                <a:highlight>
                  <a:srgbClr val="FFFF00"/>
                </a:highlight>
                <a:latin typeface="Consolas"/>
              </a:rPr>
              <a:t>sitecollection</a:t>
            </a:r>
            <a:r>
              <a:rPr lang="en-US" sz="1400" dirty="0">
                <a:solidFill>
                  <a:prstClr val="black"/>
                </a:solidFill>
                <a:highlight>
                  <a:srgbClr val="FFFF00"/>
                </a:highlight>
                <a:latin typeface="Consolas"/>
              </a:rPr>
              <a:t>/Style Library/</a:t>
            </a:r>
            <a:r>
              <a:rPr lang="en-US" sz="1400" dirty="0" err="1">
                <a:solidFill>
                  <a:prstClr val="black"/>
                </a:solidFill>
                <a:highlight>
                  <a:srgbClr val="FFFF00"/>
                </a:highlight>
                <a:latin typeface="Consolas"/>
              </a:rPr>
              <a:t>blueyonder</a:t>
            </a:r>
            <a:r>
              <a:rPr lang="en-US" sz="1400" dirty="0">
                <a:solidFill>
                  <a:prstClr val="black"/>
                </a:solidFill>
                <a:highlight>
                  <a:srgbClr val="FFFF00"/>
                </a:highlight>
                <a:latin typeface="Consolas"/>
              </a:rPr>
              <a:t>/default.css%&gt;</a:t>
            </a:r>
            <a:r>
              <a:rPr lang="en-US" sz="1400" dirty="0">
                <a:solidFill>
                  <a:srgbClr val="0000FF"/>
                </a:solidFill>
                <a:highlight>
                  <a:srgbClr val="FFFF00"/>
                </a:highlight>
                <a:latin typeface="Consolas"/>
              </a:rPr>
              <a:t>"</a:t>
            </a:r>
            <a:endParaRPr lang="en-US" sz="1400" dirty="0" smtClean="0">
              <a:solidFill>
                <a:prstClr val="black"/>
              </a:solidFill>
              <a:highlight>
                <a:srgbClr val="FFFF00"/>
              </a:highlight>
              <a:latin typeface="Consolas"/>
            </a:endParaRPr>
          </a:p>
          <a:p>
            <a:r>
              <a:rPr lang="en-US" sz="1400" dirty="0">
                <a:solidFill>
                  <a:srgbClr val="FF0000"/>
                </a:solidFill>
                <a:latin typeface="Consolas"/>
              </a:rPr>
              <a:t>after</a:t>
            </a:r>
            <a:r>
              <a:rPr lang="en-US" sz="1400" dirty="0">
                <a:solidFill>
                  <a:srgbClr val="0000FF"/>
                </a:solidFill>
                <a:latin typeface="Consolas"/>
              </a:rPr>
              <a:t>="corev4.css" /&gt;</a:t>
            </a:r>
          </a:p>
          <a:p>
            <a:r>
              <a:rPr lang="en-US" sz="1400" dirty="0" smtClean="0">
                <a:solidFill>
                  <a:srgbClr val="0000FF"/>
                </a:solidFill>
                <a:latin typeface="Consolas"/>
              </a:rPr>
              <a:t>&lt;</a:t>
            </a:r>
            <a:r>
              <a:rPr lang="en-US" sz="1400" dirty="0" err="1" smtClean="0">
                <a:solidFill>
                  <a:srgbClr val="800000"/>
                </a:solidFill>
                <a:latin typeface="Consolas"/>
              </a:rPr>
              <a:t>SharePoint</a:t>
            </a:r>
            <a:r>
              <a:rPr lang="en-US" sz="1400" dirty="0" err="1" smtClean="0">
                <a:solidFill>
                  <a:srgbClr val="0000FF"/>
                </a:solidFill>
                <a:latin typeface="Consolas"/>
              </a:rPr>
              <a:t>:</a:t>
            </a:r>
            <a:r>
              <a:rPr lang="en-US" sz="1400" dirty="0" err="1" smtClean="0">
                <a:solidFill>
                  <a:srgbClr val="800000"/>
                </a:solidFill>
                <a:latin typeface="Consolas"/>
              </a:rPr>
              <a:t>CssRegistration</a:t>
            </a:r>
          </a:p>
          <a:p>
            <a:r>
              <a:rPr lang="en-US" sz="1400" dirty="0" err="1">
                <a:solidFill>
                  <a:srgbClr val="FF0000"/>
                </a:solidFill>
                <a:latin typeface="Consolas"/>
              </a:rPr>
              <a:t>runat</a:t>
            </a:r>
            <a:r>
              <a:rPr lang="en-US" sz="1400" dirty="0">
                <a:solidFill>
                  <a:srgbClr val="0000FF"/>
                </a:solidFill>
                <a:latin typeface="Consolas"/>
              </a:rPr>
              <a:t>="Server" </a:t>
            </a:r>
          </a:p>
          <a:p>
            <a:r>
              <a:rPr lang="en-US" sz="1400" dirty="0">
                <a:solidFill>
                  <a:srgbClr val="FF0000"/>
                </a:solidFill>
                <a:latin typeface="Consolas"/>
              </a:rPr>
              <a:t>name</a:t>
            </a:r>
            <a:r>
              <a:rPr lang="en-US" sz="1400" dirty="0">
                <a:solidFill>
                  <a:srgbClr val="0000FF"/>
                </a:solidFill>
                <a:latin typeface="Consolas"/>
              </a:rPr>
              <a:t>=</a:t>
            </a:r>
            <a:r>
              <a:rPr lang="en-US" sz="1400" dirty="0">
                <a:solidFill>
                  <a:srgbClr val="0000FF"/>
                </a:solidFill>
                <a:highlight>
                  <a:srgbClr val="FFFF00"/>
                </a:highlight>
                <a:latin typeface="Consolas"/>
              </a:rPr>
              <a:t>"</a:t>
            </a:r>
            <a:r>
              <a:rPr lang="en-US" sz="1400" dirty="0">
                <a:solidFill>
                  <a:prstClr val="black"/>
                </a:solidFill>
                <a:highlight>
                  <a:srgbClr val="FFFF00"/>
                </a:highlight>
                <a:latin typeface="Consolas"/>
              </a:rPr>
              <a:t>&lt;%</a:t>
            </a:r>
            <a:r>
              <a:rPr lang="en-US" sz="1400" dirty="0">
                <a:solidFill>
                  <a:srgbClr val="0000FF"/>
                </a:solidFill>
                <a:highlight>
                  <a:srgbClr val="FFFF00"/>
                </a:highlight>
                <a:latin typeface="Consolas"/>
              </a:rPr>
              <a:t> $</a:t>
            </a:r>
            <a:r>
              <a:rPr lang="en-US" sz="1400" dirty="0" err="1">
                <a:solidFill>
                  <a:prstClr val="black"/>
                </a:solidFill>
                <a:highlight>
                  <a:srgbClr val="FFFF00"/>
                </a:highlight>
                <a:latin typeface="Consolas"/>
              </a:rPr>
              <a:t>SPUrl</a:t>
            </a:r>
            <a:r>
              <a:rPr lang="en-US" sz="1400" dirty="0">
                <a:solidFill>
                  <a:prstClr val="black"/>
                </a:solidFill>
                <a:highlight>
                  <a:srgbClr val="FFFF00"/>
                </a:highlight>
                <a:latin typeface="Consolas"/>
              </a:rPr>
              <a:t>:~</a:t>
            </a:r>
            <a:r>
              <a:rPr lang="en-US" sz="1400" dirty="0" err="1">
                <a:solidFill>
                  <a:prstClr val="black"/>
                </a:solidFill>
                <a:highlight>
                  <a:srgbClr val="FFFF00"/>
                </a:highlight>
                <a:latin typeface="Consolas"/>
              </a:rPr>
              <a:t>sitecollection</a:t>
            </a:r>
            <a:r>
              <a:rPr lang="en-US" sz="1400" dirty="0">
                <a:solidFill>
                  <a:prstClr val="black"/>
                </a:solidFill>
                <a:highlight>
                  <a:srgbClr val="FFFF00"/>
                </a:highlight>
                <a:latin typeface="Consolas"/>
              </a:rPr>
              <a:t>/Style Library/</a:t>
            </a:r>
            <a:r>
              <a:rPr lang="en-US" sz="1400" dirty="0" err="1">
                <a:solidFill>
                  <a:prstClr val="black"/>
                </a:solidFill>
                <a:highlight>
                  <a:srgbClr val="FFFF00"/>
                </a:highlight>
                <a:latin typeface="Consolas"/>
              </a:rPr>
              <a:t>blueyonder</a:t>
            </a:r>
            <a:r>
              <a:rPr lang="en-US" sz="1400" dirty="0">
                <a:solidFill>
                  <a:prstClr val="black"/>
                </a:solidFill>
                <a:highlight>
                  <a:srgbClr val="FFFF00"/>
                </a:highlight>
                <a:latin typeface="Consolas"/>
              </a:rPr>
              <a:t>/layout.css%&gt;</a:t>
            </a:r>
            <a:r>
              <a:rPr lang="en-US" sz="1400" dirty="0">
                <a:solidFill>
                  <a:srgbClr val="0000FF"/>
                </a:solidFill>
                <a:highlight>
                  <a:srgbClr val="FFFF00"/>
                </a:highlight>
                <a:latin typeface="Consolas"/>
              </a:rPr>
              <a:t>"</a:t>
            </a:r>
            <a:endParaRPr lang="en-US" sz="1400" dirty="0" smtClean="0">
              <a:solidFill>
                <a:prstClr val="black"/>
              </a:solidFill>
              <a:highlight>
                <a:srgbClr val="FFFF00"/>
              </a:highlight>
              <a:latin typeface="Consolas"/>
            </a:endParaRPr>
          </a:p>
          <a:p>
            <a:r>
              <a:rPr lang="en-US" sz="1400" dirty="0" smtClean="0">
                <a:solidFill>
                  <a:srgbClr val="FF0000"/>
                </a:solidFill>
                <a:latin typeface="Consolas"/>
              </a:rPr>
              <a:t>after</a:t>
            </a:r>
            <a:r>
              <a:rPr lang="en-US" sz="1400" dirty="0">
                <a:solidFill>
                  <a:srgbClr val="0000FF"/>
                </a:solidFill>
                <a:latin typeface="Consolas"/>
              </a:rPr>
              <a:t>=</a:t>
            </a:r>
            <a:r>
              <a:rPr lang="en-US" sz="1400" dirty="0">
                <a:solidFill>
                  <a:srgbClr val="0000FF"/>
                </a:solidFill>
                <a:highlight>
                  <a:srgbClr val="FFFF00"/>
                </a:highlight>
                <a:latin typeface="Consolas"/>
              </a:rPr>
              <a:t>"</a:t>
            </a:r>
            <a:r>
              <a:rPr lang="en-US" sz="1400" dirty="0">
                <a:solidFill>
                  <a:prstClr val="black"/>
                </a:solidFill>
                <a:highlight>
                  <a:srgbClr val="FFFF00"/>
                </a:highlight>
                <a:latin typeface="Consolas"/>
              </a:rPr>
              <a:t>&lt;%</a:t>
            </a:r>
            <a:r>
              <a:rPr lang="en-US" sz="1400" dirty="0">
                <a:solidFill>
                  <a:srgbClr val="0000FF"/>
                </a:solidFill>
                <a:highlight>
                  <a:srgbClr val="FFFF00"/>
                </a:highlight>
                <a:latin typeface="Consolas"/>
              </a:rPr>
              <a:t> $</a:t>
            </a:r>
            <a:r>
              <a:rPr lang="en-US" sz="1400" dirty="0" err="1">
                <a:solidFill>
                  <a:prstClr val="black"/>
                </a:solidFill>
                <a:highlight>
                  <a:srgbClr val="FFFF00"/>
                </a:highlight>
                <a:latin typeface="Consolas"/>
              </a:rPr>
              <a:t>SPUrl</a:t>
            </a:r>
            <a:r>
              <a:rPr lang="en-US" sz="1400" dirty="0">
                <a:solidFill>
                  <a:prstClr val="black"/>
                </a:solidFill>
                <a:highlight>
                  <a:srgbClr val="FFFF00"/>
                </a:highlight>
                <a:latin typeface="Consolas"/>
              </a:rPr>
              <a:t>:~</a:t>
            </a:r>
            <a:r>
              <a:rPr lang="en-US" sz="1400" dirty="0" err="1">
                <a:solidFill>
                  <a:prstClr val="black"/>
                </a:solidFill>
                <a:highlight>
                  <a:srgbClr val="FFFF00"/>
                </a:highlight>
                <a:latin typeface="Consolas"/>
              </a:rPr>
              <a:t>sitecollection</a:t>
            </a:r>
            <a:r>
              <a:rPr lang="en-US" sz="1400" dirty="0">
                <a:solidFill>
                  <a:prstClr val="black"/>
                </a:solidFill>
                <a:highlight>
                  <a:srgbClr val="FFFF00"/>
                </a:highlight>
                <a:latin typeface="Consolas"/>
              </a:rPr>
              <a:t>/Style Library/</a:t>
            </a:r>
            <a:r>
              <a:rPr lang="en-US" sz="1400" dirty="0" err="1">
                <a:solidFill>
                  <a:prstClr val="black"/>
                </a:solidFill>
                <a:highlight>
                  <a:srgbClr val="FFFF00"/>
                </a:highlight>
                <a:latin typeface="Consolas"/>
              </a:rPr>
              <a:t>blueyonder</a:t>
            </a:r>
            <a:r>
              <a:rPr lang="en-US" sz="1400" dirty="0">
                <a:solidFill>
                  <a:prstClr val="black"/>
                </a:solidFill>
                <a:highlight>
                  <a:srgbClr val="FFFF00"/>
                </a:highlight>
                <a:latin typeface="Consolas"/>
              </a:rPr>
              <a:t>/default.css%&gt;</a:t>
            </a:r>
            <a:r>
              <a:rPr lang="en-US" sz="1400" dirty="0">
                <a:solidFill>
                  <a:srgbClr val="0000FF"/>
                </a:solidFill>
                <a:highlight>
                  <a:srgbClr val="FFFF00"/>
                </a:highlight>
                <a:latin typeface="Consolas"/>
              </a:rPr>
              <a:t>"</a:t>
            </a:r>
            <a:r>
              <a:rPr lang="en-US" sz="1400" dirty="0">
                <a:solidFill>
                  <a:srgbClr val="0000FF"/>
                </a:solidFill>
                <a:latin typeface="Consolas"/>
              </a:rPr>
              <a:t>/&gt;</a:t>
            </a:r>
          </a:p>
          <a:p>
            <a:r>
              <a:rPr lang="en-US" sz="1400" dirty="0" smtClean="0">
                <a:solidFill>
                  <a:srgbClr val="0000FF"/>
                </a:solidFill>
                <a:latin typeface="Consolas"/>
              </a:rPr>
              <a:t>&lt;</a:t>
            </a:r>
            <a:r>
              <a:rPr lang="en-US" sz="1400" dirty="0" err="1" smtClean="0">
                <a:solidFill>
                  <a:srgbClr val="800000"/>
                </a:solidFill>
                <a:latin typeface="Consolas"/>
              </a:rPr>
              <a:t>SharePoint</a:t>
            </a:r>
            <a:r>
              <a:rPr lang="en-US" sz="1400" dirty="0" err="1" smtClean="0">
                <a:solidFill>
                  <a:srgbClr val="0000FF"/>
                </a:solidFill>
                <a:latin typeface="Consolas"/>
              </a:rPr>
              <a:t>:</a:t>
            </a:r>
            <a:r>
              <a:rPr lang="en-US" sz="1400" dirty="0" err="1" smtClean="0">
                <a:solidFill>
                  <a:srgbClr val="800000"/>
                </a:solidFill>
                <a:latin typeface="Consolas"/>
              </a:rPr>
              <a:t>CssRegistration</a:t>
            </a:r>
          </a:p>
          <a:p>
            <a:r>
              <a:rPr lang="en-US" sz="1400" dirty="0" err="1" smtClean="0">
                <a:solidFill>
                  <a:srgbClr val="FF0000"/>
                </a:solidFill>
                <a:latin typeface="Consolas"/>
              </a:rPr>
              <a:t>runat</a:t>
            </a:r>
            <a:r>
              <a:rPr lang="en-US" sz="1400" dirty="0">
                <a:solidFill>
                  <a:srgbClr val="0000FF"/>
                </a:solidFill>
                <a:latin typeface="Consolas"/>
              </a:rPr>
              <a:t>="Server" </a:t>
            </a:r>
          </a:p>
          <a:p>
            <a:r>
              <a:rPr lang="en-US" sz="1400" dirty="0" smtClean="0">
                <a:solidFill>
                  <a:srgbClr val="FF0000"/>
                </a:solidFill>
                <a:latin typeface="Consolas"/>
              </a:rPr>
              <a:t>name</a:t>
            </a:r>
            <a:r>
              <a:rPr lang="en-US" sz="1400" dirty="0">
                <a:solidFill>
                  <a:srgbClr val="0000FF"/>
                </a:solidFill>
                <a:latin typeface="Consolas"/>
              </a:rPr>
              <a:t>=</a:t>
            </a:r>
            <a:r>
              <a:rPr lang="en-US" sz="1400" dirty="0">
                <a:solidFill>
                  <a:srgbClr val="0000FF"/>
                </a:solidFill>
                <a:highlight>
                  <a:srgbClr val="FFFF00"/>
                </a:highlight>
                <a:latin typeface="Consolas"/>
              </a:rPr>
              <a:t>"</a:t>
            </a:r>
            <a:r>
              <a:rPr lang="en-US" sz="1400" dirty="0">
                <a:solidFill>
                  <a:prstClr val="black"/>
                </a:solidFill>
                <a:highlight>
                  <a:srgbClr val="FFFF00"/>
                </a:highlight>
                <a:latin typeface="Consolas"/>
              </a:rPr>
              <a:t>&lt;%</a:t>
            </a:r>
            <a:r>
              <a:rPr lang="en-US" sz="1400" dirty="0">
                <a:solidFill>
                  <a:srgbClr val="0000FF"/>
                </a:solidFill>
                <a:highlight>
                  <a:srgbClr val="FFFF00"/>
                </a:highlight>
                <a:latin typeface="Consolas"/>
              </a:rPr>
              <a:t> $</a:t>
            </a:r>
            <a:r>
              <a:rPr lang="en-US" sz="1400" dirty="0" err="1">
                <a:solidFill>
                  <a:prstClr val="black"/>
                </a:solidFill>
                <a:highlight>
                  <a:srgbClr val="FFFF00"/>
                </a:highlight>
                <a:latin typeface="Consolas"/>
              </a:rPr>
              <a:t>SPUrl</a:t>
            </a:r>
            <a:r>
              <a:rPr lang="en-US" sz="1400" dirty="0">
                <a:solidFill>
                  <a:prstClr val="black"/>
                </a:solidFill>
                <a:highlight>
                  <a:srgbClr val="FFFF00"/>
                </a:highlight>
                <a:latin typeface="Consolas"/>
              </a:rPr>
              <a:t>:~</a:t>
            </a:r>
            <a:r>
              <a:rPr lang="en-US" sz="1400" dirty="0" err="1">
                <a:solidFill>
                  <a:prstClr val="black"/>
                </a:solidFill>
                <a:highlight>
                  <a:srgbClr val="FFFF00"/>
                </a:highlight>
                <a:latin typeface="Consolas"/>
              </a:rPr>
              <a:t>sitecollection</a:t>
            </a:r>
            <a:r>
              <a:rPr lang="en-US" sz="1400" dirty="0">
                <a:solidFill>
                  <a:prstClr val="black"/>
                </a:solidFill>
                <a:highlight>
                  <a:srgbClr val="FFFF00"/>
                </a:highlight>
                <a:latin typeface="Consolas"/>
              </a:rPr>
              <a:t>/Style Library/</a:t>
            </a:r>
            <a:r>
              <a:rPr lang="en-US" sz="1400" dirty="0" err="1">
                <a:solidFill>
                  <a:prstClr val="black"/>
                </a:solidFill>
                <a:highlight>
                  <a:srgbClr val="FFFF00"/>
                </a:highlight>
                <a:latin typeface="Consolas"/>
              </a:rPr>
              <a:t>blueyonder</a:t>
            </a:r>
            <a:r>
              <a:rPr lang="en-US" sz="1400" dirty="0">
                <a:solidFill>
                  <a:prstClr val="black"/>
                </a:solidFill>
                <a:highlight>
                  <a:srgbClr val="FFFF00"/>
                </a:highlight>
                <a:latin typeface="Consolas"/>
              </a:rPr>
              <a:t>/blueyonder.css%&gt;</a:t>
            </a:r>
            <a:r>
              <a:rPr lang="en-US" sz="1400" dirty="0">
                <a:solidFill>
                  <a:srgbClr val="0000FF"/>
                </a:solidFill>
                <a:highlight>
                  <a:srgbClr val="FFFF00"/>
                </a:highlight>
                <a:latin typeface="Consolas"/>
              </a:rPr>
              <a:t>"</a:t>
            </a:r>
            <a:endParaRPr lang="en-US" sz="1400" dirty="0" smtClean="0">
              <a:solidFill>
                <a:prstClr val="black"/>
              </a:solidFill>
              <a:highlight>
                <a:srgbClr val="FFFF00"/>
              </a:highlight>
              <a:latin typeface="Consolas"/>
            </a:endParaRPr>
          </a:p>
          <a:p>
            <a:r>
              <a:rPr lang="en-US" sz="1400" dirty="0">
                <a:solidFill>
                  <a:srgbClr val="FF0000"/>
                </a:solidFill>
                <a:latin typeface="Consolas"/>
              </a:rPr>
              <a:t>after</a:t>
            </a:r>
            <a:r>
              <a:rPr lang="en-US" sz="1400" dirty="0">
                <a:solidFill>
                  <a:srgbClr val="0000FF"/>
                </a:solidFill>
                <a:latin typeface="Consolas"/>
              </a:rPr>
              <a:t>=</a:t>
            </a:r>
            <a:r>
              <a:rPr lang="en-US" sz="1400" dirty="0">
                <a:solidFill>
                  <a:srgbClr val="0000FF"/>
                </a:solidFill>
                <a:highlight>
                  <a:srgbClr val="FFFF00"/>
                </a:highlight>
                <a:latin typeface="Consolas"/>
              </a:rPr>
              <a:t>"</a:t>
            </a:r>
            <a:r>
              <a:rPr lang="en-US" sz="1400" dirty="0">
                <a:solidFill>
                  <a:prstClr val="black"/>
                </a:solidFill>
                <a:highlight>
                  <a:srgbClr val="FFFF00"/>
                </a:highlight>
                <a:latin typeface="Consolas"/>
              </a:rPr>
              <a:t>&lt;%</a:t>
            </a:r>
            <a:r>
              <a:rPr lang="en-US" sz="1400" dirty="0">
                <a:solidFill>
                  <a:srgbClr val="0000FF"/>
                </a:solidFill>
                <a:highlight>
                  <a:srgbClr val="FFFF00"/>
                </a:highlight>
                <a:latin typeface="Consolas"/>
              </a:rPr>
              <a:t> $</a:t>
            </a:r>
            <a:r>
              <a:rPr lang="en-US" sz="1400" dirty="0" err="1">
                <a:solidFill>
                  <a:prstClr val="black"/>
                </a:solidFill>
                <a:highlight>
                  <a:srgbClr val="FFFF00"/>
                </a:highlight>
                <a:latin typeface="Consolas"/>
              </a:rPr>
              <a:t>SPUrl</a:t>
            </a:r>
            <a:r>
              <a:rPr lang="en-US" sz="1400" dirty="0">
                <a:solidFill>
                  <a:prstClr val="black"/>
                </a:solidFill>
                <a:highlight>
                  <a:srgbClr val="FFFF00"/>
                </a:highlight>
                <a:latin typeface="Consolas"/>
              </a:rPr>
              <a:t>:~</a:t>
            </a:r>
            <a:r>
              <a:rPr lang="en-US" sz="1400" dirty="0" err="1">
                <a:solidFill>
                  <a:prstClr val="black"/>
                </a:solidFill>
                <a:highlight>
                  <a:srgbClr val="FFFF00"/>
                </a:highlight>
                <a:latin typeface="Consolas"/>
              </a:rPr>
              <a:t>sitecollection</a:t>
            </a:r>
            <a:r>
              <a:rPr lang="en-US" sz="1400" dirty="0">
                <a:solidFill>
                  <a:prstClr val="black"/>
                </a:solidFill>
                <a:highlight>
                  <a:srgbClr val="FFFF00"/>
                </a:highlight>
                <a:latin typeface="Consolas"/>
              </a:rPr>
              <a:t>/Style Library/</a:t>
            </a:r>
            <a:r>
              <a:rPr lang="en-US" sz="1400" dirty="0" err="1">
                <a:solidFill>
                  <a:prstClr val="black"/>
                </a:solidFill>
                <a:highlight>
                  <a:srgbClr val="FFFF00"/>
                </a:highlight>
                <a:latin typeface="Consolas"/>
              </a:rPr>
              <a:t>blueyonder</a:t>
            </a:r>
            <a:r>
              <a:rPr lang="en-US" sz="1400" dirty="0">
                <a:solidFill>
                  <a:prstClr val="black"/>
                </a:solidFill>
                <a:highlight>
                  <a:srgbClr val="FFFF00"/>
                </a:highlight>
                <a:latin typeface="Consolas"/>
              </a:rPr>
              <a:t>/layout.css%&gt;</a:t>
            </a:r>
            <a:r>
              <a:rPr lang="en-US" sz="1400" dirty="0">
                <a:solidFill>
                  <a:srgbClr val="0000FF"/>
                </a:solidFill>
                <a:highlight>
                  <a:srgbClr val="FFFF00"/>
                </a:highlight>
                <a:latin typeface="Consolas"/>
              </a:rPr>
              <a:t>"</a:t>
            </a:r>
            <a:r>
              <a:rPr lang="en-US" sz="1400" dirty="0">
                <a:solidFill>
                  <a:srgbClr val="0000FF"/>
                </a:solidFill>
                <a:latin typeface="Consolas"/>
              </a:rPr>
              <a:t>/&gt;</a:t>
            </a:r>
          </a:p>
          <a:p>
            <a:endParaRPr lang="en-US" sz="1400" dirty="0" smtClean="0">
              <a:solidFill>
                <a:prstClr val="black"/>
              </a:solidFill>
              <a:latin typeface="Consolas"/>
            </a:endParaRPr>
          </a:p>
          <a:p>
            <a:endParaRPr lang="en-US" sz="1400" dirty="0">
              <a:solidFill>
                <a:prstClr val="black"/>
              </a:solidFill>
              <a:latin typeface="Consolas"/>
            </a:endParaRPr>
          </a:p>
        </p:txBody>
      </p:sp>
    </p:spTree>
    <p:extLst>
      <p:ext uri="{BB962C8B-B14F-4D97-AF65-F5344CB8AC3E}">
        <p14:creationId xmlns:p14="http://schemas.microsoft.com/office/powerpoint/2010/main" val="145639428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553998"/>
          </a:xfrm>
        </p:spPr>
        <p:txBody>
          <a:bodyPr/>
          <a:lstStyle/>
          <a:p>
            <a:r>
              <a:rPr lang="en-US" sz="4000" dirty="0" smtClean="0"/>
              <a:t>CSS tools	</a:t>
            </a:r>
            <a:endParaRPr lang="en-US" sz="4000" dirty="0"/>
          </a:p>
        </p:txBody>
      </p:sp>
      <p:sp>
        <p:nvSpPr>
          <p:cNvPr id="3" name="Content Placeholder 2"/>
          <p:cNvSpPr>
            <a:spLocks noGrp="1"/>
          </p:cNvSpPr>
          <p:nvPr>
            <p:ph type="body" sz="quarter" idx="10"/>
          </p:nvPr>
        </p:nvSpPr>
        <p:spPr>
          <a:xfrm>
            <a:off x="507868" y="1143001"/>
            <a:ext cx="5586545" cy="3767185"/>
          </a:xfrm>
        </p:spPr>
        <p:txBody>
          <a:bodyPr/>
          <a:lstStyle/>
          <a:p>
            <a:pPr marL="457200" indent="-457200">
              <a:buFont typeface="Arial" pitchFamily="34" charset="0"/>
              <a:buChar char="•"/>
            </a:pPr>
            <a:r>
              <a:rPr lang="en-US" dirty="0" smtClean="0"/>
              <a:t>Expression Web</a:t>
            </a:r>
          </a:p>
          <a:p>
            <a:pPr lvl="1"/>
            <a:r>
              <a:rPr lang="en-US" dirty="0" smtClean="0"/>
              <a:t>Full integration from SPD</a:t>
            </a:r>
          </a:p>
          <a:p>
            <a:pPr marL="457200" indent="-457200">
              <a:buFont typeface="Arial" pitchFamily="34" charset="0"/>
              <a:buChar char="•"/>
            </a:pPr>
            <a:r>
              <a:rPr lang="en-US" dirty="0" smtClean="0"/>
              <a:t>Visual Studio 2010</a:t>
            </a:r>
          </a:p>
          <a:p>
            <a:pPr lvl="1"/>
            <a:r>
              <a:rPr lang="en-US" dirty="0" smtClean="0"/>
              <a:t>CSS files in modules fully editable</a:t>
            </a:r>
          </a:p>
          <a:p>
            <a:pPr marL="457200" indent="-457200">
              <a:buFont typeface="Arial" pitchFamily="34" charset="0"/>
              <a:buChar char="•"/>
            </a:pPr>
            <a:r>
              <a:rPr lang="en-US" dirty="0" smtClean="0"/>
              <a:t>IE Developer tool</a:t>
            </a:r>
          </a:p>
          <a:p>
            <a:pPr lvl="1"/>
            <a:r>
              <a:rPr lang="en-US" dirty="0" smtClean="0"/>
              <a:t>Can view and modify attributes on elements</a:t>
            </a:r>
          </a:p>
          <a:p>
            <a:pPr lvl="1"/>
            <a:r>
              <a:rPr lang="en-US" dirty="0" smtClean="0"/>
              <a:t>“CSS Debugging”</a:t>
            </a:r>
          </a:p>
          <a:p>
            <a:pPr marL="457200" indent="-457200">
              <a:buFont typeface="Arial" pitchFamily="34" charset="0"/>
              <a:buChar cha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560" y="609600"/>
            <a:ext cx="5363083" cy="2440503"/>
          </a:xfrm>
          <a:prstGeom prst="round2DiagRect">
            <a:avLst>
              <a:gd name="adj1" fmla="val 16667"/>
              <a:gd name="adj2" fmla="val 0"/>
            </a:avLst>
          </a:prstGeom>
          <a:ln w="88900" cap="sq">
            <a:solidFill>
              <a:schemeClr val="bg1">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560" y="3352801"/>
            <a:ext cx="5363083" cy="2499305"/>
          </a:xfrm>
          <a:prstGeom prst="round2DiagRect">
            <a:avLst>
              <a:gd name="adj1" fmla="val 16667"/>
              <a:gd name="adj2" fmla="val 0"/>
            </a:avLst>
          </a:prstGeom>
          <a:ln w="88900" cap="sq">
            <a:solidFill>
              <a:schemeClr val="bg1">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1725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Agenda</a:t>
            </a:r>
            <a:endParaRPr lang="en-US" sz="4000" dirty="0"/>
          </a:p>
        </p:txBody>
      </p:sp>
      <p:sp>
        <p:nvSpPr>
          <p:cNvPr id="3" name="Text Placeholder 2"/>
          <p:cNvSpPr>
            <a:spLocks noGrp="1"/>
          </p:cNvSpPr>
          <p:nvPr>
            <p:ph type="body" sz="quarter" idx="10"/>
          </p:nvPr>
        </p:nvSpPr>
        <p:spPr>
          <a:xfrm>
            <a:off x="507868" y="1143000"/>
            <a:ext cx="11173090" cy="1126462"/>
          </a:xfrm>
        </p:spPr>
        <p:txBody>
          <a:bodyPr>
            <a:normAutofit/>
          </a:bodyPr>
          <a:lstStyle/>
          <a:p>
            <a:r>
              <a:rPr lang="en-US" dirty="0" smtClean="0"/>
              <a:t>Learn the techniques to create a SharePoint 2010 web site from an existing branded web site</a:t>
            </a:r>
            <a:endParaRPr lang="en-US" dirty="0"/>
          </a:p>
        </p:txBody>
      </p:sp>
    </p:spTree>
    <p:extLst>
      <p:ext uri="{BB962C8B-B14F-4D97-AF65-F5344CB8AC3E}">
        <p14:creationId xmlns:p14="http://schemas.microsoft.com/office/powerpoint/2010/main" val="411650478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553998"/>
          </a:xfrm>
        </p:spPr>
        <p:txBody>
          <a:bodyPr/>
          <a:lstStyle/>
          <a:p>
            <a:r>
              <a:rPr lang="en-US" sz="4000" dirty="0" smtClean="0"/>
              <a:t>Hiding SharePoint UI</a:t>
            </a:r>
            <a:endParaRPr lang="en-US" sz="4000" dirty="0"/>
          </a:p>
        </p:txBody>
      </p:sp>
      <p:sp>
        <p:nvSpPr>
          <p:cNvPr id="3" name="Text Placeholder 2"/>
          <p:cNvSpPr>
            <a:spLocks noGrp="1"/>
          </p:cNvSpPr>
          <p:nvPr>
            <p:ph type="body" sz="quarter" idx="10"/>
          </p:nvPr>
        </p:nvSpPr>
        <p:spPr>
          <a:xfrm>
            <a:off x="507868" y="1143000"/>
            <a:ext cx="11173090" cy="2129814"/>
          </a:xfrm>
        </p:spPr>
        <p:txBody>
          <a:bodyPr/>
          <a:lstStyle/>
          <a:p>
            <a:pPr marL="457200" indent="-457200">
              <a:buFont typeface="Arial" pitchFamily="34" charset="0"/>
              <a:buChar char="•"/>
            </a:pPr>
            <a:r>
              <a:rPr lang="en-US" dirty="0" smtClean="0"/>
              <a:t>CSS is useful for hiding SharePoint UI</a:t>
            </a:r>
          </a:p>
          <a:p>
            <a:pPr marL="457200" indent="-457200">
              <a:buFont typeface="Arial" pitchFamily="34" charset="0"/>
              <a:buChar char="•"/>
            </a:pPr>
            <a:r>
              <a:rPr lang="en-US" dirty="0" err="1" smtClean="0"/>
              <a:t>PublishingWebControls:EditModePanel</a:t>
            </a:r>
            <a:r>
              <a:rPr lang="en-US" dirty="0" smtClean="0"/>
              <a:t> can be used for similar effect</a:t>
            </a:r>
          </a:p>
          <a:p>
            <a:pPr lvl="1"/>
            <a:r>
              <a:rPr lang="en-US" dirty="0" smtClean="0"/>
              <a:t>Only hides content when the page isn’t in Edit Mode</a:t>
            </a:r>
            <a:endParaRPr lang="en-US" dirty="0"/>
          </a:p>
          <a:p>
            <a:pPr marL="457200" indent="-457200">
              <a:buFont typeface="Arial" pitchFamily="34" charset="0"/>
              <a:buChar char="•"/>
            </a:pPr>
            <a:endParaRPr lang="en-US" dirty="0"/>
          </a:p>
        </p:txBody>
      </p:sp>
      <p:sp>
        <p:nvSpPr>
          <p:cNvPr id="4" name="TextBox 3"/>
          <p:cNvSpPr txBox="1"/>
          <p:nvPr/>
        </p:nvSpPr>
        <p:spPr>
          <a:xfrm>
            <a:off x="3555075" y="3429001"/>
            <a:ext cx="3598376" cy="2210175"/>
          </a:xfrm>
          <a:prstGeom prst="rect">
            <a:avLst/>
          </a:prstGeom>
          <a:ln w="88900" cap="sq">
            <a:solidFill>
              <a:schemeClr val="bg1">
                <a:lumMod val="75000"/>
              </a:schemeClr>
            </a:solidFill>
            <a:miter lim="800000"/>
          </a:ln>
          <a:effectLst>
            <a:outerShdw blurRad="254000" algn="tl" rotWithShape="0">
              <a:srgbClr val="000000">
                <a:alpha val="43000"/>
              </a:srgbClr>
            </a:outerShdw>
          </a:effectLst>
          <a:extLst/>
        </p:spPr>
        <p:style>
          <a:lnRef idx="2">
            <a:schemeClr val="accent1"/>
          </a:lnRef>
          <a:fillRef idx="1">
            <a:schemeClr val="lt1"/>
          </a:fillRef>
          <a:effectRef idx="0">
            <a:schemeClr val="accent1"/>
          </a:effectRef>
          <a:fontRef idx="minor">
            <a:schemeClr val="dk1"/>
          </a:fontRef>
        </p:style>
        <p:txBody>
          <a:bodyPr wrap="none" lIns="180000" tIns="180000" rIns="180000" bIns="180000" rtlCol="0">
            <a:spAutoFit/>
          </a:bodyPr>
          <a:lstStyle/>
          <a:p>
            <a:r>
              <a:rPr lang="en-US" sz="2400" dirty="0">
                <a:solidFill>
                  <a:schemeClr val="bg1"/>
                </a:solidFill>
              </a:rPr>
              <a:t>&lt;style type="text/</a:t>
            </a:r>
            <a:r>
              <a:rPr lang="en-US" sz="2400" dirty="0" err="1">
                <a:solidFill>
                  <a:schemeClr val="bg1"/>
                </a:solidFill>
              </a:rPr>
              <a:t>css</a:t>
            </a:r>
            <a:r>
              <a:rPr lang="en-US" sz="2400" dirty="0">
                <a:solidFill>
                  <a:schemeClr val="bg1"/>
                </a:solidFill>
              </a:rPr>
              <a:t>"&gt;</a:t>
            </a:r>
          </a:p>
          <a:p>
            <a:r>
              <a:rPr lang="en-US" sz="2400" dirty="0">
                <a:solidFill>
                  <a:schemeClr val="bg1"/>
                </a:solidFill>
              </a:rPr>
              <a:t>    body #s4-ribbonrow {</a:t>
            </a:r>
          </a:p>
          <a:p>
            <a:r>
              <a:rPr lang="en-US" sz="2400" dirty="0">
                <a:solidFill>
                  <a:schemeClr val="bg1"/>
                </a:solidFill>
              </a:rPr>
              <a:t>     display: none;</a:t>
            </a:r>
          </a:p>
          <a:p>
            <a:r>
              <a:rPr lang="en-US" sz="2400" dirty="0">
                <a:solidFill>
                  <a:schemeClr val="bg1"/>
                </a:solidFill>
              </a:rPr>
              <a:t>    }</a:t>
            </a:r>
          </a:p>
          <a:p>
            <a:r>
              <a:rPr lang="en-US" sz="2400" dirty="0">
                <a:solidFill>
                  <a:schemeClr val="bg1"/>
                </a:solidFill>
              </a:rPr>
              <a:t>   &lt;/style&gt;</a:t>
            </a:r>
          </a:p>
        </p:txBody>
      </p:sp>
    </p:spTree>
    <p:extLst>
      <p:ext uri="{BB962C8B-B14F-4D97-AF65-F5344CB8AC3E}">
        <p14:creationId xmlns:p14="http://schemas.microsoft.com/office/powerpoint/2010/main" val="263730191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CSS to </a:t>
            </a:r>
            <a:r>
              <a:rPr lang="en-US" smtClean="0"/>
              <a:t>modify branding</a:t>
            </a:r>
            <a:endParaRPr lang="en-US" dirty="0"/>
          </a:p>
        </p:txBody>
      </p:sp>
    </p:spTree>
    <p:extLst>
      <p:ext uri="{BB962C8B-B14F-4D97-AF65-F5344CB8AC3E}">
        <p14:creationId xmlns:p14="http://schemas.microsoft.com/office/powerpoint/2010/main" val="137796258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this is, and what it isn’t</a:t>
            </a:r>
            <a:endParaRPr lang="en-US" sz="4000" dirty="0"/>
          </a:p>
        </p:txBody>
      </p:sp>
      <p:sp>
        <p:nvSpPr>
          <p:cNvPr id="3" name="Text Placeholder 2"/>
          <p:cNvSpPr>
            <a:spLocks noGrp="1"/>
          </p:cNvSpPr>
          <p:nvPr>
            <p:ph type="body" sz="quarter" idx="10"/>
          </p:nvPr>
        </p:nvSpPr>
        <p:spPr/>
        <p:txBody>
          <a:bodyPr>
            <a:normAutofit/>
          </a:bodyPr>
          <a:lstStyle/>
          <a:p>
            <a:pPr marL="457200" indent="-457200">
              <a:buFont typeface="Arial" pitchFamily="34" charset="0"/>
              <a:buChar char="•"/>
            </a:pPr>
            <a:r>
              <a:rPr lang="en-US" dirty="0" smtClean="0"/>
              <a:t>This demo so far has been all about branding – the look and feel.</a:t>
            </a:r>
          </a:p>
          <a:p>
            <a:pPr lvl="1"/>
            <a:r>
              <a:rPr lang="en-US" dirty="0" smtClean="0"/>
              <a:t>This is a good way to show someone who is already familiar with SharePoint how SharePoint can run internet-facing sites.</a:t>
            </a:r>
          </a:p>
          <a:p>
            <a:pPr lvl="1"/>
            <a:r>
              <a:rPr lang="en-US" dirty="0" smtClean="0"/>
              <a:t>This is not a good demo of Web Content Management.</a:t>
            </a:r>
            <a:endParaRPr lang="en-US" dirty="0"/>
          </a:p>
        </p:txBody>
      </p:sp>
    </p:spTree>
    <p:extLst>
      <p:ext uri="{BB962C8B-B14F-4D97-AF65-F5344CB8AC3E}">
        <p14:creationId xmlns:p14="http://schemas.microsoft.com/office/powerpoint/2010/main" val="338659887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553998"/>
          </a:xfrm>
        </p:spPr>
        <p:txBody>
          <a:bodyPr/>
          <a:lstStyle/>
          <a:p>
            <a:r>
              <a:rPr lang="en-US" sz="4000" dirty="0" smtClean="0"/>
              <a:t>Summary</a:t>
            </a:r>
            <a:endParaRPr lang="en-US" sz="4000" dirty="0"/>
          </a:p>
        </p:txBody>
      </p:sp>
      <p:sp>
        <p:nvSpPr>
          <p:cNvPr id="3" name="Text Placeholder 2"/>
          <p:cNvSpPr>
            <a:spLocks noGrp="1"/>
          </p:cNvSpPr>
          <p:nvPr>
            <p:ph type="body" sz="quarter" idx="10"/>
          </p:nvPr>
        </p:nvSpPr>
        <p:spPr>
          <a:xfrm>
            <a:off x="507868" y="1143001"/>
            <a:ext cx="11173090" cy="2283702"/>
          </a:xfrm>
        </p:spPr>
        <p:txBody>
          <a:bodyPr/>
          <a:lstStyle/>
          <a:p>
            <a:r>
              <a:rPr lang="en-US" dirty="0" smtClean="0"/>
              <a:t>SharePoint 2010 has a powerful branding system</a:t>
            </a:r>
          </a:p>
          <a:p>
            <a:r>
              <a:rPr lang="en-US" dirty="0" smtClean="0"/>
              <a:t>Master Pages can be used to create overall look and feel</a:t>
            </a:r>
          </a:p>
          <a:p>
            <a:r>
              <a:rPr lang="en-US" dirty="0" smtClean="0"/>
              <a:t>CSS can be used to integrate with existing SharePoint CSS styles</a:t>
            </a:r>
          </a:p>
          <a:p>
            <a:r>
              <a:rPr lang="en-US" dirty="0" smtClean="0"/>
              <a:t>Page Layouts allow fine-grained control over pages</a:t>
            </a:r>
          </a:p>
          <a:p>
            <a:endParaRPr lang="en-US" dirty="0"/>
          </a:p>
        </p:txBody>
      </p:sp>
    </p:spTree>
    <p:extLst>
      <p:ext uri="{BB962C8B-B14F-4D97-AF65-F5344CB8AC3E}">
        <p14:creationId xmlns:p14="http://schemas.microsoft.com/office/powerpoint/2010/main" val="236599233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03210191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43413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04786334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Skills Needed – Team must haves!</a:t>
            </a:r>
            <a:endParaRPr lang="en-US" sz="4000" dirty="0">
              <a:gradFill>
                <a:gsLst>
                  <a:gs pos="50000">
                    <a:schemeClr val="tx2"/>
                  </a:gs>
                  <a:gs pos="100000">
                    <a:schemeClr val="tx2"/>
                  </a:gs>
                </a:gsLst>
                <a:lin ang="5400000" scaled="0"/>
              </a:gradFill>
            </a:endParaRPr>
          </a:p>
        </p:txBody>
      </p:sp>
      <p:sp>
        <p:nvSpPr>
          <p:cNvPr id="3" name="Text Placeholder 2"/>
          <p:cNvSpPr>
            <a:spLocks noGrp="1"/>
          </p:cNvSpPr>
          <p:nvPr>
            <p:ph type="body" sz="quarter" idx="10"/>
          </p:nvPr>
        </p:nvSpPr>
        <p:spPr>
          <a:xfrm>
            <a:off x="507868" y="1219201"/>
            <a:ext cx="11173090" cy="2012859"/>
          </a:xfrm>
        </p:spPr>
        <p:txBody>
          <a:bodyPr>
            <a:noAutofit/>
          </a:bodyPr>
          <a:lstStyle/>
          <a:p>
            <a:pPr marL="457200" indent="-457200">
              <a:buFont typeface="Arial" pitchFamily="34" charset="0"/>
              <a:buChar char="•"/>
            </a:pPr>
            <a:r>
              <a:rPr lang="en-US" dirty="0" smtClean="0"/>
              <a:t>SharePoint 2010</a:t>
            </a:r>
          </a:p>
          <a:p>
            <a:pPr lvl="1"/>
            <a:r>
              <a:rPr lang="en-US" dirty="0" smtClean="0"/>
              <a:t>Understand Master </a:t>
            </a:r>
            <a:r>
              <a:rPr lang="en-US" dirty="0"/>
              <a:t>P</a:t>
            </a:r>
            <a:r>
              <a:rPr lang="en-US" dirty="0" smtClean="0"/>
              <a:t>ages, Page </a:t>
            </a:r>
            <a:r>
              <a:rPr lang="en-US" dirty="0"/>
              <a:t>L</a:t>
            </a:r>
            <a:r>
              <a:rPr lang="en-US" dirty="0" smtClean="0"/>
              <a:t>ayouts, and other WCM </a:t>
            </a:r>
            <a:r>
              <a:rPr lang="en-US" dirty="0"/>
              <a:t>capabilities</a:t>
            </a:r>
          </a:p>
          <a:p>
            <a:pPr marL="457200" indent="-457200">
              <a:buFont typeface="Arial" pitchFamily="34" charset="0"/>
              <a:buChar char="•"/>
            </a:pPr>
            <a:r>
              <a:rPr lang="en-US" dirty="0" smtClean="0"/>
              <a:t>Web </a:t>
            </a:r>
            <a:r>
              <a:rPr lang="en-US" dirty="0"/>
              <a:t>design </a:t>
            </a:r>
            <a:r>
              <a:rPr lang="en-US" dirty="0" smtClean="0"/>
              <a:t>skills</a:t>
            </a:r>
            <a:endParaRPr lang="en-US" dirty="0"/>
          </a:p>
          <a:p>
            <a:pPr lvl="1"/>
            <a:r>
              <a:rPr lang="en-US" dirty="0" smtClean="0"/>
              <a:t>HTML</a:t>
            </a:r>
            <a:r>
              <a:rPr lang="en-US" dirty="0"/>
              <a:t>, </a:t>
            </a:r>
            <a:r>
              <a:rPr lang="en-US" dirty="0" smtClean="0"/>
              <a:t>CSS, JavaScript, XSLT, </a:t>
            </a:r>
            <a:r>
              <a:rPr lang="en-US" dirty="0"/>
              <a:t>and any other client technologies used on your customers’ </a:t>
            </a:r>
            <a:r>
              <a:rPr lang="en-US" dirty="0" smtClean="0"/>
              <a:t>websites</a:t>
            </a:r>
            <a:endParaRPr lang="en-US" dirty="0"/>
          </a:p>
          <a:p>
            <a:pPr marL="571500" lvl="0" indent="-571500">
              <a:buFont typeface="Arial" pitchFamily="34" charset="0"/>
              <a:buChar char="•"/>
            </a:pPr>
            <a:r>
              <a:rPr lang="en-US" dirty="0"/>
              <a:t>Understanding of ASP.NET a plus</a:t>
            </a:r>
          </a:p>
          <a:p>
            <a:pPr marL="571500" indent="-571500">
              <a:buFont typeface="Arial" pitchFamily="34" charset="0"/>
              <a:buChar char="•"/>
            </a:pPr>
            <a:r>
              <a:rPr lang="en-US" dirty="0" smtClean="0"/>
              <a:t>Image </a:t>
            </a:r>
            <a:r>
              <a:rPr lang="en-US" dirty="0"/>
              <a:t>manipulation </a:t>
            </a:r>
            <a:r>
              <a:rPr lang="en-US" dirty="0" smtClean="0"/>
              <a:t>skills are also helpful </a:t>
            </a:r>
            <a:r>
              <a:rPr lang="en-US" dirty="0"/>
              <a:t>(</a:t>
            </a:r>
            <a:r>
              <a:rPr lang="en-US" dirty="0" smtClean="0"/>
              <a:t>Expression, Photoshop</a:t>
            </a:r>
            <a:r>
              <a:rPr lang="en-US" dirty="0"/>
              <a:t>, Fireworks</a:t>
            </a:r>
            <a:r>
              <a:rPr lang="en-US" dirty="0" smtClean="0"/>
              <a:t>, </a:t>
            </a:r>
            <a:r>
              <a:rPr lang="en-US" dirty="0"/>
              <a:t>etc</a:t>
            </a:r>
            <a:r>
              <a:rPr lang="en-US" dirty="0" smtClean="0"/>
              <a:t>.)</a:t>
            </a:r>
            <a:endParaRPr lang="en-US" dirty="0"/>
          </a:p>
        </p:txBody>
      </p:sp>
    </p:spTree>
    <p:extLst>
      <p:ext uri="{BB962C8B-B14F-4D97-AF65-F5344CB8AC3E}">
        <p14:creationId xmlns:p14="http://schemas.microsoft.com/office/powerpoint/2010/main" val="29187988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Step #1 – Decide what to build</a:t>
            </a:r>
            <a:endParaRPr lang="en-US" sz="4000" dirty="0"/>
          </a:p>
        </p:txBody>
      </p:sp>
      <p:sp>
        <p:nvSpPr>
          <p:cNvPr id="3" name="Text Placeholder 2"/>
          <p:cNvSpPr>
            <a:spLocks noGrp="1"/>
          </p:cNvSpPr>
          <p:nvPr>
            <p:ph type="body" sz="quarter" idx="10"/>
          </p:nvPr>
        </p:nvSpPr>
        <p:spPr/>
        <p:txBody>
          <a:bodyPr>
            <a:normAutofit/>
          </a:bodyPr>
          <a:lstStyle/>
          <a:p>
            <a:pPr marL="457200" indent="-457200">
              <a:buFont typeface="Arial" pitchFamily="34" charset="0"/>
              <a:buChar char="•"/>
            </a:pPr>
            <a:r>
              <a:rPr lang="en-US" dirty="0" smtClean="0"/>
              <a:t>Pick a portion of the customer’s site to build </a:t>
            </a:r>
          </a:p>
          <a:p>
            <a:pPr marL="457200" indent="-457200">
              <a:buFont typeface="Arial" pitchFamily="34" charset="0"/>
              <a:buChar char="•"/>
            </a:pPr>
            <a:r>
              <a:rPr lang="en-US" dirty="0" smtClean="0"/>
              <a:t>Don’t </a:t>
            </a:r>
            <a:r>
              <a:rPr lang="en-US" dirty="0" err="1" smtClean="0"/>
              <a:t>overcommit</a:t>
            </a:r>
            <a:r>
              <a:rPr lang="en-US" dirty="0" smtClean="0"/>
              <a:t> - keep it as simple as possible</a:t>
            </a:r>
          </a:p>
          <a:p>
            <a:pPr marL="457200" indent="-457200">
              <a:buFont typeface="Arial" pitchFamily="34" charset="0"/>
              <a:buChar char="•"/>
            </a:pPr>
            <a:r>
              <a:rPr lang="en-US" dirty="0" smtClean="0"/>
              <a:t>At the very least, build out a homepage and a subsection with several pages inside that section</a:t>
            </a:r>
            <a:endParaRPr lang="en-US" dirty="0"/>
          </a:p>
        </p:txBody>
      </p:sp>
    </p:spTree>
    <p:extLst>
      <p:ext uri="{BB962C8B-B14F-4D97-AF65-F5344CB8AC3E}">
        <p14:creationId xmlns:p14="http://schemas.microsoft.com/office/powerpoint/2010/main" val="389131394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Blue Yonder Airlines</a:t>
            </a:r>
            <a:endParaRPr lang="en-US"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765" y="990601"/>
            <a:ext cx="7313295" cy="4985681"/>
          </a:xfrm>
          <a:prstGeom prst="round2DiagRect">
            <a:avLst>
              <a:gd name="adj1" fmla="val 16667"/>
              <a:gd name="adj2" fmla="val 0"/>
            </a:avLst>
          </a:prstGeom>
          <a:ln w="88900" cap="sq">
            <a:solidFill>
              <a:schemeClr val="bg1">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032378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Step #2 – Create the site</a:t>
            </a:r>
            <a:endParaRPr lang="en-US" sz="4000" dirty="0"/>
          </a:p>
        </p:txBody>
      </p:sp>
      <p:sp>
        <p:nvSpPr>
          <p:cNvPr id="3" name="Text Placeholder 2"/>
          <p:cNvSpPr>
            <a:spLocks noGrp="1"/>
          </p:cNvSpPr>
          <p:nvPr>
            <p:ph type="body" sz="quarter" idx="10"/>
          </p:nvPr>
        </p:nvSpPr>
        <p:spPr/>
        <p:txBody>
          <a:bodyPr>
            <a:noAutofit/>
          </a:bodyPr>
          <a:lstStyle/>
          <a:p>
            <a:pPr marL="457200" indent="-457200">
              <a:buFont typeface="Arial" pitchFamily="34" charset="0"/>
              <a:buChar char="•"/>
            </a:pPr>
            <a:r>
              <a:rPr lang="en-US" dirty="0" smtClean="0"/>
              <a:t>Provision a new site using one of the “Publishing” site templates</a:t>
            </a:r>
          </a:p>
          <a:p>
            <a:pPr marL="457200" indent="-457200">
              <a:buFont typeface="Arial" pitchFamily="34" charset="0"/>
              <a:buChar char="•"/>
            </a:pPr>
            <a:r>
              <a:rPr lang="en-US" dirty="0" smtClean="0"/>
              <a:t>Create a hierarchy based on customer’s existing site structure</a:t>
            </a:r>
          </a:p>
          <a:p>
            <a:pPr lvl="1"/>
            <a:r>
              <a:rPr lang="en-US" dirty="0" smtClean="0"/>
              <a:t>Think about navigation when creating sub-sites</a:t>
            </a:r>
          </a:p>
          <a:p>
            <a:pPr marL="457200" indent="-457200">
              <a:buFont typeface="Arial" pitchFamily="34" charset="0"/>
              <a:buChar char="•"/>
            </a:pPr>
            <a:r>
              <a:rPr lang="en-US" dirty="0" smtClean="0"/>
              <a:t>For complex structures, don’t use the SharePoint UI</a:t>
            </a:r>
            <a:r>
              <a:rPr lang="en-US" dirty="0"/>
              <a:t>,</a:t>
            </a:r>
            <a:r>
              <a:rPr lang="en-US" dirty="0" smtClean="0"/>
              <a:t> use PowerShell</a:t>
            </a:r>
          </a:p>
          <a:p>
            <a:pPr lvl="1"/>
            <a:r>
              <a:rPr lang="en-US" dirty="0" smtClean="0"/>
              <a:t>If creating more than four nodes, it’s faster to script the creation of sites and much easier when creating many sub-sites</a:t>
            </a:r>
          </a:p>
          <a:p>
            <a:pPr lvl="1"/>
            <a:r>
              <a:rPr lang="en-US" dirty="0" smtClean="0"/>
              <a:t>Having such a script is also very useful for development and potentially for deployment</a:t>
            </a:r>
            <a:endParaRPr lang="en-US" dirty="0"/>
          </a:p>
        </p:txBody>
      </p:sp>
    </p:spTree>
    <p:extLst>
      <p:ext uri="{BB962C8B-B14F-4D97-AF65-F5344CB8AC3E}">
        <p14:creationId xmlns:p14="http://schemas.microsoft.com/office/powerpoint/2010/main" val="26520525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Script site and sub-site creation</a:t>
            </a:r>
            <a:endParaRPr lang="en-US" sz="4000" dirty="0"/>
          </a:p>
        </p:txBody>
      </p:sp>
      <p:sp>
        <p:nvSpPr>
          <p:cNvPr id="7" name="TextBox 6"/>
          <p:cNvSpPr txBox="1"/>
          <p:nvPr/>
        </p:nvSpPr>
        <p:spPr>
          <a:xfrm>
            <a:off x="711015" y="1334206"/>
            <a:ext cx="10838017" cy="2496407"/>
          </a:xfrm>
          <a:prstGeom prst="rect">
            <a:avLst/>
          </a:prstGeom>
          <a:ln w="88900" cap="sq">
            <a:solidFill>
              <a:schemeClr val="bg1">
                <a:lumMod val="75000"/>
              </a:schemeClr>
            </a:solidFill>
            <a:miter lim="800000"/>
          </a:ln>
          <a:effectLst>
            <a:outerShdw blurRad="254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wrap="square" lIns="180000" tIns="180000" rIns="180000" bIns="180000" rtlCol="0">
            <a:spAutoFit/>
          </a:bodyPr>
          <a:lstStyle/>
          <a:p>
            <a:pPr>
              <a:lnSpc>
                <a:spcPct val="90000"/>
              </a:lnSpc>
            </a:pPr>
            <a:r>
              <a:rPr lang="en-US" sz="2200" dirty="0" err="1">
                <a:solidFill>
                  <a:srgbClr val="292929"/>
                </a:solidFill>
                <a:latin typeface="Courier New" pitchFamily="49" charset="0"/>
                <a:cs typeface="Courier New" pitchFamily="49" charset="0"/>
              </a:rPr>
              <a:t>param</a:t>
            </a:r>
            <a:r>
              <a:rPr lang="en-US" sz="2200" dirty="0">
                <a:solidFill>
                  <a:srgbClr val="292929"/>
                </a:solidFill>
                <a:latin typeface="Courier New" pitchFamily="49" charset="0"/>
                <a:cs typeface="Courier New" pitchFamily="49" charset="0"/>
              </a:rPr>
              <a:t>( </a:t>
            </a:r>
          </a:p>
          <a:p>
            <a:pPr>
              <a:lnSpc>
                <a:spcPct val="90000"/>
              </a:lnSpc>
            </a:pPr>
            <a:r>
              <a:rPr lang="en-US" sz="2200" dirty="0">
                <a:solidFill>
                  <a:srgbClr val="292929"/>
                </a:solidFill>
                <a:latin typeface="Courier New" pitchFamily="49" charset="0"/>
                <a:cs typeface="Courier New" pitchFamily="49" charset="0"/>
              </a:rPr>
              <a:t>    [Array] $</a:t>
            </a:r>
            <a:r>
              <a:rPr lang="en-US" sz="2200" dirty="0" smtClean="0">
                <a:solidFill>
                  <a:srgbClr val="292929"/>
                </a:solidFill>
                <a:latin typeface="Courier New" pitchFamily="49" charset="0"/>
                <a:cs typeface="Courier New" pitchFamily="49" charset="0"/>
              </a:rPr>
              <a:t>sites,</a:t>
            </a:r>
          </a:p>
          <a:p>
            <a:pPr>
              <a:lnSpc>
                <a:spcPct val="90000"/>
              </a:lnSpc>
            </a:pPr>
            <a:r>
              <a:rPr lang="en-US" sz="2200" dirty="0" smtClean="0">
                <a:solidFill>
                  <a:srgbClr val="292929"/>
                </a:solidFill>
                <a:latin typeface="Courier New" pitchFamily="49" charset="0"/>
                <a:cs typeface="Courier New" pitchFamily="49" charset="0"/>
              </a:rPr>
              <a:t>[string] $</a:t>
            </a:r>
            <a:r>
              <a:rPr lang="en-US" sz="2200" dirty="0" err="1" smtClean="0">
                <a:solidFill>
                  <a:srgbClr val="292929"/>
                </a:solidFill>
                <a:latin typeface="Courier New" pitchFamily="49" charset="0"/>
                <a:cs typeface="Courier New" pitchFamily="49" charset="0"/>
              </a:rPr>
              <a:t>uri</a:t>
            </a:r>
            <a:endParaRPr lang="en-US" sz="2200" dirty="0">
              <a:solidFill>
                <a:srgbClr val="292929"/>
              </a:solidFill>
              <a:latin typeface="Courier New" pitchFamily="49" charset="0"/>
              <a:cs typeface="Courier New" pitchFamily="49" charset="0"/>
            </a:endParaRPr>
          </a:p>
          <a:p>
            <a:pPr>
              <a:lnSpc>
                <a:spcPct val="90000"/>
              </a:lnSpc>
            </a:pPr>
            <a:r>
              <a:rPr lang="en-US" sz="2200" dirty="0">
                <a:solidFill>
                  <a:srgbClr val="292929"/>
                </a:solidFill>
                <a:latin typeface="Courier New" pitchFamily="49" charset="0"/>
                <a:cs typeface="Courier New" pitchFamily="49" charset="0"/>
              </a:rPr>
              <a:t>      )	</a:t>
            </a:r>
          </a:p>
          <a:p>
            <a:pPr>
              <a:lnSpc>
                <a:spcPct val="90000"/>
              </a:lnSpc>
            </a:pPr>
            <a:r>
              <a:rPr lang="en-US" sz="2200" dirty="0" err="1">
                <a:solidFill>
                  <a:srgbClr val="292929"/>
                </a:solidFill>
                <a:latin typeface="Courier New" pitchFamily="49" charset="0"/>
                <a:cs typeface="Courier New" pitchFamily="49" charset="0"/>
              </a:rPr>
              <a:t>foreach</a:t>
            </a:r>
            <a:r>
              <a:rPr lang="en-US" sz="2200" dirty="0">
                <a:solidFill>
                  <a:srgbClr val="292929"/>
                </a:solidFill>
                <a:latin typeface="Courier New" pitchFamily="49" charset="0"/>
                <a:cs typeface="Courier New" pitchFamily="49" charset="0"/>
              </a:rPr>
              <a:t>($s in $sites){</a:t>
            </a:r>
          </a:p>
          <a:p>
            <a:pPr>
              <a:lnSpc>
                <a:spcPct val="90000"/>
              </a:lnSpc>
            </a:pPr>
            <a:r>
              <a:rPr lang="en-US" sz="2200" dirty="0">
                <a:solidFill>
                  <a:srgbClr val="292929"/>
                </a:solidFill>
                <a:latin typeface="Courier New" pitchFamily="49" charset="0"/>
                <a:cs typeface="Courier New" pitchFamily="49" charset="0"/>
              </a:rPr>
              <a:t>New-</a:t>
            </a:r>
            <a:r>
              <a:rPr lang="en-US" sz="2200" dirty="0" err="1">
                <a:solidFill>
                  <a:srgbClr val="292929"/>
                </a:solidFill>
                <a:latin typeface="Courier New" pitchFamily="49" charset="0"/>
                <a:cs typeface="Courier New" pitchFamily="49" charset="0"/>
              </a:rPr>
              <a:t>SPWeb</a:t>
            </a:r>
            <a:r>
              <a:rPr lang="en-US" sz="2200" dirty="0">
                <a:solidFill>
                  <a:srgbClr val="292929"/>
                </a:solidFill>
                <a:latin typeface="Courier New" pitchFamily="49" charset="0"/>
                <a:cs typeface="Courier New" pitchFamily="49" charset="0"/>
              </a:rPr>
              <a:t> –URL </a:t>
            </a:r>
            <a:r>
              <a:rPr lang="en-US" sz="2200" dirty="0" smtClean="0">
                <a:solidFill>
                  <a:srgbClr val="292929"/>
                </a:solidFill>
                <a:latin typeface="Courier New" pitchFamily="49" charset="0"/>
                <a:cs typeface="Courier New" pitchFamily="49" charset="0"/>
              </a:rPr>
              <a:t>($</a:t>
            </a:r>
            <a:r>
              <a:rPr lang="en-US" sz="2200" dirty="0" err="1" smtClean="0">
                <a:solidFill>
                  <a:srgbClr val="292929"/>
                </a:solidFill>
                <a:latin typeface="Courier New" pitchFamily="49" charset="0"/>
                <a:cs typeface="Courier New" pitchFamily="49" charset="0"/>
              </a:rPr>
              <a:t>uri</a:t>
            </a:r>
            <a:r>
              <a:rPr lang="en-US" sz="2200" dirty="0" smtClean="0">
                <a:solidFill>
                  <a:srgbClr val="292929"/>
                </a:solidFill>
                <a:latin typeface="Courier New" pitchFamily="49" charset="0"/>
                <a:cs typeface="Courier New" pitchFamily="49" charset="0"/>
              </a:rPr>
              <a:t> + </a:t>
            </a:r>
            <a:r>
              <a:rPr lang="en-US" sz="2200" dirty="0">
                <a:solidFill>
                  <a:srgbClr val="292929"/>
                </a:solidFill>
                <a:latin typeface="Courier New" pitchFamily="49" charset="0"/>
                <a:cs typeface="Courier New" pitchFamily="49" charset="0"/>
              </a:rPr>
              <a:t>$s) –Template BLANKINTERNET#1  -Name $s </a:t>
            </a:r>
          </a:p>
          <a:p>
            <a:pPr>
              <a:lnSpc>
                <a:spcPct val="90000"/>
              </a:lnSpc>
            </a:pPr>
            <a:r>
              <a:rPr lang="en-US" sz="2200" dirty="0" smtClean="0">
                <a:solidFill>
                  <a:srgbClr val="292929"/>
                </a:solidFill>
                <a:latin typeface="Courier New" pitchFamily="49" charset="0"/>
                <a:cs typeface="Courier New" pitchFamily="49" charset="0"/>
              </a:rPr>
              <a:t>}</a:t>
            </a:r>
          </a:p>
        </p:txBody>
      </p:sp>
      <p:sp>
        <p:nvSpPr>
          <p:cNvPr id="8" name="TextBox 7"/>
          <p:cNvSpPr txBox="1"/>
          <p:nvPr/>
        </p:nvSpPr>
        <p:spPr>
          <a:xfrm>
            <a:off x="685621" y="4572001"/>
            <a:ext cx="10838017" cy="972913"/>
          </a:xfrm>
          <a:prstGeom prst="rect">
            <a:avLst/>
          </a:prstGeom>
          <a:ln w="88900" cap="sq">
            <a:solidFill>
              <a:schemeClr val="bg1">
                <a:lumMod val="75000"/>
              </a:schemeClr>
            </a:solidFill>
            <a:miter lim="800000"/>
          </a:ln>
          <a:effectLst>
            <a:outerShdw blurRad="254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wrap="square" lIns="180000" tIns="180000" rIns="180000" bIns="180000" rtlCol="0">
            <a:spAutoFit/>
          </a:bodyPr>
          <a:lstStyle/>
          <a:p>
            <a:pPr>
              <a:lnSpc>
                <a:spcPct val="90000"/>
              </a:lnSpc>
            </a:pPr>
            <a:r>
              <a:rPr lang="en-US" sz="2200" dirty="0" smtClean="0">
                <a:solidFill>
                  <a:srgbClr val="292929"/>
                </a:solidFill>
                <a:latin typeface="Courier New" pitchFamily="49" charset="0"/>
                <a:cs typeface="Courier New" pitchFamily="49" charset="0"/>
              </a:rPr>
              <a:t>createsubsites.ps1 </a:t>
            </a:r>
            <a:r>
              <a:rPr lang="en-US" sz="2200" smtClean="0">
                <a:solidFill>
                  <a:srgbClr val="292929"/>
                </a:solidFill>
                <a:latin typeface="Courier New" pitchFamily="49" charset="0"/>
                <a:cs typeface="Courier New" pitchFamily="49" charset="0"/>
              </a:rPr>
              <a:t>“http://localhost:8080” </a:t>
            </a:r>
            <a:r>
              <a:rPr lang="en-US" sz="2200" dirty="0" smtClean="0">
                <a:solidFill>
                  <a:srgbClr val="292929"/>
                </a:solidFill>
                <a:latin typeface="Courier New" pitchFamily="49" charset="0"/>
                <a:cs typeface="Courier New" pitchFamily="49" charset="0"/>
              </a:rPr>
              <a:t>“</a:t>
            </a:r>
            <a:r>
              <a:rPr lang="en-US" sz="2200" dirty="0" err="1" smtClean="0">
                <a:solidFill>
                  <a:srgbClr val="292929"/>
                </a:solidFill>
                <a:latin typeface="Courier New" pitchFamily="49" charset="0"/>
                <a:cs typeface="Courier New" pitchFamily="49" charset="0"/>
              </a:rPr>
              <a:t>Booking”,”About”,”Contact</a:t>
            </a:r>
            <a:r>
              <a:rPr lang="en-US" sz="2200" dirty="0" smtClean="0">
                <a:solidFill>
                  <a:srgbClr val="292929"/>
                </a:solidFill>
                <a:latin typeface="Courier New" pitchFamily="49" charset="0"/>
                <a:cs typeface="Courier New" pitchFamily="49" charset="0"/>
              </a:rPr>
              <a:t>”</a:t>
            </a:r>
          </a:p>
        </p:txBody>
      </p:sp>
    </p:spTree>
    <p:extLst>
      <p:ext uri="{BB962C8B-B14F-4D97-AF65-F5344CB8AC3E}">
        <p14:creationId xmlns:p14="http://schemas.microsoft.com/office/powerpoint/2010/main" val="24462966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Create Site Hierarchy</a:t>
            </a:r>
            <a:endParaRPr lang="en-US" dirty="0"/>
          </a:p>
        </p:txBody>
      </p:sp>
    </p:spTree>
    <p:extLst>
      <p:ext uri="{BB962C8B-B14F-4D97-AF65-F5344CB8AC3E}">
        <p14:creationId xmlns:p14="http://schemas.microsoft.com/office/powerpoint/2010/main" val="303736709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Step #3 – Create Master Page</a:t>
            </a:r>
            <a:endParaRPr lang="en-US" sz="4000" dirty="0"/>
          </a:p>
        </p:txBody>
      </p:sp>
      <p:sp>
        <p:nvSpPr>
          <p:cNvPr id="3" name="Text Placeholder 2"/>
          <p:cNvSpPr>
            <a:spLocks noGrp="1"/>
          </p:cNvSpPr>
          <p:nvPr>
            <p:ph type="body" sz="quarter" idx="10"/>
          </p:nvPr>
        </p:nvSpPr>
        <p:spPr/>
        <p:txBody>
          <a:bodyPr>
            <a:noAutofit/>
          </a:bodyPr>
          <a:lstStyle/>
          <a:p>
            <a:pPr marL="457200" indent="-457200">
              <a:buFont typeface="Arial" pitchFamily="34" charset="0"/>
              <a:buChar char="•"/>
            </a:pPr>
            <a:r>
              <a:rPr lang="en-US" dirty="0" smtClean="0"/>
              <a:t>First step is to find a starter master page  </a:t>
            </a:r>
          </a:p>
          <a:p>
            <a:pPr lvl="1"/>
            <a:r>
              <a:rPr lang="en-US" dirty="0"/>
              <a:t>S</a:t>
            </a:r>
            <a:r>
              <a:rPr lang="en-US" dirty="0" smtClean="0"/>
              <a:t>tarter master page found on MSDN</a:t>
            </a:r>
          </a:p>
          <a:p>
            <a:pPr lvl="1"/>
            <a:r>
              <a:rPr lang="en-US" dirty="0" smtClean="0"/>
              <a:t>Extremely well documented</a:t>
            </a:r>
          </a:p>
          <a:p>
            <a:pPr lvl="2"/>
            <a:r>
              <a:rPr lang="en-US" sz="2000" dirty="0" smtClean="0"/>
              <a:t>Easy to remove stuff you don’t need</a:t>
            </a:r>
          </a:p>
          <a:p>
            <a:pPr lvl="2"/>
            <a:r>
              <a:rPr lang="en-US" sz="2000" dirty="0" smtClean="0"/>
              <a:t>Installation can be automated</a:t>
            </a:r>
          </a:p>
          <a:p>
            <a:pPr marL="457200" indent="-457200">
              <a:buFont typeface="Arial" pitchFamily="34" charset="0"/>
              <a:buChar char="•"/>
            </a:pPr>
            <a:r>
              <a:rPr lang="en-US" dirty="0" smtClean="0"/>
              <a:t>Second step is to download your customer’s existing site</a:t>
            </a:r>
          </a:p>
          <a:p>
            <a:pPr lvl="1"/>
            <a:r>
              <a:rPr lang="en-US" dirty="0" smtClean="0"/>
              <a:t>In Internet Explorer, File-&gt;Save the “complete webpage”</a:t>
            </a:r>
          </a:p>
          <a:p>
            <a:pPr marL="457200" indent="-457200">
              <a:buFont typeface="Arial" pitchFamily="34" charset="0"/>
              <a:buChar char="•"/>
            </a:pPr>
            <a:r>
              <a:rPr lang="en-US" dirty="0" smtClean="0"/>
              <a:t>After saving, examine the page to separate Master Page from Page Layout</a:t>
            </a:r>
          </a:p>
          <a:p>
            <a:pPr marL="457200" indent="-457200">
              <a:buFont typeface="Arial" pitchFamily="34" charset="0"/>
              <a:buChar char="•"/>
            </a:pPr>
            <a:endParaRPr lang="en-US" dirty="0"/>
          </a:p>
        </p:txBody>
      </p:sp>
    </p:spTree>
    <p:extLst>
      <p:ext uri="{BB962C8B-B14F-4D97-AF65-F5344CB8AC3E}">
        <p14:creationId xmlns:p14="http://schemas.microsoft.com/office/powerpoint/2010/main" val="334657816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4"/>
</p:tagLst>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terms/"/>
    <ds:schemaRef ds:uri="2295e2e7-0eeb-498e-8716-217bb2ee6ee3"/>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8b529f77-48ab-4581-b468-93f09345b8a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221</TotalTime>
  <Words>1813</Words>
  <Application>Microsoft Office PowerPoint</Application>
  <PresentationFormat>Custom</PresentationFormat>
  <Paragraphs>199</Paragraphs>
  <Slides>27</Slides>
  <Notes>24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TENA11_BreakoutSession_Template_16x9_Final</vt:lpstr>
      <vt:lpstr>White with Consolas font for code slides</vt:lpstr>
      <vt:lpstr>Applying Branding from an Existing Website to Microsoft SharePoint 2010  OSP323</vt:lpstr>
      <vt:lpstr>Agenda</vt:lpstr>
      <vt:lpstr>Skills Needed – Team must haves!</vt:lpstr>
      <vt:lpstr>Step #1 – Decide what to build</vt:lpstr>
      <vt:lpstr>Blue Yonder Airlines</vt:lpstr>
      <vt:lpstr>Step #2 – Create the site</vt:lpstr>
      <vt:lpstr>Script site and sub-site creation</vt:lpstr>
      <vt:lpstr>Create Site Hierarchy</vt:lpstr>
      <vt:lpstr>Step #3 – Create Master Page</vt:lpstr>
      <vt:lpstr>PowerPoint Presentation</vt:lpstr>
      <vt:lpstr>Create Master Page</vt:lpstr>
      <vt:lpstr>Step #4 – Create Content Type(s) and Page Layout(s)</vt:lpstr>
      <vt:lpstr>Create Content Type and Page Layout</vt:lpstr>
      <vt:lpstr>Step #5 – Create Navigation</vt:lpstr>
      <vt:lpstr>Step #6 – Clean up using CSS</vt:lpstr>
      <vt:lpstr>Style Sheets</vt:lpstr>
      <vt:lpstr>SharePoint OOB CSS</vt:lpstr>
      <vt:lpstr>Adding custom CSS</vt:lpstr>
      <vt:lpstr>CSS tools </vt:lpstr>
      <vt:lpstr>Hiding SharePoint UI</vt:lpstr>
      <vt:lpstr>Using CSS to modify branding</vt:lpstr>
      <vt:lpstr>What this is, and what it isn’t</vt:lpstr>
      <vt:lpstr>Summary</vt:lpstr>
      <vt:lpstr>Resources</vt:lpstr>
      <vt:lpstr>PowerPoint Presentation</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OSP323: Applying Branding from an Existing Website to Microsoft SharePoint 2010 </dc:title>
  <dc:subject>Microsoft TechEd North America 2011</dc:subject>
  <dc:creator> Jon Flanders</dc:creator>
  <dc:description>Template Design: Jordan Cayabyab
Formatter: 
Event Date: May 16-19, 2011
Event Location: Atlanta
Audience Type: Developers, IT Pros</dc:description>
  <cp:lastModifiedBy>Shows</cp:lastModifiedBy>
  <cp:revision>34</cp:revision>
  <cp:lastPrinted>2010-05-11T05:02:34Z</cp:lastPrinted>
  <dcterms:created xsi:type="dcterms:W3CDTF">2011-05-10T03:41:50Z</dcterms:created>
  <dcterms:modified xsi:type="dcterms:W3CDTF">2011-05-16T19:56:58Z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