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4"/>
    <p:sldMasterId id="2147483765" r:id="rId5"/>
  </p:sldMasterIdLst>
  <p:notesMasterIdLst>
    <p:notesMasterId r:id="rId28"/>
  </p:notesMasterIdLst>
  <p:handoutMasterIdLst>
    <p:handoutMasterId r:id="rId29"/>
  </p:handoutMasterIdLst>
  <p:sldIdLst>
    <p:sldId id="322" r:id="rId6"/>
    <p:sldId id="336" r:id="rId7"/>
    <p:sldId id="372" r:id="rId8"/>
    <p:sldId id="400" r:id="rId9"/>
    <p:sldId id="398" r:id="rId10"/>
    <p:sldId id="402" r:id="rId11"/>
    <p:sldId id="266" r:id="rId12"/>
    <p:sldId id="404" r:id="rId13"/>
    <p:sldId id="416" r:id="rId14"/>
    <p:sldId id="408" r:id="rId15"/>
    <p:sldId id="419" r:id="rId16"/>
    <p:sldId id="406" r:id="rId17"/>
    <p:sldId id="418" r:id="rId18"/>
    <p:sldId id="422" r:id="rId19"/>
    <p:sldId id="421" r:id="rId20"/>
    <p:sldId id="411" r:id="rId21"/>
    <p:sldId id="385" r:id="rId22"/>
    <p:sldId id="423" r:id="rId23"/>
    <p:sldId id="424" r:id="rId24"/>
    <p:sldId id="425" r:id="rId25"/>
    <p:sldId id="271" r:id="rId26"/>
    <p:sldId id="319" r:id="rId2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116" autoAdjust="0"/>
    <p:restoredTop sz="9616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11:00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11:00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11:00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11:00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11:00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11:00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AFFD7BEB-9167-4BD2-AE84-DA9147A3B784}" type="datetime1">
              <a:rPr lang="en-US" smtClean="0"/>
              <a:t>5/18/2011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689248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06434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806839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11:00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11:00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11:00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11:00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51733390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320336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760450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042943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9527106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77914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93264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6483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84437966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349545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9780827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6111405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609398"/>
          </a:xfrm>
        </p:spPr>
        <p:txBody>
          <a:bodyPr/>
          <a:lstStyle>
            <a:lvl1pPr>
              <a:defRPr>
                <a:latin typeface="Segoe Light" pitchFamily="34"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07868" y="989014"/>
            <a:ext cx="11173090" cy="2282163"/>
          </a:xfrm>
        </p:spPr>
        <p:txBody>
          <a:bodyPr/>
          <a:lstStyle>
            <a:lvl1pPr>
              <a:defRPr sz="3400">
                <a:latin typeface="Segoe Light" pitchFamily="34" charset="0"/>
              </a:defRPr>
            </a:lvl1pPr>
            <a:lvl2pPr>
              <a:defRPr sz="3200">
                <a:latin typeface="Segoe Light" pitchFamily="34" charset="0"/>
              </a:defRPr>
            </a:lvl2pPr>
            <a:lvl3pPr>
              <a:defRPr>
                <a:latin typeface="Segoe Light" pitchFamily="34" charset="0"/>
              </a:defRPr>
            </a:lvl3pPr>
            <a:lvl4pPr>
              <a:defRPr sz="2700">
                <a:latin typeface="Segoe Light" pitchFamily="34" charset="0"/>
              </a:defRPr>
            </a:lvl4pPr>
            <a:lvl5pPr>
              <a:defRPr sz="2400">
                <a:latin typeface="Segoe Ligh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050581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097451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3427708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6638831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2383366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9206754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5369179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63764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065576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7853516"/>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33214308"/>
      </p:ext>
    </p:extLst>
  </p:cSld>
  <p:clrMap bg1="dk1" tx1="lt1" bg2="dk2" tx2="lt2" accent1="accent1" accent2="accent2" accent3="accent3" accent4="accent4" accent5="accent5" accent6="accent6" hlink="hlink" folHlink="folHlink"/>
  <p:sldLayoutIdLst>
    <p:sldLayoutId id="2147483766"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channel9.msdn.com/learn/courses/SharePoint2010Developer/" TargetMode="External"/><Relationship Id="rId7" Type="http://schemas.openxmlformats.org/officeDocument/2006/relationships/hyperlink" Target="http://oreilly.com/catalog/0790145316462/" TargetMode="External"/><Relationship Id="rId2" Type="http://schemas.openxmlformats.org/officeDocument/2006/relationships/hyperlink" Target="http://iwdemos/" TargetMode="External"/><Relationship Id="rId1" Type="http://schemas.openxmlformats.org/officeDocument/2006/relationships/slideLayout" Target="../slideLayouts/slideLayout8.xml"/><Relationship Id="rId6" Type="http://schemas.openxmlformats.org/officeDocument/2006/relationships/hyperlink" Target="http://channel9.msdn.com/Shows/SharePointSideshow" TargetMode="External"/><Relationship Id="rId5" Type="http://schemas.openxmlformats.org/officeDocument/2006/relationships/hyperlink" Target="file:///\\dpeserver\productivity\GirishR" TargetMode="External"/><Relationship Id="rId4" Type="http://schemas.openxmlformats.org/officeDocument/2006/relationships/hyperlink" Target="http://channel9.msdn.com/learn/courses/Azure/" TargetMode="External"/><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48.png"/><Relationship Id="rId5" Type="http://schemas.openxmlformats.org/officeDocument/2006/relationships/hyperlink" Target="http://www.microsoft.com/learning" TargetMode="External"/><Relationship Id="rId10" Type="http://schemas.openxmlformats.org/officeDocument/2006/relationships/image" Target="../media/image47.emf"/><Relationship Id="rId4" Type="http://schemas.openxmlformats.org/officeDocument/2006/relationships/image" Target="../media/image44.png"/><Relationship Id="rId9" Type="http://schemas.openxmlformats.org/officeDocument/2006/relationships/image" Target="../media/image46.png"/><Relationship Id="rId1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notesSlide" Target="../notesSlides/notesSlide4.xml"/><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slideLayout" Target="../slideLayouts/slideLayout21.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tags" Target="../tags/tag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8.xml"/><Relationship Id="rId1" Type="http://schemas.openxmlformats.org/officeDocument/2006/relationships/tags" Target="../tags/tag3.xml"/><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Taking Office to the Cloud: Integrating Microsoft Office 2010 and Windows Azure</a:t>
            </a:r>
            <a:endParaRPr lang="en-US" sz="4400" dirty="0"/>
          </a:p>
        </p:txBody>
      </p:sp>
      <p:sp>
        <p:nvSpPr>
          <p:cNvPr id="3" name="Subtitle 2"/>
          <p:cNvSpPr>
            <a:spLocks noGrp="1"/>
          </p:cNvSpPr>
          <p:nvPr>
            <p:ph type="subTitle" idx="1"/>
          </p:nvPr>
        </p:nvSpPr>
        <p:spPr>
          <a:xfrm>
            <a:off x="969964" y="4341922"/>
            <a:ext cx="10242550" cy="463255"/>
          </a:xfrm>
        </p:spPr>
        <p:txBody>
          <a:bodyPr/>
          <a:lstStyle/>
          <a:p>
            <a:r>
              <a:rPr lang="en-US" sz="2800" dirty="0" smtClean="0"/>
              <a:t>Steve Fox</a:t>
            </a:r>
          </a:p>
          <a:p>
            <a:r>
              <a:rPr lang="en-US" sz="2800" dirty="0" smtClean="0"/>
              <a:t>Director, DPE</a:t>
            </a:r>
          </a:p>
          <a:p>
            <a:r>
              <a:rPr lang="en-US" sz="2800" dirty="0" smtClean="0"/>
              <a:t>Microsoft Corp.</a:t>
            </a:r>
          </a:p>
          <a:p>
            <a:r>
              <a:rPr lang="en-US" sz="2800" dirty="0" smtClean="0"/>
              <a:t>stefox@microsoft.com | http://blogs.msdn.com/steve_fox | @</a:t>
            </a:r>
            <a:r>
              <a:rPr lang="en-US" sz="2800" dirty="0" err="1" smtClean="0"/>
              <a:t>redmondhockey</a:t>
            </a:r>
            <a:endParaRPr lang="en-US" sz="2800" dirty="0"/>
          </a:p>
        </p:txBody>
      </p:sp>
      <p:sp>
        <p:nvSpPr>
          <p:cNvPr id="10" name="Text Placeholder 9"/>
          <p:cNvSpPr>
            <a:spLocks noGrp="1"/>
          </p:cNvSpPr>
          <p:nvPr>
            <p:ph type="body" sz="quarter" idx="10"/>
          </p:nvPr>
        </p:nvSpPr>
        <p:spPr/>
        <p:txBody>
          <a:bodyPr/>
          <a:lstStyle/>
          <a:p>
            <a:r>
              <a:rPr lang="en-US" dirty="0" smtClean="0"/>
              <a:t>OSP319</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431734" y="1782657"/>
            <a:ext cx="2907192" cy="3683000"/>
          </a:xfrm>
          <a:prstGeom prst="roundRect">
            <a:avLst>
              <a:gd name="adj" fmla="val 4544"/>
            </a:avLst>
          </a:prstGeom>
          <a:solidFill>
            <a:schemeClr val="accent2">
              <a:lumMod val="20000"/>
              <a:lumOff val="80000"/>
              <a:alpha val="20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rgbClr val="3B5633">
                <a:satMod val="300000"/>
              </a:srgbClr>
            </a:contourClr>
          </a:sp3d>
        </p:spPr>
        <p:txBody>
          <a:bodyPr vert="horz" wrap="square" lIns="91436" tIns="45718" rIns="91436" bIns="45718" numCol="1" rtlCol="0" anchor="ctr" anchorCtr="0" compatLnSpc="1">
            <a:prstTxWarp prst="textNoShape">
              <a:avLst/>
            </a:prstTxWarp>
          </a:bodyPr>
          <a:lstStyle/>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Light" pitchFamily="34" charset="0"/>
            </a:endParaRPr>
          </a:p>
        </p:txBody>
      </p:sp>
      <p:sp>
        <p:nvSpPr>
          <p:cNvPr id="2" name="Title 1"/>
          <p:cNvSpPr>
            <a:spLocks noGrp="1"/>
          </p:cNvSpPr>
          <p:nvPr>
            <p:ph type="title"/>
          </p:nvPr>
        </p:nvSpPr>
        <p:spPr/>
        <p:txBody>
          <a:bodyPr/>
          <a:lstStyle/>
          <a:p>
            <a:r>
              <a:rPr lang="en-US" smtClean="0"/>
              <a:t>Data (Table Storage)</a:t>
            </a:r>
            <a:endParaRPr lang="en-US" dirty="0"/>
          </a:p>
        </p:txBody>
      </p:sp>
      <p:sp>
        <p:nvSpPr>
          <p:cNvPr id="21" name="Text Placeholder 2"/>
          <p:cNvSpPr>
            <a:spLocks noGrp="1"/>
          </p:cNvSpPr>
          <p:nvPr>
            <p:ph type="body" sz="quarter" idx="10"/>
          </p:nvPr>
        </p:nvSpPr>
        <p:spPr>
          <a:xfrm>
            <a:off x="7591425" y="1447799"/>
            <a:ext cx="4076700" cy="3416320"/>
          </a:xfrm>
        </p:spPr>
        <p:txBody>
          <a:bodyPr/>
          <a:lstStyle/>
          <a:p>
            <a:r>
              <a:rPr lang="en-US" sz="2000" dirty="0" smtClean="0"/>
              <a:t>Create Excel document-level Add-in </a:t>
            </a:r>
          </a:p>
          <a:p>
            <a:r>
              <a:rPr lang="en-US" sz="2000" dirty="0" smtClean="0"/>
              <a:t>Create Product class</a:t>
            </a:r>
          </a:p>
          <a:p>
            <a:r>
              <a:rPr lang="en-US" sz="2000" dirty="0" smtClean="0"/>
              <a:t>Create </a:t>
            </a:r>
            <a:r>
              <a:rPr lang="en-US" sz="2000" dirty="0" err="1" smtClean="0"/>
              <a:t>ProductDataContext</a:t>
            </a:r>
            <a:endParaRPr lang="en-US" sz="2000" dirty="0" smtClean="0"/>
          </a:p>
          <a:p>
            <a:r>
              <a:rPr lang="en-US" sz="2000" dirty="0" smtClean="0"/>
              <a:t>Create </a:t>
            </a:r>
            <a:r>
              <a:rPr lang="en-US" sz="2000" dirty="0" err="1" smtClean="0"/>
              <a:t>ProductDataSource</a:t>
            </a:r>
            <a:endParaRPr lang="en-US" sz="2000" dirty="0" smtClean="0"/>
          </a:p>
          <a:p>
            <a:r>
              <a:rPr lang="en-US" sz="2000" dirty="0" smtClean="0"/>
              <a:t>Add functionality to workbook</a:t>
            </a:r>
          </a:p>
          <a:p>
            <a:r>
              <a:rPr lang="en-US" sz="2000" dirty="0" smtClean="0"/>
              <a:t>Manipulate Azure Table Storage data</a:t>
            </a:r>
          </a:p>
          <a:p>
            <a:r>
              <a:rPr lang="en-US" sz="2000" dirty="0" smtClean="0"/>
              <a:t>Any Office app that you can build an add-in for can access Azure Table Storage</a:t>
            </a:r>
          </a:p>
        </p:txBody>
      </p:sp>
      <p:sp>
        <p:nvSpPr>
          <p:cNvPr id="7" name="Rounded Rectangle 6"/>
          <p:cNvSpPr/>
          <p:nvPr/>
        </p:nvSpPr>
        <p:spPr bwMode="auto">
          <a:xfrm>
            <a:off x="1274876" y="1782657"/>
            <a:ext cx="2572707" cy="3683000"/>
          </a:xfrm>
          <a:prstGeom prst="roundRect">
            <a:avLst>
              <a:gd name="adj" fmla="val 4544"/>
            </a:avLst>
          </a:prstGeom>
          <a:solidFill>
            <a:schemeClr val="accent2">
              <a:lumMod val="20000"/>
              <a:lumOff val="80000"/>
              <a:alpha val="20000"/>
            </a:schemeClr>
          </a:solidFill>
          <a:ln>
            <a:noFill/>
            <a:headEnd type="none" w="med" len="med"/>
            <a:tailEnd type="none" w="med" len="med"/>
          </a:ln>
          <a:effectLst/>
          <a:scene3d>
            <a:camera prst="orthographicFront">
              <a:rot lat="0" lon="0" rev="0"/>
            </a:camera>
            <a:lightRig rig="balanced" dir="t"/>
          </a:scene3d>
          <a:sp3d prstMaterial="metal">
            <a:contourClr>
              <a:srgbClr val="3B5633">
                <a:satMod val="300000"/>
              </a:srgbClr>
            </a:contourClr>
          </a:sp3d>
        </p:spPr>
        <p:txBody>
          <a:bodyPr vert="horz" wrap="square" lIns="91436" tIns="45718" rIns="91436" bIns="45718" numCol="1" rtlCol="0" anchor="ctr" anchorCtr="0" compatLnSpc="1">
            <a:prstTxWarp prst="textNoShape">
              <a:avLst/>
            </a:prstTxWarp>
          </a:bodyPr>
          <a:lstStyle/>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r>
              <a:rPr kumimoji="0" lang="en-US" sz="23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rPr>
              <a:t>Client</a:t>
            </a:r>
          </a:p>
        </p:txBody>
      </p:sp>
      <p:pic>
        <p:nvPicPr>
          <p:cNvPr id="9" name="cloud" descr="C:\DVD_Art_Sept-2-2010\Artwork_Imagery\Icons - Illustrations\_ XML ICONS\Internet cloud we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045" y="1449022"/>
            <a:ext cx="1548063" cy="667269"/>
          </a:xfrm>
          <a:prstGeom prst="rect">
            <a:avLst/>
          </a:prstGeom>
          <a:noFill/>
          <a:extLst>
            <a:ext uri="{909E8E84-426E-40DD-AFC4-6F175D3DCCD1}">
              <a14:hiddenFill xmlns:a14="http://schemas.microsoft.com/office/drawing/2010/main">
                <a:solidFill>
                  <a:srgbClr val="FFFFFF"/>
                </a:solidFill>
              </a14:hiddenFill>
            </a:ext>
          </a:extLst>
        </p:spPr>
      </p:pic>
      <p:pic>
        <p:nvPicPr>
          <p:cNvPr id="10" name="Windows Azure" descr="C:\DVD_Art_Sept-2-2010\Logos\Windows Azure (platform)\Windows Azure\Windows Azure logo v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6083" y="4054299"/>
            <a:ext cx="1674420" cy="807961"/>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bwMode="auto">
          <a:xfrm>
            <a:off x="4745294" y="2440386"/>
            <a:ext cx="2356119" cy="1294410"/>
          </a:xfrm>
          <a:prstGeom prst="roundRect">
            <a:avLst/>
          </a:prstGeom>
          <a:solidFill>
            <a:schemeClr val="tx1">
              <a:lumMod val="75000"/>
            </a:schemeClr>
          </a:solidFill>
          <a:ln>
            <a:solidFill>
              <a:schemeClr val="tx2"/>
            </a:soli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latin typeface="Segoe Light" pitchFamily="34" charset="0"/>
              </a:rPr>
              <a:t>Table Storage</a:t>
            </a:r>
          </a:p>
        </p:txBody>
      </p:sp>
      <p:sp>
        <p:nvSpPr>
          <p:cNvPr id="13" name="Rounded Rectangle 12"/>
          <p:cNvSpPr/>
          <p:nvPr/>
        </p:nvSpPr>
        <p:spPr bwMode="auto">
          <a:xfrm>
            <a:off x="1674607" y="2440386"/>
            <a:ext cx="1773244" cy="1294410"/>
          </a:xfrm>
          <a:prstGeom prst="roundRect">
            <a:avLst/>
          </a:prstGeom>
          <a:solidFill>
            <a:schemeClr val="tx2"/>
          </a:solidFill>
          <a:ln>
            <a:solidFill>
              <a:schemeClr val="tx2"/>
            </a:soli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latin typeface="Segoe Light" pitchFamily="34" charset="0"/>
              </a:rPr>
              <a:t>Excel Add-in</a:t>
            </a:r>
            <a:endParaRPr lang="en-US" sz="2400" dirty="0" smtClean="0">
              <a:solidFill>
                <a:schemeClr val="tx1"/>
              </a:solidFill>
              <a:latin typeface="Segoe Light" pitchFamily="34" charset="0"/>
            </a:endParaRPr>
          </a:p>
        </p:txBody>
      </p:sp>
      <p:cxnSp>
        <p:nvCxnSpPr>
          <p:cNvPr id="14" name="Straight Arrow Connector 13"/>
          <p:cNvCxnSpPr>
            <a:stCxn id="13" idx="3"/>
            <a:endCxn id="12" idx="1"/>
          </p:cNvCxnSpPr>
          <p:nvPr/>
        </p:nvCxnSpPr>
        <p:spPr>
          <a:xfrm>
            <a:off x="3447851" y="3087591"/>
            <a:ext cx="1297443"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1230215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Mortgage Calculator</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0939300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11335" y="1804432"/>
            <a:ext cx="2484349" cy="3683000"/>
          </a:xfrm>
          <a:prstGeom prst="roundRect">
            <a:avLst>
              <a:gd name="adj" fmla="val 4544"/>
            </a:avLst>
          </a:prstGeom>
          <a:solidFill>
            <a:schemeClr val="accent2">
              <a:lumMod val="20000"/>
              <a:lumOff val="80000"/>
              <a:alpha val="20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rgbClr val="3B5633">
                <a:satMod val="300000"/>
              </a:srgbClr>
            </a:contourClr>
          </a:sp3d>
        </p:spPr>
        <p:txBody>
          <a:bodyPr vert="horz" wrap="square" lIns="91436" tIns="45718" rIns="91436" bIns="45718" numCol="1" rtlCol="0" anchor="ctr" anchorCtr="0" compatLnSpc="1">
            <a:prstTxWarp prst="textNoShape">
              <a:avLst/>
            </a:prstTxWarp>
          </a:bodyPr>
          <a:lstStyle/>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b="1" kern="0" dirty="0">
              <a:solidFill>
                <a:srgbClr val="FFFFFF"/>
              </a:solidFill>
              <a:effectLst>
                <a:outerShdw blurRad="38100" dist="38100" dir="2700000" algn="tl">
                  <a:srgbClr val="000000">
                    <a:alpha val="43137"/>
                  </a:srgbClr>
                </a:outerShdw>
              </a:effectLst>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b="1" kern="0" dirty="0">
              <a:solidFill>
                <a:srgbClr val="FFFFFF"/>
              </a:solidFill>
              <a:effectLst>
                <a:outerShdw blurRad="38100" dist="38100" dir="2700000" algn="tl">
                  <a:srgbClr val="000000">
                    <a:alpha val="43137"/>
                  </a:srgbClr>
                </a:outerShdw>
              </a:effectLst>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r>
              <a:rPr kumimoji="0" lang="en-US" sz="23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rPr>
              <a:t>Client</a:t>
            </a:r>
          </a:p>
        </p:txBody>
      </p:sp>
      <p:sp>
        <p:nvSpPr>
          <p:cNvPr id="11" name="Rounded Rectangle 10"/>
          <p:cNvSpPr/>
          <p:nvPr/>
        </p:nvSpPr>
        <p:spPr bwMode="auto">
          <a:xfrm>
            <a:off x="5743775" y="1782657"/>
            <a:ext cx="2355201" cy="3683000"/>
          </a:xfrm>
          <a:prstGeom prst="roundRect">
            <a:avLst>
              <a:gd name="adj" fmla="val 4544"/>
            </a:avLst>
          </a:prstGeom>
          <a:solidFill>
            <a:schemeClr val="accent2">
              <a:lumMod val="20000"/>
              <a:lumOff val="80000"/>
              <a:alpha val="20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rgbClr val="3B5633">
                <a:satMod val="300000"/>
              </a:srgbClr>
            </a:contourClr>
          </a:sp3d>
        </p:spPr>
        <p:txBody>
          <a:bodyPr vert="horz" wrap="square" lIns="91436" tIns="45718" rIns="91436" bIns="45718" numCol="1" rtlCol="0" anchor="ctr" anchorCtr="0" compatLnSpc="1">
            <a:prstTxWarp prst="textNoShape">
              <a:avLst/>
            </a:prstTxWarp>
          </a:bodyPr>
          <a:lstStyle/>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Light" pitchFamily="34" charset="0"/>
            </a:endParaRPr>
          </a:p>
        </p:txBody>
      </p:sp>
      <p:sp>
        <p:nvSpPr>
          <p:cNvPr id="2" name="Title 1"/>
          <p:cNvSpPr>
            <a:spLocks noGrp="1"/>
          </p:cNvSpPr>
          <p:nvPr>
            <p:ph type="title"/>
          </p:nvPr>
        </p:nvSpPr>
        <p:spPr/>
        <p:txBody>
          <a:bodyPr/>
          <a:lstStyle/>
          <a:p>
            <a:r>
              <a:rPr lang="en-US" smtClean="0"/>
              <a:t>Data (Business Connectivity Services)</a:t>
            </a:r>
            <a:endParaRPr lang="en-US" dirty="0"/>
          </a:p>
        </p:txBody>
      </p:sp>
      <p:sp>
        <p:nvSpPr>
          <p:cNvPr id="21" name="Text Placeholder 2"/>
          <p:cNvSpPr>
            <a:spLocks noGrp="1"/>
          </p:cNvSpPr>
          <p:nvPr>
            <p:ph type="body" sz="quarter" idx="10"/>
          </p:nvPr>
        </p:nvSpPr>
        <p:spPr>
          <a:xfrm>
            <a:off x="8343901" y="1447799"/>
            <a:ext cx="3324224" cy="3416320"/>
          </a:xfrm>
        </p:spPr>
        <p:txBody>
          <a:bodyPr/>
          <a:lstStyle/>
          <a:p>
            <a:r>
              <a:rPr lang="en-US" sz="2000" dirty="0" smtClean="0"/>
              <a:t>Create ECT</a:t>
            </a:r>
          </a:p>
          <a:p>
            <a:r>
              <a:rPr lang="en-US" sz="2000" dirty="0" smtClean="0"/>
              <a:t>Connect to SQL Azure</a:t>
            </a:r>
          </a:p>
          <a:p>
            <a:r>
              <a:rPr lang="en-US" sz="2000" dirty="0" smtClean="0"/>
              <a:t>Create External List</a:t>
            </a:r>
          </a:p>
          <a:p>
            <a:r>
              <a:rPr lang="en-US" sz="2000" dirty="0" smtClean="0"/>
              <a:t>Create Word Add-in</a:t>
            </a:r>
          </a:p>
          <a:p>
            <a:r>
              <a:rPr lang="en-US" sz="2000" dirty="0" smtClean="0"/>
              <a:t>Deploy to SharePoint as a Content Type</a:t>
            </a:r>
          </a:p>
          <a:p>
            <a:r>
              <a:rPr lang="en-US" sz="2000" dirty="0" smtClean="0"/>
              <a:t>You can access SQL Azure directly in Add-ins</a:t>
            </a:r>
          </a:p>
          <a:p>
            <a:r>
              <a:rPr lang="en-US" sz="2000" dirty="0" smtClean="0"/>
              <a:t>You can build document-level and application-level add-in solutions</a:t>
            </a:r>
            <a:endParaRPr lang="en-US" sz="2000" dirty="0"/>
          </a:p>
        </p:txBody>
      </p:sp>
      <p:sp>
        <p:nvSpPr>
          <p:cNvPr id="7" name="Rounded Rectangle 6"/>
          <p:cNvSpPr/>
          <p:nvPr/>
        </p:nvSpPr>
        <p:spPr bwMode="auto">
          <a:xfrm>
            <a:off x="3073310" y="1782657"/>
            <a:ext cx="2484349" cy="3683000"/>
          </a:xfrm>
          <a:prstGeom prst="roundRect">
            <a:avLst>
              <a:gd name="adj" fmla="val 4544"/>
            </a:avLst>
          </a:prstGeom>
          <a:solidFill>
            <a:schemeClr val="accent2">
              <a:lumMod val="20000"/>
              <a:lumOff val="80000"/>
              <a:alpha val="20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rgbClr val="3B5633">
                <a:satMod val="300000"/>
              </a:srgbClr>
            </a:contourClr>
          </a:sp3d>
        </p:spPr>
        <p:txBody>
          <a:bodyPr vert="horz" wrap="square" lIns="91436" tIns="45718" rIns="91436" bIns="45718" numCol="1" rtlCol="0" anchor="ctr" anchorCtr="0" compatLnSpc="1">
            <a:prstTxWarp prst="textNoShape">
              <a:avLst/>
            </a:prstTxWarp>
          </a:bodyPr>
          <a:lstStyle/>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b="1" kern="0" dirty="0">
              <a:solidFill>
                <a:srgbClr val="FFFFFF"/>
              </a:solidFill>
              <a:effectLst>
                <a:outerShdw blurRad="38100" dist="38100" dir="2700000" algn="tl">
                  <a:srgbClr val="000000">
                    <a:alpha val="43137"/>
                  </a:srgbClr>
                </a:outerShdw>
              </a:effectLst>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b="1" kern="0" dirty="0">
              <a:solidFill>
                <a:srgbClr val="FFFFFF"/>
              </a:solidFill>
              <a:effectLst>
                <a:outerShdw blurRad="38100" dist="38100" dir="2700000" algn="tl">
                  <a:srgbClr val="000000">
                    <a:alpha val="43137"/>
                  </a:srgbClr>
                </a:outerShdw>
              </a:effectLst>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r>
              <a:rPr kumimoji="0" lang="en-US" sz="23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rPr>
              <a:t>SPS</a:t>
            </a:r>
          </a:p>
        </p:txBody>
      </p:sp>
      <p:sp>
        <p:nvSpPr>
          <p:cNvPr id="5" name="Rounded Rectangle 4"/>
          <p:cNvSpPr/>
          <p:nvPr/>
        </p:nvSpPr>
        <p:spPr bwMode="auto">
          <a:xfrm>
            <a:off x="768083" y="2036636"/>
            <a:ext cx="1773244" cy="1294410"/>
          </a:xfrm>
          <a:prstGeom prst="roundRect">
            <a:avLst/>
          </a:prstGeom>
          <a:solidFill>
            <a:schemeClr val="tx2">
              <a:lumMod val="50000"/>
            </a:schemeClr>
          </a:solidFill>
          <a:ln>
            <a:solidFill>
              <a:schemeClr val="tx2"/>
            </a:soli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latin typeface="Segoe Light" pitchFamily="34" charset="0"/>
              </a:rPr>
              <a:t>Word Add-in</a:t>
            </a:r>
            <a:endParaRPr lang="en-US" sz="2400" dirty="0" smtClean="0">
              <a:solidFill>
                <a:schemeClr val="tx1"/>
              </a:solidFill>
              <a:latin typeface="Segoe Light" pitchFamily="34" charset="0"/>
            </a:endParaRPr>
          </a:p>
        </p:txBody>
      </p:sp>
      <p:pic>
        <p:nvPicPr>
          <p:cNvPr id="9" name="cloud" descr="C:\DVD_Art_Sept-2-2010\Artwork_Imagery\Icons - Illustrations\_ XML ICONS\Internet cloud we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2981" y="1342145"/>
            <a:ext cx="1548063" cy="66726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bwMode="auto">
          <a:xfrm>
            <a:off x="3439045" y="2036636"/>
            <a:ext cx="1773244" cy="1294410"/>
          </a:xfrm>
          <a:prstGeom prst="roundRect">
            <a:avLst/>
          </a:prstGeom>
          <a:solidFill>
            <a:schemeClr val="tx1">
              <a:lumMod val="75000"/>
            </a:schemeClr>
          </a:solidFill>
          <a:ln>
            <a:solidFill>
              <a:schemeClr val="tx2"/>
            </a:soli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err="1" smtClean="0">
                <a:solidFill>
                  <a:schemeClr val="bg1"/>
                </a:solidFill>
                <a:latin typeface="Segoe Light" pitchFamily="34" charset="0"/>
              </a:rPr>
              <a:t>Contoso</a:t>
            </a:r>
            <a:r>
              <a:rPr lang="en-US" sz="1400" dirty="0" smtClean="0">
                <a:solidFill>
                  <a:schemeClr val="bg1"/>
                </a:solidFill>
                <a:latin typeface="Segoe Light" pitchFamily="34" charset="0"/>
              </a:rPr>
              <a:t> Stores Azure</a:t>
            </a:r>
            <a:br>
              <a:rPr lang="en-US" sz="1400" dirty="0" smtClean="0">
                <a:solidFill>
                  <a:schemeClr val="bg1"/>
                </a:solidFill>
                <a:latin typeface="Segoe Light" pitchFamily="34" charset="0"/>
              </a:rPr>
            </a:br>
            <a:r>
              <a:rPr lang="en-US" sz="1400" dirty="0" smtClean="0">
                <a:solidFill>
                  <a:schemeClr val="bg1"/>
                </a:solidFill>
                <a:latin typeface="Segoe Light" pitchFamily="34" charset="0"/>
              </a:rPr>
              <a:t>(External List)</a:t>
            </a:r>
          </a:p>
        </p:txBody>
      </p:sp>
      <p:sp>
        <p:nvSpPr>
          <p:cNvPr id="15" name="Rounded Rectangle 14"/>
          <p:cNvSpPr/>
          <p:nvPr/>
        </p:nvSpPr>
        <p:spPr bwMode="auto">
          <a:xfrm>
            <a:off x="6085261" y="2440385"/>
            <a:ext cx="1773244" cy="1751605"/>
          </a:xfrm>
          <a:prstGeom prst="roundRect">
            <a:avLst/>
          </a:prstGeom>
          <a:solidFill>
            <a:schemeClr val="tx1">
              <a:lumMod val="75000"/>
            </a:schemeClr>
          </a:solidFill>
          <a:ln>
            <a:solidFill>
              <a:schemeClr val="tx2"/>
            </a:soli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smtClean="0">
                <a:solidFill>
                  <a:schemeClr val="bg1"/>
                </a:solidFill>
                <a:latin typeface="Segoe Light" pitchFamily="34" charset="0"/>
              </a:rPr>
              <a:t>Contoso</a:t>
            </a:r>
            <a:r>
              <a:rPr lang="en-US" dirty="0" smtClean="0">
                <a:solidFill>
                  <a:schemeClr val="bg1"/>
                </a:solidFill>
                <a:latin typeface="Segoe Light" pitchFamily="34" charset="0"/>
              </a:rPr>
              <a:t> Stores Data</a:t>
            </a:r>
          </a:p>
        </p:txBody>
      </p:sp>
      <p:cxnSp>
        <p:nvCxnSpPr>
          <p:cNvPr id="17" name="Straight Arrow Connector 16"/>
          <p:cNvCxnSpPr>
            <a:stCxn id="5" idx="3"/>
            <a:endCxn id="12" idx="1"/>
          </p:cNvCxnSpPr>
          <p:nvPr/>
        </p:nvCxnSpPr>
        <p:spPr>
          <a:xfrm>
            <a:off x="2541327" y="2683841"/>
            <a:ext cx="897718"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3"/>
            <a:endCxn id="15" idx="1"/>
          </p:cNvCxnSpPr>
          <p:nvPr/>
        </p:nvCxnSpPr>
        <p:spPr>
          <a:xfrm flipV="1">
            <a:off x="5212289" y="3316188"/>
            <a:ext cx="872972" cy="100643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6" name="Picture 15" descr="SQLAzurelogo_BlkTex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77178" y="2469147"/>
            <a:ext cx="1359643" cy="447270"/>
          </a:xfrm>
          <a:prstGeom prst="rect">
            <a:avLst/>
          </a:prstGeom>
        </p:spPr>
      </p:pic>
      <p:sp>
        <p:nvSpPr>
          <p:cNvPr id="14" name="Rounded Rectangle 13"/>
          <p:cNvSpPr/>
          <p:nvPr/>
        </p:nvSpPr>
        <p:spPr bwMode="auto">
          <a:xfrm>
            <a:off x="3439045" y="4025735"/>
            <a:ext cx="1773244" cy="593766"/>
          </a:xfrm>
          <a:prstGeom prst="roundRect">
            <a:avLst/>
          </a:prstGeom>
          <a:solidFill>
            <a:schemeClr val="tx1">
              <a:lumMod val="75000"/>
            </a:schemeClr>
          </a:solidFill>
          <a:ln>
            <a:solidFill>
              <a:schemeClr val="tx2"/>
            </a:soli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solidFill>
                <a:latin typeface="Segoe Light" pitchFamily="34" charset="0"/>
              </a:rPr>
              <a:t>External Content Type</a:t>
            </a:r>
          </a:p>
        </p:txBody>
      </p:sp>
      <p:cxnSp>
        <p:nvCxnSpPr>
          <p:cNvPr id="19" name="Straight Arrow Connector 18"/>
          <p:cNvCxnSpPr>
            <a:stCxn id="14" idx="0"/>
            <a:endCxn id="12" idx="2"/>
          </p:cNvCxnSpPr>
          <p:nvPr/>
        </p:nvCxnSpPr>
        <p:spPr>
          <a:xfrm flipV="1">
            <a:off x="4325667" y="3331046"/>
            <a:ext cx="0" cy="69468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64162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Purchase Orders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256189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Security</a:t>
            </a:r>
            <a:endParaRPr lang="en-US" dirty="0"/>
          </a:p>
        </p:txBody>
      </p:sp>
      <p:sp>
        <p:nvSpPr>
          <p:cNvPr id="3" name="Text Placeholder 2"/>
          <p:cNvSpPr>
            <a:spLocks noGrp="1"/>
          </p:cNvSpPr>
          <p:nvPr>
            <p:ph type="body" sz="quarter" idx="10"/>
          </p:nvPr>
        </p:nvSpPr>
        <p:spPr>
          <a:xfrm>
            <a:off x="519112" y="1447799"/>
            <a:ext cx="11149013" cy="4936736"/>
          </a:xfrm>
        </p:spPr>
        <p:txBody>
          <a:bodyPr/>
          <a:lstStyle/>
          <a:p>
            <a:r>
              <a:rPr lang="en-US" sz="2400" dirty="0" smtClean="0"/>
              <a:t>Business Connectivity Services (BCS)</a:t>
            </a:r>
          </a:p>
          <a:p>
            <a:pPr lvl="1"/>
            <a:r>
              <a:rPr lang="en-US" sz="2000" dirty="0" smtClean="0"/>
              <a:t>Application ID – mediates connection to SQL Azure</a:t>
            </a:r>
          </a:p>
          <a:p>
            <a:pPr lvl="1"/>
            <a:r>
              <a:rPr lang="en-US" sz="2000" dirty="0" smtClean="0"/>
              <a:t>BCS Permissions on external list</a:t>
            </a:r>
          </a:p>
          <a:p>
            <a:r>
              <a:rPr lang="en-US" sz="2400" dirty="0" err="1" smtClean="0"/>
              <a:t>AppFabric</a:t>
            </a:r>
            <a:r>
              <a:rPr lang="en-US" sz="2400" dirty="0" smtClean="0"/>
              <a:t> </a:t>
            </a:r>
          </a:p>
          <a:p>
            <a:pPr lvl="1"/>
            <a:r>
              <a:rPr lang="en-US" sz="2000" dirty="0" smtClean="0"/>
              <a:t>ACS</a:t>
            </a:r>
          </a:p>
          <a:p>
            <a:pPr lvl="2"/>
            <a:r>
              <a:rPr lang="en-US" sz="1800" dirty="0" smtClean="0"/>
              <a:t>Simple: Token and secret key</a:t>
            </a:r>
          </a:p>
          <a:p>
            <a:pPr lvl="2"/>
            <a:r>
              <a:rPr lang="en-US" sz="1800" dirty="0" smtClean="0"/>
              <a:t>Complex: Service-based claims and STS endpoints </a:t>
            </a:r>
          </a:p>
          <a:p>
            <a:pPr lvl="2"/>
            <a:r>
              <a:rPr lang="en-US" sz="1800" dirty="0" smtClean="0"/>
              <a:t>WS-Federation/WS-Trust</a:t>
            </a:r>
          </a:p>
          <a:p>
            <a:pPr lvl="2"/>
            <a:r>
              <a:rPr lang="en-US" sz="1800" dirty="0" smtClean="0"/>
              <a:t>Claims-based authentication for web apps/WCF services</a:t>
            </a:r>
          </a:p>
          <a:p>
            <a:r>
              <a:rPr lang="en-US" sz="2400" dirty="0" smtClean="0"/>
              <a:t>BLOB Storage</a:t>
            </a:r>
          </a:p>
          <a:p>
            <a:pPr lvl="1"/>
            <a:r>
              <a:rPr lang="en-US" sz="2000" dirty="0" smtClean="0"/>
              <a:t>Token and secret key to access the BLOB</a:t>
            </a:r>
          </a:p>
          <a:p>
            <a:pPr lvl="1"/>
            <a:r>
              <a:rPr lang="en-US" sz="2000" dirty="0" smtClean="0"/>
              <a:t>Shared Access Permissions</a:t>
            </a:r>
          </a:p>
          <a:p>
            <a:r>
              <a:rPr lang="en-US" sz="2400" dirty="0" smtClean="0"/>
              <a:t>Certificates</a:t>
            </a:r>
          </a:p>
          <a:p>
            <a:pPr lvl="1"/>
            <a:r>
              <a:rPr lang="en-US" sz="2000" dirty="0" smtClean="0"/>
              <a:t>Use trusted certificate as handshake</a:t>
            </a:r>
            <a:endParaRPr lang="en-US" sz="2000" dirty="0"/>
          </a:p>
        </p:txBody>
      </p:sp>
    </p:spTree>
    <p:extLst>
      <p:ext uri="{BB962C8B-B14F-4D97-AF65-F5344CB8AC3E}">
        <p14:creationId xmlns:p14="http://schemas.microsoft.com/office/powerpoint/2010/main" val="20127907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about Office 365</a:t>
            </a:r>
            <a:endParaRPr lang="en-US" dirty="0"/>
          </a:p>
        </p:txBody>
      </p:sp>
      <p:sp>
        <p:nvSpPr>
          <p:cNvPr id="3" name="Text Placeholder 2"/>
          <p:cNvSpPr>
            <a:spLocks noGrp="1"/>
          </p:cNvSpPr>
          <p:nvPr>
            <p:ph type="body" sz="quarter" idx="10"/>
          </p:nvPr>
        </p:nvSpPr>
        <p:spPr/>
        <p:txBody>
          <a:bodyPr/>
          <a:lstStyle/>
          <a:p>
            <a:r>
              <a:rPr lang="en-US" smtClean="0"/>
              <a:t>Think of Office 365 as a point of extensibility</a:t>
            </a:r>
          </a:p>
          <a:p>
            <a:r>
              <a:rPr lang="en-US" smtClean="0"/>
              <a:t>No external service calls with Sandboxed Solutions</a:t>
            </a:r>
          </a:p>
          <a:p>
            <a:r>
              <a:rPr lang="en-US" smtClean="0"/>
              <a:t>BUT</a:t>
            </a:r>
          </a:p>
          <a:p>
            <a:r>
              <a:rPr lang="en-US" smtClean="0"/>
              <a:t>Silverlight &amp; jQuery/JavaScript can act as mediators</a:t>
            </a:r>
          </a:p>
          <a:p>
            <a:r>
              <a:rPr lang="en-US" smtClean="0"/>
              <a:t>Use SP COM to integrate with SharePoint from client</a:t>
            </a:r>
          </a:p>
          <a:p>
            <a:r>
              <a:rPr lang="en-US" smtClean="0"/>
              <a:t>InfoPath supports data connections and service calls in the cloud</a:t>
            </a:r>
          </a:p>
          <a:p>
            <a:pPr lvl="1"/>
            <a:r>
              <a:rPr lang="en-US" smtClean="0"/>
              <a:t>Connect and leverage WCF/Data connections in forms</a:t>
            </a:r>
          </a:p>
          <a:p>
            <a:r>
              <a:rPr lang="en-US" smtClean="0"/>
              <a:t>Use the service bus to interact with on-premises data</a:t>
            </a:r>
          </a:p>
          <a:p>
            <a:r>
              <a:rPr lang="en-US" smtClean="0"/>
              <a:t>You can federate authentication or leverage claims</a:t>
            </a:r>
            <a:endParaRPr lang="en-US" dirty="0"/>
          </a:p>
        </p:txBody>
      </p:sp>
    </p:spTree>
    <p:extLst>
      <p:ext uri="{BB962C8B-B14F-4D97-AF65-F5344CB8AC3E}">
        <p14:creationId xmlns:p14="http://schemas.microsoft.com/office/powerpoint/2010/main" val="213120303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1107996"/>
          </a:xfrm>
        </p:spPr>
        <p:txBody>
          <a:bodyPr/>
          <a:lstStyle/>
          <a:p>
            <a:r>
              <a:rPr lang="en-US" dirty="0" smtClean="0"/>
              <a:t>Summary</a:t>
            </a:r>
            <a:br>
              <a:rPr lang="en-US" dirty="0" smtClean="0"/>
            </a:br>
            <a:r>
              <a:rPr lang="en-US" sz="3600" dirty="0" smtClean="0">
                <a:solidFill>
                  <a:schemeClr val="accent1"/>
                </a:solidFill>
              </a:rPr>
              <a:t>Lots of Possibilities</a:t>
            </a:r>
            <a:endParaRPr lang="en-US" dirty="0">
              <a:solidFill>
                <a:schemeClr val="accent1"/>
              </a:solidFill>
            </a:endParaRPr>
          </a:p>
        </p:txBody>
      </p:sp>
      <p:sp>
        <p:nvSpPr>
          <p:cNvPr id="4" name="Text Placeholder 3"/>
          <p:cNvSpPr>
            <a:spLocks noGrp="1"/>
          </p:cNvSpPr>
          <p:nvPr>
            <p:ph type="body" sz="quarter" idx="10"/>
          </p:nvPr>
        </p:nvSpPr>
        <p:spPr>
          <a:xfrm>
            <a:off x="519907" y="1905000"/>
            <a:ext cx="3251994" cy="2831544"/>
          </a:xfrm>
        </p:spPr>
        <p:txBody>
          <a:bodyPr/>
          <a:lstStyle/>
          <a:p>
            <a:r>
              <a:rPr lang="en-US" sz="2000" dirty="0" smtClean="0"/>
              <a:t>Office &amp; SharePoint provide many opportunities to integrate with Azure in many ways </a:t>
            </a:r>
          </a:p>
          <a:p>
            <a:r>
              <a:rPr lang="en-US" sz="2000" dirty="0" smtClean="0"/>
              <a:t>Different endpoints can provide you with varying levels of data richness and analytical capabilities</a:t>
            </a:r>
          </a:p>
        </p:txBody>
      </p:sp>
      <p:graphicFrame>
        <p:nvGraphicFramePr>
          <p:cNvPr id="6" name="Content Placeholder 3"/>
          <p:cNvGraphicFramePr>
            <a:graphicFrameLocks/>
          </p:cNvGraphicFramePr>
          <p:nvPr>
            <p:extLst>
              <p:ext uri="{D42A27DB-BD31-4B8C-83A1-F6EECF244321}">
                <p14:modId xmlns:p14="http://schemas.microsoft.com/office/powerpoint/2010/main" val="2780759639"/>
              </p:ext>
            </p:extLst>
          </p:nvPr>
        </p:nvGraphicFramePr>
        <p:xfrm>
          <a:off x="4007924" y="1440166"/>
          <a:ext cx="7552706" cy="3779520"/>
        </p:xfrm>
        <a:graphic>
          <a:graphicData uri="http://schemas.openxmlformats.org/drawingml/2006/table">
            <a:tbl>
              <a:tblPr firstRow="1" bandRow="1">
                <a:tableStyleId>{D27102A9-8310-4765-A935-A1911B00CA55}</a:tableStyleId>
              </a:tblPr>
              <a:tblGrid>
                <a:gridCol w="2402714"/>
                <a:gridCol w="5149992"/>
              </a:tblGrid>
              <a:tr h="370840">
                <a:tc>
                  <a:txBody>
                    <a:bodyPr/>
                    <a:lstStyle/>
                    <a:p>
                      <a:pPr algn="ctr"/>
                      <a:r>
                        <a:rPr lang="en-US" sz="1400" b="1" dirty="0" smtClean="0"/>
                        <a:t>Cloud Integration</a:t>
                      </a:r>
                      <a:endParaRPr lang="en-US" sz="1400" b="1" dirty="0"/>
                    </a:p>
                  </a:txBody>
                  <a:tcPr/>
                </a:tc>
                <a:tc>
                  <a:txBody>
                    <a:bodyPr/>
                    <a:lstStyle/>
                    <a:p>
                      <a:pPr algn="ctr"/>
                      <a:r>
                        <a:rPr lang="en-US" sz="1400" b="1" dirty="0" smtClean="0"/>
                        <a:t>Description</a:t>
                      </a:r>
                      <a:endParaRPr lang="en-US" sz="1400" b="1" dirty="0"/>
                    </a:p>
                  </a:txBody>
                  <a:tcPr/>
                </a:tc>
              </a:tr>
              <a:tr h="370840">
                <a:tc>
                  <a:txBody>
                    <a:bodyPr/>
                    <a:lstStyle/>
                    <a:p>
                      <a:r>
                        <a:rPr lang="en-US" sz="1400" dirty="0" smtClean="0"/>
                        <a:t>BCS</a:t>
                      </a:r>
                      <a:endParaRPr lang="en-US" sz="1400" dirty="0"/>
                    </a:p>
                  </a:txBody>
                  <a:tcPr/>
                </a:tc>
                <a:tc>
                  <a:txBody>
                    <a:bodyPr/>
                    <a:lstStyle/>
                    <a:p>
                      <a:r>
                        <a:rPr lang="en-US" sz="1400" dirty="0" smtClean="0"/>
                        <a:t>Model data</a:t>
                      </a:r>
                      <a:r>
                        <a:rPr lang="en-US" sz="1400" baseline="0" dirty="0" smtClean="0"/>
                        <a:t> from cloud and/or build external list to extend to the client.</a:t>
                      </a:r>
                      <a:endParaRPr lang="en-US" sz="1400" dirty="0"/>
                    </a:p>
                  </a:txBody>
                  <a:tcPr/>
                </a:tc>
              </a:tr>
              <a:tr h="370840">
                <a:tc>
                  <a:txBody>
                    <a:bodyPr/>
                    <a:lstStyle/>
                    <a:p>
                      <a:r>
                        <a:rPr lang="en-US" sz="1400" dirty="0" smtClean="0"/>
                        <a:t>Extensible UI (CTP, Backstage, etc.)</a:t>
                      </a:r>
                      <a:endParaRPr lang="en-US" sz="1400" dirty="0"/>
                    </a:p>
                  </a:txBody>
                  <a:tcPr/>
                </a:tc>
                <a:tc>
                  <a:txBody>
                    <a:bodyPr/>
                    <a:lstStyle/>
                    <a:p>
                      <a:r>
                        <a:rPr lang="en-US" sz="1400" dirty="0" smtClean="0"/>
                        <a:t>Create UI that integrates with cloud services or data.</a:t>
                      </a:r>
                      <a:endParaRPr lang="en-US" sz="1400" dirty="0"/>
                    </a:p>
                  </a:txBody>
                  <a:tcPr/>
                </a:tc>
              </a:tr>
              <a:tr h="370840">
                <a:tc>
                  <a:txBody>
                    <a:bodyPr/>
                    <a:lstStyle/>
                    <a:p>
                      <a:r>
                        <a:rPr lang="en-US" sz="1400" dirty="0" smtClean="0"/>
                        <a:t>Content Types</a:t>
                      </a:r>
                      <a:endParaRPr lang="en-US" sz="1400" dirty="0"/>
                    </a:p>
                  </a:txBody>
                  <a:tcPr/>
                </a:tc>
                <a:tc>
                  <a:txBody>
                    <a:bodyPr/>
                    <a:lstStyle/>
                    <a:p>
                      <a:r>
                        <a:rPr lang="en-US" sz="1400" dirty="0" smtClean="0"/>
                        <a:t>Custom document template that is bound to/calls Azure.</a:t>
                      </a:r>
                      <a:endParaRPr lang="en-US" sz="1400" dirty="0"/>
                    </a:p>
                  </a:txBody>
                  <a:tcPr/>
                </a:tc>
              </a:tr>
              <a:tr h="370840">
                <a:tc>
                  <a:txBody>
                    <a:bodyPr/>
                    <a:lstStyle/>
                    <a:p>
                      <a:r>
                        <a:rPr lang="en-US" sz="1400" dirty="0" smtClean="0"/>
                        <a:t>Office Add-ins</a:t>
                      </a:r>
                      <a:endParaRPr lang="en-US" sz="1400" dirty="0"/>
                    </a:p>
                  </a:txBody>
                  <a:tcPr/>
                </a:tc>
                <a:tc>
                  <a:txBody>
                    <a:bodyPr/>
                    <a:lstStyle/>
                    <a:p>
                      <a:r>
                        <a:rPr lang="en-US" sz="1400" dirty="0" smtClean="0"/>
                        <a:t>Consume data directly</a:t>
                      </a:r>
                      <a:r>
                        <a:rPr lang="en-US" sz="1400" baseline="0" dirty="0" smtClean="0"/>
                        <a:t> from cloud or BCS list exposing Azure data.</a:t>
                      </a:r>
                      <a:endParaRPr lang="en-US" sz="1400" dirty="0"/>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Open XML</a:t>
                      </a:r>
                    </a:p>
                  </a:txBody>
                  <a:tcPr/>
                </a:tc>
                <a:tc>
                  <a:txBody>
                    <a:bodyPr/>
                    <a:lstStyle/>
                    <a:p>
                      <a:pPr algn="l"/>
                      <a:r>
                        <a:rPr lang="en-US" sz="1400" dirty="0" smtClean="0"/>
                        <a:t>Manage data into a document</a:t>
                      </a:r>
                      <a:r>
                        <a:rPr lang="en-US" sz="1400" baseline="0" dirty="0" smtClean="0"/>
                        <a:t>.</a:t>
                      </a:r>
                      <a:endParaRPr lang="en-US" sz="1400" dirty="0"/>
                    </a:p>
                  </a:txBody>
                  <a:tcPr/>
                </a:tc>
              </a:tr>
              <a:tr h="370840">
                <a:tc>
                  <a:txBody>
                    <a:bodyPr/>
                    <a:lstStyle/>
                    <a:p>
                      <a:r>
                        <a:rPr lang="en-US" sz="1400" dirty="0" smtClean="0"/>
                        <a:t>Office Server Services</a:t>
                      </a:r>
                      <a:endParaRPr lang="en-US" sz="1400" dirty="0"/>
                    </a:p>
                  </a:txBody>
                  <a:tcPr/>
                </a:tc>
                <a:tc>
                  <a:txBody>
                    <a:bodyPr/>
                    <a:lstStyle/>
                    <a:p>
                      <a:pPr algn="l"/>
                      <a:r>
                        <a:rPr lang="en-US" sz="1400" dirty="0" smtClean="0"/>
                        <a:t>Integrate with</a:t>
                      </a:r>
                      <a:r>
                        <a:rPr lang="en-US" sz="1400" baseline="0" dirty="0" smtClean="0"/>
                        <a:t> Office server-side services &amp; </a:t>
                      </a:r>
                      <a:r>
                        <a:rPr lang="en-US" sz="1400" baseline="0" dirty="0" err="1" smtClean="0"/>
                        <a:t>jQuery</a:t>
                      </a:r>
                      <a:r>
                        <a:rPr lang="en-US" sz="1400" baseline="0" dirty="0" smtClean="0"/>
                        <a:t>/JavaScript.</a:t>
                      </a:r>
                      <a:endParaRPr lang="en-US" sz="1400" dirty="0"/>
                    </a:p>
                  </a:txBody>
                  <a:tcPr/>
                </a:tc>
              </a:tr>
              <a:tr h="370840">
                <a:tc>
                  <a:txBody>
                    <a:bodyPr/>
                    <a:lstStyle/>
                    <a:p>
                      <a:r>
                        <a:rPr lang="en-US" sz="1400" dirty="0" smtClean="0"/>
                        <a:t>Excel REST</a:t>
                      </a:r>
                      <a:endParaRPr lang="en-US" sz="1400" dirty="0"/>
                    </a:p>
                  </a:txBody>
                  <a:tcPr/>
                </a:tc>
                <a:tc>
                  <a:txBody>
                    <a:bodyPr/>
                    <a:lstStyle/>
                    <a:p>
                      <a:pPr algn="l"/>
                      <a:r>
                        <a:rPr lang="en-US" sz="1400" dirty="0" smtClean="0"/>
                        <a:t>Use Excel Services REST</a:t>
                      </a:r>
                      <a:r>
                        <a:rPr lang="en-US" sz="1400" baseline="0" dirty="0" smtClean="0"/>
                        <a:t> URI in documents in SharePoint.</a:t>
                      </a:r>
                      <a:endParaRPr lang="en-US" sz="1400" dirty="0"/>
                    </a:p>
                  </a:txBody>
                  <a:tcPr/>
                </a:tc>
              </a:tr>
              <a:tr h="370840">
                <a:tc>
                  <a:txBody>
                    <a:bodyPr/>
                    <a:lstStyle/>
                    <a:p>
                      <a:r>
                        <a:rPr lang="en-US" sz="1400" dirty="0" smtClean="0"/>
                        <a:t>InfoPath</a:t>
                      </a:r>
                      <a:endParaRPr lang="en-US" sz="1400" dirty="0"/>
                    </a:p>
                  </a:txBody>
                  <a:tcPr/>
                </a:tc>
                <a:tc>
                  <a:txBody>
                    <a:bodyPr/>
                    <a:lstStyle/>
                    <a:p>
                      <a:pPr algn="l"/>
                      <a:r>
                        <a:rPr lang="en-US" sz="1400" dirty="0" smtClean="0"/>
                        <a:t>Build forms-based</a:t>
                      </a:r>
                      <a:r>
                        <a:rPr lang="en-US" sz="1400" baseline="0" dirty="0" smtClean="0"/>
                        <a:t> applications that leverage data or services. </a:t>
                      </a:r>
                      <a:endParaRPr lang="en-US" sz="1400" dirty="0"/>
                    </a:p>
                  </a:txBody>
                  <a:tcPr/>
                </a:tc>
              </a:tr>
            </a:tbl>
          </a:graphicData>
        </a:graphic>
      </p:graphicFrame>
    </p:spTree>
    <p:extLst>
      <p:ext uri="{BB962C8B-B14F-4D97-AF65-F5344CB8AC3E}">
        <p14:creationId xmlns:p14="http://schemas.microsoft.com/office/powerpoint/2010/main" val="206545921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What’s next?</a:t>
            </a:r>
            <a:endParaRPr lang="en-US" dirty="0"/>
          </a:p>
        </p:txBody>
      </p:sp>
      <p:sp>
        <p:nvSpPr>
          <p:cNvPr id="3" name="Text Placeholder 2"/>
          <p:cNvSpPr>
            <a:spLocks noGrp="1"/>
          </p:cNvSpPr>
          <p:nvPr>
            <p:ph type="body" sz="quarter" idx="10"/>
          </p:nvPr>
        </p:nvSpPr>
        <p:spPr>
          <a:xfrm>
            <a:off x="519113" y="1447799"/>
            <a:ext cx="6700838" cy="4395049"/>
          </a:xfrm>
        </p:spPr>
        <p:txBody>
          <a:bodyPr/>
          <a:lstStyle/>
          <a:p>
            <a:r>
              <a:rPr lang="en-US" sz="2400" dirty="0" smtClean="0"/>
              <a:t>For Development</a:t>
            </a:r>
          </a:p>
          <a:p>
            <a:r>
              <a:rPr lang="en-US" sz="2400" dirty="0" smtClean="0">
                <a:hlinkClick r:id="rId2"/>
              </a:rPr>
              <a:t>Download SharePoint VM</a:t>
            </a:r>
            <a:endParaRPr lang="en-US" sz="2400" dirty="0" smtClean="0"/>
          </a:p>
          <a:p>
            <a:r>
              <a:rPr lang="en-US" sz="2400" dirty="0" smtClean="0">
                <a:hlinkClick r:id="rId3"/>
              </a:rPr>
              <a:t>Channel 9 SharePoint Developer Training Kit</a:t>
            </a:r>
            <a:endParaRPr lang="en-US" sz="2400" dirty="0" smtClean="0"/>
          </a:p>
          <a:p>
            <a:r>
              <a:rPr lang="en-US" sz="2400" dirty="0" smtClean="0">
                <a:hlinkClick r:id="rId4"/>
              </a:rPr>
              <a:t>Channel 9 Azure Developer Training Kit</a:t>
            </a:r>
            <a:endParaRPr lang="en-US" sz="2400" dirty="0" smtClean="0"/>
          </a:p>
          <a:p>
            <a:r>
              <a:rPr lang="en-US" sz="2400" dirty="0" smtClean="0">
                <a:hlinkClick r:id="rId5" action="ppaction://hlinkfile"/>
              </a:rPr>
              <a:t>Azure and SharePoint Developer Primer</a:t>
            </a:r>
            <a:endParaRPr lang="en-US" sz="2400" dirty="0" smtClean="0"/>
          </a:p>
          <a:p>
            <a:r>
              <a:rPr lang="en-US" sz="2400" dirty="0" smtClean="0">
                <a:hlinkClick r:id="rId6"/>
              </a:rPr>
              <a:t>SharePoint Sideshow</a:t>
            </a:r>
            <a:endParaRPr lang="en-US" sz="2400" dirty="0" smtClean="0"/>
          </a:p>
          <a:p>
            <a:r>
              <a:rPr lang="en-US" sz="2400" dirty="0" smtClean="0"/>
              <a:t>For Reference</a:t>
            </a:r>
            <a:endParaRPr lang="en-US" sz="2400" dirty="0" smtClean="0">
              <a:hlinkClick r:id=""/>
            </a:endParaRPr>
          </a:p>
          <a:p>
            <a:r>
              <a:rPr lang="en-US" sz="2400" dirty="0" smtClean="0">
                <a:hlinkClick r:id=""/>
              </a:rPr>
              <a:t>Check out Steve’s blog for code and walkthroughs</a:t>
            </a:r>
          </a:p>
          <a:p>
            <a:r>
              <a:rPr lang="en-US" sz="2400" dirty="0" smtClean="0">
                <a:hlinkClick r:id="rId7"/>
              </a:rPr>
              <a:t>Read Developing Microsoft SharePoint Applications using Windows Azure </a:t>
            </a:r>
            <a:endParaRPr lang="en-US" sz="2400" dirty="0" smtClean="0"/>
          </a:p>
          <a:p>
            <a:r>
              <a:rPr lang="en-US" sz="2400" dirty="0" smtClean="0"/>
              <a:t>This Week</a:t>
            </a:r>
            <a:endParaRPr lang="en-US" sz="2400" dirty="0" smtClean="0">
              <a:hlinkClick r:id=""/>
            </a:endParaRPr>
          </a:p>
          <a:p>
            <a:r>
              <a:rPr lang="en-US" sz="2400" dirty="0" smtClean="0"/>
              <a:t>Come see us at the Microsoft Booth!</a:t>
            </a:r>
            <a:endParaRPr lang="en-US" sz="2400"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5979" y="4189267"/>
            <a:ext cx="1616528" cy="1988874"/>
          </a:xfrm>
          <a:prstGeom prst="rect">
            <a:avLst/>
          </a:prstGeom>
          <a:noFill/>
          <a:ln>
            <a:noFill/>
          </a:ln>
          <a:effectLst>
            <a:outerShdw dist="35921" dir="2700000" algn="ctr" rotWithShape="0">
              <a:schemeClr val="bg2"/>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 descr="Description: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2156" y="1760240"/>
            <a:ext cx="3781543" cy="15185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47286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60631636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42095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33588" y="1876541"/>
            <a:ext cx="1511632"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walkthroughs</a:t>
            </a:r>
          </a:p>
        </p:txBody>
      </p:sp>
      <p:cxnSp>
        <p:nvCxnSpPr>
          <p:cNvPr id="9" name="Straight Connector 8"/>
          <p:cNvCxnSpPr/>
          <p:nvPr/>
        </p:nvCxnSpPr>
        <p:spPr>
          <a:xfrm flipH="1">
            <a:off x="4527729" y="2304179"/>
            <a:ext cx="1" cy="532658"/>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59459" y="1875296"/>
            <a:ext cx="1053173"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summary</a:t>
            </a:r>
          </a:p>
        </p:txBody>
      </p:sp>
      <p:cxnSp>
        <p:nvCxnSpPr>
          <p:cNvPr id="12" name="Straight Connector 11"/>
          <p:cNvCxnSpPr/>
          <p:nvPr/>
        </p:nvCxnSpPr>
        <p:spPr>
          <a:xfrm flipH="1">
            <a:off x="7154751" y="2300718"/>
            <a:ext cx="1" cy="532658"/>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auto">
          <a:xfrm>
            <a:off x="3412671" y="2882241"/>
            <a:ext cx="3339032" cy="1154097"/>
          </a:xfrm>
          <a:prstGeom prst="rect">
            <a:avLst/>
          </a:prstGeom>
          <a:solidFill>
            <a:schemeClr val="accent1">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ndParaRPr>
          </a:p>
        </p:txBody>
      </p:sp>
      <p:sp>
        <p:nvSpPr>
          <p:cNvPr id="19" name="TextBox 18"/>
          <p:cNvSpPr txBox="1"/>
          <p:nvPr/>
        </p:nvSpPr>
        <p:spPr>
          <a:xfrm>
            <a:off x="2139706" y="4772098"/>
            <a:ext cx="1340110"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background</a:t>
            </a:r>
          </a:p>
        </p:txBody>
      </p:sp>
      <p:sp>
        <p:nvSpPr>
          <p:cNvPr id="21" name="Rectangle 20"/>
          <p:cNvSpPr/>
          <p:nvPr/>
        </p:nvSpPr>
        <p:spPr bwMode="auto">
          <a:xfrm>
            <a:off x="6860022" y="2882239"/>
            <a:ext cx="594342" cy="1154097"/>
          </a:xfrm>
          <a:prstGeom prst="rect">
            <a:avLst/>
          </a:prstGeom>
          <a:solidFill>
            <a:schemeClr val="accent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ndParaRPr>
          </a:p>
        </p:txBody>
      </p:sp>
      <p:sp>
        <p:nvSpPr>
          <p:cNvPr id="22" name="Rectangle 21"/>
          <p:cNvSpPr/>
          <p:nvPr/>
        </p:nvSpPr>
        <p:spPr bwMode="auto">
          <a:xfrm>
            <a:off x="2596238" y="2886395"/>
            <a:ext cx="726626" cy="1154097"/>
          </a:xfrm>
          <a:prstGeom prst="rect">
            <a:avLst/>
          </a:prstGeom>
          <a:solidFill>
            <a:schemeClr val="accent1">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ndParaRPr>
          </a:p>
        </p:txBody>
      </p:sp>
      <p:cxnSp>
        <p:nvCxnSpPr>
          <p:cNvPr id="23" name="Straight Connector 22"/>
          <p:cNvCxnSpPr/>
          <p:nvPr/>
        </p:nvCxnSpPr>
        <p:spPr>
          <a:xfrm flipH="1">
            <a:off x="2959550" y="4116668"/>
            <a:ext cx="1" cy="53265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46850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71096862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a:t>
            </a:r>
            <a:endParaRPr lang="en-US" dirty="0"/>
          </a:p>
        </p:txBody>
      </p:sp>
      <p:sp>
        <p:nvSpPr>
          <p:cNvPr id="3" name="Text Placeholder 2"/>
          <p:cNvSpPr>
            <a:spLocks noGrp="1"/>
          </p:cNvSpPr>
          <p:nvPr>
            <p:ph type="body" sz="quarter" idx="10"/>
          </p:nvPr>
        </p:nvSpPr>
        <p:spPr/>
        <p:txBody>
          <a:bodyPr/>
          <a:lstStyle/>
          <a:p>
            <a:r>
              <a:rPr lang="en-US" smtClean="0"/>
              <a:t>Cost optimization</a:t>
            </a:r>
          </a:p>
          <a:p>
            <a:r>
              <a:rPr lang="en-US" smtClean="0"/>
              <a:t>Cloud-based services and data</a:t>
            </a:r>
          </a:p>
          <a:p>
            <a:r>
              <a:rPr lang="en-US" smtClean="0"/>
              <a:t>Office server-side services</a:t>
            </a:r>
          </a:p>
          <a:p>
            <a:r>
              <a:rPr lang="en-US" smtClean="0"/>
              <a:t>Extend Office in new ways</a:t>
            </a:r>
            <a:endParaRPr lang="en-US" dirty="0" smtClean="0"/>
          </a:p>
        </p:txBody>
      </p:sp>
    </p:spTree>
    <p:extLst>
      <p:ext uri="{BB962C8B-B14F-4D97-AF65-F5344CB8AC3E}">
        <p14:creationId xmlns:p14="http://schemas.microsoft.com/office/powerpoint/2010/main" val="239640494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p:txBody>
          <a:bodyPr/>
          <a:lstStyle/>
          <a:p>
            <a:r>
              <a:rPr lang="en-US" smtClean="0"/>
              <a:t>Points of integration</a:t>
            </a:r>
            <a:endParaRPr lang="en-US" dirty="0"/>
          </a:p>
        </p:txBody>
      </p:sp>
      <p:sp>
        <p:nvSpPr>
          <p:cNvPr id="3" name="Text Placeholder 2"/>
          <p:cNvSpPr>
            <a:spLocks noGrp="1"/>
          </p:cNvSpPr>
          <p:nvPr>
            <p:ph type="body" sz="quarter" idx="10"/>
          </p:nvPr>
        </p:nvSpPr>
        <p:spPr>
          <a:xfrm>
            <a:off x="519112" y="1447799"/>
            <a:ext cx="11149013" cy="3040832"/>
          </a:xfrm>
        </p:spPr>
        <p:txBody>
          <a:bodyPr/>
          <a:lstStyle/>
          <a:p>
            <a:pPr>
              <a:lnSpc>
                <a:spcPct val="80000"/>
              </a:lnSpc>
            </a:pPr>
            <a:r>
              <a:rPr lang="en-US" dirty="0">
                <a:solidFill>
                  <a:schemeClr val="tx1"/>
                </a:solidFill>
                <a:latin typeface="Segoe Light" pitchFamily="34" charset="0"/>
              </a:rPr>
              <a:t>Many Office integration options</a:t>
            </a:r>
          </a:p>
          <a:p>
            <a:pPr lvl="1">
              <a:lnSpc>
                <a:spcPct val="80000"/>
              </a:lnSpc>
            </a:pPr>
            <a:r>
              <a:rPr lang="en-US" dirty="0">
                <a:solidFill>
                  <a:schemeClr val="tx1"/>
                </a:solidFill>
                <a:latin typeface="Segoe Light" pitchFamily="34" charset="0"/>
              </a:rPr>
              <a:t>Excel &amp; Excel Services REST</a:t>
            </a:r>
          </a:p>
          <a:p>
            <a:pPr lvl="1">
              <a:lnSpc>
                <a:spcPct val="80000"/>
              </a:lnSpc>
            </a:pPr>
            <a:r>
              <a:rPr lang="en-US" dirty="0">
                <a:solidFill>
                  <a:schemeClr val="tx1"/>
                </a:solidFill>
                <a:latin typeface="Segoe Light" pitchFamily="34" charset="0"/>
              </a:rPr>
              <a:t>InfoPath &amp; Forms Services</a:t>
            </a:r>
          </a:p>
          <a:p>
            <a:pPr lvl="1">
              <a:lnSpc>
                <a:spcPct val="80000"/>
              </a:lnSpc>
            </a:pPr>
            <a:r>
              <a:rPr lang="en-US" dirty="0">
                <a:solidFill>
                  <a:schemeClr val="tx1"/>
                </a:solidFill>
                <a:latin typeface="Segoe Light" pitchFamily="34" charset="0"/>
              </a:rPr>
              <a:t>Access &amp; Access Services</a:t>
            </a:r>
          </a:p>
          <a:p>
            <a:pPr lvl="1">
              <a:lnSpc>
                <a:spcPct val="80000"/>
              </a:lnSpc>
            </a:pPr>
            <a:r>
              <a:rPr lang="en-US" dirty="0">
                <a:solidFill>
                  <a:schemeClr val="tx1"/>
                </a:solidFill>
                <a:latin typeface="Segoe Light" pitchFamily="34" charset="0"/>
              </a:rPr>
              <a:t>Visio &amp; SharePoint Designer for Workflows</a:t>
            </a:r>
          </a:p>
          <a:p>
            <a:pPr lvl="1">
              <a:lnSpc>
                <a:spcPct val="80000"/>
              </a:lnSpc>
            </a:pPr>
            <a:r>
              <a:rPr lang="en-US" dirty="0">
                <a:solidFill>
                  <a:schemeClr val="tx1"/>
                </a:solidFill>
                <a:latin typeface="Segoe Light" pitchFamily="34" charset="0"/>
              </a:rPr>
              <a:t>Visual Studio 2010 to build Office </a:t>
            </a:r>
            <a:r>
              <a:rPr lang="en-US" dirty="0" smtClean="0">
                <a:solidFill>
                  <a:schemeClr val="tx1"/>
                </a:solidFill>
                <a:latin typeface="Segoe Light" pitchFamily="34" charset="0"/>
              </a:rPr>
              <a:t>Add-ins</a:t>
            </a:r>
            <a:endParaRPr lang="en-US" dirty="0">
              <a:solidFill>
                <a:schemeClr val="tx1"/>
              </a:solidFill>
              <a:latin typeface="Segoe Light" pitchFamily="34" charset="0"/>
            </a:endParaRPr>
          </a:p>
          <a:p>
            <a:pPr>
              <a:lnSpc>
                <a:spcPct val="80000"/>
              </a:lnSpc>
            </a:pPr>
            <a:r>
              <a:rPr lang="en-US" dirty="0">
                <a:solidFill>
                  <a:schemeClr val="tx1"/>
                </a:solidFill>
                <a:latin typeface="Segoe Light" pitchFamily="34" charset="0"/>
              </a:rPr>
              <a:t>Integration cuts across both Office and Office </a:t>
            </a:r>
            <a:r>
              <a:rPr lang="en-US" dirty="0" smtClean="0">
                <a:solidFill>
                  <a:schemeClr val="tx1"/>
                </a:solidFill>
                <a:latin typeface="Segoe Light" pitchFamily="34" charset="0"/>
              </a:rPr>
              <a:t>365</a:t>
            </a:r>
            <a:endParaRPr lang="en-US" dirty="0">
              <a:solidFill>
                <a:schemeClr val="tx1"/>
              </a:solidFill>
              <a:latin typeface="Segoe Light" pitchFamily="34" charset="0"/>
            </a:endParaRPr>
          </a:p>
        </p:txBody>
      </p:sp>
    </p:spTree>
    <p:extLst>
      <p:ext uri="{BB962C8B-B14F-4D97-AF65-F5344CB8AC3E}">
        <p14:creationId xmlns:p14="http://schemas.microsoft.com/office/powerpoint/2010/main" val="385736900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4528" y="1411392"/>
            <a:ext cx="2160059" cy="358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70470" y="1437130"/>
            <a:ext cx="1516673" cy="33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0" y="1365796"/>
            <a:ext cx="2296391" cy="394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2829" y="1435668"/>
            <a:ext cx="1973536" cy="34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C:\Users\cmayo.REDMOND\Desktop\ofc365_h_rgb_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23312" y="686661"/>
            <a:ext cx="1841127" cy="483452"/>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bwMode="auto">
          <a:xfrm>
            <a:off x="1561009" y="1986774"/>
            <a:ext cx="8958943" cy="4452257"/>
          </a:xfrm>
          <a:prstGeom prst="roundRect">
            <a:avLst>
              <a:gd name="adj" fmla="val 2912"/>
            </a:avLst>
          </a:prstGeom>
          <a:gradFill flip="none" rotWithShape="1">
            <a:gsLst>
              <a:gs pos="100000">
                <a:srgbClr val="FFFFFF">
                  <a:alpha val="75000"/>
                </a:srgbClr>
              </a:gs>
              <a:gs pos="50000">
                <a:srgbClr val="FFFFFF">
                  <a:alpha val="40000"/>
                </a:srgbClr>
              </a:gs>
              <a:gs pos="0">
                <a:srgbClr val="FFFFFF">
                  <a:alpha val="20000"/>
                </a:srgbClr>
              </a:gs>
            </a:gsLst>
            <a:lin ang="13500000" scaled="1"/>
            <a:tileRect/>
          </a:gradFill>
          <a:ln>
            <a:solidFill>
              <a:srgbClr val="FFCC00"/>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latin typeface="Segoe UI" pitchFamily="34" charset="0"/>
              <a:ea typeface="Segoe UI" pitchFamily="34" charset="0"/>
              <a:cs typeface="Segoe UI" pitchFamily="34" charset="0"/>
            </a:endParaRPr>
          </a:p>
        </p:txBody>
      </p:sp>
      <p:grpSp>
        <p:nvGrpSpPr>
          <p:cNvPr id="19" name="Group 18"/>
          <p:cNvGrpSpPr/>
          <p:nvPr/>
        </p:nvGrpSpPr>
        <p:grpSpPr>
          <a:xfrm>
            <a:off x="2804542" y="3025437"/>
            <a:ext cx="7715407" cy="748557"/>
            <a:chOff x="1417709" y="3112694"/>
            <a:chExt cx="7335167" cy="748557"/>
          </a:xfrm>
        </p:grpSpPr>
        <p:sp>
          <p:nvSpPr>
            <p:cNvPr id="20" name="Rounded Rectangle 19"/>
            <p:cNvSpPr/>
            <p:nvPr/>
          </p:nvSpPr>
          <p:spPr bwMode="auto">
            <a:xfrm>
              <a:off x="1417709" y="3112694"/>
              <a:ext cx="7305675" cy="748557"/>
            </a:xfrm>
            <a:prstGeom prst="roundRect">
              <a:avLst/>
            </a:prstGeom>
            <a:gradFill rotWithShape="1">
              <a:gsLst>
                <a:gs pos="0">
                  <a:srgbClr val="FFCC00">
                    <a:tint val="70000"/>
                    <a:satMod val="180000"/>
                  </a:srgbClr>
                </a:gs>
                <a:gs pos="62000">
                  <a:srgbClr val="FFCC00">
                    <a:tint val="30000"/>
                    <a:satMod val="180000"/>
                  </a:srgbClr>
                </a:gs>
                <a:gs pos="100000">
                  <a:srgbClr val="FFCC00">
                    <a:tint val="22000"/>
                    <a:satMod val="180000"/>
                  </a:srgbClr>
                </a:gs>
              </a:gsLst>
              <a:lin ang="16200000" scaled="0"/>
            </a:gradFill>
            <a:ln w="9525" cap="flat" cmpd="sng" algn="ctr">
              <a:solidFill>
                <a:srgbClr val="FFCC00">
                  <a:shade val="80000"/>
                </a:srgbClr>
              </a:solidFill>
              <a:prstDash val="solid"/>
              <a:headEnd type="none" w="med" len="med"/>
              <a:tailEnd type="none" w="med" len="med"/>
            </a:ln>
            <a:effectLst>
              <a:outerShdw blurRad="50800" dist="38100" dir="5400000" rotWithShape="0">
                <a:srgbClr val="000000">
                  <a:alpha val="43137"/>
                </a:srgbClr>
              </a:outerShdw>
            </a:effectLst>
          </p:spPr>
          <p:txBody>
            <a:bodyPr vert="horz" wrap="square" lIns="68586" tIns="34293" rIns="68586" bIns="34293" numCol="1" rtlCol="0" anchor="ctr" anchorCtr="0" compatLnSpc="1">
              <a:prstTxWarp prst="textNoShape">
                <a:avLst/>
              </a:prstTxWarp>
            </a:bodyPr>
            <a:lstStyle/>
            <a:p>
              <a:pPr marL="0" marR="0" lvl="0" indent="0" algn="ctr" defTabSz="685666"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a:ea typeface="+mn-ea"/>
                <a:cs typeface="+mn-cs"/>
              </a:endParaRPr>
            </a:p>
          </p:txBody>
        </p:sp>
        <p:sp>
          <p:nvSpPr>
            <p:cNvPr id="21" name="Text Placeholder 5"/>
            <p:cNvSpPr txBox="1">
              <a:spLocks/>
            </p:cNvSpPr>
            <p:nvPr/>
          </p:nvSpPr>
          <p:spPr>
            <a:xfrm>
              <a:off x="3357183" y="3399158"/>
              <a:ext cx="5395693" cy="20774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Clr>
                  <a:schemeClr val="bg1"/>
                </a:buClr>
                <a:buSzPct val="100000"/>
                <a:buFont typeface="Arial" pitchFamily="34" charset="0"/>
                <a:buChar char="•"/>
                <a:defRPr sz="2000" kern="1200" spc="0">
                  <a:solidFill>
                    <a:schemeClr val="bg1"/>
                  </a:solidFill>
                  <a:latin typeface="+mn-lt"/>
                  <a:ea typeface="+mn-ea"/>
                  <a:cs typeface="Arial" pitchFamily="34" charset="0"/>
                </a:defRPr>
              </a:lvl1pPr>
              <a:lvl2pPr marL="855663" indent="-395288" algn="l" defTabSz="914363" rtl="0" eaLnBrk="1" latinLnBrk="0" hangingPunct="1">
                <a:lnSpc>
                  <a:spcPct val="90000"/>
                </a:lnSpc>
                <a:spcBef>
                  <a:spcPct val="20000"/>
                </a:spcBef>
                <a:buClr>
                  <a:schemeClr val="bg1"/>
                </a:buClr>
                <a:buSzPct val="100000"/>
                <a:buFont typeface="Arial" pitchFamily="34" charset="0"/>
                <a:buChar char="•"/>
                <a:defRPr sz="1800" kern="1200" spc="0">
                  <a:solidFill>
                    <a:schemeClr val="bg1"/>
                  </a:solidFill>
                  <a:latin typeface="+mn-lt"/>
                  <a:ea typeface="+mn-ea"/>
                  <a:cs typeface="Arial" pitchFamily="34" charset="0"/>
                </a:defRPr>
              </a:lvl2pPr>
              <a:lvl3pPr marL="1258888" indent="-403225" algn="l" defTabSz="914363" rtl="0" eaLnBrk="1" latinLnBrk="0" hangingPunct="1">
                <a:lnSpc>
                  <a:spcPct val="90000"/>
                </a:lnSpc>
                <a:spcBef>
                  <a:spcPct val="20000"/>
                </a:spcBef>
                <a:buClr>
                  <a:schemeClr val="bg1"/>
                </a:buClr>
                <a:buSzPct val="100000"/>
                <a:buFont typeface="Arial" pitchFamily="34" charset="0"/>
                <a:buChar char="•"/>
                <a:defRPr sz="1600" kern="1200" spc="0">
                  <a:solidFill>
                    <a:schemeClr val="bg1"/>
                  </a:solidFill>
                  <a:latin typeface="+mn-lt"/>
                  <a:ea typeface="+mn-ea"/>
                  <a:cs typeface="Arial" pitchFamily="34" charset="0"/>
                </a:defRPr>
              </a:lvl3pPr>
              <a:lvl4pPr marL="1604963" indent="-346075" algn="l" defTabSz="914363" rtl="0" eaLnBrk="1" latinLnBrk="0" hangingPunct="1">
                <a:lnSpc>
                  <a:spcPct val="90000"/>
                </a:lnSpc>
                <a:spcBef>
                  <a:spcPct val="20000"/>
                </a:spcBef>
                <a:buClr>
                  <a:schemeClr val="bg1"/>
                </a:buClr>
                <a:buSzPct val="100000"/>
                <a:buFont typeface="Arial" pitchFamily="34" charset="0"/>
                <a:buChar char="•"/>
                <a:defRPr sz="1400" kern="1200" spc="0">
                  <a:solidFill>
                    <a:schemeClr val="bg1"/>
                  </a:solidFill>
                  <a:latin typeface="+mn-lt"/>
                  <a:ea typeface="+mn-ea"/>
                  <a:cs typeface="Arial" pitchFamily="34" charset="0"/>
                </a:defRPr>
              </a:lvl4pPr>
              <a:lvl5pPr marL="1941513" indent="-336550" algn="l" defTabSz="914363" rtl="0" eaLnBrk="1" latinLnBrk="0" hangingPunct="1">
                <a:lnSpc>
                  <a:spcPct val="90000"/>
                </a:lnSpc>
                <a:spcBef>
                  <a:spcPct val="20000"/>
                </a:spcBef>
                <a:buClr>
                  <a:schemeClr val="bg1"/>
                </a:buClr>
                <a:buSzPct val="100000"/>
                <a:buFont typeface="Arial" pitchFamily="34" charset="0"/>
                <a:buChar char="•"/>
                <a:defRPr sz="1400" kern="1200" spc="0">
                  <a:solidFill>
                    <a:schemeClr val="bg1"/>
                  </a:solidFill>
                  <a:latin typeface="+mn-lt"/>
                  <a:ea typeface="+mn-ea"/>
                  <a:cs typeface="Arial"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00000"/>
                </a:lnSpc>
                <a:buClr>
                  <a:srgbClr val="FFFFFF"/>
                </a:buClr>
                <a:buNone/>
              </a:pPr>
              <a:r>
                <a:rPr lang="en-US" sz="1350" i="1" dirty="0" smtClean="0">
                  <a:latin typeface="Segoe UI" pitchFamily="34" charset="0"/>
                  <a:ea typeface="Segoe UI" pitchFamily="34" charset="0"/>
                  <a:cs typeface="Segoe UI" pitchFamily="34" charset="0"/>
                </a:rPr>
                <a:t>The complete </a:t>
              </a:r>
              <a:r>
                <a:rPr lang="en-US" sz="1350" i="1" dirty="0">
                  <a:latin typeface="Segoe UI" pitchFamily="34" charset="0"/>
                  <a:ea typeface="Segoe UI" pitchFamily="34" charset="0"/>
                  <a:cs typeface="Segoe UI" pitchFamily="34" charset="0"/>
                </a:rPr>
                <a:t>Office experience with services integration in </a:t>
              </a:r>
              <a:r>
                <a:rPr lang="en-US" sz="1350" i="1" dirty="0" smtClean="0">
                  <a:latin typeface="Segoe UI" pitchFamily="34" charset="0"/>
                  <a:ea typeface="Segoe UI" pitchFamily="34" charset="0"/>
                  <a:cs typeface="Segoe UI" pitchFamily="34" charset="0"/>
                </a:rPr>
                <a:t>Office 365</a:t>
              </a:r>
              <a:endParaRPr lang="en-US" sz="1350" i="1" dirty="0">
                <a:latin typeface="Segoe UI" pitchFamily="34" charset="0"/>
                <a:ea typeface="Segoe UI" pitchFamily="34" charset="0"/>
                <a:cs typeface="Segoe UI" pitchFamily="34" charset="0"/>
              </a:endParaRPr>
            </a:p>
          </p:txBody>
        </p:sp>
      </p:grpSp>
      <p:grpSp>
        <p:nvGrpSpPr>
          <p:cNvPr id="22" name="Group 21"/>
          <p:cNvGrpSpPr/>
          <p:nvPr/>
        </p:nvGrpSpPr>
        <p:grpSpPr>
          <a:xfrm>
            <a:off x="2815428" y="4622683"/>
            <a:ext cx="7673503" cy="748557"/>
            <a:chOff x="1417709" y="4131198"/>
            <a:chExt cx="7305675" cy="748557"/>
          </a:xfrm>
        </p:grpSpPr>
        <p:sp>
          <p:nvSpPr>
            <p:cNvPr id="24" name="Rounded Rectangle 23"/>
            <p:cNvSpPr/>
            <p:nvPr/>
          </p:nvSpPr>
          <p:spPr bwMode="auto">
            <a:xfrm>
              <a:off x="1417709" y="4131198"/>
              <a:ext cx="7305675" cy="748557"/>
            </a:xfrm>
            <a:prstGeom prst="roundRect">
              <a:avLst/>
            </a:prstGeom>
            <a:gradFill rotWithShape="1">
              <a:gsLst>
                <a:gs pos="0">
                  <a:srgbClr val="FFCC00">
                    <a:tint val="70000"/>
                    <a:satMod val="180000"/>
                  </a:srgbClr>
                </a:gs>
                <a:gs pos="62000">
                  <a:srgbClr val="FFCC00">
                    <a:tint val="30000"/>
                    <a:satMod val="180000"/>
                  </a:srgbClr>
                </a:gs>
                <a:gs pos="100000">
                  <a:srgbClr val="FFCC00">
                    <a:tint val="22000"/>
                    <a:satMod val="180000"/>
                  </a:srgbClr>
                </a:gs>
              </a:gsLst>
              <a:lin ang="16200000" scaled="0"/>
            </a:gradFill>
            <a:ln w="9525" cap="flat" cmpd="sng" algn="ctr">
              <a:solidFill>
                <a:srgbClr val="FFCC00">
                  <a:shade val="80000"/>
                </a:srgbClr>
              </a:solidFill>
              <a:prstDash val="solid"/>
              <a:headEnd type="none" w="med" len="med"/>
              <a:tailEnd type="none" w="med" len="med"/>
            </a:ln>
            <a:effectLst>
              <a:outerShdw blurRad="50800" dist="38100" dir="5400000" rotWithShape="0">
                <a:srgbClr val="000000">
                  <a:alpha val="43137"/>
                </a:srgbClr>
              </a:outerShdw>
            </a:effectLst>
          </p:spPr>
          <p:txBody>
            <a:bodyPr vert="horz" wrap="square" lIns="68586" tIns="34293" rIns="68586" bIns="34293" numCol="1" rtlCol="0" anchor="ctr" anchorCtr="0" compatLnSpc="1">
              <a:prstTxWarp prst="textNoShape">
                <a:avLst/>
              </a:prstTxWarp>
            </a:bodyPr>
            <a:lstStyle/>
            <a:p>
              <a:pPr marL="0" marR="0" lvl="0" indent="0" algn="ctr" defTabSz="68566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a:ea typeface="+mn-ea"/>
                <a:cs typeface="+mn-cs"/>
              </a:endParaRPr>
            </a:p>
          </p:txBody>
        </p:sp>
        <p:sp>
          <p:nvSpPr>
            <p:cNvPr id="25" name="Text Placeholder 5"/>
            <p:cNvSpPr txBox="1">
              <a:spLocks/>
            </p:cNvSpPr>
            <p:nvPr/>
          </p:nvSpPr>
          <p:spPr>
            <a:xfrm>
              <a:off x="3356976" y="4394655"/>
              <a:ext cx="5366405" cy="207749"/>
            </a:xfrm>
            <a:prstGeom prst="rect">
              <a:avLst/>
            </a:prstGeom>
          </p:spPr>
          <p:txBody>
            <a:bodyPr vert="horz" wrap="square" lIns="0" tIns="0" rIns="0" bIns="0" rtlCol="0">
              <a:spAutoFit/>
            </a:bodyPr>
            <a:lstStyle>
              <a:lvl1pPr marL="457200" indent="-457200" algn="l" defTabSz="914363" rtl="0" eaLnBrk="1" latinLnBrk="0" hangingPunct="1">
                <a:lnSpc>
                  <a:spcPct val="90000"/>
                </a:lnSpc>
                <a:spcBef>
                  <a:spcPct val="20000"/>
                </a:spcBef>
                <a:buClr>
                  <a:srgbClr val="777777"/>
                </a:buClr>
                <a:buSzPct val="130000"/>
                <a:buFont typeface="Arial" pitchFamily="34" charset="0"/>
                <a:buChar char="•"/>
                <a:defRPr sz="3200" kern="1200">
                  <a:solidFill>
                    <a:schemeClr val="tx1"/>
                  </a:solidFill>
                  <a:latin typeface="+mn-lt"/>
                  <a:ea typeface="+mn-ea"/>
                  <a:cs typeface="+mn-cs"/>
                </a:defRPr>
              </a:lvl1pPr>
              <a:lvl2pPr marL="854075" indent="-396875" algn="l" defTabSz="914363" rtl="0" eaLnBrk="1" latinLnBrk="0" hangingPunct="1">
                <a:lnSpc>
                  <a:spcPct val="90000"/>
                </a:lnSpc>
                <a:spcBef>
                  <a:spcPct val="20000"/>
                </a:spcBef>
                <a:buClr>
                  <a:srgbClr val="777777"/>
                </a:buClr>
                <a:buSzPct val="100000"/>
                <a:buFont typeface="Segoe" pitchFamily="34" charset="0"/>
                <a:buChar char="−"/>
                <a:defRPr lang="en-US" sz="2800" kern="1200" dirty="0" smtClean="0">
                  <a:solidFill>
                    <a:schemeClr val="tx1"/>
                  </a:solidFill>
                  <a:latin typeface="+mn-lt"/>
                  <a:ea typeface="+mn-ea"/>
                  <a:cs typeface="+mn-cs"/>
                </a:defRPr>
              </a:lvl2pPr>
              <a:lvl3pPr marL="1258888" indent="-404813"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777777"/>
                </a:buClr>
                <a:buSzPct val="100000"/>
                <a:buFont typeface="Segoe" pitchFamily="34" charset="0"/>
                <a:buChar char="−"/>
                <a:defRPr lang="en-US" sz="2400" kern="1200" dirty="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1350" i="1" dirty="0">
                  <a:solidFill>
                    <a:schemeClr val="bg1"/>
                  </a:solidFill>
                  <a:latin typeface="Segoe UI" pitchFamily="34" charset="0"/>
                  <a:ea typeface="Segoe UI" pitchFamily="34" charset="0"/>
                  <a:cs typeface="Segoe UI" pitchFamily="34" charset="0"/>
                </a:rPr>
                <a:t>Always the latest version of the Office apps, including Office Web Apps</a:t>
              </a:r>
            </a:p>
          </p:txBody>
        </p:sp>
      </p:grpSp>
      <p:grpSp>
        <p:nvGrpSpPr>
          <p:cNvPr id="26" name="Group 25"/>
          <p:cNvGrpSpPr/>
          <p:nvPr/>
        </p:nvGrpSpPr>
        <p:grpSpPr>
          <a:xfrm>
            <a:off x="2826310" y="5421305"/>
            <a:ext cx="7662621" cy="748557"/>
            <a:chOff x="1417709" y="4131198"/>
            <a:chExt cx="7305675" cy="748557"/>
          </a:xfrm>
        </p:grpSpPr>
        <p:sp>
          <p:nvSpPr>
            <p:cNvPr id="27" name="Rounded Rectangle 26"/>
            <p:cNvSpPr/>
            <p:nvPr/>
          </p:nvSpPr>
          <p:spPr bwMode="auto">
            <a:xfrm>
              <a:off x="1417709" y="4131198"/>
              <a:ext cx="7305675" cy="748557"/>
            </a:xfrm>
            <a:prstGeom prst="roundRect">
              <a:avLst/>
            </a:prstGeom>
            <a:gradFill rotWithShape="1">
              <a:gsLst>
                <a:gs pos="0">
                  <a:srgbClr val="FFCC00">
                    <a:tint val="70000"/>
                    <a:satMod val="180000"/>
                  </a:srgbClr>
                </a:gs>
                <a:gs pos="62000">
                  <a:srgbClr val="FFCC00">
                    <a:tint val="30000"/>
                    <a:satMod val="180000"/>
                  </a:srgbClr>
                </a:gs>
                <a:gs pos="100000">
                  <a:srgbClr val="FFCC00">
                    <a:tint val="22000"/>
                    <a:satMod val="180000"/>
                  </a:srgbClr>
                </a:gs>
              </a:gsLst>
              <a:lin ang="16200000" scaled="0"/>
            </a:gradFill>
            <a:ln w="9525" cap="flat" cmpd="sng" algn="ctr">
              <a:solidFill>
                <a:srgbClr val="FFCC00">
                  <a:shade val="80000"/>
                </a:srgbClr>
              </a:solidFill>
              <a:prstDash val="solid"/>
              <a:headEnd type="none" w="med" len="med"/>
              <a:tailEnd type="none" w="med" len="med"/>
            </a:ln>
            <a:effectLst>
              <a:outerShdw blurRad="50800" dist="38100" dir="5400000" rotWithShape="0">
                <a:srgbClr val="000000">
                  <a:alpha val="43137"/>
                </a:srgbClr>
              </a:outerShdw>
            </a:effectLst>
          </p:spPr>
          <p:txBody>
            <a:bodyPr vert="horz" wrap="square" lIns="68586" tIns="34293" rIns="68586" bIns="34293" numCol="1" rtlCol="0" anchor="ctr" anchorCtr="0" compatLnSpc="1">
              <a:prstTxWarp prst="textNoShape">
                <a:avLst/>
              </a:prstTxWarp>
            </a:bodyPr>
            <a:lstStyle/>
            <a:p>
              <a:pPr marL="0" marR="0" lvl="0" indent="0" algn="ctr" defTabSz="68566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a:ea typeface="+mn-ea"/>
                <a:cs typeface="+mn-cs"/>
              </a:endParaRPr>
            </a:p>
          </p:txBody>
        </p:sp>
        <p:sp>
          <p:nvSpPr>
            <p:cNvPr id="28" name="Text Placeholder 5"/>
            <p:cNvSpPr txBox="1">
              <a:spLocks/>
            </p:cNvSpPr>
            <p:nvPr/>
          </p:nvSpPr>
          <p:spPr>
            <a:xfrm>
              <a:off x="3356770" y="4403231"/>
              <a:ext cx="5199545" cy="207749"/>
            </a:xfrm>
            <a:prstGeom prst="rect">
              <a:avLst/>
            </a:prstGeom>
          </p:spPr>
          <p:txBody>
            <a:bodyPr vert="horz" wrap="square" lIns="0" tIns="0" rIns="0" bIns="0" rtlCol="0">
              <a:spAutoFit/>
            </a:bodyPr>
            <a:lstStyle>
              <a:lvl1pPr marL="457200" indent="-457200" algn="l" defTabSz="914363" rtl="0" eaLnBrk="1" latinLnBrk="0" hangingPunct="1">
                <a:lnSpc>
                  <a:spcPct val="90000"/>
                </a:lnSpc>
                <a:spcBef>
                  <a:spcPct val="20000"/>
                </a:spcBef>
                <a:buClr>
                  <a:srgbClr val="777777"/>
                </a:buClr>
                <a:buSzPct val="130000"/>
                <a:buFont typeface="Arial" pitchFamily="34" charset="0"/>
                <a:buChar char="•"/>
                <a:defRPr sz="3200" kern="1200">
                  <a:solidFill>
                    <a:schemeClr val="tx1"/>
                  </a:solidFill>
                  <a:latin typeface="+mn-lt"/>
                  <a:ea typeface="+mn-ea"/>
                  <a:cs typeface="+mn-cs"/>
                </a:defRPr>
              </a:lvl1pPr>
              <a:lvl2pPr marL="854075" indent="-396875" algn="l" defTabSz="914363" rtl="0" eaLnBrk="1" latinLnBrk="0" hangingPunct="1">
                <a:lnSpc>
                  <a:spcPct val="90000"/>
                </a:lnSpc>
                <a:spcBef>
                  <a:spcPct val="20000"/>
                </a:spcBef>
                <a:buClr>
                  <a:srgbClr val="777777"/>
                </a:buClr>
                <a:buSzPct val="100000"/>
                <a:buFont typeface="Segoe" pitchFamily="34" charset="0"/>
                <a:buChar char="−"/>
                <a:defRPr lang="en-US" sz="2800" kern="1200" dirty="0" smtClean="0">
                  <a:solidFill>
                    <a:schemeClr val="tx1"/>
                  </a:solidFill>
                  <a:latin typeface="+mn-lt"/>
                  <a:ea typeface="+mn-ea"/>
                  <a:cs typeface="+mn-cs"/>
                </a:defRPr>
              </a:lvl2pPr>
              <a:lvl3pPr marL="1258888" indent="-404813"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777777"/>
                </a:buClr>
                <a:buSzPct val="100000"/>
                <a:buFont typeface="Segoe" pitchFamily="34" charset="0"/>
                <a:buChar char="−"/>
                <a:defRPr lang="en-US" sz="2400" kern="1200" dirty="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1350" i="1" dirty="0" smtClean="0">
                  <a:solidFill>
                    <a:schemeClr val="bg1"/>
                  </a:solidFill>
                  <a:latin typeface="Segoe UI" pitchFamily="34" charset="0"/>
                  <a:ea typeface="Segoe UI" pitchFamily="34" charset="0"/>
                  <a:cs typeface="Segoe UI" pitchFamily="34" charset="0"/>
                </a:rPr>
                <a:t>Familiar Office user </a:t>
              </a:r>
              <a:r>
                <a:rPr lang="en-US" sz="1350" i="1" dirty="0">
                  <a:solidFill>
                    <a:schemeClr val="bg1"/>
                  </a:solidFill>
                  <a:latin typeface="Segoe UI" pitchFamily="34" charset="0"/>
                  <a:ea typeface="Segoe UI" pitchFamily="34" charset="0"/>
                  <a:cs typeface="Segoe UI" pitchFamily="34" charset="0"/>
                </a:rPr>
                <a:t>experience </a:t>
              </a:r>
              <a:r>
                <a:rPr lang="en-US" sz="1350" i="1" dirty="0" smtClean="0">
                  <a:solidFill>
                    <a:schemeClr val="bg1"/>
                  </a:solidFill>
                  <a:latin typeface="Segoe UI" pitchFamily="34" charset="0"/>
                  <a:ea typeface="Segoe UI" pitchFamily="34" charset="0"/>
                  <a:cs typeface="Segoe UI" pitchFamily="34" charset="0"/>
                </a:rPr>
                <a:t>to access services</a:t>
              </a:r>
            </a:p>
          </p:txBody>
        </p:sp>
      </p:grpSp>
      <p:grpSp>
        <p:nvGrpSpPr>
          <p:cNvPr id="29" name="Group 28"/>
          <p:cNvGrpSpPr/>
          <p:nvPr/>
        </p:nvGrpSpPr>
        <p:grpSpPr>
          <a:xfrm>
            <a:off x="2804546" y="2226814"/>
            <a:ext cx="7715407" cy="748557"/>
            <a:chOff x="1417709" y="3112694"/>
            <a:chExt cx="7335167" cy="748557"/>
          </a:xfrm>
        </p:grpSpPr>
        <p:sp>
          <p:nvSpPr>
            <p:cNvPr id="30" name="Rounded Rectangle 29"/>
            <p:cNvSpPr/>
            <p:nvPr/>
          </p:nvSpPr>
          <p:spPr bwMode="auto">
            <a:xfrm>
              <a:off x="1417709" y="3112694"/>
              <a:ext cx="7305675" cy="748557"/>
            </a:xfrm>
            <a:prstGeom prst="roundRect">
              <a:avLst/>
            </a:prstGeom>
            <a:gradFill rotWithShape="1">
              <a:gsLst>
                <a:gs pos="0">
                  <a:srgbClr val="FFCC00">
                    <a:tint val="70000"/>
                    <a:satMod val="180000"/>
                  </a:srgbClr>
                </a:gs>
                <a:gs pos="62000">
                  <a:srgbClr val="FFCC00">
                    <a:tint val="30000"/>
                    <a:satMod val="180000"/>
                  </a:srgbClr>
                </a:gs>
                <a:gs pos="100000">
                  <a:srgbClr val="FFCC00">
                    <a:tint val="22000"/>
                    <a:satMod val="180000"/>
                  </a:srgbClr>
                </a:gs>
              </a:gsLst>
              <a:lin ang="16200000" scaled="0"/>
            </a:gradFill>
            <a:ln w="9525" cap="flat" cmpd="sng" algn="ctr">
              <a:solidFill>
                <a:srgbClr val="FFCC00">
                  <a:shade val="80000"/>
                </a:srgbClr>
              </a:solidFill>
              <a:prstDash val="solid"/>
              <a:headEnd type="none" w="med" len="med"/>
              <a:tailEnd type="none" w="med" len="med"/>
            </a:ln>
            <a:effectLst>
              <a:outerShdw blurRad="50800" dist="38100" dir="5400000" rotWithShape="0">
                <a:srgbClr val="000000">
                  <a:alpha val="43137"/>
                </a:srgbClr>
              </a:outerShdw>
            </a:effectLst>
          </p:spPr>
          <p:txBody>
            <a:bodyPr vert="horz" wrap="square" lIns="68586" tIns="34293" rIns="68586" bIns="34293" numCol="1" rtlCol="0" anchor="ctr" anchorCtr="0" compatLnSpc="1">
              <a:prstTxWarp prst="textNoShape">
                <a:avLst/>
              </a:prstTxWarp>
            </a:bodyPr>
            <a:lstStyle/>
            <a:p>
              <a:pPr marL="0" marR="0" lvl="0" indent="0" algn="ctr" defTabSz="685666"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a:ea typeface="+mn-ea"/>
                <a:cs typeface="+mn-cs"/>
              </a:endParaRPr>
            </a:p>
          </p:txBody>
        </p:sp>
        <p:sp>
          <p:nvSpPr>
            <p:cNvPr id="31" name="Text Placeholder 5"/>
            <p:cNvSpPr txBox="1">
              <a:spLocks/>
            </p:cNvSpPr>
            <p:nvPr/>
          </p:nvSpPr>
          <p:spPr>
            <a:xfrm>
              <a:off x="3357183" y="3363533"/>
              <a:ext cx="5395693" cy="20774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Clr>
                  <a:schemeClr val="bg1"/>
                </a:buClr>
                <a:buSzPct val="100000"/>
                <a:buFont typeface="Arial" pitchFamily="34" charset="0"/>
                <a:buChar char="•"/>
                <a:defRPr sz="2000" kern="1200" spc="0">
                  <a:solidFill>
                    <a:schemeClr val="bg1"/>
                  </a:solidFill>
                  <a:latin typeface="+mn-lt"/>
                  <a:ea typeface="+mn-ea"/>
                  <a:cs typeface="Arial" pitchFamily="34" charset="0"/>
                </a:defRPr>
              </a:lvl1pPr>
              <a:lvl2pPr marL="855663" indent="-395288" algn="l" defTabSz="914363" rtl="0" eaLnBrk="1" latinLnBrk="0" hangingPunct="1">
                <a:lnSpc>
                  <a:spcPct val="90000"/>
                </a:lnSpc>
                <a:spcBef>
                  <a:spcPct val="20000"/>
                </a:spcBef>
                <a:buClr>
                  <a:schemeClr val="bg1"/>
                </a:buClr>
                <a:buSzPct val="100000"/>
                <a:buFont typeface="Arial" pitchFamily="34" charset="0"/>
                <a:buChar char="•"/>
                <a:defRPr sz="1800" kern="1200" spc="0">
                  <a:solidFill>
                    <a:schemeClr val="bg1"/>
                  </a:solidFill>
                  <a:latin typeface="+mn-lt"/>
                  <a:ea typeface="+mn-ea"/>
                  <a:cs typeface="Arial" pitchFamily="34" charset="0"/>
                </a:defRPr>
              </a:lvl2pPr>
              <a:lvl3pPr marL="1258888" indent="-403225" algn="l" defTabSz="914363" rtl="0" eaLnBrk="1" latinLnBrk="0" hangingPunct="1">
                <a:lnSpc>
                  <a:spcPct val="90000"/>
                </a:lnSpc>
                <a:spcBef>
                  <a:spcPct val="20000"/>
                </a:spcBef>
                <a:buClr>
                  <a:schemeClr val="bg1"/>
                </a:buClr>
                <a:buSzPct val="100000"/>
                <a:buFont typeface="Arial" pitchFamily="34" charset="0"/>
                <a:buChar char="•"/>
                <a:defRPr sz="1600" kern="1200" spc="0">
                  <a:solidFill>
                    <a:schemeClr val="bg1"/>
                  </a:solidFill>
                  <a:latin typeface="+mn-lt"/>
                  <a:ea typeface="+mn-ea"/>
                  <a:cs typeface="Arial" pitchFamily="34" charset="0"/>
                </a:defRPr>
              </a:lvl3pPr>
              <a:lvl4pPr marL="1604963" indent="-346075" algn="l" defTabSz="914363" rtl="0" eaLnBrk="1" latinLnBrk="0" hangingPunct="1">
                <a:lnSpc>
                  <a:spcPct val="90000"/>
                </a:lnSpc>
                <a:spcBef>
                  <a:spcPct val="20000"/>
                </a:spcBef>
                <a:buClr>
                  <a:schemeClr val="bg1"/>
                </a:buClr>
                <a:buSzPct val="100000"/>
                <a:buFont typeface="Arial" pitchFamily="34" charset="0"/>
                <a:buChar char="•"/>
                <a:defRPr sz="1400" kern="1200" spc="0">
                  <a:solidFill>
                    <a:schemeClr val="bg1"/>
                  </a:solidFill>
                  <a:latin typeface="+mn-lt"/>
                  <a:ea typeface="+mn-ea"/>
                  <a:cs typeface="Arial" pitchFamily="34" charset="0"/>
                </a:defRPr>
              </a:lvl4pPr>
              <a:lvl5pPr marL="1941513" indent="-336550" algn="l" defTabSz="914363" rtl="0" eaLnBrk="1" latinLnBrk="0" hangingPunct="1">
                <a:lnSpc>
                  <a:spcPct val="90000"/>
                </a:lnSpc>
                <a:spcBef>
                  <a:spcPct val="20000"/>
                </a:spcBef>
                <a:buClr>
                  <a:schemeClr val="bg1"/>
                </a:buClr>
                <a:buSzPct val="100000"/>
                <a:buFont typeface="Arial" pitchFamily="34" charset="0"/>
                <a:buChar char="•"/>
                <a:defRPr sz="1400" kern="1200" spc="0">
                  <a:solidFill>
                    <a:schemeClr val="bg1"/>
                  </a:solidFill>
                  <a:latin typeface="+mn-lt"/>
                  <a:ea typeface="+mn-ea"/>
                  <a:cs typeface="Arial"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00000"/>
                </a:lnSpc>
                <a:buClr>
                  <a:srgbClr val="FFFFFF"/>
                </a:buClr>
                <a:buNone/>
              </a:pPr>
              <a:r>
                <a:rPr lang="en-US" sz="1350" i="1" dirty="0">
                  <a:latin typeface="Segoe UI" pitchFamily="34" charset="0"/>
                  <a:ea typeface="Segoe UI" pitchFamily="34" charset="0"/>
                  <a:cs typeface="Segoe UI" pitchFamily="34" charset="0"/>
                </a:rPr>
                <a:t>Flexible </a:t>
              </a:r>
              <a:r>
                <a:rPr lang="en-US" sz="1350" i="1" dirty="0" smtClean="0">
                  <a:latin typeface="Segoe UI" pitchFamily="34" charset="0"/>
                  <a:ea typeface="Segoe UI" pitchFamily="34" charset="0"/>
                  <a:cs typeface="Segoe UI" pitchFamily="34" charset="0"/>
                </a:rPr>
                <a:t>service offering with </a:t>
              </a:r>
              <a:r>
                <a:rPr lang="en-US" sz="1350" i="1" dirty="0">
                  <a:latin typeface="Segoe UI" pitchFamily="34" charset="0"/>
                  <a:ea typeface="Segoe UI" pitchFamily="34" charset="0"/>
                  <a:cs typeface="Segoe UI" pitchFamily="34" charset="0"/>
                </a:rPr>
                <a:t>pay-as-you-go, per-user </a:t>
              </a:r>
              <a:r>
                <a:rPr lang="en-US" sz="1350" i="1" dirty="0" smtClean="0">
                  <a:latin typeface="Segoe UI" pitchFamily="34" charset="0"/>
                  <a:ea typeface="Segoe UI" pitchFamily="34" charset="0"/>
                  <a:cs typeface="Segoe UI" pitchFamily="34" charset="0"/>
                </a:rPr>
                <a:t>licensing</a:t>
              </a:r>
              <a:endParaRPr lang="en-US" sz="1350" i="1" dirty="0">
                <a:latin typeface="Segoe UI" pitchFamily="34" charset="0"/>
                <a:ea typeface="Segoe UI" pitchFamily="34" charset="0"/>
                <a:cs typeface="Segoe UI" pitchFamily="34" charset="0"/>
              </a:endParaRPr>
            </a:p>
          </p:txBody>
        </p:sp>
      </p:grpSp>
      <p:grpSp>
        <p:nvGrpSpPr>
          <p:cNvPr id="32" name="Group 31"/>
          <p:cNvGrpSpPr/>
          <p:nvPr/>
        </p:nvGrpSpPr>
        <p:grpSpPr>
          <a:xfrm>
            <a:off x="2804546" y="3824060"/>
            <a:ext cx="7684385" cy="748557"/>
            <a:chOff x="1417709" y="4131198"/>
            <a:chExt cx="7305675" cy="748557"/>
          </a:xfrm>
        </p:grpSpPr>
        <p:sp>
          <p:nvSpPr>
            <p:cNvPr id="33" name="Rounded Rectangle 32"/>
            <p:cNvSpPr/>
            <p:nvPr/>
          </p:nvSpPr>
          <p:spPr bwMode="auto">
            <a:xfrm>
              <a:off x="1417709" y="4131198"/>
              <a:ext cx="7305675" cy="748557"/>
            </a:xfrm>
            <a:prstGeom prst="roundRect">
              <a:avLst/>
            </a:prstGeom>
            <a:gradFill rotWithShape="1">
              <a:gsLst>
                <a:gs pos="0">
                  <a:srgbClr val="FFCC00">
                    <a:tint val="70000"/>
                    <a:satMod val="180000"/>
                  </a:srgbClr>
                </a:gs>
                <a:gs pos="62000">
                  <a:srgbClr val="FFCC00">
                    <a:tint val="30000"/>
                    <a:satMod val="180000"/>
                  </a:srgbClr>
                </a:gs>
                <a:gs pos="100000">
                  <a:srgbClr val="FFCC00">
                    <a:tint val="22000"/>
                    <a:satMod val="180000"/>
                  </a:srgbClr>
                </a:gs>
              </a:gsLst>
              <a:lin ang="16200000" scaled="0"/>
            </a:gradFill>
            <a:ln w="9525" cap="flat" cmpd="sng" algn="ctr">
              <a:solidFill>
                <a:srgbClr val="FFCC00">
                  <a:shade val="80000"/>
                </a:srgbClr>
              </a:solidFill>
              <a:prstDash val="solid"/>
              <a:headEnd type="none" w="med" len="med"/>
              <a:tailEnd type="none" w="med" len="med"/>
            </a:ln>
            <a:effectLst>
              <a:outerShdw blurRad="50800" dist="38100" dir="5400000" rotWithShape="0">
                <a:srgbClr val="000000">
                  <a:alpha val="43137"/>
                </a:srgbClr>
              </a:outerShdw>
            </a:effectLst>
          </p:spPr>
          <p:txBody>
            <a:bodyPr vert="horz" wrap="square" lIns="68586" tIns="34293" rIns="68586" bIns="34293" numCol="1" rtlCol="0" anchor="ctr" anchorCtr="0" compatLnSpc="1">
              <a:prstTxWarp prst="textNoShape">
                <a:avLst/>
              </a:prstTxWarp>
            </a:bodyPr>
            <a:lstStyle/>
            <a:p>
              <a:pPr marL="0" marR="0" lvl="0" indent="0" algn="ctr" defTabSz="68566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a:ea typeface="+mn-ea"/>
                <a:cs typeface="+mn-cs"/>
              </a:endParaRPr>
            </a:p>
          </p:txBody>
        </p:sp>
        <p:sp>
          <p:nvSpPr>
            <p:cNvPr id="34" name="Text Placeholder 5"/>
            <p:cNvSpPr txBox="1">
              <a:spLocks/>
            </p:cNvSpPr>
            <p:nvPr/>
          </p:nvSpPr>
          <p:spPr>
            <a:xfrm>
              <a:off x="3367532" y="4390301"/>
              <a:ext cx="5355849" cy="207749"/>
            </a:xfrm>
            <a:prstGeom prst="rect">
              <a:avLst/>
            </a:prstGeom>
          </p:spPr>
          <p:txBody>
            <a:bodyPr vert="horz" wrap="square" lIns="0" tIns="0" rIns="0" bIns="0" rtlCol="0">
              <a:spAutoFit/>
            </a:bodyPr>
            <a:lstStyle>
              <a:lvl1pPr marL="457200" indent="-457200" algn="l" defTabSz="914363" rtl="0" eaLnBrk="1" latinLnBrk="0" hangingPunct="1">
                <a:lnSpc>
                  <a:spcPct val="90000"/>
                </a:lnSpc>
                <a:spcBef>
                  <a:spcPct val="20000"/>
                </a:spcBef>
                <a:buClr>
                  <a:srgbClr val="777777"/>
                </a:buClr>
                <a:buSzPct val="130000"/>
                <a:buFont typeface="Arial" pitchFamily="34" charset="0"/>
                <a:buChar char="•"/>
                <a:defRPr sz="3200" kern="1200">
                  <a:solidFill>
                    <a:schemeClr val="tx1"/>
                  </a:solidFill>
                  <a:latin typeface="+mn-lt"/>
                  <a:ea typeface="+mn-ea"/>
                  <a:cs typeface="+mn-cs"/>
                </a:defRPr>
              </a:lvl1pPr>
              <a:lvl2pPr marL="854075" indent="-396875" algn="l" defTabSz="914363" rtl="0" eaLnBrk="1" latinLnBrk="0" hangingPunct="1">
                <a:lnSpc>
                  <a:spcPct val="90000"/>
                </a:lnSpc>
                <a:spcBef>
                  <a:spcPct val="20000"/>
                </a:spcBef>
                <a:buClr>
                  <a:srgbClr val="777777"/>
                </a:buClr>
                <a:buSzPct val="100000"/>
                <a:buFont typeface="Segoe" pitchFamily="34" charset="0"/>
                <a:buChar char="−"/>
                <a:defRPr lang="en-US" sz="2800" kern="1200" dirty="0" smtClean="0">
                  <a:solidFill>
                    <a:schemeClr val="tx1"/>
                  </a:solidFill>
                  <a:latin typeface="+mn-lt"/>
                  <a:ea typeface="+mn-ea"/>
                  <a:cs typeface="+mn-cs"/>
                </a:defRPr>
              </a:lvl2pPr>
              <a:lvl3pPr marL="1258888" indent="-404813"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777777"/>
                </a:buClr>
                <a:buSzPct val="100000"/>
                <a:buFont typeface="Segoe" pitchFamily="34" charset="0"/>
                <a:buChar char="−"/>
                <a:defRPr lang="en-US" sz="2400" kern="1200" dirty="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00000"/>
                </a:lnSpc>
                <a:buNone/>
              </a:pPr>
              <a:r>
                <a:rPr lang="en-US" sz="1350" i="1" dirty="0">
                  <a:solidFill>
                    <a:schemeClr val="bg1"/>
                  </a:solidFill>
                  <a:latin typeface="Segoe UI" pitchFamily="34" charset="0"/>
                  <a:ea typeface="Segoe UI" pitchFamily="34" charset="0"/>
                  <a:cs typeface="Segoe UI" pitchFamily="34" charset="0"/>
                </a:rPr>
                <a:t>Simplified end user </a:t>
              </a:r>
              <a:r>
                <a:rPr lang="en-US" sz="1350" i="1" dirty="0" smtClean="0">
                  <a:solidFill>
                    <a:schemeClr val="bg1"/>
                  </a:solidFill>
                  <a:latin typeface="Segoe UI" pitchFamily="34" charset="0"/>
                  <a:ea typeface="Segoe UI" pitchFamily="34" charset="0"/>
                  <a:cs typeface="Segoe UI" pitchFamily="34" charset="0"/>
                </a:rPr>
                <a:t>set-up to use online services</a:t>
              </a:r>
              <a:endParaRPr lang="en-US" sz="1350" i="1" dirty="0">
                <a:solidFill>
                  <a:schemeClr val="bg1"/>
                </a:solidFill>
                <a:latin typeface="Segoe UI" pitchFamily="34" charset="0"/>
                <a:ea typeface="Segoe UI" pitchFamily="34" charset="0"/>
                <a:cs typeface="Segoe UI" pitchFamily="34" charset="0"/>
              </a:endParaRPr>
            </a:p>
          </p:txBody>
        </p:sp>
      </p:grpSp>
      <p:grpSp>
        <p:nvGrpSpPr>
          <p:cNvPr id="35" name="Group 34"/>
          <p:cNvGrpSpPr/>
          <p:nvPr/>
        </p:nvGrpSpPr>
        <p:grpSpPr>
          <a:xfrm>
            <a:off x="1670208" y="2079489"/>
            <a:ext cx="3081938" cy="4238168"/>
            <a:chOff x="4608576" y="1285876"/>
            <a:chExt cx="4078224" cy="5041772"/>
          </a:xfrm>
        </p:grpSpPr>
        <p:sp>
          <p:nvSpPr>
            <p:cNvPr id="36" name="Rounded Rectangle 35"/>
            <p:cNvSpPr/>
            <p:nvPr/>
          </p:nvSpPr>
          <p:spPr>
            <a:xfrm flipH="1">
              <a:off x="4608576" y="1285876"/>
              <a:ext cx="4078224" cy="5041772"/>
            </a:xfrm>
            <a:prstGeom prst="roundRect">
              <a:avLst>
                <a:gd name="adj" fmla="val 5285"/>
              </a:avLst>
            </a:prstGeom>
            <a:gradFill flip="none" rotWithShape="1">
              <a:gsLst>
                <a:gs pos="0">
                  <a:schemeClr val="accent4">
                    <a:lumMod val="75000"/>
                  </a:schemeClr>
                </a:gs>
                <a:gs pos="35000">
                  <a:schemeClr val="accent4"/>
                </a:gs>
                <a:gs pos="65000">
                  <a:schemeClr val="accent4"/>
                </a:gs>
                <a:gs pos="100000">
                  <a:schemeClr val="accent4">
                    <a:lumMod val="75000"/>
                  </a:schemeClr>
                </a:gs>
              </a:gsLst>
              <a:lin ang="16200000" scaled="1"/>
              <a:tileRect/>
            </a:gradFill>
            <a:ln w="19050">
              <a:solidFill>
                <a:schemeClr val="accent4">
                  <a:lumMod val="75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solidFill>
                  <a:schemeClr val="bg1"/>
                </a:solidFill>
              </a:endParaRPr>
            </a:p>
          </p:txBody>
        </p:sp>
        <p:sp>
          <p:nvSpPr>
            <p:cNvPr id="37" name="Round Same Side Corner Rectangle 36"/>
            <p:cNvSpPr/>
            <p:nvPr/>
          </p:nvSpPr>
          <p:spPr>
            <a:xfrm flipH="1">
              <a:off x="4704084" y="1352550"/>
              <a:ext cx="3931920" cy="2065899"/>
            </a:xfrm>
            <a:prstGeom prst="round2SameRect">
              <a:avLst>
                <a:gd name="adj1" fmla="val 6071"/>
                <a:gd name="adj2" fmla="val 0"/>
              </a:avLst>
            </a:prstGeom>
            <a:gradFill flip="none" rotWithShape="1">
              <a:gsLst>
                <a:gs pos="0">
                  <a:schemeClr val="accent4">
                    <a:lumMod val="40000"/>
                    <a:lumOff val="60000"/>
                  </a:schemeClr>
                </a:gs>
                <a:gs pos="100000">
                  <a:schemeClr val="bg1">
                    <a:alpha val="0"/>
                  </a:schemeClr>
                </a:gs>
              </a:gsLst>
              <a:lin ang="54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8" name="Rounded Rectangle 37"/>
            <p:cNvSpPr/>
            <p:nvPr/>
          </p:nvSpPr>
          <p:spPr>
            <a:xfrm>
              <a:off x="4808803" y="1400174"/>
              <a:ext cx="3749040" cy="977266"/>
            </a:xfrm>
            <a:prstGeom prst="roundRect">
              <a:avLst>
                <a:gd name="adj" fmla="val 12349"/>
              </a:avLst>
            </a:prstGeom>
            <a:solidFill>
              <a:schemeClr val="accent4"/>
            </a:solidFill>
            <a:ln w="12700">
              <a:no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bg1"/>
                </a:solidFill>
              </a:endParaRPr>
            </a:p>
          </p:txBody>
        </p:sp>
      </p:grpSp>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05894" y="2357137"/>
            <a:ext cx="2679852" cy="447781"/>
          </a:xfrm>
          <a:prstGeom prst="rect">
            <a:avLst/>
          </a:prstGeom>
        </p:spPr>
      </p:pic>
      <p:sp>
        <p:nvSpPr>
          <p:cNvPr id="41" name="TextBox 40"/>
          <p:cNvSpPr txBox="1"/>
          <p:nvPr/>
        </p:nvSpPr>
        <p:spPr>
          <a:xfrm>
            <a:off x="2174820" y="5446521"/>
            <a:ext cx="1049686" cy="307777"/>
          </a:xfrm>
          <a:prstGeom prst="rect">
            <a:avLst/>
          </a:prstGeom>
          <a:noFill/>
        </p:spPr>
        <p:txBody>
          <a:bodyPr wrap="square" lIns="0" tIns="0" rIns="0" bIns="0" rtlCol="0">
            <a:spAutoFit/>
          </a:bodyPr>
          <a:lstStyle/>
          <a:p>
            <a:pPr marL="171450" indent="-171450">
              <a:buFont typeface="Arial" pitchFamily="34" charset="0"/>
              <a:buChar char="•"/>
            </a:pPr>
            <a:r>
              <a:rPr lang="en-US" sz="1000" dirty="0" smtClean="0">
                <a:solidFill>
                  <a:schemeClr val="bg1"/>
                </a:solidFill>
              </a:rPr>
              <a:t>Excel</a:t>
            </a:r>
          </a:p>
          <a:p>
            <a:pPr marL="171450" indent="-171450">
              <a:buFont typeface="Arial" pitchFamily="34" charset="0"/>
              <a:buChar char="•"/>
            </a:pPr>
            <a:r>
              <a:rPr lang="en-US" sz="1000" dirty="0" smtClean="0">
                <a:solidFill>
                  <a:schemeClr val="bg1"/>
                </a:solidFill>
              </a:rPr>
              <a:t>OneNote</a:t>
            </a:r>
          </a:p>
        </p:txBody>
      </p:sp>
      <p:pic>
        <p:nvPicPr>
          <p:cNvPr id="42" name="Picture 4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84734" y="4986463"/>
            <a:ext cx="1859530" cy="405046"/>
          </a:xfrm>
          <a:prstGeom prst="rect">
            <a:avLst/>
          </a:prstGeom>
        </p:spPr>
      </p:pic>
      <p:sp>
        <p:nvSpPr>
          <p:cNvPr id="43" name="TextBox 42"/>
          <p:cNvSpPr txBox="1"/>
          <p:nvPr/>
        </p:nvSpPr>
        <p:spPr>
          <a:xfrm>
            <a:off x="3198889" y="5449144"/>
            <a:ext cx="1049686" cy="307777"/>
          </a:xfrm>
          <a:prstGeom prst="rect">
            <a:avLst/>
          </a:prstGeom>
          <a:noFill/>
        </p:spPr>
        <p:txBody>
          <a:bodyPr wrap="square" lIns="0" tIns="0" rIns="0" bIns="0" rtlCol="0">
            <a:spAutoFit/>
          </a:bodyPr>
          <a:lstStyle/>
          <a:p>
            <a:pPr marL="171450" indent="-171450">
              <a:buFont typeface="Arial" pitchFamily="34" charset="0"/>
              <a:buChar char="•"/>
            </a:pPr>
            <a:r>
              <a:rPr lang="en-US" sz="1000" dirty="0" smtClean="0">
                <a:solidFill>
                  <a:schemeClr val="bg1"/>
                </a:solidFill>
              </a:rPr>
              <a:t>PowerPoint</a:t>
            </a:r>
          </a:p>
          <a:p>
            <a:pPr marL="171450" indent="-171450">
              <a:buFont typeface="Arial" pitchFamily="34" charset="0"/>
              <a:buChar char="•"/>
            </a:pPr>
            <a:r>
              <a:rPr lang="en-US" sz="1000" dirty="0" smtClean="0">
                <a:solidFill>
                  <a:schemeClr val="bg1"/>
                </a:solidFill>
              </a:rPr>
              <a:t>Word</a:t>
            </a:r>
          </a:p>
        </p:txBody>
      </p:sp>
      <p:grpSp>
        <p:nvGrpSpPr>
          <p:cNvPr id="44" name="Group 43"/>
          <p:cNvGrpSpPr/>
          <p:nvPr/>
        </p:nvGrpSpPr>
        <p:grpSpPr>
          <a:xfrm>
            <a:off x="1795209" y="3033699"/>
            <a:ext cx="2798564" cy="1720608"/>
            <a:chOff x="408372" y="2701552"/>
            <a:chExt cx="2798564" cy="1720608"/>
          </a:xfrm>
        </p:grpSpPr>
        <p:sp>
          <p:nvSpPr>
            <p:cNvPr id="45" name="Text Placeholder 2"/>
            <p:cNvSpPr txBox="1">
              <a:spLocks/>
            </p:cNvSpPr>
            <p:nvPr/>
          </p:nvSpPr>
          <p:spPr>
            <a:xfrm>
              <a:off x="2383976" y="2793038"/>
              <a:ext cx="822960" cy="138499"/>
            </a:xfrm>
            <a:prstGeom prst="rect">
              <a:avLst/>
            </a:prstGeom>
          </p:spPr>
          <p:txBody>
            <a:bodyPr wrap="square" lIns="0" tIns="0" rIns="0" bIns="0">
              <a:spAutoFit/>
            </a:bodyPr>
            <a:lstStyle>
              <a:defPPr>
                <a:defRPr lang="en-US"/>
              </a:defPPr>
              <a:lvl1pPr>
                <a:lnSpc>
                  <a:spcPct val="90000"/>
                </a:lnSpc>
                <a:defRPr b="1">
                  <a:gradFill>
                    <a:gsLst>
                      <a:gs pos="0">
                        <a:schemeClr val="tx2">
                          <a:lumMod val="25000"/>
                        </a:schemeClr>
                      </a:gs>
                      <a:gs pos="86000">
                        <a:schemeClr val="tx2">
                          <a:lumMod val="25000"/>
                        </a:schemeClr>
                      </a:gs>
                    </a:gsLst>
                    <a:lin ang="5400000" scaled="0"/>
                  </a:gradFill>
                </a:defRPr>
              </a:lvl1pPr>
            </a:lstStyle>
            <a:p>
              <a:pPr defTabSz="914363" fontAlgn="base">
                <a:spcBef>
                  <a:spcPts val="500"/>
                </a:spcBef>
                <a:spcAft>
                  <a:spcPct val="0"/>
                </a:spcAft>
              </a:pPr>
              <a:r>
                <a:rPr lang="en-US" sz="1000" b="0" dirty="0" smtClean="0">
                  <a:solidFill>
                    <a:schemeClr val="bg1"/>
                  </a:solidFill>
                  <a:latin typeface="Segoe UI"/>
                </a:rPr>
                <a:t>Publisher</a:t>
              </a:r>
            </a:p>
          </p:txBody>
        </p:sp>
        <p:pic>
          <p:nvPicPr>
            <p:cNvPr id="46" name="Picture 6" descr="\\cmcreate\brandteam\EPRO\TRANSFER\ppt\OneNote2010_256.png"/>
            <p:cNvPicPr>
              <a:picLocks noChangeAspect="1" noChangeArrowheads="1"/>
            </p:cNvPicPr>
            <p:nvPr/>
          </p:nvPicPr>
          <p:blipFill>
            <a:blip r:embed="rId11" cstate="print"/>
            <a:srcRect/>
            <a:stretch>
              <a:fillRect/>
            </a:stretch>
          </p:blipFill>
          <p:spPr bwMode="auto">
            <a:xfrm>
              <a:off x="1141682" y="3759117"/>
              <a:ext cx="310896" cy="293881"/>
            </a:xfrm>
            <a:prstGeom prst="rect">
              <a:avLst/>
            </a:prstGeom>
            <a:noFill/>
          </p:spPr>
        </p:pic>
        <p:pic>
          <p:nvPicPr>
            <p:cNvPr id="47" name="Picture 2" descr="\\cmcreate\brandteam\EPRO\TRANSFER\ppt\Word2010_256.png"/>
            <p:cNvPicPr>
              <a:picLocks noChangeAspect="1" noChangeArrowheads="1"/>
            </p:cNvPicPr>
            <p:nvPr/>
          </p:nvPicPr>
          <p:blipFill>
            <a:blip r:embed="rId12" cstate="print"/>
            <a:srcRect/>
            <a:stretch>
              <a:fillRect/>
            </a:stretch>
          </p:blipFill>
          <p:spPr bwMode="auto">
            <a:xfrm>
              <a:off x="1142035" y="2717136"/>
              <a:ext cx="310896" cy="292305"/>
            </a:xfrm>
            <a:prstGeom prst="rect">
              <a:avLst/>
            </a:prstGeom>
            <a:noFill/>
          </p:spPr>
        </p:pic>
        <p:pic>
          <p:nvPicPr>
            <p:cNvPr id="48" name="Picture 4" descr="\\cmcreate\brandteam\EPRO\TRANSFER\ppt\Excel2010_256.png"/>
            <p:cNvPicPr>
              <a:picLocks noChangeAspect="1" noChangeArrowheads="1"/>
            </p:cNvPicPr>
            <p:nvPr/>
          </p:nvPicPr>
          <p:blipFill>
            <a:blip r:embed="rId13" cstate="print"/>
            <a:srcRect/>
            <a:stretch>
              <a:fillRect/>
            </a:stretch>
          </p:blipFill>
          <p:spPr bwMode="auto">
            <a:xfrm>
              <a:off x="1142035" y="3064463"/>
              <a:ext cx="310896" cy="292305"/>
            </a:xfrm>
            <a:prstGeom prst="rect">
              <a:avLst/>
            </a:prstGeom>
            <a:noFill/>
          </p:spPr>
        </p:pic>
        <p:pic>
          <p:nvPicPr>
            <p:cNvPr id="49" name="Picture 8" descr="\\cmcreate\brandteam\EPRO\TRANSFER\ppt\PowerPoint2010_256.png"/>
            <p:cNvPicPr>
              <a:picLocks noChangeAspect="1" noChangeArrowheads="1"/>
            </p:cNvPicPr>
            <p:nvPr/>
          </p:nvPicPr>
          <p:blipFill>
            <a:blip r:embed="rId14" cstate="print"/>
            <a:srcRect/>
            <a:stretch>
              <a:fillRect/>
            </a:stretch>
          </p:blipFill>
          <p:spPr bwMode="auto">
            <a:xfrm>
              <a:off x="1142035" y="3411790"/>
              <a:ext cx="310896" cy="292305"/>
            </a:xfrm>
            <a:prstGeom prst="rect">
              <a:avLst/>
            </a:prstGeom>
            <a:noFill/>
          </p:spPr>
        </p:pic>
        <p:pic>
          <p:nvPicPr>
            <p:cNvPr id="50" name="Picture 7" descr="\\cmcreate\brandteam\EPRO\TRANSFER\ppt\Outlook2010_256.png"/>
            <p:cNvPicPr>
              <a:picLocks noChangeAspect="1" noChangeArrowheads="1"/>
            </p:cNvPicPr>
            <p:nvPr/>
          </p:nvPicPr>
          <p:blipFill>
            <a:blip r:embed="rId15" cstate="print"/>
            <a:srcRect/>
            <a:stretch>
              <a:fillRect/>
            </a:stretch>
          </p:blipFill>
          <p:spPr bwMode="auto">
            <a:xfrm>
              <a:off x="1142035" y="4108770"/>
              <a:ext cx="310896" cy="292305"/>
            </a:xfrm>
            <a:prstGeom prst="rect">
              <a:avLst/>
            </a:prstGeom>
            <a:noFill/>
          </p:spPr>
        </p:pic>
        <p:pic>
          <p:nvPicPr>
            <p:cNvPr id="51" name="Picture 3" descr="\\cmcreate\brandteam\EPRO\TRANSFER\ppt\Access2010_256.png"/>
            <p:cNvPicPr>
              <a:picLocks noChangeAspect="1" noChangeArrowheads="1"/>
            </p:cNvPicPr>
            <p:nvPr/>
          </p:nvPicPr>
          <p:blipFill>
            <a:blip r:embed="rId16" cstate="print"/>
            <a:srcRect/>
            <a:stretch>
              <a:fillRect/>
            </a:stretch>
          </p:blipFill>
          <p:spPr bwMode="auto">
            <a:xfrm>
              <a:off x="2017925" y="3048879"/>
              <a:ext cx="310896" cy="292305"/>
            </a:xfrm>
            <a:prstGeom prst="rect">
              <a:avLst/>
            </a:prstGeom>
            <a:noFill/>
          </p:spPr>
        </p:pic>
        <p:pic>
          <p:nvPicPr>
            <p:cNvPr id="52" name="Picture 10" descr="\\cmcreate\brandteam\EPRO\TRANSFER\ppt\Publisher2010_256.png"/>
            <p:cNvPicPr>
              <a:picLocks noChangeAspect="1" noChangeArrowheads="1"/>
            </p:cNvPicPr>
            <p:nvPr/>
          </p:nvPicPr>
          <p:blipFill>
            <a:blip r:embed="rId17" cstate="print"/>
            <a:srcRect/>
            <a:stretch>
              <a:fillRect/>
            </a:stretch>
          </p:blipFill>
          <p:spPr bwMode="auto">
            <a:xfrm>
              <a:off x="2017925" y="2701552"/>
              <a:ext cx="310896" cy="292305"/>
            </a:xfrm>
            <a:prstGeom prst="rect">
              <a:avLst/>
            </a:prstGeom>
            <a:noFill/>
          </p:spPr>
        </p:pic>
        <p:pic>
          <p:nvPicPr>
            <p:cNvPr id="53" name="Picture 5" descr="\\cmcreate\brandteam\EPRO\TRANSFER\ppt\InfoPath2010_256.png"/>
            <p:cNvPicPr>
              <a:picLocks noChangeAspect="1" noChangeArrowheads="1"/>
            </p:cNvPicPr>
            <p:nvPr/>
          </p:nvPicPr>
          <p:blipFill>
            <a:blip r:embed="rId18" cstate="print"/>
            <a:srcRect/>
            <a:stretch>
              <a:fillRect/>
            </a:stretch>
          </p:blipFill>
          <p:spPr bwMode="auto">
            <a:xfrm>
              <a:off x="2017925" y="3396206"/>
              <a:ext cx="310896" cy="292305"/>
            </a:xfrm>
            <a:prstGeom prst="rect">
              <a:avLst/>
            </a:prstGeom>
            <a:noFill/>
          </p:spPr>
        </p:pic>
        <p:pic>
          <p:nvPicPr>
            <p:cNvPr id="54" name="Picture 5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027602" y="3744532"/>
              <a:ext cx="310896" cy="288870"/>
            </a:xfrm>
            <a:prstGeom prst="rect">
              <a:avLst/>
            </a:prstGeom>
          </p:spPr>
        </p:pic>
        <p:sp>
          <p:nvSpPr>
            <p:cNvPr id="55" name="Text Placeholder 2"/>
            <p:cNvSpPr txBox="1">
              <a:spLocks/>
            </p:cNvSpPr>
            <p:nvPr/>
          </p:nvSpPr>
          <p:spPr>
            <a:xfrm>
              <a:off x="408372" y="2790000"/>
              <a:ext cx="680204" cy="138499"/>
            </a:xfrm>
            <a:prstGeom prst="rect">
              <a:avLst/>
            </a:prstGeom>
          </p:spPr>
          <p:txBody>
            <a:bodyPr wrap="square" lIns="0" tIns="0" rIns="0" bIns="0">
              <a:spAutoFit/>
            </a:bodyPr>
            <a:lstStyle>
              <a:defPPr>
                <a:defRPr lang="en-US"/>
              </a:defPPr>
              <a:lvl1pPr>
                <a:lnSpc>
                  <a:spcPct val="90000"/>
                </a:lnSpc>
                <a:defRPr b="1">
                  <a:gradFill>
                    <a:gsLst>
                      <a:gs pos="0">
                        <a:schemeClr val="tx2">
                          <a:lumMod val="25000"/>
                        </a:schemeClr>
                      </a:gs>
                      <a:gs pos="86000">
                        <a:schemeClr val="tx2">
                          <a:lumMod val="25000"/>
                        </a:schemeClr>
                      </a:gs>
                    </a:gsLst>
                    <a:lin ang="5400000" scaled="0"/>
                  </a:gradFill>
                </a:defRPr>
              </a:lvl1pPr>
            </a:lstStyle>
            <a:p>
              <a:pPr algn="r" defTabSz="914363" fontAlgn="base">
                <a:spcBef>
                  <a:spcPts val="500"/>
                </a:spcBef>
                <a:spcAft>
                  <a:spcPct val="0"/>
                </a:spcAft>
              </a:pPr>
              <a:r>
                <a:rPr lang="en-US" sz="1000" b="0" dirty="0" smtClean="0">
                  <a:solidFill>
                    <a:schemeClr val="bg1"/>
                  </a:solidFill>
                  <a:latin typeface="Segoe UI"/>
                </a:rPr>
                <a:t>Word</a:t>
              </a:r>
              <a:endParaRPr lang="en-US" sz="1000" b="0" dirty="0">
                <a:solidFill>
                  <a:schemeClr val="bg1"/>
                </a:solidFill>
                <a:latin typeface="Segoe UI"/>
              </a:endParaRPr>
            </a:p>
          </p:txBody>
        </p:sp>
        <p:sp>
          <p:nvSpPr>
            <p:cNvPr id="56" name="Text Placeholder 2"/>
            <p:cNvSpPr txBox="1">
              <a:spLocks/>
            </p:cNvSpPr>
            <p:nvPr/>
          </p:nvSpPr>
          <p:spPr>
            <a:xfrm>
              <a:off x="408372" y="3155949"/>
              <a:ext cx="680204" cy="138499"/>
            </a:xfrm>
            <a:prstGeom prst="rect">
              <a:avLst/>
            </a:prstGeom>
          </p:spPr>
          <p:txBody>
            <a:bodyPr wrap="square" lIns="0" tIns="0" rIns="0" bIns="0">
              <a:spAutoFit/>
            </a:bodyPr>
            <a:lstStyle>
              <a:defPPr>
                <a:defRPr lang="en-US"/>
              </a:defPPr>
              <a:lvl1pPr>
                <a:lnSpc>
                  <a:spcPct val="90000"/>
                </a:lnSpc>
                <a:defRPr b="1">
                  <a:gradFill>
                    <a:gsLst>
                      <a:gs pos="0">
                        <a:schemeClr val="tx2">
                          <a:lumMod val="25000"/>
                        </a:schemeClr>
                      </a:gs>
                      <a:gs pos="86000">
                        <a:schemeClr val="tx2">
                          <a:lumMod val="25000"/>
                        </a:schemeClr>
                      </a:gs>
                    </a:gsLst>
                    <a:lin ang="5400000" scaled="0"/>
                  </a:gradFill>
                </a:defRPr>
              </a:lvl1pPr>
            </a:lstStyle>
            <a:p>
              <a:pPr algn="r" defTabSz="914363" fontAlgn="base">
                <a:spcBef>
                  <a:spcPts val="500"/>
                </a:spcBef>
                <a:spcAft>
                  <a:spcPct val="0"/>
                </a:spcAft>
              </a:pPr>
              <a:r>
                <a:rPr lang="en-US" sz="1000" b="0" dirty="0" smtClean="0">
                  <a:solidFill>
                    <a:schemeClr val="bg1"/>
                  </a:solidFill>
                  <a:latin typeface="Segoe UI"/>
                </a:rPr>
                <a:t>Excel</a:t>
              </a:r>
              <a:endParaRPr lang="en-US" sz="1000" b="0" dirty="0">
                <a:solidFill>
                  <a:schemeClr val="bg1"/>
                </a:solidFill>
                <a:latin typeface="Segoe UI"/>
              </a:endParaRPr>
            </a:p>
          </p:txBody>
        </p:sp>
        <p:sp>
          <p:nvSpPr>
            <p:cNvPr id="57" name="Text Placeholder 2"/>
            <p:cNvSpPr txBox="1">
              <a:spLocks/>
            </p:cNvSpPr>
            <p:nvPr/>
          </p:nvSpPr>
          <p:spPr>
            <a:xfrm>
              <a:off x="408372" y="3503276"/>
              <a:ext cx="680204" cy="138499"/>
            </a:xfrm>
            <a:prstGeom prst="rect">
              <a:avLst/>
            </a:prstGeom>
          </p:spPr>
          <p:txBody>
            <a:bodyPr wrap="square" lIns="0" tIns="0" rIns="0" bIns="0">
              <a:spAutoFit/>
            </a:bodyPr>
            <a:lstStyle>
              <a:defPPr>
                <a:defRPr lang="en-US"/>
              </a:defPPr>
              <a:lvl1pPr>
                <a:lnSpc>
                  <a:spcPct val="90000"/>
                </a:lnSpc>
                <a:defRPr b="1">
                  <a:gradFill>
                    <a:gsLst>
                      <a:gs pos="0">
                        <a:schemeClr val="tx2">
                          <a:lumMod val="25000"/>
                        </a:schemeClr>
                      </a:gs>
                      <a:gs pos="86000">
                        <a:schemeClr val="tx2">
                          <a:lumMod val="25000"/>
                        </a:schemeClr>
                      </a:gs>
                    </a:gsLst>
                    <a:lin ang="5400000" scaled="0"/>
                  </a:gradFill>
                </a:defRPr>
              </a:lvl1pPr>
            </a:lstStyle>
            <a:p>
              <a:pPr algn="r" defTabSz="914363" fontAlgn="base">
                <a:spcBef>
                  <a:spcPts val="500"/>
                </a:spcBef>
                <a:spcAft>
                  <a:spcPct val="0"/>
                </a:spcAft>
              </a:pPr>
              <a:r>
                <a:rPr lang="en-US" sz="1000" b="0" dirty="0" smtClean="0">
                  <a:solidFill>
                    <a:schemeClr val="bg1"/>
                  </a:solidFill>
                  <a:latin typeface="Segoe UI"/>
                </a:rPr>
                <a:t>PowerPoint</a:t>
              </a:r>
              <a:endParaRPr lang="en-US" sz="1000" b="0" dirty="0">
                <a:solidFill>
                  <a:schemeClr val="bg1"/>
                </a:solidFill>
                <a:latin typeface="Segoe UI"/>
              </a:endParaRPr>
            </a:p>
          </p:txBody>
        </p:sp>
        <p:sp>
          <p:nvSpPr>
            <p:cNvPr id="58" name="Text Placeholder 2"/>
            <p:cNvSpPr txBox="1">
              <a:spLocks/>
            </p:cNvSpPr>
            <p:nvPr/>
          </p:nvSpPr>
          <p:spPr>
            <a:xfrm>
              <a:off x="408372" y="3851766"/>
              <a:ext cx="680204" cy="138499"/>
            </a:xfrm>
            <a:prstGeom prst="rect">
              <a:avLst/>
            </a:prstGeom>
          </p:spPr>
          <p:txBody>
            <a:bodyPr wrap="square" lIns="0" tIns="0" rIns="0" bIns="0">
              <a:spAutoFit/>
            </a:bodyPr>
            <a:lstStyle>
              <a:defPPr>
                <a:defRPr lang="en-US"/>
              </a:defPPr>
              <a:lvl1pPr>
                <a:lnSpc>
                  <a:spcPct val="90000"/>
                </a:lnSpc>
                <a:defRPr b="1">
                  <a:gradFill>
                    <a:gsLst>
                      <a:gs pos="0">
                        <a:schemeClr val="tx2">
                          <a:lumMod val="25000"/>
                        </a:schemeClr>
                      </a:gs>
                      <a:gs pos="86000">
                        <a:schemeClr val="tx2">
                          <a:lumMod val="25000"/>
                        </a:schemeClr>
                      </a:gs>
                    </a:gsLst>
                    <a:lin ang="5400000" scaled="0"/>
                  </a:gradFill>
                </a:defRPr>
              </a:lvl1pPr>
            </a:lstStyle>
            <a:p>
              <a:pPr algn="r" defTabSz="914363" fontAlgn="base">
                <a:spcBef>
                  <a:spcPts val="500"/>
                </a:spcBef>
                <a:spcAft>
                  <a:spcPct val="0"/>
                </a:spcAft>
              </a:pPr>
              <a:r>
                <a:rPr lang="en-US" sz="1000" b="0" dirty="0" smtClean="0">
                  <a:solidFill>
                    <a:schemeClr val="bg1"/>
                  </a:solidFill>
                  <a:latin typeface="Segoe UI"/>
                </a:rPr>
                <a:t>OneNote  </a:t>
              </a:r>
            </a:p>
          </p:txBody>
        </p:sp>
        <p:sp>
          <p:nvSpPr>
            <p:cNvPr id="59" name="Text Placeholder 2"/>
            <p:cNvSpPr txBox="1">
              <a:spLocks/>
            </p:cNvSpPr>
            <p:nvPr/>
          </p:nvSpPr>
          <p:spPr>
            <a:xfrm>
              <a:off x="408372" y="4200256"/>
              <a:ext cx="680204" cy="138499"/>
            </a:xfrm>
            <a:prstGeom prst="rect">
              <a:avLst/>
            </a:prstGeom>
          </p:spPr>
          <p:txBody>
            <a:bodyPr wrap="square" lIns="0" tIns="0" rIns="0" bIns="0">
              <a:spAutoFit/>
            </a:bodyPr>
            <a:lstStyle>
              <a:defPPr>
                <a:defRPr lang="en-US"/>
              </a:defPPr>
              <a:lvl1pPr>
                <a:lnSpc>
                  <a:spcPct val="90000"/>
                </a:lnSpc>
                <a:defRPr b="1">
                  <a:gradFill>
                    <a:gsLst>
                      <a:gs pos="0">
                        <a:schemeClr val="tx2">
                          <a:lumMod val="25000"/>
                        </a:schemeClr>
                      </a:gs>
                      <a:gs pos="86000">
                        <a:schemeClr val="tx2">
                          <a:lumMod val="25000"/>
                        </a:schemeClr>
                      </a:gs>
                    </a:gsLst>
                    <a:lin ang="5400000" scaled="0"/>
                  </a:gradFill>
                </a:defRPr>
              </a:lvl1pPr>
            </a:lstStyle>
            <a:p>
              <a:pPr algn="r" defTabSz="914363" fontAlgn="base">
                <a:spcBef>
                  <a:spcPts val="500"/>
                </a:spcBef>
                <a:spcAft>
                  <a:spcPct val="0"/>
                </a:spcAft>
              </a:pPr>
              <a:r>
                <a:rPr lang="en-US" sz="1000" b="0" dirty="0" smtClean="0">
                  <a:solidFill>
                    <a:schemeClr val="bg1"/>
                  </a:solidFill>
                  <a:latin typeface="Segoe UI"/>
                </a:rPr>
                <a:t>Outlook </a:t>
              </a:r>
            </a:p>
          </p:txBody>
        </p:sp>
        <p:sp>
          <p:nvSpPr>
            <p:cNvPr id="60" name="Text Placeholder 2"/>
            <p:cNvSpPr txBox="1">
              <a:spLocks/>
            </p:cNvSpPr>
            <p:nvPr/>
          </p:nvSpPr>
          <p:spPr>
            <a:xfrm>
              <a:off x="2383976" y="3140365"/>
              <a:ext cx="822960" cy="138499"/>
            </a:xfrm>
            <a:prstGeom prst="rect">
              <a:avLst/>
            </a:prstGeom>
          </p:spPr>
          <p:txBody>
            <a:bodyPr wrap="square" lIns="0" tIns="0" rIns="0" bIns="0">
              <a:spAutoFit/>
            </a:bodyPr>
            <a:lstStyle>
              <a:defPPr>
                <a:defRPr lang="en-US"/>
              </a:defPPr>
              <a:lvl1pPr>
                <a:lnSpc>
                  <a:spcPct val="90000"/>
                </a:lnSpc>
                <a:defRPr b="1">
                  <a:gradFill>
                    <a:gsLst>
                      <a:gs pos="0">
                        <a:schemeClr val="tx2">
                          <a:lumMod val="25000"/>
                        </a:schemeClr>
                      </a:gs>
                      <a:gs pos="86000">
                        <a:schemeClr val="tx2">
                          <a:lumMod val="25000"/>
                        </a:schemeClr>
                      </a:gs>
                    </a:gsLst>
                    <a:lin ang="5400000" scaled="0"/>
                  </a:gradFill>
                </a:defRPr>
              </a:lvl1pPr>
            </a:lstStyle>
            <a:p>
              <a:pPr defTabSz="914363" fontAlgn="base">
                <a:spcBef>
                  <a:spcPts val="500"/>
                </a:spcBef>
                <a:spcAft>
                  <a:spcPct val="0"/>
                </a:spcAft>
              </a:pPr>
              <a:r>
                <a:rPr lang="en-US" sz="1000" b="0" dirty="0" smtClean="0">
                  <a:solidFill>
                    <a:schemeClr val="bg1"/>
                  </a:solidFill>
                  <a:latin typeface="Segoe UI"/>
                </a:rPr>
                <a:t>Access</a:t>
              </a:r>
            </a:p>
          </p:txBody>
        </p:sp>
        <p:sp>
          <p:nvSpPr>
            <p:cNvPr id="61" name="Text Placeholder 2"/>
            <p:cNvSpPr txBox="1">
              <a:spLocks/>
            </p:cNvSpPr>
            <p:nvPr/>
          </p:nvSpPr>
          <p:spPr>
            <a:xfrm>
              <a:off x="2383976" y="3487692"/>
              <a:ext cx="822960" cy="138499"/>
            </a:xfrm>
            <a:prstGeom prst="rect">
              <a:avLst/>
            </a:prstGeom>
          </p:spPr>
          <p:txBody>
            <a:bodyPr wrap="square" lIns="0" tIns="0" rIns="0" bIns="0">
              <a:spAutoFit/>
            </a:bodyPr>
            <a:lstStyle>
              <a:defPPr>
                <a:defRPr lang="en-US"/>
              </a:defPPr>
              <a:lvl1pPr>
                <a:lnSpc>
                  <a:spcPct val="90000"/>
                </a:lnSpc>
                <a:defRPr b="1">
                  <a:gradFill>
                    <a:gsLst>
                      <a:gs pos="0">
                        <a:schemeClr val="tx2">
                          <a:lumMod val="25000"/>
                        </a:schemeClr>
                      </a:gs>
                      <a:gs pos="86000">
                        <a:schemeClr val="tx2">
                          <a:lumMod val="25000"/>
                        </a:schemeClr>
                      </a:gs>
                    </a:gsLst>
                    <a:lin ang="5400000" scaled="0"/>
                  </a:gradFill>
                </a:defRPr>
              </a:lvl1pPr>
            </a:lstStyle>
            <a:p>
              <a:pPr defTabSz="914363" fontAlgn="base">
                <a:spcBef>
                  <a:spcPts val="500"/>
                </a:spcBef>
                <a:spcAft>
                  <a:spcPct val="0"/>
                </a:spcAft>
              </a:pPr>
              <a:r>
                <a:rPr lang="en-US" sz="1000" b="0" dirty="0" smtClean="0">
                  <a:solidFill>
                    <a:schemeClr val="bg1"/>
                  </a:solidFill>
                  <a:latin typeface="Segoe UI"/>
                </a:rPr>
                <a:t>InfoPath</a:t>
              </a:r>
            </a:p>
          </p:txBody>
        </p:sp>
        <p:sp>
          <p:nvSpPr>
            <p:cNvPr id="62" name="Text Placeholder 2"/>
            <p:cNvSpPr txBox="1">
              <a:spLocks/>
            </p:cNvSpPr>
            <p:nvPr/>
          </p:nvSpPr>
          <p:spPr>
            <a:xfrm>
              <a:off x="2383976" y="4198434"/>
              <a:ext cx="822960" cy="138499"/>
            </a:xfrm>
            <a:prstGeom prst="rect">
              <a:avLst/>
            </a:prstGeom>
          </p:spPr>
          <p:txBody>
            <a:bodyPr wrap="square" lIns="0" tIns="0" rIns="0" bIns="0">
              <a:spAutoFit/>
            </a:bodyPr>
            <a:lstStyle>
              <a:defPPr>
                <a:defRPr lang="en-US"/>
              </a:defPPr>
              <a:lvl1pPr>
                <a:lnSpc>
                  <a:spcPct val="90000"/>
                </a:lnSpc>
                <a:defRPr b="1">
                  <a:gradFill>
                    <a:gsLst>
                      <a:gs pos="0">
                        <a:schemeClr val="tx2">
                          <a:lumMod val="25000"/>
                        </a:schemeClr>
                      </a:gs>
                      <a:gs pos="86000">
                        <a:schemeClr val="tx2">
                          <a:lumMod val="25000"/>
                        </a:schemeClr>
                      </a:gs>
                    </a:gsLst>
                    <a:lin ang="5400000" scaled="0"/>
                  </a:gradFill>
                </a:defRPr>
              </a:lvl1pPr>
            </a:lstStyle>
            <a:p>
              <a:pPr defTabSz="914363" fontAlgn="base">
                <a:spcBef>
                  <a:spcPts val="500"/>
                </a:spcBef>
                <a:spcAft>
                  <a:spcPct val="0"/>
                </a:spcAft>
              </a:pPr>
              <a:r>
                <a:rPr lang="en-US" sz="1000" b="0" dirty="0" smtClean="0">
                  <a:solidFill>
                    <a:schemeClr val="bg1"/>
                  </a:solidFill>
                  <a:latin typeface="Segoe UI"/>
                </a:rPr>
                <a:t>Lync</a:t>
              </a:r>
            </a:p>
          </p:txBody>
        </p:sp>
        <p:sp>
          <p:nvSpPr>
            <p:cNvPr id="63" name="Text Placeholder 2"/>
            <p:cNvSpPr txBox="1">
              <a:spLocks/>
            </p:cNvSpPr>
            <p:nvPr/>
          </p:nvSpPr>
          <p:spPr>
            <a:xfrm>
              <a:off x="2383976" y="3720411"/>
              <a:ext cx="822960" cy="341119"/>
            </a:xfrm>
            <a:prstGeom prst="rect">
              <a:avLst/>
            </a:prstGeom>
          </p:spPr>
          <p:txBody>
            <a:bodyPr wrap="square" lIns="0" tIns="0" rIns="0" bIns="0">
              <a:spAutoFit/>
            </a:bodyPr>
            <a:lstStyle>
              <a:defPPr>
                <a:defRPr lang="en-US"/>
              </a:defPPr>
              <a:lvl1pPr>
                <a:lnSpc>
                  <a:spcPct val="90000"/>
                </a:lnSpc>
                <a:defRPr b="1">
                  <a:gradFill>
                    <a:gsLst>
                      <a:gs pos="0">
                        <a:schemeClr val="tx2">
                          <a:lumMod val="25000"/>
                        </a:schemeClr>
                      </a:gs>
                      <a:gs pos="86000">
                        <a:schemeClr val="tx2">
                          <a:lumMod val="25000"/>
                        </a:schemeClr>
                      </a:gs>
                    </a:gsLst>
                    <a:lin ang="5400000" scaled="0"/>
                  </a:gradFill>
                </a:defRPr>
              </a:lvl1pPr>
            </a:lstStyle>
            <a:p>
              <a:pPr defTabSz="914363" fontAlgn="base">
                <a:spcBef>
                  <a:spcPts val="500"/>
                </a:spcBef>
                <a:spcAft>
                  <a:spcPct val="0"/>
                </a:spcAft>
              </a:pPr>
              <a:r>
                <a:rPr lang="en-US" sz="1000" b="0" dirty="0" smtClean="0">
                  <a:solidFill>
                    <a:schemeClr val="bg1"/>
                  </a:solidFill>
                  <a:latin typeface="Segoe UI"/>
                </a:rPr>
                <a:t>SharePoint </a:t>
              </a:r>
            </a:p>
            <a:p>
              <a:pPr defTabSz="914363" fontAlgn="base">
                <a:spcBef>
                  <a:spcPts val="500"/>
                </a:spcBef>
                <a:spcAft>
                  <a:spcPct val="0"/>
                </a:spcAft>
              </a:pPr>
              <a:r>
                <a:rPr lang="en-US" sz="1000" b="0" dirty="0" smtClean="0">
                  <a:solidFill>
                    <a:schemeClr val="bg1"/>
                  </a:solidFill>
                  <a:latin typeface="Segoe UI"/>
                </a:rPr>
                <a:t>Workspace</a:t>
              </a:r>
            </a:p>
          </p:txBody>
        </p:sp>
        <p:pic>
          <p:nvPicPr>
            <p:cNvPr id="64" name="Picture 63"/>
            <p:cNvPicPr>
              <a:picLocks/>
            </p:cNvPicPr>
            <p:nvPr/>
          </p:nvPicPr>
          <p:blipFill>
            <a:blip r:embed="rId20">
              <a:extLst>
                <a:ext uri="{28A0092B-C50C-407E-A947-70E740481C1C}">
                  <a14:useLocalDpi xmlns:a14="http://schemas.microsoft.com/office/drawing/2010/main" val="0"/>
                </a:ext>
              </a:extLst>
            </a:blip>
            <a:stretch>
              <a:fillRect/>
            </a:stretch>
          </p:blipFill>
          <p:spPr>
            <a:xfrm>
              <a:off x="2008162" y="4083832"/>
              <a:ext cx="374904" cy="338328"/>
            </a:xfrm>
            <a:prstGeom prst="rect">
              <a:avLst/>
            </a:prstGeom>
          </p:spPr>
        </p:pic>
      </p:grpSp>
      <p:sp>
        <p:nvSpPr>
          <p:cNvPr id="65" name="Title 1"/>
          <p:cNvSpPr>
            <a:spLocks noGrp="1"/>
          </p:cNvSpPr>
          <p:nvPr>
            <p:ph type="title"/>
          </p:nvPr>
        </p:nvSpPr>
        <p:spPr/>
        <p:txBody>
          <a:bodyPr/>
          <a:lstStyle/>
          <a:p>
            <a:r>
              <a:rPr lang="en-US" smtClean="0"/>
              <a:t>Office 365: What is it?</a:t>
            </a:r>
            <a:endParaRPr lang="en-US" dirty="0"/>
          </a:p>
        </p:txBody>
      </p:sp>
    </p:spTree>
    <p:custDataLst>
      <p:tags r:id="rId1"/>
    </p:custDataLst>
    <p:extLst>
      <p:ext uri="{BB962C8B-B14F-4D97-AF65-F5344CB8AC3E}">
        <p14:creationId xmlns:p14="http://schemas.microsoft.com/office/powerpoint/2010/main" val="4903843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fade">
                                      <p:cBhvr>
                                        <p:cTn id="1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481733" y="1782657"/>
            <a:ext cx="4617243" cy="3858864"/>
          </a:xfrm>
          <a:prstGeom prst="roundRect">
            <a:avLst>
              <a:gd name="adj" fmla="val 4544"/>
            </a:avLst>
          </a:prstGeom>
          <a:solidFill>
            <a:schemeClr val="accent2">
              <a:lumMod val="20000"/>
              <a:lumOff val="80000"/>
              <a:alpha val="20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rgbClr val="3B5633">
                <a:satMod val="300000"/>
              </a:srgbClr>
            </a:contourClr>
          </a:sp3d>
        </p:spPr>
        <p:txBody>
          <a:bodyPr vert="horz" wrap="square" lIns="91436" tIns="45718" rIns="91436" bIns="45718" numCol="1" rtlCol="0" anchor="ctr" anchorCtr="0" compatLnSpc="1">
            <a:prstTxWarp prst="textNoShape">
              <a:avLst/>
            </a:prstTxWarp>
          </a:bodyPr>
          <a:lstStyle/>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Light" pitchFamily="34" charset="0"/>
            </a:endParaRPr>
          </a:p>
        </p:txBody>
      </p:sp>
      <p:sp>
        <p:nvSpPr>
          <p:cNvPr id="2" name="Title 1"/>
          <p:cNvSpPr>
            <a:spLocks noGrp="1"/>
          </p:cNvSpPr>
          <p:nvPr>
            <p:ph type="title"/>
          </p:nvPr>
        </p:nvSpPr>
        <p:spPr/>
        <p:txBody>
          <a:bodyPr/>
          <a:lstStyle/>
          <a:p>
            <a:r>
              <a:rPr lang="en-US" smtClean="0"/>
              <a:t>Service (Existing)</a:t>
            </a:r>
            <a:endParaRPr lang="en-US" dirty="0"/>
          </a:p>
        </p:txBody>
      </p:sp>
      <p:sp>
        <p:nvSpPr>
          <p:cNvPr id="21" name="Text Placeholder 2"/>
          <p:cNvSpPr>
            <a:spLocks noGrp="1"/>
          </p:cNvSpPr>
          <p:nvPr>
            <p:ph type="body" sz="quarter" idx="10"/>
          </p:nvPr>
        </p:nvSpPr>
        <p:spPr>
          <a:xfrm>
            <a:off x="8267699" y="1447799"/>
            <a:ext cx="3400425" cy="5022914"/>
          </a:xfrm>
        </p:spPr>
        <p:txBody>
          <a:bodyPr/>
          <a:lstStyle/>
          <a:p>
            <a:r>
              <a:rPr lang="en-US" sz="2400" dirty="0" smtClean="0"/>
              <a:t>Create an Excel 2010 Doc</a:t>
            </a:r>
          </a:p>
          <a:p>
            <a:r>
              <a:rPr lang="en-US" sz="2400" dirty="0" smtClean="0"/>
              <a:t>Use the Add-in to connect to Windows Azure Marketplace data</a:t>
            </a:r>
          </a:p>
          <a:p>
            <a:r>
              <a:rPr lang="en-US" sz="2400" dirty="0" smtClean="0"/>
              <a:t>Create Pivot Tables</a:t>
            </a:r>
          </a:p>
          <a:p>
            <a:r>
              <a:rPr lang="en-US" sz="2400" dirty="0" smtClean="0"/>
              <a:t>Upload document to SharePoint</a:t>
            </a:r>
          </a:p>
          <a:p>
            <a:r>
              <a:rPr lang="en-US" sz="2400" dirty="0" smtClean="0"/>
              <a:t>Expose via Excel Services</a:t>
            </a:r>
          </a:p>
          <a:p>
            <a:r>
              <a:rPr lang="en-US" sz="2400" dirty="0" smtClean="0"/>
              <a:t>Also use REST services to interact with Excel objects</a:t>
            </a:r>
          </a:p>
        </p:txBody>
      </p:sp>
      <p:sp>
        <p:nvSpPr>
          <p:cNvPr id="7" name="Rounded Rectangle 6"/>
          <p:cNvSpPr/>
          <p:nvPr/>
        </p:nvSpPr>
        <p:spPr bwMode="auto">
          <a:xfrm>
            <a:off x="324876" y="3665927"/>
            <a:ext cx="2572707" cy="2521121"/>
          </a:xfrm>
          <a:prstGeom prst="roundRect">
            <a:avLst>
              <a:gd name="adj" fmla="val 4544"/>
            </a:avLst>
          </a:prstGeom>
          <a:solidFill>
            <a:schemeClr val="accent2">
              <a:lumMod val="20000"/>
              <a:lumOff val="80000"/>
              <a:alpha val="20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rgbClr val="3B5633">
                <a:satMod val="300000"/>
              </a:srgbClr>
            </a:contourClr>
          </a:sp3d>
        </p:spPr>
        <p:txBody>
          <a:bodyPr vert="horz" wrap="square" lIns="91436" tIns="45718" rIns="91436" bIns="45718" numCol="1" rtlCol="0" anchor="ctr" anchorCtr="0" compatLnSpc="1">
            <a:prstTxWarp prst="textNoShape">
              <a:avLst/>
            </a:prstTxWarp>
          </a:bodyPr>
          <a:lstStyle/>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r>
              <a:rPr kumimoji="0" lang="en-US" sz="23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pitchFamily="34" charset="0"/>
              </a:rPr>
              <a:t>SPS</a:t>
            </a:r>
          </a:p>
        </p:txBody>
      </p:sp>
      <p:sp>
        <p:nvSpPr>
          <p:cNvPr id="5" name="Rounded Rectangle 4"/>
          <p:cNvSpPr/>
          <p:nvPr/>
        </p:nvSpPr>
        <p:spPr bwMode="auto">
          <a:xfrm>
            <a:off x="744333" y="4167546"/>
            <a:ext cx="1773244" cy="1015347"/>
          </a:xfrm>
          <a:prstGeom prst="roundRect">
            <a:avLst/>
          </a:prstGeom>
          <a:solidFill>
            <a:schemeClr val="tx2"/>
          </a:solidFill>
          <a:ln>
            <a:solidFill>
              <a:schemeClr val="tx2"/>
            </a:soli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latin typeface="Segoe Light" pitchFamily="34" charset="0"/>
              </a:rPr>
              <a:t>Excel Services</a:t>
            </a:r>
            <a:endParaRPr lang="en-US" sz="2400" dirty="0" smtClean="0">
              <a:solidFill>
                <a:schemeClr val="tx1"/>
              </a:solidFill>
              <a:latin typeface="Segoe Light" pitchFamily="34" charset="0"/>
            </a:endParaRPr>
          </a:p>
        </p:txBody>
      </p:sp>
      <p:pic>
        <p:nvPicPr>
          <p:cNvPr id="9" name="cloud" descr="C:\DVD_Art_Sept-2-2010\Artwork_Imagery\Icons - Illustrations\_ XML ICONS\Internet cloud we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045" y="1449022"/>
            <a:ext cx="1548063" cy="667269"/>
          </a:xfrm>
          <a:prstGeom prst="rect">
            <a:avLst/>
          </a:prstGeom>
          <a:noFill/>
          <a:extLst>
            <a:ext uri="{909E8E84-426E-40DD-AFC4-6F175D3DCCD1}">
              <a14:hiddenFill xmlns:a14="http://schemas.microsoft.com/office/drawing/2010/main">
                <a:solidFill>
                  <a:srgbClr val="FFFFFF"/>
                </a:solidFill>
              </a14:hiddenFill>
            </a:ext>
          </a:extLst>
        </p:spPr>
      </p:pic>
      <p:pic>
        <p:nvPicPr>
          <p:cNvPr id="10" name="Windows Azure" descr="C:\DVD_Art_Sept-2-2010\Logos\Windows Azure (platform)\Windows Azure\Windows Azure logo v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186" y="3555097"/>
            <a:ext cx="1674420" cy="807961"/>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bwMode="auto">
          <a:xfrm>
            <a:off x="6085261" y="2440385"/>
            <a:ext cx="1773244" cy="2807337"/>
          </a:xfrm>
          <a:prstGeom prst="roundRect">
            <a:avLst/>
          </a:prstGeom>
          <a:solidFill>
            <a:schemeClr val="tx2">
              <a:lumMod val="50000"/>
            </a:schemeClr>
          </a:solidFill>
          <a:ln>
            <a:solidFill>
              <a:schemeClr val="tx2"/>
            </a:soli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latin typeface="Segoe Light" pitchFamily="34" charset="0"/>
              </a:rPr>
              <a:t>Azure Marketplace DataMarket (DATA.gov)</a:t>
            </a:r>
          </a:p>
        </p:txBody>
      </p:sp>
      <p:cxnSp>
        <p:nvCxnSpPr>
          <p:cNvPr id="17" name="Straight Arrow Connector 16"/>
          <p:cNvCxnSpPr/>
          <p:nvPr/>
        </p:nvCxnSpPr>
        <p:spPr>
          <a:xfrm>
            <a:off x="2481952" y="2844440"/>
            <a:ext cx="3567684"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 name="Picture 2" descr="C:\Users\vittorib\Desktop\PDCPics\93. STS-R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4656" y="4888340"/>
            <a:ext cx="545547" cy="565358"/>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p:nvPr/>
        </p:nvSpPr>
        <p:spPr bwMode="auto">
          <a:xfrm>
            <a:off x="706726" y="2336767"/>
            <a:ext cx="1773244" cy="1015347"/>
          </a:xfrm>
          <a:prstGeom prst="roundRect">
            <a:avLst/>
          </a:prstGeom>
          <a:solidFill>
            <a:schemeClr val="tx2"/>
          </a:solidFill>
          <a:ln>
            <a:solidFill>
              <a:schemeClr val="tx2"/>
            </a:soli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latin typeface="Segoe Light" pitchFamily="34" charset="0"/>
              </a:rPr>
              <a:t>Excel Client</a:t>
            </a:r>
            <a:endParaRPr lang="en-US" sz="2400" dirty="0" smtClean="0">
              <a:solidFill>
                <a:schemeClr val="tx1"/>
              </a:solidFill>
              <a:latin typeface="Segoe Light" pitchFamily="34" charset="0"/>
            </a:endParaRPr>
          </a:p>
        </p:txBody>
      </p:sp>
      <p:cxnSp>
        <p:nvCxnSpPr>
          <p:cNvPr id="13" name="Straight Arrow Connector 12"/>
          <p:cNvCxnSpPr>
            <a:stCxn id="19" idx="2"/>
          </p:cNvCxnSpPr>
          <p:nvPr/>
        </p:nvCxnSpPr>
        <p:spPr>
          <a:xfrm>
            <a:off x="1593348" y="3352114"/>
            <a:ext cx="0" cy="81543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761425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Crime Dashboard</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481733" y="1782657"/>
            <a:ext cx="4617243" cy="3683000"/>
          </a:xfrm>
          <a:prstGeom prst="roundRect">
            <a:avLst>
              <a:gd name="adj" fmla="val 4544"/>
            </a:avLst>
          </a:prstGeom>
          <a:solidFill>
            <a:schemeClr val="accent2">
              <a:lumMod val="20000"/>
              <a:lumOff val="80000"/>
              <a:alpha val="20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rgbClr val="3B5633">
                <a:satMod val="300000"/>
              </a:srgbClr>
            </a:contourClr>
          </a:sp3d>
        </p:spPr>
        <p:txBody>
          <a:bodyPr vert="horz" wrap="square" lIns="91436" tIns="45718" rIns="91436" bIns="45718" numCol="1" rtlCol="0" anchor="ctr" anchorCtr="0" compatLnSpc="1">
            <a:prstTxWarp prst="textNoShape">
              <a:avLst/>
            </a:prstTxWarp>
          </a:bodyPr>
          <a:lstStyle/>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Light"/>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Light"/>
            </a:endParaRPr>
          </a:p>
        </p:txBody>
      </p:sp>
      <p:sp>
        <p:nvSpPr>
          <p:cNvPr id="2" name="Title 1"/>
          <p:cNvSpPr>
            <a:spLocks noGrp="1"/>
          </p:cNvSpPr>
          <p:nvPr>
            <p:ph type="title"/>
          </p:nvPr>
        </p:nvSpPr>
        <p:spPr/>
        <p:txBody>
          <a:bodyPr/>
          <a:lstStyle/>
          <a:p>
            <a:r>
              <a:rPr lang="en-US" smtClean="0"/>
              <a:t>Service (Custom)</a:t>
            </a:r>
            <a:endParaRPr lang="en-US" dirty="0"/>
          </a:p>
        </p:txBody>
      </p:sp>
      <p:sp>
        <p:nvSpPr>
          <p:cNvPr id="21" name="Text Placeholder 2"/>
          <p:cNvSpPr>
            <a:spLocks noGrp="1"/>
          </p:cNvSpPr>
          <p:nvPr>
            <p:ph type="body" sz="quarter" idx="10"/>
          </p:nvPr>
        </p:nvSpPr>
        <p:spPr>
          <a:xfrm>
            <a:off x="8258175" y="1447799"/>
            <a:ext cx="3409950" cy="4247317"/>
          </a:xfrm>
        </p:spPr>
        <p:txBody>
          <a:bodyPr/>
          <a:lstStyle/>
          <a:p>
            <a:r>
              <a:rPr lang="en-US" sz="2000" dirty="0" smtClean="0"/>
              <a:t>Create WCF Service</a:t>
            </a:r>
          </a:p>
          <a:p>
            <a:r>
              <a:rPr lang="en-US" sz="2000" dirty="0" smtClean="0"/>
              <a:t>Deploy to Azure or locally (as proxy)</a:t>
            </a:r>
          </a:p>
          <a:p>
            <a:r>
              <a:rPr lang="en-US" sz="2000" dirty="0" smtClean="0"/>
              <a:t>Create client-side code to consume the service</a:t>
            </a:r>
          </a:p>
          <a:p>
            <a:r>
              <a:rPr lang="en-US" sz="2000" dirty="0" smtClean="0"/>
              <a:t>Integrate with JavaScript OM</a:t>
            </a:r>
          </a:p>
          <a:p>
            <a:r>
              <a:rPr lang="en-US" sz="2000" dirty="0" smtClean="0"/>
              <a:t>Deploy to SharePoint (either SPS or SPO)</a:t>
            </a:r>
          </a:p>
          <a:p>
            <a:r>
              <a:rPr lang="en-US" sz="2000" dirty="0" smtClean="0"/>
              <a:t>You can extend with SP Client Object Model</a:t>
            </a:r>
          </a:p>
          <a:p>
            <a:r>
              <a:rPr lang="en-US" sz="2000" dirty="0" smtClean="0"/>
              <a:t>Other applications can consume the credit score service</a:t>
            </a:r>
            <a:endParaRPr lang="en-US" sz="2000" dirty="0"/>
          </a:p>
        </p:txBody>
      </p:sp>
      <p:sp>
        <p:nvSpPr>
          <p:cNvPr id="7" name="Rounded Rectangle 6"/>
          <p:cNvSpPr/>
          <p:nvPr/>
        </p:nvSpPr>
        <p:spPr bwMode="auto">
          <a:xfrm>
            <a:off x="324876" y="1782657"/>
            <a:ext cx="2572707" cy="3683000"/>
          </a:xfrm>
          <a:prstGeom prst="roundRect">
            <a:avLst>
              <a:gd name="adj" fmla="val 4544"/>
            </a:avLst>
          </a:prstGeom>
          <a:solidFill>
            <a:schemeClr val="accent2">
              <a:lumMod val="20000"/>
              <a:lumOff val="80000"/>
              <a:alpha val="20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rgbClr val="3B5633">
                <a:satMod val="300000"/>
              </a:srgbClr>
            </a:contourClr>
          </a:sp3d>
        </p:spPr>
        <p:txBody>
          <a:bodyPr vert="horz" wrap="square" lIns="91436" tIns="45718" rIns="91436" bIns="45718" numCol="1" rtlCol="0" anchor="ctr" anchorCtr="0" compatLnSpc="1">
            <a:prstTxWarp prst="textNoShape">
              <a:avLst/>
            </a:prstTxWarp>
          </a:bodyPr>
          <a:lstStyle/>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Light"/>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Light"/>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b="1" kern="0" dirty="0">
              <a:solidFill>
                <a:srgbClr val="FFFFFF"/>
              </a:solidFill>
              <a:effectLst>
                <a:outerShdw blurRad="38100" dist="38100" dir="2700000" algn="tl">
                  <a:srgbClr val="000000">
                    <a:alpha val="43137"/>
                  </a:srgbClr>
                </a:outerShdw>
              </a:effectLst>
              <a:latin typeface="Segoe Light"/>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b="1" kern="0" dirty="0">
              <a:solidFill>
                <a:srgbClr val="FFFFFF"/>
              </a:solidFill>
              <a:effectLst>
                <a:outerShdw blurRad="38100" dist="38100" dir="2700000" algn="tl">
                  <a:srgbClr val="000000">
                    <a:alpha val="43137"/>
                  </a:srgbClr>
                </a:outerShdw>
              </a:effectLst>
              <a:latin typeface="Segoe Light"/>
            </a:endParaRPr>
          </a:p>
          <a:p>
            <a:pPr marL="0" marR="0" indent="0" algn="ctr" defTabSz="914099" eaLnBrk="1" fontAlgn="base" latinLnBrk="0" hangingPunct="1">
              <a:lnSpc>
                <a:spcPct val="100000"/>
              </a:lnSpc>
              <a:spcBef>
                <a:spcPct val="0"/>
              </a:spcBef>
              <a:spcAft>
                <a:spcPct val="0"/>
              </a:spcAft>
              <a:buClrTx/>
              <a:buSzTx/>
              <a:buFontTx/>
              <a:buNone/>
              <a:tabLst/>
            </a:pPr>
            <a:r>
              <a:rPr kumimoji="0" lang="en-US" sz="23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Light"/>
              </a:rPr>
              <a:t>SPS or SPO-S</a:t>
            </a:r>
          </a:p>
        </p:txBody>
      </p:sp>
      <p:sp>
        <p:nvSpPr>
          <p:cNvPr id="5" name="Rounded Rectangle 4"/>
          <p:cNvSpPr/>
          <p:nvPr/>
        </p:nvSpPr>
        <p:spPr bwMode="auto">
          <a:xfrm>
            <a:off x="744333" y="2383970"/>
            <a:ext cx="1773244" cy="759279"/>
          </a:xfrm>
          <a:prstGeom prst="roundRect">
            <a:avLst/>
          </a:prstGeom>
          <a:solidFill>
            <a:schemeClr val="tx2"/>
          </a:solidFill>
          <a:ln>
            <a:solidFill>
              <a:schemeClr val="tx2"/>
            </a:soli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latin typeface="Segoe Light"/>
              </a:rPr>
              <a:t>Service Proxy</a:t>
            </a:r>
            <a:endParaRPr lang="en-US" sz="2400" dirty="0" smtClean="0">
              <a:solidFill>
                <a:schemeClr val="tx1"/>
              </a:solidFill>
              <a:latin typeface="Segoe Light"/>
            </a:endParaRPr>
          </a:p>
        </p:txBody>
      </p:sp>
      <p:pic>
        <p:nvPicPr>
          <p:cNvPr id="9" name="cloud" descr="C:\DVD_Art_Sept-2-2010\Artwork_Imagery\Icons - Illustrations\_ XML ICONS\Internet cloud we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45" y="1449022"/>
            <a:ext cx="1548063" cy="667269"/>
          </a:xfrm>
          <a:prstGeom prst="rect">
            <a:avLst/>
          </a:prstGeom>
          <a:noFill/>
          <a:extLst>
            <a:ext uri="{909E8E84-426E-40DD-AFC4-6F175D3DCCD1}">
              <a14:hiddenFill xmlns:a14="http://schemas.microsoft.com/office/drawing/2010/main">
                <a:solidFill>
                  <a:srgbClr val="FFFFFF"/>
                </a:solidFill>
              </a14:hiddenFill>
            </a:ext>
          </a:extLst>
        </p:spPr>
      </p:pic>
      <p:pic>
        <p:nvPicPr>
          <p:cNvPr id="10" name="Windows Azure" descr="C:\DVD_Art_Sept-2-2010\Logos\Windows Azure (platform)\Windows Azure\Windows Azure logo v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3122" y="4375017"/>
            <a:ext cx="1674420" cy="807961"/>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bwMode="auto">
          <a:xfrm>
            <a:off x="6085261" y="2440385"/>
            <a:ext cx="1773244" cy="1780551"/>
          </a:xfrm>
          <a:prstGeom prst="roundRect">
            <a:avLst/>
          </a:prstGeom>
          <a:solidFill>
            <a:schemeClr val="tx2">
              <a:lumMod val="50000"/>
            </a:schemeClr>
          </a:solidFill>
          <a:ln>
            <a:solidFill>
              <a:schemeClr val="tx2"/>
            </a:soli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err="1" smtClean="0">
                <a:solidFill>
                  <a:schemeClr val="tx1"/>
                </a:solidFill>
                <a:latin typeface="Segoe Light"/>
              </a:rPr>
              <a:t>GetCreditScore</a:t>
            </a:r>
            <a:endParaRPr lang="en-US" sz="1600" dirty="0" smtClean="0">
              <a:solidFill>
                <a:schemeClr val="tx1"/>
              </a:solidFill>
              <a:latin typeface="Segoe Light"/>
            </a:endParaRPr>
          </a:p>
        </p:txBody>
      </p:sp>
      <p:pic>
        <p:nvPicPr>
          <p:cNvPr id="14" name="Picture 2" descr="C:\Users\vittorib\Desktop\PDCPics\93. STS-R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7258" y="3881455"/>
            <a:ext cx="545547" cy="5653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vittorib\Desktop\PDCPics\93. STS-R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4991" y="2871894"/>
            <a:ext cx="381886" cy="395754"/>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bwMode="auto">
          <a:xfrm>
            <a:off x="744333" y="3687534"/>
            <a:ext cx="1773244" cy="759279"/>
          </a:xfrm>
          <a:prstGeom prst="roundRect">
            <a:avLst/>
          </a:prstGeom>
          <a:solidFill>
            <a:schemeClr val="tx2"/>
          </a:solidFill>
          <a:ln>
            <a:solidFill>
              <a:schemeClr val="tx2"/>
            </a:soli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latin typeface="Segoe Light"/>
              </a:rPr>
              <a:t>CEWP </a:t>
            </a:r>
            <a:r>
              <a:rPr lang="en-US" sz="1400" dirty="0" smtClean="0">
                <a:solidFill>
                  <a:schemeClr val="tx1"/>
                </a:solidFill>
                <a:latin typeface="Segoe Light"/>
              </a:rPr>
              <a:t>(JavaScript/</a:t>
            </a:r>
            <a:r>
              <a:rPr lang="en-US" sz="1400" dirty="0" err="1" smtClean="0">
                <a:solidFill>
                  <a:schemeClr val="tx1"/>
                </a:solidFill>
                <a:latin typeface="Segoe Light"/>
              </a:rPr>
              <a:t>jQuery</a:t>
            </a:r>
            <a:r>
              <a:rPr lang="en-US" sz="1400" dirty="0" smtClean="0">
                <a:solidFill>
                  <a:schemeClr val="tx1"/>
                </a:solidFill>
                <a:latin typeface="Segoe Light"/>
              </a:rPr>
              <a:t>)</a:t>
            </a:r>
            <a:endParaRPr lang="en-US" sz="2400" dirty="0" smtClean="0">
              <a:solidFill>
                <a:schemeClr val="tx1"/>
              </a:solidFill>
              <a:latin typeface="Segoe Light"/>
            </a:endParaRPr>
          </a:p>
        </p:txBody>
      </p:sp>
      <p:cxnSp>
        <p:nvCxnSpPr>
          <p:cNvPr id="8" name="Straight Arrow Connector 7"/>
          <p:cNvCxnSpPr/>
          <p:nvPr/>
        </p:nvCxnSpPr>
        <p:spPr>
          <a:xfrm>
            <a:off x="2517577" y="2763609"/>
            <a:ext cx="3567684"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2"/>
            <a:endCxn id="16" idx="0"/>
          </p:cNvCxnSpPr>
          <p:nvPr/>
        </p:nvCxnSpPr>
        <p:spPr>
          <a:xfrm>
            <a:off x="1630955" y="3143249"/>
            <a:ext cx="0" cy="54428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9171951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Credit Check</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63688927"/>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5|.5"/>
</p:tagLst>
</file>

<file path=ppt/tags/tag2.xml><?xml version="1.0" encoding="utf-8"?>
<p:tagLst xmlns:a="http://schemas.openxmlformats.org/drawingml/2006/main" xmlns:r="http://schemas.openxmlformats.org/officeDocument/2006/relationships" xmlns:p="http://schemas.openxmlformats.org/presentationml/2006/main">
  <p:tag name="TIMING" val="|20.5"/>
</p:tagLst>
</file>

<file path=ppt/tags/tag3.xml><?xml version="1.0" encoding="utf-8"?>
<p:tagLst xmlns:a="http://schemas.openxmlformats.org/drawingml/2006/main" xmlns:r="http://schemas.openxmlformats.org/officeDocument/2006/relationships" xmlns:p="http://schemas.openxmlformats.org/presentationml/2006/main">
  <p:tag name="TIMING" val="|6.1"/>
</p:tagLst>
</file>

<file path=ppt/tags/tag4.xml><?xml version="1.0" encoding="utf-8"?>
<p:tagLst xmlns:a="http://schemas.openxmlformats.org/drawingml/2006/main" xmlns:r="http://schemas.openxmlformats.org/officeDocument/2006/relationships" xmlns:p="http://schemas.openxmlformats.org/presentationml/2006/main">
  <p:tag name="TIMING" val="|7.7"/>
</p:tagLst>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53B4908E0B0A44A4EC702E32EE0FF0" ma:contentTypeVersion="0" ma:contentTypeDescription="Create a new document." ma:contentTypeScope="" ma:versionID="94410c7d63188e8afda08c5ffa1ad01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A93E89-0423-4EF3-957E-381915D9BF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93833E7-CDA5-4E4A-AF0B-36A91B78C9EF}">
  <ds:schemaRefs>
    <ds:schemaRef ds:uri="http://purl.org/dc/dcmitype/"/>
    <ds:schemaRef ds:uri="http://schemas.microsoft.com/office/2006/metadata/properties"/>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91448CA-3B92-42F2-A15A-E485670603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OSP_301_SharePoint_And_Azure_Fox_v1</Template>
  <TotalTime>337</TotalTime>
  <Words>1957</Words>
  <Application>Microsoft Office PowerPoint</Application>
  <PresentationFormat>Custom</PresentationFormat>
  <Paragraphs>269</Paragraphs>
  <Slides>22</Slides>
  <Notes>14</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TENA11_BreakoutSession_Template_16x9_Final_05132011</vt:lpstr>
      <vt:lpstr>White with Consolas font for code slides</vt:lpstr>
      <vt:lpstr>Taking Office to the Cloud: Integrating Microsoft Office 2010 and Windows Azure</vt:lpstr>
      <vt:lpstr>PowerPoint Presentation</vt:lpstr>
      <vt:lpstr>Why?</vt:lpstr>
      <vt:lpstr>Points of integration</vt:lpstr>
      <vt:lpstr>Office 365: What is it?</vt:lpstr>
      <vt:lpstr>Service (Existing)</vt:lpstr>
      <vt:lpstr>Crime Dashboard</vt:lpstr>
      <vt:lpstr>Service (Custom)</vt:lpstr>
      <vt:lpstr>Credit Check</vt:lpstr>
      <vt:lpstr>Data (Table Storage)</vt:lpstr>
      <vt:lpstr>Mortgage Calculator</vt:lpstr>
      <vt:lpstr>Data (Business Connectivity Services)</vt:lpstr>
      <vt:lpstr>Purchase Orders</vt:lpstr>
      <vt:lpstr>Security</vt:lpstr>
      <vt:lpstr>More about Office 365</vt:lpstr>
      <vt:lpstr>Summary Lots of Possibilities</vt:lpstr>
      <vt:lpstr>What’s next?</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OSP319: Taking Office to the Cloud: Integrating Microsoft Office 2010 and Windows Azure</dc:title>
  <dc:subject>Microsoft TechEd North America 2011</dc:subject>
  <dc:creator>Steve Fox (DPE)</dc:creator>
  <dc:description>Template Design: Jordan Cayabyab
Formatter: John Lee, Silver Fox Productions
Event Date: May 16-19, 2011
Event Location: Atlanta
Audience Type: Developers, IT Pros</dc:description>
  <cp:lastModifiedBy>Shows</cp:lastModifiedBy>
  <cp:revision>19</cp:revision>
  <cp:lastPrinted>2010-05-11T05:02:34Z</cp:lastPrinted>
  <dcterms:created xsi:type="dcterms:W3CDTF">2011-05-04T21:33:25Z</dcterms:created>
  <dcterms:modified xsi:type="dcterms:W3CDTF">2011-05-18T15:02:19Z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0x0101003E53B4908E0B0A44A4EC702E32EE0FF0</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