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2" r:id="rId5"/>
  </p:sldMasterIdLst>
  <p:notesMasterIdLst>
    <p:notesMasterId r:id="rId32"/>
  </p:notesMasterIdLst>
  <p:handoutMasterIdLst>
    <p:handoutMasterId r:id="rId33"/>
  </p:handoutMasterIdLst>
  <p:sldIdLst>
    <p:sldId id="322" r:id="rId6"/>
    <p:sldId id="350" r:id="rId7"/>
    <p:sldId id="352" r:id="rId8"/>
    <p:sldId id="338" r:id="rId9"/>
    <p:sldId id="343" r:id="rId10"/>
    <p:sldId id="344" r:id="rId11"/>
    <p:sldId id="345" r:id="rId12"/>
    <p:sldId id="348" r:id="rId13"/>
    <p:sldId id="347" r:id="rId14"/>
    <p:sldId id="354" r:id="rId15"/>
    <p:sldId id="355" r:id="rId16"/>
    <p:sldId id="356" r:id="rId17"/>
    <p:sldId id="357" r:id="rId18"/>
    <p:sldId id="358" r:id="rId19"/>
    <p:sldId id="340" r:id="rId20"/>
    <p:sldId id="361" r:id="rId21"/>
    <p:sldId id="362" r:id="rId22"/>
    <p:sldId id="342" r:id="rId23"/>
    <p:sldId id="360" r:id="rId24"/>
    <p:sldId id="346" r:id="rId25"/>
    <p:sldId id="363" r:id="rId26"/>
    <p:sldId id="364" r:id="rId27"/>
    <p:sldId id="365" r:id="rId28"/>
    <p:sldId id="366" r:id="rId29"/>
    <p:sldId id="271" r:id="rId30"/>
    <p:sldId id="319" r:id="rId3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02" autoAdjust="0"/>
    <p:restoredTop sz="98293" autoAdjust="0"/>
  </p:normalViewPr>
  <p:slideViewPr>
    <p:cSldViewPr snapToGrid="0">
      <p:cViewPr varScale="1">
        <p:scale>
          <a:sx n="92" d="100"/>
          <a:sy n="92" d="100"/>
        </p:scale>
        <p:origin x="-792"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6:19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6:19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6:19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6:19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6:19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329020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6:19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6:19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6:19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6:19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6:19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6:19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6:19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53981721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862127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787259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521185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2657781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84173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54564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14071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62054946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86747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50253888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4770340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67979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603133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76838510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340248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8797307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6381236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468290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171257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4673045"/>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6892872"/>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http://tinyurl.com/3ydlkdn"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9.png"/><Relationship Id="rId5" Type="http://schemas.openxmlformats.org/officeDocument/2006/relationships/hyperlink" Target="http://www.microsoft.com/learning" TargetMode="External"/><Relationship Id="rId10" Type="http://schemas.openxmlformats.org/officeDocument/2006/relationships/image" Target="../media/image28.emf"/><Relationship Id="rId4" Type="http://schemas.openxmlformats.org/officeDocument/2006/relationships/image" Target="../media/image25.png"/><Relationship Id="rId9" Type="http://schemas.openxmlformats.org/officeDocument/2006/relationships/image" Target="../media/image27.png"/><Relationship Id="rId1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Working with the New SharePoint Logging Database</a:t>
            </a:r>
          </a:p>
        </p:txBody>
      </p:sp>
      <p:sp>
        <p:nvSpPr>
          <p:cNvPr id="3" name="Subtitle 2"/>
          <p:cNvSpPr>
            <a:spLocks noGrp="1"/>
          </p:cNvSpPr>
          <p:nvPr>
            <p:ph type="subTitle" idx="1"/>
          </p:nvPr>
        </p:nvSpPr>
        <p:spPr/>
        <p:txBody>
          <a:bodyPr/>
          <a:lstStyle/>
          <a:p>
            <a:r>
              <a:rPr lang="en-US" smtClean="0"/>
              <a:t>Elijah Van Eenwyk</a:t>
            </a:r>
          </a:p>
          <a:p>
            <a:r>
              <a:rPr lang="en-US" smtClean="0"/>
              <a:t>Senior SharePoint Consultant</a:t>
            </a:r>
          </a:p>
          <a:p>
            <a:r>
              <a:rPr lang="en-US" smtClean="0"/>
              <a:t>Inergex, Inc.</a:t>
            </a:r>
            <a:endParaRPr lang="en-US" dirty="0"/>
          </a:p>
        </p:txBody>
      </p:sp>
      <p:sp>
        <p:nvSpPr>
          <p:cNvPr id="7" name="Text Placeholder 6"/>
          <p:cNvSpPr>
            <a:spLocks noGrp="1"/>
          </p:cNvSpPr>
          <p:nvPr>
            <p:ph type="body" sz="quarter" idx="10"/>
          </p:nvPr>
        </p:nvSpPr>
        <p:spPr/>
        <p:txBody>
          <a:bodyPr/>
          <a:lstStyle/>
          <a:p>
            <a:r>
              <a:rPr lang="en-US" dirty="0"/>
              <a:t>OSP307</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Health &amp; Usage: Database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4963031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&amp; Usage: Reports</a:t>
            </a:r>
            <a:endParaRPr lang="en-US" dirty="0"/>
          </a:p>
        </p:txBody>
      </p:sp>
      <p:sp>
        <p:nvSpPr>
          <p:cNvPr id="3" name="Text Placeholder 2"/>
          <p:cNvSpPr>
            <a:spLocks noGrp="1"/>
          </p:cNvSpPr>
          <p:nvPr>
            <p:ph type="body" sz="quarter" idx="10"/>
          </p:nvPr>
        </p:nvSpPr>
        <p:spPr>
          <a:xfrm>
            <a:off x="519112" y="1447799"/>
            <a:ext cx="11149013" cy="2880789"/>
          </a:xfrm>
        </p:spPr>
        <p:txBody>
          <a:bodyPr/>
          <a:lstStyle/>
          <a:p>
            <a:r>
              <a:rPr lang="en-US" dirty="0" smtClean="0"/>
              <a:t>Nothing really provided OOTB but lots of potential</a:t>
            </a:r>
          </a:p>
          <a:p>
            <a:r>
              <a:rPr lang="en-US" dirty="0" smtClean="0"/>
              <a:t>Ability to query data like any other normal data source</a:t>
            </a:r>
          </a:p>
          <a:p>
            <a:pPr lvl="1"/>
            <a:r>
              <a:rPr lang="en-US" dirty="0" smtClean="0"/>
              <a:t>Microsoft Excel</a:t>
            </a:r>
          </a:p>
          <a:p>
            <a:pPr lvl="1"/>
            <a:r>
              <a:rPr lang="en-US" dirty="0" smtClean="0"/>
              <a:t>SQL Server Reporting Services (Integrated or Native)</a:t>
            </a:r>
          </a:p>
          <a:p>
            <a:pPr lvl="1"/>
            <a:r>
              <a:rPr lang="en-US" dirty="0" smtClean="0"/>
              <a:t>Custom Application</a:t>
            </a:r>
          </a:p>
          <a:p>
            <a:pPr lvl="1"/>
            <a:r>
              <a:rPr lang="en-US" dirty="0" smtClean="0"/>
              <a:t>Custom SharePoint Web Parts (Contextually aware)</a:t>
            </a:r>
            <a:endParaRPr lang="en-US" dirty="0"/>
          </a:p>
        </p:txBody>
      </p:sp>
    </p:spTree>
    <p:extLst>
      <p:ext uri="{BB962C8B-B14F-4D97-AF65-F5344CB8AC3E}">
        <p14:creationId xmlns:p14="http://schemas.microsoft.com/office/powerpoint/2010/main" val="69819455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Health &amp; Usage: Reports</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9224975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&amp; Usage: Extending</a:t>
            </a:r>
            <a:endParaRPr lang="en-US" dirty="0"/>
          </a:p>
        </p:txBody>
      </p:sp>
      <p:sp>
        <p:nvSpPr>
          <p:cNvPr id="3" name="Text Placeholder 2"/>
          <p:cNvSpPr>
            <a:spLocks noGrp="1"/>
          </p:cNvSpPr>
          <p:nvPr>
            <p:ph type="body" sz="quarter" idx="10"/>
          </p:nvPr>
        </p:nvSpPr>
        <p:spPr>
          <a:xfrm>
            <a:off x="519112" y="1447799"/>
            <a:ext cx="11149013" cy="2320635"/>
          </a:xfrm>
        </p:spPr>
        <p:txBody>
          <a:bodyPr/>
          <a:lstStyle/>
          <a:p>
            <a:r>
              <a:rPr lang="en-US" dirty="0" smtClean="0"/>
              <a:t>Custom Usage Provider (</a:t>
            </a:r>
            <a:r>
              <a:rPr lang="en-US" dirty="0" err="1" smtClean="0"/>
              <a:t>SPUsageProvider</a:t>
            </a:r>
            <a:r>
              <a:rPr lang="en-US" dirty="0" smtClean="0"/>
              <a:t>)</a:t>
            </a:r>
          </a:p>
          <a:p>
            <a:pPr lvl="1"/>
            <a:r>
              <a:rPr lang="en-US" dirty="0" smtClean="0"/>
              <a:t>Collect additional data to be logged</a:t>
            </a:r>
            <a:br>
              <a:rPr lang="en-US" dirty="0" smtClean="0"/>
            </a:br>
            <a:endParaRPr lang="en-US" dirty="0" smtClean="0"/>
          </a:p>
          <a:p>
            <a:r>
              <a:rPr lang="en-US" dirty="0" smtClean="0"/>
              <a:t>Custom </a:t>
            </a:r>
            <a:r>
              <a:rPr lang="en-US" dirty="0"/>
              <a:t>Usage Receiver </a:t>
            </a:r>
            <a:r>
              <a:rPr lang="en-US" dirty="0" smtClean="0"/>
              <a:t>(</a:t>
            </a:r>
            <a:r>
              <a:rPr lang="en-US" dirty="0" err="1" smtClean="0"/>
              <a:t>SPUsageReceiver</a:t>
            </a:r>
            <a:r>
              <a:rPr lang="en-US" dirty="0" smtClean="0"/>
              <a:t>)</a:t>
            </a:r>
          </a:p>
          <a:p>
            <a:pPr lvl="1"/>
            <a:r>
              <a:rPr lang="en-US" dirty="0" smtClean="0"/>
              <a:t>Perform additional processing on OOTB data</a:t>
            </a:r>
            <a:endParaRPr lang="en-US" dirty="0"/>
          </a:p>
        </p:txBody>
      </p:sp>
    </p:spTree>
    <p:extLst>
      <p:ext uri="{BB962C8B-B14F-4D97-AF65-F5344CB8AC3E}">
        <p14:creationId xmlns:p14="http://schemas.microsoft.com/office/powerpoint/2010/main" val="330557789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Health &amp; Usage: Extending</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184096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 Analysis: Overview </a:t>
            </a:r>
            <a:endParaRPr lang="en-US" dirty="0"/>
          </a:p>
        </p:txBody>
      </p:sp>
      <p:sp>
        <p:nvSpPr>
          <p:cNvPr id="3" name="Text Placeholder 2"/>
          <p:cNvSpPr>
            <a:spLocks noGrp="1"/>
          </p:cNvSpPr>
          <p:nvPr>
            <p:ph type="body" sz="quarter" idx="10"/>
          </p:nvPr>
        </p:nvSpPr>
        <p:spPr/>
        <p:txBody>
          <a:bodyPr/>
          <a:lstStyle/>
          <a:p>
            <a:r>
              <a:rPr lang="en-US" smtClean="0"/>
              <a:t>Feature of SharePoint Standard / Enterprise</a:t>
            </a:r>
          </a:p>
          <a:p>
            <a:r>
              <a:rPr lang="en-US" smtClean="0"/>
              <a:t>Additional built-in reports – End user friendly</a:t>
            </a:r>
          </a:p>
          <a:p>
            <a:r>
              <a:rPr lang="en-US" smtClean="0"/>
              <a:t>Retention Period: Maximum of 25 months</a:t>
            </a:r>
          </a:p>
          <a:p>
            <a:r>
              <a:rPr lang="en-US" smtClean="0"/>
              <a:t>Special web parts</a:t>
            </a:r>
          </a:p>
          <a:p>
            <a:pPr lvl="1"/>
            <a:r>
              <a:rPr lang="en-US" smtClean="0"/>
              <a:t>Best Bet </a:t>
            </a:r>
          </a:p>
          <a:p>
            <a:r>
              <a:rPr lang="en-US" smtClean="0"/>
              <a:t>Ability to add your own customized reports</a:t>
            </a:r>
          </a:p>
          <a:p>
            <a:r>
              <a:rPr lang="en-US" smtClean="0"/>
              <a:t>Ability to schedule alerts and reports</a:t>
            </a:r>
          </a:p>
          <a:p>
            <a:endParaRPr lang="en-US" dirty="0"/>
          </a:p>
        </p:txBody>
      </p:sp>
    </p:spTree>
    <p:extLst>
      <p:ext uri="{BB962C8B-B14F-4D97-AF65-F5344CB8AC3E}">
        <p14:creationId xmlns:p14="http://schemas.microsoft.com/office/powerpoint/2010/main" val="85668146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Web Analysis: Configuring</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97069779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Analysis: Databases</a:t>
            </a:r>
            <a:endParaRPr lang="en-US" dirty="0"/>
          </a:p>
        </p:txBody>
      </p:sp>
      <p:sp>
        <p:nvSpPr>
          <p:cNvPr id="3" name="Text Placeholder 2"/>
          <p:cNvSpPr>
            <a:spLocks noGrp="1"/>
          </p:cNvSpPr>
          <p:nvPr>
            <p:ph type="body" sz="quarter" idx="10"/>
          </p:nvPr>
        </p:nvSpPr>
        <p:spPr>
          <a:xfrm>
            <a:off x="519112" y="1447799"/>
            <a:ext cx="11149013" cy="3016210"/>
          </a:xfrm>
        </p:spPr>
        <p:txBody>
          <a:bodyPr/>
          <a:lstStyle/>
          <a:p>
            <a:r>
              <a:rPr lang="en-US" dirty="0" smtClean="0"/>
              <a:t>Consists of two databases</a:t>
            </a:r>
          </a:p>
          <a:p>
            <a:pPr lvl="1"/>
            <a:r>
              <a:rPr lang="en-US" dirty="0" smtClean="0"/>
              <a:t>Staging – Temporary stores un-aggregated data</a:t>
            </a:r>
          </a:p>
          <a:p>
            <a:pPr lvl="1"/>
            <a:r>
              <a:rPr lang="en-US" dirty="0" smtClean="0"/>
              <a:t>Reporting – Stores aggregated data for reports</a:t>
            </a:r>
          </a:p>
          <a:p>
            <a:r>
              <a:rPr lang="en-US" dirty="0" smtClean="0"/>
              <a:t>Reporting database can get extremely large</a:t>
            </a:r>
          </a:p>
          <a:p>
            <a:r>
              <a:rPr lang="en-US" dirty="0" smtClean="0"/>
              <a:t>Consists of 38 tables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75" y="3624919"/>
            <a:ext cx="5327650" cy="309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0483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 Analysis: Some Available Reports </a:t>
            </a:r>
            <a:endParaRPr lang="en-US" dirty="0"/>
          </a:p>
        </p:txBody>
      </p:sp>
      <p:sp>
        <p:nvSpPr>
          <p:cNvPr id="3" name="Text Placeholder 2"/>
          <p:cNvSpPr>
            <a:spLocks noGrp="1"/>
          </p:cNvSpPr>
          <p:nvPr>
            <p:ph type="body" sz="quarter" idx="10"/>
          </p:nvPr>
        </p:nvSpPr>
        <p:spPr>
          <a:xfrm>
            <a:off x="519112" y="1447799"/>
            <a:ext cx="11149013" cy="4653582"/>
          </a:xfrm>
        </p:spPr>
        <p:txBody>
          <a:bodyPr/>
          <a:lstStyle/>
          <a:p>
            <a:r>
              <a:rPr lang="en-US" sz="2800" smtClean="0"/>
              <a:t>Traffic Reports</a:t>
            </a:r>
          </a:p>
          <a:p>
            <a:pPr lvl="1"/>
            <a:r>
              <a:rPr lang="en-US" sz="2400" smtClean="0"/>
              <a:t>Page Views</a:t>
            </a:r>
          </a:p>
          <a:p>
            <a:pPr lvl="1"/>
            <a:r>
              <a:rPr lang="en-US" sz="2400" smtClean="0"/>
              <a:t>Unique Visitors</a:t>
            </a:r>
          </a:p>
          <a:p>
            <a:pPr lvl="1"/>
            <a:r>
              <a:rPr lang="en-US" sz="2400" smtClean="0"/>
              <a:t>Top Pages, Visitors, Browsers, etc</a:t>
            </a:r>
          </a:p>
          <a:p>
            <a:r>
              <a:rPr lang="en-US" sz="2800" smtClean="0"/>
              <a:t>Search Reports</a:t>
            </a:r>
          </a:p>
          <a:p>
            <a:pPr lvl="1"/>
            <a:r>
              <a:rPr lang="en-US" sz="2400" smtClean="0"/>
              <a:t>Number of Queries</a:t>
            </a:r>
          </a:p>
          <a:p>
            <a:pPr lvl="1"/>
            <a:r>
              <a:rPr lang="en-US" sz="2400" smtClean="0"/>
              <a:t>Top Queries</a:t>
            </a:r>
          </a:p>
          <a:p>
            <a:r>
              <a:rPr lang="en-US" sz="2800" smtClean="0"/>
              <a:t>Inventory</a:t>
            </a:r>
          </a:p>
          <a:p>
            <a:pPr lvl="1"/>
            <a:r>
              <a:rPr lang="en-US" sz="2400" smtClean="0"/>
              <a:t>Number of Sites</a:t>
            </a:r>
          </a:p>
          <a:p>
            <a:pPr lvl="1"/>
            <a:r>
              <a:rPr lang="en-US" sz="2400" smtClean="0"/>
              <a:t>Storage Usage</a:t>
            </a:r>
          </a:p>
          <a:p>
            <a:pPr lvl="1"/>
            <a:r>
              <a:rPr lang="en-US" sz="2400" smtClean="0"/>
              <a:t>Top Site Languages</a:t>
            </a:r>
            <a:endParaRPr lang="en-US" sz="2400" dirty="0"/>
          </a:p>
        </p:txBody>
      </p:sp>
    </p:spTree>
    <p:extLst>
      <p:ext uri="{BB962C8B-B14F-4D97-AF65-F5344CB8AC3E}">
        <p14:creationId xmlns:p14="http://schemas.microsoft.com/office/powerpoint/2010/main" val="235797276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Web Analysis: Reports</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72221339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sz="quarter" idx="10"/>
          </p:nvPr>
        </p:nvSpPr>
        <p:spPr>
          <a:xfrm>
            <a:off x="519112" y="1447799"/>
            <a:ext cx="11149013" cy="4992136"/>
          </a:xfrm>
        </p:spPr>
        <p:txBody>
          <a:bodyPr/>
          <a:lstStyle/>
          <a:p>
            <a:r>
              <a:rPr lang="en-US" sz="2800" dirty="0" smtClean="0"/>
              <a:t>Health &amp; Usage Logging</a:t>
            </a:r>
          </a:p>
          <a:p>
            <a:pPr lvl="1"/>
            <a:r>
              <a:rPr lang="en-US" sz="2400" dirty="0" smtClean="0"/>
              <a:t>Overview</a:t>
            </a:r>
          </a:p>
          <a:p>
            <a:pPr lvl="1"/>
            <a:r>
              <a:rPr lang="en-US" sz="2400" dirty="0" smtClean="0"/>
              <a:t>Configuring Usage Logging</a:t>
            </a:r>
          </a:p>
          <a:p>
            <a:pPr lvl="1"/>
            <a:r>
              <a:rPr lang="en-US" sz="2400" dirty="0" smtClean="0"/>
              <a:t>Database Schema</a:t>
            </a:r>
          </a:p>
          <a:p>
            <a:pPr lvl="1"/>
            <a:r>
              <a:rPr lang="en-US" sz="2400" dirty="0" smtClean="0"/>
              <a:t>Using your data</a:t>
            </a:r>
          </a:p>
          <a:p>
            <a:pPr lvl="1"/>
            <a:r>
              <a:rPr lang="en-US" sz="2400" dirty="0" smtClean="0"/>
              <a:t>Extending Logging</a:t>
            </a:r>
          </a:p>
          <a:p>
            <a:r>
              <a:rPr lang="en-US" sz="2800" dirty="0" smtClean="0"/>
              <a:t>Web Analysis </a:t>
            </a:r>
          </a:p>
          <a:p>
            <a:pPr lvl="1"/>
            <a:r>
              <a:rPr lang="en-US" sz="2400" dirty="0" smtClean="0"/>
              <a:t>Overview</a:t>
            </a:r>
          </a:p>
          <a:p>
            <a:pPr lvl="1"/>
            <a:r>
              <a:rPr lang="en-US" sz="2400" dirty="0" smtClean="0"/>
              <a:t>Configuring Web Analysis</a:t>
            </a:r>
          </a:p>
          <a:p>
            <a:pPr lvl="1"/>
            <a:r>
              <a:rPr lang="en-US" sz="2400" dirty="0" smtClean="0"/>
              <a:t>Using OOTB reports and features</a:t>
            </a:r>
          </a:p>
          <a:p>
            <a:pPr lvl="1"/>
            <a:r>
              <a:rPr lang="en-US" sz="2400" dirty="0" smtClean="0"/>
              <a:t>Customizing your own reports</a:t>
            </a:r>
          </a:p>
          <a:p>
            <a:r>
              <a:rPr lang="en-US" sz="2800" dirty="0" smtClean="0"/>
              <a:t>SharePoint Diagnostics Studio 2010</a:t>
            </a:r>
          </a:p>
        </p:txBody>
      </p:sp>
    </p:spTree>
    <p:extLst>
      <p:ext uri="{BB962C8B-B14F-4D97-AF65-F5344CB8AC3E}">
        <p14:creationId xmlns:p14="http://schemas.microsoft.com/office/powerpoint/2010/main" val="366684779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SharePoint Diagnostic Studio 2010</a:t>
            </a:r>
            <a:endParaRPr lang="en-US" dirty="0"/>
          </a:p>
        </p:txBody>
      </p:sp>
      <p:sp>
        <p:nvSpPr>
          <p:cNvPr id="3" name="Text Placeholder 2"/>
          <p:cNvSpPr>
            <a:spLocks noGrp="1"/>
          </p:cNvSpPr>
          <p:nvPr>
            <p:ph type="body" sz="quarter" idx="10"/>
          </p:nvPr>
        </p:nvSpPr>
        <p:spPr/>
        <p:txBody>
          <a:bodyPr/>
          <a:lstStyle/>
          <a:p>
            <a:r>
              <a:rPr lang="en-US" smtClean="0"/>
              <a:t>Included as part of Administration Toolkit</a:t>
            </a:r>
          </a:p>
          <a:p>
            <a:r>
              <a:rPr lang="en-US" smtClean="0"/>
              <a:t>Aggregates data from ULS, Event log, performance counters and SQL databases</a:t>
            </a:r>
          </a:p>
          <a:p>
            <a:r>
              <a:rPr lang="en-US" smtClean="0"/>
              <a:t>Contains a number of preconfigured reports about Farm</a:t>
            </a:r>
          </a:p>
          <a:p>
            <a:r>
              <a:rPr lang="en-US" smtClean="0"/>
              <a:t>Ability for snapshots for trend analysis</a:t>
            </a:r>
            <a:br>
              <a:rPr lang="en-US" smtClean="0"/>
            </a:br>
            <a:r>
              <a:rPr lang="en-US" smtClean="0"/>
              <a:t> </a:t>
            </a:r>
          </a:p>
          <a:p>
            <a:r>
              <a:rPr lang="en-US" smtClean="0"/>
              <a:t>Download @ </a:t>
            </a:r>
            <a:r>
              <a:rPr lang="en-US" smtClean="0">
                <a:hlinkClick r:id="rId2"/>
              </a:rPr>
              <a:t>http://tinyurl.com/3ydlkdn</a:t>
            </a:r>
            <a:r>
              <a:rPr lang="en-US" smtClean="0"/>
              <a:t> </a:t>
            </a:r>
            <a:endParaRPr lang="en-US" dirty="0" smtClean="0"/>
          </a:p>
        </p:txBody>
      </p:sp>
    </p:spTree>
    <p:extLst>
      <p:ext uri="{BB962C8B-B14F-4D97-AF65-F5344CB8AC3E}">
        <p14:creationId xmlns:p14="http://schemas.microsoft.com/office/powerpoint/2010/main" val="216885414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 y="152400"/>
            <a:ext cx="12199496"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0908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03545699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58265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68086031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Health &amp; Usage: Overview</a:t>
            </a:r>
            <a:endParaRPr lang="en-US" dirty="0"/>
          </a:p>
        </p:txBody>
      </p:sp>
      <p:sp>
        <p:nvSpPr>
          <p:cNvPr id="3" name="Text Placeholder 2"/>
          <p:cNvSpPr>
            <a:spLocks noGrp="1"/>
          </p:cNvSpPr>
          <p:nvPr>
            <p:ph type="body" sz="quarter" idx="10"/>
          </p:nvPr>
        </p:nvSpPr>
        <p:spPr/>
        <p:txBody>
          <a:bodyPr/>
          <a:lstStyle/>
          <a:p>
            <a:r>
              <a:rPr lang="en-US" smtClean="0"/>
              <a:t>Available to all editions of SharePoint, including Foundation</a:t>
            </a:r>
          </a:p>
          <a:p>
            <a:r>
              <a:rPr lang="en-US" smtClean="0"/>
              <a:t>Consists of four core pieces</a:t>
            </a:r>
          </a:p>
          <a:p>
            <a:pPr lvl="1"/>
            <a:r>
              <a:rPr lang="en-US" smtClean="0"/>
              <a:t>Log Files (.usage) – stores binary data about usage</a:t>
            </a:r>
          </a:p>
          <a:p>
            <a:pPr lvl="1"/>
            <a:r>
              <a:rPr lang="en-US" smtClean="0"/>
              <a:t>Two primary timer jobs </a:t>
            </a:r>
          </a:p>
          <a:p>
            <a:pPr lvl="1"/>
            <a:r>
              <a:rPr lang="en-US" smtClean="0"/>
              <a:t>Single Database</a:t>
            </a:r>
          </a:p>
          <a:p>
            <a:r>
              <a:rPr lang="en-US" smtClean="0"/>
              <a:t>Stores data for a default of 14 days, can be extended to 31</a:t>
            </a:r>
          </a:p>
          <a:p>
            <a:r>
              <a:rPr lang="en-US" smtClean="0"/>
              <a:t>Required for the Web Analysis service application</a:t>
            </a:r>
            <a:endParaRPr lang="en-US" dirty="0"/>
          </a:p>
        </p:txBody>
      </p:sp>
    </p:spTree>
    <p:extLst>
      <p:ext uri="{BB962C8B-B14F-4D97-AF65-F5344CB8AC3E}">
        <p14:creationId xmlns:p14="http://schemas.microsoft.com/office/powerpoint/2010/main" val="398665285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Health &amp; Usage: Core Timer Jobs</a:t>
            </a:r>
            <a:endParaRPr lang="en-US" dirty="0"/>
          </a:p>
        </p:txBody>
      </p:sp>
      <p:sp>
        <p:nvSpPr>
          <p:cNvPr id="3" name="Text Placeholder 2"/>
          <p:cNvSpPr>
            <a:spLocks noGrp="1"/>
          </p:cNvSpPr>
          <p:nvPr>
            <p:ph type="body" sz="quarter" idx="10"/>
          </p:nvPr>
        </p:nvSpPr>
        <p:spPr/>
        <p:txBody>
          <a:bodyPr/>
          <a:lstStyle/>
          <a:p>
            <a:r>
              <a:rPr lang="en-US" smtClean="0"/>
              <a:t>Microsoft SharePoint Foundation Usage Data Import</a:t>
            </a:r>
          </a:p>
          <a:p>
            <a:pPr lvl="1"/>
            <a:r>
              <a:rPr lang="en-US" smtClean="0"/>
              <a:t>Runs every 30 minutes on each server</a:t>
            </a:r>
          </a:p>
          <a:p>
            <a:pPr lvl="1"/>
            <a:r>
              <a:rPr lang="en-US" smtClean="0"/>
              <a:t>Processes new entries in the .usage files located in LOGS directory</a:t>
            </a:r>
          </a:p>
          <a:p>
            <a:r>
              <a:rPr lang="en-US" smtClean="0"/>
              <a:t>Microsoft SharePoint Foundation Usage Data Processing</a:t>
            </a:r>
          </a:p>
          <a:p>
            <a:pPr lvl="1"/>
            <a:r>
              <a:rPr lang="en-US" smtClean="0"/>
              <a:t>Runs daily</a:t>
            </a:r>
          </a:p>
          <a:p>
            <a:pPr lvl="1"/>
            <a:r>
              <a:rPr lang="en-US" smtClean="0"/>
              <a:t>Does any aggregation of data requested by providers</a:t>
            </a:r>
          </a:p>
          <a:p>
            <a:pPr lvl="1"/>
            <a:r>
              <a:rPr lang="en-US" smtClean="0"/>
              <a:t>In charge of truncating data to retention limits</a:t>
            </a:r>
            <a:endParaRPr lang="en-US" dirty="0" smtClean="0"/>
          </a:p>
        </p:txBody>
      </p:sp>
    </p:spTree>
    <p:extLst>
      <p:ext uri="{BB962C8B-B14F-4D97-AF65-F5344CB8AC3E}">
        <p14:creationId xmlns:p14="http://schemas.microsoft.com/office/powerpoint/2010/main" val="296848509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Health &amp; Usage: Event Selection</a:t>
            </a:r>
            <a:endParaRPr lang="en-US" dirty="0"/>
          </a:p>
        </p:txBody>
      </p:sp>
      <p:sp>
        <p:nvSpPr>
          <p:cNvPr id="3" name="Text Placeholder 2"/>
          <p:cNvSpPr>
            <a:spLocks noGrp="1"/>
          </p:cNvSpPr>
          <p:nvPr>
            <p:ph type="body" sz="quarter" idx="10"/>
          </p:nvPr>
        </p:nvSpPr>
        <p:spPr/>
        <p:txBody>
          <a:bodyPr/>
          <a:lstStyle/>
          <a:p>
            <a:r>
              <a:rPr lang="en-US" smtClean="0"/>
              <a:t>Don’t enable if you don’t plan on using it…</a:t>
            </a:r>
          </a:p>
          <a:p>
            <a:r>
              <a:rPr lang="en-US" smtClean="0"/>
              <a:t>Event Selection</a:t>
            </a:r>
          </a:p>
          <a:p>
            <a:pPr lvl="1"/>
            <a:r>
              <a:rPr lang="en-US" smtClean="0"/>
              <a:t>Content Import Usage</a:t>
            </a:r>
          </a:p>
          <a:p>
            <a:pPr lvl="1"/>
            <a:r>
              <a:rPr lang="en-US" smtClean="0"/>
              <a:t>Content Export Usage</a:t>
            </a:r>
          </a:p>
          <a:p>
            <a:pPr lvl="1"/>
            <a:r>
              <a:rPr lang="en-US" smtClean="0"/>
              <a:t>Page Requests</a:t>
            </a:r>
          </a:p>
          <a:p>
            <a:pPr lvl="1"/>
            <a:r>
              <a:rPr lang="en-US" smtClean="0"/>
              <a:t>Feature Use</a:t>
            </a:r>
          </a:p>
          <a:p>
            <a:pPr lvl="1"/>
            <a:r>
              <a:rPr lang="en-US" smtClean="0"/>
              <a:t>Search Query Usage </a:t>
            </a:r>
          </a:p>
          <a:p>
            <a:pPr lvl="1"/>
            <a:r>
              <a:rPr lang="en-US" smtClean="0"/>
              <a:t>Site Inventory Usage</a:t>
            </a:r>
          </a:p>
          <a:p>
            <a:pPr lvl="1"/>
            <a:r>
              <a:rPr lang="en-US" smtClean="0"/>
              <a:t>Timer Jobs	</a:t>
            </a:r>
          </a:p>
          <a:p>
            <a:pPr lvl="1"/>
            <a:r>
              <a:rPr lang="en-US" smtClean="0"/>
              <a:t>Rating Usage</a:t>
            </a:r>
            <a:endParaRPr lang="en-US" dirty="0"/>
          </a:p>
        </p:txBody>
      </p:sp>
    </p:spTree>
    <p:extLst>
      <p:ext uri="{BB962C8B-B14F-4D97-AF65-F5344CB8AC3E}">
        <p14:creationId xmlns:p14="http://schemas.microsoft.com/office/powerpoint/2010/main" val="428227395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Health &amp; Usage: Events – “Hidden”</a:t>
            </a:r>
            <a:endParaRPr lang="en-US" dirty="0"/>
          </a:p>
        </p:txBody>
      </p:sp>
      <p:sp>
        <p:nvSpPr>
          <p:cNvPr id="3" name="Text Placeholder 2"/>
          <p:cNvSpPr>
            <a:spLocks noGrp="1"/>
          </p:cNvSpPr>
          <p:nvPr>
            <p:ph type="body" sz="quarter" idx="10"/>
          </p:nvPr>
        </p:nvSpPr>
        <p:spPr/>
        <p:txBody>
          <a:bodyPr/>
          <a:lstStyle/>
          <a:p>
            <a:r>
              <a:rPr lang="en-US" smtClean="0"/>
              <a:t>Mostly performance related events</a:t>
            </a:r>
          </a:p>
          <a:p>
            <a:pPr lvl="1"/>
            <a:r>
              <a:rPr lang="en-US" smtClean="0"/>
              <a:t>Performance Counters – Database Servers</a:t>
            </a:r>
          </a:p>
          <a:p>
            <a:pPr lvl="1"/>
            <a:r>
              <a:rPr lang="en-US" smtClean="0"/>
              <a:t>Performance Counters – Web Front Ends</a:t>
            </a:r>
          </a:p>
          <a:p>
            <a:pPr lvl="1"/>
            <a:r>
              <a:rPr lang="en-US" smtClean="0"/>
              <a:t>SQL Blocking Queries</a:t>
            </a:r>
          </a:p>
          <a:p>
            <a:pPr lvl="1"/>
            <a:r>
              <a:rPr lang="en-US" smtClean="0"/>
              <a:t>SQL DMV &amp; SQL Memory DMV</a:t>
            </a:r>
          </a:p>
          <a:p>
            <a:r>
              <a:rPr lang="en-US" smtClean="0"/>
              <a:t>Also ability to capture error log and ULS</a:t>
            </a:r>
          </a:p>
          <a:p>
            <a:pPr lvl="1"/>
            <a:r>
              <a:rPr lang="en-US" smtClean="0"/>
              <a:t>Trace Log</a:t>
            </a:r>
          </a:p>
          <a:p>
            <a:pPr lvl="1"/>
            <a:r>
              <a:rPr lang="en-US" smtClean="0"/>
              <a:t>Event Log</a:t>
            </a:r>
          </a:p>
          <a:p>
            <a:pPr lvl="1"/>
            <a:endParaRPr lang="en-US" dirty="0"/>
          </a:p>
        </p:txBody>
      </p:sp>
    </p:spTree>
    <p:extLst>
      <p:ext uri="{BB962C8B-B14F-4D97-AF65-F5344CB8AC3E}">
        <p14:creationId xmlns:p14="http://schemas.microsoft.com/office/powerpoint/2010/main" val="29854273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Health &amp; Usage: Configuring </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1278908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Health &amp; Usage: Database</a:t>
            </a:r>
            <a:endParaRPr lang="en-US" dirty="0"/>
          </a:p>
        </p:txBody>
      </p:sp>
      <p:sp>
        <p:nvSpPr>
          <p:cNvPr id="3" name="Text Placeholder 2"/>
          <p:cNvSpPr>
            <a:spLocks noGrp="1"/>
          </p:cNvSpPr>
          <p:nvPr>
            <p:ph type="body" sz="quarter" idx="10"/>
          </p:nvPr>
        </p:nvSpPr>
        <p:spPr/>
        <p:txBody>
          <a:bodyPr/>
          <a:lstStyle/>
          <a:p>
            <a:r>
              <a:rPr lang="en-US" smtClean="0"/>
              <a:t>Typically called WSS_UsageApplication</a:t>
            </a:r>
          </a:p>
          <a:p>
            <a:r>
              <a:rPr lang="en-US" smtClean="0"/>
              <a:t>Extremely write heavy</a:t>
            </a:r>
          </a:p>
          <a:p>
            <a:r>
              <a:rPr lang="en-US" smtClean="0"/>
              <a:t>Optimal to have on its own disks / spindles</a:t>
            </a:r>
          </a:p>
          <a:p>
            <a:r>
              <a:rPr lang="en-US" smtClean="0"/>
              <a:t>Larger environments should have a dedicated SQL box</a:t>
            </a:r>
          </a:p>
          <a:p>
            <a:r>
              <a:rPr lang="en-US" smtClean="0"/>
              <a:t>Size is dependent on how much data is collected, for how long and the size the environment</a:t>
            </a:r>
          </a:p>
          <a:p>
            <a:r>
              <a:rPr lang="en-US" smtClean="0"/>
              <a:t>Backup requirements are minimal because new data will be generated</a:t>
            </a:r>
            <a:endParaRPr lang="en-US" dirty="0"/>
          </a:p>
        </p:txBody>
      </p:sp>
    </p:spTree>
    <p:extLst>
      <p:ext uri="{BB962C8B-B14F-4D97-AF65-F5344CB8AC3E}">
        <p14:creationId xmlns:p14="http://schemas.microsoft.com/office/powerpoint/2010/main" val="14738400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&amp; Usage: Database Schema</a:t>
            </a:r>
            <a:endParaRPr lang="en-US" dirty="0"/>
          </a:p>
        </p:txBody>
      </p:sp>
      <p:sp>
        <p:nvSpPr>
          <p:cNvPr id="3" name="Text Placeholder 2"/>
          <p:cNvSpPr>
            <a:spLocks noGrp="1"/>
          </p:cNvSpPr>
          <p:nvPr>
            <p:ph type="body" sz="quarter" idx="10"/>
          </p:nvPr>
        </p:nvSpPr>
        <p:spPr>
          <a:xfrm>
            <a:off x="519112" y="1447799"/>
            <a:ext cx="11149013" cy="2443746"/>
          </a:xfrm>
        </p:spPr>
        <p:txBody>
          <a:bodyPr/>
          <a:lstStyle/>
          <a:p>
            <a:r>
              <a:rPr lang="en-US" dirty="0" smtClean="0"/>
              <a:t>Fully supported to query and extend</a:t>
            </a:r>
          </a:p>
          <a:p>
            <a:pPr lvl="1"/>
            <a:r>
              <a:rPr lang="en-US" dirty="0" smtClean="0"/>
              <a:t>Extendable in a sense you can add your own objects</a:t>
            </a:r>
          </a:p>
          <a:p>
            <a:r>
              <a:rPr lang="en-US" dirty="0" smtClean="0"/>
              <a:t>Each Event provider contains a SQL view and 32 partitioned tables (a table for each day)</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0" y="3133725"/>
            <a:ext cx="33051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150" y="3967162"/>
            <a:ext cx="248602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662123"/>
      </p:ext>
    </p:extLst>
  </p:cSld>
  <p:clrMapOvr>
    <a:masterClrMapping/>
  </p:clrMapOvr>
  <p:transition>
    <p:fade/>
  </p:transition>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schemas.microsoft.com/office/infopath/2007/PartnerControls"/>
    <ds:schemaRef ds:uri="8b529f77-48ab-4581-b468-93f09345b8aa"/>
    <ds:schemaRef ds:uri="http://schemas.openxmlformats.org/package/2006/metadata/core-properties"/>
    <ds:schemaRef ds:uri="http://purl.org/dc/elements/1.1/"/>
    <ds:schemaRef ds:uri="http://schemas.microsoft.com/office/2006/metadata/properties"/>
    <ds:schemaRef ds:uri="http://purl.org/dc/terms/"/>
    <ds:schemaRef ds:uri="http://schemas.microsoft.com/office/2006/documentManagement/types"/>
    <ds:schemaRef ds:uri="2295e2e7-0eeb-498e-8716-217bb2ee6ee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OSP307_VanEenwyk</Template>
  <TotalTime>1832</TotalTime>
  <Words>1943</Words>
  <Application>Microsoft Office PowerPoint</Application>
  <PresentationFormat>Custom</PresentationFormat>
  <Paragraphs>189</Paragraphs>
  <Slides>26</Slides>
  <Notes>14</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TENA11_BreakoutSession_Template_16x9_Final_05132011</vt:lpstr>
      <vt:lpstr>White with Consolas font for code slides</vt:lpstr>
      <vt:lpstr>Working with the New SharePoint Logging Database</vt:lpstr>
      <vt:lpstr>Agenda</vt:lpstr>
      <vt:lpstr>Health &amp; Usage: Overview</vt:lpstr>
      <vt:lpstr>Health &amp; Usage: Core Timer Jobs</vt:lpstr>
      <vt:lpstr>Health &amp; Usage: Event Selection</vt:lpstr>
      <vt:lpstr>Health &amp; Usage: Events – “Hidden”</vt:lpstr>
      <vt:lpstr>Health &amp; Usage: Configuring </vt:lpstr>
      <vt:lpstr>Health &amp; Usage: Database</vt:lpstr>
      <vt:lpstr>Health &amp; Usage: Database Schema</vt:lpstr>
      <vt:lpstr>Health &amp; Usage: Database</vt:lpstr>
      <vt:lpstr>Health &amp; Usage: Reports</vt:lpstr>
      <vt:lpstr>Health &amp; Usage: Reports</vt:lpstr>
      <vt:lpstr>Health &amp; Usage: Extending</vt:lpstr>
      <vt:lpstr>Health &amp; Usage: Extending</vt:lpstr>
      <vt:lpstr>Web Analysis: Overview </vt:lpstr>
      <vt:lpstr>Web Analysis: Configuring</vt:lpstr>
      <vt:lpstr>Web Analysis: Databases</vt:lpstr>
      <vt:lpstr>Web Analysis: Some Available Reports </vt:lpstr>
      <vt:lpstr>Web Analysis: Reports</vt:lpstr>
      <vt:lpstr>SharePoint Diagnostic Studio 2010</vt:lpstr>
      <vt:lpstr>PowerPoint Presentation</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OSP307: Working with the New SharePoint Logging Database</dc:title>
  <dc:subject>Microsoft TechEd North America 2011</dc:subject>
  <dc:creator>Elijah Van Eenwyk</dc:creator>
  <dc:description>Template Design: Jordan Cayabyab
Formatter: John Lee, Silver Fox Productions
Event Date: May 16-19, 2011
Event Location: Atlanta
Audience Type: Developers, IT Pros</dc:description>
  <cp:lastModifiedBy>Shows</cp:lastModifiedBy>
  <cp:revision>94</cp:revision>
  <cp:lastPrinted>2010-05-11T05:02:34Z</cp:lastPrinted>
  <dcterms:created xsi:type="dcterms:W3CDTF">2011-04-08T12:06:59Z</dcterms:created>
  <dcterms:modified xsi:type="dcterms:W3CDTF">2011-05-19T22:21:27Z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