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 id="2147483718" r:id="rId2"/>
  </p:sldMasterIdLst>
  <p:notesMasterIdLst>
    <p:notesMasterId r:id="rId32"/>
  </p:notesMasterIdLst>
  <p:handoutMasterIdLst>
    <p:handoutMasterId r:id="rId33"/>
  </p:handoutMasterIdLst>
  <p:sldIdLst>
    <p:sldId id="353" r:id="rId3"/>
    <p:sldId id="321" r:id="rId4"/>
    <p:sldId id="354" r:id="rId5"/>
    <p:sldId id="323" r:id="rId6"/>
    <p:sldId id="324" r:id="rId7"/>
    <p:sldId id="326" r:id="rId8"/>
    <p:sldId id="327" r:id="rId9"/>
    <p:sldId id="328" r:id="rId10"/>
    <p:sldId id="362" r:id="rId11"/>
    <p:sldId id="331" r:id="rId12"/>
    <p:sldId id="332" r:id="rId13"/>
    <p:sldId id="333" r:id="rId14"/>
    <p:sldId id="334" r:id="rId15"/>
    <p:sldId id="338" r:id="rId16"/>
    <p:sldId id="339" r:id="rId17"/>
    <p:sldId id="340" r:id="rId18"/>
    <p:sldId id="341" r:id="rId19"/>
    <p:sldId id="363" r:id="rId20"/>
    <p:sldId id="344" r:id="rId21"/>
    <p:sldId id="364" r:id="rId22"/>
    <p:sldId id="347" r:id="rId23"/>
    <p:sldId id="355" r:id="rId24"/>
    <p:sldId id="361" r:id="rId25"/>
    <p:sldId id="356" r:id="rId26"/>
    <p:sldId id="365" r:id="rId27"/>
    <p:sldId id="366" r:id="rId28"/>
    <p:sldId id="367" r:id="rId29"/>
    <p:sldId id="360" r:id="rId30"/>
    <p:sldId id="319" r:id="rId31"/>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2F1"/>
    <a:srgbClr val="FFFFFF"/>
    <a:srgbClr val="000000"/>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856" autoAdjust="0"/>
    <p:restoredTop sz="90408" autoAdjust="0"/>
  </p:normalViewPr>
  <p:slideViewPr>
    <p:cSldViewPr snapToGrid="0">
      <p:cViewPr varScale="1">
        <p:scale>
          <a:sx n="106" d="100"/>
          <a:sy n="106" d="100"/>
        </p:scale>
        <p:origin x="-810"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50" d="100"/>
        <a:sy n="50" d="100"/>
      </p:scale>
      <p:origin x="0" y="0"/>
    </p:cViewPr>
  </p:sorterViewPr>
  <p:notesViewPr>
    <p:cSldViewPr snapToGrid="0" showGuides="1">
      <p:cViewPr>
        <p:scale>
          <a:sx n="148" d="100"/>
          <a:sy n="148" d="100"/>
        </p:scale>
        <p:origin x="-168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5/19/2011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5/19/2011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5/19/2011 4:22 PM</a:t>
            </a:fld>
            <a:endParaRPr lang="en-US" dirty="0">
              <a:solidFill>
                <a:prstClr val="black"/>
              </a:solidFill>
            </a:endParaRPr>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solidFill>
                <a:prstClr val="black"/>
              </a:solidFill>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baseline="0" dirty="0" smtClean="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4:22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baseline="0" dirty="0" smtClean="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4:22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17</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4:22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18</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4:22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20</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p:cNvSpPr>
          <p:nvPr>
            <p:ph type="sldImg"/>
          </p:nvPr>
        </p:nvSpPr>
        <p:spPr bwMode="auto">
          <a:xfrm>
            <a:off x="382588" y="685800"/>
            <a:ext cx="6092825" cy="3429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Segoe Semibold" charset="0"/>
                <a:cs typeface="Arial" charset="0"/>
              </a:defRPr>
            </a:lvl1pPr>
            <a:lvl2pPr marL="742950" indent="-285750" eaLnBrk="0" hangingPunct="0">
              <a:defRPr>
                <a:solidFill>
                  <a:schemeClr val="tx1"/>
                </a:solidFill>
                <a:latin typeface="Segoe Semibold" charset="0"/>
                <a:cs typeface="Arial" charset="0"/>
              </a:defRPr>
            </a:lvl2pPr>
            <a:lvl3pPr marL="1143000" indent="-228600" eaLnBrk="0" hangingPunct="0">
              <a:defRPr>
                <a:solidFill>
                  <a:schemeClr val="tx1"/>
                </a:solidFill>
                <a:latin typeface="Segoe Semibold" charset="0"/>
                <a:cs typeface="Arial" charset="0"/>
              </a:defRPr>
            </a:lvl3pPr>
            <a:lvl4pPr marL="1600200" indent="-228600" eaLnBrk="0" hangingPunct="0">
              <a:defRPr>
                <a:solidFill>
                  <a:schemeClr val="tx1"/>
                </a:solidFill>
                <a:latin typeface="Segoe Semibold" charset="0"/>
                <a:cs typeface="Arial" charset="0"/>
              </a:defRPr>
            </a:lvl4pPr>
            <a:lvl5pPr marL="2057400" indent="-228600" eaLnBrk="0" hangingPunct="0">
              <a:defRPr>
                <a:solidFill>
                  <a:schemeClr val="tx1"/>
                </a:solidFill>
                <a:latin typeface="Segoe Semibold" charset="0"/>
                <a:cs typeface="Arial" charset="0"/>
              </a:defRPr>
            </a:lvl5pPr>
            <a:lvl6pPr marL="2514600" indent="-228600" eaLnBrk="0" fontAlgn="base" hangingPunct="0">
              <a:spcBef>
                <a:spcPct val="0"/>
              </a:spcBef>
              <a:spcAft>
                <a:spcPct val="0"/>
              </a:spcAft>
              <a:defRPr>
                <a:solidFill>
                  <a:schemeClr val="tx1"/>
                </a:solidFill>
                <a:latin typeface="Segoe Semibold" charset="0"/>
                <a:cs typeface="Arial" charset="0"/>
              </a:defRPr>
            </a:lvl6pPr>
            <a:lvl7pPr marL="2971800" indent="-228600" eaLnBrk="0" fontAlgn="base" hangingPunct="0">
              <a:spcBef>
                <a:spcPct val="0"/>
              </a:spcBef>
              <a:spcAft>
                <a:spcPct val="0"/>
              </a:spcAft>
              <a:defRPr>
                <a:solidFill>
                  <a:schemeClr val="tx1"/>
                </a:solidFill>
                <a:latin typeface="Segoe Semibold" charset="0"/>
                <a:cs typeface="Arial" charset="0"/>
              </a:defRPr>
            </a:lvl7pPr>
            <a:lvl8pPr marL="3429000" indent="-228600" eaLnBrk="0" fontAlgn="base" hangingPunct="0">
              <a:spcBef>
                <a:spcPct val="0"/>
              </a:spcBef>
              <a:spcAft>
                <a:spcPct val="0"/>
              </a:spcAft>
              <a:defRPr>
                <a:solidFill>
                  <a:schemeClr val="tx1"/>
                </a:solidFill>
                <a:latin typeface="Segoe Semibold" charset="0"/>
                <a:cs typeface="Arial" charset="0"/>
              </a:defRPr>
            </a:lvl8pPr>
            <a:lvl9pPr marL="3886200" indent="-228600" eaLnBrk="0" fontAlgn="base" hangingPunct="0">
              <a:spcBef>
                <a:spcPct val="0"/>
              </a:spcBef>
              <a:spcAft>
                <a:spcPct val="0"/>
              </a:spcAft>
              <a:defRPr>
                <a:solidFill>
                  <a:schemeClr val="tx1"/>
                </a:solidFill>
                <a:latin typeface="Segoe Semibold" charset="0"/>
                <a:cs typeface="Arial" charset="0"/>
              </a:defRPr>
            </a:lvl9pPr>
          </a:lstStyle>
          <a:p>
            <a:pPr eaLnBrk="1" hangingPunct="1"/>
            <a:fld id="{C6C0E6D2-308E-4089-AD70-DB73DB0F38B3}" type="slidenum">
              <a:rPr lang="en-US" smtClean="0">
                <a:latin typeface="Arial" charset="0"/>
              </a:rPr>
              <a:pPr eaLnBrk="1" hangingPunct="1"/>
              <a:t>22</a:t>
            </a:fld>
            <a:endParaRPr lang="en-US"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4:22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23</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5/19/2011 4:22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25</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4:22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26</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4:22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27</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4:22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6" name="Header Placeholder 5"/>
          <p:cNvSpPr>
            <a:spLocks noGrp="1"/>
          </p:cNvSpPr>
          <p:nvPr>
            <p:ph type="hdr" sz="quarter" idx="10"/>
          </p:nvPr>
        </p:nvSpPr>
        <p:spPr/>
        <p:txBody>
          <a:bodyPr/>
          <a:lstStyle/>
          <a:p>
            <a:pPr>
              <a:defRPr/>
            </a:pPr>
            <a:r>
              <a:rPr lang="en-US" smtClean="0"/>
              <a:t>SharePoint 2010 Developer Workshop (Beta2)</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4:22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28</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6" name="Header Placeholder 5"/>
          <p:cNvSpPr>
            <a:spLocks noGrp="1"/>
          </p:cNvSpPr>
          <p:nvPr>
            <p:ph type="hdr" sz="quarter" idx="10"/>
          </p:nvPr>
        </p:nvSpPr>
        <p:spPr/>
        <p:txBody>
          <a:bodyPr/>
          <a:lstStyle/>
          <a:p>
            <a:pPr>
              <a:defRPr/>
            </a:pPr>
            <a:r>
              <a:rPr lang="en-US" smtClean="0"/>
              <a:t>SharePoint 2010 Developer Workshop (Beta2)</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6" name="Header Placeholder 5"/>
          <p:cNvSpPr>
            <a:spLocks noGrp="1"/>
          </p:cNvSpPr>
          <p:nvPr>
            <p:ph type="hdr" sz="quarter" idx="10"/>
          </p:nvPr>
        </p:nvSpPr>
        <p:spPr/>
        <p:txBody>
          <a:bodyPr/>
          <a:lstStyle/>
          <a:p>
            <a:pPr>
              <a:defRPr/>
            </a:pPr>
            <a:r>
              <a:rPr lang="en-US" smtClean="0"/>
              <a:t>SharePoint 2010 Developer Workshop (Beta2)</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4:22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2180169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4:22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11</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baseline="0" dirty="0" smtClean="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4:22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baseline="0" dirty="0" smtClean="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4:22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242549"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94111883"/>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71896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207690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rgbClr val="FFFFFF"/>
                    </a:gs>
                    <a:gs pos="100000">
                      <a:srgbClr val="FFFFFF"/>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r>
              <a:rPr lang="en-US" sz="3600" b="1" dirty="0" smtClean="0">
                <a:solidFill>
                  <a:srgbClr val="03C2F1">
                    <a:alpha val="99000"/>
                  </a:srgbClr>
                </a:solidFill>
              </a:rPr>
              <a:t>Scan the Tag </a:t>
            </a:r>
            <a:r>
              <a:rPr lang="en-US" sz="3600" b="1" dirty="0" smtClean="0">
                <a:solidFill>
                  <a:srgbClr val="FFC425">
                    <a:alpha val="99000"/>
                  </a:srgbClr>
                </a:solidFill>
              </a:rPr>
              <a:t/>
            </a:r>
            <a:br>
              <a:rPr lang="en-US" sz="3600" b="1" dirty="0" smtClean="0">
                <a:solidFill>
                  <a:srgbClr val="FFC425">
                    <a:alpha val="99000"/>
                  </a:srgbClr>
                </a:solidFill>
              </a:rPr>
            </a:br>
            <a:r>
              <a:rPr lang="en-US" sz="3600" dirty="0" smtClean="0">
                <a:solidFill>
                  <a:srgbClr val="000000">
                    <a:lumMod val="50000"/>
                    <a:lumOff val="50000"/>
                    <a:alpha val="99000"/>
                  </a:srgbClr>
                </a:solidFill>
              </a:rPr>
              <a:t>to evaluate this session now on </a:t>
            </a:r>
            <a:r>
              <a:rPr lang="en-US" sz="3600" b="1" dirty="0" err="1" smtClean="0">
                <a:solidFill>
                  <a:srgbClr val="03C2F1">
                    <a:alpha val="99000"/>
                  </a:srgbClr>
                </a:solidFill>
              </a:rPr>
              <a:t>myTech•Ed</a:t>
            </a:r>
            <a:r>
              <a:rPr lang="en-US" sz="3600" b="1" dirty="0" smtClean="0">
                <a:solidFill>
                  <a:srgbClr val="03C2F1">
                    <a:alpha val="99000"/>
                  </a:srgb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9000"/>
                </a:srgb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37399534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45058986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12882157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6911978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48803007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10266953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0230449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40" r:id="rId1"/>
    <p:sldLayoutId id="2147483695" r:id="rId2"/>
    <p:sldLayoutId id="2147483726" r:id="rId3"/>
    <p:sldLayoutId id="2147483722" r:id="rId4"/>
    <p:sldLayoutId id="2147483727" r:id="rId5"/>
    <p:sldLayoutId id="2147483733" r:id="rId6"/>
    <p:sldLayoutId id="2147483734" r:id="rId7"/>
    <p:sldLayoutId id="2147483696" r:id="rId8"/>
    <p:sldLayoutId id="2147483731" r:id="rId9"/>
    <p:sldLayoutId id="2147483697" r:id="rId10"/>
    <p:sldLayoutId id="2147483698" r:id="rId11"/>
    <p:sldLayoutId id="2147483699" r:id="rId12"/>
    <p:sldLayoutId id="2147483700" r:id="rId13"/>
    <p:sldLayoutId id="2147483701" r:id="rId14"/>
    <p:sldLayoutId id="2147483728" r:id="rId15"/>
    <p:sldLayoutId id="2147483735" r:id="rId16"/>
    <p:sldLayoutId id="2147483703" r:id="rId17"/>
    <p:sldLayoutId id="2147483704" r:id="rId18"/>
    <p:sldLayoutId id="2147483741" r:id="rId19"/>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blogs.msdn.com/cmayo"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8" Type="http://schemas.openxmlformats.org/officeDocument/2006/relationships/hyperlink" Target="http://msdn.microsoft.com/en-us/Office365TrainingCourse" TargetMode="External"/><Relationship Id="rId3" Type="http://schemas.openxmlformats.org/officeDocument/2006/relationships/hyperlink" Target="http://office365.com/" TargetMode="External"/><Relationship Id="rId7" Type="http://schemas.openxmlformats.org/officeDocument/2006/relationships/hyperlink" Target="http://msdn.microsoft.com/sharepointonline" TargetMode="External"/><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hyperlink" Target="http://blogs.msdn.com/b/cmayo/archive/2011/03/11/new-sharepoint-online-article-on-msdn-magazine.aspx" TargetMode="External"/><Relationship Id="rId5" Type="http://schemas.openxmlformats.org/officeDocument/2006/relationships/hyperlink" Target="http://www.microsoft.com/downloads/en/details.aspx?FamilyID=6c6ecc6c-64f5-490a-bca3-8835c9a4a2ea" TargetMode="External"/><Relationship Id="rId4" Type="http://schemas.openxmlformats.org/officeDocument/2006/relationships/hyperlink" Target="http://www.microsoft.com/presspass/presskits/office/docs/office365FS.docx"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microsoft.com/downloads/en/details.aspx?displaylang=en&amp;FamilyID=d88a1505-849b-4587-b854-a7054ee28d66" TargetMode="External"/><Relationship Id="rId7" Type="http://schemas.openxmlformats.org/officeDocument/2006/relationships/hyperlink" Target="http://msdn.microsoft.com/en-us/library/ee231574.aspx"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hyperlink" Target="http://msdn.microsoft.com/en-us/library/ee231606.aspx" TargetMode="External"/><Relationship Id="rId5" Type="http://schemas.openxmlformats.org/officeDocument/2006/relationships/hyperlink" Target="http://office.microsoft.com/en-us/sharepoint-designer-help/introduction-to-designing-and-customizing-workflows-HA101859249.aspx" TargetMode="External"/><Relationship Id="rId4" Type="http://schemas.openxmlformats.org/officeDocument/2006/relationships/hyperlink" Target="http://office.microsoft.com/en-us/sharepoint-designer-help/introducing-sharepoint-designer-2010-HA101782482.aspx"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33.png"/><Relationship Id="rId5" Type="http://schemas.openxmlformats.org/officeDocument/2006/relationships/hyperlink" Target="http://www.microsoft.com/learning" TargetMode="External"/><Relationship Id="rId10" Type="http://schemas.openxmlformats.org/officeDocument/2006/relationships/image" Target="../media/image32.emf"/><Relationship Id="rId4" Type="http://schemas.openxmlformats.org/officeDocument/2006/relationships/image" Target="../media/image29.png"/><Relationship Id="rId9" Type="http://schemas.openxmlformats.org/officeDocument/2006/relationships/image" Target="../media/image31.png"/><Relationship Id="rId14" Type="http://schemas.microsoft.com/office/2007/relationships/hdphoto" Target="../media/hdphoto1.wdp"/></Relationships>
</file>

<file path=ppt/slides/_rels/slide26.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png"/></Relationships>
</file>

<file path=ppt/slides/_rels/slide2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file:///C:\Users\gdurzi\Desktop\10.PN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file:///C:\Users\gdurzi\Desktop\3.png" TargetMode="External"/><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242549" cy="2026610"/>
          </a:xfrm>
        </p:spPr>
        <p:txBody>
          <a:bodyPr/>
          <a:lstStyle/>
          <a:p>
            <a:r>
              <a:rPr lang="en-US" dirty="0"/>
              <a:t>Developing Powerful Workflows in the Cloud with Microsoft SharePoint Online </a:t>
            </a:r>
          </a:p>
        </p:txBody>
      </p:sp>
      <p:sp>
        <p:nvSpPr>
          <p:cNvPr id="3" name="Subtitle 2"/>
          <p:cNvSpPr>
            <a:spLocks noGrp="1"/>
          </p:cNvSpPr>
          <p:nvPr>
            <p:ph type="subTitle" idx="1"/>
          </p:nvPr>
        </p:nvSpPr>
        <p:spPr/>
        <p:txBody>
          <a:bodyPr/>
          <a:lstStyle/>
          <a:p>
            <a:r>
              <a:rPr lang="en-US" dirty="0" smtClean="0"/>
              <a:t>Chris Mayo</a:t>
            </a:r>
          </a:p>
          <a:p>
            <a:r>
              <a:rPr lang="en-US" dirty="0" err="1" smtClean="0"/>
              <a:t>Snr</a:t>
            </a:r>
            <a:r>
              <a:rPr lang="en-US" dirty="0" smtClean="0"/>
              <a:t>. Technical Evangelist, Office 365</a:t>
            </a:r>
          </a:p>
          <a:p>
            <a:r>
              <a:rPr lang="en-US" dirty="0" smtClean="0"/>
              <a:t>Microsoft Corporation</a:t>
            </a:r>
          </a:p>
          <a:p>
            <a:r>
              <a:rPr lang="en-US" dirty="0" smtClean="0">
                <a:hlinkClick r:id="rId4"/>
              </a:rPr>
              <a:t>http://blogs.msdn.com/cmayo</a:t>
            </a:r>
            <a:r>
              <a:rPr lang="en-US" dirty="0" smtClean="0"/>
              <a:t> </a:t>
            </a:r>
            <a:endParaRPr lang="en-US" dirty="0"/>
          </a:p>
        </p:txBody>
      </p:sp>
    </p:spTree>
    <p:extLst>
      <p:ext uri="{BB962C8B-B14F-4D97-AF65-F5344CB8AC3E}">
        <p14:creationId xmlns:p14="http://schemas.microsoft.com/office/powerpoint/2010/main" val="1294726073"/>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SharePoint Designer 2010</a:t>
            </a:r>
            <a:endParaRPr lang="en-US" dirty="0"/>
          </a:p>
        </p:txBody>
      </p:sp>
      <p:sp>
        <p:nvSpPr>
          <p:cNvPr id="3" name="Text Placeholder 2"/>
          <p:cNvSpPr>
            <a:spLocks noGrp="1"/>
          </p:cNvSpPr>
          <p:nvPr>
            <p:ph type="body" sz="quarter" idx="10"/>
          </p:nvPr>
        </p:nvSpPr>
        <p:spPr>
          <a:xfrm>
            <a:off x="519113" y="1447801"/>
            <a:ext cx="11149013" cy="5001769"/>
          </a:xfrm>
        </p:spPr>
        <p:txBody>
          <a:bodyPr>
            <a:normAutofit lnSpcReduction="10000"/>
          </a:bodyPr>
          <a:lstStyle/>
          <a:p>
            <a:r>
              <a:rPr lang="en-US" dirty="0" smtClean="0"/>
              <a:t>Power tool for customizing SharePoint 2010</a:t>
            </a:r>
          </a:p>
          <a:p>
            <a:pPr lvl="1"/>
            <a:r>
              <a:rPr lang="en-US" dirty="0" smtClean="0"/>
              <a:t>Data</a:t>
            </a:r>
          </a:p>
          <a:p>
            <a:pPr lvl="1"/>
            <a:r>
              <a:rPr lang="en-US" dirty="0" smtClean="0"/>
              <a:t>Design</a:t>
            </a:r>
          </a:p>
          <a:p>
            <a:pPr lvl="1"/>
            <a:r>
              <a:rPr lang="en-US" dirty="0" smtClean="0"/>
              <a:t>Create Site Templates</a:t>
            </a:r>
          </a:p>
          <a:p>
            <a:pPr lvl="1"/>
            <a:r>
              <a:rPr lang="en-US" dirty="0"/>
              <a:t>Workflow</a:t>
            </a:r>
            <a:endParaRPr lang="en-US" dirty="0" smtClean="0"/>
          </a:p>
          <a:p>
            <a:r>
              <a:rPr lang="en-US" dirty="0" smtClean="0"/>
              <a:t>New User Interface</a:t>
            </a:r>
          </a:p>
          <a:p>
            <a:pPr lvl="1"/>
            <a:r>
              <a:rPr lang="en-US" dirty="0" smtClean="0"/>
              <a:t>Fluent UI from Office 2010/SharePoint 2010</a:t>
            </a:r>
          </a:p>
          <a:p>
            <a:pPr lvl="1"/>
            <a:r>
              <a:rPr lang="en-US" dirty="0" smtClean="0"/>
              <a:t>Easy navigation from artifact to summary to galleries</a:t>
            </a:r>
            <a:endParaRPr lang="en-US" dirty="0"/>
          </a:p>
          <a:p>
            <a:r>
              <a:rPr lang="en-US" dirty="0" smtClean="0"/>
              <a:t>Does not require developer/web skills</a:t>
            </a:r>
          </a:p>
          <a:p>
            <a:pPr lvl="1"/>
            <a:r>
              <a:rPr lang="en-US" dirty="0" smtClean="0"/>
              <a:t>Useful for Power Users, IT Pros and Developers</a:t>
            </a:r>
          </a:p>
          <a:p>
            <a:r>
              <a:rPr lang="en-US" dirty="0" smtClean="0"/>
              <a:t>Free!</a:t>
            </a:r>
          </a:p>
          <a:p>
            <a:endParaRPr lang="en-US" dirty="0"/>
          </a:p>
        </p:txBody>
      </p:sp>
    </p:spTree>
    <p:extLst>
      <p:ext uri="{BB962C8B-B14F-4D97-AF65-F5344CB8AC3E}">
        <p14:creationId xmlns:p14="http://schemas.microsoft.com/office/powerpoint/2010/main" val="41025994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SPD2010 Workflow	</a:t>
            </a:r>
            <a:endParaRPr lang="en-US" dirty="0"/>
          </a:p>
        </p:txBody>
      </p:sp>
      <p:sp>
        <p:nvSpPr>
          <p:cNvPr id="3" name="Text Placeholder 2"/>
          <p:cNvSpPr>
            <a:spLocks noGrp="1"/>
          </p:cNvSpPr>
          <p:nvPr>
            <p:ph type="body" sz="quarter" idx="4294967295"/>
          </p:nvPr>
        </p:nvSpPr>
        <p:spPr>
          <a:xfrm>
            <a:off x="519113" y="1447801"/>
            <a:ext cx="11173090" cy="5013960"/>
          </a:xfrm>
        </p:spPr>
        <p:txBody>
          <a:bodyPr>
            <a:normAutofit/>
          </a:bodyPr>
          <a:lstStyle/>
          <a:p>
            <a:r>
              <a:rPr lang="en-US" dirty="0" smtClean="0"/>
              <a:t>Supports List, Reusable, Site workflows</a:t>
            </a:r>
          </a:p>
          <a:p>
            <a:r>
              <a:rPr lang="en-US" dirty="0" smtClean="0"/>
              <a:t>Custom or based on built in workflows</a:t>
            </a:r>
          </a:p>
          <a:p>
            <a:r>
              <a:rPr lang="en-US" dirty="0" smtClean="0"/>
              <a:t>Workflow Summary</a:t>
            </a:r>
          </a:p>
          <a:p>
            <a:pPr lvl="1"/>
            <a:r>
              <a:rPr lang="en-US" dirty="0" smtClean="0">
                <a:gradFill>
                  <a:gsLst>
                    <a:gs pos="0">
                      <a:schemeClr val="tx1"/>
                    </a:gs>
                    <a:gs pos="100000">
                      <a:schemeClr val="tx1"/>
                    </a:gs>
                  </a:gsLst>
                  <a:lin ang="5400000" scaled="0"/>
                </a:gradFill>
              </a:rPr>
              <a:t>Manage settings, start options, forms</a:t>
            </a:r>
          </a:p>
          <a:p>
            <a:r>
              <a:rPr lang="en-US" dirty="0" smtClean="0"/>
              <a:t>Task designer</a:t>
            </a:r>
            <a:endParaRPr lang="en-US" dirty="0"/>
          </a:p>
          <a:p>
            <a:pPr lvl="1"/>
            <a:r>
              <a:rPr lang="en-US" dirty="0">
                <a:gradFill>
                  <a:gsLst>
                    <a:gs pos="0">
                      <a:schemeClr val="tx1"/>
                    </a:gs>
                    <a:gs pos="100000">
                      <a:schemeClr val="tx1"/>
                    </a:gs>
                  </a:gsLst>
                  <a:lin ang="5400000" scaled="0"/>
                </a:gradFill>
              </a:rPr>
              <a:t>Define advanced settings for process</a:t>
            </a:r>
          </a:p>
          <a:p>
            <a:r>
              <a:rPr lang="en-US" dirty="0" smtClean="0"/>
              <a:t>Workflow designer</a:t>
            </a:r>
          </a:p>
          <a:p>
            <a:pPr lvl="1"/>
            <a:r>
              <a:rPr lang="en-US" dirty="0" smtClean="0">
                <a:gradFill>
                  <a:gsLst>
                    <a:gs pos="0">
                      <a:schemeClr val="tx1"/>
                    </a:gs>
                    <a:gs pos="100000">
                      <a:schemeClr val="tx1"/>
                    </a:gs>
                  </a:gsLst>
                  <a:lin ang="5400000" scaled="0"/>
                </a:gradFill>
              </a:rPr>
              <a:t>Actions, Conditions, Steps</a:t>
            </a:r>
          </a:p>
          <a:p>
            <a:r>
              <a:rPr lang="en-US" dirty="0" smtClean="0"/>
              <a:t>InfoPath 2010 for forms customization</a:t>
            </a:r>
          </a:p>
          <a:p>
            <a:endParaRPr lang="en-US" dirty="0" smtClean="0">
              <a:gradFill>
                <a:gsLst>
                  <a:gs pos="0">
                    <a:schemeClr val="tx1"/>
                  </a:gs>
                  <a:gs pos="100000">
                    <a:schemeClr val="tx1"/>
                  </a:gs>
                </a:gsLst>
                <a:lin ang="5400000" scaled="0"/>
              </a:gradFill>
            </a:endParaRPr>
          </a:p>
          <a:p>
            <a:endParaRPr lang="en-US" dirty="0" smtClean="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8091936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Custom Workflows</a:t>
            </a:r>
            <a:endParaRPr lang="en-US" dirty="0"/>
          </a:p>
        </p:txBody>
      </p:sp>
      <p:sp>
        <p:nvSpPr>
          <p:cNvPr id="3" name="Content Placeholder 2"/>
          <p:cNvSpPr>
            <a:spLocks noGrp="1"/>
          </p:cNvSpPr>
          <p:nvPr>
            <p:ph idx="1"/>
          </p:nvPr>
        </p:nvSpPr>
        <p:spPr>
          <a:xfrm>
            <a:off x="507868" y="1412875"/>
            <a:ext cx="11173090" cy="2677656"/>
          </a:xfrm>
        </p:spPr>
        <p:txBody>
          <a:bodyPr/>
          <a:lstStyle/>
          <a:p>
            <a:r>
              <a:rPr lang="en-US" dirty="0" smtClean="0"/>
              <a:t>New workflows are attached to a container</a:t>
            </a:r>
          </a:p>
          <a:p>
            <a:pPr lvl="1"/>
            <a:r>
              <a:rPr lang="en-US" dirty="0" smtClean="0"/>
              <a:t>List Workflows attached to a specific list</a:t>
            </a:r>
          </a:p>
          <a:p>
            <a:pPr lvl="1"/>
            <a:r>
              <a:rPr lang="en-US" dirty="0" smtClean="0"/>
              <a:t>Reusable Workflows are not attached to a list</a:t>
            </a:r>
          </a:p>
          <a:p>
            <a:pPr lvl="2"/>
            <a:r>
              <a:rPr lang="en-US" dirty="0" smtClean="0"/>
              <a:t>May be constrained to a content type</a:t>
            </a:r>
          </a:p>
          <a:p>
            <a:pPr lvl="2"/>
            <a:r>
              <a:rPr lang="en-US" dirty="0" smtClean="0"/>
              <a:t>Attached later using browser or SPD2010</a:t>
            </a:r>
          </a:p>
          <a:p>
            <a:pPr lvl="1"/>
            <a:r>
              <a:rPr lang="en-US" dirty="0" smtClean="0"/>
              <a:t>Site Workflows are attached to the current site</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4394871" y="4572000"/>
            <a:ext cx="3731013" cy="1676400"/>
          </a:xfrm>
          <a:prstGeom prst="rect">
            <a:avLst/>
          </a:prstGeom>
          <a:noFill/>
          <a:ln w="9525">
            <a:noFill/>
            <a:miter lim="800000"/>
            <a:headEnd/>
            <a:tailEnd/>
          </a:ln>
        </p:spPr>
      </p:pic>
    </p:spTree>
    <p:extLst>
      <p:ext uri="{BB962C8B-B14F-4D97-AF65-F5344CB8AC3E}">
        <p14:creationId xmlns:p14="http://schemas.microsoft.com/office/powerpoint/2010/main" val="16420392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8"/>
            <a:ext cx="11173090" cy="609398"/>
          </a:xfrm>
        </p:spPr>
        <p:txBody>
          <a:bodyPr/>
          <a:lstStyle/>
          <a:p>
            <a:r>
              <a:rPr lang="en-US" dirty="0" smtClean="0"/>
              <a:t>Copy &amp; Modify Workflows</a:t>
            </a:r>
            <a:endParaRPr lang="en-US" dirty="0"/>
          </a:p>
        </p:txBody>
      </p:sp>
      <p:sp>
        <p:nvSpPr>
          <p:cNvPr id="3" name="Content Placeholder 2"/>
          <p:cNvSpPr>
            <a:spLocks noGrp="1"/>
          </p:cNvSpPr>
          <p:nvPr>
            <p:ph idx="1"/>
          </p:nvPr>
        </p:nvSpPr>
        <p:spPr>
          <a:xfrm>
            <a:off x="507868" y="1412876"/>
            <a:ext cx="11173090" cy="2880789"/>
          </a:xfrm>
        </p:spPr>
        <p:txBody>
          <a:bodyPr>
            <a:normAutofit/>
          </a:bodyPr>
          <a:lstStyle/>
          <a:p>
            <a:r>
              <a:rPr lang="en-US" dirty="0" smtClean="0"/>
              <a:t>Based on any Globally Reusable Workflows</a:t>
            </a:r>
          </a:p>
          <a:p>
            <a:pPr lvl="1"/>
            <a:r>
              <a:rPr lang="en-US" dirty="0"/>
              <a:t>Approval</a:t>
            </a:r>
          </a:p>
          <a:p>
            <a:pPr lvl="1"/>
            <a:r>
              <a:rPr lang="en-US" dirty="0"/>
              <a:t>Collect Feedback</a:t>
            </a:r>
          </a:p>
          <a:p>
            <a:pPr lvl="1"/>
            <a:r>
              <a:rPr lang="en-US" dirty="0"/>
              <a:t>Collect Signatures</a:t>
            </a:r>
          </a:p>
          <a:p>
            <a:pPr lvl="1"/>
            <a:r>
              <a:rPr lang="en-US" dirty="0"/>
              <a:t>Publishing Approval</a:t>
            </a:r>
            <a:endParaRPr lang="en-US" dirty="0">
              <a:gradFill>
                <a:gsLst>
                  <a:gs pos="0">
                    <a:schemeClr val="tx1"/>
                  </a:gs>
                  <a:gs pos="100000">
                    <a:schemeClr val="tx1"/>
                  </a:gs>
                </a:gsLst>
                <a:lin ang="5400000" scaled="0"/>
              </a:gradFill>
            </a:endParaRPr>
          </a:p>
          <a:p>
            <a:r>
              <a:rPr lang="en-US" dirty="0" smtClean="0"/>
              <a:t>Can be limited to specific Content Type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6192" y="4352926"/>
            <a:ext cx="8011613"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bwMode="auto">
          <a:xfrm>
            <a:off x="4062942" y="4343400"/>
            <a:ext cx="609441" cy="762000"/>
          </a:xfrm>
          <a:prstGeom prst="rect">
            <a:avLst/>
          </a:prstGeom>
          <a:noFill/>
          <a:ln w="63500">
            <a:solidFill>
              <a:schemeClr val="accent2"/>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22621056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fade">
                                      <p:cBhvr>
                                        <p:cTn id="27" dur="500"/>
                                        <p:tgtEl>
                                          <p:spTgt spid="102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Actions	</a:t>
            </a:r>
            <a:endParaRPr lang="en-US" dirty="0"/>
          </a:p>
        </p:txBody>
      </p:sp>
      <p:sp>
        <p:nvSpPr>
          <p:cNvPr id="3" name="Text Placeholder 2"/>
          <p:cNvSpPr>
            <a:spLocks noGrp="1"/>
          </p:cNvSpPr>
          <p:nvPr>
            <p:ph type="body" sz="quarter" idx="4294967295"/>
          </p:nvPr>
        </p:nvSpPr>
        <p:spPr>
          <a:xfrm>
            <a:off x="519113" y="1447801"/>
            <a:ext cx="11173090" cy="4495799"/>
          </a:xfrm>
        </p:spPr>
        <p:txBody>
          <a:bodyPr>
            <a:normAutofit lnSpcReduction="10000"/>
          </a:bodyPr>
          <a:lstStyle/>
          <a:p>
            <a:r>
              <a:rPr lang="en-US" dirty="0" smtClean="0"/>
              <a:t>Actions get work done in the workflow</a:t>
            </a:r>
          </a:p>
          <a:p>
            <a:r>
              <a:rPr lang="en-US" dirty="0" smtClean="0"/>
              <a:t>Examples:</a:t>
            </a:r>
          </a:p>
          <a:p>
            <a:pPr lvl="1"/>
            <a:r>
              <a:rPr lang="en-US" dirty="0" smtClean="0"/>
              <a:t>Create</a:t>
            </a:r>
            <a:r>
              <a:rPr lang="en-US" dirty="0"/>
              <a:t>, copy, change, or delete list </a:t>
            </a:r>
            <a:r>
              <a:rPr lang="en-US" dirty="0" smtClean="0"/>
              <a:t>items/documents</a:t>
            </a:r>
            <a:endParaRPr lang="en-US" dirty="0"/>
          </a:p>
          <a:p>
            <a:pPr lvl="1"/>
            <a:r>
              <a:rPr lang="en-US" dirty="0"/>
              <a:t>Check items in or </a:t>
            </a:r>
            <a:r>
              <a:rPr lang="en-US" dirty="0" smtClean="0"/>
              <a:t>out</a:t>
            </a:r>
            <a:endParaRPr lang="en-US" dirty="0"/>
          </a:p>
          <a:p>
            <a:pPr lvl="1"/>
            <a:r>
              <a:rPr lang="en-US" dirty="0"/>
              <a:t>Send an </a:t>
            </a:r>
            <a:r>
              <a:rPr lang="en-US" dirty="0" smtClean="0"/>
              <a:t>e-mail</a:t>
            </a:r>
            <a:endParaRPr lang="en-US" dirty="0"/>
          </a:p>
          <a:p>
            <a:pPr lvl="1"/>
            <a:r>
              <a:rPr lang="en-US" dirty="0"/>
              <a:t>Create a task for </a:t>
            </a:r>
            <a:r>
              <a:rPr lang="en-US" dirty="0" smtClean="0"/>
              <a:t>person or group</a:t>
            </a:r>
            <a:endParaRPr lang="en-US" dirty="0"/>
          </a:p>
          <a:p>
            <a:pPr lvl="1"/>
            <a:r>
              <a:rPr lang="en-US" dirty="0"/>
              <a:t>Collect data </a:t>
            </a:r>
            <a:r>
              <a:rPr lang="en-US" dirty="0" smtClean="0"/>
              <a:t>via task for use in the workflow</a:t>
            </a:r>
            <a:endParaRPr lang="en-US" dirty="0"/>
          </a:p>
          <a:p>
            <a:pPr lvl="1"/>
            <a:r>
              <a:rPr lang="en-US" dirty="0"/>
              <a:t>Pause or stop the </a:t>
            </a:r>
            <a:r>
              <a:rPr lang="en-US" dirty="0" smtClean="0"/>
              <a:t>workflow</a:t>
            </a:r>
            <a:endParaRPr lang="en-US" dirty="0"/>
          </a:p>
          <a:p>
            <a:pPr lvl="1"/>
            <a:r>
              <a:rPr lang="en-US" dirty="0"/>
              <a:t>Log workflow information to a History </a:t>
            </a:r>
            <a:r>
              <a:rPr lang="en-US" dirty="0" smtClean="0"/>
              <a:t>list</a:t>
            </a:r>
            <a:endParaRPr lang="en-US" dirty="0"/>
          </a:p>
          <a:p>
            <a:pPr lvl="1"/>
            <a:r>
              <a:rPr lang="en-US" dirty="0"/>
              <a:t>Set workflow variables or perform </a:t>
            </a:r>
            <a:r>
              <a:rPr lang="en-US" dirty="0" smtClean="0"/>
              <a:t>calculations</a:t>
            </a:r>
            <a:endParaRPr lang="en-US" dirty="0" smtClean="0">
              <a:gradFill>
                <a:gsLst>
                  <a:gs pos="0">
                    <a:schemeClr val="tx1"/>
                  </a:gs>
                  <a:gs pos="100000">
                    <a:schemeClr val="tx1"/>
                  </a:gs>
                </a:gsLst>
                <a:lin ang="5400000" scaled="0"/>
              </a:gradFill>
            </a:endParaRPr>
          </a:p>
          <a:p>
            <a:endParaRPr lang="en-US" dirty="0" smtClean="0">
              <a:gradFill>
                <a:gsLst>
                  <a:gs pos="0">
                    <a:schemeClr val="tx1"/>
                  </a:gs>
                  <a:gs pos="100000">
                    <a:schemeClr val="tx1"/>
                  </a:gs>
                </a:gsLst>
                <a:lin ang="5400000" scaled="0"/>
              </a:gradFill>
            </a:endParaRPr>
          </a:p>
          <a:p>
            <a:endParaRPr lang="en-US" dirty="0" smtClean="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41140694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par>
                          <p:cTn id="37" fill="hold">
                            <p:stCondLst>
                              <p:cond delay="3500"/>
                            </p:stCondLst>
                            <p:childTnLst>
                              <p:par>
                                <p:cTn id="38" presetID="10" presetClass="entr" presetSubtype="0" fill="hold" nodeType="after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500"/>
                                        <p:tgtEl>
                                          <p:spTgt spid="3">
                                            <p:txEl>
                                              <p:pRg st="8" end="8"/>
                                            </p:txEl>
                                          </p:spTgt>
                                        </p:tgtEl>
                                      </p:cBhvr>
                                    </p:animEffect>
                                  </p:childTnLst>
                                </p:cTn>
                              </p:par>
                            </p:childTnLst>
                          </p:cTn>
                        </p:par>
                        <p:par>
                          <p:cTn id="41" fill="hold">
                            <p:stCondLst>
                              <p:cond delay="4000"/>
                            </p:stCondLst>
                            <p:childTnLst>
                              <p:par>
                                <p:cTn id="42" presetID="10" presetClass="entr" presetSubtype="0" fill="hold" nodeType="after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fade">
                                      <p:cBhvr>
                                        <p:cTn id="4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Conditions	</a:t>
            </a:r>
            <a:endParaRPr lang="en-US" dirty="0"/>
          </a:p>
        </p:txBody>
      </p:sp>
      <p:sp>
        <p:nvSpPr>
          <p:cNvPr id="3" name="Text Placeholder 2"/>
          <p:cNvSpPr>
            <a:spLocks noGrp="1"/>
          </p:cNvSpPr>
          <p:nvPr>
            <p:ph type="body" sz="quarter" idx="4294967295"/>
          </p:nvPr>
        </p:nvSpPr>
        <p:spPr>
          <a:xfrm>
            <a:off x="519113" y="1447801"/>
            <a:ext cx="11173090" cy="5013960"/>
          </a:xfrm>
        </p:spPr>
        <p:txBody>
          <a:bodyPr>
            <a:normAutofit/>
          </a:bodyPr>
          <a:lstStyle/>
          <a:p>
            <a:r>
              <a:rPr lang="en-US" dirty="0" smtClean="0"/>
              <a:t>Control flow of the workflow</a:t>
            </a:r>
          </a:p>
          <a:p>
            <a:r>
              <a:rPr lang="en-US" dirty="0" smtClean="0"/>
              <a:t>Examples:</a:t>
            </a:r>
          </a:p>
          <a:p>
            <a:pPr lvl="1"/>
            <a:r>
              <a:rPr lang="en-US" dirty="0" smtClean="0"/>
              <a:t>If any value equals value</a:t>
            </a:r>
          </a:p>
          <a:p>
            <a:pPr lvl="1"/>
            <a:r>
              <a:rPr lang="en-US" dirty="0" smtClean="0"/>
              <a:t>If current item field equals value</a:t>
            </a:r>
          </a:p>
          <a:p>
            <a:pPr lvl="1"/>
            <a:r>
              <a:rPr lang="en-US" dirty="0" smtClean="0"/>
              <a:t>Created by a specific person</a:t>
            </a:r>
          </a:p>
          <a:p>
            <a:pPr lvl="1"/>
            <a:r>
              <a:rPr lang="en-US" dirty="0" smtClean="0"/>
              <a:t>Create in a specific date span</a:t>
            </a:r>
          </a:p>
          <a:p>
            <a:pPr lvl="1"/>
            <a:r>
              <a:rPr lang="en-US" dirty="0" smtClean="0"/>
              <a:t>Title field contains keywords</a:t>
            </a:r>
          </a:p>
          <a:p>
            <a:pPr lvl="1"/>
            <a:endParaRPr lang="en-US" dirty="0" smtClean="0"/>
          </a:p>
          <a:p>
            <a:pPr lvl="1"/>
            <a:endParaRPr lang="en-US" dirty="0" smtClean="0">
              <a:gradFill>
                <a:gsLst>
                  <a:gs pos="0">
                    <a:schemeClr val="tx1"/>
                  </a:gs>
                  <a:gs pos="100000">
                    <a:schemeClr val="tx1"/>
                  </a:gs>
                </a:gsLst>
                <a:lin ang="5400000" scaled="0"/>
              </a:gradFill>
            </a:endParaRPr>
          </a:p>
          <a:p>
            <a:endParaRPr lang="en-US" dirty="0" smtClean="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37735045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a:t>
            </a:r>
            <a:endParaRPr lang="en-US" dirty="0"/>
          </a:p>
        </p:txBody>
      </p:sp>
      <p:sp>
        <p:nvSpPr>
          <p:cNvPr id="3" name="Text Placeholder 2"/>
          <p:cNvSpPr>
            <a:spLocks noGrp="1"/>
          </p:cNvSpPr>
          <p:nvPr>
            <p:ph type="body" sz="quarter" idx="4294967295"/>
          </p:nvPr>
        </p:nvSpPr>
        <p:spPr>
          <a:xfrm>
            <a:off x="519113" y="1447801"/>
            <a:ext cx="11173090" cy="5013960"/>
          </a:xfrm>
        </p:spPr>
        <p:txBody>
          <a:bodyPr>
            <a:normAutofit/>
          </a:bodyPr>
          <a:lstStyle/>
          <a:p>
            <a:r>
              <a:rPr lang="en-US" dirty="0" smtClean="0"/>
              <a:t>Organize your workflow</a:t>
            </a:r>
          </a:p>
          <a:p>
            <a:r>
              <a:rPr lang="en-US" dirty="0" smtClean="0"/>
              <a:t>Serial or Parallel</a:t>
            </a:r>
          </a:p>
          <a:p>
            <a:pPr lvl="1"/>
            <a:endParaRPr lang="en-US" dirty="0" smtClean="0"/>
          </a:p>
          <a:p>
            <a:pPr lvl="1"/>
            <a:endParaRPr lang="en-US" dirty="0" smtClean="0">
              <a:gradFill>
                <a:gsLst>
                  <a:gs pos="0">
                    <a:schemeClr val="tx1"/>
                  </a:gs>
                  <a:gs pos="100000">
                    <a:schemeClr val="tx1"/>
                  </a:gs>
                </a:gsLst>
                <a:lin ang="5400000" scaled="0"/>
              </a:gradFill>
            </a:endParaRPr>
          </a:p>
          <a:p>
            <a:endParaRPr lang="en-US" dirty="0" smtClean="0">
              <a:gradFill>
                <a:gsLst>
                  <a:gs pos="0">
                    <a:schemeClr val="tx1"/>
                  </a:gs>
                  <a:gs pos="100000">
                    <a:schemeClr val="tx1"/>
                  </a:gs>
                </a:gsLst>
                <a:lin ang="5400000" scaled="0"/>
              </a:gra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1471" y="2590801"/>
            <a:ext cx="7890086" cy="3809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12436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fade">
                                      <p:cBhvr>
                                        <p:cTn id="15"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Impersonation Step</a:t>
            </a:r>
            <a:endParaRPr lang="en-US" dirty="0"/>
          </a:p>
        </p:txBody>
      </p:sp>
      <p:sp>
        <p:nvSpPr>
          <p:cNvPr id="3" name="Text Placeholder 2"/>
          <p:cNvSpPr>
            <a:spLocks noGrp="1"/>
          </p:cNvSpPr>
          <p:nvPr>
            <p:ph type="body" sz="quarter" idx="4294967295"/>
          </p:nvPr>
        </p:nvSpPr>
        <p:spPr>
          <a:xfrm>
            <a:off x="519113" y="1447801"/>
            <a:ext cx="11173090" cy="5013960"/>
          </a:xfrm>
        </p:spPr>
        <p:txBody>
          <a:bodyPr>
            <a:normAutofit/>
          </a:bodyPr>
          <a:lstStyle/>
          <a:p>
            <a:r>
              <a:rPr lang="en-US" sz="2800" dirty="0"/>
              <a:t>Workflows run with permissions of </a:t>
            </a:r>
            <a:r>
              <a:rPr lang="en-US" sz="2800" dirty="0" smtClean="0"/>
              <a:t>user</a:t>
            </a:r>
          </a:p>
          <a:p>
            <a:r>
              <a:rPr lang="en-US" sz="2800" dirty="0" smtClean="0"/>
              <a:t>Use impersonation step to run as workflow author</a:t>
            </a:r>
          </a:p>
          <a:p>
            <a:pPr lvl="1"/>
            <a:endParaRPr lang="en-US" dirty="0" smtClean="0"/>
          </a:p>
          <a:p>
            <a:pPr lvl="1"/>
            <a:endParaRPr lang="en-US" dirty="0" smtClean="0">
              <a:gradFill>
                <a:gsLst>
                  <a:gs pos="0">
                    <a:schemeClr val="tx1"/>
                  </a:gs>
                  <a:gs pos="100000">
                    <a:schemeClr val="tx1"/>
                  </a:gs>
                </a:gsLst>
                <a:lin ang="5400000" scaled="0"/>
              </a:gradFill>
            </a:endParaRPr>
          </a:p>
          <a:p>
            <a:endParaRPr lang="en-US" dirty="0" smtClean="0">
              <a:gradFill>
                <a:gsLst>
                  <a:gs pos="0">
                    <a:schemeClr val="tx1"/>
                  </a:gs>
                  <a:gs pos="100000">
                    <a:schemeClr val="tx1"/>
                  </a:gs>
                </a:gsLst>
                <a:lin ang="5400000" scaled="0"/>
              </a:gradFill>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1322" y="2667001"/>
            <a:ext cx="7584459" cy="3376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19957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099"/>
                                        </p:tgtEl>
                                        <p:attrNameLst>
                                          <p:attrName>style.visibility</p:attrName>
                                        </p:attrNameLst>
                                      </p:cBhvr>
                                      <p:to>
                                        <p:strVal val="visible"/>
                                      </p:to>
                                    </p:set>
                                    <p:animEffect transition="in" filter="fade">
                                      <p:cBhvr>
                                        <p:cTn id="15"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demo</a:t>
            </a:r>
            <a:endParaRPr lang="en-US" dirty="0"/>
          </a:p>
        </p:txBody>
      </p:sp>
      <p:sp>
        <p:nvSpPr>
          <p:cNvPr id="2" name="Title 1"/>
          <p:cNvSpPr>
            <a:spLocks noGrp="1"/>
          </p:cNvSpPr>
          <p:nvPr>
            <p:ph type="ctrTitle"/>
          </p:nvPr>
        </p:nvSpPr>
        <p:spPr/>
        <p:txBody>
          <a:bodyPr/>
          <a:lstStyle/>
          <a:p>
            <a:r>
              <a:rPr lang="en-US" dirty="0" smtClean="0"/>
              <a:t>SharePoint Designer 2010</a:t>
            </a:r>
            <a:endParaRPr lang="en-US" dirty="0"/>
          </a:p>
        </p:txBody>
      </p:sp>
    </p:spTree>
    <p:extLst>
      <p:ext uri="{BB962C8B-B14F-4D97-AF65-F5344CB8AC3E}">
        <p14:creationId xmlns:p14="http://schemas.microsoft.com/office/powerpoint/2010/main" val="2780838440"/>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Custom Workflow Actions</a:t>
            </a:r>
            <a:endParaRPr lang="en-US" dirty="0"/>
          </a:p>
        </p:txBody>
      </p:sp>
      <p:sp>
        <p:nvSpPr>
          <p:cNvPr id="6" name="Content Placeholder 5"/>
          <p:cNvSpPr>
            <a:spLocks noGrp="1"/>
          </p:cNvSpPr>
          <p:nvPr>
            <p:ph sz="half" idx="1"/>
          </p:nvPr>
        </p:nvSpPr>
        <p:spPr>
          <a:xfrm>
            <a:off x="507867" y="1411553"/>
            <a:ext cx="5156404" cy="4978361"/>
          </a:xfrm>
        </p:spPr>
        <p:txBody>
          <a:bodyPr>
            <a:normAutofit/>
          </a:bodyPr>
          <a:lstStyle/>
          <a:p>
            <a:r>
              <a:rPr lang="en-US" dirty="0" smtClean="0"/>
              <a:t>Define class/method in </a:t>
            </a:r>
            <a:r>
              <a:rPr lang="en-US" dirty="0"/>
              <a:t>Visual Studio 2010</a:t>
            </a:r>
          </a:p>
          <a:p>
            <a:pPr lvl="1"/>
            <a:r>
              <a:rPr lang="en-US" dirty="0" smtClean="0"/>
              <a:t>Sandbox Solutions API</a:t>
            </a:r>
          </a:p>
          <a:p>
            <a:r>
              <a:rPr lang="en-US" dirty="0" smtClean="0"/>
              <a:t>Define new action via &lt;</a:t>
            </a:r>
            <a:r>
              <a:rPr lang="en-US" dirty="0" err="1" smtClean="0"/>
              <a:t>WorkflowActions</a:t>
            </a:r>
            <a:r>
              <a:rPr lang="en-US" dirty="0" smtClean="0"/>
              <a:t>&gt; schema</a:t>
            </a:r>
          </a:p>
          <a:p>
            <a:pPr lvl="1"/>
            <a:r>
              <a:rPr lang="en-US" dirty="0" smtClean="0"/>
              <a:t>Maps designer to method call</a:t>
            </a:r>
          </a:p>
          <a:p>
            <a:pPr lvl="1"/>
            <a:r>
              <a:rPr lang="en-US" dirty="0" smtClean="0"/>
              <a:t>&lt;Action&gt;</a:t>
            </a:r>
          </a:p>
          <a:p>
            <a:pPr lvl="2"/>
            <a:r>
              <a:rPr lang="en-US" dirty="0" smtClean="0"/>
              <a:t>Maps actions to method call</a:t>
            </a:r>
          </a:p>
          <a:p>
            <a:pPr lvl="1"/>
            <a:r>
              <a:rPr lang="en-US" dirty="0" smtClean="0"/>
              <a:t>&lt;</a:t>
            </a:r>
            <a:r>
              <a:rPr lang="en-US" dirty="0" err="1" smtClean="0"/>
              <a:t>RuleDesigner</a:t>
            </a:r>
            <a:r>
              <a:rPr lang="en-US" dirty="0" smtClean="0"/>
              <a:t>&gt;</a:t>
            </a:r>
          </a:p>
          <a:p>
            <a:pPr lvl="2"/>
            <a:r>
              <a:rPr lang="en-US" dirty="0" smtClean="0"/>
              <a:t>Defines sentence in SPD2010</a:t>
            </a:r>
          </a:p>
          <a:p>
            <a:pPr lvl="1"/>
            <a:r>
              <a:rPr lang="en-US" dirty="0" smtClean="0"/>
              <a:t>&lt;Parameters&gt;</a:t>
            </a:r>
          </a:p>
          <a:p>
            <a:pPr lvl="2"/>
            <a:r>
              <a:rPr lang="en-US" dirty="0" smtClean="0"/>
              <a:t>Maps sentence </a:t>
            </a:r>
            <a:r>
              <a:rPr lang="en-US" smtClean="0"/>
              <a:t>to method call</a:t>
            </a:r>
            <a:endParaRPr lang="en-US" dirty="0"/>
          </a:p>
        </p:txBody>
      </p:sp>
      <p:pic>
        <p:nvPicPr>
          <p:cNvPr id="1026" name="Picture 2" descr="C:\Users\GDURZI~1.CLA\AppData\Local\Temp\SNAGHTMLc4931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4413" y="1447800"/>
            <a:ext cx="5637687" cy="38100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4271" y="3648990"/>
            <a:ext cx="5610392" cy="274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50037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5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fade">
                                      <p:cBhvr>
                                        <p:cTn id="18" dur="500"/>
                                        <p:tgtEl>
                                          <p:spTgt spid="6">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500"/>
                                        <p:tgtEl>
                                          <p:spTgt spid="6">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fade">
                                      <p:cBhvr>
                                        <p:cTn id="24" dur="500"/>
                                        <p:tgtEl>
                                          <p:spTgt spid="6">
                                            <p:txEl>
                                              <p:pRg st="4" end="4"/>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xEl>
                                              <p:pRg st="6" end="6"/>
                                            </p:txEl>
                                          </p:spTgt>
                                        </p:tgtEl>
                                        <p:attrNameLst>
                                          <p:attrName>style.visibility</p:attrName>
                                        </p:attrNameLst>
                                      </p:cBhvr>
                                      <p:to>
                                        <p:strVal val="visible"/>
                                      </p:to>
                                    </p:set>
                                    <p:animEffect transition="in" filter="fade">
                                      <p:cBhvr>
                                        <p:cTn id="30" dur="500"/>
                                        <p:tgtEl>
                                          <p:spTgt spid="6">
                                            <p:txEl>
                                              <p:pRg st="6" end="6"/>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
                                            <p:txEl>
                                              <p:pRg st="7" end="7"/>
                                            </p:txEl>
                                          </p:spTgt>
                                        </p:tgtEl>
                                        <p:attrNameLst>
                                          <p:attrName>style.visibility</p:attrName>
                                        </p:attrNameLst>
                                      </p:cBhvr>
                                      <p:to>
                                        <p:strVal val="visible"/>
                                      </p:to>
                                    </p:set>
                                    <p:animEffect transition="in" filter="fade">
                                      <p:cBhvr>
                                        <p:cTn id="33" dur="500"/>
                                        <p:tgtEl>
                                          <p:spTgt spid="6">
                                            <p:txEl>
                                              <p:pRg st="7" end="7"/>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
                                            <p:txEl>
                                              <p:pRg st="8" end="8"/>
                                            </p:txEl>
                                          </p:spTgt>
                                        </p:tgtEl>
                                        <p:attrNameLst>
                                          <p:attrName>style.visibility</p:attrName>
                                        </p:attrNameLst>
                                      </p:cBhvr>
                                      <p:to>
                                        <p:strVal val="visible"/>
                                      </p:to>
                                    </p:set>
                                    <p:animEffect transition="in" filter="fade">
                                      <p:cBhvr>
                                        <p:cTn id="36" dur="500"/>
                                        <p:tgtEl>
                                          <p:spTgt spid="6">
                                            <p:txEl>
                                              <p:pRg st="8" end="8"/>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
                                            <p:txEl>
                                              <p:pRg st="9" end="9"/>
                                            </p:txEl>
                                          </p:spTgt>
                                        </p:tgtEl>
                                        <p:attrNameLst>
                                          <p:attrName>style.visibility</p:attrName>
                                        </p:attrNameLst>
                                      </p:cBhvr>
                                      <p:to>
                                        <p:strVal val="visible"/>
                                      </p:to>
                                    </p:set>
                                    <p:animEffect transition="in" filter="fade">
                                      <p:cBhvr>
                                        <p:cTn id="39" dur="500"/>
                                        <p:tgtEl>
                                          <p:spTgt spid="6">
                                            <p:txEl>
                                              <p:pRg st="9" end="9"/>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5122"/>
                                        </p:tgtEl>
                                        <p:attrNameLst>
                                          <p:attrName>style.visibility</p:attrName>
                                        </p:attrNameLst>
                                      </p:cBhvr>
                                      <p:to>
                                        <p:strVal val="visible"/>
                                      </p:to>
                                    </p:set>
                                    <p:animEffect transition="in" filter="fade">
                                      <p:cBhvr>
                                        <p:cTn id="42"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507868" y="1412875"/>
            <a:ext cx="11173090" cy="3964162"/>
          </a:xfrm>
        </p:spPr>
        <p:txBody>
          <a:bodyPr/>
          <a:lstStyle/>
          <a:p>
            <a:r>
              <a:rPr lang="en-US" dirty="0" smtClean="0"/>
              <a:t>SharePoint Online Overview</a:t>
            </a:r>
          </a:p>
          <a:p>
            <a:r>
              <a:rPr lang="en-US" dirty="0" smtClean="0"/>
              <a:t>Workflow in SharePoint Online</a:t>
            </a:r>
          </a:p>
          <a:p>
            <a:pPr lvl="1"/>
            <a:r>
              <a:rPr lang="en-US" dirty="0" smtClean="0"/>
              <a:t>Prototyping in Visio 2010</a:t>
            </a:r>
          </a:p>
          <a:p>
            <a:pPr lvl="1"/>
            <a:r>
              <a:rPr lang="en-US" dirty="0" smtClean="0"/>
              <a:t>Implementing in SharePoint Designer 2010</a:t>
            </a:r>
          </a:p>
          <a:p>
            <a:pPr lvl="1"/>
            <a:r>
              <a:rPr lang="en-US" dirty="0" smtClean="0"/>
              <a:t>Extending with Visual Studio 2010</a:t>
            </a:r>
          </a:p>
          <a:p>
            <a:pPr lvl="1"/>
            <a:r>
              <a:rPr lang="en-US" dirty="0" smtClean="0"/>
              <a:t>Deploying with </a:t>
            </a:r>
            <a:r>
              <a:rPr lang="en-US" dirty="0"/>
              <a:t>SharePoint Designer 2010</a:t>
            </a:r>
            <a:endParaRPr lang="en-US" dirty="0" smtClean="0"/>
          </a:p>
          <a:p>
            <a:r>
              <a:rPr lang="en-US" dirty="0" smtClean="0"/>
              <a:t>Summary</a:t>
            </a:r>
          </a:p>
          <a:p>
            <a:r>
              <a:rPr lang="en-US" dirty="0" smtClean="0"/>
              <a:t>Resources</a:t>
            </a:r>
            <a:endParaRPr lang="en-US" dirty="0"/>
          </a:p>
        </p:txBody>
      </p:sp>
    </p:spTree>
    <p:extLst>
      <p:ext uri="{BB962C8B-B14F-4D97-AF65-F5344CB8AC3E}">
        <p14:creationId xmlns:p14="http://schemas.microsoft.com/office/powerpoint/2010/main" val="2350872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demo</a:t>
            </a:r>
            <a:endParaRPr lang="en-US" dirty="0"/>
          </a:p>
        </p:txBody>
      </p:sp>
      <p:sp>
        <p:nvSpPr>
          <p:cNvPr id="2" name="Title 1"/>
          <p:cNvSpPr>
            <a:spLocks noGrp="1"/>
          </p:cNvSpPr>
          <p:nvPr>
            <p:ph type="ctrTitle"/>
          </p:nvPr>
        </p:nvSpPr>
        <p:spPr/>
        <p:txBody>
          <a:bodyPr/>
          <a:lstStyle/>
          <a:p>
            <a:r>
              <a:rPr lang="en-US" dirty="0" smtClean="0"/>
              <a:t>Visual Studio 2010</a:t>
            </a:r>
            <a:endParaRPr lang="en-US" dirty="0"/>
          </a:p>
        </p:txBody>
      </p:sp>
    </p:spTree>
    <p:extLst>
      <p:ext uri="{BB962C8B-B14F-4D97-AF65-F5344CB8AC3E}">
        <p14:creationId xmlns:p14="http://schemas.microsoft.com/office/powerpoint/2010/main" val="2780838440"/>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Summary</a:t>
            </a:r>
            <a:endParaRPr lang="en-US" dirty="0"/>
          </a:p>
        </p:txBody>
      </p:sp>
      <p:sp>
        <p:nvSpPr>
          <p:cNvPr id="6" name="Content Placeholder 5"/>
          <p:cNvSpPr>
            <a:spLocks noGrp="1"/>
          </p:cNvSpPr>
          <p:nvPr>
            <p:ph idx="1"/>
          </p:nvPr>
        </p:nvSpPr>
        <p:spPr>
          <a:xfrm>
            <a:off x="507868" y="1412876"/>
            <a:ext cx="11173090" cy="4819781"/>
          </a:xfrm>
        </p:spPr>
        <p:txBody>
          <a:bodyPr>
            <a:normAutofit/>
          </a:bodyPr>
          <a:lstStyle/>
          <a:p>
            <a:r>
              <a:rPr lang="en-US" dirty="0" smtClean="0"/>
              <a:t>Prototype workflows in Visio 2010</a:t>
            </a:r>
          </a:p>
          <a:p>
            <a:pPr lvl="1"/>
            <a:r>
              <a:rPr lang="en-US" dirty="0" smtClean="0"/>
              <a:t>Use to communicate, visualize</a:t>
            </a:r>
          </a:p>
          <a:p>
            <a:r>
              <a:rPr lang="en-US" dirty="0" smtClean="0"/>
              <a:t>Implement the workflow in SharePoint Designer 2010</a:t>
            </a:r>
          </a:p>
          <a:p>
            <a:pPr lvl="1"/>
            <a:r>
              <a:rPr lang="en-US" dirty="0" smtClean="0"/>
              <a:t>Custom or copy &amp; modify built in workflow</a:t>
            </a:r>
          </a:p>
          <a:p>
            <a:pPr lvl="1"/>
            <a:r>
              <a:rPr lang="en-US" dirty="0" smtClean="0"/>
              <a:t>Actions, conditions and steps</a:t>
            </a:r>
          </a:p>
          <a:p>
            <a:r>
              <a:rPr lang="en-US" dirty="0" smtClean="0"/>
              <a:t>Develop custom workflow actions and events in Visual Studio 2010</a:t>
            </a:r>
          </a:p>
          <a:p>
            <a:r>
              <a:rPr lang="en-US" dirty="0" smtClean="0"/>
              <a:t>Deploy as *.</a:t>
            </a:r>
            <a:r>
              <a:rPr lang="en-US" dirty="0" err="1" smtClean="0"/>
              <a:t>wsp</a:t>
            </a:r>
            <a:r>
              <a:rPr lang="en-US" dirty="0" smtClean="0"/>
              <a:t> via Save as Template in SharePoint Designer 2010</a:t>
            </a:r>
            <a:endParaRPr lang="en-US" dirty="0"/>
          </a:p>
        </p:txBody>
      </p:sp>
    </p:spTree>
    <p:extLst>
      <p:ext uri="{BB962C8B-B14F-4D97-AF65-F5344CB8AC3E}">
        <p14:creationId xmlns:p14="http://schemas.microsoft.com/office/powerpoint/2010/main" val="17470161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500"/>
                                        <p:tgtEl>
                                          <p:spTgt spid="6">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500"/>
                                        <p:tgtEl>
                                          <p:spTgt spid="6">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xEl>
                                              <p:pRg st="5" end="5"/>
                                            </p:txEl>
                                          </p:spTgt>
                                        </p:tgtEl>
                                        <p:attrNameLst>
                                          <p:attrName>style.visibility</p:attrName>
                                        </p:attrNameLst>
                                      </p:cBhvr>
                                      <p:to>
                                        <p:strVal val="visible"/>
                                      </p:to>
                                    </p:set>
                                    <p:animEffect transition="in" filter="fade">
                                      <p:cBhvr>
                                        <p:cTn id="26" dur="500"/>
                                        <p:tgtEl>
                                          <p:spTgt spid="6">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fade">
                                      <p:cBhvr>
                                        <p:cTn id="31"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ea typeface="ＭＳ Ｐゴシック" charset="-128"/>
              </a:rPr>
              <a:t>Resources</a:t>
            </a:r>
          </a:p>
        </p:txBody>
      </p:sp>
      <p:sp>
        <p:nvSpPr>
          <p:cNvPr id="3" name="Content Placeholder 2"/>
          <p:cNvSpPr>
            <a:spLocks noGrp="1"/>
          </p:cNvSpPr>
          <p:nvPr>
            <p:ph idx="1"/>
          </p:nvPr>
        </p:nvSpPr>
        <p:spPr>
          <a:xfrm>
            <a:off x="507868" y="1752600"/>
            <a:ext cx="11173090" cy="4419600"/>
          </a:xfrm>
        </p:spPr>
        <p:txBody>
          <a:bodyPr>
            <a:normAutofit fontScale="77500" lnSpcReduction="20000"/>
          </a:bodyPr>
          <a:lstStyle/>
          <a:p>
            <a:pPr>
              <a:defRPr/>
            </a:pPr>
            <a:r>
              <a:rPr lang="en-US" sz="3000" dirty="0"/>
              <a:t>Office </a:t>
            </a:r>
            <a:r>
              <a:rPr lang="en-US" sz="3000" dirty="0" smtClean="0"/>
              <a:t>365 Beta</a:t>
            </a:r>
            <a:endParaRPr lang="en-US" sz="3000" dirty="0"/>
          </a:p>
          <a:p>
            <a:pPr lvl="1">
              <a:defRPr/>
            </a:pPr>
            <a:r>
              <a:rPr lang="en-US" sz="3000" dirty="0">
                <a:hlinkClick r:id="rId3"/>
              </a:rPr>
              <a:t>http://office365.com</a:t>
            </a:r>
            <a:endParaRPr lang="en-US" sz="3000" dirty="0"/>
          </a:p>
          <a:p>
            <a:pPr>
              <a:defRPr/>
            </a:pPr>
            <a:r>
              <a:rPr lang="en-US" sz="3000" dirty="0"/>
              <a:t>Microsoft Office 365 Fact Sheet</a:t>
            </a:r>
          </a:p>
          <a:p>
            <a:pPr lvl="1">
              <a:defRPr/>
            </a:pPr>
            <a:r>
              <a:rPr lang="en-US" sz="3000" dirty="0">
                <a:hlinkClick r:id="rId4"/>
              </a:rPr>
              <a:t>http://www.microsoft.com/presspass/presskits/office/docs/office365FS.docx</a:t>
            </a:r>
            <a:r>
              <a:rPr lang="en-US" sz="3000" dirty="0"/>
              <a:t> </a:t>
            </a:r>
          </a:p>
          <a:p>
            <a:pPr>
              <a:defRPr/>
            </a:pPr>
            <a:r>
              <a:rPr lang="en-US" sz="3000" dirty="0"/>
              <a:t>Office 365 Beta Service Descriptions</a:t>
            </a:r>
          </a:p>
          <a:p>
            <a:pPr lvl="1">
              <a:defRPr/>
            </a:pPr>
            <a:r>
              <a:rPr lang="en-US" sz="3000" dirty="0">
                <a:hlinkClick r:id="rId5"/>
              </a:rPr>
              <a:t>http://www.microsoft.com/downloads/en/details.aspx?FamilyID=6c6ecc6c-64f5-490a-bca3-8835c9a4a2ea</a:t>
            </a:r>
            <a:r>
              <a:rPr lang="en-US" sz="3000" dirty="0"/>
              <a:t> </a:t>
            </a:r>
          </a:p>
          <a:p>
            <a:pPr>
              <a:defRPr/>
            </a:pPr>
            <a:r>
              <a:rPr lang="en-US" sz="3000" dirty="0" smtClean="0"/>
              <a:t>Cloud-Based </a:t>
            </a:r>
            <a:r>
              <a:rPr lang="en-US" sz="3000" dirty="0"/>
              <a:t>Collaboration with SharePoint </a:t>
            </a:r>
            <a:r>
              <a:rPr lang="en-US" sz="3000" dirty="0" smtClean="0"/>
              <a:t>Online</a:t>
            </a:r>
          </a:p>
          <a:p>
            <a:pPr lvl="1">
              <a:defRPr/>
            </a:pPr>
            <a:r>
              <a:rPr lang="en-US" sz="2600" dirty="0">
                <a:hlinkClick r:id="rId6"/>
              </a:rPr>
              <a:t>http://</a:t>
            </a:r>
            <a:r>
              <a:rPr lang="en-US" sz="2600" dirty="0" smtClean="0">
                <a:hlinkClick r:id="rId6"/>
              </a:rPr>
              <a:t>blogs.msdn.com/b/cmayo/archive/2011/03/11/new-sharepoint-online-article-on-msdn-magazine.aspx</a:t>
            </a:r>
            <a:r>
              <a:rPr lang="en-US" sz="2600" dirty="0" smtClean="0"/>
              <a:t> </a:t>
            </a:r>
            <a:endParaRPr lang="en-US" sz="2600" dirty="0"/>
          </a:p>
          <a:p>
            <a:pPr>
              <a:defRPr/>
            </a:pPr>
            <a:r>
              <a:rPr lang="en-US" sz="3000" dirty="0" smtClean="0"/>
              <a:t>SharePoint Online Developer Resource Center </a:t>
            </a:r>
          </a:p>
          <a:p>
            <a:pPr lvl="1">
              <a:defRPr/>
            </a:pPr>
            <a:r>
              <a:rPr lang="en-US" sz="3000" u="sng" dirty="0" smtClean="0">
                <a:hlinkClick r:id="rId7"/>
              </a:rPr>
              <a:t>http://msdn.microsoft.com/sharepointonline</a:t>
            </a:r>
            <a:endParaRPr lang="en-US" sz="3000" u="sng" dirty="0" smtClean="0"/>
          </a:p>
          <a:p>
            <a:pPr>
              <a:defRPr/>
            </a:pPr>
            <a:r>
              <a:rPr lang="en-US" dirty="0" smtClean="0"/>
              <a:t>Office 365 Developer Training Course</a:t>
            </a:r>
            <a:endParaRPr lang="en-US" dirty="0"/>
          </a:p>
          <a:p>
            <a:pPr lvl="1">
              <a:defRPr/>
            </a:pPr>
            <a:r>
              <a:rPr lang="en-US" dirty="0">
                <a:hlinkClick r:id="rId8"/>
              </a:rPr>
              <a:t>http://</a:t>
            </a:r>
            <a:r>
              <a:rPr lang="en-US" dirty="0" smtClean="0">
                <a:hlinkClick r:id="rId8"/>
              </a:rPr>
              <a:t>msdn.microsoft.com/en-us/Office365TrainingCourse</a:t>
            </a:r>
            <a:r>
              <a:rPr lang="en-US" dirty="0" smtClean="0"/>
              <a:t> </a:t>
            </a:r>
            <a:endParaRPr lang="en-US" sz="3400" u="sng" dirty="0" smtClean="0"/>
          </a:p>
          <a:p>
            <a:pPr>
              <a:defRPr/>
            </a:pPr>
            <a:endParaRPr lang="en-US" dirty="0" smtClean="0"/>
          </a:p>
          <a:p>
            <a:pPr>
              <a:defRPr/>
            </a:pPr>
            <a:endParaRPr lang="en-US" dirty="0" smtClean="0"/>
          </a:p>
        </p:txBody>
      </p:sp>
    </p:spTree>
    <p:extLst>
      <p:ext uri="{BB962C8B-B14F-4D97-AF65-F5344CB8AC3E}">
        <p14:creationId xmlns:p14="http://schemas.microsoft.com/office/powerpoint/2010/main" val="9820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
                                            <p:txEl>
                                              <p:pRg st="11" end="11"/>
                                            </p:txEl>
                                          </p:spTgt>
                                        </p:tgtEl>
                                        <p:attrNameLst>
                                          <p:attrName>style.visibility</p:attrName>
                                        </p:attrNameLst>
                                      </p:cBhvr>
                                      <p:to>
                                        <p:strVal val="visible"/>
                                      </p:to>
                                    </p:set>
                                    <p:animEffect transition="in" filter="fade">
                                      <p:cBhvr>
                                        <p:cTn id="50"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Text Placeholder 2"/>
          <p:cNvSpPr>
            <a:spLocks noGrp="1"/>
          </p:cNvSpPr>
          <p:nvPr>
            <p:ph type="body" sz="quarter" idx="4294967295"/>
          </p:nvPr>
        </p:nvSpPr>
        <p:spPr>
          <a:xfrm>
            <a:off x="519113" y="1447801"/>
            <a:ext cx="11173090" cy="4921827"/>
          </a:xfrm>
        </p:spPr>
        <p:txBody>
          <a:bodyPr>
            <a:normAutofit lnSpcReduction="10000"/>
          </a:bodyPr>
          <a:lstStyle/>
          <a:p>
            <a:r>
              <a:rPr lang="en-US" sz="2800" dirty="0" smtClean="0"/>
              <a:t>Download SharePoint Designer 2010</a:t>
            </a:r>
          </a:p>
          <a:p>
            <a:pPr lvl="1"/>
            <a:r>
              <a:rPr lang="en-US" sz="2400" dirty="0">
                <a:hlinkClick r:id="rId3"/>
              </a:rPr>
              <a:t>http://</a:t>
            </a:r>
            <a:r>
              <a:rPr lang="en-US" sz="2400" dirty="0" smtClean="0">
                <a:hlinkClick r:id="rId3"/>
              </a:rPr>
              <a:t>www.microsoft.com/downloads/en/details.aspx?displaylang=en&amp;FamilyID=d88a1505%2D849b%2D4587%2Db854%2Da7054ee28d66</a:t>
            </a:r>
            <a:r>
              <a:rPr lang="en-US" sz="2400" dirty="0" smtClean="0"/>
              <a:t> </a:t>
            </a:r>
            <a:endParaRPr lang="en-US" sz="2400" dirty="0"/>
          </a:p>
          <a:p>
            <a:r>
              <a:rPr lang="en-US" sz="2800" dirty="0" smtClean="0"/>
              <a:t>Introducing </a:t>
            </a:r>
            <a:r>
              <a:rPr lang="en-US" sz="2800" dirty="0"/>
              <a:t>SharePoint Designer 2010</a:t>
            </a:r>
          </a:p>
          <a:p>
            <a:pPr lvl="1"/>
            <a:r>
              <a:rPr lang="en-US" sz="2400" dirty="0">
                <a:gradFill>
                  <a:gsLst>
                    <a:gs pos="0">
                      <a:schemeClr val="tx1"/>
                    </a:gs>
                    <a:gs pos="100000">
                      <a:schemeClr val="tx1"/>
                    </a:gs>
                  </a:gsLst>
                  <a:lin ang="5400000" scaled="0"/>
                </a:gradFill>
                <a:hlinkClick r:id="rId4"/>
              </a:rPr>
              <a:t>http://</a:t>
            </a:r>
            <a:r>
              <a:rPr lang="en-US" sz="2400" dirty="0" smtClean="0">
                <a:gradFill>
                  <a:gsLst>
                    <a:gs pos="0">
                      <a:schemeClr val="tx1"/>
                    </a:gs>
                    <a:gs pos="100000">
                      <a:schemeClr val="tx1"/>
                    </a:gs>
                  </a:gsLst>
                  <a:lin ang="5400000" scaled="0"/>
                </a:gradFill>
                <a:hlinkClick r:id="rId4"/>
              </a:rPr>
              <a:t>office.microsoft.com/en-us/sharepoint-designer-help/introducing-sharepoint-designer-2010-HA101782482.aspx</a:t>
            </a:r>
            <a:endParaRPr lang="en-US" sz="2400" dirty="0" smtClean="0">
              <a:gradFill>
                <a:gsLst>
                  <a:gs pos="0">
                    <a:schemeClr val="tx1"/>
                  </a:gs>
                  <a:gs pos="100000">
                    <a:schemeClr val="tx1"/>
                  </a:gs>
                </a:gsLst>
                <a:lin ang="5400000" scaled="0"/>
              </a:gradFill>
            </a:endParaRPr>
          </a:p>
          <a:p>
            <a:r>
              <a:rPr lang="en-US" sz="2800" dirty="0" smtClean="0"/>
              <a:t>SharePoint Designer 2010 Workflow	</a:t>
            </a:r>
          </a:p>
          <a:p>
            <a:pPr lvl="1"/>
            <a:r>
              <a:rPr lang="en-US" sz="2400" dirty="0">
                <a:hlinkClick r:id="rId5"/>
              </a:rPr>
              <a:t>http://</a:t>
            </a:r>
            <a:r>
              <a:rPr lang="en-US" sz="2400" dirty="0" smtClean="0">
                <a:hlinkClick r:id="rId5"/>
              </a:rPr>
              <a:t>office.microsoft.com/en-us/sharepoint-designer-help/introduction-to-designing-and-customizing-workflows-HA101859249.aspx</a:t>
            </a:r>
            <a:endParaRPr lang="en-US" sz="2400" dirty="0"/>
          </a:p>
          <a:p>
            <a:r>
              <a:rPr lang="en-US" sz="2800" dirty="0" smtClean="0"/>
              <a:t>Creating </a:t>
            </a:r>
            <a:r>
              <a:rPr lang="en-US" sz="2800" dirty="0"/>
              <a:t>SharePoint Workflow Solutions</a:t>
            </a:r>
          </a:p>
          <a:p>
            <a:pPr lvl="1"/>
            <a:r>
              <a:rPr lang="en-US" sz="2400" dirty="0">
                <a:hlinkClick r:id="rId6"/>
              </a:rPr>
              <a:t>http://</a:t>
            </a:r>
            <a:r>
              <a:rPr lang="en-US" sz="2400" dirty="0" smtClean="0">
                <a:hlinkClick r:id="rId6"/>
              </a:rPr>
              <a:t>msdn.microsoft.com/en-us/library/ee231606.aspx</a:t>
            </a:r>
            <a:r>
              <a:rPr lang="en-US" sz="2400" dirty="0" smtClean="0"/>
              <a:t> </a:t>
            </a:r>
            <a:endParaRPr lang="en-US" sz="2400" dirty="0"/>
          </a:p>
          <a:p>
            <a:r>
              <a:rPr lang="en-US" sz="2800" dirty="0"/>
              <a:t>Walkthrough: Create a Custom Site Workflow Activity</a:t>
            </a:r>
          </a:p>
          <a:p>
            <a:pPr lvl="1"/>
            <a:r>
              <a:rPr lang="en-US" sz="2400" dirty="0">
                <a:hlinkClick r:id="rId7"/>
              </a:rPr>
              <a:t>http://</a:t>
            </a:r>
            <a:r>
              <a:rPr lang="en-US" sz="2400" dirty="0" smtClean="0">
                <a:hlinkClick r:id="rId7"/>
              </a:rPr>
              <a:t>msdn.microsoft.com/en-us/library/ee231574.aspx</a:t>
            </a:r>
            <a:r>
              <a:rPr lang="en-US" dirty="0" smtClean="0"/>
              <a:t> </a:t>
            </a:r>
            <a:endParaRPr lang="en-US" dirty="0"/>
          </a:p>
          <a:p>
            <a:endParaRPr lang="en-US" dirty="0" smtClean="0"/>
          </a:p>
        </p:txBody>
      </p:sp>
    </p:spTree>
    <p:extLst>
      <p:ext uri="{BB962C8B-B14F-4D97-AF65-F5344CB8AC3E}">
        <p14:creationId xmlns:p14="http://schemas.microsoft.com/office/powerpoint/2010/main" val="39572702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Related Content</a:t>
            </a:r>
            <a:endParaRPr lang="en-US" dirty="0"/>
          </a:p>
        </p:txBody>
      </p:sp>
      <p:sp>
        <p:nvSpPr>
          <p:cNvPr id="8" name="Rectangle 7"/>
          <p:cNvSpPr/>
          <p:nvPr/>
        </p:nvSpPr>
        <p:spPr bwMode="auto">
          <a:xfrm>
            <a:off x="-3063244" y="1"/>
            <a:ext cx="2854754" cy="3600986"/>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dirty="0" smtClean="0">
                <a:solidFill>
                  <a:schemeClr val="tx1">
                    <a:alpha val="99000"/>
                  </a:schemeClr>
                </a:solidFill>
              </a:rPr>
              <a:t>Required Slide</a:t>
            </a:r>
          </a:p>
          <a:p>
            <a:pPr defTabSz="914099" fontAlgn="base">
              <a:spcBef>
                <a:spcPct val="0"/>
              </a:spcBef>
              <a:spcAft>
                <a:spcPct val="0"/>
              </a:spcAft>
            </a:pPr>
            <a:endParaRPr lang="en-US" dirty="0" smtClean="0">
              <a:solidFill>
                <a:schemeClr val="tx1">
                  <a:alpha val="99000"/>
                </a:schemeClr>
              </a:solidFill>
            </a:endParaRPr>
          </a:p>
          <a:p>
            <a:pPr defTabSz="914099" fontAlgn="base">
              <a:spcBef>
                <a:spcPct val="0"/>
              </a:spcBef>
              <a:spcAft>
                <a:spcPct val="0"/>
              </a:spcAft>
            </a:pPr>
            <a:r>
              <a:rPr lang="en-US" b="1" dirty="0">
                <a:solidFill>
                  <a:schemeClr val="tx1">
                    <a:alpha val="99000"/>
                  </a:schemeClr>
                </a:solidFill>
              </a:rPr>
              <a:t>Speakers, </a:t>
            </a:r>
            <a:r>
              <a:rPr lang="en-US" dirty="0">
                <a:solidFill>
                  <a:schemeClr val="tx1">
                    <a:alpha val="99000"/>
                  </a:schemeClr>
                </a:solidFill>
              </a:rPr>
              <a:t>please list the Breakout Sessions, Interactive Discussions, Labs, Demo Stations and Certification Exam that relate to your session. Also indicate when they can find you staffing in the TLC</a:t>
            </a:r>
            <a:r>
              <a:rPr lang="en-US" dirty="0" smtClean="0">
                <a:solidFill>
                  <a:schemeClr val="tx1">
                    <a:alpha val="99000"/>
                  </a:schemeClr>
                </a:solidFill>
              </a:rPr>
              <a:t>.</a:t>
            </a:r>
          </a:p>
          <a:p>
            <a:pPr defTabSz="914099" fontAlgn="base">
              <a:spcBef>
                <a:spcPct val="0"/>
              </a:spcBef>
              <a:spcAft>
                <a:spcPct val="0"/>
              </a:spcAft>
            </a:pPr>
            <a:endParaRPr lang="en-US" dirty="0" smtClean="0">
              <a:gradFill>
                <a:gsLst>
                  <a:gs pos="0">
                    <a:srgbClr val="FFFFFF"/>
                  </a:gs>
                  <a:gs pos="100000">
                    <a:srgbClr val="FFFFFF"/>
                  </a:gs>
                </a:gsLst>
                <a:lin ang="5400000" scaled="0"/>
              </a:gradFill>
            </a:endParaRPr>
          </a:p>
        </p:txBody>
      </p:sp>
      <p:sp>
        <p:nvSpPr>
          <p:cNvPr id="9" name="Rectangle 8"/>
          <p:cNvSpPr/>
          <p:nvPr/>
        </p:nvSpPr>
        <p:spPr bwMode="auto">
          <a:xfrm>
            <a:off x="508000" y="6085941"/>
            <a:ext cx="11162930" cy="609398"/>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OSP303 | HTML, </a:t>
            </a:r>
            <a:r>
              <a:rPr lang="en-US" sz="2400" dirty="0" err="1">
                <a:gradFill>
                  <a:gsLst>
                    <a:gs pos="0">
                      <a:schemeClr val="tx1"/>
                    </a:gs>
                    <a:gs pos="100000">
                      <a:schemeClr val="tx1"/>
                    </a:gs>
                  </a:gsLst>
                  <a:lin ang="5400000" scaled="0"/>
                </a:gradFill>
              </a:rPr>
              <a:t>jQuery</a:t>
            </a:r>
            <a:r>
              <a:rPr lang="en-US" sz="2400" dirty="0">
                <a:gradFill>
                  <a:gsLst>
                    <a:gs pos="0">
                      <a:schemeClr val="tx1"/>
                    </a:gs>
                    <a:gs pos="100000">
                      <a:schemeClr val="tx1"/>
                    </a:gs>
                  </a:gsLst>
                  <a:lin ang="5400000" scaled="0"/>
                </a:gradFill>
              </a:rPr>
              <a:t>, and JavaScript in </a:t>
            </a:r>
            <a:r>
              <a:rPr lang="en-US" sz="2400" dirty="0" smtClean="0">
                <a:gradFill>
                  <a:gsLst>
                    <a:gs pos="0">
                      <a:schemeClr val="tx1"/>
                    </a:gs>
                    <a:gs pos="100000">
                      <a:schemeClr val="tx1"/>
                    </a:gs>
                  </a:gsLst>
                  <a:lin ang="5400000" scaled="0"/>
                </a:gradFill>
              </a:rPr>
              <a:t>SharePoint </a:t>
            </a:r>
            <a:r>
              <a:rPr lang="en-US" sz="2400" dirty="0">
                <a:gradFill>
                  <a:gsLst>
                    <a:gs pos="0">
                      <a:schemeClr val="tx1"/>
                    </a:gs>
                    <a:gs pos="100000">
                      <a:schemeClr val="tx1"/>
                    </a:gs>
                  </a:gsLst>
                  <a:lin ang="5400000" scaled="0"/>
                </a:gradFill>
              </a:rPr>
              <a:t>2010 </a:t>
            </a:r>
            <a:r>
              <a:rPr lang="en-US" sz="2400" dirty="0" smtClean="0">
                <a:gradFill>
                  <a:gsLst>
                    <a:gs pos="0">
                      <a:schemeClr val="tx1"/>
                    </a:gs>
                    <a:gs pos="100000">
                      <a:schemeClr val="tx1"/>
                    </a:gs>
                  </a:gsLst>
                  <a:lin ang="5400000" scaled="0"/>
                </a:gradFill>
              </a:rPr>
              <a:t>Development</a:t>
            </a:r>
            <a:endParaRPr lang="en-US" sz="2400" dirty="0">
              <a:gradFill>
                <a:gsLst>
                  <a:gs pos="0">
                    <a:schemeClr val="tx1"/>
                  </a:gs>
                  <a:gs pos="100000">
                    <a:schemeClr val="tx1"/>
                  </a:gs>
                </a:gsLst>
                <a:lin ang="5400000" scaled="0"/>
              </a:gradFill>
            </a:endParaRPr>
          </a:p>
        </p:txBody>
      </p:sp>
      <p:sp>
        <p:nvSpPr>
          <p:cNvPr id="11" name="Rectangle 10"/>
          <p:cNvSpPr/>
          <p:nvPr/>
        </p:nvSpPr>
        <p:spPr bwMode="auto">
          <a:xfrm>
            <a:off x="507868" y="1699992"/>
            <a:ext cx="1116293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OSP210 | Microsoft SharePoint Online Overview </a:t>
            </a:r>
          </a:p>
        </p:txBody>
      </p:sp>
      <p:sp>
        <p:nvSpPr>
          <p:cNvPr id="12" name="Rectangle 11"/>
          <p:cNvSpPr/>
          <p:nvPr/>
        </p:nvSpPr>
        <p:spPr bwMode="auto">
          <a:xfrm>
            <a:off x="507868" y="947751"/>
            <a:ext cx="1116293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OSP212 | Microsoft Office 365: The Future of Productivity </a:t>
            </a:r>
          </a:p>
        </p:txBody>
      </p:sp>
      <p:sp>
        <p:nvSpPr>
          <p:cNvPr id="14" name="Rectangle 13"/>
          <p:cNvSpPr/>
          <p:nvPr/>
        </p:nvSpPr>
        <p:spPr bwMode="auto">
          <a:xfrm>
            <a:off x="507868" y="4604950"/>
            <a:ext cx="1116293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OSP301 | Integrating Microsoft SharePoint 2010 with Windows Azure </a:t>
            </a:r>
          </a:p>
        </p:txBody>
      </p:sp>
      <p:sp>
        <p:nvSpPr>
          <p:cNvPr id="15" name="Rectangle 14"/>
          <p:cNvSpPr/>
          <p:nvPr/>
        </p:nvSpPr>
        <p:spPr bwMode="auto">
          <a:xfrm>
            <a:off x="507868" y="5336070"/>
            <a:ext cx="1116293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OSP302 | Advanced SharePoint Data Access with Microsoft Silverlight </a:t>
            </a:r>
          </a:p>
        </p:txBody>
      </p:sp>
      <p:sp>
        <p:nvSpPr>
          <p:cNvPr id="13" name="Rectangle 12"/>
          <p:cNvSpPr/>
          <p:nvPr/>
        </p:nvSpPr>
        <p:spPr bwMode="auto">
          <a:xfrm>
            <a:off x="518028" y="3518231"/>
            <a:ext cx="11162930" cy="941796"/>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OSP306 | Developing Powerful Workflows in the Cloud with Microsoft SharePoint Online </a:t>
            </a:r>
          </a:p>
        </p:txBody>
      </p:sp>
      <p:sp>
        <p:nvSpPr>
          <p:cNvPr id="17" name="Rectangle 16"/>
          <p:cNvSpPr/>
          <p:nvPr/>
        </p:nvSpPr>
        <p:spPr bwMode="auto">
          <a:xfrm>
            <a:off x="518028" y="2441672"/>
            <a:ext cx="11162930" cy="941796"/>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OSP305 | Developing Collaboration Solutions in the Cloud with Microsoft SharePoint Online </a:t>
            </a:r>
          </a:p>
        </p:txBody>
      </p:sp>
    </p:spTree>
    <p:extLst>
      <p:ext uri="{BB962C8B-B14F-4D97-AF65-F5344CB8AC3E}">
        <p14:creationId xmlns:p14="http://schemas.microsoft.com/office/powerpoint/2010/main" val="6683420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4" grpId="0" animBg="1"/>
      <p:bldP spid="15" grpId="0" animBg="1"/>
      <p:bldP spid="13"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2577298596"/>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6183979"/>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464581512"/>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3549602187"/>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charset="-128"/>
              </a:rPr>
              <a:t>SharePoint Online Overview</a:t>
            </a:r>
            <a:endParaRPr lang="en-US" dirty="0"/>
          </a:p>
        </p:txBody>
      </p:sp>
      <p:sp>
        <p:nvSpPr>
          <p:cNvPr id="3" name="Text Placeholder 2"/>
          <p:cNvSpPr>
            <a:spLocks noGrp="1"/>
          </p:cNvSpPr>
          <p:nvPr>
            <p:ph type="body" sz="quarter" idx="10"/>
          </p:nvPr>
        </p:nvSpPr>
        <p:spPr>
          <a:xfrm>
            <a:off x="519112" y="1447799"/>
            <a:ext cx="11149013" cy="4690515"/>
          </a:xfrm>
        </p:spPr>
        <p:txBody>
          <a:bodyPr/>
          <a:lstStyle/>
          <a:p>
            <a:r>
              <a:rPr lang="en-US" dirty="0"/>
              <a:t>Ships with Office 365</a:t>
            </a:r>
          </a:p>
          <a:p>
            <a:pPr lvl="1"/>
            <a:r>
              <a:rPr lang="en-US" dirty="0"/>
              <a:t>Exchange Online, </a:t>
            </a:r>
            <a:r>
              <a:rPr lang="en-US" dirty="0" err="1"/>
              <a:t>Lync</a:t>
            </a:r>
            <a:r>
              <a:rPr lang="en-US" dirty="0"/>
              <a:t> Online, SharePoint Online, Office 2010 Pro Plus</a:t>
            </a:r>
          </a:p>
          <a:p>
            <a:pPr lvl="1"/>
            <a:r>
              <a:rPr lang="en-US" dirty="0"/>
              <a:t>Cloud-based subscription service</a:t>
            </a:r>
          </a:p>
          <a:p>
            <a:pPr lvl="1"/>
            <a:r>
              <a:rPr lang="en-US" dirty="0"/>
              <a:t>Beta today, GA in H1 2011</a:t>
            </a:r>
          </a:p>
          <a:p>
            <a:r>
              <a:rPr lang="en-US" dirty="0"/>
              <a:t>SharePoint 2010 hosted in the cloud (</a:t>
            </a:r>
            <a:r>
              <a:rPr lang="en-US" dirty="0" err="1"/>
              <a:t>SaaS</a:t>
            </a:r>
            <a:r>
              <a:rPr lang="en-US" dirty="0"/>
              <a:t>)</a:t>
            </a:r>
          </a:p>
          <a:p>
            <a:pPr lvl="1"/>
            <a:r>
              <a:rPr lang="en-US" dirty="0"/>
              <a:t>Hosted in Microsoft datacenters</a:t>
            </a:r>
          </a:p>
          <a:p>
            <a:pPr lvl="1"/>
            <a:r>
              <a:rPr lang="en-US" dirty="0"/>
              <a:t>Reliable (99.9% guaranteed uptime)</a:t>
            </a:r>
          </a:p>
          <a:p>
            <a:pPr lvl="1"/>
            <a:r>
              <a:rPr lang="en-US" dirty="0"/>
              <a:t>Secure (ISO27001 and SAS70 certified)</a:t>
            </a:r>
          </a:p>
          <a:p>
            <a:pPr lvl="1"/>
            <a:r>
              <a:rPr lang="en-US" dirty="0"/>
              <a:t>Subset of features, subset of platform</a:t>
            </a:r>
          </a:p>
        </p:txBody>
      </p:sp>
    </p:spTree>
    <p:extLst>
      <p:ext uri="{BB962C8B-B14F-4D97-AF65-F5344CB8AC3E}">
        <p14:creationId xmlns:p14="http://schemas.microsoft.com/office/powerpoint/2010/main" val="42547175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680957" cy="609398"/>
          </a:xfrm>
        </p:spPr>
        <p:txBody>
          <a:bodyPr/>
          <a:lstStyle/>
          <a:p>
            <a:r>
              <a:rPr dirty="0" smtClean="0"/>
              <a:t>Workflow in SharePoint Online</a:t>
            </a:r>
            <a:endParaRPr lang="en-US" dirty="0"/>
          </a:p>
        </p:txBody>
      </p:sp>
      <p:sp>
        <p:nvSpPr>
          <p:cNvPr id="3" name="Text Placeholder 2"/>
          <p:cNvSpPr>
            <a:spLocks noGrp="1"/>
          </p:cNvSpPr>
          <p:nvPr>
            <p:ph type="body" sz="quarter" idx="10"/>
          </p:nvPr>
        </p:nvSpPr>
        <p:spPr>
          <a:xfrm>
            <a:off x="507868" y="1411552"/>
            <a:ext cx="11173090" cy="5294048"/>
          </a:xfrm>
        </p:spPr>
        <p:txBody>
          <a:bodyPr>
            <a:normAutofit fontScale="92500" lnSpcReduction="20000"/>
          </a:bodyPr>
          <a:lstStyle/>
          <a:p>
            <a:r>
              <a:rPr lang="en-US" dirty="0" smtClean="0"/>
              <a:t>SharePoint Online only supports Sandboxed Solutions</a:t>
            </a:r>
          </a:p>
          <a:p>
            <a:pPr lvl="1"/>
            <a:r>
              <a:rPr lang="en-US" dirty="0" smtClean="0"/>
              <a:t>Declarative workflows are supported</a:t>
            </a:r>
          </a:p>
          <a:p>
            <a:pPr lvl="1"/>
            <a:r>
              <a:rPr lang="en-US" dirty="0" smtClean="0"/>
              <a:t>Custom Actions in Sandboxed Solutions are supported</a:t>
            </a:r>
          </a:p>
          <a:p>
            <a:pPr lvl="1"/>
            <a:r>
              <a:rPr lang="en-US" dirty="0" smtClean="0"/>
              <a:t>Code workflows are not supported</a:t>
            </a:r>
          </a:p>
          <a:p>
            <a:r>
              <a:rPr lang="en-US" dirty="0" smtClean="0"/>
              <a:t>Prototype in Visio 2010</a:t>
            </a:r>
          </a:p>
          <a:p>
            <a:pPr lvl="1"/>
            <a:r>
              <a:rPr lang="en-US" dirty="0" smtClean="0"/>
              <a:t>SharePoint specific flowchart diagram</a:t>
            </a:r>
          </a:p>
          <a:p>
            <a:pPr lvl="1"/>
            <a:r>
              <a:rPr lang="en-US" dirty="0" smtClean="0"/>
              <a:t>Export to SharePoint Designer 2010</a:t>
            </a:r>
          </a:p>
          <a:p>
            <a:r>
              <a:rPr lang="en-US" dirty="0" smtClean="0"/>
              <a:t>Implement in SharePoint Designer 2010</a:t>
            </a:r>
          </a:p>
          <a:p>
            <a:pPr lvl="1"/>
            <a:r>
              <a:rPr lang="en-US" dirty="0" smtClean="0"/>
              <a:t>Improved workflow designer</a:t>
            </a:r>
          </a:p>
          <a:p>
            <a:pPr lvl="1"/>
            <a:r>
              <a:rPr lang="en-US" dirty="0" smtClean="0"/>
              <a:t>Integration of forms with InfoPath 2010</a:t>
            </a:r>
          </a:p>
          <a:p>
            <a:r>
              <a:rPr lang="en-US" dirty="0" smtClean="0"/>
              <a:t>Extend with Visual Studio 2010</a:t>
            </a:r>
          </a:p>
          <a:p>
            <a:pPr lvl="1"/>
            <a:r>
              <a:rPr lang="en-US" dirty="0" smtClean="0"/>
              <a:t>Custom SPD2010 actions</a:t>
            </a:r>
          </a:p>
          <a:p>
            <a:pPr lvl="1"/>
            <a:r>
              <a:rPr lang="en-US" dirty="0" smtClean="0"/>
              <a:t>Events, Event Receivers</a:t>
            </a:r>
          </a:p>
          <a:p>
            <a:r>
              <a:rPr lang="en-US" dirty="0" smtClean="0"/>
              <a:t>Deploy as *.</a:t>
            </a:r>
            <a:r>
              <a:rPr lang="en-US" dirty="0" err="1" smtClean="0"/>
              <a:t>wsp</a:t>
            </a:r>
            <a:r>
              <a:rPr lang="en-US" dirty="0" smtClean="0"/>
              <a:t> via SPD2010 Save As Template feature</a:t>
            </a:r>
          </a:p>
        </p:txBody>
      </p:sp>
    </p:spTree>
    <p:extLst>
      <p:ext uri="{BB962C8B-B14F-4D97-AF65-F5344CB8AC3E}">
        <p14:creationId xmlns:p14="http://schemas.microsoft.com/office/powerpoint/2010/main" val="41023832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
                                            <p:txEl>
                                              <p:pRg st="11" end="11"/>
                                            </p:txEl>
                                          </p:spTgt>
                                        </p:tgtEl>
                                        <p:attrNameLst>
                                          <p:attrName>style.visibility</p:attrName>
                                        </p:attrNameLst>
                                      </p:cBhvr>
                                      <p:to>
                                        <p:strVal val="visible"/>
                                      </p:to>
                                    </p:set>
                                    <p:animEffect transition="in" filter="fade">
                                      <p:cBhvr>
                                        <p:cTn id="46" dur="500"/>
                                        <p:tgtEl>
                                          <p:spTgt spid="3">
                                            <p:txEl>
                                              <p:pRg st="11" end="11"/>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Effect transition="in" filter="fade">
                                      <p:cBhvr>
                                        <p:cTn id="49" dur="500"/>
                                        <p:tgtEl>
                                          <p:spTgt spid="3">
                                            <p:txEl>
                                              <p:pRg st="12" end="1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
                                            <p:txEl>
                                              <p:pRg st="13" end="13"/>
                                            </p:txEl>
                                          </p:spTgt>
                                        </p:tgtEl>
                                        <p:attrNameLst>
                                          <p:attrName>style.visibility</p:attrName>
                                        </p:attrNameLst>
                                      </p:cBhvr>
                                      <p:to>
                                        <p:strVal val="visible"/>
                                      </p:to>
                                    </p:set>
                                    <p:animEffect transition="in" filter="fade">
                                      <p:cBhvr>
                                        <p:cTn id="54"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680957" cy="609398"/>
          </a:xfrm>
        </p:spPr>
        <p:txBody>
          <a:bodyPr/>
          <a:lstStyle/>
          <a:p>
            <a:r>
              <a:rPr dirty="0" smtClean="0"/>
              <a:t>Workflow in SharePoint Online</a:t>
            </a:r>
            <a:endParaRPr lang="en-US" dirty="0"/>
          </a:p>
        </p:txBody>
      </p:sp>
      <p:sp>
        <p:nvSpPr>
          <p:cNvPr id="3" name="Text Placeholder 2"/>
          <p:cNvSpPr>
            <a:spLocks noGrp="1"/>
          </p:cNvSpPr>
          <p:nvPr>
            <p:ph type="body" sz="quarter" idx="10"/>
          </p:nvPr>
        </p:nvSpPr>
        <p:spPr>
          <a:xfrm>
            <a:off x="507868" y="1411552"/>
            <a:ext cx="11173090" cy="5065448"/>
          </a:xfrm>
        </p:spPr>
        <p:txBody>
          <a:bodyPr>
            <a:normAutofit/>
          </a:bodyPr>
          <a:lstStyle/>
          <a:p>
            <a:r>
              <a:rPr lang="en-US" dirty="0" smtClean="0"/>
              <a:t>Based on SharePoint 2010</a:t>
            </a:r>
          </a:p>
          <a:p>
            <a:pPr lvl="1"/>
            <a:r>
              <a:rPr lang="en-US" dirty="0" smtClean="0"/>
              <a:t>Picks up new SP2010 features</a:t>
            </a:r>
            <a:endParaRPr lang="en-US" dirty="0"/>
          </a:p>
          <a:p>
            <a:r>
              <a:rPr lang="en-US" dirty="0" smtClean="0"/>
              <a:t>New Workflow targets</a:t>
            </a:r>
          </a:p>
          <a:p>
            <a:pPr lvl="1"/>
            <a:r>
              <a:rPr lang="en-US" dirty="0" smtClean="0"/>
              <a:t>Reusable Workflows can be applied to any list</a:t>
            </a:r>
          </a:p>
          <a:p>
            <a:pPr lvl="2"/>
            <a:r>
              <a:rPr lang="en-US" dirty="0" smtClean="0"/>
              <a:t>Allow distribution of workflow as *.</a:t>
            </a:r>
            <a:r>
              <a:rPr lang="en-US" dirty="0" err="1" smtClean="0"/>
              <a:t>wsp</a:t>
            </a:r>
            <a:endParaRPr lang="en-US" dirty="0" smtClean="0"/>
          </a:p>
          <a:p>
            <a:pPr lvl="1"/>
            <a:r>
              <a:rPr lang="en-US" dirty="0" smtClean="0"/>
              <a:t>Site Workflows can execute on site </a:t>
            </a:r>
          </a:p>
          <a:p>
            <a:r>
              <a:rPr lang="en-US" dirty="0" smtClean="0"/>
              <a:t>New Workflow events</a:t>
            </a:r>
          </a:p>
          <a:p>
            <a:pPr lvl="1"/>
            <a:r>
              <a:rPr lang="en-US" sz="2400" dirty="0" smtClean="0"/>
              <a:t>Emitted by SharePoint Online (i.e. </a:t>
            </a:r>
            <a:r>
              <a:rPr lang="en-US" sz="2400" dirty="0" err="1" smtClean="0"/>
              <a:t>WorkflowStarted</a:t>
            </a:r>
            <a:r>
              <a:rPr lang="en-US" sz="2400" dirty="0" smtClean="0"/>
              <a:t>)</a:t>
            </a:r>
          </a:p>
          <a:p>
            <a:pPr lvl="1"/>
            <a:r>
              <a:rPr lang="en-US" sz="2400" dirty="0" smtClean="0"/>
              <a:t>Custom Events, Event Receivers</a:t>
            </a:r>
          </a:p>
        </p:txBody>
      </p:sp>
    </p:spTree>
    <p:extLst>
      <p:ext uri="{BB962C8B-B14F-4D97-AF65-F5344CB8AC3E}">
        <p14:creationId xmlns:p14="http://schemas.microsoft.com/office/powerpoint/2010/main" val="17020597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Prototyping in Visio 2010</a:t>
            </a:r>
            <a:endParaRPr lang="nl-NL" dirty="0"/>
          </a:p>
        </p:txBody>
      </p:sp>
      <p:sp>
        <p:nvSpPr>
          <p:cNvPr id="3" name="Content Placeholder 2"/>
          <p:cNvSpPr>
            <a:spLocks noGrp="1"/>
          </p:cNvSpPr>
          <p:nvPr>
            <p:ph idx="1"/>
          </p:nvPr>
        </p:nvSpPr>
        <p:spPr>
          <a:xfrm>
            <a:off x="507868" y="1412875"/>
            <a:ext cx="11173090" cy="1865126"/>
          </a:xfrm>
        </p:spPr>
        <p:txBody>
          <a:bodyPr/>
          <a:lstStyle/>
          <a:p>
            <a:r>
              <a:rPr lang="en-US" dirty="0" smtClean="0"/>
              <a:t>SharePoint specific Workflow template</a:t>
            </a:r>
          </a:p>
          <a:p>
            <a:pPr lvl="1"/>
            <a:r>
              <a:rPr lang="en-US" dirty="0" smtClean="0"/>
              <a:t>Design in Visio using SharePoint shapes</a:t>
            </a:r>
          </a:p>
          <a:p>
            <a:pPr lvl="1"/>
            <a:r>
              <a:rPr lang="en-US" dirty="0" smtClean="0"/>
              <a:t>Provides workflow Visualization</a:t>
            </a:r>
          </a:p>
          <a:p>
            <a:pPr lvl="1"/>
            <a:endParaRPr lang="nl-NL" dirty="0"/>
          </a:p>
        </p:txBody>
      </p:sp>
      <p:pic>
        <p:nvPicPr>
          <p:cNvPr id="5" name="Picture 4"/>
          <p:cNvPicPr/>
          <p:nvPr/>
        </p:nvPicPr>
        <p:blipFill>
          <a:blip r:embed="rId3" r:link="rId4"/>
          <a:stretch>
            <a:fillRect/>
          </a:stretch>
        </p:blipFill>
        <p:spPr>
          <a:xfrm>
            <a:off x="711015" y="3048001"/>
            <a:ext cx="10736139" cy="2258705"/>
          </a:xfrm>
          <a:prstGeom prst="rect">
            <a:avLst/>
          </a:prstGeom>
        </p:spPr>
      </p:pic>
    </p:spTree>
    <p:extLst>
      <p:ext uri="{BB962C8B-B14F-4D97-AF65-F5344CB8AC3E}">
        <p14:creationId xmlns:p14="http://schemas.microsoft.com/office/powerpoint/2010/main" val="7559726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SharePoint Workflow </a:t>
            </a:r>
            <a:r>
              <a:rPr lang="en-US" dirty="0" smtClean="0"/>
              <a:t>Shapes</a:t>
            </a:r>
            <a:endParaRPr lang="en-US" dirty="0"/>
          </a:p>
        </p:txBody>
      </p:sp>
      <p:sp>
        <p:nvSpPr>
          <p:cNvPr id="3" name="Content Placeholder 2"/>
          <p:cNvSpPr>
            <a:spLocks noGrp="1"/>
          </p:cNvSpPr>
          <p:nvPr>
            <p:ph idx="1"/>
          </p:nvPr>
        </p:nvSpPr>
        <p:spPr>
          <a:xfrm>
            <a:off x="507868" y="1412875"/>
            <a:ext cx="5891265" cy="4912114"/>
          </a:xfrm>
        </p:spPr>
        <p:txBody>
          <a:bodyPr>
            <a:normAutofit/>
          </a:bodyPr>
          <a:lstStyle/>
          <a:p>
            <a:r>
              <a:rPr lang="en-US" dirty="0" smtClean="0"/>
              <a:t>Terminators</a:t>
            </a:r>
          </a:p>
          <a:p>
            <a:pPr lvl="1"/>
            <a:r>
              <a:rPr lang="en-US" dirty="0" smtClean="0"/>
              <a:t>Start/Terminate</a:t>
            </a:r>
          </a:p>
          <a:p>
            <a:r>
              <a:rPr lang="en-US" dirty="0" smtClean="0"/>
              <a:t>Conditions</a:t>
            </a:r>
          </a:p>
          <a:p>
            <a:pPr lvl="1"/>
            <a:r>
              <a:rPr lang="en-US" dirty="0" smtClean="0"/>
              <a:t>Data</a:t>
            </a:r>
          </a:p>
          <a:p>
            <a:pPr lvl="1"/>
            <a:r>
              <a:rPr lang="en-US" dirty="0" smtClean="0"/>
              <a:t>Permissions</a:t>
            </a:r>
          </a:p>
          <a:p>
            <a:pPr lvl="1"/>
            <a:r>
              <a:rPr lang="en-US" dirty="0" smtClean="0"/>
              <a:t>Dates</a:t>
            </a:r>
          </a:p>
          <a:p>
            <a:r>
              <a:rPr lang="en-US" dirty="0" smtClean="0"/>
              <a:t>Actions</a:t>
            </a:r>
          </a:p>
          <a:p>
            <a:pPr lvl="1"/>
            <a:r>
              <a:rPr lang="en-US" dirty="0" smtClean="0"/>
              <a:t>Send Email</a:t>
            </a:r>
          </a:p>
          <a:p>
            <a:pPr lvl="1"/>
            <a:r>
              <a:rPr lang="en-US" dirty="0" smtClean="0"/>
              <a:t>Create List Item </a:t>
            </a:r>
          </a:p>
          <a:p>
            <a:pPr lvl="1"/>
            <a:r>
              <a:rPr lang="en-US" dirty="0" smtClean="0"/>
              <a:t>Check In/Out</a:t>
            </a:r>
            <a:endParaRPr lang="en-US" dirty="0"/>
          </a:p>
        </p:txBody>
      </p:sp>
      <p:pic>
        <p:nvPicPr>
          <p:cNvPr id="4" name="Picture 3"/>
          <p:cNvPicPr/>
          <p:nvPr/>
        </p:nvPicPr>
        <p:blipFill>
          <a:blip r:embed="rId2" r:link="rId3"/>
          <a:stretch>
            <a:fillRect/>
          </a:stretch>
        </p:blipFill>
        <p:spPr>
          <a:xfrm>
            <a:off x="7516442" y="1371601"/>
            <a:ext cx="4062942" cy="4495800"/>
          </a:xfrm>
          <a:prstGeom prst="rect">
            <a:avLst/>
          </a:prstGeom>
        </p:spPr>
      </p:pic>
    </p:spTree>
    <p:extLst>
      <p:ext uri="{BB962C8B-B14F-4D97-AF65-F5344CB8AC3E}">
        <p14:creationId xmlns:p14="http://schemas.microsoft.com/office/powerpoint/2010/main" val="24049840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500"/>
                                        <p:tgtEl>
                                          <p:spTgt spid="3">
                                            <p:txEl>
                                              <p:pRg st="8" end="8"/>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fade">
                                      <p:cBhvr>
                                        <p:cTn id="4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Export to SharePoint Designer 2010</a:t>
            </a:r>
            <a:endParaRPr lang="en-US" dirty="0"/>
          </a:p>
        </p:txBody>
      </p:sp>
      <p:sp>
        <p:nvSpPr>
          <p:cNvPr id="3" name="Content Placeholder 2"/>
          <p:cNvSpPr>
            <a:spLocks noGrp="1"/>
          </p:cNvSpPr>
          <p:nvPr>
            <p:ph idx="1"/>
          </p:nvPr>
        </p:nvSpPr>
        <p:spPr>
          <a:xfrm>
            <a:off x="519112" y="1447799"/>
            <a:ext cx="11149013" cy="1865126"/>
          </a:xfrm>
        </p:spPr>
        <p:txBody>
          <a:bodyPr/>
          <a:lstStyle/>
          <a:p>
            <a:r>
              <a:rPr lang="en-US" dirty="0" smtClean="0"/>
              <a:t>Visio exports to a VWI file	</a:t>
            </a:r>
          </a:p>
          <a:p>
            <a:pPr lvl="1"/>
            <a:r>
              <a:rPr lang="en-US" dirty="0" smtClean="0"/>
              <a:t>Renamed zip file containing all workflow files</a:t>
            </a:r>
          </a:p>
          <a:p>
            <a:pPr lvl="1"/>
            <a:r>
              <a:rPr lang="en-US" dirty="0" smtClean="0"/>
              <a:t>.</a:t>
            </a:r>
            <a:r>
              <a:rPr lang="en-US" dirty="0" err="1" smtClean="0"/>
              <a:t>xoml</a:t>
            </a:r>
            <a:r>
              <a:rPr lang="en-US" dirty="0" smtClean="0"/>
              <a:t> and .</a:t>
            </a:r>
            <a:r>
              <a:rPr lang="en-US" dirty="0" err="1" smtClean="0"/>
              <a:t>xoml.rules</a:t>
            </a:r>
            <a:r>
              <a:rPr lang="en-US" dirty="0" smtClean="0"/>
              <a:t> define workflow</a:t>
            </a:r>
          </a:p>
          <a:p>
            <a:pPr lvl="1"/>
            <a:r>
              <a:rPr lang="en-US" dirty="0" smtClean="0"/>
              <a:t>.</a:t>
            </a:r>
            <a:r>
              <a:rPr lang="en-US" dirty="0" err="1" smtClean="0"/>
              <a:t>vdx</a:t>
            </a:r>
            <a:r>
              <a:rPr lang="en-US" dirty="0" smtClean="0"/>
              <a:t> file contains Visio drawing</a:t>
            </a:r>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4367662" y="3917554"/>
            <a:ext cx="2945633" cy="2635647"/>
          </a:xfrm>
          <a:prstGeom prst="rect">
            <a:avLst/>
          </a:prstGeom>
          <a:noFill/>
          <a:ln w="9525">
            <a:noFill/>
            <a:miter lim="800000"/>
            <a:headEnd/>
            <a:tailEnd/>
          </a:ln>
        </p:spPr>
      </p:pic>
    </p:spTree>
    <p:extLst>
      <p:ext uri="{BB962C8B-B14F-4D97-AF65-F5344CB8AC3E}">
        <p14:creationId xmlns:p14="http://schemas.microsoft.com/office/powerpoint/2010/main" val="1238850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122"/>
                                        </p:tgtEl>
                                        <p:attrNameLst>
                                          <p:attrName>style.visibility</p:attrName>
                                        </p:attrNameLst>
                                      </p:cBhvr>
                                      <p:to>
                                        <p:strVal val="visible"/>
                                      </p:to>
                                    </p:set>
                                    <p:animEffect transition="in" filter="fade">
                                      <p:cBhvr>
                                        <p:cTn id="21"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demo</a:t>
            </a:r>
            <a:endParaRPr lang="en-US" dirty="0"/>
          </a:p>
        </p:txBody>
      </p:sp>
      <p:sp>
        <p:nvSpPr>
          <p:cNvPr id="2" name="Title 1"/>
          <p:cNvSpPr>
            <a:spLocks noGrp="1"/>
          </p:cNvSpPr>
          <p:nvPr>
            <p:ph type="ctrTitle"/>
          </p:nvPr>
        </p:nvSpPr>
        <p:spPr/>
        <p:txBody>
          <a:bodyPr/>
          <a:lstStyle/>
          <a:p>
            <a:r>
              <a:rPr lang="en-US" dirty="0" smtClean="0"/>
              <a:t>Visio 2010</a:t>
            </a:r>
            <a:endParaRPr lang="en-US" dirty="0"/>
          </a:p>
        </p:txBody>
      </p:sp>
    </p:spTree>
    <p:extLst>
      <p:ext uri="{BB962C8B-B14F-4D97-AF65-F5344CB8AC3E}">
        <p14:creationId xmlns:p14="http://schemas.microsoft.com/office/powerpoint/2010/main" val="166426581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NA11_BreakoutSession_Template_16x9_Final">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TENA11_BreakoutSession_Template_16x9_Final</Template>
  <TotalTime>189</TotalTime>
  <Words>2552</Words>
  <Application>Microsoft Office PowerPoint</Application>
  <PresentationFormat>Custom</PresentationFormat>
  <Paragraphs>278</Paragraphs>
  <Slides>29</Slides>
  <Notes>21</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TENA11_BreakoutSession_Template_16x9_Final</vt:lpstr>
      <vt:lpstr>White with Consolas font for code slides</vt:lpstr>
      <vt:lpstr>Developing Powerful Workflows in the Cloud with Microsoft SharePoint Online </vt:lpstr>
      <vt:lpstr>Agenda</vt:lpstr>
      <vt:lpstr>SharePoint Online Overview</vt:lpstr>
      <vt:lpstr>Workflow in SharePoint Online</vt:lpstr>
      <vt:lpstr>Workflow in SharePoint Online</vt:lpstr>
      <vt:lpstr>Prototyping in Visio 2010</vt:lpstr>
      <vt:lpstr>SharePoint Workflow Shapes</vt:lpstr>
      <vt:lpstr>Export to SharePoint Designer 2010</vt:lpstr>
      <vt:lpstr>Visio 2010</vt:lpstr>
      <vt:lpstr>SharePoint Designer 2010</vt:lpstr>
      <vt:lpstr>SPD2010 Workflow </vt:lpstr>
      <vt:lpstr>Creating Custom Workflows</vt:lpstr>
      <vt:lpstr>Copy &amp; Modify Workflows</vt:lpstr>
      <vt:lpstr>Actions </vt:lpstr>
      <vt:lpstr>Conditions </vt:lpstr>
      <vt:lpstr>Steps </vt:lpstr>
      <vt:lpstr>Impersonation Step</vt:lpstr>
      <vt:lpstr>SharePoint Designer 2010</vt:lpstr>
      <vt:lpstr>Custom Workflow Actions</vt:lpstr>
      <vt:lpstr>Visual Studio 2010</vt:lpstr>
      <vt:lpstr>Summary</vt:lpstr>
      <vt:lpstr>Resources</vt:lpstr>
      <vt:lpstr>Resources</vt:lpstr>
      <vt:lpstr>Related Content</vt:lpstr>
      <vt:lpstr>Resources</vt:lpstr>
      <vt:lpstr>PowerPoint Presentation</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Microsoft TechEd North America 2011</dc:subject>
  <dc:creator>Chris Mayo</dc:creator>
  <dc:description>Template: Jordan Cayabyab
Formatting:
Event Date: May 16-19, 2011
Event Location: Atlanta
Audience Type:</dc:description>
  <cp:lastModifiedBy>Shows</cp:lastModifiedBy>
  <cp:revision>13</cp:revision>
  <cp:lastPrinted>2010-05-11T05:02:34Z</cp:lastPrinted>
  <dcterms:created xsi:type="dcterms:W3CDTF">2011-04-27T21:01:30Z</dcterms:created>
  <dcterms:modified xsi:type="dcterms:W3CDTF">2011-05-19T20:23:23Z</dcterms:modified>
</cp:coreProperties>
</file>