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52"/>
  </p:notesMasterIdLst>
  <p:handoutMasterIdLst>
    <p:handoutMasterId r:id="rId53"/>
  </p:handoutMasterIdLst>
  <p:sldIdLst>
    <p:sldId id="319" r:id="rId6"/>
    <p:sldId id="376"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72"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69" r:id="rId41"/>
    <p:sldId id="384" r:id="rId42"/>
    <p:sldId id="370" r:id="rId43"/>
    <p:sldId id="371" r:id="rId44"/>
    <p:sldId id="373" r:id="rId45"/>
    <p:sldId id="383" r:id="rId46"/>
    <p:sldId id="375" r:id="rId47"/>
    <p:sldId id="378" r:id="rId48"/>
    <p:sldId id="379" r:id="rId49"/>
    <p:sldId id="380" r:id="rId50"/>
    <p:sldId id="381" r:id="rId5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E58F"/>
    <a:srgbClr val="FFFFFF"/>
    <a:srgbClr val="F09A1F"/>
    <a:srgbClr val="03C2F1"/>
    <a:srgbClr val="000000"/>
    <a:srgbClr val="429A16"/>
    <a:srgbClr val="F8F57B"/>
    <a:srgbClr val="59D01E"/>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6" autoAdjust="0"/>
    <p:restoredTop sz="71224" autoAdjust="0"/>
  </p:normalViewPr>
  <p:slideViewPr>
    <p:cSldViewPr snapToGrid="0">
      <p:cViewPr varScale="1">
        <p:scale>
          <a:sx n="44" d="100"/>
          <a:sy n="44" d="100"/>
        </p:scale>
        <p:origin x="-1602" y="-102"/>
      </p:cViewPr>
      <p:guideLst>
        <p:guide orient="horz" pos="144"/>
        <p:guide orient="horz" pos="1200"/>
        <p:guide orient="horz" pos="2736"/>
        <p:guide orient="horz" pos="4176"/>
        <p:guide orient="horz" pos="1488"/>
        <p:guide orient="horz" pos="912"/>
        <p:guide pos="3839"/>
        <p:guide pos="327"/>
        <p:guide pos="1190"/>
        <p:guide pos="7350"/>
        <p:guide pos="7063"/>
        <p:guide pos="652"/>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5850C5-6914-4650-8D14-D38EEB4391AF}"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US"/>
        </a:p>
      </dgm:t>
    </dgm:pt>
    <dgm:pt modelId="{88C5CDD0-4BFE-4A95-A2CB-70A6648CDF8D}">
      <dgm:prSet phldrT="[Text]"/>
      <dgm:spPr>
        <a:xfrm>
          <a:off x="1485304" y="496"/>
          <a:ext cx="3125390" cy="1875234"/>
        </a:xfrm>
        <a:prstGeom prst="rect">
          <a:avLst/>
        </a:prstGeom>
        <a:solidFill>
          <a:srgbClr val="EE781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Segoe UI"/>
              <a:ea typeface="+mn-ea"/>
              <a:cs typeface="+mn-cs"/>
            </a:rPr>
            <a:t>Microsoft Online Identity (Current)</a:t>
          </a:r>
          <a:endParaRPr lang="en-US" dirty="0">
            <a:solidFill>
              <a:sysClr val="window" lastClr="FFFFFF"/>
            </a:solidFill>
            <a:latin typeface="Segoe UI"/>
            <a:ea typeface="+mn-ea"/>
            <a:cs typeface="+mn-cs"/>
          </a:endParaRPr>
        </a:p>
      </dgm:t>
    </dgm:pt>
    <dgm:pt modelId="{215F64B6-297D-45ED-B7C3-5EA738C4AE03}" type="parTrans" cxnId="{BC36E1B7-5A0A-4700-AC22-1D5061879182}">
      <dgm:prSet/>
      <dgm:spPr/>
      <dgm:t>
        <a:bodyPr/>
        <a:lstStyle/>
        <a:p>
          <a:endParaRPr lang="en-US"/>
        </a:p>
      </dgm:t>
    </dgm:pt>
    <dgm:pt modelId="{56F04AA4-2D2A-44D7-AD10-9EED75000031}" type="sibTrans" cxnId="{BC36E1B7-5A0A-4700-AC22-1D5061879182}">
      <dgm:prSet/>
      <dgm:spPr/>
      <dgm:t>
        <a:bodyPr/>
        <a:lstStyle/>
        <a:p>
          <a:endParaRPr lang="en-US"/>
        </a:p>
      </dgm:t>
    </dgm:pt>
    <dgm:pt modelId="{DA79E2C4-6C0A-4092-BF78-EA119119F5C2}">
      <dgm:prSet phldrT="[Text]">
        <dgm:style>
          <a:lnRef idx="1">
            <a:schemeClr val="accent6"/>
          </a:lnRef>
          <a:fillRef idx="3">
            <a:schemeClr val="accent6"/>
          </a:fillRef>
          <a:effectRef idx="2">
            <a:schemeClr val="accent6"/>
          </a:effectRef>
          <a:fontRef idx="minor">
            <a:schemeClr val="lt1"/>
          </a:fontRef>
        </dgm:style>
      </dgm:prSet>
      <dgm:spPr>
        <a:xfrm>
          <a:off x="1485304" y="2188269"/>
          <a:ext cx="3125390" cy="1875234"/>
        </a:xfrm>
        <a:prstGeom prst="rect">
          <a:avLst/>
        </a:prstGeom>
        <a:gradFill rotWithShape="1">
          <a:gsLst>
            <a:gs pos="0">
              <a:srgbClr val="6BBD46">
                <a:shade val="51000"/>
                <a:satMod val="130000"/>
              </a:srgbClr>
            </a:gs>
            <a:gs pos="80000">
              <a:srgbClr val="6BBD46">
                <a:shade val="93000"/>
                <a:satMod val="130000"/>
              </a:srgbClr>
            </a:gs>
            <a:gs pos="100000">
              <a:srgbClr val="6BBD46">
                <a:shade val="94000"/>
                <a:satMod val="135000"/>
              </a:srgbClr>
            </a:gs>
          </a:gsLst>
          <a:lin ang="16200000" scaled="0"/>
        </a:gradFill>
        <a:ln w="9525" cap="flat" cmpd="sng" algn="ctr">
          <a:solidFill>
            <a:srgbClr val="6BBD46">
              <a:shade val="95000"/>
              <a:satMod val="105000"/>
            </a:srgbClr>
          </a:solidFill>
          <a:prstDash val="solid"/>
        </a:ln>
        <a:effectLst>
          <a:outerShdw blurRad="40000" dist="23000" dir="5400000" rotWithShape="0">
            <a:srgbClr val="000000">
              <a:alpha val="35000"/>
            </a:srgbClr>
          </a:outerShdw>
        </a:effectLst>
      </dgm:spPr>
      <dgm:t>
        <a:bodyPr/>
        <a:lstStyle/>
        <a:p>
          <a:r>
            <a:rPr lang="en-US" dirty="0" smtClean="0">
              <a:solidFill>
                <a:sysClr val="window" lastClr="FFFFFF"/>
              </a:solidFill>
              <a:latin typeface="Segoe UI"/>
              <a:ea typeface="+mn-ea"/>
              <a:cs typeface="+mn-cs"/>
            </a:rPr>
            <a:t>Federated Identity (SSO) with ADFS 2.0</a:t>
          </a:r>
          <a:endParaRPr lang="en-US" dirty="0">
            <a:solidFill>
              <a:sysClr val="window" lastClr="FFFFFF"/>
            </a:solidFill>
            <a:latin typeface="Segoe UI"/>
            <a:ea typeface="+mn-ea"/>
            <a:cs typeface="+mn-cs"/>
          </a:endParaRPr>
        </a:p>
      </dgm:t>
    </dgm:pt>
    <dgm:pt modelId="{0FA11694-310E-46D4-8AF0-E155A9BC5022}" type="parTrans" cxnId="{9F71CDC0-7FEC-430D-8E05-EBC5A952AD9D}">
      <dgm:prSet/>
      <dgm:spPr/>
      <dgm:t>
        <a:bodyPr/>
        <a:lstStyle/>
        <a:p>
          <a:endParaRPr lang="en-US"/>
        </a:p>
      </dgm:t>
    </dgm:pt>
    <dgm:pt modelId="{EDDB1BDB-2ACB-49E2-82BB-2C8399C12B6A}" type="sibTrans" cxnId="{9F71CDC0-7FEC-430D-8E05-EBC5A952AD9D}">
      <dgm:prSet/>
      <dgm:spPr/>
      <dgm:t>
        <a:bodyPr/>
        <a:lstStyle/>
        <a:p>
          <a:endParaRPr lang="en-US"/>
        </a:p>
      </dgm:t>
    </dgm:pt>
    <dgm:pt modelId="{3E1248E4-BA8A-4C33-8EE9-B9D4854D5EF9}" type="pres">
      <dgm:prSet presAssocID="{B25850C5-6914-4650-8D14-D38EEB4391AF}" presName="diagram" presStyleCnt="0">
        <dgm:presLayoutVars>
          <dgm:dir/>
          <dgm:resizeHandles val="exact"/>
        </dgm:presLayoutVars>
      </dgm:prSet>
      <dgm:spPr/>
      <dgm:t>
        <a:bodyPr/>
        <a:lstStyle/>
        <a:p>
          <a:endParaRPr lang="en-US"/>
        </a:p>
      </dgm:t>
    </dgm:pt>
    <dgm:pt modelId="{F18058FD-3889-4085-AB0D-22D9D27AD191}" type="pres">
      <dgm:prSet presAssocID="{88C5CDD0-4BFE-4A95-A2CB-70A6648CDF8D}" presName="node" presStyleLbl="node1" presStyleIdx="0" presStyleCnt="2">
        <dgm:presLayoutVars>
          <dgm:bulletEnabled val="1"/>
        </dgm:presLayoutVars>
      </dgm:prSet>
      <dgm:spPr/>
      <dgm:t>
        <a:bodyPr/>
        <a:lstStyle/>
        <a:p>
          <a:endParaRPr lang="en-US"/>
        </a:p>
      </dgm:t>
    </dgm:pt>
    <dgm:pt modelId="{8862977E-BA6B-47FD-8155-462D8146D5D1}" type="pres">
      <dgm:prSet presAssocID="{56F04AA4-2D2A-44D7-AD10-9EED75000031}" presName="sibTrans" presStyleCnt="0"/>
      <dgm:spPr/>
    </dgm:pt>
    <dgm:pt modelId="{52389036-6053-44A7-A6DD-31BD5C8A6CCF}" type="pres">
      <dgm:prSet presAssocID="{DA79E2C4-6C0A-4092-BF78-EA119119F5C2}" presName="node" presStyleLbl="node1" presStyleIdx="1" presStyleCnt="2">
        <dgm:presLayoutVars>
          <dgm:bulletEnabled val="1"/>
        </dgm:presLayoutVars>
      </dgm:prSet>
      <dgm:spPr/>
      <dgm:t>
        <a:bodyPr/>
        <a:lstStyle/>
        <a:p>
          <a:endParaRPr lang="en-US"/>
        </a:p>
      </dgm:t>
    </dgm:pt>
  </dgm:ptLst>
  <dgm:cxnLst>
    <dgm:cxn modelId="{BC36E1B7-5A0A-4700-AC22-1D5061879182}" srcId="{B25850C5-6914-4650-8D14-D38EEB4391AF}" destId="{88C5CDD0-4BFE-4A95-A2CB-70A6648CDF8D}" srcOrd="0" destOrd="0" parTransId="{215F64B6-297D-45ED-B7C3-5EA738C4AE03}" sibTransId="{56F04AA4-2D2A-44D7-AD10-9EED75000031}"/>
    <dgm:cxn modelId="{3BAFFD8F-5A7C-4EF0-85C0-7A04D07FC5EC}" type="presOf" srcId="{DA79E2C4-6C0A-4092-BF78-EA119119F5C2}" destId="{52389036-6053-44A7-A6DD-31BD5C8A6CCF}" srcOrd="0" destOrd="0" presId="urn:microsoft.com/office/officeart/2005/8/layout/default#4"/>
    <dgm:cxn modelId="{9F71CDC0-7FEC-430D-8E05-EBC5A952AD9D}" srcId="{B25850C5-6914-4650-8D14-D38EEB4391AF}" destId="{DA79E2C4-6C0A-4092-BF78-EA119119F5C2}" srcOrd="1" destOrd="0" parTransId="{0FA11694-310E-46D4-8AF0-E155A9BC5022}" sibTransId="{EDDB1BDB-2ACB-49E2-82BB-2C8399C12B6A}"/>
    <dgm:cxn modelId="{90BDBA83-6AF5-4E06-AADD-AAF32E54BB14}" type="presOf" srcId="{88C5CDD0-4BFE-4A95-A2CB-70A6648CDF8D}" destId="{F18058FD-3889-4085-AB0D-22D9D27AD191}" srcOrd="0" destOrd="0" presId="urn:microsoft.com/office/officeart/2005/8/layout/default#4"/>
    <dgm:cxn modelId="{B84DD64E-EAB7-429F-B1D8-B881EB48C30D}" type="presOf" srcId="{B25850C5-6914-4650-8D14-D38EEB4391AF}" destId="{3E1248E4-BA8A-4C33-8EE9-B9D4854D5EF9}" srcOrd="0" destOrd="0" presId="urn:microsoft.com/office/officeart/2005/8/layout/default#4"/>
    <dgm:cxn modelId="{7403C132-52B7-4A90-810E-EB18A6368816}" type="presParOf" srcId="{3E1248E4-BA8A-4C33-8EE9-B9D4854D5EF9}" destId="{F18058FD-3889-4085-AB0D-22D9D27AD191}" srcOrd="0" destOrd="0" presId="urn:microsoft.com/office/officeart/2005/8/layout/default#4"/>
    <dgm:cxn modelId="{2BF43149-D347-47A2-A570-65FE1E6AD971}" type="presParOf" srcId="{3E1248E4-BA8A-4C33-8EE9-B9D4854D5EF9}" destId="{8862977E-BA6B-47FD-8155-462D8146D5D1}" srcOrd="1" destOrd="0" presId="urn:microsoft.com/office/officeart/2005/8/layout/default#4"/>
    <dgm:cxn modelId="{E6E5D7A1-FD8F-484C-887F-C79ADD0C63FE}" type="presParOf" srcId="{3E1248E4-BA8A-4C33-8EE9-B9D4854D5EF9}" destId="{52389036-6053-44A7-A6DD-31BD5C8A6CCF}" srcOrd="2"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D16F2B-9834-473F-9F15-D17D070FD41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FCF86F0B-6D1F-4B7C-ABC6-ECE9654E38BE}">
      <dgm:prSet phldrT="[Text]"/>
      <dgm:spPr/>
      <dgm:t>
        <a:bodyPr/>
        <a:lstStyle/>
        <a:p>
          <a:r>
            <a:rPr lang="en-US" dirty="0" smtClean="0"/>
            <a:t>Microsoft</a:t>
          </a:r>
          <a:endParaRPr lang="en-US" dirty="0"/>
        </a:p>
      </dgm:t>
    </dgm:pt>
    <dgm:pt modelId="{476C15D9-8E08-4C7B-8437-4EEACE72ABBD}" type="parTrans" cxnId="{C82FFEE9-8FCC-40B5-99D2-E61DACB4740E}">
      <dgm:prSet/>
      <dgm:spPr/>
      <dgm:t>
        <a:bodyPr/>
        <a:lstStyle/>
        <a:p>
          <a:endParaRPr lang="en-US"/>
        </a:p>
      </dgm:t>
    </dgm:pt>
    <dgm:pt modelId="{42F1720D-8CE1-4F16-BBB4-2E4BD51B2E2C}" type="sibTrans" cxnId="{C82FFEE9-8FCC-40B5-99D2-E61DACB4740E}">
      <dgm:prSet/>
      <dgm:spPr/>
      <dgm:t>
        <a:bodyPr/>
        <a:lstStyle/>
        <a:p>
          <a:endParaRPr lang="en-US"/>
        </a:p>
      </dgm:t>
    </dgm:pt>
    <dgm:pt modelId="{5E544FC1-ACC7-4553-BBB0-5CD5D6ADDF48}">
      <dgm:prSet phldrT="[Text]"/>
      <dgm:spPr/>
      <dgm:t>
        <a:bodyPr/>
        <a:lstStyle/>
        <a:p>
          <a:r>
            <a:rPr lang="en-US" dirty="0" smtClean="0"/>
            <a:t>Make customers aware</a:t>
          </a:r>
          <a:endParaRPr lang="en-US" dirty="0"/>
        </a:p>
      </dgm:t>
    </dgm:pt>
    <dgm:pt modelId="{4E709168-3C0A-4562-9654-EA7AD7969A50}" type="parTrans" cxnId="{E4196076-FAE7-459C-8505-13E2306C4344}">
      <dgm:prSet/>
      <dgm:spPr/>
      <dgm:t>
        <a:bodyPr/>
        <a:lstStyle/>
        <a:p>
          <a:endParaRPr lang="en-US"/>
        </a:p>
      </dgm:t>
    </dgm:pt>
    <dgm:pt modelId="{81E3F810-59D7-4861-BDFB-A15DC04ECA41}" type="sibTrans" cxnId="{E4196076-FAE7-459C-8505-13E2306C4344}">
      <dgm:prSet/>
      <dgm:spPr/>
      <dgm:t>
        <a:bodyPr/>
        <a:lstStyle/>
        <a:p>
          <a:endParaRPr lang="en-US"/>
        </a:p>
      </dgm:t>
    </dgm:pt>
    <dgm:pt modelId="{5DA15FC6-9515-4E36-9541-2E2480012F90}">
      <dgm:prSet phldrT="[Text]"/>
      <dgm:spPr/>
      <dgm:t>
        <a:bodyPr/>
        <a:lstStyle/>
        <a:p>
          <a:r>
            <a:rPr lang="en-US" dirty="0" smtClean="0"/>
            <a:t>Customer</a:t>
          </a:r>
          <a:endParaRPr lang="en-US" dirty="0"/>
        </a:p>
      </dgm:t>
    </dgm:pt>
    <dgm:pt modelId="{0CEB590F-426D-4F1E-9BC6-28BFB48F93A2}" type="parTrans" cxnId="{8F154660-55FB-4EA8-BF92-1A86B33A6B66}">
      <dgm:prSet/>
      <dgm:spPr/>
      <dgm:t>
        <a:bodyPr/>
        <a:lstStyle/>
        <a:p>
          <a:endParaRPr lang="en-US"/>
        </a:p>
      </dgm:t>
    </dgm:pt>
    <dgm:pt modelId="{440D8F1A-8AC9-4B96-9771-A23AC5113FCC}" type="sibTrans" cxnId="{8F154660-55FB-4EA8-BF92-1A86B33A6B66}">
      <dgm:prSet/>
      <dgm:spPr/>
      <dgm:t>
        <a:bodyPr/>
        <a:lstStyle/>
        <a:p>
          <a:endParaRPr lang="en-US"/>
        </a:p>
      </dgm:t>
    </dgm:pt>
    <dgm:pt modelId="{2F7B66ED-0A40-45C2-B3F7-6360705778FD}">
      <dgm:prSet/>
      <dgm:spPr/>
      <dgm:t>
        <a:bodyPr/>
        <a:lstStyle/>
        <a:p>
          <a:r>
            <a:rPr lang="en-US" dirty="0" smtClean="0"/>
            <a:t>Propose schedule</a:t>
          </a:r>
          <a:endParaRPr lang="en-US" dirty="0"/>
        </a:p>
      </dgm:t>
    </dgm:pt>
    <dgm:pt modelId="{578B8C43-0EFD-47A8-8A65-052209A7E9F5}" type="parTrans" cxnId="{B016556C-867B-47DC-96AF-331F3F6EBD99}">
      <dgm:prSet/>
      <dgm:spPr/>
      <dgm:t>
        <a:bodyPr/>
        <a:lstStyle/>
        <a:p>
          <a:endParaRPr lang="en-US"/>
        </a:p>
      </dgm:t>
    </dgm:pt>
    <dgm:pt modelId="{DC1E43B5-FA78-4137-A773-4DD1AFF07105}" type="sibTrans" cxnId="{B016556C-867B-47DC-96AF-331F3F6EBD99}">
      <dgm:prSet/>
      <dgm:spPr/>
      <dgm:t>
        <a:bodyPr/>
        <a:lstStyle/>
        <a:p>
          <a:endParaRPr lang="en-US"/>
        </a:p>
      </dgm:t>
    </dgm:pt>
    <dgm:pt modelId="{923C8F3F-26FA-4FBC-84B8-82CBED575881}">
      <dgm:prSet/>
      <dgm:spPr/>
      <dgm:t>
        <a:bodyPr/>
        <a:lstStyle/>
        <a:p>
          <a:r>
            <a:rPr lang="en-US" dirty="0" smtClean="0"/>
            <a:t>Information and guidance</a:t>
          </a:r>
          <a:endParaRPr lang="en-US" dirty="0"/>
        </a:p>
      </dgm:t>
    </dgm:pt>
    <dgm:pt modelId="{D50AC47F-9E5C-4314-BB2C-B98B5F590441}" type="parTrans" cxnId="{45050FF1-123B-49FF-A3CF-E13BE532DAF4}">
      <dgm:prSet/>
      <dgm:spPr/>
      <dgm:t>
        <a:bodyPr/>
        <a:lstStyle/>
        <a:p>
          <a:endParaRPr lang="en-US"/>
        </a:p>
      </dgm:t>
    </dgm:pt>
    <dgm:pt modelId="{5212E5E7-0E22-4C08-93BD-F48DEEE69F67}" type="sibTrans" cxnId="{45050FF1-123B-49FF-A3CF-E13BE532DAF4}">
      <dgm:prSet/>
      <dgm:spPr/>
      <dgm:t>
        <a:bodyPr/>
        <a:lstStyle/>
        <a:p>
          <a:endParaRPr lang="en-US"/>
        </a:p>
      </dgm:t>
    </dgm:pt>
    <dgm:pt modelId="{17635865-55EE-4F44-AF7F-4D5DFF955B49}">
      <dgm:prSet/>
      <dgm:spPr/>
      <dgm:t>
        <a:bodyPr/>
        <a:lstStyle/>
        <a:p>
          <a:r>
            <a:rPr lang="en-US" dirty="0" smtClean="0"/>
            <a:t>All changes within Microsoft datacenters</a:t>
          </a:r>
          <a:endParaRPr lang="en-US" dirty="0"/>
        </a:p>
      </dgm:t>
    </dgm:pt>
    <dgm:pt modelId="{FB4384C8-7096-4B4A-9364-F3322A36A34B}" type="parTrans" cxnId="{140CB705-4757-4B16-85C1-47BAF52826CB}">
      <dgm:prSet/>
      <dgm:spPr/>
      <dgm:t>
        <a:bodyPr/>
        <a:lstStyle/>
        <a:p>
          <a:endParaRPr lang="en-US"/>
        </a:p>
      </dgm:t>
    </dgm:pt>
    <dgm:pt modelId="{78CC180D-3F8B-43E2-807F-15A03200F44B}" type="sibTrans" cxnId="{140CB705-4757-4B16-85C1-47BAF52826CB}">
      <dgm:prSet/>
      <dgm:spPr/>
      <dgm:t>
        <a:bodyPr/>
        <a:lstStyle/>
        <a:p>
          <a:endParaRPr lang="en-US"/>
        </a:p>
      </dgm:t>
    </dgm:pt>
    <dgm:pt modelId="{BD585766-06E7-4577-846A-D5323DA44C15}">
      <dgm:prSet/>
      <dgm:spPr/>
      <dgm:t>
        <a:bodyPr/>
        <a:lstStyle/>
        <a:p>
          <a:r>
            <a:rPr lang="en-US" dirty="0" smtClean="0"/>
            <a:t>Uninterrupted mail flow</a:t>
          </a:r>
          <a:endParaRPr lang="en-US" dirty="0"/>
        </a:p>
      </dgm:t>
    </dgm:pt>
    <dgm:pt modelId="{E2738983-99CA-496A-A1C5-B60F75EC4AA7}" type="parTrans" cxnId="{7B5F6EB8-4192-4C26-B5BF-BA626AA2EA80}">
      <dgm:prSet/>
      <dgm:spPr/>
      <dgm:t>
        <a:bodyPr/>
        <a:lstStyle/>
        <a:p>
          <a:endParaRPr lang="en-US"/>
        </a:p>
      </dgm:t>
    </dgm:pt>
    <dgm:pt modelId="{03788DAD-A90A-4BB5-86F9-098D749C3FFF}" type="sibTrans" cxnId="{7B5F6EB8-4192-4C26-B5BF-BA626AA2EA80}">
      <dgm:prSet/>
      <dgm:spPr/>
      <dgm:t>
        <a:bodyPr/>
        <a:lstStyle/>
        <a:p>
          <a:endParaRPr lang="en-US"/>
        </a:p>
      </dgm:t>
    </dgm:pt>
    <dgm:pt modelId="{9A1EB2CB-6D6E-4429-A391-3B449D812539}">
      <dgm:prSet/>
      <dgm:spPr/>
      <dgm:t>
        <a:bodyPr/>
        <a:lstStyle/>
        <a:p>
          <a:r>
            <a:rPr lang="en-US" dirty="0" smtClean="0"/>
            <a:t>Migrate all data</a:t>
          </a:r>
          <a:endParaRPr lang="en-US" dirty="0"/>
        </a:p>
      </dgm:t>
    </dgm:pt>
    <dgm:pt modelId="{3482EF45-AE5A-4681-AB46-D845FA0C2A89}" type="parTrans" cxnId="{9855B3D6-ACBD-4B6F-82A8-5F47FF664EFD}">
      <dgm:prSet/>
      <dgm:spPr/>
      <dgm:t>
        <a:bodyPr/>
        <a:lstStyle/>
        <a:p>
          <a:endParaRPr lang="en-US"/>
        </a:p>
      </dgm:t>
    </dgm:pt>
    <dgm:pt modelId="{A4D3DD8B-21C2-4651-AA56-D7D3F834FD30}" type="sibTrans" cxnId="{9855B3D6-ACBD-4B6F-82A8-5F47FF664EFD}">
      <dgm:prSet/>
      <dgm:spPr/>
      <dgm:t>
        <a:bodyPr/>
        <a:lstStyle/>
        <a:p>
          <a:endParaRPr lang="en-US"/>
        </a:p>
      </dgm:t>
    </dgm:pt>
    <dgm:pt modelId="{EEFD5623-262A-4C96-B85B-7F6048F7B1E9}">
      <dgm:prSet phldrT="[Text]"/>
      <dgm:spPr/>
      <dgm:t>
        <a:bodyPr/>
        <a:lstStyle/>
        <a:p>
          <a:r>
            <a:rPr lang="en-US" dirty="0" smtClean="0"/>
            <a:t>Respond to schedule proposal</a:t>
          </a:r>
          <a:endParaRPr lang="en-US" dirty="0"/>
        </a:p>
      </dgm:t>
    </dgm:pt>
    <dgm:pt modelId="{156270C5-8609-44E6-8303-9417F667479F}" type="parTrans" cxnId="{0AEC1C84-8BE1-4D57-A1E5-42B57DF7DA01}">
      <dgm:prSet/>
      <dgm:spPr/>
      <dgm:t>
        <a:bodyPr/>
        <a:lstStyle/>
        <a:p>
          <a:endParaRPr lang="en-US"/>
        </a:p>
      </dgm:t>
    </dgm:pt>
    <dgm:pt modelId="{186F3BFA-7A51-44D6-A25C-85F0525BA8A5}" type="sibTrans" cxnId="{0AEC1C84-8BE1-4D57-A1E5-42B57DF7DA01}">
      <dgm:prSet/>
      <dgm:spPr/>
      <dgm:t>
        <a:bodyPr/>
        <a:lstStyle/>
        <a:p>
          <a:endParaRPr lang="en-US"/>
        </a:p>
      </dgm:t>
    </dgm:pt>
    <dgm:pt modelId="{D36596DF-636E-4824-A4A3-F5803A0216B6}">
      <dgm:prSet/>
      <dgm:spPr/>
      <dgm:t>
        <a:bodyPr/>
        <a:lstStyle/>
        <a:p>
          <a:r>
            <a:rPr lang="en-US" dirty="0" smtClean="0"/>
            <a:t>End-user training and communications</a:t>
          </a:r>
          <a:endParaRPr lang="en-US" dirty="0"/>
        </a:p>
      </dgm:t>
    </dgm:pt>
    <dgm:pt modelId="{E73A5F80-D59F-4F62-8FC7-62E8C94267A4}" type="parTrans" cxnId="{DD96AA51-7244-4DC9-8438-7530383438B3}">
      <dgm:prSet/>
      <dgm:spPr/>
      <dgm:t>
        <a:bodyPr/>
        <a:lstStyle/>
        <a:p>
          <a:endParaRPr lang="en-US"/>
        </a:p>
      </dgm:t>
    </dgm:pt>
    <dgm:pt modelId="{7CD20525-D694-4052-AB33-E60677F385CE}" type="sibTrans" cxnId="{DD96AA51-7244-4DC9-8438-7530383438B3}">
      <dgm:prSet/>
      <dgm:spPr/>
      <dgm:t>
        <a:bodyPr/>
        <a:lstStyle/>
        <a:p>
          <a:endParaRPr lang="en-US"/>
        </a:p>
      </dgm:t>
    </dgm:pt>
    <dgm:pt modelId="{8D764A03-0F83-4EC8-845D-2FC4C38A8EB1}">
      <dgm:prSet/>
      <dgm:spPr/>
      <dgm:t>
        <a:bodyPr/>
        <a:lstStyle/>
        <a:p>
          <a:r>
            <a:rPr lang="en-US" b="1" dirty="0" smtClean="0"/>
            <a:t>Optional</a:t>
          </a:r>
          <a:r>
            <a:rPr lang="en-US" dirty="0" smtClean="0"/>
            <a:t>:  Deploy ADFS role, Exchange Server 2010 CAS role</a:t>
          </a:r>
          <a:endParaRPr lang="en-US" dirty="0"/>
        </a:p>
      </dgm:t>
    </dgm:pt>
    <dgm:pt modelId="{51EF7D8B-7ADD-4B81-8C62-4C16DC4EE8BF}" type="parTrans" cxnId="{9B88F06B-6085-472A-B716-9776FB6F59CE}">
      <dgm:prSet/>
      <dgm:spPr/>
      <dgm:t>
        <a:bodyPr/>
        <a:lstStyle/>
        <a:p>
          <a:endParaRPr lang="en-US"/>
        </a:p>
      </dgm:t>
    </dgm:pt>
    <dgm:pt modelId="{6B937E2C-0185-4FE7-96FC-4D5FE9EFF573}" type="sibTrans" cxnId="{9B88F06B-6085-472A-B716-9776FB6F59CE}">
      <dgm:prSet/>
      <dgm:spPr/>
      <dgm:t>
        <a:bodyPr/>
        <a:lstStyle/>
        <a:p>
          <a:endParaRPr lang="en-US"/>
        </a:p>
      </dgm:t>
    </dgm:pt>
    <dgm:pt modelId="{EE96F51C-3A4E-4BE1-B861-B47F8C59CE97}">
      <dgm:prSet/>
      <dgm:spPr/>
      <dgm:t>
        <a:bodyPr/>
        <a:lstStyle/>
        <a:p>
          <a:r>
            <a:rPr lang="en-US" dirty="0" smtClean="0"/>
            <a:t>Update end-user computer software and devices if necessary</a:t>
          </a:r>
          <a:endParaRPr lang="en-US" dirty="0"/>
        </a:p>
      </dgm:t>
    </dgm:pt>
    <dgm:pt modelId="{67E23A61-2D89-4E55-AA20-2E8C0E01D898}" type="parTrans" cxnId="{88B968C5-5EAD-4B2F-AD83-0E3744A95082}">
      <dgm:prSet/>
      <dgm:spPr/>
      <dgm:t>
        <a:bodyPr/>
        <a:lstStyle/>
        <a:p>
          <a:endParaRPr lang="en-US"/>
        </a:p>
      </dgm:t>
    </dgm:pt>
    <dgm:pt modelId="{86B3D001-56A8-47E5-8108-D8F98F790518}" type="sibTrans" cxnId="{88B968C5-5EAD-4B2F-AD83-0E3744A95082}">
      <dgm:prSet/>
      <dgm:spPr/>
      <dgm:t>
        <a:bodyPr/>
        <a:lstStyle/>
        <a:p>
          <a:endParaRPr lang="en-US"/>
        </a:p>
      </dgm:t>
    </dgm:pt>
    <dgm:pt modelId="{4DAB6AD9-22AE-4235-A29A-2A0C7D0D0561}">
      <dgm:prSet/>
      <dgm:spPr/>
      <dgm:t>
        <a:bodyPr/>
        <a:lstStyle/>
        <a:p>
          <a:r>
            <a:rPr lang="en-US" dirty="0" smtClean="0"/>
            <a:t>Configure Domain DNS settings for Outlook and Lync</a:t>
          </a:r>
          <a:endParaRPr lang="en-US" dirty="0"/>
        </a:p>
      </dgm:t>
    </dgm:pt>
    <dgm:pt modelId="{63CC50BA-B85F-4C43-A7F7-EEFA9C6F3B40}" type="parTrans" cxnId="{E6D53010-E312-47BF-AE52-C172D7E8BDDE}">
      <dgm:prSet/>
      <dgm:spPr/>
      <dgm:t>
        <a:bodyPr/>
        <a:lstStyle/>
        <a:p>
          <a:endParaRPr lang="en-US"/>
        </a:p>
      </dgm:t>
    </dgm:pt>
    <dgm:pt modelId="{740368D9-5C8B-4435-9E0F-28D9C8C21D32}" type="sibTrans" cxnId="{E6D53010-E312-47BF-AE52-C172D7E8BDDE}">
      <dgm:prSet/>
      <dgm:spPr/>
      <dgm:t>
        <a:bodyPr/>
        <a:lstStyle/>
        <a:p>
          <a:endParaRPr lang="en-US"/>
        </a:p>
      </dgm:t>
    </dgm:pt>
    <dgm:pt modelId="{FF1F3B5B-F143-4CFC-82CC-A6C429039FFD}" type="pres">
      <dgm:prSet presAssocID="{A6D16F2B-9834-473F-9F15-D17D070FD412}" presName="linear" presStyleCnt="0">
        <dgm:presLayoutVars>
          <dgm:animLvl val="lvl"/>
          <dgm:resizeHandles val="exact"/>
        </dgm:presLayoutVars>
      </dgm:prSet>
      <dgm:spPr/>
      <dgm:t>
        <a:bodyPr/>
        <a:lstStyle/>
        <a:p>
          <a:endParaRPr lang="en-US"/>
        </a:p>
      </dgm:t>
    </dgm:pt>
    <dgm:pt modelId="{01EDDFBC-7E82-4ADF-A76D-9785C0DF2DA5}" type="pres">
      <dgm:prSet presAssocID="{FCF86F0B-6D1F-4B7C-ABC6-ECE9654E38BE}" presName="parentText" presStyleLbl="node1" presStyleIdx="0" presStyleCnt="2">
        <dgm:presLayoutVars>
          <dgm:chMax val="0"/>
          <dgm:bulletEnabled val="1"/>
        </dgm:presLayoutVars>
      </dgm:prSet>
      <dgm:spPr/>
      <dgm:t>
        <a:bodyPr/>
        <a:lstStyle/>
        <a:p>
          <a:endParaRPr lang="en-US"/>
        </a:p>
      </dgm:t>
    </dgm:pt>
    <dgm:pt modelId="{D6818024-7186-4277-9447-121F9D702C5B}" type="pres">
      <dgm:prSet presAssocID="{FCF86F0B-6D1F-4B7C-ABC6-ECE9654E38BE}" presName="childText" presStyleLbl="revTx" presStyleIdx="0" presStyleCnt="2">
        <dgm:presLayoutVars>
          <dgm:bulletEnabled val="1"/>
        </dgm:presLayoutVars>
      </dgm:prSet>
      <dgm:spPr/>
      <dgm:t>
        <a:bodyPr/>
        <a:lstStyle/>
        <a:p>
          <a:endParaRPr lang="en-US"/>
        </a:p>
      </dgm:t>
    </dgm:pt>
    <dgm:pt modelId="{67D370C2-F2CC-4AAB-8CCA-32391416608D}" type="pres">
      <dgm:prSet presAssocID="{5DA15FC6-9515-4E36-9541-2E2480012F90}" presName="parentText" presStyleLbl="node1" presStyleIdx="1" presStyleCnt="2">
        <dgm:presLayoutVars>
          <dgm:chMax val="0"/>
          <dgm:bulletEnabled val="1"/>
        </dgm:presLayoutVars>
      </dgm:prSet>
      <dgm:spPr/>
      <dgm:t>
        <a:bodyPr/>
        <a:lstStyle/>
        <a:p>
          <a:endParaRPr lang="en-US"/>
        </a:p>
      </dgm:t>
    </dgm:pt>
    <dgm:pt modelId="{79042EE3-890B-43BA-B9C7-36C44231128E}" type="pres">
      <dgm:prSet presAssocID="{5DA15FC6-9515-4E36-9541-2E2480012F90}" presName="childText" presStyleLbl="revTx" presStyleIdx="1" presStyleCnt="2">
        <dgm:presLayoutVars>
          <dgm:bulletEnabled val="1"/>
        </dgm:presLayoutVars>
      </dgm:prSet>
      <dgm:spPr/>
      <dgm:t>
        <a:bodyPr/>
        <a:lstStyle/>
        <a:p>
          <a:endParaRPr lang="en-US"/>
        </a:p>
      </dgm:t>
    </dgm:pt>
  </dgm:ptLst>
  <dgm:cxnLst>
    <dgm:cxn modelId="{140CB705-4757-4B16-85C1-47BAF52826CB}" srcId="{FCF86F0B-6D1F-4B7C-ABC6-ECE9654E38BE}" destId="{17635865-55EE-4F44-AF7F-4D5DFF955B49}" srcOrd="3" destOrd="0" parTransId="{FB4384C8-7096-4B4A-9364-F3322A36A34B}" sibTransId="{78CC180D-3F8B-43E2-807F-15A03200F44B}"/>
    <dgm:cxn modelId="{CF1135BF-3E12-4BB3-86DE-8D9F173A5007}" type="presOf" srcId="{BD585766-06E7-4577-846A-D5323DA44C15}" destId="{D6818024-7186-4277-9447-121F9D702C5B}" srcOrd="0" destOrd="4" presId="urn:microsoft.com/office/officeart/2005/8/layout/vList2"/>
    <dgm:cxn modelId="{AB69DAE2-9C78-4915-A8F6-D10DF0225486}" type="presOf" srcId="{2F7B66ED-0A40-45C2-B3F7-6360705778FD}" destId="{D6818024-7186-4277-9447-121F9D702C5B}" srcOrd="0" destOrd="1" presId="urn:microsoft.com/office/officeart/2005/8/layout/vList2"/>
    <dgm:cxn modelId="{7B5F6EB8-4192-4C26-B5BF-BA626AA2EA80}" srcId="{FCF86F0B-6D1F-4B7C-ABC6-ECE9654E38BE}" destId="{BD585766-06E7-4577-846A-D5323DA44C15}" srcOrd="4" destOrd="0" parTransId="{E2738983-99CA-496A-A1C5-B60F75EC4AA7}" sibTransId="{03788DAD-A90A-4BB5-86F9-098D749C3FFF}"/>
    <dgm:cxn modelId="{9B88F06B-6085-472A-B716-9776FB6F59CE}" srcId="{5DA15FC6-9515-4E36-9541-2E2480012F90}" destId="{8D764A03-0F83-4EC8-845D-2FC4C38A8EB1}" srcOrd="4" destOrd="0" parTransId="{51EF7D8B-7ADD-4B81-8C62-4C16DC4EE8BF}" sibTransId="{6B937E2C-0185-4FE7-96FC-4D5FE9EFF573}"/>
    <dgm:cxn modelId="{E6D53010-E312-47BF-AE52-C172D7E8BDDE}" srcId="{5DA15FC6-9515-4E36-9541-2E2480012F90}" destId="{4DAB6AD9-22AE-4235-A29A-2A0C7D0D0561}" srcOrd="2" destOrd="0" parTransId="{63CC50BA-B85F-4C43-A7F7-EEFA9C6F3B40}" sibTransId="{740368D9-5C8B-4435-9E0F-28D9C8C21D32}"/>
    <dgm:cxn modelId="{F340C499-E12A-4201-81CC-A778C674D4AF}" type="presOf" srcId="{8D764A03-0F83-4EC8-845D-2FC4C38A8EB1}" destId="{79042EE3-890B-43BA-B9C7-36C44231128E}" srcOrd="0" destOrd="4" presId="urn:microsoft.com/office/officeart/2005/8/layout/vList2"/>
    <dgm:cxn modelId="{E4196076-FAE7-459C-8505-13E2306C4344}" srcId="{FCF86F0B-6D1F-4B7C-ABC6-ECE9654E38BE}" destId="{5E544FC1-ACC7-4553-BBB0-5CD5D6ADDF48}" srcOrd="0" destOrd="0" parTransId="{4E709168-3C0A-4562-9654-EA7AD7969A50}" sibTransId="{81E3F810-59D7-4861-BDFB-A15DC04ECA41}"/>
    <dgm:cxn modelId="{5AF1D161-D3DE-4D9C-BBA0-CA42814642E9}" type="presOf" srcId="{FCF86F0B-6D1F-4B7C-ABC6-ECE9654E38BE}" destId="{01EDDFBC-7E82-4ADF-A76D-9785C0DF2DA5}" srcOrd="0" destOrd="0" presId="urn:microsoft.com/office/officeart/2005/8/layout/vList2"/>
    <dgm:cxn modelId="{9855B3D6-ACBD-4B6F-82A8-5F47FF664EFD}" srcId="{FCF86F0B-6D1F-4B7C-ABC6-ECE9654E38BE}" destId="{9A1EB2CB-6D6E-4429-A391-3B449D812539}" srcOrd="5" destOrd="0" parTransId="{3482EF45-AE5A-4681-AB46-D845FA0C2A89}" sibTransId="{A4D3DD8B-21C2-4651-AA56-D7D3F834FD30}"/>
    <dgm:cxn modelId="{8F154660-55FB-4EA8-BF92-1A86B33A6B66}" srcId="{A6D16F2B-9834-473F-9F15-D17D070FD412}" destId="{5DA15FC6-9515-4E36-9541-2E2480012F90}" srcOrd="1" destOrd="0" parTransId="{0CEB590F-426D-4F1E-9BC6-28BFB48F93A2}" sibTransId="{440D8F1A-8AC9-4B96-9771-A23AC5113FCC}"/>
    <dgm:cxn modelId="{5CD2B918-FCF9-44CF-ADCB-23B8FE552764}" type="presOf" srcId="{EE96F51C-3A4E-4BE1-B861-B47F8C59CE97}" destId="{79042EE3-890B-43BA-B9C7-36C44231128E}" srcOrd="0" destOrd="3" presId="urn:microsoft.com/office/officeart/2005/8/layout/vList2"/>
    <dgm:cxn modelId="{3AC2CAC4-EBD9-4055-89B0-F02A15A6B760}" type="presOf" srcId="{A6D16F2B-9834-473F-9F15-D17D070FD412}" destId="{FF1F3B5B-F143-4CFC-82CC-A6C429039FFD}" srcOrd="0" destOrd="0" presId="urn:microsoft.com/office/officeart/2005/8/layout/vList2"/>
    <dgm:cxn modelId="{EC0428D0-18CB-445A-AA89-6EF53341B4FC}" type="presOf" srcId="{5DA15FC6-9515-4E36-9541-2E2480012F90}" destId="{67D370C2-F2CC-4AAB-8CCA-32391416608D}" srcOrd="0" destOrd="0" presId="urn:microsoft.com/office/officeart/2005/8/layout/vList2"/>
    <dgm:cxn modelId="{04E5B6E6-584A-4735-A705-8F80D58E7065}" type="presOf" srcId="{5E544FC1-ACC7-4553-BBB0-5CD5D6ADDF48}" destId="{D6818024-7186-4277-9447-121F9D702C5B}" srcOrd="0" destOrd="0" presId="urn:microsoft.com/office/officeart/2005/8/layout/vList2"/>
    <dgm:cxn modelId="{BA568285-9C78-4E6E-B949-8B9A271D6F67}" type="presOf" srcId="{EEFD5623-262A-4C96-B85B-7F6048F7B1E9}" destId="{79042EE3-890B-43BA-B9C7-36C44231128E}" srcOrd="0" destOrd="0" presId="urn:microsoft.com/office/officeart/2005/8/layout/vList2"/>
    <dgm:cxn modelId="{45050FF1-123B-49FF-A3CF-E13BE532DAF4}" srcId="{FCF86F0B-6D1F-4B7C-ABC6-ECE9654E38BE}" destId="{923C8F3F-26FA-4FBC-84B8-82CBED575881}" srcOrd="2" destOrd="0" parTransId="{D50AC47F-9E5C-4314-BB2C-B98B5F590441}" sibTransId="{5212E5E7-0E22-4C08-93BD-F48DEEE69F67}"/>
    <dgm:cxn modelId="{A1B5618B-B0EA-4C03-84CF-A522753A3AD6}" type="presOf" srcId="{9A1EB2CB-6D6E-4429-A391-3B449D812539}" destId="{D6818024-7186-4277-9447-121F9D702C5B}" srcOrd="0" destOrd="5" presId="urn:microsoft.com/office/officeart/2005/8/layout/vList2"/>
    <dgm:cxn modelId="{2DEBABDA-6222-4936-84EF-DF7C218CCE5D}" type="presOf" srcId="{4DAB6AD9-22AE-4235-A29A-2A0C7D0D0561}" destId="{79042EE3-890B-43BA-B9C7-36C44231128E}" srcOrd="0" destOrd="2" presId="urn:microsoft.com/office/officeart/2005/8/layout/vList2"/>
    <dgm:cxn modelId="{88B968C5-5EAD-4B2F-AD83-0E3744A95082}" srcId="{5DA15FC6-9515-4E36-9541-2E2480012F90}" destId="{EE96F51C-3A4E-4BE1-B861-B47F8C59CE97}" srcOrd="3" destOrd="0" parTransId="{67E23A61-2D89-4E55-AA20-2E8C0E01D898}" sibTransId="{86B3D001-56A8-47E5-8108-D8F98F790518}"/>
    <dgm:cxn modelId="{93AD4F47-0519-44DB-8609-69947BD68021}" type="presOf" srcId="{923C8F3F-26FA-4FBC-84B8-82CBED575881}" destId="{D6818024-7186-4277-9447-121F9D702C5B}" srcOrd="0" destOrd="2" presId="urn:microsoft.com/office/officeart/2005/8/layout/vList2"/>
    <dgm:cxn modelId="{C82FFEE9-8FCC-40B5-99D2-E61DACB4740E}" srcId="{A6D16F2B-9834-473F-9F15-D17D070FD412}" destId="{FCF86F0B-6D1F-4B7C-ABC6-ECE9654E38BE}" srcOrd="0" destOrd="0" parTransId="{476C15D9-8E08-4C7B-8437-4EEACE72ABBD}" sibTransId="{42F1720D-8CE1-4F16-BBB4-2E4BD51B2E2C}"/>
    <dgm:cxn modelId="{4A1808F4-409D-4EAD-83D0-D7CD01157BA4}" type="presOf" srcId="{D36596DF-636E-4824-A4A3-F5803A0216B6}" destId="{79042EE3-890B-43BA-B9C7-36C44231128E}" srcOrd="0" destOrd="1" presId="urn:microsoft.com/office/officeart/2005/8/layout/vList2"/>
    <dgm:cxn modelId="{DD96AA51-7244-4DC9-8438-7530383438B3}" srcId="{5DA15FC6-9515-4E36-9541-2E2480012F90}" destId="{D36596DF-636E-4824-A4A3-F5803A0216B6}" srcOrd="1" destOrd="0" parTransId="{E73A5F80-D59F-4F62-8FC7-62E8C94267A4}" sibTransId="{7CD20525-D694-4052-AB33-E60677F385CE}"/>
    <dgm:cxn modelId="{0AEC1C84-8BE1-4D57-A1E5-42B57DF7DA01}" srcId="{5DA15FC6-9515-4E36-9541-2E2480012F90}" destId="{EEFD5623-262A-4C96-B85B-7F6048F7B1E9}" srcOrd="0" destOrd="0" parTransId="{156270C5-8609-44E6-8303-9417F667479F}" sibTransId="{186F3BFA-7A51-44D6-A25C-85F0525BA8A5}"/>
    <dgm:cxn modelId="{B016556C-867B-47DC-96AF-331F3F6EBD99}" srcId="{FCF86F0B-6D1F-4B7C-ABC6-ECE9654E38BE}" destId="{2F7B66ED-0A40-45C2-B3F7-6360705778FD}" srcOrd="1" destOrd="0" parTransId="{578B8C43-0EFD-47A8-8A65-052209A7E9F5}" sibTransId="{DC1E43B5-FA78-4137-A773-4DD1AFF07105}"/>
    <dgm:cxn modelId="{D9F910D2-92ED-44D6-A5F6-FC2758717849}" type="presOf" srcId="{17635865-55EE-4F44-AF7F-4D5DFF955B49}" destId="{D6818024-7186-4277-9447-121F9D702C5B}" srcOrd="0" destOrd="3" presId="urn:microsoft.com/office/officeart/2005/8/layout/vList2"/>
    <dgm:cxn modelId="{C8022390-F4DF-4C30-BDA2-E67EB443ABEE}" type="presParOf" srcId="{FF1F3B5B-F143-4CFC-82CC-A6C429039FFD}" destId="{01EDDFBC-7E82-4ADF-A76D-9785C0DF2DA5}" srcOrd="0" destOrd="0" presId="urn:microsoft.com/office/officeart/2005/8/layout/vList2"/>
    <dgm:cxn modelId="{3A8EA95B-C256-4B20-8B80-0A32A406921A}" type="presParOf" srcId="{FF1F3B5B-F143-4CFC-82CC-A6C429039FFD}" destId="{D6818024-7186-4277-9447-121F9D702C5B}" srcOrd="1" destOrd="0" presId="urn:microsoft.com/office/officeart/2005/8/layout/vList2"/>
    <dgm:cxn modelId="{42EC1F40-519B-4E16-8E27-A28EC1DB3CD3}" type="presParOf" srcId="{FF1F3B5B-F143-4CFC-82CC-A6C429039FFD}" destId="{67D370C2-F2CC-4AAB-8CCA-32391416608D}" srcOrd="2" destOrd="0" presId="urn:microsoft.com/office/officeart/2005/8/layout/vList2"/>
    <dgm:cxn modelId="{763F2435-1032-4C8D-8C2A-618ACC22B320}" type="presParOf" srcId="{FF1F3B5B-F143-4CFC-82CC-A6C429039FFD}" destId="{79042EE3-890B-43BA-B9C7-36C44231128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082263-65B5-4451-920E-741038089260}" type="doc">
      <dgm:prSet loTypeId="urn:microsoft.com/office/officeart/2005/8/layout/hProcess9" loCatId="process" qsTypeId="urn:microsoft.com/office/officeart/2005/8/quickstyle/simple2" qsCatId="simple" csTypeId="urn:microsoft.com/office/officeart/2005/8/colors/colorful1" csCatId="colorful" phldr="1"/>
      <dgm:spPr/>
    </dgm:pt>
    <dgm:pt modelId="{D5B4096D-57B2-4506-A0DD-61658F568A85}">
      <dgm:prSet phldrT="[Text]" custT="1"/>
      <dgm:spPr/>
      <dgm:t>
        <a:bodyPr/>
        <a:lstStyle/>
        <a:p>
          <a:r>
            <a:rPr lang="en-US" sz="1600" dirty="0" smtClean="0"/>
            <a:t>Office 365 GA</a:t>
          </a:r>
        </a:p>
        <a:p>
          <a:r>
            <a:rPr lang="en-US" sz="1100" dirty="0" smtClean="0"/>
            <a:t>CY2011</a:t>
          </a:r>
          <a:endParaRPr lang="en-US" sz="1100" dirty="0"/>
        </a:p>
      </dgm:t>
    </dgm:pt>
    <dgm:pt modelId="{461899A0-497F-4819-8BBA-CCB7D224CC87}" type="parTrans" cxnId="{68F5B2BB-2A25-4FFE-B6E4-82EE7B4362C7}">
      <dgm:prSet/>
      <dgm:spPr/>
      <dgm:t>
        <a:bodyPr/>
        <a:lstStyle/>
        <a:p>
          <a:endParaRPr lang="en-US" sz="1600"/>
        </a:p>
      </dgm:t>
    </dgm:pt>
    <dgm:pt modelId="{1C9A0CAB-94C1-42B7-9655-B808C8536675}" type="sibTrans" cxnId="{68F5B2BB-2A25-4FFE-B6E4-82EE7B4362C7}">
      <dgm:prSet/>
      <dgm:spPr/>
      <dgm:t>
        <a:bodyPr/>
        <a:lstStyle/>
        <a:p>
          <a:endParaRPr lang="en-US" sz="1600"/>
        </a:p>
      </dgm:t>
    </dgm:pt>
    <dgm:pt modelId="{E0BFC07B-790B-4D47-9589-0D4E2281F9A3}">
      <dgm:prSet phldrT="[Text]" custT="1"/>
      <dgm:spPr/>
      <dgm:t>
        <a:bodyPr/>
        <a:lstStyle/>
        <a:p>
          <a:r>
            <a:rPr lang="en-US" sz="1600" dirty="0" smtClean="0"/>
            <a:t>Limited Transitions</a:t>
          </a:r>
        </a:p>
        <a:p>
          <a:r>
            <a:rPr lang="en-US" sz="1200" dirty="0" smtClean="0"/>
            <a:t>1-3 months post GA</a:t>
          </a:r>
          <a:endParaRPr lang="en-US" sz="1200" dirty="0"/>
        </a:p>
      </dgm:t>
    </dgm:pt>
    <dgm:pt modelId="{CF6F328B-F93D-487E-9B27-95CD6C3D7AE7}" type="parTrans" cxnId="{BCDABCDE-3DEF-481A-9442-F68A8F506E4F}">
      <dgm:prSet/>
      <dgm:spPr/>
      <dgm:t>
        <a:bodyPr/>
        <a:lstStyle/>
        <a:p>
          <a:endParaRPr lang="en-US" sz="1600"/>
        </a:p>
      </dgm:t>
    </dgm:pt>
    <dgm:pt modelId="{F4A66083-0AB1-4B44-AD23-E6E97842871B}" type="sibTrans" cxnId="{BCDABCDE-3DEF-481A-9442-F68A8F506E4F}">
      <dgm:prSet/>
      <dgm:spPr/>
      <dgm:t>
        <a:bodyPr/>
        <a:lstStyle/>
        <a:p>
          <a:endParaRPr lang="en-US" sz="1600"/>
        </a:p>
      </dgm:t>
    </dgm:pt>
    <dgm:pt modelId="{267EBF60-E20E-49D1-B91C-DA05DDA6E3FE}">
      <dgm:prSet phldrT="[Text]" custT="1"/>
      <dgm:spPr/>
      <dgm:t>
        <a:bodyPr anchor="t"/>
        <a:lstStyle/>
        <a:p>
          <a:pPr algn="l"/>
          <a:r>
            <a:rPr lang="en-US" sz="1600" dirty="0" smtClean="0"/>
            <a:t>Transition Available</a:t>
          </a:r>
        </a:p>
        <a:p>
          <a:pPr algn="l"/>
          <a:r>
            <a:rPr lang="en-US" sz="1200" dirty="0" smtClean="0"/>
            <a:t>GA +4 months</a:t>
          </a:r>
        </a:p>
        <a:p>
          <a:pPr algn="l"/>
          <a:r>
            <a:rPr lang="en-US" sz="1200" dirty="0" smtClean="0"/>
            <a:t>English, Japanese &amp; French first supported languages</a:t>
          </a:r>
        </a:p>
      </dgm:t>
    </dgm:pt>
    <dgm:pt modelId="{786A6F62-6E60-440D-ADAA-CB2A7C0CD258}" type="parTrans" cxnId="{BB4BAED4-2169-4143-982A-49BF9229F380}">
      <dgm:prSet/>
      <dgm:spPr/>
      <dgm:t>
        <a:bodyPr/>
        <a:lstStyle/>
        <a:p>
          <a:endParaRPr lang="en-US" sz="1600"/>
        </a:p>
      </dgm:t>
    </dgm:pt>
    <dgm:pt modelId="{EBFA163A-B3DC-4557-B55A-04214DAAB680}" type="sibTrans" cxnId="{BB4BAED4-2169-4143-982A-49BF9229F380}">
      <dgm:prSet/>
      <dgm:spPr/>
      <dgm:t>
        <a:bodyPr/>
        <a:lstStyle/>
        <a:p>
          <a:endParaRPr lang="en-US" sz="1600"/>
        </a:p>
      </dgm:t>
    </dgm:pt>
    <dgm:pt modelId="{B63CA6D9-A644-458B-8FAF-0C03A566987D}">
      <dgm:prSet phldrT="[Text]" custT="1"/>
      <dgm:spPr/>
      <dgm:t>
        <a:bodyPr/>
        <a:lstStyle/>
        <a:p>
          <a:r>
            <a:rPr lang="en-US" sz="1400" dirty="0" smtClean="0"/>
            <a:t>Transitions End</a:t>
          </a:r>
        </a:p>
        <a:p>
          <a:r>
            <a:rPr lang="en-US" sz="1100" dirty="0" smtClean="0"/>
            <a:t>GA +16 months</a:t>
          </a:r>
        </a:p>
      </dgm:t>
    </dgm:pt>
    <dgm:pt modelId="{E4EA23B2-55D2-45B8-9690-3D79A79224C9}" type="parTrans" cxnId="{5E6056C6-89A9-471D-BB33-9AFF2A8F9243}">
      <dgm:prSet/>
      <dgm:spPr/>
      <dgm:t>
        <a:bodyPr/>
        <a:lstStyle/>
        <a:p>
          <a:endParaRPr lang="en-US" sz="1600"/>
        </a:p>
      </dgm:t>
    </dgm:pt>
    <dgm:pt modelId="{0574F7B8-DAC9-41EA-90E6-B9602A67B8F6}" type="sibTrans" cxnId="{5E6056C6-89A9-471D-BB33-9AFF2A8F9243}">
      <dgm:prSet/>
      <dgm:spPr/>
      <dgm:t>
        <a:bodyPr/>
        <a:lstStyle/>
        <a:p>
          <a:endParaRPr lang="en-US" sz="1600"/>
        </a:p>
      </dgm:t>
    </dgm:pt>
    <dgm:pt modelId="{7548CD25-BAD0-45AB-AD4D-8B0BE238307D}">
      <dgm:prSet phldrT="[Text]" custT="1"/>
      <dgm:spPr/>
      <dgm:t>
        <a:bodyPr/>
        <a:lstStyle/>
        <a:p>
          <a:endParaRPr lang="en-US" sz="1600" dirty="0" smtClean="0"/>
        </a:p>
      </dgm:t>
    </dgm:pt>
    <dgm:pt modelId="{4B94889B-AE20-4DE2-9EC3-73E509B86212}" type="parTrans" cxnId="{659299FC-D378-4F69-BCCA-3EC0FF5C0CAD}">
      <dgm:prSet/>
      <dgm:spPr/>
      <dgm:t>
        <a:bodyPr/>
        <a:lstStyle/>
        <a:p>
          <a:endParaRPr lang="en-US" sz="1600"/>
        </a:p>
      </dgm:t>
    </dgm:pt>
    <dgm:pt modelId="{63D08C15-8A47-43C5-B8C1-AD4030C93484}" type="sibTrans" cxnId="{659299FC-D378-4F69-BCCA-3EC0FF5C0CAD}">
      <dgm:prSet/>
      <dgm:spPr/>
      <dgm:t>
        <a:bodyPr/>
        <a:lstStyle/>
        <a:p>
          <a:endParaRPr lang="en-US" sz="1600"/>
        </a:p>
      </dgm:t>
    </dgm:pt>
    <dgm:pt modelId="{7B1A1C62-B667-4F50-AD69-807B69ED609A}">
      <dgm:prSet phldrT="[Text]" custT="1"/>
      <dgm:spPr/>
      <dgm:t>
        <a:bodyPr/>
        <a:lstStyle/>
        <a:p>
          <a:endParaRPr lang="en-US" sz="1600" dirty="0"/>
        </a:p>
      </dgm:t>
    </dgm:pt>
    <dgm:pt modelId="{4AC7AB21-3D65-4E8F-860D-8784A5391C23}" type="parTrans" cxnId="{1836702C-0906-405B-97C5-04C14670AFE5}">
      <dgm:prSet/>
      <dgm:spPr/>
      <dgm:t>
        <a:bodyPr/>
        <a:lstStyle/>
        <a:p>
          <a:endParaRPr lang="en-US" sz="1400"/>
        </a:p>
      </dgm:t>
    </dgm:pt>
    <dgm:pt modelId="{39ED4979-EB65-4DF7-8F38-3EA24C903F56}" type="sibTrans" cxnId="{1836702C-0906-405B-97C5-04C14670AFE5}">
      <dgm:prSet/>
      <dgm:spPr/>
      <dgm:t>
        <a:bodyPr/>
        <a:lstStyle/>
        <a:p>
          <a:endParaRPr lang="en-US" sz="1400"/>
        </a:p>
      </dgm:t>
    </dgm:pt>
    <dgm:pt modelId="{20F16008-DC73-487F-80F4-5B4482722BA3}">
      <dgm:prSet phldrT="[Text]" custT="1"/>
      <dgm:spPr/>
      <dgm:t>
        <a:bodyPr/>
        <a:lstStyle/>
        <a:p>
          <a:endParaRPr lang="en-US" sz="1600" dirty="0"/>
        </a:p>
      </dgm:t>
    </dgm:pt>
    <dgm:pt modelId="{2377DAC9-5687-4035-A5BC-FFD8BABBF866}" type="parTrans" cxnId="{AB0F1110-B626-440A-9123-0629001489C0}">
      <dgm:prSet/>
      <dgm:spPr/>
      <dgm:t>
        <a:bodyPr/>
        <a:lstStyle/>
        <a:p>
          <a:endParaRPr lang="en-US"/>
        </a:p>
      </dgm:t>
    </dgm:pt>
    <dgm:pt modelId="{04181142-74FA-42E7-8474-4DEC19129294}" type="sibTrans" cxnId="{AB0F1110-B626-440A-9123-0629001489C0}">
      <dgm:prSet/>
      <dgm:spPr/>
      <dgm:t>
        <a:bodyPr/>
        <a:lstStyle/>
        <a:p>
          <a:endParaRPr lang="en-US"/>
        </a:p>
      </dgm:t>
    </dgm:pt>
    <dgm:pt modelId="{12E7FDAA-1916-488C-BD93-AB2FB99A21AE}">
      <dgm:prSet phldrT="[Text]" custT="1"/>
      <dgm:spPr/>
      <dgm:t>
        <a:bodyPr anchor="t"/>
        <a:lstStyle/>
        <a:p>
          <a:pPr algn="l"/>
          <a:r>
            <a:rPr lang="en-US" sz="1600" dirty="0" smtClean="0"/>
            <a:t>BlackBerry Transition</a:t>
          </a:r>
        </a:p>
        <a:p>
          <a:pPr algn="l"/>
          <a:r>
            <a:rPr lang="en-US" sz="1200" dirty="0" smtClean="0"/>
            <a:t>Late 2011 or early 2012</a:t>
          </a:r>
        </a:p>
      </dgm:t>
    </dgm:pt>
    <dgm:pt modelId="{8722C262-8252-45D6-A684-CB58644614F6}" type="parTrans" cxnId="{DA483514-E0D5-46AE-8E8C-B1B86A209E7D}">
      <dgm:prSet/>
      <dgm:spPr/>
      <dgm:t>
        <a:bodyPr/>
        <a:lstStyle/>
        <a:p>
          <a:endParaRPr lang="en-US"/>
        </a:p>
      </dgm:t>
    </dgm:pt>
    <dgm:pt modelId="{233FC2B8-12E8-482A-BDCF-2CF76D20F759}" type="sibTrans" cxnId="{DA483514-E0D5-46AE-8E8C-B1B86A209E7D}">
      <dgm:prSet/>
      <dgm:spPr/>
      <dgm:t>
        <a:bodyPr/>
        <a:lstStyle/>
        <a:p>
          <a:endParaRPr lang="en-US"/>
        </a:p>
      </dgm:t>
    </dgm:pt>
    <dgm:pt modelId="{D9BE0B74-289E-4162-A20A-38F4EAD28615}">
      <dgm:prSet phldrT="[Text]" custT="1"/>
      <dgm:spPr/>
      <dgm:t>
        <a:bodyPr anchor="t"/>
        <a:lstStyle/>
        <a:p>
          <a:pPr algn="l"/>
          <a:r>
            <a:rPr lang="en-US" sz="1600" dirty="0" smtClean="0"/>
            <a:t>Education Transition Available</a:t>
          </a:r>
        </a:p>
        <a:p>
          <a:pPr algn="l"/>
          <a:r>
            <a:rPr lang="en-US" sz="1100" dirty="0" smtClean="0"/>
            <a:t>Spring or Summer 2012</a:t>
          </a:r>
          <a:endParaRPr lang="en-US" sz="1600" dirty="0" smtClean="0"/>
        </a:p>
      </dgm:t>
    </dgm:pt>
    <dgm:pt modelId="{5AB4F377-74FF-42CA-A5CD-EF915ED0FA51}" type="parTrans" cxnId="{61BE8A83-BF11-4DB6-B73C-A404F27FA70C}">
      <dgm:prSet/>
      <dgm:spPr/>
      <dgm:t>
        <a:bodyPr/>
        <a:lstStyle/>
        <a:p>
          <a:endParaRPr lang="en-US"/>
        </a:p>
      </dgm:t>
    </dgm:pt>
    <dgm:pt modelId="{E74B90B7-995B-47BB-B823-B05164EB33C4}" type="sibTrans" cxnId="{61BE8A83-BF11-4DB6-B73C-A404F27FA70C}">
      <dgm:prSet/>
      <dgm:spPr/>
      <dgm:t>
        <a:bodyPr/>
        <a:lstStyle/>
        <a:p>
          <a:endParaRPr lang="en-US"/>
        </a:p>
      </dgm:t>
    </dgm:pt>
    <dgm:pt modelId="{BA7E297A-650E-4B7E-B4AE-D7BE3A016AAC}" type="pres">
      <dgm:prSet presAssocID="{E0082263-65B5-4451-920E-741038089260}" presName="CompostProcess" presStyleCnt="0">
        <dgm:presLayoutVars>
          <dgm:dir/>
          <dgm:resizeHandles val="exact"/>
        </dgm:presLayoutVars>
      </dgm:prSet>
      <dgm:spPr/>
    </dgm:pt>
    <dgm:pt modelId="{ECE511DD-0A2C-4D11-AA0F-FE00E16C6FAD}" type="pres">
      <dgm:prSet presAssocID="{E0082263-65B5-4451-920E-741038089260}" presName="arrow" presStyleLbl="bgShp" presStyleIdx="0" presStyleCnt="1"/>
      <dgm:spPr/>
    </dgm:pt>
    <dgm:pt modelId="{32F5FCAA-A8A0-4B94-9C7F-28981C80AC51}" type="pres">
      <dgm:prSet presAssocID="{E0082263-65B5-4451-920E-741038089260}" presName="linearProcess" presStyleCnt="0"/>
      <dgm:spPr/>
    </dgm:pt>
    <dgm:pt modelId="{65AF5B10-BAA0-4D9F-803F-F2E40D110CD4}" type="pres">
      <dgm:prSet presAssocID="{D5B4096D-57B2-4506-A0DD-61658F568A85}" presName="textNode" presStyleLbl="node1" presStyleIdx="0" presStyleCnt="6">
        <dgm:presLayoutVars>
          <dgm:bulletEnabled val="1"/>
        </dgm:presLayoutVars>
      </dgm:prSet>
      <dgm:spPr/>
      <dgm:t>
        <a:bodyPr/>
        <a:lstStyle/>
        <a:p>
          <a:endParaRPr lang="en-US"/>
        </a:p>
      </dgm:t>
    </dgm:pt>
    <dgm:pt modelId="{328A5DD5-55D0-42EA-8AD4-5590B6327BD8}" type="pres">
      <dgm:prSet presAssocID="{1C9A0CAB-94C1-42B7-9655-B808C8536675}" presName="sibTrans" presStyleCnt="0"/>
      <dgm:spPr/>
    </dgm:pt>
    <dgm:pt modelId="{39D50AAC-1EF6-4A11-96CF-196545CF01C5}" type="pres">
      <dgm:prSet presAssocID="{E0BFC07B-790B-4D47-9589-0D4E2281F9A3}" presName="textNode" presStyleLbl="node1" presStyleIdx="1" presStyleCnt="6">
        <dgm:presLayoutVars>
          <dgm:bulletEnabled val="1"/>
        </dgm:presLayoutVars>
      </dgm:prSet>
      <dgm:spPr/>
      <dgm:t>
        <a:bodyPr/>
        <a:lstStyle/>
        <a:p>
          <a:endParaRPr lang="en-US"/>
        </a:p>
      </dgm:t>
    </dgm:pt>
    <dgm:pt modelId="{CB82614C-FBDD-424F-A5C4-BA2B704E6813}" type="pres">
      <dgm:prSet presAssocID="{F4A66083-0AB1-4B44-AD23-E6E97842871B}" presName="sibTrans" presStyleCnt="0"/>
      <dgm:spPr/>
    </dgm:pt>
    <dgm:pt modelId="{AAF15A2F-16B5-4088-9A11-6912B22A9A42}" type="pres">
      <dgm:prSet presAssocID="{267EBF60-E20E-49D1-B91C-DA05DDA6E3FE}" presName="textNode" presStyleLbl="node1" presStyleIdx="2" presStyleCnt="6">
        <dgm:presLayoutVars>
          <dgm:bulletEnabled val="1"/>
        </dgm:presLayoutVars>
      </dgm:prSet>
      <dgm:spPr/>
      <dgm:t>
        <a:bodyPr/>
        <a:lstStyle/>
        <a:p>
          <a:endParaRPr lang="en-US"/>
        </a:p>
      </dgm:t>
    </dgm:pt>
    <dgm:pt modelId="{833F3B0E-713D-4EA8-8A72-37C9A2C335A8}" type="pres">
      <dgm:prSet presAssocID="{EBFA163A-B3DC-4557-B55A-04214DAAB680}" presName="sibTrans" presStyleCnt="0"/>
      <dgm:spPr/>
    </dgm:pt>
    <dgm:pt modelId="{D44FC603-E585-4329-82DA-E08D3B6D472F}" type="pres">
      <dgm:prSet presAssocID="{12E7FDAA-1916-488C-BD93-AB2FB99A21AE}" presName="textNode" presStyleLbl="node1" presStyleIdx="3" presStyleCnt="6">
        <dgm:presLayoutVars>
          <dgm:bulletEnabled val="1"/>
        </dgm:presLayoutVars>
      </dgm:prSet>
      <dgm:spPr/>
      <dgm:t>
        <a:bodyPr/>
        <a:lstStyle/>
        <a:p>
          <a:endParaRPr lang="en-US"/>
        </a:p>
      </dgm:t>
    </dgm:pt>
    <dgm:pt modelId="{C57E22F2-7ED1-4A11-9B52-69F79FB58A65}" type="pres">
      <dgm:prSet presAssocID="{233FC2B8-12E8-482A-BDCF-2CF76D20F759}" presName="sibTrans" presStyleCnt="0"/>
      <dgm:spPr/>
    </dgm:pt>
    <dgm:pt modelId="{FE11E4D1-D20A-4A73-B906-E9002D879E97}" type="pres">
      <dgm:prSet presAssocID="{D9BE0B74-289E-4162-A20A-38F4EAD28615}" presName="textNode" presStyleLbl="node1" presStyleIdx="4" presStyleCnt="6">
        <dgm:presLayoutVars>
          <dgm:bulletEnabled val="1"/>
        </dgm:presLayoutVars>
      </dgm:prSet>
      <dgm:spPr/>
      <dgm:t>
        <a:bodyPr/>
        <a:lstStyle/>
        <a:p>
          <a:endParaRPr lang="en-US"/>
        </a:p>
      </dgm:t>
    </dgm:pt>
    <dgm:pt modelId="{5CEE5FD1-EC9A-42E1-BE56-02831155EB7B}" type="pres">
      <dgm:prSet presAssocID="{E74B90B7-995B-47BB-B823-B05164EB33C4}" presName="sibTrans" presStyleCnt="0"/>
      <dgm:spPr/>
    </dgm:pt>
    <dgm:pt modelId="{A4BAC300-DE28-4CB8-B50F-3EDFF288DC0E}" type="pres">
      <dgm:prSet presAssocID="{B63CA6D9-A644-458B-8FAF-0C03A566987D}" presName="textNode" presStyleLbl="node1" presStyleIdx="5" presStyleCnt="6">
        <dgm:presLayoutVars>
          <dgm:bulletEnabled val="1"/>
        </dgm:presLayoutVars>
      </dgm:prSet>
      <dgm:spPr/>
      <dgm:t>
        <a:bodyPr/>
        <a:lstStyle/>
        <a:p>
          <a:endParaRPr lang="en-US"/>
        </a:p>
      </dgm:t>
    </dgm:pt>
  </dgm:ptLst>
  <dgm:cxnLst>
    <dgm:cxn modelId="{D32F4FEF-5FA7-4B5C-AD92-07CFB050BFF6}" type="presOf" srcId="{7548CD25-BAD0-45AB-AD4D-8B0BE238307D}" destId="{A4BAC300-DE28-4CB8-B50F-3EDFF288DC0E}" srcOrd="0" destOrd="1" presId="urn:microsoft.com/office/officeart/2005/8/layout/hProcess9"/>
    <dgm:cxn modelId="{1A223588-9D29-4F8A-A063-B1D6A379F026}" type="presOf" srcId="{20F16008-DC73-487F-80F4-5B4482722BA3}" destId="{39D50AAC-1EF6-4A11-96CF-196545CF01C5}" srcOrd="0" destOrd="1" presId="urn:microsoft.com/office/officeart/2005/8/layout/hProcess9"/>
    <dgm:cxn modelId="{BB4BAED4-2169-4143-982A-49BF9229F380}" srcId="{E0082263-65B5-4451-920E-741038089260}" destId="{267EBF60-E20E-49D1-B91C-DA05DDA6E3FE}" srcOrd="2" destOrd="0" parTransId="{786A6F62-6E60-440D-ADAA-CB2A7C0CD258}" sibTransId="{EBFA163A-B3DC-4557-B55A-04214DAAB680}"/>
    <dgm:cxn modelId="{5E6056C6-89A9-471D-BB33-9AFF2A8F9243}" srcId="{E0082263-65B5-4451-920E-741038089260}" destId="{B63CA6D9-A644-458B-8FAF-0C03A566987D}" srcOrd="5" destOrd="0" parTransId="{E4EA23B2-55D2-45B8-9690-3D79A79224C9}" sibTransId="{0574F7B8-DAC9-41EA-90E6-B9602A67B8F6}"/>
    <dgm:cxn modelId="{38C3D7E7-200A-49A6-BE86-A160EECFEE52}" type="presOf" srcId="{12E7FDAA-1916-488C-BD93-AB2FB99A21AE}" destId="{D44FC603-E585-4329-82DA-E08D3B6D472F}" srcOrd="0" destOrd="0" presId="urn:microsoft.com/office/officeart/2005/8/layout/hProcess9"/>
    <dgm:cxn modelId="{DA483514-E0D5-46AE-8E8C-B1B86A209E7D}" srcId="{E0082263-65B5-4451-920E-741038089260}" destId="{12E7FDAA-1916-488C-BD93-AB2FB99A21AE}" srcOrd="3" destOrd="0" parTransId="{8722C262-8252-45D6-A684-CB58644614F6}" sibTransId="{233FC2B8-12E8-482A-BDCF-2CF76D20F759}"/>
    <dgm:cxn modelId="{AB0F1110-B626-440A-9123-0629001489C0}" srcId="{E0BFC07B-790B-4D47-9589-0D4E2281F9A3}" destId="{20F16008-DC73-487F-80F4-5B4482722BA3}" srcOrd="0" destOrd="0" parTransId="{2377DAC9-5687-4035-A5BC-FFD8BABBF866}" sibTransId="{04181142-74FA-42E7-8474-4DEC19129294}"/>
    <dgm:cxn modelId="{80520977-0D64-4C79-A751-081B49914026}" type="presOf" srcId="{E0BFC07B-790B-4D47-9589-0D4E2281F9A3}" destId="{39D50AAC-1EF6-4A11-96CF-196545CF01C5}" srcOrd="0" destOrd="0" presId="urn:microsoft.com/office/officeart/2005/8/layout/hProcess9"/>
    <dgm:cxn modelId="{61BE8A83-BF11-4DB6-B73C-A404F27FA70C}" srcId="{E0082263-65B5-4451-920E-741038089260}" destId="{D9BE0B74-289E-4162-A20A-38F4EAD28615}" srcOrd="4" destOrd="0" parTransId="{5AB4F377-74FF-42CA-A5CD-EF915ED0FA51}" sibTransId="{E74B90B7-995B-47BB-B823-B05164EB33C4}"/>
    <dgm:cxn modelId="{1836702C-0906-405B-97C5-04C14670AFE5}" srcId="{D5B4096D-57B2-4506-A0DD-61658F568A85}" destId="{7B1A1C62-B667-4F50-AD69-807B69ED609A}" srcOrd="0" destOrd="0" parTransId="{4AC7AB21-3D65-4E8F-860D-8784A5391C23}" sibTransId="{39ED4979-EB65-4DF7-8F38-3EA24C903F56}"/>
    <dgm:cxn modelId="{609F8E5B-8178-418E-82C9-D8625346F47C}" type="presOf" srcId="{7B1A1C62-B667-4F50-AD69-807B69ED609A}" destId="{65AF5B10-BAA0-4D9F-803F-F2E40D110CD4}" srcOrd="0" destOrd="1" presId="urn:microsoft.com/office/officeart/2005/8/layout/hProcess9"/>
    <dgm:cxn modelId="{E1A9E7E5-6A1C-4256-89FA-D42EE200F4EB}" type="presOf" srcId="{D9BE0B74-289E-4162-A20A-38F4EAD28615}" destId="{FE11E4D1-D20A-4A73-B906-E9002D879E97}" srcOrd="0" destOrd="0" presId="urn:microsoft.com/office/officeart/2005/8/layout/hProcess9"/>
    <dgm:cxn modelId="{68F5B2BB-2A25-4FFE-B6E4-82EE7B4362C7}" srcId="{E0082263-65B5-4451-920E-741038089260}" destId="{D5B4096D-57B2-4506-A0DD-61658F568A85}" srcOrd="0" destOrd="0" parTransId="{461899A0-497F-4819-8BBA-CCB7D224CC87}" sibTransId="{1C9A0CAB-94C1-42B7-9655-B808C8536675}"/>
    <dgm:cxn modelId="{659299FC-D378-4F69-BCCA-3EC0FF5C0CAD}" srcId="{B63CA6D9-A644-458B-8FAF-0C03A566987D}" destId="{7548CD25-BAD0-45AB-AD4D-8B0BE238307D}" srcOrd="0" destOrd="0" parTransId="{4B94889B-AE20-4DE2-9EC3-73E509B86212}" sibTransId="{63D08C15-8A47-43C5-B8C1-AD4030C93484}"/>
    <dgm:cxn modelId="{BCDABCDE-3DEF-481A-9442-F68A8F506E4F}" srcId="{E0082263-65B5-4451-920E-741038089260}" destId="{E0BFC07B-790B-4D47-9589-0D4E2281F9A3}" srcOrd="1" destOrd="0" parTransId="{CF6F328B-F93D-487E-9B27-95CD6C3D7AE7}" sibTransId="{F4A66083-0AB1-4B44-AD23-E6E97842871B}"/>
    <dgm:cxn modelId="{D2F67DF6-22A2-4310-81CA-57FD6CB64B49}" type="presOf" srcId="{B63CA6D9-A644-458B-8FAF-0C03A566987D}" destId="{A4BAC300-DE28-4CB8-B50F-3EDFF288DC0E}" srcOrd="0" destOrd="0" presId="urn:microsoft.com/office/officeart/2005/8/layout/hProcess9"/>
    <dgm:cxn modelId="{C0130075-516D-419F-8875-8D96F94180B3}" type="presOf" srcId="{267EBF60-E20E-49D1-B91C-DA05DDA6E3FE}" destId="{AAF15A2F-16B5-4088-9A11-6912B22A9A42}" srcOrd="0" destOrd="0" presId="urn:microsoft.com/office/officeart/2005/8/layout/hProcess9"/>
    <dgm:cxn modelId="{03C4863F-4C0A-48EB-8D3F-D1ED6F8ADE26}" type="presOf" srcId="{E0082263-65B5-4451-920E-741038089260}" destId="{BA7E297A-650E-4B7E-B4AE-D7BE3A016AAC}" srcOrd="0" destOrd="0" presId="urn:microsoft.com/office/officeart/2005/8/layout/hProcess9"/>
    <dgm:cxn modelId="{C4F97C2B-9802-4F0A-BC6E-F9F4FE910296}" type="presOf" srcId="{D5B4096D-57B2-4506-A0DD-61658F568A85}" destId="{65AF5B10-BAA0-4D9F-803F-F2E40D110CD4}" srcOrd="0" destOrd="0" presId="urn:microsoft.com/office/officeart/2005/8/layout/hProcess9"/>
    <dgm:cxn modelId="{8C557D7D-74FB-4B4D-9E5C-298DBEE130F6}" type="presParOf" srcId="{BA7E297A-650E-4B7E-B4AE-D7BE3A016AAC}" destId="{ECE511DD-0A2C-4D11-AA0F-FE00E16C6FAD}" srcOrd="0" destOrd="0" presId="urn:microsoft.com/office/officeart/2005/8/layout/hProcess9"/>
    <dgm:cxn modelId="{5BD3EA29-19F8-402A-86FC-CFB9062CD048}" type="presParOf" srcId="{BA7E297A-650E-4B7E-B4AE-D7BE3A016AAC}" destId="{32F5FCAA-A8A0-4B94-9C7F-28981C80AC51}" srcOrd="1" destOrd="0" presId="urn:microsoft.com/office/officeart/2005/8/layout/hProcess9"/>
    <dgm:cxn modelId="{372C1694-FE8C-44F5-8223-FCDDA73D0494}" type="presParOf" srcId="{32F5FCAA-A8A0-4B94-9C7F-28981C80AC51}" destId="{65AF5B10-BAA0-4D9F-803F-F2E40D110CD4}" srcOrd="0" destOrd="0" presId="urn:microsoft.com/office/officeart/2005/8/layout/hProcess9"/>
    <dgm:cxn modelId="{D5CFACFA-A965-42F2-86A4-AF91DABA46A5}" type="presParOf" srcId="{32F5FCAA-A8A0-4B94-9C7F-28981C80AC51}" destId="{328A5DD5-55D0-42EA-8AD4-5590B6327BD8}" srcOrd="1" destOrd="0" presId="urn:microsoft.com/office/officeart/2005/8/layout/hProcess9"/>
    <dgm:cxn modelId="{3E6BFD07-4EF7-4CF6-AFE9-EB96B9B09A9C}" type="presParOf" srcId="{32F5FCAA-A8A0-4B94-9C7F-28981C80AC51}" destId="{39D50AAC-1EF6-4A11-96CF-196545CF01C5}" srcOrd="2" destOrd="0" presId="urn:microsoft.com/office/officeart/2005/8/layout/hProcess9"/>
    <dgm:cxn modelId="{E1DF6E65-214C-4763-B938-424C072414B6}" type="presParOf" srcId="{32F5FCAA-A8A0-4B94-9C7F-28981C80AC51}" destId="{CB82614C-FBDD-424F-A5C4-BA2B704E6813}" srcOrd="3" destOrd="0" presId="urn:microsoft.com/office/officeart/2005/8/layout/hProcess9"/>
    <dgm:cxn modelId="{6726ABA8-B76A-4A59-AE08-89D2CF04C254}" type="presParOf" srcId="{32F5FCAA-A8A0-4B94-9C7F-28981C80AC51}" destId="{AAF15A2F-16B5-4088-9A11-6912B22A9A42}" srcOrd="4" destOrd="0" presId="urn:microsoft.com/office/officeart/2005/8/layout/hProcess9"/>
    <dgm:cxn modelId="{8BED19DC-DD0A-4C4B-9A12-FD0E2F9CF9A0}" type="presParOf" srcId="{32F5FCAA-A8A0-4B94-9C7F-28981C80AC51}" destId="{833F3B0E-713D-4EA8-8A72-37C9A2C335A8}" srcOrd="5" destOrd="0" presId="urn:microsoft.com/office/officeart/2005/8/layout/hProcess9"/>
    <dgm:cxn modelId="{26A6C51C-44E2-490A-BAAF-80DC2D747DEA}" type="presParOf" srcId="{32F5FCAA-A8A0-4B94-9C7F-28981C80AC51}" destId="{D44FC603-E585-4329-82DA-E08D3B6D472F}" srcOrd="6" destOrd="0" presId="urn:microsoft.com/office/officeart/2005/8/layout/hProcess9"/>
    <dgm:cxn modelId="{47A08A80-209D-487D-A1DC-D0B549686E03}" type="presParOf" srcId="{32F5FCAA-A8A0-4B94-9C7F-28981C80AC51}" destId="{C57E22F2-7ED1-4A11-9B52-69F79FB58A65}" srcOrd="7" destOrd="0" presId="urn:microsoft.com/office/officeart/2005/8/layout/hProcess9"/>
    <dgm:cxn modelId="{AE65472F-CC0B-4721-B863-D7ADF5194077}" type="presParOf" srcId="{32F5FCAA-A8A0-4B94-9C7F-28981C80AC51}" destId="{FE11E4D1-D20A-4A73-B906-E9002D879E97}" srcOrd="8" destOrd="0" presId="urn:microsoft.com/office/officeart/2005/8/layout/hProcess9"/>
    <dgm:cxn modelId="{7E089954-1D2F-478E-9135-9340CE28639A}" type="presParOf" srcId="{32F5FCAA-A8A0-4B94-9C7F-28981C80AC51}" destId="{5CEE5FD1-EC9A-42E1-BE56-02831155EB7B}" srcOrd="9" destOrd="0" presId="urn:microsoft.com/office/officeart/2005/8/layout/hProcess9"/>
    <dgm:cxn modelId="{3B5EAF40-0D93-46C3-9922-FC04904E5A13}" type="presParOf" srcId="{32F5FCAA-A8A0-4B94-9C7F-28981C80AC51}" destId="{A4BAC300-DE28-4CB8-B50F-3EDFF288DC0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A899B6-92A8-457B-9063-6C263BD55A9A}" type="doc">
      <dgm:prSet loTypeId="urn:microsoft.com/office/officeart/2005/8/layout/hProcess9" loCatId="process" qsTypeId="urn:microsoft.com/office/officeart/2005/8/quickstyle/simple1" qsCatId="simple" csTypeId="urn:microsoft.com/office/officeart/2005/8/colors/accent0_1" csCatId="mainScheme" phldr="1"/>
      <dgm:spPr/>
    </dgm:pt>
    <dgm:pt modelId="{3F4807E6-23B3-4643-91D9-3FD0A346B73F}">
      <dgm:prSet phldrT="[Text]" custT="1"/>
      <dgm:spPr/>
      <dgm:t>
        <a:bodyPr/>
        <a:lstStyle/>
        <a:p>
          <a:r>
            <a:rPr lang="en-US" sz="1600" dirty="0" smtClean="0"/>
            <a:t>Plan &amp; Prepare</a:t>
          </a:r>
          <a:endParaRPr lang="en-US" sz="1600" dirty="0"/>
        </a:p>
      </dgm:t>
    </dgm:pt>
    <dgm:pt modelId="{188DE05F-1B25-4C98-9B39-E89EF5867074}" type="parTrans" cxnId="{40869022-0CDA-4298-A2DB-4E8341D82CCF}">
      <dgm:prSet/>
      <dgm:spPr/>
      <dgm:t>
        <a:bodyPr/>
        <a:lstStyle/>
        <a:p>
          <a:endParaRPr lang="en-US"/>
        </a:p>
      </dgm:t>
    </dgm:pt>
    <dgm:pt modelId="{D02C90B0-7E67-4B06-8C9E-DFEBC3769A9D}" type="sibTrans" cxnId="{40869022-0CDA-4298-A2DB-4E8341D82CCF}">
      <dgm:prSet/>
      <dgm:spPr/>
      <dgm:t>
        <a:bodyPr/>
        <a:lstStyle/>
        <a:p>
          <a:endParaRPr lang="en-US"/>
        </a:p>
      </dgm:t>
    </dgm:pt>
    <dgm:pt modelId="{D7CC0EE3-F498-420F-86C5-CBBA5A5B9DA4}">
      <dgm:prSet phldrT="[Text]" custT="1"/>
      <dgm:spPr/>
      <dgm:t>
        <a:bodyPr/>
        <a:lstStyle/>
        <a:p>
          <a:r>
            <a:rPr lang="en-US" sz="1600" dirty="0" smtClean="0"/>
            <a:t>Transition</a:t>
          </a:r>
        </a:p>
      </dgm:t>
    </dgm:pt>
    <dgm:pt modelId="{58175547-5C19-4C9D-B0F5-5FE2E406A9B2}" type="parTrans" cxnId="{09E95ADA-6F9C-480D-B37F-9864E711ACEF}">
      <dgm:prSet/>
      <dgm:spPr/>
      <dgm:t>
        <a:bodyPr/>
        <a:lstStyle/>
        <a:p>
          <a:endParaRPr lang="en-US"/>
        </a:p>
      </dgm:t>
    </dgm:pt>
    <dgm:pt modelId="{4381CBE2-F759-4891-8BC1-698C3B0F6EED}" type="sibTrans" cxnId="{09E95ADA-6F9C-480D-B37F-9864E711ACEF}">
      <dgm:prSet/>
      <dgm:spPr/>
      <dgm:t>
        <a:bodyPr/>
        <a:lstStyle/>
        <a:p>
          <a:endParaRPr lang="en-US"/>
        </a:p>
      </dgm:t>
    </dgm:pt>
    <dgm:pt modelId="{839A6DD2-C2AF-4832-905A-3395C288ADDF}">
      <dgm:prSet phldrT="[Text]" custT="1"/>
      <dgm:spPr/>
      <dgm:t>
        <a:bodyPr/>
        <a:lstStyle/>
        <a:p>
          <a:r>
            <a:rPr lang="en-US" sz="1600" dirty="0" smtClean="0"/>
            <a:t>Configuration</a:t>
          </a:r>
          <a:endParaRPr lang="en-US" sz="1800" dirty="0"/>
        </a:p>
      </dgm:t>
    </dgm:pt>
    <dgm:pt modelId="{615DD7A9-507A-4D78-B583-AF9187C65977}" type="parTrans" cxnId="{477A40A7-48A8-448B-BF36-235B67AD7F38}">
      <dgm:prSet/>
      <dgm:spPr/>
      <dgm:t>
        <a:bodyPr/>
        <a:lstStyle/>
        <a:p>
          <a:endParaRPr lang="en-US"/>
        </a:p>
      </dgm:t>
    </dgm:pt>
    <dgm:pt modelId="{A8A9CADD-75B1-48AC-A81A-A93C81AA66F2}" type="sibTrans" cxnId="{477A40A7-48A8-448B-BF36-235B67AD7F38}">
      <dgm:prSet/>
      <dgm:spPr/>
      <dgm:t>
        <a:bodyPr/>
        <a:lstStyle/>
        <a:p>
          <a:endParaRPr lang="en-US"/>
        </a:p>
      </dgm:t>
    </dgm:pt>
    <dgm:pt modelId="{A268E096-E243-46F5-928F-E8A16B8259EF}">
      <dgm:prSet phldrT="[Text]"/>
      <dgm:spPr/>
      <dgm:t>
        <a:bodyPr/>
        <a:lstStyle/>
        <a:p>
          <a:r>
            <a:rPr lang="en-US" sz="1300" dirty="0" smtClean="0"/>
            <a:t>Learn</a:t>
          </a:r>
          <a:endParaRPr lang="en-US" sz="1300" dirty="0"/>
        </a:p>
      </dgm:t>
    </dgm:pt>
    <dgm:pt modelId="{8ABF870D-1A98-41B3-8E67-76BDC06740AB}" type="parTrans" cxnId="{3F6CBF37-AE5B-418D-A927-318E2F65BF55}">
      <dgm:prSet/>
      <dgm:spPr/>
      <dgm:t>
        <a:bodyPr/>
        <a:lstStyle/>
        <a:p>
          <a:endParaRPr lang="en-US"/>
        </a:p>
      </dgm:t>
    </dgm:pt>
    <dgm:pt modelId="{EE9703F2-C89F-4C91-A581-C7F14AE2B3D1}" type="sibTrans" cxnId="{3F6CBF37-AE5B-418D-A927-318E2F65BF55}">
      <dgm:prSet/>
      <dgm:spPr/>
      <dgm:t>
        <a:bodyPr/>
        <a:lstStyle/>
        <a:p>
          <a:endParaRPr lang="en-US"/>
        </a:p>
      </dgm:t>
    </dgm:pt>
    <dgm:pt modelId="{7FD0AA65-3B63-4C93-92CB-2D3BCA9B5C6D}">
      <dgm:prSet phldrT="[Text]"/>
      <dgm:spPr/>
      <dgm:t>
        <a:bodyPr/>
        <a:lstStyle/>
        <a:p>
          <a:r>
            <a:rPr lang="en-US" sz="1300" dirty="0" smtClean="0"/>
            <a:t>Schedule</a:t>
          </a:r>
          <a:endParaRPr lang="en-US" sz="1300" dirty="0"/>
        </a:p>
      </dgm:t>
    </dgm:pt>
    <dgm:pt modelId="{E44FF6A5-FF16-45D7-8AF2-B81266CD1692}" type="parTrans" cxnId="{9678D323-6BF6-48EF-81C8-1DEF7CAF9485}">
      <dgm:prSet/>
      <dgm:spPr/>
      <dgm:t>
        <a:bodyPr/>
        <a:lstStyle/>
        <a:p>
          <a:endParaRPr lang="en-US"/>
        </a:p>
      </dgm:t>
    </dgm:pt>
    <dgm:pt modelId="{C81D73E6-78D7-4394-9372-B4D11214DBB9}" type="sibTrans" cxnId="{9678D323-6BF6-48EF-81C8-1DEF7CAF9485}">
      <dgm:prSet/>
      <dgm:spPr/>
      <dgm:t>
        <a:bodyPr/>
        <a:lstStyle/>
        <a:p>
          <a:endParaRPr lang="en-US"/>
        </a:p>
      </dgm:t>
    </dgm:pt>
    <dgm:pt modelId="{3F19A9D7-C047-4A14-B0B8-B362BD757E81}">
      <dgm:prSet phldrT="[Text]"/>
      <dgm:spPr/>
      <dgm:t>
        <a:bodyPr/>
        <a:lstStyle/>
        <a:p>
          <a:r>
            <a:rPr lang="en-US" sz="1300" dirty="0" smtClean="0"/>
            <a:t>Deploy end-user software</a:t>
          </a:r>
          <a:endParaRPr lang="en-US" sz="1300" dirty="0"/>
        </a:p>
      </dgm:t>
    </dgm:pt>
    <dgm:pt modelId="{C908C17F-33C5-4F3E-925E-7ED4AA416C98}" type="parTrans" cxnId="{6FBB435B-6EEE-4E4B-B70E-17E51A6A4901}">
      <dgm:prSet/>
      <dgm:spPr/>
      <dgm:t>
        <a:bodyPr/>
        <a:lstStyle/>
        <a:p>
          <a:endParaRPr lang="en-US"/>
        </a:p>
      </dgm:t>
    </dgm:pt>
    <dgm:pt modelId="{FA8FE74A-DCA7-440E-B5DD-C6B7733EB930}" type="sibTrans" cxnId="{6FBB435B-6EEE-4E4B-B70E-17E51A6A4901}">
      <dgm:prSet/>
      <dgm:spPr/>
      <dgm:t>
        <a:bodyPr/>
        <a:lstStyle/>
        <a:p>
          <a:endParaRPr lang="en-US"/>
        </a:p>
      </dgm:t>
    </dgm:pt>
    <dgm:pt modelId="{014B2030-767B-4C4D-A1EE-4A8EED74E394}">
      <dgm:prSet phldrT="[Text]"/>
      <dgm:spPr/>
      <dgm:t>
        <a:bodyPr/>
        <a:lstStyle/>
        <a:p>
          <a:r>
            <a:rPr lang="en-US" sz="1300" dirty="0" smtClean="0"/>
            <a:t>48 hours</a:t>
          </a:r>
        </a:p>
      </dgm:t>
    </dgm:pt>
    <dgm:pt modelId="{2D0D8253-E3E4-4E90-80EC-23D6DAB20AA2}" type="parTrans" cxnId="{27265164-8CA5-4813-BDBD-6E549B1DC165}">
      <dgm:prSet/>
      <dgm:spPr/>
      <dgm:t>
        <a:bodyPr/>
        <a:lstStyle/>
        <a:p>
          <a:endParaRPr lang="en-US"/>
        </a:p>
      </dgm:t>
    </dgm:pt>
    <dgm:pt modelId="{08DC89C6-BC95-4483-ACCE-71DCBCDF0235}" type="sibTrans" cxnId="{27265164-8CA5-4813-BDBD-6E549B1DC165}">
      <dgm:prSet/>
      <dgm:spPr/>
      <dgm:t>
        <a:bodyPr/>
        <a:lstStyle/>
        <a:p>
          <a:endParaRPr lang="en-US"/>
        </a:p>
      </dgm:t>
    </dgm:pt>
    <dgm:pt modelId="{7B350F29-34E1-48B7-B659-FB27D5886DD9}">
      <dgm:prSet phldrT="[Text]"/>
      <dgm:spPr/>
      <dgm:t>
        <a:bodyPr/>
        <a:lstStyle/>
        <a:p>
          <a:r>
            <a:rPr lang="en-US" sz="1300" dirty="0" smtClean="0"/>
            <a:t>Mail flow uninterrupted</a:t>
          </a:r>
        </a:p>
      </dgm:t>
    </dgm:pt>
    <dgm:pt modelId="{7CA69C77-DDB6-48C0-878B-F0156150A021}" type="parTrans" cxnId="{9D997B0F-F127-4D31-8367-75F7416C9841}">
      <dgm:prSet/>
      <dgm:spPr/>
      <dgm:t>
        <a:bodyPr/>
        <a:lstStyle/>
        <a:p>
          <a:endParaRPr lang="en-US"/>
        </a:p>
      </dgm:t>
    </dgm:pt>
    <dgm:pt modelId="{4EE0E9C1-2F06-4BCD-BFE5-F796858ED1D4}" type="sibTrans" cxnId="{9D997B0F-F127-4D31-8367-75F7416C9841}">
      <dgm:prSet/>
      <dgm:spPr/>
      <dgm:t>
        <a:bodyPr/>
        <a:lstStyle/>
        <a:p>
          <a:endParaRPr lang="en-US"/>
        </a:p>
      </dgm:t>
    </dgm:pt>
    <dgm:pt modelId="{3BD38302-9154-4FD8-B362-B8AD4D3FF8DE}">
      <dgm:prSet phldrT="[Text]"/>
      <dgm:spPr/>
      <dgm:t>
        <a:bodyPr/>
        <a:lstStyle/>
        <a:p>
          <a:r>
            <a:rPr lang="en-US" sz="1300" dirty="0" smtClean="0"/>
            <a:t>Admin &amp;customer portal locked</a:t>
          </a:r>
        </a:p>
      </dgm:t>
    </dgm:pt>
    <dgm:pt modelId="{FCF5FE6E-D70F-4669-9C58-AACA9F1C5843}" type="parTrans" cxnId="{3893AD33-C9FB-4E27-A7F5-878139919C06}">
      <dgm:prSet/>
      <dgm:spPr/>
      <dgm:t>
        <a:bodyPr/>
        <a:lstStyle/>
        <a:p>
          <a:endParaRPr lang="en-US"/>
        </a:p>
      </dgm:t>
    </dgm:pt>
    <dgm:pt modelId="{3E6A8A2D-F661-4697-B75A-CFF4E6152833}" type="sibTrans" cxnId="{3893AD33-C9FB-4E27-A7F5-878139919C06}">
      <dgm:prSet/>
      <dgm:spPr/>
      <dgm:t>
        <a:bodyPr/>
        <a:lstStyle/>
        <a:p>
          <a:endParaRPr lang="en-US"/>
        </a:p>
      </dgm:t>
    </dgm:pt>
    <dgm:pt modelId="{478CD4E3-0F7A-4DCE-9603-76EEEFE41589}">
      <dgm:prSet phldrT="[Text]"/>
      <dgm:spPr/>
      <dgm:t>
        <a:bodyPr/>
        <a:lstStyle/>
        <a:p>
          <a:r>
            <a:rPr lang="en-US" sz="1300" dirty="0" smtClean="0"/>
            <a:t>SharePoint locked for part of weekend</a:t>
          </a:r>
        </a:p>
      </dgm:t>
    </dgm:pt>
    <dgm:pt modelId="{ECDF44B9-2B14-43BD-AF57-2934E0E993CC}" type="parTrans" cxnId="{A3605E2D-95F7-4677-905A-08F86C002C7B}">
      <dgm:prSet/>
      <dgm:spPr/>
      <dgm:t>
        <a:bodyPr/>
        <a:lstStyle/>
        <a:p>
          <a:endParaRPr lang="en-US"/>
        </a:p>
      </dgm:t>
    </dgm:pt>
    <dgm:pt modelId="{E083664D-5029-40A1-B1A7-2E23CBB42BF5}" type="sibTrans" cxnId="{A3605E2D-95F7-4677-905A-08F86C002C7B}">
      <dgm:prSet/>
      <dgm:spPr/>
      <dgm:t>
        <a:bodyPr/>
        <a:lstStyle/>
        <a:p>
          <a:endParaRPr lang="en-US"/>
        </a:p>
      </dgm:t>
    </dgm:pt>
    <dgm:pt modelId="{6E65E3A9-CB14-4AC5-A231-89642213146A}">
      <dgm:prSet phldrT="[Text]"/>
      <dgm:spPr/>
      <dgm:t>
        <a:bodyPr/>
        <a:lstStyle/>
        <a:p>
          <a:r>
            <a:rPr lang="en-US" sz="1300" dirty="0" smtClean="0"/>
            <a:t>Configure end-user computers and devices as needed</a:t>
          </a:r>
          <a:endParaRPr lang="en-US" sz="1300" dirty="0"/>
        </a:p>
      </dgm:t>
    </dgm:pt>
    <dgm:pt modelId="{28852020-D568-47FC-9993-86CDDA77E6A7}" type="parTrans" cxnId="{522B1704-FAB7-4F9F-83C4-B41AEDA04F21}">
      <dgm:prSet/>
      <dgm:spPr/>
      <dgm:t>
        <a:bodyPr/>
        <a:lstStyle/>
        <a:p>
          <a:endParaRPr lang="en-US"/>
        </a:p>
      </dgm:t>
    </dgm:pt>
    <dgm:pt modelId="{3D3C99B9-FEAC-410C-AA1D-1D43034D2D83}" type="sibTrans" cxnId="{522B1704-FAB7-4F9F-83C4-B41AEDA04F21}">
      <dgm:prSet/>
      <dgm:spPr/>
      <dgm:t>
        <a:bodyPr/>
        <a:lstStyle/>
        <a:p>
          <a:endParaRPr lang="en-US"/>
        </a:p>
      </dgm:t>
    </dgm:pt>
    <dgm:pt modelId="{6624DF48-6730-43B9-8A5D-747338EB310F}">
      <dgm:prSet phldrT="[Text]"/>
      <dgm:spPr/>
      <dgm:t>
        <a:bodyPr/>
        <a:lstStyle/>
        <a:p>
          <a:r>
            <a:rPr lang="en-US" sz="1300" dirty="0" smtClean="0"/>
            <a:t>Re-configure mail-enabled applications (Exchange Online)</a:t>
          </a:r>
          <a:endParaRPr lang="en-US" sz="1300" dirty="0"/>
        </a:p>
      </dgm:t>
    </dgm:pt>
    <dgm:pt modelId="{869E4189-9B0E-43E8-98E0-B640D26A8885}" type="parTrans" cxnId="{BFCBD687-6CF4-465A-8111-04E75B539F24}">
      <dgm:prSet/>
      <dgm:spPr/>
      <dgm:t>
        <a:bodyPr/>
        <a:lstStyle/>
        <a:p>
          <a:endParaRPr lang="en-US"/>
        </a:p>
      </dgm:t>
    </dgm:pt>
    <dgm:pt modelId="{27EE47B4-1639-4392-B740-6278E5311DFD}" type="sibTrans" cxnId="{BFCBD687-6CF4-465A-8111-04E75B539F24}">
      <dgm:prSet/>
      <dgm:spPr/>
      <dgm:t>
        <a:bodyPr/>
        <a:lstStyle/>
        <a:p>
          <a:endParaRPr lang="en-US"/>
        </a:p>
      </dgm:t>
    </dgm:pt>
    <dgm:pt modelId="{B7EAF2E4-8105-4A4A-B553-E1E9C26ED3D5}">
      <dgm:prSet phldrT="[Text]"/>
      <dgm:spPr/>
      <dgm:t>
        <a:bodyPr/>
        <a:lstStyle/>
        <a:p>
          <a:r>
            <a:rPr lang="en-US" sz="1300" dirty="0" smtClean="0"/>
            <a:t>Prepare end-users</a:t>
          </a:r>
          <a:endParaRPr lang="en-US" sz="1300" dirty="0"/>
        </a:p>
      </dgm:t>
    </dgm:pt>
    <dgm:pt modelId="{036E9F1F-93E6-4E6B-ADAC-FE9EB73A3E44}" type="parTrans" cxnId="{CE92A19B-EAEC-4594-BB2F-F2CCCF0AB6CE}">
      <dgm:prSet/>
      <dgm:spPr/>
      <dgm:t>
        <a:bodyPr/>
        <a:lstStyle/>
        <a:p>
          <a:endParaRPr lang="en-US"/>
        </a:p>
      </dgm:t>
    </dgm:pt>
    <dgm:pt modelId="{CE67792E-746F-447A-B4BA-FB44233ED627}" type="sibTrans" cxnId="{CE92A19B-EAEC-4594-BB2F-F2CCCF0AB6CE}">
      <dgm:prSet/>
      <dgm:spPr/>
      <dgm:t>
        <a:bodyPr/>
        <a:lstStyle/>
        <a:p>
          <a:endParaRPr lang="en-US"/>
        </a:p>
      </dgm:t>
    </dgm:pt>
    <dgm:pt modelId="{2B806916-24F6-4D71-83DC-7A9E7FF1A76A}">
      <dgm:prSet phldrT="[Text]"/>
      <dgm:spPr/>
      <dgm:t>
        <a:bodyPr/>
        <a:lstStyle/>
        <a:p>
          <a:r>
            <a:rPr lang="en-US" sz="1300" dirty="0" smtClean="0"/>
            <a:t>Pilot</a:t>
          </a:r>
          <a:endParaRPr lang="en-US" sz="1300" dirty="0"/>
        </a:p>
      </dgm:t>
    </dgm:pt>
    <dgm:pt modelId="{43E3221E-D900-4A85-A80C-3AC2CF0B74D6}" type="parTrans" cxnId="{36CA6A56-0DCE-4074-B2F7-A4FE20AC6CB0}">
      <dgm:prSet/>
      <dgm:spPr/>
      <dgm:t>
        <a:bodyPr/>
        <a:lstStyle/>
        <a:p>
          <a:endParaRPr lang="en-US"/>
        </a:p>
      </dgm:t>
    </dgm:pt>
    <dgm:pt modelId="{3E74FF6C-76D4-4A72-B05D-F79A58C781B6}" type="sibTrans" cxnId="{36CA6A56-0DCE-4074-B2F7-A4FE20AC6CB0}">
      <dgm:prSet/>
      <dgm:spPr/>
      <dgm:t>
        <a:bodyPr/>
        <a:lstStyle/>
        <a:p>
          <a:endParaRPr lang="en-US"/>
        </a:p>
      </dgm:t>
    </dgm:pt>
    <dgm:pt modelId="{ACC5C885-300B-4CBC-8CE1-F4FBCFECC439}">
      <dgm:prSet phldrT="[Text]" custT="1"/>
      <dgm:spPr/>
      <dgm:t>
        <a:bodyPr/>
        <a:lstStyle/>
        <a:p>
          <a:r>
            <a:rPr lang="en-US" sz="1600" dirty="0" smtClean="0"/>
            <a:t>New Deployment</a:t>
          </a:r>
          <a:endParaRPr lang="en-US" sz="1600" dirty="0"/>
        </a:p>
      </dgm:t>
    </dgm:pt>
    <dgm:pt modelId="{8AAD9971-6482-45C0-BBF2-53E3E6B456AB}" type="parTrans" cxnId="{D7BD0696-8AA6-45DA-B4C5-55C319B2B3CE}">
      <dgm:prSet/>
      <dgm:spPr/>
      <dgm:t>
        <a:bodyPr/>
        <a:lstStyle/>
        <a:p>
          <a:endParaRPr lang="en-US"/>
        </a:p>
      </dgm:t>
    </dgm:pt>
    <dgm:pt modelId="{70682F97-26E8-4CE9-8A5C-9EFB4FCDA4DA}" type="sibTrans" cxnId="{D7BD0696-8AA6-45DA-B4C5-55C319B2B3CE}">
      <dgm:prSet/>
      <dgm:spPr/>
      <dgm:t>
        <a:bodyPr/>
        <a:lstStyle/>
        <a:p>
          <a:endParaRPr lang="en-US"/>
        </a:p>
      </dgm:t>
    </dgm:pt>
    <dgm:pt modelId="{3698E5BF-6614-4398-986B-871ADC3BC2CC}">
      <dgm:prSet phldrT="[Text]" custT="1"/>
      <dgm:spPr/>
      <dgm:t>
        <a:bodyPr/>
        <a:lstStyle/>
        <a:p>
          <a:r>
            <a:rPr lang="en-US" sz="1300" dirty="0" smtClean="0"/>
            <a:t>New Office 365 users and services</a:t>
          </a:r>
          <a:endParaRPr lang="en-US" sz="1300" dirty="0"/>
        </a:p>
      </dgm:t>
    </dgm:pt>
    <dgm:pt modelId="{FDE42FA8-B265-4418-B728-2CDF718FB4A5}" type="parTrans" cxnId="{2B080A38-6BA0-44B2-BEC1-9E829E2489D3}">
      <dgm:prSet/>
      <dgm:spPr/>
      <dgm:t>
        <a:bodyPr/>
        <a:lstStyle/>
        <a:p>
          <a:endParaRPr lang="en-US"/>
        </a:p>
      </dgm:t>
    </dgm:pt>
    <dgm:pt modelId="{D706B654-9025-4050-8F92-2A6A283DE671}" type="sibTrans" cxnId="{2B080A38-6BA0-44B2-BEC1-9E829E2489D3}">
      <dgm:prSet/>
      <dgm:spPr/>
      <dgm:t>
        <a:bodyPr/>
        <a:lstStyle/>
        <a:p>
          <a:endParaRPr lang="en-US"/>
        </a:p>
      </dgm:t>
    </dgm:pt>
    <dgm:pt modelId="{8A44FA50-2D8C-45A2-9C47-1961E177540B}">
      <dgm:prSet phldrT="[Text]" custT="1"/>
      <dgm:spPr/>
      <dgm:t>
        <a:bodyPr/>
        <a:lstStyle/>
        <a:p>
          <a:r>
            <a:rPr lang="en-US" sz="1300" dirty="0" smtClean="0"/>
            <a:t>Rich Co-existence &amp; Exchange CAS</a:t>
          </a:r>
          <a:endParaRPr lang="en-US" sz="1300" dirty="0"/>
        </a:p>
      </dgm:t>
    </dgm:pt>
    <dgm:pt modelId="{B733960A-8E6C-4290-813B-B29B981E8C7E}" type="parTrans" cxnId="{CB797123-A082-4676-A239-302E996CF0ED}">
      <dgm:prSet/>
      <dgm:spPr/>
      <dgm:t>
        <a:bodyPr/>
        <a:lstStyle/>
        <a:p>
          <a:endParaRPr lang="en-US"/>
        </a:p>
      </dgm:t>
    </dgm:pt>
    <dgm:pt modelId="{5BBEAF87-43F6-46D4-8E61-21B97B460425}" type="sibTrans" cxnId="{CB797123-A082-4676-A239-302E996CF0ED}">
      <dgm:prSet/>
      <dgm:spPr/>
      <dgm:t>
        <a:bodyPr/>
        <a:lstStyle/>
        <a:p>
          <a:endParaRPr lang="en-US"/>
        </a:p>
      </dgm:t>
    </dgm:pt>
    <dgm:pt modelId="{F1908725-F425-4187-B6C7-F4214B52B1F3}">
      <dgm:prSet phldrT="[Text]" custT="1"/>
      <dgm:spPr/>
      <dgm:t>
        <a:bodyPr/>
        <a:lstStyle/>
        <a:p>
          <a:r>
            <a:rPr lang="en-US" sz="1300" dirty="0" smtClean="0"/>
            <a:t>ADFS and </a:t>
          </a:r>
          <a:br>
            <a:rPr lang="en-US" sz="1300" dirty="0" smtClean="0"/>
          </a:br>
          <a:r>
            <a:rPr lang="en-US" sz="1300" dirty="0" smtClean="0"/>
            <a:t>Single Sign On</a:t>
          </a:r>
          <a:endParaRPr lang="en-US" sz="1300" dirty="0"/>
        </a:p>
      </dgm:t>
    </dgm:pt>
    <dgm:pt modelId="{17A8A115-896A-4376-95D3-42680851E9A6}" type="parTrans" cxnId="{3839A3FB-7294-441D-99A2-054EE1363A54}">
      <dgm:prSet/>
      <dgm:spPr/>
      <dgm:t>
        <a:bodyPr/>
        <a:lstStyle/>
        <a:p>
          <a:endParaRPr lang="en-US"/>
        </a:p>
      </dgm:t>
    </dgm:pt>
    <dgm:pt modelId="{2E2AFC91-BB45-452B-AFCC-8F01648FFC9F}" type="sibTrans" cxnId="{3839A3FB-7294-441D-99A2-054EE1363A54}">
      <dgm:prSet/>
      <dgm:spPr/>
      <dgm:t>
        <a:bodyPr/>
        <a:lstStyle/>
        <a:p>
          <a:endParaRPr lang="en-US"/>
        </a:p>
      </dgm:t>
    </dgm:pt>
    <dgm:pt modelId="{53D3C400-CCDB-4ED0-B7F5-FB955B467253}" type="pres">
      <dgm:prSet presAssocID="{2EA899B6-92A8-457B-9063-6C263BD55A9A}" presName="CompostProcess" presStyleCnt="0">
        <dgm:presLayoutVars>
          <dgm:dir/>
          <dgm:resizeHandles val="exact"/>
        </dgm:presLayoutVars>
      </dgm:prSet>
      <dgm:spPr/>
    </dgm:pt>
    <dgm:pt modelId="{8D086755-622F-426F-9964-431B3C116960}" type="pres">
      <dgm:prSet presAssocID="{2EA899B6-92A8-457B-9063-6C263BD55A9A}" presName="arrow" presStyleLbl="bgShp" presStyleIdx="0" presStyleCnt="1"/>
      <dgm:spPr/>
    </dgm:pt>
    <dgm:pt modelId="{37F2B712-E2AE-496F-8C09-BBBAA01B7BCD}" type="pres">
      <dgm:prSet presAssocID="{2EA899B6-92A8-457B-9063-6C263BD55A9A}" presName="linearProcess" presStyleCnt="0"/>
      <dgm:spPr/>
    </dgm:pt>
    <dgm:pt modelId="{B1D9E0D6-A4CC-43A5-9CAC-25840831E0A1}" type="pres">
      <dgm:prSet presAssocID="{3F4807E6-23B3-4643-91D9-3FD0A346B73F}" presName="textNode" presStyleLbl="node1" presStyleIdx="0" presStyleCnt="4">
        <dgm:presLayoutVars>
          <dgm:bulletEnabled val="1"/>
        </dgm:presLayoutVars>
      </dgm:prSet>
      <dgm:spPr/>
      <dgm:t>
        <a:bodyPr/>
        <a:lstStyle/>
        <a:p>
          <a:endParaRPr lang="en-US"/>
        </a:p>
      </dgm:t>
    </dgm:pt>
    <dgm:pt modelId="{127A6E79-F094-4C54-B868-AE6F3FCC1849}" type="pres">
      <dgm:prSet presAssocID="{D02C90B0-7E67-4B06-8C9E-DFEBC3769A9D}" presName="sibTrans" presStyleCnt="0"/>
      <dgm:spPr/>
    </dgm:pt>
    <dgm:pt modelId="{0D92311E-17BD-445C-825A-26315E570BA4}" type="pres">
      <dgm:prSet presAssocID="{D7CC0EE3-F498-420F-86C5-CBBA5A5B9DA4}" presName="textNode" presStyleLbl="node1" presStyleIdx="1" presStyleCnt="4">
        <dgm:presLayoutVars>
          <dgm:bulletEnabled val="1"/>
        </dgm:presLayoutVars>
      </dgm:prSet>
      <dgm:spPr/>
      <dgm:t>
        <a:bodyPr/>
        <a:lstStyle/>
        <a:p>
          <a:endParaRPr lang="en-US"/>
        </a:p>
      </dgm:t>
    </dgm:pt>
    <dgm:pt modelId="{1801FFBB-6622-4845-9437-BB797EF417D2}" type="pres">
      <dgm:prSet presAssocID="{4381CBE2-F759-4891-8BC1-698C3B0F6EED}" presName="sibTrans" presStyleCnt="0"/>
      <dgm:spPr/>
    </dgm:pt>
    <dgm:pt modelId="{EE74E207-9FC6-4A85-AE35-89B966DE3A7C}" type="pres">
      <dgm:prSet presAssocID="{839A6DD2-C2AF-4832-905A-3395C288ADDF}" presName="textNode" presStyleLbl="node1" presStyleIdx="2" presStyleCnt="4">
        <dgm:presLayoutVars>
          <dgm:bulletEnabled val="1"/>
        </dgm:presLayoutVars>
      </dgm:prSet>
      <dgm:spPr/>
      <dgm:t>
        <a:bodyPr/>
        <a:lstStyle/>
        <a:p>
          <a:endParaRPr lang="en-US"/>
        </a:p>
      </dgm:t>
    </dgm:pt>
    <dgm:pt modelId="{DC415B04-3574-4262-8E4D-BFF8FFF80090}" type="pres">
      <dgm:prSet presAssocID="{A8A9CADD-75B1-48AC-A81A-A93C81AA66F2}" presName="sibTrans" presStyleCnt="0"/>
      <dgm:spPr/>
    </dgm:pt>
    <dgm:pt modelId="{5829DDB8-A6DC-4236-993B-AD7476BA2E26}" type="pres">
      <dgm:prSet presAssocID="{ACC5C885-300B-4CBC-8CE1-F4FBCFECC439}" presName="textNode" presStyleLbl="node1" presStyleIdx="3" presStyleCnt="4">
        <dgm:presLayoutVars>
          <dgm:bulletEnabled val="1"/>
        </dgm:presLayoutVars>
      </dgm:prSet>
      <dgm:spPr/>
      <dgm:t>
        <a:bodyPr/>
        <a:lstStyle/>
        <a:p>
          <a:endParaRPr lang="en-US"/>
        </a:p>
      </dgm:t>
    </dgm:pt>
  </dgm:ptLst>
  <dgm:cxnLst>
    <dgm:cxn modelId="{4A7C59AC-E20A-478D-AC88-D8E03ECBD244}" type="presOf" srcId="{3F4807E6-23B3-4643-91D9-3FD0A346B73F}" destId="{B1D9E0D6-A4CC-43A5-9CAC-25840831E0A1}" srcOrd="0" destOrd="0" presId="urn:microsoft.com/office/officeart/2005/8/layout/hProcess9"/>
    <dgm:cxn modelId="{9E0A3CE5-0C9B-4A21-8E3D-3DB534948393}" type="presOf" srcId="{3F19A9D7-C047-4A14-B0B8-B362BD757E81}" destId="{B1D9E0D6-A4CC-43A5-9CAC-25840831E0A1}" srcOrd="0" destOrd="3" presId="urn:microsoft.com/office/officeart/2005/8/layout/hProcess9"/>
    <dgm:cxn modelId="{36CA6A56-0DCE-4074-B2F7-A4FE20AC6CB0}" srcId="{3F4807E6-23B3-4643-91D9-3FD0A346B73F}" destId="{2B806916-24F6-4D71-83DC-7A9E7FF1A76A}" srcOrd="4" destOrd="0" parTransId="{43E3221E-D900-4A85-A80C-3AC2CF0B74D6}" sibTransId="{3E74FF6C-76D4-4A72-B05D-F79A58C781B6}"/>
    <dgm:cxn modelId="{BFCBD687-6CF4-465A-8111-04E75B539F24}" srcId="{839A6DD2-C2AF-4832-905A-3395C288ADDF}" destId="{6624DF48-6730-43B9-8A5D-747338EB310F}" srcOrd="1" destOrd="0" parTransId="{869E4189-9B0E-43E8-98E0-B640D26A8885}" sibTransId="{27EE47B4-1639-4392-B740-6278E5311DFD}"/>
    <dgm:cxn modelId="{CE92A19B-EAEC-4594-BB2F-F2CCCF0AB6CE}" srcId="{3F4807E6-23B3-4643-91D9-3FD0A346B73F}" destId="{B7EAF2E4-8105-4A4A-B553-E1E9C26ED3D5}" srcOrd="3" destOrd="0" parTransId="{036E9F1F-93E6-4E6B-ADAC-FE9EB73A3E44}" sibTransId="{CE67792E-746F-447A-B4BA-FB44233ED627}"/>
    <dgm:cxn modelId="{622AA0B2-1939-4188-99E8-75E5BD3059F8}" type="presOf" srcId="{6E65E3A9-CB14-4AC5-A231-89642213146A}" destId="{EE74E207-9FC6-4A85-AE35-89B966DE3A7C}" srcOrd="0" destOrd="1" presId="urn:microsoft.com/office/officeart/2005/8/layout/hProcess9"/>
    <dgm:cxn modelId="{477A40A7-48A8-448B-BF36-235B67AD7F38}" srcId="{2EA899B6-92A8-457B-9063-6C263BD55A9A}" destId="{839A6DD2-C2AF-4832-905A-3395C288ADDF}" srcOrd="2" destOrd="0" parTransId="{615DD7A9-507A-4D78-B583-AF9187C65977}" sibTransId="{A8A9CADD-75B1-48AC-A81A-A93C81AA66F2}"/>
    <dgm:cxn modelId="{2B080A38-6BA0-44B2-BEC1-9E829E2489D3}" srcId="{ACC5C885-300B-4CBC-8CE1-F4FBCFECC439}" destId="{3698E5BF-6614-4398-986B-871ADC3BC2CC}" srcOrd="0" destOrd="0" parTransId="{FDE42FA8-B265-4418-B728-2CDF718FB4A5}" sibTransId="{D706B654-9025-4050-8F92-2A6A283DE671}"/>
    <dgm:cxn modelId="{D7BD0696-8AA6-45DA-B4C5-55C319B2B3CE}" srcId="{2EA899B6-92A8-457B-9063-6C263BD55A9A}" destId="{ACC5C885-300B-4CBC-8CE1-F4FBCFECC439}" srcOrd="3" destOrd="0" parTransId="{8AAD9971-6482-45C0-BBF2-53E3E6B456AB}" sibTransId="{70682F97-26E8-4CE9-8A5C-9EFB4FCDA4DA}"/>
    <dgm:cxn modelId="{18414674-1A4E-4E7C-9E57-2CE291F1E93E}" type="presOf" srcId="{7FD0AA65-3B63-4C93-92CB-2D3BCA9B5C6D}" destId="{B1D9E0D6-A4CC-43A5-9CAC-25840831E0A1}" srcOrd="0" destOrd="2" presId="urn:microsoft.com/office/officeart/2005/8/layout/hProcess9"/>
    <dgm:cxn modelId="{A1ACE350-0892-4C55-BD6E-9474C7C745E2}" type="presOf" srcId="{B7EAF2E4-8105-4A4A-B553-E1E9C26ED3D5}" destId="{B1D9E0D6-A4CC-43A5-9CAC-25840831E0A1}" srcOrd="0" destOrd="4" presId="urn:microsoft.com/office/officeart/2005/8/layout/hProcess9"/>
    <dgm:cxn modelId="{3839A3FB-7294-441D-99A2-054EE1363A54}" srcId="{ACC5C885-300B-4CBC-8CE1-F4FBCFECC439}" destId="{F1908725-F425-4187-B6C7-F4214B52B1F3}" srcOrd="1" destOrd="0" parTransId="{17A8A115-896A-4376-95D3-42680851E9A6}" sibTransId="{2E2AFC91-BB45-452B-AFCC-8F01648FFC9F}"/>
    <dgm:cxn modelId="{EFD8C45F-9F4B-468C-AC3A-D7B593A889DC}" type="presOf" srcId="{014B2030-767B-4C4D-A1EE-4A8EED74E394}" destId="{0D92311E-17BD-445C-825A-26315E570BA4}" srcOrd="0" destOrd="1" presId="urn:microsoft.com/office/officeart/2005/8/layout/hProcess9"/>
    <dgm:cxn modelId="{9D997B0F-F127-4D31-8367-75F7416C9841}" srcId="{D7CC0EE3-F498-420F-86C5-CBBA5A5B9DA4}" destId="{7B350F29-34E1-48B7-B659-FB27D5886DD9}" srcOrd="1" destOrd="0" parTransId="{7CA69C77-DDB6-48C0-878B-F0156150A021}" sibTransId="{4EE0E9C1-2F06-4BCD-BFE5-F796858ED1D4}"/>
    <dgm:cxn modelId="{46A1F7CB-5727-4390-A80F-FC8166559DF1}" type="presOf" srcId="{ACC5C885-300B-4CBC-8CE1-F4FBCFECC439}" destId="{5829DDB8-A6DC-4236-993B-AD7476BA2E26}" srcOrd="0" destOrd="0" presId="urn:microsoft.com/office/officeart/2005/8/layout/hProcess9"/>
    <dgm:cxn modelId="{6FBB435B-6EEE-4E4B-B70E-17E51A6A4901}" srcId="{3F4807E6-23B3-4643-91D9-3FD0A346B73F}" destId="{3F19A9D7-C047-4A14-B0B8-B362BD757E81}" srcOrd="2" destOrd="0" parTransId="{C908C17F-33C5-4F3E-925E-7ED4AA416C98}" sibTransId="{FA8FE74A-DCA7-440E-B5DD-C6B7733EB930}"/>
    <dgm:cxn modelId="{3893AD33-C9FB-4E27-A7F5-878139919C06}" srcId="{D7CC0EE3-F498-420F-86C5-CBBA5A5B9DA4}" destId="{3BD38302-9154-4FD8-B362-B8AD4D3FF8DE}" srcOrd="2" destOrd="0" parTransId="{FCF5FE6E-D70F-4669-9C58-AACA9F1C5843}" sibTransId="{3E6A8A2D-F661-4697-B75A-CFF4E6152833}"/>
    <dgm:cxn modelId="{D72495DA-D166-41ED-805B-7D7F676A59FE}" type="presOf" srcId="{478CD4E3-0F7A-4DCE-9603-76EEEFE41589}" destId="{0D92311E-17BD-445C-825A-26315E570BA4}" srcOrd="0" destOrd="4" presId="urn:microsoft.com/office/officeart/2005/8/layout/hProcess9"/>
    <dgm:cxn modelId="{B63780D2-A1F9-4533-8C3D-C0D44E691B0F}" type="presOf" srcId="{F1908725-F425-4187-B6C7-F4214B52B1F3}" destId="{5829DDB8-A6DC-4236-993B-AD7476BA2E26}" srcOrd="0" destOrd="2" presId="urn:microsoft.com/office/officeart/2005/8/layout/hProcess9"/>
    <dgm:cxn modelId="{3F6CBF37-AE5B-418D-A927-318E2F65BF55}" srcId="{3F4807E6-23B3-4643-91D9-3FD0A346B73F}" destId="{A268E096-E243-46F5-928F-E8A16B8259EF}" srcOrd="0" destOrd="0" parTransId="{8ABF870D-1A98-41B3-8E67-76BDC06740AB}" sibTransId="{EE9703F2-C89F-4C91-A581-C7F14AE2B3D1}"/>
    <dgm:cxn modelId="{92577F73-05CD-43D0-BF0F-9D7E1140BECE}" type="presOf" srcId="{2B806916-24F6-4D71-83DC-7A9E7FF1A76A}" destId="{B1D9E0D6-A4CC-43A5-9CAC-25840831E0A1}" srcOrd="0" destOrd="5" presId="urn:microsoft.com/office/officeart/2005/8/layout/hProcess9"/>
    <dgm:cxn modelId="{E606F8E0-DDED-44FD-AA49-BFEB6F68D280}" type="presOf" srcId="{2EA899B6-92A8-457B-9063-6C263BD55A9A}" destId="{53D3C400-CCDB-4ED0-B7F5-FB955B467253}" srcOrd="0" destOrd="0" presId="urn:microsoft.com/office/officeart/2005/8/layout/hProcess9"/>
    <dgm:cxn modelId="{D037BEE2-FD4E-479F-A5EC-B7FB025BC960}" type="presOf" srcId="{839A6DD2-C2AF-4832-905A-3395C288ADDF}" destId="{EE74E207-9FC6-4A85-AE35-89B966DE3A7C}" srcOrd="0" destOrd="0" presId="urn:microsoft.com/office/officeart/2005/8/layout/hProcess9"/>
    <dgm:cxn modelId="{BAA4EDDB-B259-408C-8E88-9D4D9C46962E}" type="presOf" srcId="{6624DF48-6730-43B9-8A5D-747338EB310F}" destId="{EE74E207-9FC6-4A85-AE35-89B966DE3A7C}" srcOrd="0" destOrd="2" presId="urn:microsoft.com/office/officeart/2005/8/layout/hProcess9"/>
    <dgm:cxn modelId="{78A6D3C0-5EB3-4C50-886A-468574A864D6}" type="presOf" srcId="{3BD38302-9154-4FD8-B362-B8AD4D3FF8DE}" destId="{0D92311E-17BD-445C-825A-26315E570BA4}" srcOrd="0" destOrd="3" presId="urn:microsoft.com/office/officeart/2005/8/layout/hProcess9"/>
    <dgm:cxn modelId="{844A0766-DD2D-46C2-B6E0-66D1B658D775}" type="presOf" srcId="{D7CC0EE3-F498-420F-86C5-CBBA5A5B9DA4}" destId="{0D92311E-17BD-445C-825A-26315E570BA4}" srcOrd="0" destOrd="0" presId="urn:microsoft.com/office/officeart/2005/8/layout/hProcess9"/>
    <dgm:cxn modelId="{40869022-0CDA-4298-A2DB-4E8341D82CCF}" srcId="{2EA899B6-92A8-457B-9063-6C263BD55A9A}" destId="{3F4807E6-23B3-4643-91D9-3FD0A346B73F}" srcOrd="0" destOrd="0" parTransId="{188DE05F-1B25-4C98-9B39-E89EF5867074}" sibTransId="{D02C90B0-7E67-4B06-8C9E-DFEBC3769A9D}"/>
    <dgm:cxn modelId="{A3605E2D-95F7-4677-905A-08F86C002C7B}" srcId="{D7CC0EE3-F498-420F-86C5-CBBA5A5B9DA4}" destId="{478CD4E3-0F7A-4DCE-9603-76EEEFE41589}" srcOrd="3" destOrd="0" parTransId="{ECDF44B9-2B14-43BD-AF57-2934E0E993CC}" sibTransId="{E083664D-5029-40A1-B1A7-2E23CBB42BF5}"/>
    <dgm:cxn modelId="{B9937DC2-864D-4F24-9F1B-7B2FCCCDC229}" type="presOf" srcId="{3698E5BF-6614-4398-986B-871ADC3BC2CC}" destId="{5829DDB8-A6DC-4236-993B-AD7476BA2E26}" srcOrd="0" destOrd="1" presId="urn:microsoft.com/office/officeart/2005/8/layout/hProcess9"/>
    <dgm:cxn modelId="{09E95ADA-6F9C-480D-B37F-9864E711ACEF}" srcId="{2EA899B6-92A8-457B-9063-6C263BD55A9A}" destId="{D7CC0EE3-F498-420F-86C5-CBBA5A5B9DA4}" srcOrd="1" destOrd="0" parTransId="{58175547-5C19-4C9D-B0F5-5FE2E406A9B2}" sibTransId="{4381CBE2-F759-4891-8BC1-698C3B0F6EED}"/>
    <dgm:cxn modelId="{585B1B79-B123-4D39-9D01-EE6CF7104690}" type="presOf" srcId="{A268E096-E243-46F5-928F-E8A16B8259EF}" destId="{B1D9E0D6-A4CC-43A5-9CAC-25840831E0A1}" srcOrd="0" destOrd="1" presId="urn:microsoft.com/office/officeart/2005/8/layout/hProcess9"/>
    <dgm:cxn modelId="{522B1704-FAB7-4F9F-83C4-B41AEDA04F21}" srcId="{839A6DD2-C2AF-4832-905A-3395C288ADDF}" destId="{6E65E3A9-CB14-4AC5-A231-89642213146A}" srcOrd="0" destOrd="0" parTransId="{28852020-D568-47FC-9993-86CDDA77E6A7}" sibTransId="{3D3C99B9-FEAC-410C-AA1D-1D43034D2D83}"/>
    <dgm:cxn modelId="{CB797123-A082-4676-A239-302E996CF0ED}" srcId="{ACC5C885-300B-4CBC-8CE1-F4FBCFECC439}" destId="{8A44FA50-2D8C-45A2-9C47-1961E177540B}" srcOrd="2" destOrd="0" parTransId="{B733960A-8E6C-4290-813B-B29B981E8C7E}" sibTransId="{5BBEAF87-43F6-46D4-8E61-21B97B460425}"/>
    <dgm:cxn modelId="{EF946290-C0DA-4B1D-9260-4200DBB0D584}" type="presOf" srcId="{7B350F29-34E1-48B7-B659-FB27D5886DD9}" destId="{0D92311E-17BD-445C-825A-26315E570BA4}" srcOrd="0" destOrd="2" presId="urn:microsoft.com/office/officeart/2005/8/layout/hProcess9"/>
    <dgm:cxn modelId="{9678D323-6BF6-48EF-81C8-1DEF7CAF9485}" srcId="{3F4807E6-23B3-4643-91D9-3FD0A346B73F}" destId="{7FD0AA65-3B63-4C93-92CB-2D3BCA9B5C6D}" srcOrd="1" destOrd="0" parTransId="{E44FF6A5-FF16-45D7-8AF2-B81266CD1692}" sibTransId="{C81D73E6-78D7-4394-9372-B4D11214DBB9}"/>
    <dgm:cxn modelId="{99299DDD-6969-4652-8B87-F5F44F95A003}" type="presOf" srcId="{8A44FA50-2D8C-45A2-9C47-1961E177540B}" destId="{5829DDB8-A6DC-4236-993B-AD7476BA2E26}" srcOrd="0" destOrd="3" presId="urn:microsoft.com/office/officeart/2005/8/layout/hProcess9"/>
    <dgm:cxn modelId="{27265164-8CA5-4813-BDBD-6E549B1DC165}" srcId="{D7CC0EE3-F498-420F-86C5-CBBA5A5B9DA4}" destId="{014B2030-767B-4C4D-A1EE-4A8EED74E394}" srcOrd="0" destOrd="0" parTransId="{2D0D8253-E3E4-4E90-80EC-23D6DAB20AA2}" sibTransId="{08DC89C6-BC95-4483-ACCE-71DCBCDF0235}"/>
    <dgm:cxn modelId="{7A02A14D-289D-4099-8B90-135C1FA31301}" type="presParOf" srcId="{53D3C400-CCDB-4ED0-B7F5-FB955B467253}" destId="{8D086755-622F-426F-9964-431B3C116960}" srcOrd="0" destOrd="0" presId="urn:microsoft.com/office/officeart/2005/8/layout/hProcess9"/>
    <dgm:cxn modelId="{82902CEA-E079-480F-88A5-CC18BAF1F59F}" type="presParOf" srcId="{53D3C400-CCDB-4ED0-B7F5-FB955B467253}" destId="{37F2B712-E2AE-496F-8C09-BBBAA01B7BCD}" srcOrd="1" destOrd="0" presId="urn:microsoft.com/office/officeart/2005/8/layout/hProcess9"/>
    <dgm:cxn modelId="{15897478-45AB-470B-8EA1-235C7D31E988}" type="presParOf" srcId="{37F2B712-E2AE-496F-8C09-BBBAA01B7BCD}" destId="{B1D9E0D6-A4CC-43A5-9CAC-25840831E0A1}" srcOrd="0" destOrd="0" presId="urn:microsoft.com/office/officeart/2005/8/layout/hProcess9"/>
    <dgm:cxn modelId="{7834F577-3036-4B2D-BDEE-BB173D0BB094}" type="presParOf" srcId="{37F2B712-E2AE-496F-8C09-BBBAA01B7BCD}" destId="{127A6E79-F094-4C54-B868-AE6F3FCC1849}" srcOrd="1" destOrd="0" presId="urn:microsoft.com/office/officeart/2005/8/layout/hProcess9"/>
    <dgm:cxn modelId="{92956FE1-81B3-466B-B83F-05AD16AD2832}" type="presParOf" srcId="{37F2B712-E2AE-496F-8C09-BBBAA01B7BCD}" destId="{0D92311E-17BD-445C-825A-26315E570BA4}" srcOrd="2" destOrd="0" presId="urn:microsoft.com/office/officeart/2005/8/layout/hProcess9"/>
    <dgm:cxn modelId="{3182A14A-AAD2-4939-960C-4D9CBF6B7772}" type="presParOf" srcId="{37F2B712-E2AE-496F-8C09-BBBAA01B7BCD}" destId="{1801FFBB-6622-4845-9437-BB797EF417D2}" srcOrd="3" destOrd="0" presId="urn:microsoft.com/office/officeart/2005/8/layout/hProcess9"/>
    <dgm:cxn modelId="{70959997-B9C6-4A34-A9C0-291FA17B243E}" type="presParOf" srcId="{37F2B712-E2AE-496F-8C09-BBBAA01B7BCD}" destId="{EE74E207-9FC6-4A85-AE35-89B966DE3A7C}" srcOrd="4" destOrd="0" presId="urn:microsoft.com/office/officeart/2005/8/layout/hProcess9"/>
    <dgm:cxn modelId="{50A5856E-A339-48EE-AB6F-99D2ABED7BE7}" type="presParOf" srcId="{37F2B712-E2AE-496F-8C09-BBBAA01B7BCD}" destId="{DC415B04-3574-4262-8E4D-BFF8FFF80090}" srcOrd="5" destOrd="0" presId="urn:microsoft.com/office/officeart/2005/8/layout/hProcess9"/>
    <dgm:cxn modelId="{20E6855A-29AC-4232-9411-46F1BD9C9CB3}" type="presParOf" srcId="{37F2B712-E2AE-496F-8C09-BBBAA01B7BCD}" destId="{5829DDB8-A6DC-4236-993B-AD7476BA2E2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5D204E-48D5-43F5-8AE2-65CF1578167A}" type="doc">
      <dgm:prSet loTypeId="urn:diagrams.loki3.com/BracketList+Icon" loCatId="list" qsTypeId="urn:microsoft.com/office/officeart/2005/8/quickstyle/simple3" qsCatId="simple" csTypeId="urn:microsoft.com/office/officeart/2005/8/colors/accent5_2" csCatId="accent5" phldr="1"/>
      <dgm:spPr/>
      <dgm:t>
        <a:bodyPr/>
        <a:lstStyle/>
        <a:p>
          <a:endParaRPr lang="en-US"/>
        </a:p>
      </dgm:t>
    </dgm:pt>
    <dgm:pt modelId="{CACF11C0-44BE-445D-9F04-8AADF36E57F1}">
      <dgm:prSet phldrT="[Text]"/>
      <dgm:spPr/>
      <dgm:t>
        <a:bodyPr/>
        <a:lstStyle/>
        <a:p>
          <a:r>
            <a:rPr lang="en-US" dirty="0" smtClean="0"/>
            <a:t>Add tenant  to V1-V2 Sync Process</a:t>
          </a:r>
        </a:p>
      </dgm:t>
    </dgm:pt>
    <dgm:pt modelId="{8F0C08B2-1CB4-4474-9DE1-7905D0F16079}" type="parTrans" cxnId="{3782095B-BCFE-4693-B602-7F45B6F6D63E}">
      <dgm:prSet/>
      <dgm:spPr/>
      <dgm:t>
        <a:bodyPr/>
        <a:lstStyle/>
        <a:p>
          <a:endParaRPr lang="en-US"/>
        </a:p>
      </dgm:t>
    </dgm:pt>
    <dgm:pt modelId="{5FF2C3E5-1485-4298-AD44-A3C9FB945CC2}" type="sibTrans" cxnId="{3782095B-BCFE-4693-B602-7F45B6F6D63E}">
      <dgm:prSet/>
      <dgm:spPr/>
      <dgm:t>
        <a:bodyPr/>
        <a:lstStyle/>
        <a:p>
          <a:endParaRPr lang="en-US"/>
        </a:p>
      </dgm:t>
    </dgm:pt>
    <dgm:pt modelId="{48322D17-97D7-4844-A2FB-9BADA7EEE897}">
      <dgm:prSet phldrT="[Text]" custT="1"/>
      <dgm:spPr/>
      <dgm:t>
        <a:bodyPr/>
        <a:lstStyle/>
        <a:p>
          <a:r>
            <a:rPr lang="en-US" sz="1100" dirty="0" smtClean="0"/>
            <a:t>(2) Tenant Approval</a:t>
          </a:r>
          <a:endParaRPr lang="en-US" sz="1100" dirty="0"/>
        </a:p>
      </dgm:t>
    </dgm:pt>
    <dgm:pt modelId="{89C911A3-44A3-4F4F-A36D-B9E7FB641056}" type="parTrans" cxnId="{1BD6BDE7-D6C0-4F73-8882-F7B0E8DEE3F7}">
      <dgm:prSet/>
      <dgm:spPr/>
      <dgm:t>
        <a:bodyPr/>
        <a:lstStyle/>
        <a:p>
          <a:endParaRPr lang="en-US"/>
        </a:p>
      </dgm:t>
    </dgm:pt>
    <dgm:pt modelId="{E79D4B3A-5736-4C56-A5F7-AE6E549BD306}" type="sibTrans" cxnId="{1BD6BDE7-D6C0-4F73-8882-F7B0E8DEE3F7}">
      <dgm:prSet/>
      <dgm:spPr/>
      <dgm:t>
        <a:bodyPr/>
        <a:lstStyle/>
        <a:p>
          <a:endParaRPr lang="en-US"/>
        </a:p>
      </dgm:t>
    </dgm:pt>
    <dgm:pt modelId="{77FAA2F5-C99F-454F-894E-503BE6D8DD51}">
      <dgm:prSet phldrT="[Text]" custT="1"/>
      <dgm:spPr/>
      <dgm:t>
        <a:bodyPr/>
        <a:lstStyle/>
        <a:p>
          <a:r>
            <a:rPr lang="en-US" sz="1100" dirty="0" smtClean="0"/>
            <a:t>(3) Prestage (T-14)</a:t>
          </a:r>
          <a:endParaRPr lang="en-US" sz="1100" dirty="0"/>
        </a:p>
      </dgm:t>
    </dgm:pt>
    <dgm:pt modelId="{BBFB5E84-687D-470B-A08E-D7AAED307987}" type="parTrans" cxnId="{7622A107-A924-4998-BDD7-F1EE0BF2948D}">
      <dgm:prSet/>
      <dgm:spPr/>
      <dgm:t>
        <a:bodyPr/>
        <a:lstStyle/>
        <a:p>
          <a:endParaRPr lang="en-US"/>
        </a:p>
      </dgm:t>
    </dgm:pt>
    <dgm:pt modelId="{5DE21DF0-EBA0-4727-9B0B-920B9A0998D3}" type="sibTrans" cxnId="{7622A107-A924-4998-BDD7-F1EE0BF2948D}">
      <dgm:prSet/>
      <dgm:spPr/>
      <dgm:t>
        <a:bodyPr/>
        <a:lstStyle/>
        <a:p>
          <a:endParaRPr lang="en-US"/>
        </a:p>
      </dgm:t>
    </dgm:pt>
    <dgm:pt modelId="{95337DFB-F3E5-4E25-9127-5C40206F9249}">
      <dgm:prSet phldrT="[Text]" custT="1"/>
      <dgm:spPr/>
      <dgm:t>
        <a:bodyPr/>
        <a:lstStyle/>
        <a:p>
          <a:r>
            <a:rPr lang="en-US" sz="1000" dirty="0" smtClean="0"/>
            <a:t>(1) Initial Directory Sync (GA)</a:t>
          </a:r>
        </a:p>
      </dgm:t>
    </dgm:pt>
    <dgm:pt modelId="{88EC0595-67E9-4FB0-9581-AAD5EE67C55F}" type="parTrans" cxnId="{3ADEAE93-33BA-4761-BA69-EEE37C59C268}">
      <dgm:prSet/>
      <dgm:spPr/>
      <dgm:t>
        <a:bodyPr/>
        <a:lstStyle/>
        <a:p>
          <a:endParaRPr lang="en-US"/>
        </a:p>
      </dgm:t>
    </dgm:pt>
    <dgm:pt modelId="{464B0C56-028B-4C0D-9A39-1247D442CAF6}" type="sibTrans" cxnId="{3ADEAE93-33BA-4761-BA69-EEE37C59C268}">
      <dgm:prSet/>
      <dgm:spPr/>
      <dgm:t>
        <a:bodyPr/>
        <a:lstStyle/>
        <a:p>
          <a:endParaRPr lang="en-US"/>
        </a:p>
      </dgm:t>
    </dgm:pt>
    <dgm:pt modelId="{7B62CEA7-37B9-4F24-83A8-0C1FAB608800}">
      <dgm:prSet phldrT="[Text]"/>
      <dgm:spPr/>
      <dgm:t>
        <a:bodyPr/>
        <a:lstStyle/>
        <a:p>
          <a:r>
            <a:rPr lang="en-US" dirty="0" smtClean="0"/>
            <a:t>Add tenant to sync engine</a:t>
          </a:r>
        </a:p>
      </dgm:t>
    </dgm:pt>
    <dgm:pt modelId="{B87182AD-B081-4401-A067-53E792A60C80}" type="parTrans" cxnId="{5EC74575-814E-4DC5-AD2A-020E4E26EB4B}">
      <dgm:prSet/>
      <dgm:spPr/>
      <dgm:t>
        <a:bodyPr/>
        <a:lstStyle/>
        <a:p>
          <a:endParaRPr lang="en-US"/>
        </a:p>
      </dgm:t>
    </dgm:pt>
    <dgm:pt modelId="{AD15EEA3-2542-4F39-B423-57CBC0694B70}" type="sibTrans" cxnId="{5EC74575-814E-4DC5-AD2A-020E4E26EB4B}">
      <dgm:prSet/>
      <dgm:spPr/>
      <dgm:t>
        <a:bodyPr/>
        <a:lstStyle/>
        <a:p>
          <a:endParaRPr lang="en-US"/>
        </a:p>
      </dgm:t>
    </dgm:pt>
    <dgm:pt modelId="{7E31EDBC-BC29-4478-8AF1-3EBE827E5587}">
      <dgm:prSet phldrT="[Text]"/>
      <dgm:spPr/>
      <dgm:t>
        <a:bodyPr/>
        <a:lstStyle/>
        <a:p>
          <a:r>
            <a:rPr lang="en-US" dirty="0" smtClean="0"/>
            <a:t>Add tenant to specific schedule</a:t>
          </a:r>
          <a:endParaRPr lang="en-US" dirty="0"/>
        </a:p>
      </dgm:t>
    </dgm:pt>
    <dgm:pt modelId="{88F105A0-D34A-4492-AE4B-20777D7DA228}" type="parTrans" cxnId="{A3A1E6D2-80AD-4C71-9414-1657F95A4290}">
      <dgm:prSet/>
      <dgm:spPr/>
      <dgm:t>
        <a:bodyPr/>
        <a:lstStyle/>
        <a:p>
          <a:endParaRPr lang="en-US"/>
        </a:p>
      </dgm:t>
    </dgm:pt>
    <dgm:pt modelId="{40AB7A56-1D8F-4684-980A-BC397C90BC20}" type="sibTrans" cxnId="{A3A1E6D2-80AD-4C71-9414-1657F95A4290}">
      <dgm:prSet/>
      <dgm:spPr/>
      <dgm:t>
        <a:bodyPr/>
        <a:lstStyle/>
        <a:p>
          <a:endParaRPr lang="en-US"/>
        </a:p>
      </dgm:t>
    </dgm:pt>
    <dgm:pt modelId="{9FD3C3B8-3D1C-4F4D-84DF-432182CEA2E4}">
      <dgm:prSet phldrT="[Text]"/>
      <dgm:spPr/>
      <dgm:t>
        <a:bodyPr/>
        <a:lstStyle/>
        <a:p>
          <a:r>
            <a:rPr lang="en-US" dirty="0" smtClean="0"/>
            <a:t>Get approval from admin to upgrade</a:t>
          </a:r>
          <a:endParaRPr lang="en-US" dirty="0"/>
        </a:p>
      </dgm:t>
    </dgm:pt>
    <dgm:pt modelId="{11F1F426-1550-49D0-8F58-F35475A7E18E}" type="parTrans" cxnId="{8CDF9839-CD4F-487F-99AB-20B9218A181F}">
      <dgm:prSet/>
      <dgm:spPr/>
      <dgm:t>
        <a:bodyPr/>
        <a:lstStyle/>
        <a:p>
          <a:endParaRPr lang="en-US"/>
        </a:p>
      </dgm:t>
    </dgm:pt>
    <dgm:pt modelId="{A74835E2-4C37-4413-AF03-2E724090A9EC}" type="sibTrans" cxnId="{8CDF9839-CD4F-487F-99AB-20B9218A181F}">
      <dgm:prSet/>
      <dgm:spPr/>
      <dgm:t>
        <a:bodyPr/>
        <a:lstStyle/>
        <a:p>
          <a:endParaRPr lang="en-US"/>
        </a:p>
      </dgm:t>
    </dgm:pt>
    <dgm:pt modelId="{B0403CB3-B234-49F1-B603-767D872CDBB0}">
      <dgm:prSet phldrT="[Text]"/>
      <dgm:spPr/>
      <dgm:t>
        <a:bodyPr/>
        <a:lstStyle/>
        <a:p>
          <a:r>
            <a:rPr lang="en-US" dirty="0" smtClean="0"/>
            <a:t>Pre-migrate Mailbox Content</a:t>
          </a:r>
          <a:endParaRPr lang="en-US" dirty="0"/>
        </a:p>
      </dgm:t>
    </dgm:pt>
    <dgm:pt modelId="{552EAEAA-5530-4D46-978B-A8DC951042B8}" type="parTrans" cxnId="{7F68641D-C9DC-432F-94FB-B836D74996EB}">
      <dgm:prSet/>
      <dgm:spPr/>
      <dgm:t>
        <a:bodyPr/>
        <a:lstStyle/>
        <a:p>
          <a:endParaRPr lang="en-US"/>
        </a:p>
      </dgm:t>
    </dgm:pt>
    <dgm:pt modelId="{C84C9943-289B-4267-A789-D3778C836B25}" type="sibTrans" cxnId="{7F68641D-C9DC-432F-94FB-B836D74996EB}">
      <dgm:prSet/>
      <dgm:spPr/>
      <dgm:t>
        <a:bodyPr/>
        <a:lstStyle/>
        <a:p>
          <a:endParaRPr lang="en-US"/>
        </a:p>
      </dgm:t>
    </dgm:pt>
    <dgm:pt modelId="{006C731A-B540-4172-9B24-E3B235E2A313}">
      <dgm:prSet phldrT="[Text]"/>
      <dgm:spPr/>
      <dgm:t>
        <a:bodyPr/>
        <a:lstStyle/>
        <a:p>
          <a:r>
            <a:rPr lang="en-US" dirty="0" smtClean="0"/>
            <a:t>Prestage SharePoint sites</a:t>
          </a:r>
          <a:endParaRPr lang="en-US" dirty="0"/>
        </a:p>
      </dgm:t>
    </dgm:pt>
    <dgm:pt modelId="{59B841CE-7A7E-48CC-8CB5-94F95BD480F2}" type="parTrans" cxnId="{C4C76E47-A0BC-40CB-8179-40EC82CF370C}">
      <dgm:prSet/>
      <dgm:spPr/>
      <dgm:t>
        <a:bodyPr/>
        <a:lstStyle/>
        <a:p>
          <a:endParaRPr lang="en-US"/>
        </a:p>
      </dgm:t>
    </dgm:pt>
    <dgm:pt modelId="{C2E6AC21-F875-4BB9-9EF7-3019DE453196}" type="sibTrans" cxnId="{C4C76E47-A0BC-40CB-8179-40EC82CF370C}">
      <dgm:prSet/>
      <dgm:spPr/>
      <dgm:t>
        <a:bodyPr/>
        <a:lstStyle/>
        <a:p>
          <a:endParaRPr lang="en-US"/>
        </a:p>
      </dgm:t>
    </dgm:pt>
    <dgm:pt modelId="{D54E8019-6895-4B0F-A664-58B15C02CEF1}">
      <dgm:prSet phldrT="[Text]" custT="1"/>
      <dgm:spPr/>
      <dgm:t>
        <a:bodyPr/>
        <a:lstStyle/>
        <a:p>
          <a:r>
            <a:rPr lang="en-US" sz="1100" dirty="0" smtClean="0"/>
            <a:t>(4) Tenant Lock (T-1)</a:t>
          </a:r>
          <a:endParaRPr lang="en-US" sz="1100" dirty="0"/>
        </a:p>
      </dgm:t>
    </dgm:pt>
    <dgm:pt modelId="{87B94DC9-B402-4E3D-B16E-A90E64444A6C}" type="parTrans" cxnId="{CC70C68D-3C84-4610-84C2-0E2FD342153A}">
      <dgm:prSet/>
      <dgm:spPr/>
      <dgm:t>
        <a:bodyPr/>
        <a:lstStyle/>
        <a:p>
          <a:endParaRPr lang="en-US"/>
        </a:p>
      </dgm:t>
    </dgm:pt>
    <dgm:pt modelId="{E09D49F3-BF5F-4B28-B374-72ECA145D9CC}" type="sibTrans" cxnId="{CC70C68D-3C84-4610-84C2-0E2FD342153A}">
      <dgm:prSet/>
      <dgm:spPr/>
      <dgm:t>
        <a:bodyPr/>
        <a:lstStyle/>
        <a:p>
          <a:endParaRPr lang="en-US"/>
        </a:p>
      </dgm:t>
    </dgm:pt>
    <dgm:pt modelId="{ACCEEE7D-01BC-44E2-8917-E5BAE078C87E}">
      <dgm:prSet phldrT="[Text]"/>
      <dgm:spPr/>
      <dgm:t>
        <a:bodyPr/>
        <a:lstStyle/>
        <a:p>
          <a:r>
            <a:rPr lang="en-US" dirty="0" smtClean="0"/>
            <a:t>Lock V1 admin and block directory sync</a:t>
          </a:r>
          <a:endParaRPr lang="en-US" dirty="0"/>
        </a:p>
      </dgm:t>
    </dgm:pt>
    <dgm:pt modelId="{EBC365E0-C041-4EF9-95CF-0B2D772DA5C5}" type="parTrans" cxnId="{1067FBAD-9DAC-455A-8DFC-CDFC5CABCB1B}">
      <dgm:prSet/>
      <dgm:spPr/>
      <dgm:t>
        <a:bodyPr/>
        <a:lstStyle/>
        <a:p>
          <a:endParaRPr lang="en-US"/>
        </a:p>
      </dgm:t>
    </dgm:pt>
    <dgm:pt modelId="{8BE28D0B-03A4-4DE0-82E7-73D72D89E8ED}" type="sibTrans" cxnId="{1067FBAD-9DAC-455A-8DFC-CDFC5CABCB1B}">
      <dgm:prSet/>
      <dgm:spPr/>
      <dgm:t>
        <a:bodyPr/>
        <a:lstStyle/>
        <a:p>
          <a:endParaRPr lang="en-US"/>
        </a:p>
      </dgm:t>
    </dgm:pt>
    <dgm:pt modelId="{ECD67526-AB7E-4E56-BEF7-0ED4587EC427}">
      <dgm:prSet phldrT="[Text]"/>
      <dgm:spPr/>
      <dgm:t>
        <a:bodyPr/>
        <a:lstStyle/>
        <a:p>
          <a:r>
            <a:rPr lang="en-US" dirty="0" smtClean="0"/>
            <a:t>Lock MOCP</a:t>
          </a:r>
          <a:endParaRPr lang="en-US" dirty="0"/>
        </a:p>
      </dgm:t>
    </dgm:pt>
    <dgm:pt modelId="{84091201-CEDF-4368-9550-23DEBAAFD4D5}" type="parTrans" cxnId="{A6607C14-CC61-45ED-9B85-AE7723395B79}">
      <dgm:prSet/>
      <dgm:spPr/>
      <dgm:t>
        <a:bodyPr/>
        <a:lstStyle/>
        <a:p>
          <a:endParaRPr lang="en-US"/>
        </a:p>
      </dgm:t>
    </dgm:pt>
    <dgm:pt modelId="{35A317A5-545E-4F40-BBB7-07B61BAA5F4F}" type="sibTrans" cxnId="{A6607C14-CC61-45ED-9B85-AE7723395B79}">
      <dgm:prSet/>
      <dgm:spPr/>
      <dgm:t>
        <a:bodyPr/>
        <a:lstStyle/>
        <a:p>
          <a:endParaRPr lang="en-US"/>
        </a:p>
      </dgm:t>
    </dgm:pt>
    <dgm:pt modelId="{22B9886D-29FC-4B53-8611-FC73B373575C}">
      <dgm:prSet phldrT="[Text]" custT="1"/>
      <dgm:spPr/>
      <dgm:t>
        <a:bodyPr/>
        <a:lstStyle/>
        <a:p>
          <a:r>
            <a:rPr lang="en-US" sz="1100" dirty="0" smtClean="0"/>
            <a:t>(5) Data Upgrade (T)</a:t>
          </a:r>
          <a:endParaRPr lang="en-US" sz="1100" dirty="0"/>
        </a:p>
      </dgm:t>
    </dgm:pt>
    <dgm:pt modelId="{AFA1B82D-97EE-4F16-B2F7-9A40B1D7F2CC}" type="parTrans" cxnId="{2EB2CB6B-F1A4-4557-91E2-D292DECB2860}">
      <dgm:prSet/>
      <dgm:spPr/>
      <dgm:t>
        <a:bodyPr/>
        <a:lstStyle/>
        <a:p>
          <a:endParaRPr lang="en-US"/>
        </a:p>
      </dgm:t>
    </dgm:pt>
    <dgm:pt modelId="{099D52AB-EF38-40A1-86CF-42471FB09C9F}" type="sibTrans" cxnId="{2EB2CB6B-F1A4-4557-91E2-D292DECB2860}">
      <dgm:prSet/>
      <dgm:spPr/>
      <dgm:t>
        <a:bodyPr/>
        <a:lstStyle/>
        <a:p>
          <a:endParaRPr lang="en-US"/>
        </a:p>
      </dgm:t>
    </dgm:pt>
    <dgm:pt modelId="{31C06751-DB9E-4980-BEEB-79BD84336877}">
      <dgm:prSet phldrT="[Text]"/>
      <dgm:spPr/>
      <dgm:t>
        <a:bodyPr/>
        <a:lstStyle/>
        <a:p>
          <a:r>
            <a:rPr lang="en-US" dirty="0" smtClean="0"/>
            <a:t>Migrate Exchange Mailboxes</a:t>
          </a:r>
          <a:endParaRPr lang="en-US" dirty="0"/>
        </a:p>
      </dgm:t>
    </dgm:pt>
    <dgm:pt modelId="{FF947172-6ACE-4D83-8EE3-22FCC10B08DD}" type="parTrans" cxnId="{A538EF68-1FC8-4136-9604-3BAF1D3DECE7}">
      <dgm:prSet/>
      <dgm:spPr/>
      <dgm:t>
        <a:bodyPr/>
        <a:lstStyle/>
        <a:p>
          <a:endParaRPr lang="en-US"/>
        </a:p>
      </dgm:t>
    </dgm:pt>
    <dgm:pt modelId="{EE23693A-D949-429B-96FD-AD215E493288}" type="sibTrans" cxnId="{A538EF68-1FC8-4136-9604-3BAF1D3DECE7}">
      <dgm:prSet/>
      <dgm:spPr/>
      <dgm:t>
        <a:bodyPr/>
        <a:lstStyle/>
        <a:p>
          <a:endParaRPr lang="en-US"/>
        </a:p>
      </dgm:t>
    </dgm:pt>
    <dgm:pt modelId="{C6C74655-1F5B-4394-B388-0BA82F1A6C6C}">
      <dgm:prSet phldrT="[Text]"/>
      <dgm:spPr/>
      <dgm:t>
        <a:bodyPr/>
        <a:lstStyle/>
        <a:p>
          <a:r>
            <a:rPr lang="en-US" dirty="0" smtClean="0"/>
            <a:t>Upgrade OCO (Independent)</a:t>
          </a:r>
        </a:p>
      </dgm:t>
    </dgm:pt>
    <dgm:pt modelId="{5818F6A4-C58A-4E71-96B3-092B4D7638CD}" type="parTrans" cxnId="{6504F82F-7AC7-412A-A0EC-A8A5CA6AA29E}">
      <dgm:prSet/>
      <dgm:spPr/>
      <dgm:t>
        <a:bodyPr/>
        <a:lstStyle/>
        <a:p>
          <a:endParaRPr lang="en-US"/>
        </a:p>
      </dgm:t>
    </dgm:pt>
    <dgm:pt modelId="{CE43F485-B4CF-4C11-974F-32FE4C89E6EB}" type="sibTrans" cxnId="{6504F82F-7AC7-412A-A0EC-A8A5CA6AA29E}">
      <dgm:prSet/>
      <dgm:spPr/>
      <dgm:t>
        <a:bodyPr/>
        <a:lstStyle/>
        <a:p>
          <a:endParaRPr lang="en-US"/>
        </a:p>
      </dgm:t>
    </dgm:pt>
    <dgm:pt modelId="{83BE1795-1C4E-4C73-9A03-FE9BEDA75A1E}">
      <dgm:prSet phldrT="[Text]"/>
      <dgm:spPr/>
      <dgm:t>
        <a:bodyPr/>
        <a:lstStyle/>
        <a:p>
          <a:r>
            <a:rPr lang="en-US" dirty="0" smtClean="0"/>
            <a:t>Move SharePoint Sites</a:t>
          </a:r>
          <a:endParaRPr lang="en-US" dirty="0"/>
        </a:p>
      </dgm:t>
    </dgm:pt>
    <dgm:pt modelId="{EBFE50C3-0788-45FE-8259-1150C6E9C8E3}" type="parTrans" cxnId="{0BA1379F-59AA-4DC7-AEC9-7E5C8C0FD876}">
      <dgm:prSet/>
      <dgm:spPr/>
      <dgm:t>
        <a:bodyPr/>
        <a:lstStyle/>
        <a:p>
          <a:endParaRPr lang="en-US"/>
        </a:p>
      </dgm:t>
    </dgm:pt>
    <dgm:pt modelId="{5519DF49-67A2-4620-81EF-15DD5A786F98}" type="sibTrans" cxnId="{0BA1379F-59AA-4DC7-AEC9-7E5C8C0FD876}">
      <dgm:prSet/>
      <dgm:spPr/>
      <dgm:t>
        <a:bodyPr/>
        <a:lstStyle/>
        <a:p>
          <a:endParaRPr lang="en-US"/>
        </a:p>
      </dgm:t>
    </dgm:pt>
    <dgm:pt modelId="{E2C4FC1C-3C2E-405C-A5D6-3251A81A6F32}">
      <dgm:prSet phldrT="[Text]" custT="1"/>
      <dgm:spPr/>
      <dgm:t>
        <a:bodyPr/>
        <a:lstStyle/>
        <a:p>
          <a:r>
            <a:rPr lang="en-US" sz="1100" dirty="0" smtClean="0"/>
            <a:t>(6) Finalize (T+48)</a:t>
          </a:r>
          <a:endParaRPr lang="en-US" sz="1100" dirty="0"/>
        </a:p>
      </dgm:t>
    </dgm:pt>
    <dgm:pt modelId="{6CD4F05A-2F8D-494D-8C4B-B744D42494B4}" type="parTrans" cxnId="{4F43935C-0CB5-44BA-B6D1-9B731EF99EC7}">
      <dgm:prSet/>
      <dgm:spPr/>
      <dgm:t>
        <a:bodyPr/>
        <a:lstStyle/>
        <a:p>
          <a:endParaRPr lang="en-US"/>
        </a:p>
      </dgm:t>
    </dgm:pt>
    <dgm:pt modelId="{E5458474-9BE9-4274-AC77-E55618BCEEF7}" type="sibTrans" cxnId="{4F43935C-0CB5-44BA-B6D1-9B731EF99EC7}">
      <dgm:prSet/>
      <dgm:spPr/>
      <dgm:t>
        <a:bodyPr/>
        <a:lstStyle/>
        <a:p>
          <a:endParaRPr lang="en-US"/>
        </a:p>
      </dgm:t>
    </dgm:pt>
    <dgm:pt modelId="{63E786EF-A2D3-40CF-9233-9318D7BB1EFF}">
      <dgm:prSet phldrT="[Text]"/>
      <dgm:spPr/>
      <dgm:t>
        <a:bodyPr/>
        <a:lstStyle/>
        <a:p>
          <a:r>
            <a:rPr lang="en-US" dirty="0" smtClean="0"/>
            <a:t>Convert Exchange Domains</a:t>
          </a:r>
          <a:endParaRPr lang="en-US" dirty="0"/>
        </a:p>
      </dgm:t>
    </dgm:pt>
    <dgm:pt modelId="{F1368C9C-D9E5-46C7-92C0-86857C742653}" type="parTrans" cxnId="{9DC624AE-3CCC-43FF-9018-4C3D8C854C85}">
      <dgm:prSet/>
      <dgm:spPr/>
      <dgm:t>
        <a:bodyPr/>
        <a:lstStyle/>
        <a:p>
          <a:endParaRPr lang="en-US"/>
        </a:p>
      </dgm:t>
    </dgm:pt>
    <dgm:pt modelId="{90D95261-3F3D-4EF7-860C-FD012DF533A0}" type="sibTrans" cxnId="{9DC624AE-3CCC-43FF-9018-4C3D8C854C85}">
      <dgm:prSet/>
      <dgm:spPr/>
      <dgm:t>
        <a:bodyPr/>
        <a:lstStyle/>
        <a:p>
          <a:endParaRPr lang="en-US"/>
        </a:p>
      </dgm:t>
    </dgm:pt>
    <dgm:pt modelId="{BBE0D517-DFB3-4CC9-B9DB-509CDED86566}">
      <dgm:prSet phldrT="[Text]"/>
      <dgm:spPr/>
      <dgm:t>
        <a:bodyPr/>
        <a:lstStyle/>
        <a:p>
          <a:r>
            <a:rPr lang="en-US" dirty="0" smtClean="0"/>
            <a:t>Move FOPE Tenants</a:t>
          </a:r>
          <a:endParaRPr lang="en-US" dirty="0"/>
        </a:p>
      </dgm:t>
    </dgm:pt>
    <dgm:pt modelId="{37B4DE30-B067-4293-8768-AC2FD2EC035D}" type="parTrans" cxnId="{957200A2-8CD9-49D5-9F1F-305CDF78A16C}">
      <dgm:prSet/>
      <dgm:spPr/>
      <dgm:t>
        <a:bodyPr/>
        <a:lstStyle/>
        <a:p>
          <a:endParaRPr lang="en-US"/>
        </a:p>
      </dgm:t>
    </dgm:pt>
    <dgm:pt modelId="{10C1AC46-1CA2-4506-8406-60BB8ED389E0}" type="sibTrans" cxnId="{957200A2-8CD9-49D5-9F1F-305CDF78A16C}">
      <dgm:prSet/>
      <dgm:spPr/>
      <dgm:t>
        <a:bodyPr/>
        <a:lstStyle/>
        <a:p>
          <a:endParaRPr lang="en-US"/>
        </a:p>
      </dgm:t>
    </dgm:pt>
    <dgm:pt modelId="{AF966383-747A-4AAA-B121-AD2C1E8A5D48}">
      <dgm:prSet phldrT="[Text]"/>
      <dgm:spPr/>
      <dgm:t>
        <a:bodyPr/>
        <a:lstStyle/>
        <a:p>
          <a:r>
            <a:rPr lang="en-US" dirty="0" smtClean="0"/>
            <a:t>Convert OCP Licenses</a:t>
          </a:r>
          <a:endParaRPr lang="en-US" dirty="0"/>
        </a:p>
      </dgm:t>
    </dgm:pt>
    <dgm:pt modelId="{98485E9A-3884-4E3F-868F-A227092DED41}" type="parTrans" cxnId="{F317A062-3748-4D73-90E0-3A2EE0399611}">
      <dgm:prSet/>
      <dgm:spPr/>
      <dgm:t>
        <a:bodyPr/>
        <a:lstStyle/>
        <a:p>
          <a:endParaRPr lang="en-US"/>
        </a:p>
      </dgm:t>
    </dgm:pt>
    <dgm:pt modelId="{82093BF2-D7FF-4D69-BC19-C8EB2FEB1A3F}" type="sibTrans" cxnId="{F317A062-3748-4D73-90E0-3A2EE0399611}">
      <dgm:prSet/>
      <dgm:spPr/>
      <dgm:t>
        <a:bodyPr/>
        <a:lstStyle/>
        <a:p>
          <a:endParaRPr lang="en-US"/>
        </a:p>
      </dgm:t>
    </dgm:pt>
    <dgm:pt modelId="{6532C59E-079B-49CF-8442-562C84938A75}">
      <dgm:prSet phldrT="[Text]"/>
      <dgm:spPr/>
      <dgm:t>
        <a:bodyPr/>
        <a:lstStyle/>
        <a:p>
          <a:r>
            <a:rPr lang="en-US" dirty="0" smtClean="0"/>
            <a:t>Stop V1-V2 Sync Process</a:t>
          </a:r>
          <a:endParaRPr lang="en-US" dirty="0"/>
        </a:p>
      </dgm:t>
    </dgm:pt>
    <dgm:pt modelId="{B77C5393-0A87-427C-8186-4B801D07E224}" type="parTrans" cxnId="{E05D0A64-C496-4C5D-8653-0E1E7D7659D8}">
      <dgm:prSet/>
      <dgm:spPr/>
      <dgm:t>
        <a:bodyPr/>
        <a:lstStyle/>
        <a:p>
          <a:endParaRPr lang="en-US"/>
        </a:p>
      </dgm:t>
    </dgm:pt>
    <dgm:pt modelId="{5ED8B9BE-5B1B-4B1E-81F0-D937342AE09A}" type="sibTrans" cxnId="{E05D0A64-C496-4C5D-8653-0E1E7D7659D8}">
      <dgm:prSet/>
      <dgm:spPr/>
      <dgm:t>
        <a:bodyPr/>
        <a:lstStyle/>
        <a:p>
          <a:endParaRPr lang="en-US"/>
        </a:p>
      </dgm:t>
    </dgm:pt>
    <dgm:pt modelId="{02DDAC57-B890-414E-8D2F-2F91A7D1493D}">
      <dgm:prSet phldrT="[Text]"/>
      <dgm:spPr/>
      <dgm:t>
        <a:bodyPr/>
        <a:lstStyle/>
        <a:p>
          <a:r>
            <a:rPr lang="en-US" dirty="0" smtClean="0"/>
            <a:t>Enable V2 Admin Access</a:t>
          </a:r>
          <a:endParaRPr lang="en-US" dirty="0"/>
        </a:p>
      </dgm:t>
    </dgm:pt>
    <dgm:pt modelId="{2460A044-8138-4FCB-98D9-315169E929EC}" type="parTrans" cxnId="{5B5D5DCC-AEA0-4A60-A83E-2F2FEA1D2B10}">
      <dgm:prSet/>
      <dgm:spPr/>
      <dgm:t>
        <a:bodyPr/>
        <a:lstStyle/>
        <a:p>
          <a:endParaRPr lang="en-US"/>
        </a:p>
      </dgm:t>
    </dgm:pt>
    <dgm:pt modelId="{1798C95C-734D-4584-8993-AB8F0A6F3703}" type="sibTrans" cxnId="{5B5D5DCC-AEA0-4A60-A83E-2F2FEA1D2B10}">
      <dgm:prSet/>
      <dgm:spPr/>
      <dgm:t>
        <a:bodyPr/>
        <a:lstStyle/>
        <a:p>
          <a:endParaRPr lang="en-US"/>
        </a:p>
      </dgm:t>
    </dgm:pt>
    <dgm:pt modelId="{33513BE8-8617-493B-B8C2-639B0281E391}" type="pres">
      <dgm:prSet presAssocID="{F65D204E-48D5-43F5-8AE2-65CF1578167A}" presName="Name0" presStyleCnt="0">
        <dgm:presLayoutVars>
          <dgm:dir/>
          <dgm:animLvl val="lvl"/>
          <dgm:resizeHandles val="exact"/>
        </dgm:presLayoutVars>
      </dgm:prSet>
      <dgm:spPr/>
      <dgm:t>
        <a:bodyPr/>
        <a:lstStyle/>
        <a:p>
          <a:endParaRPr lang="en-US"/>
        </a:p>
      </dgm:t>
    </dgm:pt>
    <dgm:pt modelId="{5178B829-1068-4ED7-8069-E7E2238E7A2D}" type="pres">
      <dgm:prSet presAssocID="{95337DFB-F3E5-4E25-9127-5C40206F9249}" presName="linNode" presStyleCnt="0"/>
      <dgm:spPr/>
    </dgm:pt>
    <dgm:pt modelId="{FC7A9983-0A48-40EE-B9A4-196CC05B1247}" type="pres">
      <dgm:prSet presAssocID="{95337DFB-F3E5-4E25-9127-5C40206F9249}" presName="parTx" presStyleLbl="revTx" presStyleIdx="0" presStyleCnt="6" custScaleX="128750">
        <dgm:presLayoutVars>
          <dgm:chMax val="1"/>
          <dgm:bulletEnabled val="1"/>
        </dgm:presLayoutVars>
      </dgm:prSet>
      <dgm:spPr/>
      <dgm:t>
        <a:bodyPr/>
        <a:lstStyle/>
        <a:p>
          <a:endParaRPr lang="en-US"/>
        </a:p>
      </dgm:t>
    </dgm:pt>
    <dgm:pt modelId="{4EB389D9-5688-4918-BC9B-B8E1E0F6AE79}" type="pres">
      <dgm:prSet presAssocID="{95337DFB-F3E5-4E25-9127-5C40206F9249}" presName="bracket" presStyleLbl="parChTrans1D1" presStyleIdx="0" presStyleCnt="6"/>
      <dgm:spPr/>
    </dgm:pt>
    <dgm:pt modelId="{20D7D0DA-F9B1-4530-8EF5-E2A4D083921D}" type="pres">
      <dgm:prSet presAssocID="{95337DFB-F3E5-4E25-9127-5C40206F9249}" presName="spH" presStyleCnt="0"/>
      <dgm:spPr/>
    </dgm:pt>
    <dgm:pt modelId="{A6815DF3-7D6C-4888-90E6-9C6EA2B18D5F}" type="pres">
      <dgm:prSet presAssocID="{95337DFB-F3E5-4E25-9127-5C40206F9249}" presName="desTx" presStyleLbl="node1" presStyleIdx="0" presStyleCnt="6">
        <dgm:presLayoutVars>
          <dgm:bulletEnabled val="1"/>
        </dgm:presLayoutVars>
      </dgm:prSet>
      <dgm:spPr/>
      <dgm:t>
        <a:bodyPr/>
        <a:lstStyle/>
        <a:p>
          <a:endParaRPr lang="en-US"/>
        </a:p>
      </dgm:t>
    </dgm:pt>
    <dgm:pt modelId="{A7DC48A9-C1C8-4553-9BAD-3ADA4EE0B020}" type="pres">
      <dgm:prSet presAssocID="{464B0C56-028B-4C0D-9A39-1247D442CAF6}" presName="spV" presStyleCnt="0"/>
      <dgm:spPr/>
    </dgm:pt>
    <dgm:pt modelId="{3B019500-2C80-42D3-917D-60401B82EFF8}" type="pres">
      <dgm:prSet presAssocID="{48322D17-97D7-4844-A2FB-9BADA7EEE897}" presName="linNode" presStyleCnt="0"/>
      <dgm:spPr/>
    </dgm:pt>
    <dgm:pt modelId="{D585818C-91EC-435C-B3EB-927F883A6C3B}" type="pres">
      <dgm:prSet presAssocID="{48322D17-97D7-4844-A2FB-9BADA7EEE897}" presName="parTx" presStyleLbl="revTx" presStyleIdx="1" presStyleCnt="6" custScaleX="128750">
        <dgm:presLayoutVars>
          <dgm:chMax val="1"/>
          <dgm:bulletEnabled val="1"/>
        </dgm:presLayoutVars>
      </dgm:prSet>
      <dgm:spPr/>
      <dgm:t>
        <a:bodyPr/>
        <a:lstStyle/>
        <a:p>
          <a:endParaRPr lang="en-US"/>
        </a:p>
      </dgm:t>
    </dgm:pt>
    <dgm:pt modelId="{8FD879C9-362A-4FDE-8BC8-7BF239A0EC2C}" type="pres">
      <dgm:prSet presAssocID="{48322D17-97D7-4844-A2FB-9BADA7EEE897}" presName="bracket" presStyleLbl="parChTrans1D1" presStyleIdx="1" presStyleCnt="6"/>
      <dgm:spPr/>
    </dgm:pt>
    <dgm:pt modelId="{1C781C90-D8B1-4ECA-9EC7-9A074CB3DDCC}" type="pres">
      <dgm:prSet presAssocID="{48322D17-97D7-4844-A2FB-9BADA7EEE897}" presName="spH" presStyleCnt="0"/>
      <dgm:spPr/>
    </dgm:pt>
    <dgm:pt modelId="{F7DC8869-6B85-4484-BF29-42877BC4F280}" type="pres">
      <dgm:prSet presAssocID="{48322D17-97D7-4844-A2FB-9BADA7EEE897}" presName="desTx" presStyleLbl="node1" presStyleIdx="1" presStyleCnt="6">
        <dgm:presLayoutVars>
          <dgm:bulletEnabled val="1"/>
        </dgm:presLayoutVars>
      </dgm:prSet>
      <dgm:spPr/>
      <dgm:t>
        <a:bodyPr/>
        <a:lstStyle/>
        <a:p>
          <a:endParaRPr lang="en-US"/>
        </a:p>
      </dgm:t>
    </dgm:pt>
    <dgm:pt modelId="{729887AB-0E22-42AD-99C0-62A03FA994D1}" type="pres">
      <dgm:prSet presAssocID="{E79D4B3A-5736-4C56-A5F7-AE6E549BD306}" presName="spV" presStyleCnt="0"/>
      <dgm:spPr/>
    </dgm:pt>
    <dgm:pt modelId="{ED364E70-53EC-4923-AB06-41D47A618F27}" type="pres">
      <dgm:prSet presAssocID="{77FAA2F5-C99F-454F-894E-503BE6D8DD51}" presName="linNode" presStyleCnt="0"/>
      <dgm:spPr/>
    </dgm:pt>
    <dgm:pt modelId="{E98EC8F6-7168-48F5-9D67-A04F6F1E17A3}" type="pres">
      <dgm:prSet presAssocID="{77FAA2F5-C99F-454F-894E-503BE6D8DD51}" presName="parTx" presStyleLbl="revTx" presStyleIdx="2" presStyleCnt="6" custScaleX="128404">
        <dgm:presLayoutVars>
          <dgm:chMax val="1"/>
          <dgm:bulletEnabled val="1"/>
        </dgm:presLayoutVars>
      </dgm:prSet>
      <dgm:spPr/>
      <dgm:t>
        <a:bodyPr/>
        <a:lstStyle/>
        <a:p>
          <a:endParaRPr lang="en-US"/>
        </a:p>
      </dgm:t>
    </dgm:pt>
    <dgm:pt modelId="{F99A46BE-3EED-4EC5-81CE-09AC5F1F33EA}" type="pres">
      <dgm:prSet presAssocID="{77FAA2F5-C99F-454F-894E-503BE6D8DD51}" presName="bracket" presStyleLbl="parChTrans1D1" presStyleIdx="2" presStyleCnt="6"/>
      <dgm:spPr/>
    </dgm:pt>
    <dgm:pt modelId="{AC9AF3EB-E7A2-4002-9C37-761F0EFA0804}" type="pres">
      <dgm:prSet presAssocID="{77FAA2F5-C99F-454F-894E-503BE6D8DD51}" presName="spH" presStyleCnt="0"/>
      <dgm:spPr/>
    </dgm:pt>
    <dgm:pt modelId="{DBF2AD2E-1AC6-4D7C-9D10-A47D23F303C3}" type="pres">
      <dgm:prSet presAssocID="{77FAA2F5-C99F-454F-894E-503BE6D8DD51}" presName="desTx" presStyleLbl="node1" presStyleIdx="2" presStyleCnt="6">
        <dgm:presLayoutVars>
          <dgm:bulletEnabled val="1"/>
        </dgm:presLayoutVars>
      </dgm:prSet>
      <dgm:spPr/>
      <dgm:t>
        <a:bodyPr/>
        <a:lstStyle/>
        <a:p>
          <a:endParaRPr lang="en-US"/>
        </a:p>
      </dgm:t>
    </dgm:pt>
    <dgm:pt modelId="{CD072194-8F3D-49B4-954F-C159D2A3E397}" type="pres">
      <dgm:prSet presAssocID="{5DE21DF0-EBA0-4727-9B0B-920B9A0998D3}" presName="spV" presStyleCnt="0"/>
      <dgm:spPr/>
    </dgm:pt>
    <dgm:pt modelId="{A0BDD5E7-A938-462F-B675-04DA2323C32C}" type="pres">
      <dgm:prSet presAssocID="{D54E8019-6895-4B0F-A664-58B15C02CEF1}" presName="linNode" presStyleCnt="0"/>
      <dgm:spPr/>
    </dgm:pt>
    <dgm:pt modelId="{109B739C-9994-4B29-9DEA-8BEE1C3A350B}" type="pres">
      <dgm:prSet presAssocID="{D54E8019-6895-4B0F-A664-58B15C02CEF1}" presName="parTx" presStyleLbl="revTx" presStyleIdx="3" presStyleCnt="6" custScaleX="128750">
        <dgm:presLayoutVars>
          <dgm:chMax val="1"/>
          <dgm:bulletEnabled val="1"/>
        </dgm:presLayoutVars>
      </dgm:prSet>
      <dgm:spPr/>
      <dgm:t>
        <a:bodyPr/>
        <a:lstStyle/>
        <a:p>
          <a:endParaRPr lang="en-US"/>
        </a:p>
      </dgm:t>
    </dgm:pt>
    <dgm:pt modelId="{9A857112-454F-4F8F-8793-6A5C2E5DECA2}" type="pres">
      <dgm:prSet presAssocID="{D54E8019-6895-4B0F-A664-58B15C02CEF1}" presName="bracket" presStyleLbl="parChTrans1D1" presStyleIdx="3" presStyleCnt="6"/>
      <dgm:spPr/>
    </dgm:pt>
    <dgm:pt modelId="{093BBDCF-66D4-4288-BD2A-1E33891AEC6F}" type="pres">
      <dgm:prSet presAssocID="{D54E8019-6895-4B0F-A664-58B15C02CEF1}" presName="spH" presStyleCnt="0"/>
      <dgm:spPr/>
    </dgm:pt>
    <dgm:pt modelId="{6E8ADE4A-204D-4317-80A8-940831ABA0C9}" type="pres">
      <dgm:prSet presAssocID="{D54E8019-6895-4B0F-A664-58B15C02CEF1}" presName="desTx" presStyleLbl="node1" presStyleIdx="3" presStyleCnt="6">
        <dgm:presLayoutVars>
          <dgm:bulletEnabled val="1"/>
        </dgm:presLayoutVars>
      </dgm:prSet>
      <dgm:spPr/>
      <dgm:t>
        <a:bodyPr/>
        <a:lstStyle/>
        <a:p>
          <a:endParaRPr lang="en-US"/>
        </a:p>
      </dgm:t>
    </dgm:pt>
    <dgm:pt modelId="{C2C6FC0E-C16D-494D-B718-C169F12EB28B}" type="pres">
      <dgm:prSet presAssocID="{E09D49F3-BF5F-4B28-B374-72ECA145D9CC}" presName="spV" presStyleCnt="0"/>
      <dgm:spPr/>
    </dgm:pt>
    <dgm:pt modelId="{50E33B4C-5F74-4B3B-8CF4-25DF72C009EB}" type="pres">
      <dgm:prSet presAssocID="{22B9886D-29FC-4B53-8611-FC73B373575C}" presName="linNode" presStyleCnt="0"/>
      <dgm:spPr/>
    </dgm:pt>
    <dgm:pt modelId="{4DE60801-42C4-49B4-9F8D-2F575AC408F5}" type="pres">
      <dgm:prSet presAssocID="{22B9886D-29FC-4B53-8611-FC73B373575C}" presName="parTx" presStyleLbl="revTx" presStyleIdx="4" presStyleCnt="6" custScaleX="128750">
        <dgm:presLayoutVars>
          <dgm:chMax val="1"/>
          <dgm:bulletEnabled val="1"/>
        </dgm:presLayoutVars>
      </dgm:prSet>
      <dgm:spPr/>
      <dgm:t>
        <a:bodyPr/>
        <a:lstStyle/>
        <a:p>
          <a:endParaRPr lang="en-US"/>
        </a:p>
      </dgm:t>
    </dgm:pt>
    <dgm:pt modelId="{FB388491-8AE3-4416-B347-1A6138A77598}" type="pres">
      <dgm:prSet presAssocID="{22B9886D-29FC-4B53-8611-FC73B373575C}" presName="bracket" presStyleLbl="parChTrans1D1" presStyleIdx="4" presStyleCnt="6"/>
      <dgm:spPr/>
    </dgm:pt>
    <dgm:pt modelId="{DBCB5390-B7AB-4A28-BFA5-F4AE89672ACF}" type="pres">
      <dgm:prSet presAssocID="{22B9886D-29FC-4B53-8611-FC73B373575C}" presName="spH" presStyleCnt="0"/>
      <dgm:spPr/>
    </dgm:pt>
    <dgm:pt modelId="{BA8EC5E5-591E-480D-86A0-F502498982AA}" type="pres">
      <dgm:prSet presAssocID="{22B9886D-29FC-4B53-8611-FC73B373575C}" presName="desTx" presStyleLbl="node1" presStyleIdx="4" presStyleCnt="6">
        <dgm:presLayoutVars>
          <dgm:bulletEnabled val="1"/>
        </dgm:presLayoutVars>
      </dgm:prSet>
      <dgm:spPr/>
      <dgm:t>
        <a:bodyPr/>
        <a:lstStyle/>
        <a:p>
          <a:endParaRPr lang="en-US"/>
        </a:p>
      </dgm:t>
    </dgm:pt>
    <dgm:pt modelId="{FC2BEAE7-8ABC-4C89-B235-C95CA5AA10A4}" type="pres">
      <dgm:prSet presAssocID="{099D52AB-EF38-40A1-86CF-42471FB09C9F}" presName="spV" presStyleCnt="0"/>
      <dgm:spPr/>
    </dgm:pt>
    <dgm:pt modelId="{00C65454-86FD-4D05-B096-B9DBCD025631}" type="pres">
      <dgm:prSet presAssocID="{E2C4FC1C-3C2E-405C-A5D6-3251A81A6F32}" presName="linNode" presStyleCnt="0"/>
      <dgm:spPr/>
    </dgm:pt>
    <dgm:pt modelId="{730C2383-080D-4BBE-8CB4-BA8D759D797D}" type="pres">
      <dgm:prSet presAssocID="{E2C4FC1C-3C2E-405C-A5D6-3251A81A6F32}" presName="parTx" presStyleLbl="revTx" presStyleIdx="5" presStyleCnt="6" custScaleX="128750">
        <dgm:presLayoutVars>
          <dgm:chMax val="1"/>
          <dgm:bulletEnabled val="1"/>
        </dgm:presLayoutVars>
      </dgm:prSet>
      <dgm:spPr/>
      <dgm:t>
        <a:bodyPr/>
        <a:lstStyle/>
        <a:p>
          <a:endParaRPr lang="en-US"/>
        </a:p>
      </dgm:t>
    </dgm:pt>
    <dgm:pt modelId="{2B7AE698-3F29-4228-BA76-4E6BE5C751C9}" type="pres">
      <dgm:prSet presAssocID="{E2C4FC1C-3C2E-405C-A5D6-3251A81A6F32}" presName="bracket" presStyleLbl="parChTrans1D1" presStyleIdx="5" presStyleCnt="6"/>
      <dgm:spPr/>
    </dgm:pt>
    <dgm:pt modelId="{279AE934-5D68-4333-9336-9E4178C7D593}" type="pres">
      <dgm:prSet presAssocID="{E2C4FC1C-3C2E-405C-A5D6-3251A81A6F32}" presName="spH" presStyleCnt="0"/>
      <dgm:spPr/>
    </dgm:pt>
    <dgm:pt modelId="{AFF00277-E10A-40AA-B7AE-239AD3440633}" type="pres">
      <dgm:prSet presAssocID="{E2C4FC1C-3C2E-405C-A5D6-3251A81A6F32}" presName="desTx" presStyleLbl="node1" presStyleIdx="5" presStyleCnt="6">
        <dgm:presLayoutVars>
          <dgm:bulletEnabled val="1"/>
        </dgm:presLayoutVars>
      </dgm:prSet>
      <dgm:spPr/>
      <dgm:t>
        <a:bodyPr/>
        <a:lstStyle/>
        <a:p>
          <a:endParaRPr lang="en-US"/>
        </a:p>
      </dgm:t>
    </dgm:pt>
  </dgm:ptLst>
  <dgm:cxnLst>
    <dgm:cxn modelId="{5B5D5DCC-AEA0-4A60-A83E-2F2FEA1D2B10}" srcId="{E2C4FC1C-3C2E-405C-A5D6-3251A81A6F32}" destId="{02DDAC57-B890-414E-8D2F-2F91A7D1493D}" srcOrd="4" destOrd="0" parTransId="{2460A044-8138-4FCB-98D9-315169E929EC}" sibTransId="{1798C95C-734D-4584-8993-AB8F0A6F3703}"/>
    <dgm:cxn modelId="{8C82BC36-4810-4048-BE51-A9B47623FEA8}" type="presOf" srcId="{CACF11C0-44BE-445D-9F04-8AADF36E57F1}" destId="{A6815DF3-7D6C-4888-90E6-9C6EA2B18D5F}" srcOrd="0" destOrd="1" presId="urn:diagrams.loki3.com/BracketList+Icon"/>
    <dgm:cxn modelId="{5D8FE607-0426-4608-B272-90C60448C701}" type="presOf" srcId="{6532C59E-079B-49CF-8442-562C84938A75}" destId="{AFF00277-E10A-40AA-B7AE-239AD3440633}" srcOrd="0" destOrd="3" presId="urn:diagrams.loki3.com/BracketList+Icon"/>
    <dgm:cxn modelId="{2EB2CB6B-F1A4-4557-91E2-D292DECB2860}" srcId="{F65D204E-48D5-43F5-8AE2-65CF1578167A}" destId="{22B9886D-29FC-4B53-8611-FC73B373575C}" srcOrd="4" destOrd="0" parTransId="{AFA1B82D-97EE-4F16-B2F7-9A40B1D7F2CC}" sibTransId="{099D52AB-EF38-40A1-86CF-42471FB09C9F}"/>
    <dgm:cxn modelId="{F764C46C-CEFC-4276-AB15-646EACEC23B6}" type="presOf" srcId="{77FAA2F5-C99F-454F-894E-503BE6D8DD51}" destId="{E98EC8F6-7168-48F5-9D67-A04F6F1E17A3}" srcOrd="0" destOrd="0" presId="urn:diagrams.loki3.com/BracketList+Icon"/>
    <dgm:cxn modelId="{9E2B9126-BC42-42ED-A0E0-5FC8DD9BB23E}" type="presOf" srcId="{7B62CEA7-37B9-4F24-83A8-0C1FAB608800}" destId="{A6815DF3-7D6C-4888-90E6-9C6EA2B18D5F}" srcOrd="0" destOrd="0" presId="urn:diagrams.loki3.com/BracketList+Icon"/>
    <dgm:cxn modelId="{8CDF9839-CD4F-487F-99AB-20B9218A181F}" srcId="{48322D17-97D7-4844-A2FB-9BADA7EEE897}" destId="{9FD3C3B8-3D1C-4F4D-84DF-432182CEA2E4}" srcOrd="1" destOrd="0" parTransId="{11F1F426-1550-49D0-8F58-F35475A7E18E}" sibTransId="{A74835E2-4C37-4413-AF03-2E724090A9EC}"/>
    <dgm:cxn modelId="{C4C76E47-A0BC-40CB-8179-40EC82CF370C}" srcId="{77FAA2F5-C99F-454F-894E-503BE6D8DD51}" destId="{006C731A-B540-4172-9B24-E3B235E2A313}" srcOrd="1" destOrd="0" parTransId="{59B841CE-7A7E-48CC-8CB5-94F95BD480F2}" sibTransId="{C2E6AC21-F875-4BB9-9EF7-3019DE453196}"/>
    <dgm:cxn modelId="{19F97F6D-62E1-48CF-A9A6-BEE405249075}" type="presOf" srcId="{ECD67526-AB7E-4E56-BEF7-0ED4587EC427}" destId="{6E8ADE4A-204D-4317-80A8-940831ABA0C9}" srcOrd="0" destOrd="1" presId="urn:diagrams.loki3.com/BracketList+Icon"/>
    <dgm:cxn modelId="{E05D0A64-C496-4C5D-8653-0E1E7D7659D8}" srcId="{E2C4FC1C-3C2E-405C-A5D6-3251A81A6F32}" destId="{6532C59E-079B-49CF-8442-562C84938A75}" srcOrd="3" destOrd="0" parTransId="{B77C5393-0A87-427C-8186-4B801D07E224}" sibTransId="{5ED8B9BE-5B1B-4B1E-81F0-D937342AE09A}"/>
    <dgm:cxn modelId="{3782095B-BCFE-4693-B602-7F45B6F6D63E}" srcId="{95337DFB-F3E5-4E25-9127-5C40206F9249}" destId="{CACF11C0-44BE-445D-9F04-8AADF36E57F1}" srcOrd="1" destOrd="0" parTransId="{8F0C08B2-1CB4-4474-9DE1-7905D0F16079}" sibTransId="{5FF2C3E5-1485-4298-AD44-A3C9FB945CC2}"/>
    <dgm:cxn modelId="{957200A2-8CD9-49D5-9F1F-305CDF78A16C}" srcId="{E2C4FC1C-3C2E-405C-A5D6-3251A81A6F32}" destId="{BBE0D517-DFB3-4CC9-B9DB-509CDED86566}" srcOrd="1" destOrd="0" parTransId="{37B4DE30-B067-4293-8768-AC2FD2EC035D}" sibTransId="{10C1AC46-1CA2-4506-8406-60BB8ED389E0}"/>
    <dgm:cxn modelId="{93A7551B-82BC-46E3-A08C-284C43C05E58}" type="presOf" srcId="{D54E8019-6895-4B0F-A664-58B15C02CEF1}" destId="{109B739C-9994-4B29-9DEA-8BEE1C3A350B}" srcOrd="0" destOrd="0" presId="urn:diagrams.loki3.com/BracketList+Icon"/>
    <dgm:cxn modelId="{6504F82F-7AC7-412A-A0EC-A8A5CA6AA29E}" srcId="{95337DFB-F3E5-4E25-9127-5C40206F9249}" destId="{C6C74655-1F5B-4394-B388-0BA82F1A6C6C}" srcOrd="2" destOrd="0" parTransId="{5818F6A4-C58A-4E71-96B3-092B4D7638CD}" sibTransId="{CE43F485-B4CF-4C11-974F-32FE4C89E6EB}"/>
    <dgm:cxn modelId="{7F68641D-C9DC-432F-94FB-B836D74996EB}" srcId="{77FAA2F5-C99F-454F-894E-503BE6D8DD51}" destId="{B0403CB3-B234-49F1-B603-767D872CDBB0}" srcOrd="0" destOrd="0" parTransId="{552EAEAA-5530-4D46-978B-A8DC951042B8}" sibTransId="{C84C9943-289B-4267-A789-D3778C836B25}"/>
    <dgm:cxn modelId="{4434AA24-7BC1-4173-8BC3-AAB41FB77A4B}" type="presOf" srcId="{ACCEEE7D-01BC-44E2-8917-E5BAE078C87E}" destId="{6E8ADE4A-204D-4317-80A8-940831ABA0C9}" srcOrd="0" destOrd="0" presId="urn:diagrams.loki3.com/BracketList+Icon"/>
    <dgm:cxn modelId="{156068EA-22EE-4A51-802D-96F48C5D974F}" type="presOf" srcId="{31C06751-DB9E-4980-BEEB-79BD84336877}" destId="{BA8EC5E5-591E-480D-86A0-F502498982AA}" srcOrd="0" destOrd="0" presId="urn:diagrams.loki3.com/BracketList+Icon"/>
    <dgm:cxn modelId="{7622A107-A924-4998-BDD7-F1EE0BF2948D}" srcId="{F65D204E-48D5-43F5-8AE2-65CF1578167A}" destId="{77FAA2F5-C99F-454F-894E-503BE6D8DD51}" srcOrd="2" destOrd="0" parTransId="{BBFB5E84-687D-470B-A08E-D7AAED307987}" sibTransId="{5DE21DF0-EBA0-4727-9B0B-920B9A0998D3}"/>
    <dgm:cxn modelId="{D8216340-F27E-4559-81F6-DD587806EB78}" type="presOf" srcId="{AF966383-747A-4AAA-B121-AD2C1E8A5D48}" destId="{AFF00277-E10A-40AA-B7AE-239AD3440633}" srcOrd="0" destOrd="2" presId="urn:diagrams.loki3.com/BracketList+Icon"/>
    <dgm:cxn modelId="{CC70C68D-3C84-4610-84C2-0E2FD342153A}" srcId="{F65D204E-48D5-43F5-8AE2-65CF1578167A}" destId="{D54E8019-6895-4B0F-A664-58B15C02CEF1}" srcOrd="3" destOrd="0" parTransId="{87B94DC9-B402-4E3D-B16E-A90E64444A6C}" sibTransId="{E09D49F3-BF5F-4B28-B374-72ECA145D9CC}"/>
    <dgm:cxn modelId="{3ADEAE93-33BA-4761-BA69-EEE37C59C268}" srcId="{F65D204E-48D5-43F5-8AE2-65CF1578167A}" destId="{95337DFB-F3E5-4E25-9127-5C40206F9249}" srcOrd="0" destOrd="0" parTransId="{88EC0595-67E9-4FB0-9581-AAD5EE67C55F}" sibTransId="{464B0C56-028B-4C0D-9A39-1247D442CAF6}"/>
    <dgm:cxn modelId="{1BD6BDE7-D6C0-4F73-8882-F7B0E8DEE3F7}" srcId="{F65D204E-48D5-43F5-8AE2-65CF1578167A}" destId="{48322D17-97D7-4844-A2FB-9BADA7EEE897}" srcOrd="1" destOrd="0" parTransId="{89C911A3-44A3-4F4F-A36D-B9E7FB641056}" sibTransId="{E79D4B3A-5736-4C56-A5F7-AE6E549BD306}"/>
    <dgm:cxn modelId="{DF76C434-1641-4FBF-87DF-CF19B7F0689F}" type="presOf" srcId="{22B9886D-29FC-4B53-8611-FC73B373575C}" destId="{4DE60801-42C4-49B4-9F8D-2F575AC408F5}" srcOrd="0" destOrd="0" presId="urn:diagrams.loki3.com/BracketList+Icon"/>
    <dgm:cxn modelId="{AC11E4D6-15F5-4C03-8FFD-E7FBB83E3CDD}" type="presOf" srcId="{E2C4FC1C-3C2E-405C-A5D6-3251A81A6F32}" destId="{730C2383-080D-4BBE-8CB4-BA8D759D797D}" srcOrd="0" destOrd="0" presId="urn:diagrams.loki3.com/BracketList+Icon"/>
    <dgm:cxn modelId="{E487A7AA-CEE7-4B22-931B-F6A8ACA48055}" type="presOf" srcId="{83BE1795-1C4E-4C73-9A03-FE9BEDA75A1E}" destId="{BA8EC5E5-591E-480D-86A0-F502498982AA}" srcOrd="0" destOrd="1" presId="urn:diagrams.loki3.com/BracketList+Icon"/>
    <dgm:cxn modelId="{A3A1E6D2-80AD-4C71-9414-1657F95A4290}" srcId="{48322D17-97D7-4844-A2FB-9BADA7EEE897}" destId="{7E31EDBC-BC29-4478-8AF1-3EBE827E5587}" srcOrd="0" destOrd="0" parTransId="{88F105A0-D34A-4492-AE4B-20777D7DA228}" sibTransId="{40AB7A56-1D8F-4684-980A-BC397C90BC20}"/>
    <dgm:cxn modelId="{B5174C09-E7A0-44E6-8517-8A92D6BDA10D}" type="presOf" srcId="{B0403CB3-B234-49F1-B603-767D872CDBB0}" destId="{DBF2AD2E-1AC6-4D7C-9D10-A47D23F303C3}" srcOrd="0" destOrd="0" presId="urn:diagrams.loki3.com/BracketList+Icon"/>
    <dgm:cxn modelId="{9DC624AE-3CCC-43FF-9018-4C3D8C854C85}" srcId="{E2C4FC1C-3C2E-405C-A5D6-3251A81A6F32}" destId="{63E786EF-A2D3-40CF-9233-9318D7BB1EFF}" srcOrd="0" destOrd="0" parTransId="{F1368C9C-D9E5-46C7-92C0-86857C742653}" sibTransId="{90D95261-3F3D-4EF7-860C-FD012DF533A0}"/>
    <dgm:cxn modelId="{5EC74575-814E-4DC5-AD2A-020E4E26EB4B}" srcId="{95337DFB-F3E5-4E25-9127-5C40206F9249}" destId="{7B62CEA7-37B9-4F24-83A8-0C1FAB608800}" srcOrd="0" destOrd="0" parTransId="{B87182AD-B081-4401-A067-53E792A60C80}" sibTransId="{AD15EEA3-2542-4F39-B423-57CBC0694B70}"/>
    <dgm:cxn modelId="{C7281644-537D-402B-AF71-0811131E827D}" type="presOf" srcId="{9FD3C3B8-3D1C-4F4D-84DF-432182CEA2E4}" destId="{F7DC8869-6B85-4484-BF29-42877BC4F280}" srcOrd="0" destOrd="1" presId="urn:diagrams.loki3.com/BracketList+Icon"/>
    <dgm:cxn modelId="{4954AAD6-D30E-423C-900A-6A7EEFA3184B}" type="presOf" srcId="{7E31EDBC-BC29-4478-8AF1-3EBE827E5587}" destId="{F7DC8869-6B85-4484-BF29-42877BC4F280}" srcOrd="0" destOrd="0" presId="urn:diagrams.loki3.com/BracketList+Icon"/>
    <dgm:cxn modelId="{089532F0-EF50-44C1-B0F8-B865A038D88E}" type="presOf" srcId="{63E786EF-A2D3-40CF-9233-9318D7BB1EFF}" destId="{AFF00277-E10A-40AA-B7AE-239AD3440633}" srcOrd="0" destOrd="0" presId="urn:diagrams.loki3.com/BracketList+Icon"/>
    <dgm:cxn modelId="{85EE72A1-A589-47F3-B399-C06D620AB863}" type="presOf" srcId="{F65D204E-48D5-43F5-8AE2-65CF1578167A}" destId="{33513BE8-8617-493B-B8C2-639B0281E391}" srcOrd="0" destOrd="0" presId="urn:diagrams.loki3.com/BracketList+Icon"/>
    <dgm:cxn modelId="{4F43935C-0CB5-44BA-B6D1-9B731EF99EC7}" srcId="{F65D204E-48D5-43F5-8AE2-65CF1578167A}" destId="{E2C4FC1C-3C2E-405C-A5D6-3251A81A6F32}" srcOrd="5" destOrd="0" parTransId="{6CD4F05A-2F8D-494D-8C4B-B744D42494B4}" sibTransId="{E5458474-9BE9-4274-AC77-E55618BCEEF7}"/>
    <dgm:cxn modelId="{AB9BF204-1EC7-43F7-9EB9-DBA8B2F167A9}" type="presOf" srcId="{95337DFB-F3E5-4E25-9127-5C40206F9249}" destId="{FC7A9983-0A48-40EE-B9A4-196CC05B1247}" srcOrd="0" destOrd="0" presId="urn:diagrams.loki3.com/BracketList+Icon"/>
    <dgm:cxn modelId="{212C5F9A-901C-4F67-B3E4-9A6CB801A524}" type="presOf" srcId="{02DDAC57-B890-414E-8D2F-2F91A7D1493D}" destId="{AFF00277-E10A-40AA-B7AE-239AD3440633}" srcOrd="0" destOrd="4" presId="urn:diagrams.loki3.com/BracketList+Icon"/>
    <dgm:cxn modelId="{DC84E4AA-4E1E-4506-8A65-16B5A891A356}" type="presOf" srcId="{BBE0D517-DFB3-4CC9-B9DB-509CDED86566}" destId="{AFF00277-E10A-40AA-B7AE-239AD3440633}" srcOrd="0" destOrd="1" presId="urn:diagrams.loki3.com/BracketList+Icon"/>
    <dgm:cxn modelId="{FD9C53F3-4108-449A-9463-CC481B878A49}" type="presOf" srcId="{C6C74655-1F5B-4394-B388-0BA82F1A6C6C}" destId="{A6815DF3-7D6C-4888-90E6-9C6EA2B18D5F}" srcOrd="0" destOrd="2" presId="urn:diagrams.loki3.com/BracketList+Icon"/>
    <dgm:cxn modelId="{A6607C14-CC61-45ED-9B85-AE7723395B79}" srcId="{D54E8019-6895-4B0F-A664-58B15C02CEF1}" destId="{ECD67526-AB7E-4E56-BEF7-0ED4587EC427}" srcOrd="1" destOrd="0" parTransId="{84091201-CEDF-4368-9550-23DEBAAFD4D5}" sibTransId="{35A317A5-545E-4F40-BBB7-07B61BAA5F4F}"/>
    <dgm:cxn modelId="{1067FBAD-9DAC-455A-8DFC-CDFC5CABCB1B}" srcId="{D54E8019-6895-4B0F-A664-58B15C02CEF1}" destId="{ACCEEE7D-01BC-44E2-8917-E5BAE078C87E}" srcOrd="0" destOrd="0" parTransId="{EBC365E0-C041-4EF9-95CF-0B2D772DA5C5}" sibTransId="{8BE28D0B-03A4-4DE0-82E7-73D72D89E8ED}"/>
    <dgm:cxn modelId="{F317A062-3748-4D73-90E0-3A2EE0399611}" srcId="{E2C4FC1C-3C2E-405C-A5D6-3251A81A6F32}" destId="{AF966383-747A-4AAA-B121-AD2C1E8A5D48}" srcOrd="2" destOrd="0" parTransId="{98485E9A-3884-4E3F-868F-A227092DED41}" sibTransId="{82093BF2-D7FF-4D69-BC19-C8EB2FEB1A3F}"/>
    <dgm:cxn modelId="{0BA1379F-59AA-4DC7-AEC9-7E5C8C0FD876}" srcId="{22B9886D-29FC-4B53-8611-FC73B373575C}" destId="{83BE1795-1C4E-4C73-9A03-FE9BEDA75A1E}" srcOrd="1" destOrd="0" parTransId="{EBFE50C3-0788-45FE-8259-1150C6E9C8E3}" sibTransId="{5519DF49-67A2-4620-81EF-15DD5A786F98}"/>
    <dgm:cxn modelId="{A538EF68-1FC8-4136-9604-3BAF1D3DECE7}" srcId="{22B9886D-29FC-4B53-8611-FC73B373575C}" destId="{31C06751-DB9E-4980-BEEB-79BD84336877}" srcOrd="0" destOrd="0" parTransId="{FF947172-6ACE-4D83-8EE3-22FCC10B08DD}" sibTransId="{EE23693A-D949-429B-96FD-AD215E493288}"/>
    <dgm:cxn modelId="{54C7AE8C-3730-490E-849A-96BEDB6A7877}" type="presOf" srcId="{006C731A-B540-4172-9B24-E3B235E2A313}" destId="{DBF2AD2E-1AC6-4D7C-9D10-A47D23F303C3}" srcOrd="0" destOrd="1" presId="urn:diagrams.loki3.com/BracketList+Icon"/>
    <dgm:cxn modelId="{D0A99E82-42D4-4F48-8AFF-639D262C9AD9}" type="presOf" srcId="{48322D17-97D7-4844-A2FB-9BADA7EEE897}" destId="{D585818C-91EC-435C-B3EB-927F883A6C3B}" srcOrd="0" destOrd="0" presId="urn:diagrams.loki3.com/BracketList+Icon"/>
    <dgm:cxn modelId="{DED42112-98FB-40B0-945B-CE52D76ACB4B}" type="presParOf" srcId="{33513BE8-8617-493B-B8C2-639B0281E391}" destId="{5178B829-1068-4ED7-8069-E7E2238E7A2D}" srcOrd="0" destOrd="0" presId="urn:diagrams.loki3.com/BracketList+Icon"/>
    <dgm:cxn modelId="{EB411E8D-73CF-4D7D-B03E-C0AAC037F37F}" type="presParOf" srcId="{5178B829-1068-4ED7-8069-E7E2238E7A2D}" destId="{FC7A9983-0A48-40EE-B9A4-196CC05B1247}" srcOrd="0" destOrd="0" presId="urn:diagrams.loki3.com/BracketList+Icon"/>
    <dgm:cxn modelId="{9FFA5977-3074-4DD0-A7BA-B7A584A2BF13}" type="presParOf" srcId="{5178B829-1068-4ED7-8069-E7E2238E7A2D}" destId="{4EB389D9-5688-4918-BC9B-B8E1E0F6AE79}" srcOrd="1" destOrd="0" presId="urn:diagrams.loki3.com/BracketList+Icon"/>
    <dgm:cxn modelId="{A3FE56F8-09D2-450F-AC64-B681D2959223}" type="presParOf" srcId="{5178B829-1068-4ED7-8069-E7E2238E7A2D}" destId="{20D7D0DA-F9B1-4530-8EF5-E2A4D083921D}" srcOrd="2" destOrd="0" presId="urn:diagrams.loki3.com/BracketList+Icon"/>
    <dgm:cxn modelId="{0914DC5B-F15F-4FC8-A63C-63D9BA328492}" type="presParOf" srcId="{5178B829-1068-4ED7-8069-E7E2238E7A2D}" destId="{A6815DF3-7D6C-4888-90E6-9C6EA2B18D5F}" srcOrd="3" destOrd="0" presId="urn:diagrams.loki3.com/BracketList+Icon"/>
    <dgm:cxn modelId="{AEB0BEB4-45BD-4229-B704-4289AB591E9C}" type="presParOf" srcId="{33513BE8-8617-493B-B8C2-639B0281E391}" destId="{A7DC48A9-C1C8-4553-9BAD-3ADA4EE0B020}" srcOrd="1" destOrd="0" presId="urn:diagrams.loki3.com/BracketList+Icon"/>
    <dgm:cxn modelId="{78F3FAB3-C826-40DB-9217-721058911CDE}" type="presParOf" srcId="{33513BE8-8617-493B-B8C2-639B0281E391}" destId="{3B019500-2C80-42D3-917D-60401B82EFF8}" srcOrd="2" destOrd="0" presId="urn:diagrams.loki3.com/BracketList+Icon"/>
    <dgm:cxn modelId="{520AD5AC-BEEB-479C-9FE7-9ACC12BF1E97}" type="presParOf" srcId="{3B019500-2C80-42D3-917D-60401B82EFF8}" destId="{D585818C-91EC-435C-B3EB-927F883A6C3B}" srcOrd="0" destOrd="0" presId="urn:diagrams.loki3.com/BracketList+Icon"/>
    <dgm:cxn modelId="{D3AA8A9D-90F7-44DD-84B6-0F3402D650E1}" type="presParOf" srcId="{3B019500-2C80-42D3-917D-60401B82EFF8}" destId="{8FD879C9-362A-4FDE-8BC8-7BF239A0EC2C}" srcOrd="1" destOrd="0" presId="urn:diagrams.loki3.com/BracketList+Icon"/>
    <dgm:cxn modelId="{0196A610-52F4-440A-8C72-9CCECCA64190}" type="presParOf" srcId="{3B019500-2C80-42D3-917D-60401B82EFF8}" destId="{1C781C90-D8B1-4ECA-9EC7-9A074CB3DDCC}" srcOrd="2" destOrd="0" presId="urn:diagrams.loki3.com/BracketList+Icon"/>
    <dgm:cxn modelId="{3C9EE6EC-4654-4889-BA39-8D2C26DFC196}" type="presParOf" srcId="{3B019500-2C80-42D3-917D-60401B82EFF8}" destId="{F7DC8869-6B85-4484-BF29-42877BC4F280}" srcOrd="3" destOrd="0" presId="urn:diagrams.loki3.com/BracketList+Icon"/>
    <dgm:cxn modelId="{5FD8759E-543F-43EA-A827-AEBB579D095C}" type="presParOf" srcId="{33513BE8-8617-493B-B8C2-639B0281E391}" destId="{729887AB-0E22-42AD-99C0-62A03FA994D1}" srcOrd="3" destOrd="0" presId="urn:diagrams.loki3.com/BracketList+Icon"/>
    <dgm:cxn modelId="{4A9ADDE6-89A9-48F8-AEBF-371EFD3F7FF0}" type="presParOf" srcId="{33513BE8-8617-493B-B8C2-639B0281E391}" destId="{ED364E70-53EC-4923-AB06-41D47A618F27}" srcOrd="4" destOrd="0" presId="urn:diagrams.loki3.com/BracketList+Icon"/>
    <dgm:cxn modelId="{83DECEBB-5513-4693-AC86-FD290294612A}" type="presParOf" srcId="{ED364E70-53EC-4923-AB06-41D47A618F27}" destId="{E98EC8F6-7168-48F5-9D67-A04F6F1E17A3}" srcOrd="0" destOrd="0" presId="urn:diagrams.loki3.com/BracketList+Icon"/>
    <dgm:cxn modelId="{D287B7B5-0143-4D16-B0C9-EEEEB358FA2C}" type="presParOf" srcId="{ED364E70-53EC-4923-AB06-41D47A618F27}" destId="{F99A46BE-3EED-4EC5-81CE-09AC5F1F33EA}" srcOrd="1" destOrd="0" presId="urn:diagrams.loki3.com/BracketList+Icon"/>
    <dgm:cxn modelId="{3A139917-B43D-41D2-B867-1C5E6F361DBA}" type="presParOf" srcId="{ED364E70-53EC-4923-AB06-41D47A618F27}" destId="{AC9AF3EB-E7A2-4002-9C37-761F0EFA0804}" srcOrd="2" destOrd="0" presId="urn:diagrams.loki3.com/BracketList+Icon"/>
    <dgm:cxn modelId="{1B994418-495A-4B4A-A427-5440B548E15B}" type="presParOf" srcId="{ED364E70-53EC-4923-AB06-41D47A618F27}" destId="{DBF2AD2E-1AC6-4D7C-9D10-A47D23F303C3}" srcOrd="3" destOrd="0" presId="urn:diagrams.loki3.com/BracketList+Icon"/>
    <dgm:cxn modelId="{E4C71489-EE32-4BBB-B167-F0622819E033}" type="presParOf" srcId="{33513BE8-8617-493B-B8C2-639B0281E391}" destId="{CD072194-8F3D-49B4-954F-C159D2A3E397}" srcOrd="5" destOrd="0" presId="urn:diagrams.loki3.com/BracketList+Icon"/>
    <dgm:cxn modelId="{E9232D11-69DF-4870-9260-EC63FF980543}" type="presParOf" srcId="{33513BE8-8617-493B-B8C2-639B0281E391}" destId="{A0BDD5E7-A938-462F-B675-04DA2323C32C}" srcOrd="6" destOrd="0" presId="urn:diagrams.loki3.com/BracketList+Icon"/>
    <dgm:cxn modelId="{B00B5AF4-F334-476F-8718-0898681C6F1A}" type="presParOf" srcId="{A0BDD5E7-A938-462F-B675-04DA2323C32C}" destId="{109B739C-9994-4B29-9DEA-8BEE1C3A350B}" srcOrd="0" destOrd="0" presId="urn:diagrams.loki3.com/BracketList+Icon"/>
    <dgm:cxn modelId="{A3DC3002-FE2B-4FDC-BBD8-DD9225F94A29}" type="presParOf" srcId="{A0BDD5E7-A938-462F-B675-04DA2323C32C}" destId="{9A857112-454F-4F8F-8793-6A5C2E5DECA2}" srcOrd="1" destOrd="0" presId="urn:diagrams.loki3.com/BracketList+Icon"/>
    <dgm:cxn modelId="{F66DC82F-501A-4DA8-B136-0030F5671D18}" type="presParOf" srcId="{A0BDD5E7-A938-462F-B675-04DA2323C32C}" destId="{093BBDCF-66D4-4288-BD2A-1E33891AEC6F}" srcOrd="2" destOrd="0" presId="urn:diagrams.loki3.com/BracketList+Icon"/>
    <dgm:cxn modelId="{4112667B-B01F-4F9B-B696-330F043A9D24}" type="presParOf" srcId="{A0BDD5E7-A938-462F-B675-04DA2323C32C}" destId="{6E8ADE4A-204D-4317-80A8-940831ABA0C9}" srcOrd="3" destOrd="0" presId="urn:diagrams.loki3.com/BracketList+Icon"/>
    <dgm:cxn modelId="{18C542AA-CD11-4913-AE5E-62A7EED51AD6}" type="presParOf" srcId="{33513BE8-8617-493B-B8C2-639B0281E391}" destId="{C2C6FC0E-C16D-494D-B718-C169F12EB28B}" srcOrd="7" destOrd="0" presId="urn:diagrams.loki3.com/BracketList+Icon"/>
    <dgm:cxn modelId="{770F94F7-3BAE-4557-B40F-EFE29DD50D59}" type="presParOf" srcId="{33513BE8-8617-493B-B8C2-639B0281E391}" destId="{50E33B4C-5F74-4B3B-8CF4-25DF72C009EB}" srcOrd="8" destOrd="0" presId="urn:diagrams.loki3.com/BracketList+Icon"/>
    <dgm:cxn modelId="{970B71E9-2D7B-4BB7-82EB-64BDA9B2EDEA}" type="presParOf" srcId="{50E33B4C-5F74-4B3B-8CF4-25DF72C009EB}" destId="{4DE60801-42C4-49B4-9F8D-2F575AC408F5}" srcOrd="0" destOrd="0" presId="urn:diagrams.loki3.com/BracketList+Icon"/>
    <dgm:cxn modelId="{0C74B059-7A6F-4C40-9F55-F00BA5BBECB9}" type="presParOf" srcId="{50E33B4C-5F74-4B3B-8CF4-25DF72C009EB}" destId="{FB388491-8AE3-4416-B347-1A6138A77598}" srcOrd="1" destOrd="0" presId="urn:diagrams.loki3.com/BracketList+Icon"/>
    <dgm:cxn modelId="{F1852C8E-6B8A-4D18-9978-F447FB8FF319}" type="presParOf" srcId="{50E33B4C-5F74-4B3B-8CF4-25DF72C009EB}" destId="{DBCB5390-B7AB-4A28-BFA5-F4AE89672ACF}" srcOrd="2" destOrd="0" presId="urn:diagrams.loki3.com/BracketList+Icon"/>
    <dgm:cxn modelId="{D64573EF-CD85-421D-962F-CECF6E97D9A5}" type="presParOf" srcId="{50E33B4C-5F74-4B3B-8CF4-25DF72C009EB}" destId="{BA8EC5E5-591E-480D-86A0-F502498982AA}" srcOrd="3" destOrd="0" presId="urn:diagrams.loki3.com/BracketList+Icon"/>
    <dgm:cxn modelId="{2FA68C8A-3A7A-49B3-BCA2-41C103338B6F}" type="presParOf" srcId="{33513BE8-8617-493B-B8C2-639B0281E391}" destId="{FC2BEAE7-8ABC-4C89-B235-C95CA5AA10A4}" srcOrd="9" destOrd="0" presId="urn:diagrams.loki3.com/BracketList+Icon"/>
    <dgm:cxn modelId="{DDAA955C-3E95-4122-B661-E5993A99990F}" type="presParOf" srcId="{33513BE8-8617-493B-B8C2-639B0281E391}" destId="{00C65454-86FD-4D05-B096-B9DBCD025631}" srcOrd="10" destOrd="0" presId="urn:diagrams.loki3.com/BracketList+Icon"/>
    <dgm:cxn modelId="{EDB99882-CFBC-4B69-800F-52E6B05F92FD}" type="presParOf" srcId="{00C65454-86FD-4D05-B096-B9DBCD025631}" destId="{730C2383-080D-4BBE-8CB4-BA8D759D797D}" srcOrd="0" destOrd="0" presId="urn:diagrams.loki3.com/BracketList+Icon"/>
    <dgm:cxn modelId="{C8F6998C-491D-439F-B4B3-00A53A18E6BD}" type="presParOf" srcId="{00C65454-86FD-4D05-B096-B9DBCD025631}" destId="{2B7AE698-3F29-4228-BA76-4E6BE5C751C9}" srcOrd="1" destOrd="0" presId="urn:diagrams.loki3.com/BracketList+Icon"/>
    <dgm:cxn modelId="{0D31B0A6-A15C-47DB-8089-A71D1230A2D1}" type="presParOf" srcId="{00C65454-86FD-4D05-B096-B9DBCD025631}" destId="{279AE934-5D68-4333-9336-9E4178C7D593}" srcOrd="2" destOrd="0" presId="urn:diagrams.loki3.com/BracketList+Icon"/>
    <dgm:cxn modelId="{2CDC66D4-E305-484A-917C-09A434671F28}" type="presParOf" srcId="{00C65454-86FD-4D05-B096-B9DBCD025631}" destId="{AFF00277-E10A-40AA-B7AE-239AD3440633}"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058FD-3889-4085-AB0D-22D9D27AD191}">
      <dsp:nvSpPr>
        <dsp:cNvPr id="0" name=""/>
        <dsp:cNvSpPr/>
      </dsp:nvSpPr>
      <dsp:spPr>
        <a:xfrm>
          <a:off x="1485304" y="496"/>
          <a:ext cx="3125390" cy="1875234"/>
        </a:xfrm>
        <a:prstGeom prst="rect">
          <a:avLst/>
        </a:prstGeom>
        <a:solidFill>
          <a:srgbClr val="EE781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solidFill>
                <a:sysClr val="window" lastClr="FFFFFF"/>
              </a:solidFill>
              <a:latin typeface="Segoe UI"/>
              <a:ea typeface="+mn-ea"/>
              <a:cs typeface="+mn-cs"/>
            </a:rPr>
            <a:t>Microsoft Online Identity (Current)</a:t>
          </a:r>
          <a:endParaRPr lang="en-US" sz="3400" kern="1200" dirty="0">
            <a:solidFill>
              <a:sysClr val="window" lastClr="FFFFFF"/>
            </a:solidFill>
            <a:latin typeface="Segoe UI"/>
            <a:ea typeface="+mn-ea"/>
            <a:cs typeface="+mn-cs"/>
          </a:endParaRPr>
        </a:p>
      </dsp:txBody>
      <dsp:txXfrm>
        <a:off x="1485304" y="496"/>
        <a:ext cx="3125390" cy="1875234"/>
      </dsp:txXfrm>
    </dsp:sp>
    <dsp:sp modelId="{52389036-6053-44A7-A6DD-31BD5C8A6CCF}">
      <dsp:nvSpPr>
        <dsp:cNvPr id="0" name=""/>
        <dsp:cNvSpPr/>
      </dsp:nvSpPr>
      <dsp:spPr>
        <a:xfrm>
          <a:off x="1485304" y="2188269"/>
          <a:ext cx="3125390" cy="1875234"/>
        </a:xfrm>
        <a:prstGeom prst="rect">
          <a:avLst/>
        </a:prstGeom>
        <a:gradFill rotWithShape="1">
          <a:gsLst>
            <a:gs pos="0">
              <a:srgbClr val="6BBD46">
                <a:shade val="51000"/>
                <a:satMod val="130000"/>
              </a:srgbClr>
            </a:gs>
            <a:gs pos="80000">
              <a:srgbClr val="6BBD46">
                <a:shade val="93000"/>
                <a:satMod val="130000"/>
              </a:srgbClr>
            </a:gs>
            <a:gs pos="100000">
              <a:srgbClr val="6BBD46">
                <a:shade val="94000"/>
                <a:satMod val="135000"/>
              </a:srgbClr>
            </a:gs>
          </a:gsLst>
          <a:lin ang="16200000" scaled="0"/>
        </a:gradFill>
        <a:ln w="9525" cap="flat" cmpd="sng" algn="ctr">
          <a:solidFill>
            <a:srgbClr val="6BBD46">
              <a:shade val="95000"/>
              <a:satMod val="105000"/>
            </a:srgb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solidFill>
                <a:sysClr val="window" lastClr="FFFFFF"/>
              </a:solidFill>
              <a:latin typeface="Segoe UI"/>
              <a:ea typeface="+mn-ea"/>
              <a:cs typeface="+mn-cs"/>
            </a:rPr>
            <a:t>Federated Identity (SSO) with ADFS 2.0</a:t>
          </a:r>
          <a:endParaRPr lang="en-US" sz="3400" kern="1200" dirty="0">
            <a:solidFill>
              <a:sysClr val="window" lastClr="FFFFFF"/>
            </a:solidFill>
            <a:latin typeface="Segoe UI"/>
            <a:ea typeface="+mn-ea"/>
            <a:cs typeface="+mn-cs"/>
          </a:endParaRPr>
        </a:p>
      </dsp:txBody>
      <dsp:txXfrm>
        <a:off x="1485304" y="2188269"/>
        <a:ext cx="3125390" cy="1875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DDFBC-7E82-4ADF-A76D-9785C0DF2DA5}">
      <dsp:nvSpPr>
        <dsp:cNvPr id="0" name=""/>
        <dsp:cNvSpPr/>
      </dsp:nvSpPr>
      <dsp:spPr>
        <a:xfrm>
          <a:off x="0" y="29999"/>
          <a:ext cx="10969943" cy="702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Microsoft</a:t>
          </a:r>
          <a:endParaRPr lang="en-US" sz="3000" kern="1200" dirty="0"/>
        </a:p>
      </dsp:txBody>
      <dsp:txXfrm>
        <a:off x="34269" y="64268"/>
        <a:ext cx="10901405" cy="633462"/>
      </dsp:txXfrm>
    </dsp:sp>
    <dsp:sp modelId="{D6818024-7186-4277-9447-121F9D702C5B}">
      <dsp:nvSpPr>
        <dsp:cNvPr id="0" name=""/>
        <dsp:cNvSpPr/>
      </dsp:nvSpPr>
      <dsp:spPr>
        <a:xfrm>
          <a:off x="0" y="731999"/>
          <a:ext cx="10969943" cy="22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29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t>Make customers aware</a:t>
          </a:r>
          <a:endParaRPr lang="en-US" sz="2300" kern="1200" dirty="0"/>
        </a:p>
        <a:p>
          <a:pPr marL="228600" lvl="1" indent="-228600" algn="l" defTabSz="1022350">
            <a:lnSpc>
              <a:spcPct val="90000"/>
            </a:lnSpc>
            <a:spcBef>
              <a:spcPct val="0"/>
            </a:spcBef>
            <a:spcAft>
              <a:spcPct val="20000"/>
            </a:spcAft>
            <a:buChar char="••"/>
          </a:pPr>
          <a:r>
            <a:rPr lang="en-US" sz="2300" kern="1200" dirty="0" smtClean="0"/>
            <a:t>Propose schedule</a:t>
          </a:r>
          <a:endParaRPr lang="en-US" sz="2300" kern="1200" dirty="0"/>
        </a:p>
        <a:p>
          <a:pPr marL="228600" lvl="1" indent="-228600" algn="l" defTabSz="1022350">
            <a:lnSpc>
              <a:spcPct val="90000"/>
            </a:lnSpc>
            <a:spcBef>
              <a:spcPct val="0"/>
            </a:spcBef>
            <a:spcAft>
              <a:spcPct val="20000"/>
            </a:spcAft>
            <a:buChar char="••"/>
          </a:pPr>
          <a:r>
            <a:rPr lang="en-US" sz="2300" kern="1200" dirty="0" smtClean="0"/>
            <a:t>Information and guidance</a:t>
          </a:r>
          <a:endParaRPr lang="en-US" sz="2300" kern="1200" dirty="0"/>
        </a:p>
        <a:p>
          <a:pPr marL="228600" lvl="1" indent="-228600" algn="l" defTabSz="1022350">
            <a:lnSpc>
              <a:spcPct val="90000"/>
            </a:lnSpc>
            <a:spcBef>
              <a:spcPct val="0"/>
            </a:spcBef>
            <a:spcAft>
              <a:spcPct val="20000"/>
            </a:spcAft>
            <a:buChar char="••"/>
          </a:pPr>
          <a:r>
            <a:rPr lang="en-US" sz="2300" kern="1200" dirty="0" smtClean="0"/>
            <a:t>All changes within Microsoft datacenters</a:t>
          </a:r>
          <a:endParaRPr lang="en-US" sz="2300" kern="1200" dirty="0"/>
        </a:p>
        <a:p>
          <a:pPr marL="228600" lvl="1" indent="-228600" algn="l" defTabSz="1022350">
            <a:lnSpc>
              <a:spcPct val="90000"/>
            </a:lnSpc>
            <a:spcBef>
              <a:spcPct val="0"/>
            </a:spcBef>
            <a:spcAft>
              <a:spcPct val="20000"/>
            </a:spcAft>
            <a:buChar char="••"/>
          </a:pPr>
          <a:r>
            <a:rPr lang="en-US" sz="2300" kern="1200" dirty="0" smtClean="0"/>
            <a:t>Uninterrupted mail flow</a:t>
          </a:r>
          <a:endParaRPr lang="en-US" sz="2300" kern="1200" dirty="0"/>
        </a:p>
        <a:p>
          <a:pPr marL="228600" lvl="1" indent="-228600" algn="l" defTabSz="1022350">
            <a:lnSpc>
              <a:spcPct val="90000"/>
            </a:lnSpc>
            <a:spcBef>
              <a:spcPct val="0"/>
            </a:spcBef>
            <a:spcAft>
              <a:spcPct val="20000"/>
            </a:spcAft>
            <a:buChar char="••"/>
          </a:pPr>
          <a:r>
            <a:rPr lang="en-US" sz="2300" kern="1200" dirty="0" smtClean="0"/>
            <a:t>Migrate all data</a:t>
          </a:r>
          <a:endParaRPr lang="en-US" sz="2300" kern="1200" dirty="0"/>
        </a:p>
      </dsp:txBody>
      <dsp:txXfrm>
        <a:off x="0" y="731999"/>
        <a:ext cx="10969943" cy="2235600"/>
      </dsp:txXfrm>
    </dsp:sp>
    <dsp:sp modelId="{67D370C2-F2CC-4AAB-8CCA-32391416608D}">
      <dsp:nvSpPr>
        <dsp:cNvPr id="0" name=""/>
        <dsp:cNvSpPr/>
      </dsp:nvSpPr>
      <dsp:spPr>
        <a:xfrm>
          <a:off x="0" y="2967600"/>
          <a:ext cx="10969943" cy="702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Customer</a:t>
          </a:r>
          <a:endParaRPr lang="en-US" sz="3000" kern="1200" dirty="0"/>
        </a:p>
      </dsp:txBody>
      <dsp:txXfrm>
        <a:off x="34269" y="3001869"/>
        <a:ext cx="10901405" cy="633462"/>
      </dsp:txXfrm>
    </dsp:sp>
    <dsp:sp modelId="{79042EE3-890B-43BA-B9C7-36C44231128E}">
      <dsp:nvSpPr>
        <dsp:cNvPr id="0" name=""/>
        <dsp:cNvSpPr/>
      </dsp:nvSpPr>
      <dsp:spPr>
        <a:xfrm>
          <a:off x="0" y="3669600"/>
          <a:ext cx="10969943" cy="186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29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t>Respond to schedule proposal</a:t>
          </a:r>
          <a:endParaRPr lang="en-US" sz="2300" kern="1200" dirty="0"/>
        </a:p>
        <a:p>
          <a:pPr marL="228600" lvl="1" indent="-228600" algn="l" defTabSz="1022350">
            <a:lnSpc>
              <a:spcPct val="90000"/>
            </a:lnSpc>
            <a:spcBef>
              <a:spcPct val="0"/>
            </a:spcBef>
            <a:spcAft>
              <a:spcPct val="20000"/>
            </a:spcAft>
            <a:buChar char="••"/>
          </a:pPr>
          <a:r>
            <a:rPr lang="en-US" sz="2300" kern="1200" dirty="0" smtClean="0"/>
            <a:t>End-user training and communications</a:t>
          </a:r>
          <a:endParaRPr lang="en-US" sz="2300" kern="1200" dirty="0"/>
        </a:p>
        <a:p>
          <a:pPr marL="228600" lvl="1" indent="-228600" algn="l" defTabSz="1022350">
            <a:lnSpc>
              <a:spcPct val="90000"/>
            </a:lnSpc>
            <a:spcBef>
              <a:spcPct val="0"/>
            </a:spcBef>
            <a:spcAft>
              <a:spcPct val="20000"/>
            </a:spcAft>
            <a:buChar char="••"/>
          </a:pPr>
          <a:r>
            <a:rPr lang="en-US" sz="2300" kern="1200" dirty="0" smtClean="0"/>
            <a:t>Configure Domain DNS settings for Outlook and Lync</a:t>
          </a:r>
          <a:endParaRPr lang="en-US" sz="2300" kern="1200" dirty="0"/>
        </a:p>
        <a:p>
          <a:pPr marL="228600" lvl="1" indent="-228600" algn="l" defTabSz="1022350">
            <a:lnSpc>
              <a:spcPct val="90000"/>
            </a:lnSpc>
            <a:spcBef>
              <a:spcPct val="0"/>
            </a:spcBef>
            <a:spcAft>
              <a:spcPct val="20000"/>
            </a:spcAft>
            <a:buChar char="••"/>
          </a:pPr>
          <a:r>
            <a:rPr lang="en-US" sz="2300" kern="1200" dirty="0" smtClean="0"/>
            <a:t>Update end-user computer software and devices if necessary</a:t>
          </a:r>
          <a:endParaRPr lang="en-US" sz="2300" kern="1200" dirty="0"/>
        </a:p>
        <a:p>
          <a:pPr marL="228600" lvl="1" indent="-228600" algn="l" defTabSz="1022350">
            <a:lnSpc>
              <a:spcPct val="90000"/>
            </a:lnSpc>
            <a:spcBef>
              <a:spcPct val="0"/>
            </a:spcBef>
            <a:spcAft>
              <a:spcPct val="20000"/>
            </a:spcAft>
            <a:buChar char="••"/>
          </a:pPr>
          <a:r>
            <a:rPr lang="en-US" sz="2300" b="1" kern="1200" dirty="0" smtClean="0"/>
            <a:t>Optional</a:t>
          </a:r>
          <a:r>
            <a:rPr lang="en-US" sz="2300" kern="1200" dirty="0" smtClean="0"/>
            <a:t>:  Deploy ADFS role, Exchange Server 2010 CAS role</a:t>
          </a:r>
          <a:endParaRPr lang="en-US" sz="2300" kern="1200" dirty="0"/>
        </a:p>
      </dsp:txBody>
      <dsp:txXfrm>
        <a:off x="0" y="3669600"/>
        <a:ext cx="10969943" cy="1863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511DD-0A2C-4D11-AA0F-FE00E16C6FAD}">
      <dsp:nvSpPr>
        <dsp:cNvPr id="0" name=""/>
        <dsp:cNvSpPr/>
      </dsp:nvSpPr>
      <dsp:spPr>
        <a:xfrm>
          <a:off x="838457" y="0"/>
          <a:ext cx="9502521" cy="504983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AF5B10-BAA0-4D9F-803F-F2E40D110CD4}">
      <dsp:nvSpPr>
        <dsp:cNvPr id="0" name=""/>
        <dsp:cNvSpPr/>
      </dsp:nvSpPr>
      <dsp:spPr>
        <a:xfrm>
          <a:off x="136" y="1514951"/>
          <a:ext cx="1635975" cy="2019934"/>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Office 365 GA</a:t>
          </a:r>
        </a:p>
        <a:p>
          <a:pPr lvl="0" algn="l" defTabSz="711200">
            <a:lnSpc>
              <a:spcPct val="90000"/>
            </a:lnSpc>
            <a:spcBef>
              <a:spcPct val="0"/>
            </a:spcBef>
            <a:spcAft>
              <a:spcPct val="35000"/>
            </a:spcAft>
          </a:pPr>
          <a:r>
            <a:rPr lang="en-US" sz="1100" kern="1200" dirty="0" smtClean="0"/>
            <a:t>CY2011</a:t>
          </a:r>
          <a:endParaRPr lang="en-US" sz="1100" kern="1200" dirty="0"/>
        </a:p>
        <a:p>
          <a:pPr marL="171450" lvl="1" indent="-171450" algn="l" defTabSz="711200">
            <a:lnSpc>
              <a:spcPct val="90000"/>
            </a:lnSpc>
            <a:spcBef>
              <a:spcPct val="0"/>
            </a:spcBef>
            <a:spcAft>
              <a:spcPct val="15000"/>
            </a:spcAft>
            <a:buChar char="••"/>
          </a:pPr>
          <a:endParaRPr lang="en-US" sz="1600" kern="1200" dirty="0"/>
        </a:p>
      </dsp:txBody>
      <dsp:txXfrm>
        <a:off x="79998" y="1594813"/>
        <a:ext cx="1476251" cy="1860210"/>
      </dsp:txXfrm>
    </dsp:sp>
    <dsp:sp modelId="{39D50AAC-1EF6-4A11-96CF-196545CF01C5}">
      <dsp:nvSpPr>
        <dsp:cNvPr id="0" name=""/>
        <dsp:cNvSpPr/>
      </dsp:nvSpPr>
      <dsp:spPr>
        <a:xfrm>
          <a:off x="1908774" y="1514951"/>
          <a:ext cx="1635975" cy="2019934"/>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Limited Transitions</a:t>
          </a:r>
        </a:p>
        <a:p>
          <a:pPr lvl="0" algn="l" defTabSz="711200">
            <a:lnSpc>
              <a:spcPct val="90000"/>
            </a:lnSpc>
            <a:spcBef>
              <a:spcPct val="0"/>
            </a:spcBef>
            <a:spcAft>
              <a:spcPct val="35000"/>
            </a:spcAft>
          </a:pPr>
          <a:r>
            <a:rPr lang="en-US" sz="1200" kern="1200" dirty="0" smtClean="0"/>
            <a:t>1-3 months post GA</a:t>
          </a:r>
          <a:endParaRPr lang="en-US" sz="1200" kern="1200" dirty="0"/>
        </a:p>
        <a:p>
          <a:pPr marL="171450" lvl="1" indent="-171450" algn="l" defTabSz="711200">
            <a:lnSpc>
              <a:spcPct val="90000"/>
            </a:lnSpc>
            <a:spcBef>
              <a:spcPct val="0"/>
            </a:spcBef>
            <a:spcAft>
              <a:spcPct val="15000"/>
            </a:spcAft>
            <a:buChar char="••"/>
          </a:pPr>
          <a:endParaRPr lang="en-US" sz="1600" kern="1200" dirty="0"/>
        </a:p>
      </dsp:txBody>
      <dsp:txXfrm>
        <a:off x="1988636" y="1594813"/>
        <a:ext cx="1476251" cy="1860210"/>
      </dsp:txXfrm>
    </dsp:sp>
    <dsp:sp modelId="{AAF15A2F-16B5-4088-9A11-6912B22A9A42}">
      <dsp:nvSpPr>
        <dsp:cNvPr id="0" name=""/>
        <dsp:cNvSpPr/>
      </dsp:nvSpPr>
      <dsp:spPr>
        <a:xfrm>
          <a:off x="3817412" y="1514951"/>
          <a:ext cx="1635975" cy="2019934"/>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Transition Available</a:t>
          </a:r>
        </a:p>
        <a:p>
          <a:pPr lvl="0" algn="l" defTabSz="711200">
            <a:lnSpc>
              <a:spcPct val="90000"/>
            </a:lnSpc>
            <a:spcBef>
              <a:spcPct val="0"/>
            </a:spcBef>
            <a:spcAft>
              <a:spcPct val="35000"/>
            </a:spcAft>
          </a:pPr>
          <a:r>
            <a:rPr lang="en-US" sz="1200" kern="1200" dirty="0" smtClean="0"/>
            <a:t>GA +4 months</a:t>
          </a:r>
        </a:p>
        <a:p>
          <a:pPr lvl="0" algn="l" defTabSz="711200">
            <a:lnSpc>
              <a:spcPct val="90000"/>
            </a:lnSpc>
            <a:spcBef>
              <a:spcPct val="0"/>
            </a:spcBef>
            <a:spcAft>
              <a:spcPct val="35000"/>
            </a:spcAft>
          </a:pPr>
          <a:r>
            <a:rPr lang="en-US" sz="1200" kern="1200" dirty="0" smtClean="0"/>
            <a:t>English, Japanese &amp; French first supported languages</a:t>
          </a:r>
        </a:p>
      </dsp:txBody>
      <dsp:txXfrm>
        <a:off x="3897274" y="1594813"/>
        <a:ext cx="1476251" cy="1860210"/>
      </dsp:txXfrm>
    </dsp:sp>
    <dsp:sp modelId="{D44FC603-E585-4329-82DA-E08D3B6D472F}">
      <dsp:nvSpPr>
        <dsp:cNvPr id="0" name=""/>
        <dsp:cNvSpPr/>
      </dsp:nvSpPr>
      <dsp:spPr>
        <a:xfrm>
          <a:off x="5726049" y="1514951"/>
          <a:ext cx="1635975" cy="2019934"/>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BlackBerry Transition</a:t>
          </a:r>
        </a:p>
        <a:p>
          <a:pPr lvl="0" algn="l" defTabSz="711200">
            <a:lnSpc>
              <a:spcPct val="90000"/>
            </a:lnSpc>
            <a:spcBef>
              <a:spcPct val="0"/>
            </a:spcBef>
            <a:spcAft>
              <a:spcPct val="35000"/>
            </a:spcAft>
          </a:pPr>
          <a:r>
            <a:rPr lang="en-US" sz="1200" kern="1200" dirty="0" smtClean="0"/>
            <a:t>Late 2011 or early 2012</a:t>
          </a:r>
        </a:p>
      </dsp:txBody>
      <dsp:txXfrm>
        <a:off x="5805911" y="1594813"/>
        <a:ext cx="1476251" cy="1860210"/>
      </dsp:txXfrm>
    </dsp:sp>
    <dsp:sp modelId="{FE11E4D1-D20A-4A73-B906-E9002D879E97}">
      <dsp:nvSpPr>
        <dsp:cNvPr id="0" name=""/>
        <dsp:cNvSpPr/>
      </dsp:nvSpPr>
      <dsp:spPr>
        <a:xfrm>
          <a:off x="7634687" y="1514951"/>
          <a:ext cx="1635975" cy="2019934"/>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Education Transition Available</a:t>
          </a:r>
        </a:p>
        <a:p>
          <a:pPr lvl="0" algn="l" defTabSz="711200">
            <a:lnSpc>
              <a:spcPct val="90000"/>
            </a:lnSpc>
            <a:spcBef>
              <a:spcPct val="0"/>
            </a:spcBef>
            <a:spcAft>
              <a:spcPct val="35000"/>
            </a:spcAft>
          </a:pPr>
          <a:r>
            <a:rPr lang="en-US" sz="1100" kern="1200" dirty="0" smtClean="0"/>
            <a:t>Spring or Summer 2012</a:t>
          </a:r>
          <a:endParaRPr lang="en-US" sz="1600" kern="1200" dirty="0" smtClean="0"/>
        </a:p>
      </dsp:txBody>
      <dsp:txXfrm>
        <a:off x="7714549" y="1594813"/>
        <a:ext cx="1476251" cy="1860210"/>
      </dsp:txXfrm>
    </dsp:sp>
    <dsp:sp modelId="{A4BAC300-DE28-4CB8-B50F-3EDFF288DC0E}">
      <dsp:nvSpPr>
        <dsp:cNvPr id="0" name=""/>
        <dsp:cNvSpPr/>
      </dsp:nvSpPr>
      <dsp:spPr>
        <a:xfrm>
          <a:off x="9543325" y="1514951"/>
          <a:ext cx="1635975" cy="2019934"/>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Transitions End</a:t>
          </a:r>
        </a:p>
        <a:p>
          <a:pPr lvl="0" algn="l" defTabSz="622300">
            <a:lnSpc>
              <a:spcPct val="90000"/>
            </a:lnSpc>
            <a:spcBef>
              <a:spcPct val="0"/>
            </a:spcBef>
            <a:spcAft>
              <a:spcPct val="35000"/>
            </a:spcAft>
          </a:pPr>
          <a:r>
            <a:rPr lang="en-US" sz="1100" kern="1200" dirty="0" smtClean="0"/>
            <a:t>GA +16 months</a:t>
          </a:r>
        </a:p>
        <a:p>
          <a:pPr marL="171450" lvl="1" indent="-171450" algn="l" defTabSz="711200">
            <a:lnSpc>
              <a:spcPct val="90000"/>
            </a:lnSpc>
            <a:spcBef>
              <a:spcPct val="0"/>
            </a:spcBef>
            <a:spcAft>
              <a:spcPct val="15000"/>
            </a:spcAft>
            <a:buChar char="••"/>
          </a:pPr>
          <a:endParaRPr lang="en-US" sz="1600" kern="1200" dirty="0" smtClean="0"/>
        </a:p>
      </dsp:txBody>
      <dsp:txXfrm>
        <a:off x="9623187" y="1594813"/>
        <a:ext cx="1476251" cy="18602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86755-622F-426F-9964-431B3C116960}">
      <dsp:nvSpPr>
        <dsp:cNvPr id="0" name=""/>
        <dsp:cNvSpPr/>
      </dsp:nvSpPr>
      <dsp:spPr>
        <a:xfrm>
          <a:off x="874802" y="0"/>
          <a:ext cx="9914422" cy="5975130"/>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D9E0D6-A4CC-43A5-9CAC-25840831E0A1}">
      <dsp:nvSpPr>
        <dsp:cNvPr id="0" name=""/>
        <dsp:cNvSpPr/>
      </dsp:nvSpPr>
      <dsp:spPr>
        <a:xfrm>
          <a:off x="3986" y="1792539"/>
          <a:ext cx="2590234" cy="239005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Plan &amp; Prepare</a:t>
          </a:r>
          <a:endParaRPr lang="en-US" sz="1600" kern="1200" dirty="0"/>
        </a:p>
        <a:p>
          <a:pPr marL="114300" lvl="1" indent="-114300" algn="l" defTabSz="577850">
            <a:lnSpc>
              <a:spcPct val="90000"/>
            </a:lnSpc>
            <a:spcBef>
              <a:spcPct val="0"/>
            </a:spcBef>
            <a:spcAft>
              <a:spcPct val="15000"/>
            </a:spcAft>
            <a:buChar char="••"/>
          </a:pPr>
          <a:r>
            <a:rPr lang="en-US" sz="1300" kern="1200" dirty="0" smtClean="0"/>
            <a:t>Learn</a:t>
          </a:r>
          <a:endParaRPr lang="en-US" sz="1300" kern="1200" dirty="0"/>
        </a:p>
        <a:p>
          <a:pPr marL="114300" lvl="1" indent="-114300" algn="l" defTabSz="577850">
            <a:lnSpc>
              <a:spcPct val="90000"/>
            </a:lnSpc>
            <a:spcBef>
              <a:spcPct val="0"/>
            </a:spcBef>
            <a:spcAft>
              <a:spcPct val="15000"/>
            </a:spcAft>
            <a:buChar char="••"/>
          </a:pPr>
          <a:r>
            <a:rPr lang="en-US" sz="1300" kern="1200" dirty="0" smtClean="0"/>
            <a:t>Schedule</a:t>
          </a:r>
          <a:endParaRPr lang="en-US" sz="1300" kern="1200" dirty="0"/>
        </a:p>
        <a:p>
          <a:pPr marL="114300" lvl="1" indent="-114300" algn="l" defTabSz="577850">
            <a:lnSpc>
              <a:spcPct val="90000"/>
            </a:lnSpc>
            <a:spcBef>
              <a:spcPct val="0"/>
            </a:spcBef>
            <a:spcAft>
              <a:spcPct val="15000"/>
            </a:spcAft>
            <a:buChar char="••"/>
          </a:pPr>
          <a:r>
            <a:rPr lang="en-US" sz="1300" kern="1200" dirty="0" smtClean="0"/>
            <a:t>Deploy end-user software</a:t>
          </a:r>
          <a:endParaRPr lang="en-US" sz="1300" kern="1200" dirty="0"/>
        </a:p>
        <a:p>
          <a:pPr marL="114300" lvl="1" indent="-114300" algn="l" defTabSz="577850">
            <a:lnSpc>
              <a:spcPct val="90000"/>
            </a:lnSpc>
            <a:spcBef>
              <a:spcPct val="0"/>
            </a:spcBef>
            <a:spcAft>
              <a:spcPct val="15000"/>
            </a:spcAft>
            <a:buChar char="••"/>
          </a:pPr>
          <a:r>
            <a:rPr lang="en-US" sz="1300" kern="1200" dirty="0" smtClean="0"/>
            <a:t>Prepare end-users</a:t>
          </a:r>
          <a:endParaRPr lang="en-US" sz="1300" kern="1200" dirty="0"/>
        </a:p>
        <a:p>
          <a:pPr marL="114300" lvl="1" indent="-114300" algn="l" defTabSz="577850">
            <a:lnSpc>
              <a:spcPct val="90000"/>
            </a:lnSpc>
            <a:spcBef>
              <a:spcPct val="0"/>
            </a:spcBef>
            <a:spcAft>
              <a:spcPct val="15000"/>
            </a:spcAft>
            <a:buChar char="••"/>
          </a:pPr>
          <a:r>
            <a:rPr lang="en-US" sz="1300" kern="1200" dirty="0" smtClean="0"/>
            <a:t>Pilot</a:t>
          </a:r>
          <a:endParaRPr lang="en-US" sz="1300" kern="1200" dirty="0"/>
        </a:p>
      </dsp:txBody>
      <dsp:txXfrm>
        <a:off x="120659" y="1909212"/>
        <a:ext cx="2356888" cy="2156706"/>
      </dsp:txXfrm>
    </dsp:sp>
    <dsp:sp modelId="{0D92311E-17BD-445C-825A-26315E570BA4}">
      <dsp:nvSpPr>
        <dsp:cNvPr id="0" name=""/>
        <dsp:cNvSpPr/>
      </dsp:nvSpPr>
      <dsp:spPr>
        <a:xfrm>
          <a:off x="3025926" y="1792539"/>
          <a:ext cx="2590234" cy="239005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Transition</a:t>
          </a:r>
        </a:p>
        <a:p>
          <a:pPr marL="114300" lvl="1" indent="-114300" algn="l" defTabSz="577850">
            <a:lnSpc>
              <a:spcPct val="90000"/>
            </a:lnSpc>
            <a:spcBef>
              <a:spcPct val="0"/>
            </a:spcBef>
            <a:spcAft>
              <a:spcPct val="15000"/>
            </a:spcAft>
            <a:buChar char="••"/>
          </a:pPr>
          <a:r>
            <a:rPr lang="en-US" sz="1300" kern="1200" dirty="0" smtClean="0"/>
            <a:t>48 hours</a:t>
          </a:r>
        </a:p>
        <a:p>
          <a:pPr marL="114300" lvl="1" indent="-114300" algn="l" defTabSz="577850">
            <a:lnSpc>
              <a:spcPct val="90000"/>
            </a:lnSpc>
            <a:spcBef>
              <a:spcPct val="0"/>
            </a:spcBef>
            <a:spcAft>
              <a:spcPct val="15000"/>
            </a:spcAft>
            <a:buChar char="••"/>
          </a:pPr>
          <a:r>
            <a:rPr lang="en-US" sz="1300" kern="1200" dirty="0" smtClean="0"/>
            <a:t>Mail flow uninterrupted</a:t>
          </a:r>
        </a:p>
        <a:p>
          <a:pPr marL="114300" lvl="1" indent="-114300" algn="l" defTabSz="577850">
            <a:lnSpc>
              <a:spcPct val="90000"/>
            </a:lnSpc>
            <a:spcBef>
              <a:spcPct val="0"/>
            </a:spcBef>
            <a:spcAft>
              <a:spcPct val="15000"/>
            </a:spcAft>
            <a:buChar char="••"/>
          </a:pPr>
          <a:r>
            <a:rPr lang="en-US" sz="1300" kern="1200" dirty="0" smtClean="0"/>
            <a:t>Admin &amp;customer portal locked</a:t>
          </a:r>
        </a:p>
        <a:p>
          <a:pPr marL="114300" lvl="1" indent="-114300" algn="l" defTabSz="577850">
            <a:lnSpc>
              <a:spcPct val="90000"/>
            </a:lnSpc>
            <a:spcBef>
              <a:spcPct val="0"/>
            </a:spcBef>
            <a:spcAft>
              <a:spcPct val="15000"/>
            </a:spcAft>
            <a:buChar char="••"/>
          </a:pPr>
          <a:r>
            <a:rPr lang="en-US" sz="1300" kern="1200" dirty="0" smtClean="0"/>
            <a:t>SharePoint locked for part of weekend</a:t>
          </a:r>
        </a:p>
      </dsp:txBody>
      <dsp:txXfrm>
        <a:off x="3142599" y="1909212"/>
        <a:ext cx="2356888" cy="2156706"/>
      </dsp:txXfrm>
    </dsp:sp>
    <dsp:sp modelId="{EE74E207-9FC6-4A85-AE35-89B966DE3A7C}">
      <dsp:nvSpPr>
        <dsp:cNvPr id="0" name=""/>
        <dsp:cNvSpPr/>
      </dsp:nvSpPr>
      <dsp:spPr>
        <a:xfrm>
          <a:off x="6047866" y="1792539"/>
          <a:ext cx="2590234" cy="239005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Configuration</a:t>
          </a:r>
          <a:endParaRPr lang="en-US" sz="1800" kern="1200" dirty="0"/>
        </a:p>
        <a:p>
          <a:pPr marL="114300" lvl="1" indent="-114300" algn="l" defTabSz="577850">
            <a:lnSpc>
              <a:spcPct val="90000"/>
            </a:lnSpc>
            <a:spcBef>
              <a:spcPct val="0"/>
            </a:spcBef>
            <a:spcAft>
              <a:spcPct val="15000"/>
            </a:spcAft>
            <a:buChar char="••"/>
          </a:pPr>
          <a:r>
            <a:rPr lang="en-US" sz="1300" kern="1200" dirty="0" smtClean="0"/>
            <a:t>Configure end-user computers and devices as needed</a:t>
          </a:r>
          <a:endParaRPr lang="en-US" sz="1300" kern="1200" dirty="0"/>
        </a:p>
        <a:p>
          <a:pPr marL="114300" lvl="1" indent="-114300" algn="l" defTabSz="577850">
            <a:lnSpc>
              <a:spcPct val="90000"/>
            </a:lnSpc>
            <a:spcBef>
              <a:spcPct val="0"/>
            </a:spcBef>
            <a:spcAft>
              <a:spcPct val="15000"/>
            </a:spcAft>
            <a:buChar char="••"/>
          </a:pPr>
          <a:r>
            <a:rPr lang="en-US" sz="1300" kern="1200" dirty="0" smtClean="0"/>
            <a:t>Re-configure mail-enabled applications (Exchange Online)</a:t>
          </a:r>
          <a:endParaRPr lang="en-US" sz="1300" kern="1200" dirty="0"/>
        </a:p>
      </dsp:txBody>
      <dsp:txXfrm>
        <a:off x="6164539" y="1909212"/>
        <a:ext cx="2356888" cy="2156706"/>
      </dsp:txXfrm>
    </dsp:sp>
    <dsp:sp modelId="{5829DDB8-A6DC-4236-993B-AD7476BA2E26}">
      <dsp:nvSpPr>
        <dsp:cNvPr id="0" name=""/>
        <dsp:cNvSpPr/>
      </dsp:nvSpPr>
      <dsp:spPr>
        <a:xfrm>
          <a:off x="9069806" y="1792539"/>
          <a:ext cx="2590234" cy="239005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New Deployment</a:t>
          </a:r>
          <a:endParaRPr lang="en-US" sz="1600" kern="1200" dirty="0"/>
        </a:p>
        <a:p>
          <a:pPr marL="114300" lvl="1" indent="-114300" algn="l" defTabSz="577850">
            <a:lnSpc>
              <a:spcPct val="90000"/>
            </a:lnSpc>
            <a:spcBef>
              <a:spcPct val="0"/>
            </a:spcBef>
            <a:spcAft>
              <a:spcPct val="15000"/>
            </a:spcAft>
            <a:buChar char="••"/>
          </a:pPr>
          <a:r>
            <a:rPr lang="en-US" sz="1300" kern="1200" dirty="0" smtClean="0"/>
            <a:t>New Office 365 users and services</a:t>
          </a:r>
          <a:endParaRPr lang="en-US" sz="1300" kern="1200" dirty="0"/>
        </a:p>
        <a:p>
          <a:pPr marL="114300" lvl="1" indent="-114300" algn="l" defTabSz="577850">
            <a:lnSpc>
              <a:spcPct val="90000"/>
            </a:lnSpc>
            <a:spcBef>
              <a:spcPct val="0"/>
            </a:spcBef>
            <a:spcAft>
              <a:spcPct val="15000"/>
            </a:spcAft>
            <a:buChar char="••"/>
          </a:pPr>
          <a:r>
            <a:rPr lang="en-US" sz="1300" kern="1200" dirty="0" smtClean="0"/>
            <a:t>ADFS and </a:t>
          </a:r>
          <a:br>
            <a:rPr lang="en-US" sz="1300" kern="1200" dirty="0" smtClean="0"/>
          </a:br>
          <a:r>
            <a:rPr lang="en-US" sz="1300" kern="1200" dirty="0" smtClean="0"/>
            <a:t>Single Sign On</a:t>
          </a:r>
          <a:endParaRPr lang="en-US" sz="1300" kern="1200" dirty="0"/>
        </a:p>
        <a:p>
          <a:pPr marL="114300" lvl="1" indent="-114300" algn="l" defTabSz="577850">
            <a:lnSpc>
              <a:spcPct val="90000"/>
            </a:lnSpc>
            <a:spcBef>
              <a:spcPct val="0"/>
            </a:spcBef>
            <a:spcAft>
              <a:spcPct val="15000"/>
            </a:spcAft>
            <a:buChar char="••"/>
          </a:pPr>
          <a:r>
            <a:rPr lang="en-US" sz="1300" kern="1200" dirty="0" smtClean="0"/>
            <a:t>Rich Co-existence &amp; Exchange CAS</a:t>
          </a:r>
          <a:endParaRPr lang="en-US" sz="1300" kern="1200" dirty="0"/>
        </a:p>
      </dsp:txBody>
      <dsp:txXfrm>
        <a:off x="9186479" y="1909212"/>
        <a:ext cx="2356888" cy="21567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A9983-0A48-40EE-B9A4-196CC05B1247}">
      <dsp:nvSpPr>
        <dsp:cNvPr id="0" name=""/>
        <dsp:cNvSpPr/>
      </dsp:nvSpPr>
      <dsp:spPr>
        <a:xfrm>
          <a:off x="238" y="700187"/>
          <a:ext cx="1280620" cy="31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25400" rIns="71120" bIns="25400" numCol="1" spcCol="1270" anchor="ctr" anchorCtr="0">
          <a:noAutofit/>
        </a:bodyPr>
        <a:lstStyle/>
        <a:p>
          <a:pPr lvl="0" algn="r" defTabSz="444500">
            <a:lnSpc>
              <a:spcPct val="90000"/>
            </a:lnSpc>
            <a:spcBef>
              <a:spcPct val="0"/>
            </a:spcBef>
            <a:spcAft>
              <a:spcPct val="35000"/>
            </a:spcAft>
          </a:pPr>
          <a:r>
            <a:rPr lang="en-US" sz="1000" kern="1200" dirty="0" smtClean="0"/>
            <a:t>(1) Initial Directory Sync (GA)</a:t>
          </a:r>
        </a:p>
      </dsp:txBody>
      <dsp:txXfrm>
        <a:off x="238" y="700187"/>
        <a:ext cx="1280620" cy="315562"/>
      </dsp:txXfrm>
    </dsp:sp>
    <dsp:sp modelId="{4EB389D9-5688-4918-BC9B-B8E1E0F6AE79}">
      <dsp:nvSpPr>
        <dsp:cNvPr id="0" name=""/>
        <dsp:cNvSpPr/>
      </dsp:nvSpPr>
      <dsp:spPr>
        <a:xfrm>
          <a:off x="1280859" y="364901"/>
          <a:ext cx="198931" cy="986132"/>
        </a:xfrm>
        <a:prstGeom prst="leftBrace">
          <a:avLst>
            <a:gd name="adj1" fmla="val 35000"/>
            <a:gd name="adj2" fmla="val 50000"/>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815DF3-7D6C-4888-90E6-9C6EA2B18D5F}">
      <dsp:nvSpPr>
        <dsp:cNvPr id="0" name=""/>
        <dsp:cNvSpPr/>
      </dsp:nvSpPr>
      <dsp:spPr>
        <a:xfrm>
          <a:off x="1559363" y="364901"/>
          <a:ext cx="2705466" cy="98613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Add tenant to sync engine</a:t>
          </a:r>
        </a:p>
        <a:p>
          <a:pPr marL="114300" lvl="1" indent="-114300" algn="l" defTabSz="666750">
            <a:lnSpc>
              <a:spcPct val="90000"/>
            </a:lnSpc>
            <a:spcBef>
              <a:spcPct val="0"/>
            </a:spcBef>
            <a:spcAft>
              <a:spcPct val="15000"/>
            </a:spcAft>
            <a:buChar char="••"/>
          </a:pPr>
          <a:r>
            <a:rPr lang="en-US" sz="1500" kern="1200" dirty="0" smtClean="0"/>
            <a:t>Add tenant  to V1-V2 Sync Process</a:t>
          </a:r>
        </a:p>
        <a:p>
          <a:pPr marL="114300" lvl="1" indent="-114300" algn="l" defTabSz="666750">
            <a:lnSpc>
              <a:spcPct val="90000"/>
            </a:lnSpc>
            <a:spcBef>
              <a:spcPct val="0"/>
            </a:spcBef>
            <a:spcAft>
              <a:spcPct val="15000"/>
            </a:spcAft>
            <a:buChar char="••"/>
          </a:pPr>
          <a:r>
            <a:rPr lang="en-US" sz="1500" kern="1200" dirty="0" smtClean="0"/>
            <a:t>Upgrade OCO (Independent)</a:t>
          </a:r>
        </a:p>
      </dsp:txBody>
      <dsp:txXfrm>
        <a:off x="1559363" y="364901"/>
        <a:ext cx="2705466" cy="986132"/>
      </dsp:txXfrm>
    </dsp:sp>
    <dsp:sp modelId="{D585818C-91EC-435C-B3EB-927F883A6C3B}">
      <dsp:nvSpPr>
        <dsp:cNvPr id="0" name=""/>
        <dsp:cNvSpPr/>
      </dsp:nvSpPr>
      <dsp:spPr>
        <a:xfrm>
          <a:off x="238" y="1702614"/>
          <a:ext cx="1280620" cy="352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lvl="0" algn="r" defTabSz="488950">
            <a:lnSpc>
              <a:spcPct val="90000"/>
            </a:lnSpc>
            <a:spcBef>
              <a:spcPct val="0"/>
            </a:spcBef>
            <a:spcAft>
              <a:spcPct val="35000"/>
            </a:spcAft>
          </a:pPr>
          <a:r>
            <a:rPr lang="en-US" sz="1100" kern="1200" dirty="0" smtClean="0"/>
            <a:t>(2) Tenant Approval</a:t>
          </a:r>
          <a:endParaRPr lang="en-US" sz="1100" kern="1200" dirty="0"/>
        </a:p>
      </dsp:txBody>
      <dsp:txXfrm>
        <a:off x="238" y="1702614"/>
        <a:ext cx="1280620" cy="352687"/>
      </dsp:txXfrm>
    </dsp:sp>
    <dsp:sp modelId="{8FD879C9-362A-4FDE-8BC8-7BF239A0EC2C}">
      <dsp:nvSpPr>
        <dsp:cNvPr id="0" name=""/>
        <dsp:cNvSpPr/>
      </dsp:nvSpPr>
      <dsp:spPr>
        <a:xfrm>
          <a:off x="1280859" y="1405034"/>
          <a:ext cx="198931" cy="947847"/>
        </a:xfrm>
        <a:prstGeom prst="leftBrace">
          <a:avLst>
            <a:gd name="adj1" fmla="val 35000"/>
            <a:gd name="adj2" fmla="val 50000"/>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C8869-6B85-4484-BF29-42877BC4F280}">
      <dsp:nvSpPr>
        <dsp:cNvPr id="0" name=""/>
        <dsp:cNvSpPr/>
      </dsp:nvSpPr>
      <dsp:spPr>
        <a:xfrm>
          <a:off x="1559363" y="1405034"/>
          <a:ext cx="2705466" cy="94784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Add tenant to specific schedule</a:t>
          </a:r>
          <a:endParaRPr lang="en-US" sz="1500" kern="1200" dirty="0"/>
        </a:p>
        <a:p>
          <a:pPr marL="114300" lvl="1" indent="-114300" algn="l" defTabSz="666750">
            <a:lnSpc>
              <a:spcPct val="90000"/>
            </a:lnSpc>
            <a:spcBef>
              <a:spcPct val="0"/>
            </a:spcBef>
            <a:spcAft>
              <a:spcPct val="15000"/>
            </a:spcAft>
            <a:buChar char="••"/>
          </a:pPr>
          <a:r>
            <a:rPr lang="en-US" sz="1500" kern="1200" dirty="0" smtClean="0"/>
            <a:t>Get approval from admin to upgrade</a:t>
          </a:r>
          <a:endParaRPr lang="en-US" sz="1500" kern="1200" dirty="0"/>
        </a:p>
      </dsp:txBody>
      <dsp:txXfrm>
        <a:off x="1559363" y="1405034"/>
        <a:ext cx="2705466" cy="947847"/>
      </dsp:txXfrm>
    </dsp:sp>
    <dsp:sp modelId="{E98EC8F6-7168-48F5-9D67-A04F6F1E17A3}">
      <dsp:nvSpPr>
        <dsp:cNvPr id="0" name=""/>
        <dsp:cNvSpPr/>
      </dsp:nvSpPr>
      <dsp:spPr>
        <a:xfrm>
          <a:off x="238" y="2506075"/>
          <a:ext cx="1278516" cy="352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lvl="0" algn="r" defTabSz="488950">
            <a:lnSpc>
              <a:spcPct val="90000"/>
            </a:lnSpc>
            <a:spcBef>
              <a:spcPct val="0"/>
            </a:spcBef>
            <a:spcAft>
              <a:spcPct val="35000"/>
            </a:spcAft>
          </a:pPr>
          <a:r>
            <a:rPr lang="en-US" sz="1100" kern="1200" dirty="0" smtClean="0"/>
            <a:t>(3) Prestage (T-14)</a:t>
          </a:r>
          <a:endParaRPr lang="en-US" sz="1100" kern="1200" dirty="0"/>
        </a:p>
      </dsp:txBody>
      <dsp:txXfrm>
        <a:off x="238" y="2506075"/>
        <a:ext cx="1278516" cy="352687"/>
      </dsp:txXfrm>
    </dsp:sp>
    <dsp:sp modelId="{F99A46BE-3EED-4EC5-81CE-09AC5F1F33EA}">
      <dsp:nvSpPr>
        <dsp:cNvPr id="0" name=""/>
        <dsp:cNvSpPr/>
      </dsp:nvSpPr>
      <dsp:spPr>
        <a:xfrm>
          <a:off x="1278755" y="2406882"/>
          <a:ext cx="199139" cy="551074"/>
        </a:xfrm>
        <a:prstGeom prst="leftBrace">
          <a:avLst>
            <a:gd name="adj1" fmla="val 35000"/>
            <a:gd name="adj2" fmla="val 50000"/>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F2AD2E-1AC6-4D7C-9D10-A47D23F303C3}">
      <dsp:nvSpPr>
        <dsp:cNvPr id="0" name=""/>
        <dsp:cNvSpPr/>
      </dsp:nvSpPr>
      <dsp:spPr>
        <a:xfrm>
          <a:off x="1557550" y="2406882"/>
          <a:ext cx="2708299" cy="551074"/>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Pre-migrate Mailbox Content</a:t>
          </a:r>
          <a:endParaRPr lang="en-US" sz="1500" kern="1200" dirty="0"/>
        </a:p>
        <a:p>
          <a:pPr marL="114300" lvl="1" indent="-114300" algn="l" defTabSz="666750">
            <a:lnSpc>
              <a:spcPct val="90000"/>
            </a:lnSpc>
            <a:spcBef>
              <a:spcPct val="0"/>
            </a:spcBef>
            <a:spcAft>
              <a:spcPct val="15000"/>
            </a:spcAft>
            <a:buChar char="••"/>
          </a:pPr>
          <a:r>
            <a:rPr lang="en-US" sz="1500" kern="1200" dirty="0" smtClean="0"/>
            <a:t>Prestage SharePoint sites</a:t>
          </a:r>
          <a:endParaRPr lang="en-US" sz="1500" kern="1200" dirty="0"/>
        </a:p>
      </dsp:txBody>
      <dsp:txXfrm>
        <a:off x="1557550" y="2406882"/>
        <a:ext cx="2708299" cy="551074"/>
      </dsp:txXfrm>
    </dsp:sp>
    <dsp:sp modelId="{109B739C-9994-4B29-9DEA-8BEE1C3A350B}">
      <dsp:nvSpPr>
        <dsp:cNvPr id="0" name=""/>
        <dsp:cNvSpPr/>
      </dsp:nvSpPr>
      <dsp:spPr>
        <a:xfrm>
          <a:off x="238" y="3210343"/>
          <a:ext cx="1280620" cy="352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lvl="0" algn="r" defTabSz="488950">
            <a:lnSpc>
              <a:spcPct val="90000"/>
            </a:lnSpc>
            <a:spcBef>
              <a:spcPct val="0"/>
            </a:spcBef>
            <a:spcAft>
              <a:spcPct val="35000"/>
            </a:spcAft>
          </a:pPr>
          <a:r>
            <a:rPr lang="en-US" sz="1100" kern="1200" dirty="0" smtClean="0"/>
            <a:t>(4) Tenant Lock (T-1)</a:t>
          </a:r>
          <a:endParaRPr lang="en-US" sz="1100" kern="1200" dirty="0"/>
        </a:p>
      </dsp:txBody>
      <dsp:txXfrm>
        <a:off x="238" y="3210343"/>
        <a:ext cx="1280620" cy="352687"/>
      </dsp:txXfrm>
    </dsp:sp>
    <dsp:sp modelId="{9A857112-454F-4F8F-8793-6A5C2E5DECA2}">
      <dsp:nvSpPr>
        <dsp:cNvPr id="0" name=""/>
        <dsp:cNvSpPr/>
      </dsp:nvSpPr>
      <dsp:spPr>
        <a:xfrm>
          <a:off x="1280859" y="3011956"/>
          <a:ext cx="198931" cy="749460"/>
        </a:xfrm>
        <a:prstGeom prst="leftBrace">
          <a:avLst>
            <a:gd name="adj1" fmla="val 35000"/>
            <a:gd name="adj2" fmla="val 50000"/>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8ADE4A-204D-4317-80A8-940831ABA0C9}">
      <dsp:nvSpPr>
        <dsp:cNvPr id="0" name=""/>
        <dsp:cNvSpPr/>
      </dsp:nvSpPr>
      <dsp:spPr>
        <a:xfrm>
          <a:off x="1559363" y="3011956"/>
          <a:ext cx="2705466" cy="74946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Lock V1 admin and block directory sync</a:t>
          </a:r>
          <a:endParaRPr lang="en-US" sz="1500" kern="1200" dirty="0"/>
        </a:p>
        <a:p>
          <a:pPr marL="114300" lvl="1" indent="-114300" algn="l" defTabSz="666750">
            <a:lnSpc>
              <a:spcPct val="90000"/>
            </a:lnSpc>
            <a:spcBef>
              <a:spcPct val="0"/>
            </a:spcBef>
            <a:spcAft>
              <a:spcPct val="15000"/>
            </a:spcAft>
            <a:buChar char="••"/>
          </a:pPr>
          <a:r>
            <a:rPr lang="en-US" sz="1500" kern="1200" dirty="0" smtClean="0"/>
            <a:t>Lock MOCP</a:t>
          </a:r>
          <a:endParaRPr lang="en-US" sz="1500" kern="1200" dirty="0"/>
        </a:p>
      </dsp:txBody>
      <dsp:txXfrm>
        <a:off x="1559363" y="3011956"/>
        <a:ext cx="2705466" cy="749460"/>
      </dsp:txXfrm>
    </dsp:sp>
    <dsp:sp modelId="{4DE60801-42C4-49B4-9F8D-2F575AC408F5}">
      <dsp:nvSpPr>
        <dsp:cNvPr id="0" name=""/>
        <dsp:cNvSpPr/>
      </dsp:nvSpPr>
      <dsp:spPr>
        <a:xfrm>
          <a:off x="238" y="3914610"/>
          <a:ext cx="1280620" cy="352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lvl="0" algn="r" defTabSz="488950">
            <a:lnSpc>
              <a:spcPct val="90000"/>
            </a:lnSpc>
            <a:spcBef>
              <a:spcPct val="0"/>
            </a:spcBef>
            <a:spcAft>
              <a:spcPct val="35000"/>
            </a:spcAft>
          </a:pPr>
          <a:r>
            <a:rPr lang="en-US" sz="1100" kern="1200" dirty="0" smtClean="0"/>
            <a:t>(5) Data Upgrade (T)</a:t>
          </a:r>
          <a:endParaRPr lang="en-US" sz="1100" kern="1200" dirty="0"/>
        </a:p>
      </dsp:txBody>
      <dsp:txXfrm>
        <a:off x="238" y="3914610"/>
        <a:ext cx="1280620" cy="352687"/>
      </dsp:txXfrm>
    </dsp:sp>
    <dsp:sp modelId="{FB388491-8AE3-4416-B347-1A6138A77598}">
      <dsp:nvSpPr>
        <dsp:cNvPr id="0" name=""/>
        <dsp:cNvSpPr/>
      </dsp:nvSpPr>
      <dsp:spPr>
        <a:xfrm>
          <a:off x="1280859" y="3815417"/>
          <a:ext cx="198931" cy="551074"/>
        </a:xfrm>
        <a:prstGeom prst="leftBrace">
          <a:avLst>
            <a:gd name="adj1" fmla="val 35000"/>
            <a:gd name="adj2" fmla="val 50000"/>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8EC5E5-591E-480D-86A0-F502498982AA}">
      <dsp:nvSpPr>
        <dsp:cNvPr id="0" name=""/>
        <dsp:cNvSpPr/>
      </dsp:nvSpPr>
      <dsp:spPr>
        <a:xfrm>
          <a:off x="1559363" y="3815417"/>
          <a:ext cx="2705466" cy="551074"/>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Migrate Exchange Mailboxes</a:t>
          </a:r>
          <a:endParaRPr lang="en-US" sz="1500" kern="1200" dirty="0"/>
        </a:p>
        <a:p>
          <a:pPr marL="114300" lvl="1" indent="-114300" algn="l" defTabSz="666750">
            <a:lnSpc>
              <a:spcPct val="90000"/>
            </a:lnSpc>
            <a:spcBef>
              <a:spcPct val="0"/>
            </a:spcBef>
            <a:spcAft>
              <a:spcPct val="15000"/>
            </a:spcAft>
            <a:buChar char="••"/>
          </a:pPr>
          <a:r>
            <a:rPr lang="en-US" sz="1500" kern="1200" dirty="0" smtClean="0"/>
            <a:t>Move SharePoint Sites</a:t>
          </a:r>
          <a:endParaRPr lang="en-US" sz="1500" kern="1200" dirty="0"/>
        </a:p>
      </dsp:txBody>
      <dsp:txXfrm>
        <a:off x="1559363" y="3815417"/>
        <a:ext cx="2705466" cy="551074"/>
      </dsp:txXfrm>
    </dsp:sp>
    <dsp:sp modelId="{730C2383-080D-4BBE-8CB4-BA8D759D797D}">
      <dsp:nvSpPr>
        <dsp:cNvPr id="0" name=""/>
        <dsp:cNvSpPr/>
      </dsp:nvSpPr>
      <dsp:spPr>
        <a:xfrm>
          <a:off x="238" y="4861351"/>
          <a:ext cx="1280620" cy="352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lvl="0" algn="r" defTabSz="488950">
            <a:lnSpc>
              <a:spcPct val="90000"/>
            </a:lnSpc>
            <a:spcBef>
              <a:spcPct val="0"/>
            </a:spcBef>
            <a:spcAft>
              <a:spcPct val="35000"/>
            </a:spcAft>
          </a:pPr>
          <a:r>
            <a:rPr lang="en-US" sz="1100" kern="1200" dirty="0" smtClean="0"/>
            <a:t>(6) Finalize (T+48)</a:t>
          </a:r>
          <a:endParaRPr lang="en-US" sz="1100" kern="1200" dirty="0"/>
        </a:p>
      </dsp:txBody>
      <dsp:txXfrm>
        <a:off x="238" y="4861351"/>
        <a:ext cx="1280620" cy="352687"/>
      </dsp:txXfrm>
    </dsp:sp>
    <dsp:sp modelId="{2B7AE698-3F29-4228-BA76-4E6BE5C751C9}">
      <dsp:nvSpPr>
        <dsp:cNvPr id="0" name=""/>
        <dsp:cNvSpPr/>
      </dsp:nvSpPr>
      <dsp:spPr>
        <a:xfrm>
          <a:off x="1280859" y="4420491"/>
          <a:ext cx="198931" cy="1234406"/>
        </a:xfrm>
        <a:prstGeom prst="leftBrace">
          <a:avLst>
            <a:gd name="adj1" fmla="val 35000"/>
            <a:gd name="adj2" fmla="val 50000"/>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F00277-E10A-40AA-B7AE-239AD3440633}">
      <dsp:nvSpPr>
        <dsp:cNvPr id="0" name=""/>
        <dsp:cNvSpPr/>
      </dsp:nvSpPr>
      <dsp:spPr>
        <a:xfrm>
          <a:off x="1559363" y="4420491"/>
          <a:ext cx="2705466" cy="123440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Convert Exchange Domains</a:t>
          </a:r>
          <a:endParaRPr lang="en-US" sz="1500" kern="1200" dirty="0"/>
        </a:p>
        <a:p>
          <a:pPr marL="114300" lvl="1" indent="-114300" algn="l" defTabSz="666750">
            <a:lnSpc>
              <a:spcPct val="90000"/>
            </a:lnSpc>
            <a:spcBef>
              <a:spcPct val="0"/>
            </a:spcBef>
            <a:spcAft>
              <a:spcPct val="15000"/>
            </a:spcAft>
            <a:buChar char="••"/>
          </a:pPr>
          <a:r>
            <a:rPr lang="en-US" sz="1500" kern="1200" dirty="0" smtClean="0"/>
            <a:t>Move FOPE Tenants</a:t>
          </a:r>
          <a:endParaRPr lang="en-US" sz="1500" kern="1200" dirty="0"/>
        </a:p>
        <a:p>
          <a:pPr marL="114300" lvl="1" indent="-114300" algn="l" defTabSz="666750">
            <a:lnSpc>
              <a:spcPct val="90000"/>
            </a:lnSpc>
            <a:spcBef>
              <a:spcPct val="0"/>
            </a:spcBef>
            <a:spcAft>
              <a:spcPct val="15000"/>
            </a:spcAft>
            <a:buChar char="••"/>
          </a:pPr>
          <a:r>
            <a:rPr lang="en-US" sz="1500" kern="1200" dirty="0" smtClean="0"/>
            <a:t>Convert OCP Licenses</a:t>
          </a:r>
          <a:endParaRPr lang="en-US" sz="1500" kern="1200" dirty="0"/>
        </a:p>
        <a:p>
          <a:pPr marL="114300" lvl="1" indent="-114300" algn="l" defTabSz="666750">
            <a:lnSpc>
              <a:spcPct val="90000"/>
            </a:lnSpc>
            <a:spcBef>
              <a:spcPct val="0"/>
            </a:spcBef>
            <a:spcAft>
              <a:spcPct val="15000"/>
            </a:spcAft>
            <a:buChar char="••"/>
          </a:pPr>
          <a:r>
            <a:rPr lang="en-US" sz="1500" kern="1200" dirty="0" smtClean="0"/>
            <a:t>Stop V1-V2 Sync Process</a:t>
          </a:r>
          <a:endParaRPr lang="en-US" sz="1500" kern="1200" dirty="0"/>
        </a:p>
        <a:p>
          <a:pPr marL="114300" lvl="1" indent="-114300" algn="l" defTabSz="666750">
            <a:lnSpc>
              <a:spcPct val="90000"/>
            </a:lnSpc>
            <a:spcBef>
              <a:spcPct val="0"/>
            </a:spcBef>
            <a:spcAft>
              <a:spcPct val="15000"/>
            </a:spcAft>
            <a:buChar char="••"/>
          </a:pPr>
          <a:r>
            <a:rPr lang="en-US" sz="1500" kern="1200" dirty="0" smtClean="0"/>
            <a:t>Enable V2 Admin Access</a:t>
          </a:r>
          <a:endParaRPr lang="en-US" sz="1500" kern="1200" dirty="0"/>
        </a:p>
      </dsp:txBody>
      <dsp:txXfrm>
        <a:off x="1559363" y="4420491"/>
        <a:ext cx="2705466" cy="12344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481860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114590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Next session is all about Identity OSP 215 3:15 – 4:30 PM B314</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956746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755266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669944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739719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001017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868222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77909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66994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5/17/2011 11:56 AM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42284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811010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370726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3513021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565069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683092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3041162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1873738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1873738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3110320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71430" indent="-17143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483280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1023330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1137115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152187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11:56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11:56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11:56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5/17/2011 11:56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46</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692878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67970" indent="-16797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82779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351184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464875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667062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71430" indent="-17143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846638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93858096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eft navigation">
    <p:spTree>
      <p:nvGrpSpPr>
        <p:cNvPr id="1" name=""/>
        <p:cNvGrpSpPr/>
        <p:nvPr/>
      </p:nvGrpSpPr>
      <p:grpSpPr>
        <a:xfrm>
          <a:off x="0" y="0"/>
          <a:ext cx="0" cy="0"/>
          <a:chOff x="0" y="0"/>
          <a:chExt cx="0" cy="0"/>
        </a:xfrm>
      </p:grpSpPr>
      <p:sp>
        <p:nvSpPr>
          <p:cNvPr id="5" name="Rectangle 4"/>
          <p:cNvSpPr/>
          <p:nvPr userDrawn="1"/>
        </p:nvSpPr>
        <p:spPr>
          <a:xfrm>
            <a:off x="96737" y="6036560"/>
            <a:ext cx="12092088" cy="336176"/>
          </a:xfrm>
          <a:prstGeom prst="rect">
            <a:avLst/>
          </a:prstGeom>
          <a:solidFill>
            <a:srgbClr val="014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186262" y="2622181"/>
            <a:ext cx="270010" cy="3862387"/>
          </a:xfrm>
          <a:prstGeom prst="rect">
            <a:avLst/>
          </a:prstGeom>
          <a:gradFill>
            <a:gsLst>
              <a:gs pos="0">
                <a:srgbClr val="006791"/>
              </a:gs>
              <a:gs pos="100000">
                <a:srgbClr val="01435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96740" y="865197"/>
            <a:ext cx="1173719" cy="374461"/>
          </a:xfrm>
          <a:prstGeom prst="rect">
            <a:avLst/>
          </a:prstGeom>
          <a:noFill/>
        </p:spPr>
        <p:txBody>
          <a:bodyPr wrap="none" rtlCol="0">
            <a:spAutoFit/>
          </a:bodyPr>
          <a:lstStyle/>
          <a:p>
            <a:pPr>
              <a:lnSpc>
                <a:spcPts val="1100"/>
              </a:lnSpc>
            </a:pPr>
            <a:r>
              <a:rPr lang="en-US" sz="1100" dirty="0" smtClean="0">
                <a:solidFill>
                  <a:schemeClr val="bg1"/>
                </a:solidFill>
              </a:rPr>
              <a:t>Microsoft</a:t>
            </a:r>
          </a:p>
          <a:p>
            <a:pPr>
              <a:lnSpc>
                <a:spcPts val="1100"/>
              </a:lnSpc>
            </a:pPr>
            <a:r>
              <a:rPr lang="en-US" sz="1100" dirty="0" smtClean="0">
                <a:solidFill>
                  <a:schemeClr val="bg1"/>
                </a:solidFill>
              </a:rPr>
              <a:t>Online</a:t>
            </a:r>
            <a:r>
              <a:rPr lang="en-US" sz="1100" baseline="0" dirty="0" smtClean="0">
                <a:solidFill>
                  <a:schemeClr val="bg1"/>
                </a:solidFill>
              </a:rPr>
              <a:t> Services</a:t>
            </a:r>
            <a:endParaRPr lang="en-US" sz="1100" dirty="0">
              <a:solidFill>
                <a:schemeClr val="bg1"/>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658" y="916082"/>
            <a:ext cx="1100380" cy="226919"/>
          </a:xfrm>
          <a:prstGeom prst="rect">
            <a:avLst/>
          </a:prstGeom>
        </p:spPr>
      </p:pic>
      <p:sp>
        <p:nvSpPr>
          <p:cNvPr id="13" name="Rectangle 12"/>
          <p:cNvSpPr/>
          <p:nvPr userDrawn="1"/>
        </p:nvSpPr>
        <p:spPr>
          <a:xfrm>
            <a:off x="108827" y="6040912"/>
            <a:ext cx="11974116" cy="284601"/>
          </a:xfrm>
          <a:prstGeom prst="rect">
            <a:avLst/>
          </a:prstGeom>
          <a:solidFill>
            <a:srgbClr val="024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894153" y="6108147"/>
            <a:ext cx="2279791" cy="200055"/>
          </a:xfrm>
          <a:prstGeom prst="rect">
            <a:avLst/>
          </a:prstGeom>
          <a:noFill/>
        </p:spPr>
        <p:txBody>
          <a:bodyPr wrap="none" rtlCol="0">
            <a:spAutoFit/>
          </a:bodyPr>
          <a:lstStyle/>
          <a:p>
            <a:r>
              <a:rPr lang="en-US" sz="700" dirty="0" smtClean="0">
                <a:solidFill>
                  <a:schemeClr val="bg1"/>
                </a:solidFill>
              </a:rPr>
              <a:t>©2010  Microsoft  Corporation     </a:t>
            </a:r>
            <a:r>
              <a:rPr lang="en-US" sz="700" dirty="0" smtClean="0">
                <a:solidFill>
                  <a:srgbClr val="C6DFF3"/>
                </a:solidFill>
              </a:rPr>
              <a:t> Legal</a:t>
            </a:r>
            <a:r>
              <a:rPr lang="en-US" sz="700" dirty="0" smtClean="0">
                <a:solidFill>
                  <a:srgbClr val="EDF6FD"/>
                </a:solidFill>
              </a:rPr>
              <a:t> </a:t>
            </a:r>
            <a:r>
              <a:rPr lang="en-US" sz="700" dirty="0" smtClean="0">
                <a:solidFill>
                  <a:schemeClr val="bg1"/>
                </a:solidFill>
              </a:rPr>
              <a:t>   |    </a:t>
            </a:r>
            <a:r>
              <a:rPr lang="en-US" sz="700" dirty="0" smtClean="0">
                <a:solidFill>
                  <a:srgbClr val="C6DFF3"/>
                </a:solidFill>
              </a:rPr>
              <a:t>Privacy</a:t>
            </a:r>
            <a:endParaRPr lang="en-US" sz="700" dirty="0">
              <a:solidFill>
                <a:srgbClr val="C6DFF3"/>
              </a:solidFill>
            </a:endParaRPr>
          </a:p>
        </p:txBody>
      </p:sp>
      <p:sp>
        <p:nvSpPr>
          <p:cNvPr id="16" name="TextBox 15"/>
          <p:cNvSpPr txBox="1"/>
          <p:nvPr userDrawn="1"/>
        </p:nvSpPr>
        <p:spPr>
          <a:xfrm>
            <a:off x="10019170" y="6103445"/>
            <a:ext cx="1465466" cy="200055"/>
          </a:xfrm>
          <a:prstGeom prst="rect">
            <a:avLst/>
          </a:prstGeom>
          <a:noFill/>
        </p:spPr>
        <p:txBody>
          <a:bodyPr wrap="none" rtlCol="0">
            <a:spAutoFit/>
          </a:bodyPr>
          <a:lstStyle/>
          <a:p>
            <a:r>
              <a:rPr lang="en-US" sz="700" dirty="0" smtClean="0">
                <a:solidFill>
                  <a:srgbClr val="C6DFF3"/>
                </a:solidFill>
              </a:rPr>
              <a:t>Community</a:t>
            </a:r>
            <a:r>
              <a:rPr lang="en-US" sz="700" baseline="0" dirty="0" smtClean="0">
                <a:solidFill>
                  <a:srgbClr val="C6DFF3"/>
                </a:solidFill>
              </a:rPr>
              <a:t>    </a:t>
            </a:r>
            <a:r>
              <a:rPr lang="en-US" sz="700" dirty="0" smtClean="0">
                <a:solidFill>
                  <a:srgbClr val="EDF6FD"/>
                </a:solidFill>
              </a:rPr>
              <a:t> </a:t>
            </a:r>
            <a:r>
              <a:rPr lang="en-US" sz="700" dirty="0" smtClean="0">
                <a:solidFill>
                  <a:schemeClr val="bg1"/>
                </a:solidFill>
              </a:rPr>
              <a:t>   </a:t>
            </a:r>
            <a:r>
              <a:rPr lang="en-US" sz="700" dirty="0" smtClean="0">
                <a:solidFill>
                  <a:srgbClr val="FFC000"/>
                </a:solidFill>
              </a:rPr>
              <a:t>|     </a:t>
            </a:r>
            <a:r>
              <a:rPr lang="en-US" sz="700" dirty="0" smtClean="0">
                <a:solidFill>
                  <a:schemeClr val="bg1"/>
                </a:solidFill>
              </a:rPr>
              <a:t>   </a:t>
            </a:r>
            <a:r>
              <a:rPr lang="en-US" sz="700" dirty="0" smtClean="0">
                <a:solidFill>
                  <a:srgbClr val="C6DFF3"/>
                </a:solidFill>
              </a:rPr>
              <a:t>Feedback</a:t>
            </a:r>
            <a:endParaRPr lang="en-US" sz="700" dirty="0">
              <a:solidFill>
                <a:srgbClr val="C6DFF3"/>
              </a:solidFill>
            </a:endParaRPr>
          </a:p>
        </p:txBody>
      </p:sp>
      <p:pic>
        <p:nvPicPr>
          <p:cNvPr id="18" name="Picture 4"/>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05566" y="6138014"/>
            <a:ext cx="761802" cy="86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45148" y="2480284"/>
            <a:ext cx="152244" cy="1284897"/>
          </a:xfrm>
          <a:prstGeom prst="rect">
            <a:avLst/>
          </a:prstGeom>
        </p:spPr>
      </p:pic>
      <p:grpSp>
        <p:nvGrpSpPr>
          <p:cNvPr id="24" name="Group 23"/>
          <p:cNvGrpSpPr/>
          <p:nvPr userDrawn="1"/>
        </p:nvGrpSpPr>
        <p:grpSpPr>
          <a:xfrm>
            <a:off x="104589" y="1328614"/>
            <a:ext cx="12084238" cy="4722563"/>
            <a:chOff x="82384" y="1505762"/>
            <a:chExt cx="9518816" cy="5927113"/>
          </a:xfrm>
        </p:grpSpPr>
        <p:pic>
          <p:nvPicPr>
            <p:cNvPr id="25" name="Picture 2"/>
            <p:cNvPicPr>
              <a:picLocks noChangeAspect="1" noChangeArrowheads="1"/>
            </p:cNvPicPr>
            <p:nvPr userDrawn="1"/>
          </p:nvPicPr>
          <p:blipFill>
            <a:blip r:embed="rId5" cstate="print">
              <a:extLst/>
            </a:blip>
            <a:srcRect/>
            <a:stretch>
              <a:fillRect/>
            </a:stretch>
          </p:blipFill>
          <p:spPr bwMode="auto">
            <a:xfrm>
              <a:off x="9220200" y="1555270"/>
              <a:ext cx="266700" cy="266700"/>
            </a:xfrm>
            <a:prstGeom prst="rect">
              <a:avLst/>
            </a:prstGeom>
            <a:extLst/>
          </p:spPr>
        </p:pic>
        <p:pic>
          <p:nvPicPr>
            <p:cNvPr id="26" name="Picture 2"/>
            <p:cNvPicPr>
              <a:picLocks noChangeAspect="1" noChangeArrowheads="1"/>
            </p:cNvPicPr>
            <p:nvPr userDrawn="1"/>
          </p:nvPicPr>
          <p:blipFill>
            <a:blip r:embed="rId5" cstate="print">
              <a:extLst/>
            </a:blip>
            <a:srcRect/>
            <a:stretch>
              <a:fillRect/>
            </a:stretch>
          </p:blipFill>
          <p:spPr bwMode="auto">
            <a:xfrm>
              <a:off x="9062975" y="1505762"/>
              <a:ext cx="266700" cy="266700"/>
            </a:xfrm>
            <a:prstGeom prst="rect">
              <a:avLst/>
            </a:prstGeom>
            <a:extLst/>
          </p:spPr>
        </p:pic>
        <p:sp>
          <p:nvSpPr>
            <p:cNvPr id="27" name="Rounded Rectangle 26"/>
            <p:cNvSpPr/>
            <p:nvPr userDrawn="1"/>
          </p:nvSpPr>
          <p:spPr>
            <a:xfrm>
              <a:off x="82384" y="1550930"/>
              <a:ext cx="1686128" cy="5881945"/>
            </a:xfrm>
            <a:prstGeom prst="roundRect">
              <a:avLst>
                <a:gd name="adj" fmla="val 1343"/>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userDrawn="1"/>
          </p:nvSpPr>
          <p:spPr>
            <a:xfrm>
              <a:off x="1881722" y="1550930"/>
              <a:ext cx="7719478" cy="5881945"/>
            </a:xfrm>
            <a:prstGeom prst="roundRect">
              <a:avLst>
                <a:gd name="adj" fmla="val 254"/>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71" y="0"/>
            <a:ext cx="12204772" cy="6543338"/>
          </a:xfrm>
          <a:prstGeom prst="rect">
            <a:avLst/>
          </a:prstGeom>
        </p:spPr>
      </p:pic>
      <p:pic>
        <p:nvPicPr>
          <p:cNvPr id="29" name="Picture 2"/>
          <p:cNvPicPr>
            <a:picLocks noChangeAspect="1" noChangeArrowheads="1"/>
          </p:cNvPicPr>
          <p:nvPr userDrawn="1"/>
        </p:nvPicPr>
        <p:blipFill>
          <a:blip r:embed="rId5" cstate="print">
            <a:extLst/>
          </a:blip>
          <a:srcRect/>
          <a:stretch>
            <a:fillRect/>
          </a:stretch>
        </p:blipFill>
        <p:spPr bwMode="auto">
          <a:xfrm>
            <a:off x="11753511" y="1391499"/>
            <a:ext cx="338578" cy="235324"/>
          </a:xfrm>
          <a:prstGeom prst="rect">
            <a:avLst/>
          </a:prstGeom>
          <a:extLst/>
        </p:spPr>
      </p:pic>
    </p:spTree>
    <p:extLst>
      <p:ext uri="{BB962C8B-B14F-4D97-AF65-F5344CB8AC3E}">
        <p14:creationId xmlns:p14="http://schemas.microsoft.com/office/powerpoint/2010/main" val="279891952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41" r:id="rId17"/>
    <p:sldLayoutId id="2147483703" r:id="rId18"/>
    <p:sldLayoutId id="2147483704" r:id="rId19"/>
    <p:sldLayoutId id="2147483745" r:id="rId20"/>
  </p:sldLayoutIdLst>
  <p:transition>
    <p:fade/>
  </p:transition>
  <p:hf sldNum="0"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hf sldNum="0" hdr="0" ftr="0" dt="0"/>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image" Target="../media/image36.png"/><Relationship Id="rId11" Type="http://schemas.openxmlformats.org/officeDocument/2006/relationships/image" Target="../media/image42.png"/><Relationship Id="rId5" Type="http://schemas.openxmlformats.org/officeDocument/2006/relationships/image" Target="../media/image35.pn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png"/><Relationship Id="rId1" Type="http://schemas.openxmlformats.org/officeDocument/2006/relationships/slideLayout" Target="../slideLayouts/slideLayout10.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5.xml"/><Relationship Id="rId7" Type="http://schemas.openxmlformats.org/officeDocument/2006/relationships/image" Target="../media/image46.png"/><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0.xml"/><Relationship Id="rId6" Type="http://schemas.openxmlformats.org/officeDocument/2006/relationships/image" Target="../media/image52.png"/><Relationship Id="rId5" Type="http://schemas.openxmlformats.org/officeDocument/2006/relationships/image" Target="../media/image26.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7.png"/><Relationship Id="rId5" Type="http://schemas.openxmlformats.org/officeDocument/2006/relationships/hyperlink" Target="http://www.microsoft.com/learning" TargetMode="External"/><Relationship Id="rId10" Type="http://schemas.openxmlformats.org/officeDocument/2006/relationships/image" Target="../media/image56.emf"/><Relationship Id="rId4" Type="http://schemas.openxmlformats.org/officeDocument/2006/relationships/image" Target="../media/image53.png"/><Relationship Id="rId9" Type="http://schemas.openxmlformats.org/officeDocument/2006/relationships/image" Target="../media/image55.png"/><Relationship Id="rId14" Type="http://schemas.microsoft.com/office/2007/relationships/hdphoto" Target="../media/hdphoto1.wdp"/></Relationships>
</file>

<file path=ppt/slides/_rels/slide4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Requirements Key Changes</a:t>
            </a:r>
            <a:endParaRPr lang="en-US" dirty="0"/>
          </a:p>
        </p:txBody>
      </p:sp>
      <p:grpSp>
        <p:nvGrpSpPr>
          <p:cNvPr id="9" name="Group 8"/>
          <p:cNvGrpSpPr/>
          <p:nvPr/>
        </p:nvGrpSpPr>
        <p:grpSpPr>
          <a:xfrm>
            <a:off x="504694" y="1011239"/>
            <a:ext cx="11179437" cy="861120"/>
            <a:chOff x="0" y="22249"/>
            <a:chExt cx="11179437" cy="861120"/>
          </a:xfrm>
          <a:solidFill>
            <a:schemeClr val="accent1">
              <a:lumMod val="75000"/>
            </a:schemeClr>
          </a:solidFill>
          <a:scene3d>
            <a:camera prst="orthographicFront"/>
            <a:lightRig rig="flat" dir="t"/>
          </a:scene3d>
        </p:grpSpPr>
        <p:sp>
          <p:nvSpPr>
            <p:cNvPr id="22" name="Rounded Rectangle 21"/>
            <p:cNvSpPr/>
            <p:nvPr/>
          </p:nvSpPr>
          <p:spPr>
            <a:xfrm>
              <a:off x="0" y="22249"/>
              <a:ext cx="11179437" cy="861120"/>
            </a:xfrm>
            <a:prstGeom prst="roundRect">
              <a:avLst/>
            </a:prstGeom>
            <a:grpFill/>
            <a:sp3d prstMaterial="dkEdge">
              <a:bevelT w="8200" h="38100"/>
            </a:sp3d>
          </p:spPr>
          <p:style>
            <a:lnRef idx="0">
              <a:schemeClr val="lt1">
                <a:hueOff val="0"/>
                <a:satOff val="0"/>
                <a:lumOff val="0"/>
                <a:alphaOff val="0"/>
              </a:schemeClr>
            </a:lnRef>
            <a:fillRef idx="2">
              <a:schemeClr val="accent1">
                <a:shade val="50000"/>
                <a:hueOff val="0"/>
                <a:satOff val="0"/>
                <a:lumOff val="0"/>
                <a:alphaOff val="0"/>
              </a:schemeClr>
            </a:fillRef>
            <a:effectRef idx="1">
              <a:schemeClr val="accent1">
                <a:shade val="50000"/>
                <a:hueOff val="0"/>
                <a:satOff val="0"/>
                <a:lumOff val="0"/>
                <a:alphaOff val="0"/>
              </a:schemeClr>
            </a:effectRef>
            <a:fontRef idx="minor">
              <a:schemeClr val="dk1"/>
            </a:fontRef>
          </p:style>
        </p:sp>
        <p:sp>
          <p:nvSpPr>
            <p:cNvPr id="23" name="Rounded Rectangle 4"/>
            <p:cNvSpPr/>
            <p:nvPr/>
          </p:nvSpPr>
          <p:spPr>
            <a:xfrm>
              <a:off x="42036" y="64285"/>
              <a:ext cx="11095365" cy="77704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Office 2003 Not Supported</a:t>
              </a:r>
            </a:p>
          </p:txBody>
        </p:sp>
      </p:grpSp>
      <p:grpSp>
        <p:nvGrpSpPr>
          <p:cNvPr id="10" name="Group 9"/>
          <p:cNvGrpSpPr/>
          <p:nvPr/>
        </p:nvGrpSpPr>
        <p:grpSpPr>
          <a:xfrm>
            <a:off x="504694" y="2004839"/>
            <a:ext cx="11179437" cy="861120"/>
            <a:chOff x="0" y="1015849"/>
            <a:chExt cx="11179437" cy="861120"/>
          </a:xfrm>
          <a:solidFill>
            <a:schemeClr val="accent1">
              <a:lumMod val="75000"/>
            </a:schemeClr>
          </a:solidFill>
          <a:scene3d>
            <a:camera prst="orthographicFront"/>
            <a:lightRig rig="flat" dir="t"/>
          </a:scene3d>
        </p:grpSpPr>
        <p:sp>
          <p:nvSpPr>
            <p:cNvPr id="20" name="Rounded Rectangle 19"/>
            <p:cNvSpPr/>
            <p:nvPr/>
          </p:nvSpPr>
          <p:spPr>
            <a:xfrm>
              <a:off x="0" y="1015849"/>
              <a:ext cx="11179437" cy="861120"/>
            </a:xfrm>
            <a:prstGeom prst="roundRect">
              <a:avLst/>
            </a:prstGeom>
            <a:grpFill/>
            <a:sp3d prstMaterial="dkEdge">
              <a:bevelT w="8200" h="38100"/>
            </a:sp3d>
          </p:spPr>
          <p:style>
            <a:lnRef idx="0">
              <a:schemeClr val="lt1">
                <a:hueOff val="0"/>
                <a:satOff val="0"/>
                <a:lumOff val="0"/>
                <a:alphaOff val="0"/>
              </a:schemeClr>
            </a:lnRef>
            <a:fillRef idx="2">
              <a:schemeClr val="accent1">
                <a:shade val="50000"/>
                <a:hueOff val="-189700"/>
                <a:satOff val="9144"/>
                <a:lumOff val="17564"/>
                <a:alphaOff val="0"/>
              </a:schemeClr>
            </a:fillRef>
            <a:effectRef idx="1">
              <a:schemeClr val="accent1">
                <a:shade val="50000"/>
                <a:hueOff val="-189700"/>
                <a:satOff val="9144"/>
                <a:lumOff val="17564"/>
                <a:alphaOff val="0"/>
              </a:schemeClr>
            </a:effectRef>
            <a:fontRef idx="minor">
              <a:schemeClr val="dk1"/>
            </a:fontRef>
          </p:style>
        </p:sp>
        <p:sp>
          <p:nvSpPr>
            <p:cNvPr id="21" name="Rounded Rectangle 6"/>
            <p:cNvSpPr/>
            <p:nvPr/>
          </p:nvSpPr>
          <p:spPr>
            <a:xfrm>
              <a:off x="42036" y="1057885"/>
              <a:ext cx="11095365" cy="77704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Internet Explorer 6 Not Supported</a:t>
              </a:r>
            </a:p>
          </p:txBody>
        </p:sp>
      </p:grpSp>
      <p:grpSp>
        <p:nvGrpSpPr>
          <p:cNvPr id="11" name="Group 10"/>
          <p:cNvGrpSpPr/>
          <p:nvPr/>
        </p:nvGrpSpPr>
        <p:grpSpPr>
          <a:xfrm>
            <a:off x="504694" y="2998439"/>
            <a:ext cx="11179437" cy="861120"/>
            <a:chOff x="0" y="2009449"/>
            <a:chExt cx="11179437" cy="861120"/>
          </a:xfrm>
          <a:solidFill>
            <a:schemeClr val="accent1">
              <a:lumMod val="75000"/>
            </a:schemeClr>
          </a:solidFill>
          <a:scene3d>
            <a:camera prst="orthographicFront"/>
            <a:lightRig rig="flat" dir="t"/>
          </a:scene3d>
        </p:grpSpPr>
        <p:sp>
          <p:nvSpPr>
            <p:cNvPr id="18" name="Rounded Rectangle 17"/>
            <p:cNvSpPr/>
            <p:nvPr/>
          </p:nvSpPr>
          <p:spPr>
            <a:xfrm>
              <a:off x="0" y="2009449"/>
              <a:ext cx="11179437" cy="861120"/>
            </a:xfrm>
            <a:prstGeom prst="roundRect">
              <a:avLst/>
            </a:prstGeom>
            <a:grpFill/>
            <a:sp3d prstMaterial="dkEdge">
              <a:bevelT w="8200" h="38100"/>
            </a:sp3d>
          </p:spPr>
          <p:style>
            <a:lnRef idx="0">
              <a:schemeClr val="lt1">
                <a:hueOff val="0"/>
                <a:satOff val="0"/>
                <a:lumOff val="0"/>
                <a:alphaOff val="0"/>
              </a:schemeClr>
            </a:lnRef>
            <a:fillRef idx="2">
              <a:schemeClr val="accent1">
                <a:shade val="50000"/>
                <a:hueOff val="-379400"/>
                <a:satOff val="18289"/>
                <a:lumOff val="35129"/>
                <a:alphaOff val="0"/>
              </a:schemeClr>
            </a:fillRef>
            <a:effectRef idx="1">
              <a:schemeClr val="accent1">
                <a:shade val="50000"/>
                <a:hueOff val="-379400"/>
                <a:satOff val="18289"/>
                <a:lumOff val="35129"/>
                <a:alphaOff val="0"/>
              </a:schemeClr>
            </a:effectRef>
            <a:fontRef idx="minor">
              <a:schemeClr val="dk1"/>
            </a:fontRef>
          </p:style>
        </p:sp>
        <p:sp>
          <p:nvSpPr>
            <p:cNvPr id="19" name="Rounded Rectangle 8"/>
            <p:cNvSpPr/>
            <p:nvPr/>
          </p:nvSpPr>
          <p:spPr>
            <a:xfrm>
              <a:off x="42036" y="2051485"/>
              <a:ext cx="11095365" cy="77704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Office Communicator 2007 R2 Not Supported</a:t>
              </a:r>
            </a:p>
          </p:txBody>
        </p:sp>
      </p:grpSp>
      <p:grpSp>
        <p:nvGrpSpPr>
          <p:cNvPr id="12" name="Group 11"/>
          <p:cNvGrpSpPr/>
          <p:nvPr/>
        </p:nvGrpSpPr>
        <p:grpSpPr>
          <a:xfrm>
            <a:off x="504694" y="3992040"/>
            <a:ext cx="11179437" cy="861120"/>
            <a:chOff x="0" y="3003050"/>
            <a:chExt cx="11179437" cy="861120"/>
          </a:xfrm>
          <a:solidFill>
            <a:schemeClr val="accent1">
              <a:lumMod val="75000"/>
            </a:schemeClr>
          </a:solidFill>
          <a:scene3d>
            <a:camera prst="orthographicFront"/>
            <a:lightRig rig="flat" dir="t"/>
          </a:scene3d>
        </p:grpSpPr>
        <p:sp>
          <p:nvSpPr>
            <p:cNvPr id="16" name="Rounded Rectangle 15"/>
            <p:cNvSpPr/>
            <p:nvPr/>
          </p:nvSpPr>
          <p:spPr>
            <a:xfrm>
              <a:off x="0" y="3003050"/>
              <a:ext cx="11179437" cy="861120"/>
            </a:xfrm>
            <a:prstGeom prst="roundRect">
              <a:avLst/>
            </a:prstGeom>
            <a:grpFill/>
            <a:sp3d prstMaterial="dkEdge">
              <a:bevelT w="8200" h="38100"/>
            </a:sp3d>
          </p:spPr>
          <p:style>
            <a:lnRef idx="0">
              <a:schemeClr val="lt1">
                <a:hueOff val="0"/>
                <a:satOff val="0"/>
                <a:lumOff val="0"/>
                <a:alphaOff val="0"/>
              </a:schemeClr>
            </a:lnRef>
            <a:fillRef idx="2">
              <a:schemeClr val="accent1">
                <a:shade val="50000"/>
                <a:hueOff val="-379400"/>
                <a:satOff val="18289"/>
                <a:lumOff val="35129"/>
                <a:alphaOff val="0"/>
              </a:schemeClr>
            </a:fillRef>
            <a:effectRef idx="1">
              <a:schemeClr val="accent1">
                <a:shade val="50000"/>
                <a:hueOff val="-379400"/>
                <a:satOff val="18289"/>
                <a:lumOff val="35129"/>
                <a:alphaOff val="0"/>
              </a:schemeClr>
            </a:effectRef>
            <a:fontRef idx="minor">
              <a:schemeClr val="dk1"/>
            </a:fontRef>
          </p:style>
        </p:sp>
        <p:sp>
          <p:nvSpPr>
            <p:cNvPr id="17" name="Rounded Rectangle 10"/>
            <p:cNvSpPr/>
            <p:nvPr/>
          </p:nvSpPr>
          <p:spPr>
            <a:xfrm>
              <a:off x="42036" y="3045086"/>
              <a:ext cx="11095365" cy="77704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BPOS Sign In Application Deprecated</a:t>
              </a:r>
              <a:endParaRPr lang="en-US" sz="2800" kern="1200" dirty="0"/>
            </a:p>
          </p:txBody>
        </p:sp>
      </p:grpSp>
      <p:grpSp>
        <p:nvGrpSpPr>
          <p:cNvPr id="13" name="Group 12"/>
          <p:cNvGrpSpPr/>
          <p:nvPr/>
        </p:nvGrpSpPr>
        <p:grpSpPr>
          <a:xfrm>
            <a:off x="504694" y="4985640"/>
            <a:ext cx="11179437" cy="861120"/>
            <a:chOff x="0" y="3996650"/>
            <a:chExt cx="11179437" cy="861120"/>
          </a:xfrm>
          <a:solidFill>
            <a:srgbClr val="ACE58F"/>
          </a:solidFill>
          <a:scene3d>
            <a:camera prst="orthographicFront"/>
            <a:lightRig rig="flat" dir="t"/>
          </a:scene3d>
        </p:grpSpPr>
        <p:sp>
          <p:nvSpPr>
            <p:cNvPr id="14" name="Rounded Rectangle 13"/>
            <p:cNvSpPr/>
            <p:nvPr/>
          </p:nvSpPr>
          <p:spPr>
            <a:xfrm>
              <a:off x="0" y="3996650"/>
              <a:ext cx="11179437" cy="861120"/>
            </a:xfrm>
            <a:prstGeom prst="roundRect">
              <a:avLst/>
            </a:prstGeom>
            <a:grpFill/>
            <a:sp3d prstMaterial="dkEdge">
              <a:bevelT w="8200" h="38100"/>
            </a:sp3d>
          </p:spPr>
          <p:style>
            <a:lnRef idx="0">
              <a:schemeClr val="lt1">
                <a:hueOff val="0"/>
                <a:satOff val="0"/>
                <a:lumOff val="0"/>
                <a:alphaOff val="0"/>
              </a:schemeClr>
            </a:lnRef>
            <a:fillRef idx="2">
              <a:schemeClr val="accent1">
                <a:shade val="50000"/>
                <a:hueOff val="-189700"/>
                <a:satOff val="9144"/>
                <a:lumOff val="17564"/>
                <a:alphaOff val="0"/>
              </a:schemeClr>
            </a:fillRef>
            <a:effectRef idx="1">
              <a:schemeClr val="accent1">
                <a:shade val="50000"/>
                <a:hueOff val="-189700"/>
                <a:satOff val="9144"/>
                <a:lumOff val="17564"/>
                <a:alphaOff val="0"/>
              </a:schemeClr>
            </a:effectRef>
            <a:fontRef idx="minor">
              <a:schemeClr val="dk1"/>
            </a:fontRef>
          </p:style>
        </p:sp>
        <p:sp>
          <p:nvSpPr>
            <p:cNvPr id="15" name="Rounded Rectangle 12"/>
            <p:cNvSpPr/>
            <p:nvPr/>
          </p:nvSpPr>
          <p:spPr>
            <a:xfrm>
              <a:off x="42036" y="4038686"/>
              <a:ext cx="11095365" cy="777048"/>
            </a:xfrm>
            <a:prstGeom prst="rect">
              <a:avLst/>
            </a:prstGeom>
            <a:grpFill/>
            <a:ln>
              <a:noFill/>
            </a:ln>
          </p:spPr>
          <p:style>
            <a:lnRef idx="1">
              <a:schemeClr val="accent2"/>
            </a:lnRef>
            <a:fillRef idx="2">
              <a:schemeClr val="accent2"/>
            </a:fillRef>
            <a:effectRef idx="1">
              <a:schemeClr val="accent2"/>
            </a:effectRef>
            <a:fontRef idx="minor">
              <a:schemeClr val="dk1"/>
            </a:fontRef>
          </p:style>
          <p:txBody>
            <a:bodyPr spcFirstLastPara="0" vert="horz" wrap="square" lIns="106680" tIns="106680" rIns="106680" bIns="106680" numCol="1" spcCol="1270" anchor="ctr" anchorCtr="0">
              <a:noAutofit/>
            </a:bodyPr>
            <a:lstStyle/>
            <a:p>
              <a:pPr defTabSz="1244600">
                <a:lnSpc>
                  <a:spcPct val="90000"/>
                </a:lnSpc>
                <a:spcBef>
                  <a:spcPct val="0"/>
                </a:spcBef>
                <a:spcAft>
                  <a:spcPct val="35000"/>
                </a:spcAft>
              </a:pPr>
              <a:r>
                <a:rPr lang="en-US" sz="2800" dirty="0"/>
                <a:t>Online Desktop Setup Required</a:t>
              </a:r>
            </a:p>
          </p:txBody>
        </p:sp>
      </p:grpSp>
    </p:spTree>
    <p:extLst>
      <p:ext uri="{BB962C8B-B14F-4D97-AF65-F5344CB8AC3E}">
        <p14:creationId xmlns:p14="http://schemas.microsoft.com/office/powerpoint/2010/main" val="300764835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365 Password Requirements</a:t>
            </a:r>
            <a:endParaRPr lang="en-US" dirty="0"/>
          </a:p>
        </p:txBody>
      </p:sp>
      <p:sp>
        <p:nvSpPr>
          <p:cNvPr id="3" name="Content Placeholder 2"/>
          <p:cNvSpPr>
            <a:spLocks noGrp="1"/>
          </p:cNvSpPr>
          <p:nvPr>
            <p:ph idx="1"/>
          </p:nvPr>
        </p:nvSpPr>
        <p:spPr>
          <a:xfrm>
            <a:off x="641186" y="1447799"/>
            <a:ext cx="10871442" cy="5001433"/>
          </a:xfrm>
        </p:spPr>
        <p:txBody>
          <a:bodyPr/>
          <a:lstStyle/>
          <a:p>
            <a:r>
              <a:rPr lang="en-US" dirty="0"/>
              <a:t>Office 365 has </a:t>
            </a:r>
            <a:r>
              <a:rPr lang="en-US" dirty="0" smtClean="0"/>
              <a:t>updated </a:t>
            </a:r>
            <a:r>
              <a:rPr lang="en-US" dirty="0"/>
              <a:t>strong-password </a:t>
            </a:r>
            <a:r>
              <a:rPr lang="en-US" dirty="0" smtClean="0"/>
              <a:t>requirements. When </a:t>
            </a:r>
            <a:r>
              <a:rPr lang="en-US" dirty="0"/>
              <a:t>users reset their passwords via the normal password expiration process, new passwords must meet the following requirements:</a:t>
            </a:r>
          </a:p>
          <a:p>
            <a:pPr lvl="1"/>
            <a:r>
              <a:rPr lang="en-US" dirty="0"/>
              <a:t>Passwords must be between </a:t>
            </a:r>
            <a:r>
              <a:rPr lang="en-US" dirty="0" smtClean="0"/>
              <a:t>8 </a:t>
            </a:r>
            <a:r>
              <a:rPr lang="en-US" dirty="0"/>
              <a:t>and 16 characters</a:t>
            </a:r>
          </a:p>
          <a:p>
            <a:pPr lvl="1"/>
            <a:r>
              <a:rPr lang="en-US" dirty="0"/>
              <a:t>Passwords cannot contain characters from different language sets, e.g. Arabic or Greek or German. </a:t>
            </a:r>
            <a:endParaRPr lang="en-US" dirty="0" smtClean="0"/>
          </a:p>
          <a:p>
            <a:pPr lvl="1"/>
            <a:r>
              <a:rPr lang="en-US" dirty="0" smtClean="0"/>
              <a:t>Passwords can only be comprised of basic</a:t>
            </a:r>
            <a:r>
              <a:rPr lang="en-US" dirty="0"/>
              <a:t>, English-language letters and symbols, called ASCII </a:t>
            </a:r>
            <a:r>
              <a:rPr lang="en-US" dirty="0" smtClean="0"/>
              <a:t>characters. </a:t>
            </a:r>
          </a:p>
          <a:p>
            <a:pPr lvl="2"/>
            <a:r>
              <a:rPr lang="en-US" dirty="0" smtClean="0"/>
              <a:t>ASCII </a:t>
            </a:r>
            <a:r>
              <a:rPr lang="en-US" dirty="0"/>
              <a:t>characters </a:t>
            </a:r>
            <a:r>
              <a:rPr lang="en-US" dirty="0" smtClean="0"/>
              <a:t>include:</a:t>
            </a:r>
            <a:br>
              <a:rPr lang="en-US" dirty="0" smtClean="0"/>
            </a:br>
            <a:r>
              <a:rPr lang="en-US" dirty="0" smtClean="0"/>
              <a:t>A-Z</a:t>
            </a:r>
            <a:r>
              <a:rPr lang="en-US" dirty="0"/>
              <a:t>, a-z, 0-9, ! @ # $ % ^ &amp; * - _ + = [ ] { } | \ : ‘ , . ? / ` ~ “ &lt; &gt; ( ) ;</a:t>
            </a:r>
          </a:p>
          <a:p>
            <a:endParaRPr lang="en-US" dirty="0"/>
          </a:p>
        </p:txBody>
      </p:sp>
    </p:spTree>
    <p:extLst>
      <p:ext uri="{BB962C8B-B14F-4D97-AF65-F5344CB8AC3E}">
        <p14:creationId xmlns:p14="http://schemas.microsoft.com/office/powerpoint/2010/main" val="212602924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a:t>
            </a:r>
            <a:endParaRPr lang="en-US" dirty="0"/>
          </a:p>
        </p:txBody>
      </p:sp>
      <p:graphicFrame>
        <p:nvGraphicFramePr>
          <p:cNvPr id="12" name="Diagram 11"/>
          <p:cNvGraphicFramePr/>
          <p:nvPr>
            <p:extLst>
              <p:ext uri="{D42A27DB-BD31-4B8C-83A1-F6EECF244321}">
                <p14:modId xmlns:p14="http://schemas.microsoft.com/office/powerpoint/2010/main" val="1736133608"/>
              </p:ext>
            </p:extLst>
          </p:nvPr>
        </p:nvGraphicFramePr>
        <p:xfrm>
          <a:off x="2517475" y="1447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7542558" y="1508895"/>
            <a:ext cx="2261287" cy="1938992"/>
          </a:xfrm>
          <a:prstGeom prst="rect">
            <a:avLst/>
          </a:prstGeom>
          <a:noFill/>
        </p:spPr>
        <p:txBody>
          <a:bodyPr wrap="square" lIns="0" tIns="0" rIns="0" bIns="0" rtlCol="0">
            <a:spAutoFit/>
          </a:bodyPr>
          <a:lstStyle/>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effectLst/>
                <a:uLnTx/>
                <a:uFillTx/>
              </a:rPr>
              <a:t>Separate online credentials</a:t>
            </a:r>
            <a:endParaRPr kumimoji="0" lang="en-US" sz="1800" b="0" i="0" u="none" strike="noStrike" kern="0" cap="none" spc="0" normalizeH="0" baseline="0" noProof="0" dirty="0">
              <a:ln>
                <a:noFill/>
              </a:ln>
              <a:effectLst/>
              <a:uLnTx/>
              <a:uFillTx/>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effectLst/>
                <a:uLnTx/>
                <a:uFillTx/>
              </a:rPr>
              <a:t>Log in each session</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effectLst/>
                <a:uLnTx/>
                <a:uFillTx/>
              </a:rPr>
              <a:t>No on-prem server required for authentication</a:t>
            </a:r>
          </a:p>
        </p:txBody>
      </p:sp>
      <p:sp>
        <p:nvSpPr>
          <p:cNvPr id="14" name="TextBox 13"/>
          <p:cNvSpPr txBox="1"/>
          <p:nvPr/>
        </p:nvSpPr>
        <p:spPr>
          <a:xfrm>
            <a:off x="7554915" y="3613667"/>
            <a:ext cx="2261287" cy="1938992"/>
          </a:xfrm>
          <a:prstGeom prst="rect">
            <a:avLst/>
          </a:prstGeom>
          <a:noFill/>
        </p:spPr>
        <p:txBody>
          <a:bodyPr wrap="square" lIns="0" tIns="0" rIns="0" bIns="0" rtlCol="0">
            <a:spAutoFit/>
          </a:bodyPr>
          <a:lstStyle/>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effectLst/>
                <a:uLnTx/>
                <a:uFillTx/>
              </a:rPr>
              <a:t>Single Sign-On with corporate credentials</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effectLst/>
                <a:uLnTx/>
                <a:uFillTx/>
              </a:rPr>
              <a:t>Requires ADFS 2.0 on premises</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effectLst/>
                <a:uLnTx/>
                <a:uFillTx/>
              </a:rPr>
              <a:t>Supports 2 factor authentication</a:t>
            </a:r>
          </a:p>
        </p:txBody>
      </p:sp>
      <p:sp>
        <p:nvSpPr>
          <p:cNvPr id="15" name="TextBox 14"/>
          <p:cNvSpPr txBox="1"/>
          <p:nvPr/>
        </p:nvSpPr>
        <p:spPr>
          <a:xfrm rot="16200000">
            <a:off x="2797488" y="4441273"/>
            <a:ext cx="1945772" cy="27699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rPr>
              <a:t>O</a:t>
            </a:r>
            <a:r>
              <a:rPr kumimoji="0" lang="en-US" sz="1800" b="0" i="0" u="none" strike="noStrike" kern="0" cap="none" spc="0" normalizeH="0" baseline="0" noProof="0" dirty="0" smtClean="0">
                <a:ln>
                  <a:noFill/>
                </a:ln>
                <a:effectLst/>
                <a:uLnTx/>
                <a:uFillTx/>
              </a:rPr>
              <a:t>ptional</a:t>
            </a:r>
          </a:p>
        </p:txBody>
      </p:sp>
    </p:spTree>
    <p:extLst>
      <p:ext uri="{BB962C8B-B14F-4D97-AF65-F5344CB8AC3E}">
        <p14:creationId xmlns:p14="http://schemas.microsoft.com/office/powerpoint/2010/main" val="152731276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178" y="135340"/>
            <a:ext cx="10969943" cy="498598"/>
          </a:xfrm>
        </p:spPr>
        <p:txBody>
          <a:bodyPr/>
          <a:lstStyle/>
          <a:p>
            <a:r>
              <a:rPr lang="en-US" sz="3600" dirty="0" smtClean="0"/>
              <a:t>New System Requirements</a:t>
            </a:r>
            <a:endParaRPr lang="en-US" sz="3600" dirty="0"/>
          </a:p>
        </p:txBody>
      </p:sp>
      <p:sp>
        <p:nvSpPr>
          <p:cNvPr id="8" name="Rectangle 7"/>
          <p:cNvSpPr/>
          <p:nvPr/>
        </p:nvSpPr>
        <p:spPr>
          <a:xfrm>
            <a:off x="252703" y="1423984"/>
            <a:ext cx="6204472" cy="14465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u="sng" dirty="0" smtClean="0"/>
              <a:t>Operating System</a:t>
            </a:r>
          </a:p>
          <a:p>
            <a:pPr marL="119063" indent="-119063">
              <a:buFont typeface="Arial" pitchFamily="34" charset="0"/>
              <a:buChar char="•"/>
            </a:pPr>
            <a:r>
              <a:rPr lang="en-US" sz="1400" dirty="0" smtClean="0"/>
              <a:t>The Windows</a:t>
            </a:r>
            <a:r>
              <a:rPr lang="en-US" sz="1400" dirty="0" smtClean="0">
                <a:latin typeface="Calibri"/>
              </a:rPr>
              <a:t>®</a:t>
            </a:r>
            <a:r>
              <a:rPr lang="en-US" sz="1400" dirty="0" smtClean="0"/>
              <a:t> 7 operating system </a:t>
            </a:r>
            <a:endParaRPr lang="en-US" sz="1400" dirty="0"/>
          </a:p>
          <a:p>
            <a:pPr marL="119063" indent="-119063">
              <a:buFont typeface="Arial" pitchFamily="34" charset="0"/>
              <a:buChar char="•"/>
            </a:pPr>
            <a:r>
              <a:rPr lang="en-US" sz="1400" dirty="0" smtClean="0"/>
              <a:t>The Windows Vista</a:t>
            </a:r>
            <a:r>
              <a:rPr lang="en-US" sz="1400" dirty="0" smtClean="0">
                <a:latin typeface="Calibri"/>
              </a:rPr>
              <a:t>®</a:t>
            </a:r>
            <a:r>
              <a:rPr lang="en-US" sz="1400" dirty="0" smtClean="0"/>
              <a:t> operating system with </a:t>
            </a:r>
            <a:r>
              <a:rPr lang="en-US" sz="1400" dirty="0"/>
              <a:t>SP2 </a:t>
            </a:r>
          </a:p>
          <a:p>
            <a:pPr marL="119063" indent="-119063">
              <a:buFont typeface="Arial" pitchFamily="34" charset="0"/>
              <a:buChar char="•"/>
            </a:pPr>
            <a:r>
              <a:rPr lang="en-US" sz="1400" dirty="0" smtClean="0"/>
              <a:t>Windows XP with SP3</a:t>
            </a:r>
            <a:endParaRPr lang="en-US" sz="1400" dirty="0"/>
          </a:p>
          <a:p>
            <a:pPr marL="119063" indent="-119063">
              <a:buFont typeface="Arial" pitchFamily="34" charset="0"/>
              <a:buChar char="•"/>
            </a:pPr>
            <a:r>
              <a:rPr lang="en-US" sz="1400" dirty="0" smtClean="0"/>
              <a:t>Mac </a:t>
            </a:r>
            <a:r>
              <a:rPr lang="en-US" sz="1400" dirty="0"/>
              <a:t>OS X </a:t>
            </a:r>
            <a:r>
              <a:rPr lang="en-US" sz="1400" dirty="0" smtClean="0"/>
              <a:t>10.5 </a:t>
            </a:r>
            <a:r>
              <a:rPr lang="en-US" sz="1400" dirty="0"/>
              <a:t>(Leopard), 10.6 (Snow Leopard</a:t>
            </a:r>
            <a:r>
              <a:rPr lang="en-US" sz="1400" dirty="0" smtClean="0"/>
              <a:t>)</a:t>
            </a:r>
          </a:p>
          <a:p>
            <a:pPr marL="119063" indent="-119063">
              <a:buFont typeface="Arial" pitchFamily="34" charset="0"/>
              <a:buChar char="•"/>
            </a:pPr>
            <a:r>
              <a:rPr lang="en-US" sz="1400" dirty="0" smtClean="0"/>
              <a:t>Windows Server 2008</a:t>
            </a:r>
          </a:p>
        </p:txBody>
      </p:sp>
      <p:sp>
        <p:nvSpPr>
          <p:cNvPr id="12" name="Rectangle 11"/>
          <p:cNvSpPr/>
          <p:nvPr/>
        </p:nvSpPr>
        <p:spPr>
          <a:xfrm>
            <a:off x="252703" y="3002855"/>
            <a:ext cx="6204472" cy="8002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u="sng" dirty="0" smtClean="0"/>
              <a:t>System</a:t>
            </a:r>
          </a:p>
          <a:p>
            <a:pPr marL="119063" indent="-119063">
              <a:buFont typeface="Arial" pitchFamily="34" charset="0"/>
              <a:buChar char="•"/>
            </a:pPr>
            <a:r>
              <a:rPr lang="en-US" sz="1400" dirty="0" smtClean="0"/>
              <a:t>Microsoft </a:t>
            </a:r>
            <a:r>
              <a:rPr lang="en-US" sz="1400" dirty="0"/>
              <a:t>.NET Framework </a:t>
            </a:r>
            <a:r>
              <a:rPr lang="en-US" sz="1400" dirty="0" smtClean="0"/>
              <a:t>2.0 </a:t>
            </a:r>
          </a:p>
          <a:p>
            <a:pPr marL="119063" indent="-119063">
              <a:buFont typeface="Arial" pitchFamily="34" charset="0"/>
              <a:buChar char="•"/>
            </a:pPr>
            <a:r>
              <a:rPr lang="en-US" sz="1400" dirty="0" smtClean="0"/>
              <a:t>Java </a:t>
            </a:r>
            <a:r>
              <a:rPr lang="en-US" sz="1400" dirty="0"/>
              <a:t>client 1.4.2 (for Macintosh OS X</a:t>
            </a:r>
            <a:r>
              <a:rPr lang="en-US" sz="1400" dirty="0" smtClean="0"/>
              <a:t>)</a:t>
            </a:r>
            <a:endParaRPr lang="en-US" sz="1400" dirty="0"/>
          </a:p>
        </p:txBody>
      </p:sp>
      <p:sp>
        <p:nvSpPr>
          <p:cNvPr id="14" name="Rectangle 13"/>
          <p:cNvSpPr/>
          <p:nvPr/>
        </p:nvSpPr>
        <p:spPr>
          <a:xfrm>
            <a:off x="252703" y="3953669"/>
            <a:ext cx="6204472" cy="12311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u="sng" dirty="0" smtClean="0"/>
              <a:t>Office Clients</a:t>
            </a:r>
          </a:p>
          <a:p>
            <a:pPr marL="119063" indent="-119063">
              <a:buFont typeface="Arial" pitchFamily="34" charset="0"/>
              <a:buChar char="•"/>
            </a:pPr>
            <a:r>
              <a:rPr lang="en-US" sz="1400" dirty="0" smtClean="0"/>
              <a:t>Microsoft </a:t>
            </a:r>
            <a:r>
              <a:rPr lang="en-US" sz="1400" dirty="0"/>
              <a:t>Office 2010 or Office 2007 </a:t>
            </a:r>
            <a:r>
              <a:rPr lang="en-US" sz="1400" dirty="0" smtClean="0"/>
              <a:t>with SP2 </a:t>
            </a:r>
            <a:endParaRPr lang="en-US" sz="1400" dirty="0"/>
          </a:p>
          <a:p>
            <a:pPr marL="119063" indent="-119063">
              <a:buFont typeface="Arial" pitchFamily="34" charset="0"/>
              <a:buChar char="•"/>
            </a:pPr>
            <a:r>
              <a:rPr lang="en-US" sz="1400" dirty="0"/>
              <a:t>Office 2008 for Mac and Entourage 2008 Web Services Edition </a:t>
            </a:r>
            <a:endParaRPr lang="en-US" sz="1400" dirty="0" smtClean="0"/>
          </a:p>
          <a:p>
            <a:pPr marL="119063" indent="-119063">
              <a:buFont typeface="Arial" pitchFamily="34" charset="0"/>
              <a:buChar char="•"/>
            </a:pPr>
            <a:r>
              <a:rPr lang="en-US" sz="1400" dirty="0"/>
              <a:t>Office 2011 for Mac and Outlook 2011 for Mac</a:t>
            </a:r>
          </a:p>
          <a:p>
            <a:pPr marL="119063" indent="-119063">
              <a:buFont typeface="Arial" pitchFamily="34" charset="0"/>
              <a:buChar char="•"/>
            </a:pPr>
            <a:r>
              <a:rPr lang="en-US" sz="1400" dirty="0" smtClean="0"/>
              <a:t>Lync 2010</a:t>
            </a:r>
            <a:endParaRPr lang="en-US" sz="1400" dirty="0"/>
          </a:p>
        </p:txBody>
      </p:sp>
      <p:sp>
        <p:nvSpPr>
          <p:cNvPr id="15" name="Rectangle 14"/>
          <p:cNvSpPr/>
          <p:nvPr/>
        </p:nvSpPr>
        <p:spPr>
          <a:xfrm>
            <a:off x="252705" y="5523222"/>
            <a:ext cx="6204472"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u="sng" dirty="0" smtClean="0"/>
              <a:t>Client Applications</a:t>
            </a:r>
          </a:p>
          <a:p>
            <a:pPr marL="119063" indent="-119063">
              <a:buFont typeface="Arial" pitchFamily="34" charset="0"/>
              <a:buChar char="•"/>
            </a:pPr>
            <a:r>
              <a:rPr lang="en-US" sz="1400" dirty="0" smtClean="0"/>
              <a:t>Microsoft </a:t>
            </a:r>
            <a:r>
              <a:rPr lang="en-US" sz="1400" dirty="0"/>
              <a:t>Online </a:t>
            </a:r>
            <a:r>
              <a:rPr lang="en-US" sz="1400" dirty="0" smtClean="0"/>
              <a:t>Desktop Update</a:t>
            </a:r>
          </a:p>
        </p:txBody>
      </p:sp>
      <p:sp>
        <p:nvSpPr>
          <p:cNvPr id="16" name="Rectangle 15"/>
          <p:cNvSpPr/>
          <p:nvPr/>
        </p:nvSpPr>
        <p:spPr>
          <a:xfrm>
            <a:off x="6689343" y="1429791"/>
            <a:ext cx="5217054" cy="280076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u="sng" dirty="0" smtClean="0"/>
              <a:t>Browser</a:t>
            </a:r>
            <a:r>
              <a:rPr lang="en-US" b="1" u="sng" dirty="0" smtClean="0">
                <a:latin typeface="Arial Narrow"/>
              </a:rPr>
              <a:t>—</a:t>
            </a:r>
            <a:r>
              <a:rPr lang="en-US" b="1" u="sng" dirty="0" smtClean="0"/>
              <a:t>Microsoft Online Portal</a:t>
            </a:r>
          </a:p>
          <a:p>
            <a:pPr marL="119063" indent="-119063">
              <a:buFont typeface="Arial" pitchFamily="34" charset="0"/>
              <a:buChar char="•"/>
            </a:pPr>
            <a:r>
              <a:rPr lang="en-US" sz="1400" dirty="0" smtClean="0"/>
              <a:t>Internet Explorer </a:t>
            </a:r>
            <a:r>
              <a:rPr lang="en-US" sz="1400" dirty="0"/>
              <a:t>7 or later </a:t>
            </a:r>
            <a:endParaRPr lang="en-US" sz="1400" dirty="0" smtClean="0"/>
          </a:p>
          <a:p>
            <a:pPr marL="119063" indent="-119063">
              <a:buFont typeface="Arial" pitchFamily="34" charset="0"/>
              <a:buChar char="•"/>
            </a:pPr>
            <a:r>
              <a:rPr lang="en-US" sz="1400" dirty="0" smtClean="0"/>
              <a:t>Mozilla </a:t>
            </a:r>
            <a:r>
              <a:rPr lang="en-US" sz="1400" dirty="0"/>
              <a:t>Firefox 3.x</a:t>
            </a:r>
          </a:p>
          <a:p>
            <a:pPr marL="119063" indent="-119063">
              <a:buFont typeface="Arial" pitchFamily="34" charset="0"/>
              <a:buChar char="•"/>
            </a:pPr>
            <a:r>
              <a:rPr lang="en-US" sz="1400" dirty="0"/>
              <a:t>Apple Safari 4</a:t>
            </a:r>
            <a:r>
              <a:rPr lang="en-US" sz="1400" dirty="0" smtClean="0"/>
              <a:t>.x</a:t>
            </a:r>
          </a:p>
          <a:p>
            <a:endParaRPr lang="en-US" sz="1400" dirty="0"/>
          </a:p>
          <a:p>
            <a:r>
              <a:rPr lang="en-US" b="1" u="sng" dirty="0" smtClean="0"/>
              <a:t>Browser</a:t>
            </a:r>
            <a:r>
              <a:rPr lang="en-US" b="1" u="sng" dirty="0" smtClean="0">
                <a:latin typeface="Arial Narrow"/>
              </a:rPr>
              <a:t>—</a:t>
            </a:r>
            <a:r>
              <a:rPr lang="en-US" b="1" u="sng" dirty="0" smtClean="0"/>
              <a:t>Outlook Web App</a:t>
            </a:r>
          </a:p>
          <a:p>
            <a:pPr marL="119063" indent="-119063">
              <a:buFont typeface="Arial" pitchFamily="34" charset="0"/>
              <a:buChar char="•"/>
            </a:pPr>
            <a:r>
              <a:rPr lang="en-US" sz="1400" dirty="0" smtClean="0"/>
              <a:t>Internet </a:t>
            </a:r>
            <a:r>
              <a:rPr lang="en-US" sz="1400" dirty="0"/>
              <a:t>Explorer 7 </a:t>
            </a:r>
            <a:endParaRPr lang="en-US" sz="1400" dirty="0" smtClean="0"/>
          </a:p>
          <a:p>
            <a:pPr marL="119063" indent="-119063">
              <a:buFont typeface="Arial" pitchFamily="34" charset="0"/>
              <a:buChar char="•"/>
            </a:pPr>
            <a:r>
              <a:rPr lang="en-US" sz="1400" dirty="0" smtClean="0"/>
              <a:t>Firefox </a:t>
            </a:r>
            <a:r>
              <a:rPr lang="en-US" sz="1400" dirty="0"/>
              <a:t>3 or higher</a:t>
            </a:r>
          </a:p>
          <a:p>
            <a:pPr marL="119063" indent="-119063">
              <a:buFont typeface="Arial" pitchFamily="34" charset="0"/>
              <a:buChar char="•"/>
            </a:pPr>
            <a:r>
              <a:rPr lang="en-US" sz="1400" dirty="0" smtClean="0"/>
              <a:t>Safari </a:t>
            </a:r>
            <a:r>
              <a:rPr lang="en-US" sz="1400" dirty="0"/>
              <a:t>4</a:t>
            </a:r>
            <a:r>
              <a:rPr lang="en-US" sz="1400" dirty="0" smtClean="0"/>
              <a:t> </a:t>
            </a:r>
            <a:r>
              <a:rPr lang="en-US" sz="1400" dirty="0"/>
              <a:t>or </a:t>
            </a:r>
            <a:r>
              <a:rPr lang="en-US" sz="1400" dirty="0" smtClean="0"/>
              <a:t>5 on </a:t>
            </a:r>
            <a:r>
              <a:rPr lang="en-US" sz="1400" dirty="0"/>
              <a:t>Macintosh OS X 10.5</a:t>
            </a:r>
          </a:p>
          <a:p>
            <a:pPr marL="119063" indent="-119063">
              <a:buFont typeface="Arial" pitchFamily="34" charset="0"/>
              <a:buChar char="•"/>
            </a:pPr>
            <a:r>
              <a:rPr lang="en-US" sz="1400" dirty="0" smtClean="0"/>
              <a:t>Chrome 6 </a:t>
            </a:r>
            <a:r>
              <a:rPr lang="en-US" sz="1400" dirty="0"/>
              <a:t>and later </a:t>
            </a:r>
            <a:r>
              <a:rPr lang="en-US" sz="1400" dirty="0" smtClean="0"/>
              <a:t>versions (OWA Light)</a:t>
            </a:r>
            <a:endParaRPr lang="en-US" sz="1400" dirty="0"/>
          </a:p>
          <a:p>
            <a:pPr marL="119063" indent="-119063">
              <a:buFont typeface="Arial" pitchFamily="34" charset="0"/>
              <a:buChar char="•"/>
            </a:pPr>
            <a:r>
              <a:rPr lang="en-US" sz="1400" dirty="0" smtClean="0"/>
              <a:t>Outlook </a:t>
            </a:r>
            <a:r>
              <a:rPr lang="en-US" sz="1400" dirty="0"/>
              <a:t>Web App also has a light version that supports a reduced set of features across almost any browser</a:t>
            </a:r>
            <a:endParaRPr lang="en-US" sz="1400" dirty="0" smtClean="0"/>
          </a:p>
        </p:txBody>
      </p:sp>
    </p:spTree>
    <p:extLst>
      <p:ext uri="{BB962C8B-B14F-4D97-AF65-F5344CB8AC3E}">
        <p14:creationId xmlns:p14="http://schemas.microsoft.com/office/powerpoint/2010/main" val="184952810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Transition Overview</a:t>
            </a:r>
            <a:endParaRPr lang="en-US" dirty="0"/>
          </a:p>
        </p:txBody>
      </p:sp>
      <p:sp>
        <p:nvSpPr>
          <p:cNvPr id="3" name="Subtitle 2"/>
          <p:cNvSpPr>
            <a:spLocks noGrp="1"/>
          </p:cNvSpPr>
          <p:nvPr>
            <p:ph type="subTitle" idx="1"/>
          </p:nvPr>
        </p:nvSpPr>
        <p:spPr/>
        <p:txBody>
          <a:bodyPr/>
          <a:lstStyle/>
          <a:p>
            <a:r>
              <a:rPr lang="en-US" dirty="0" smtClean="0"/>
              <a:t>..</a:t>
            </a:r>
            <a:endParaRPr lang="en-US" dirty="0"/>
          </a:p>
        </p:txBody>
      </p:sp>
      <p:sp>
        <p:nvSpPr>
          <p:cNvPr id="6" name="Text Placeholder 5"/>
          <p:cNvSpPr>
            <a:spLocks noGrp="1"/>
          </p:cNvSpPr>
          <p:nvPr>
            <p:ph type="body" sz="quarter" idx="10"/>
          </p:nvPr>
        </p:nvSpPr>
        <p:spPr/>
        <p:txBody>
          <a:bodyPr/>
          <a:lstStyle/>
          <a:p>
            <a:r>
              <a:rPr lang="en-US" dirty="0" smtClean="0"/>
              <a:t>.</a:t>
            </a:r>
            <a:endParaRPr lang="en-US" dirty="0"/>
          </a:p>
        </p:txBody>
      </p:sp>
    </p:spTree>
    <p:extLst>
      <p:ext uri="{BB962C8B-B14F-4D97-AF65-F5344CB8AC3E}">
        <p14:creationId xmlns:p14="http://schemas.microsoft.com/office/powerpoint/2010/main" val="356578373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76840" y="436417"/>
            <a:ext cx="10961389" cy="609398"/>
          </a:xfrm>
        </p:spPr>
        <p:txBody>
          <a:bodyPr/>
          <a:lstStyle/>
          <a:p>
            <a:r>
              <a:rPr lang="en-US" dirty="0" smtClean="0"/>
              <a:t>Transition Benefits</a:t>
            </a:r>
            <a:endParaRPr lang="en-US" dirty="0"/>
          </a:p>
        </p:txBody>
      </p:sp>
      <p:sp>
        <p:nvSpPr>
          <p:cNvPr id="6" name="Rounded Rectangle 5"/>
          <p:cNvSpPr/>
          <p:nvPr/>
        </p:nvSpPr>
        <p:spPr>
          <a:xfrm>
            <a:off x="415198" y="1930400"/>
            <a:ext cx="3555074" cy="87858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t>New Identity Platform</a:t>
            </a:r>
            <a:endParaRPr lang="en-US" sz="2000" dirty="0"/>
          </a:p>
        </p:txBody>
      </p:sp>
      <p:sp>
        <p:nvSpPr>
          <p:cNvPr id="7" name="Rounded Rectangle 6"/>
          <p:cNvSpPr/>
          <p:nvPr/>
        </p:nvSpPr>
        <p:spPr>
          <a:xfrm>
            <a:off x="4281311" y="1930400"/>
            <a:ext cx="3555074" cy="87858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t>New Server Platforms</a:t>
            </a:r>
            <a:endParaRPr lang="en-US" sz="2000" dirty="0"/>
          </a:p>
        </p:txBody>
      </p:sp>
      <p:sp>
        <p:nvSpPr>
          <p:cNvPr id="8" name="Rounded Rectangle 7"/>
          <p:cNvSpPr/>
          <p:nvPr/>
        </p:nvSpPr>
        <p:spPr>
          <a:xfrm>
            <a:off x="8173194" y="1930400"/>
            <a:ext cx="3555074" cy="87858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t>Improved Administration</a:t>
            </a:r>
            <a:endParaRPr lang="en-US" sz="2000" dirty="0"/>
          </a:p>
        </p:txBody>
      </p:sp>
      <p:sp>
        <p:nvSpPr>
          <p:cNvPr id="9" name="TextBox 8"/>
          <p:cNvSpPr txBox="1"/>
          <p:nvPr/>
        </p:nvSpPr>
        <p:spPr>
          <a:xfrm>
            <a:off x="389429" y="2978260"/>
            <a:ext cx="3555074" cy="1200329"/>
          </a:xfrm>
          <a:prstGeom prst="rect">
            <a:avLst/>
          </a:prstGeom>
          <a:noFill/>
        </p:spPr>
        <p:txBody>
          <a:bodyPr wrap="square" rtlCol="0">
            <a:spAutoFit/>
          </a:bodyPr>
          <a:lstStyle/>
          <a:p>
            <a:pPr marL="285750" indent="-285750">
              <a:buFont typeface="Arial" pitchFamily="34" charset="0"/>
              <a:buChar char="•"/>
            </a:pPr>
            <a:r>
              <a:rPr lang="en-US" dirty="0" smtClean="0"/>
              <a:t>Single Sign-In (SSO) </a:t>
            </a:r>
          </a:p>
          <a:p>
            <a:pPr marL="285750" indent="-285750">
              <a:buFont typeface="Arial" pitchFamily="34" charset="0"/>
              <a:buChar char="•"/>
            </a:pPr>
            <a:r>
              <a:rPr lang="en-US" dirty="0" smtClean="0"/>
              <a:t>Federated identity</a:t>
            </a:r>
          </a:p>
          <a:p>
            <a:pPr marL="285750" indent="-285750">
              <a:buFont typeface="Arial" pitchFamily="34" charset="0"/>
              <a:buChar char="•"/>
            </a:pPr>
            <a:r>
              <a:rPr lang="en-US" dirty="0" smtClean="0"/>
              <a:t>Live ID infrastructure</a:t>
            </a:r>
          </a:p>
          <a:p>
            <a:pPr marL="285750" indent="-285750">
              <a:buFont typeface="Arial" pitchFamily="34" charset="0"/>
              <a:buChar char="•"/>
            </a:pPr>
            <a:r>
              <a:rPr lang="en-US" dirty="0" smtClean="0"/>
              <a:t>Microsoft Federation Gateway</a:t>
            </a:r>
            <a:endParaRPr lang="en-US" dirty="0"/>
          </a:p>
        </p:txBody>
      </p:sp>
      <p:sp>
        <p:nvSpPr>
          <p:cNvPr id="10" name="TextBox 9"/>
          <p:cNvSpPr txBox="1"/>
          <p:nvPr/>
        </p:nvSpPr>
        <p:spPr>
          <a:xfrm>
            <a:off x="4323500" y="2978259"/>
            <a:ext cx="3555074" cy="2308324"/>
          </a:xfrm>
          <a:prstGeom prst="rect">
            <a:avLst/>
          </a:prstGeom>
          <a:noFill/>
        </p:spPr>
        <p:txBody>
          <a:bodyPr wrap="square" rtlCol="0">
            <a:spAutoFit/>
          </a:bodyPr>
          <a:lstStyle/>
          <a:p>
            <a:pPr marL="285750" indent="-285750">
              <a:buFont typeface="Arial" pitchFamily="34" charset="0"/>
              <a:buChar char="•"/>
            </a:pPr>
            <a:r>
              <a:rPr lang="en-US" dirty="0"/>
              <a:t>Exchange 2010, SharePoint 2010, </a:t>
            </a:r>
            <a:r>
              <a:rPr lang="en-US" dirty="0" smtClean="0"/>
              <a:t/>
            </a:r>
            <a:br>
              <a:rPr lang="en-US" dirty="0" smtClean="0"/>
            </a:br>
            <a:r>
              <a:rPr lang="en-US" dirty="0" smtClean="0"/>
              <a:t>Lync 2010</a:t>
            </a:r>
          </a:p>
          <a:p>
            <a:pPr marL="285750" indent="-285750">
              <a:buFont typeface="Arial" pitchFamily="34" charset="0"/>
              <a:buChar char="•"/>
            </a:pPr>
            <a:r>
              <a:rPr lang="en-US" dirty="0" smtClean="0"/>
              <a:t>Architected from the ground up for multi-tenancy</a:t>
            </a:r>
          </a:p>
          <a:p>
            <a:pPr marL="285750" indent="-285750">
              <a:buFont typeface="Arial" pitchFamily="34" charset="0"/>
              <a:buChar char="•"/>
            </a:pPr>
            <a:r>
              <a:rPr lang="en-US" dirty="0" smtClean="0"/>
              <a:t>Server-service parity</a:t>
            </a:r>
          </a:p>
          <a:p>
            <a:pPr marL="285750" indent="-285750">
              <a:buFont typeface="Arial" pitchFamily="34" charset="0"/>
              <a:buChar char="•"/>
            </a:pPr>
            <a:r>
              <a:rPr lang="en-US" dirty="0" smtClean="0"/>
              <a:t>Improved coexistence</a:t>
            </a:r>
          </a:p>
          <a:p>
            <a:pPr marL="285750" indent="-285750">
              <a:buFont typeface="Arial" pitchFamily="34" charset="0"/>
              <a:buChar char="•"/>
            </a:pPr>
            <a:r>
              <a:rPr lang="en-US" dirty="0" smtClean="0"/>
              <a:t>Native migration tools</a:t>
            </a:r>
            <a:endParaRPr lang="en-US" dirty="0"/>
          </a:p>
        </p:txBody>
      </p:sp>
      <p:sp>
        <p:nvSpPr>
          <p:cNvPr id="11" name="TextBox 10"/>
          <p:cNvSpPr txBox="1"/>
          <p:nvPr/>
        </p:nvSpPr>
        <p:spPr>
          <a:xfrm>
            <a:off x="8194032" y="2978261"/>
            <a:ext cx="3555074" cy="1754326"/>
          </a:xfrm>
          <a:prstGeom prst="rect">
            <a:avLst/>
          </a:prstGeom>
          <a:noFill/>
        </p:spPr>
        <p:txBody>
          <a:bodyPr wrap="square" rtlCol="0">
            <a:spAutoFit/>
          </a:bodyPr>
          <a:lstStyle/>
          <a:p>
            <a:pPr marL="285750" indent="-285750">
              <a:buFont typeface="Arial" pitchFamily="34" charset="0"/>
              <a:buChar char="•"/>
            </a:pPr>
            <a:r>
              <a:rPr lang="en-US" dirty="0" smtClean="0"/>
              <a:t>Role-based access control</a:t>
            </a:r>
          </a:p>
          <a:p>
            <a:pPr marL="285750" indent="-285750">
              <a:buFont typeface="Arial" pitchFamily="34" charset="0"/>
              <a:buChar char="•"/>
            </a:pPr>
            <a:r>
              <a:rPr lang="en-US" dirty="0" smtClean="0"/>
              <a:t>Remote PowerShell</a:t>
            </a:r>
          </a:p>
          <a:p>
            <a:pPr marL="285750" indent="-285750">
              <a:buFont typeface="Arial" pitchFamily="34" charset="0"/>
              <a:buChar char="•"/>
            </a:pPr>
            <a:r>
              <a:rPr lang="en-US" dirty="0" smtClean="0"/>
              <a:t>Extended control panels</a:t>
            </a:r>
          </a:p>
          <a:p>
            <a:pPr marL="285750" indent="-285750">
              <a:buFont typeface="Arial" pitchFamily="34" charset="0"/>
              <a:buChar char="•"/>
            </a:pPr>
            <a:r>
              <a:rPr lang="en-US" dirty="0" smtClean="0"/>
              <a:t>Self-serve </a:t>
            </a:r>
            <a:r>
              <a:rPr lang="en-US" dirty="0"/>
              <a:t>user </a:t>
            </a:r>
            <a:r>
              <a:rPr lang="en-US" dirty="0" smtClean="0"/>
              <a:t>admin</a:t>
            </a:r>
          </a:p>
          <a:p>
            <a:pPr marL="285750" indent="-285750">
              <a:buFont typeface="Arial" pitchFamily="34" charset="0"/>
              <a:buChar char="•"/>
            </a:pPr>
            <a:r>
              <a:rPr lang="en-US" dirty="0" smtClean="0"/>
              <a:t>More settings / options </a:t>
            </a:r>
            <a:r>
              <a:rPr lang="en-US" dirty="0"/>
              <a:t>exposed to admin</a:t>
            </a:r>
            <a:r>
              <a:rPr lang="en-US" dirty="0" smtClean="0"/>
              <a:t>.</a:t>
            </a:r>
            <a:endParaRPr lang="en-US" dirty="0"/>
          </a:p>
        </p:txBody>
      </p:sp>
      <p:sp>
        <p:nvSpPr>
          <p:cNvPr id="12" name="TextBox 11"/>
          <p:cNvSpPr txBox="1"/>
          <p:nvPr/>
        </p:nvSpPr>
        <p:spPr>
          <a:xfrm>
            <a:off x="415198" y="869131"/>
            <a:ext cx="11782531" cy="830997"/>
          </a:xfrm>
          <a:prstGeom prst="rect">
            <a:avLst/>
          </a:prstGeom>
          <a:noFill/>
        </p:spPr>
        <p:txBody>
          <a:bodyPr wrap="square" rtlCol="0">
            <a:spAutoFit/>
          </a:bodyPr>
          <a:lstStyle/>
          <a:p>
            <a:r>
              <a:rPr lang="en-US" sz="1600" b="1" dirty="0">
                <a:solidFill>
                  <a:schemeClr val="tx1">
                    <a:lumMod val="75000"/>
                  </a:schemeClr>
                </a:solidFill>
              </a:rPr>
              <a:t>Office 365 brings many top-requested features from customers</a:t>
            </a:r>
          </a:p>
          <a:p>
            <a:r>
              <a:rPr lang="en-US" sz="1600" dirty="0" smtClean="0"/>
              <a:t>The </a:t>
            </a:r>
            <a:r>
              <a:rPr lang="en-US" sz="1600" dirty="0"/>
              <a:t>term “transition” describes the end-to-end experience of a customer moving from BPOS to Office 365, including planning, piloting, data upgrade, client access and configuration work.</a:t>
            </a:r>
          </a:p>
        </p:txBody>
      </p:sp>
    </p:spTree>
    <p:extLst>
      <p:ext uri="{BB962C8B-B14F-4D97-AF65-F5344CB8AC3E}">
        <p14:creationId xmlns:p14="http://schemas.microsoft.com/office/powerpoint/2010/main" val="146243010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Transition Roles and Responsibilities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33234524"/>
              </p:ext>
            </p:extLst>
          </p:nvPr>
        </p:nvGraphicFramePr>
        <p:xfrm>
          <a:off x="609441" y="914400"/>
          <a:ext cx="10969943"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3995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 and Timeline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33567652"/>
              </p:ext>
            </p:extLst>
          </p:nvPr>
        </p:nvGraphicFramePr>
        <p:xfrm>
          <a:off x="641185" y="1198566"/>
          <a:ext cx="11179437" cy="5049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bwMode="auto">
          <a:xfrm>
            <a:off x="4240340" y="4864136"/>
            <a:ext cx="7518292" cy="30108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rPr>
              <a:t>12 Months to Transition</a:t>
            </a:r>
          </a:p>
        </p:txBody>
      </p:sp>
    </p:spTree>
    <p:extLst>
      <p:ext uri="{BB962C8B-B14F-4D97-AF65-F5344CB8AC3E}">
        <p14:creationId xmlns:p14="http://schemas.microsoft.com/office/powerpoint/2010/main" val="214272661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Experience: Phases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62582895"/>
              </p:ext>
            </p:extLst>
          </p:nvPr>
        </p:nvGraphicFramePr>
        <p:xfrm>
          <a:off x="338580" y="630622"/>
          <a:ext cx="11664027" cy="5975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00753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 </a:t>
            </a:r>
            <a:r>
              <a:rPr lang="en-US" dirty="0" smtClean="0"/>
              <a:t>Transition </a:t>
            </a:r>
            <a:r>
              <a:rPr lang="en-US" dirty="0" smtClean="0"/>
              <a:t>E</a:t>
            </a:r>
            <a:r>
              <a:rPr lang="en-US" dirty="0" smtClean="0"/>
              <a:t>xperience</a:t>
            </a:r>
            <a:r>
              <a:rPr lang="en-US" dirty="0" smtClean="0"/>
              <a:t/>
            </a:r>
            <a:br>
              <a:rPr lang="en-US" dirty="0" smtClean="0"/>
            </a:br>
            <a:endParaRPr lang="en-US" sz="3600" dirty="0"/>
          </a:p>
        </p:txBody>
      </p:sp>
    </p:spTree>
    <p:extLst>
      <p:ext uri="{BB962C8B-B14F-4D97-AF65-F5344CB8AC3E}">
        <p14:creationId xmlns:p14="http://schemas.microsoft.com/office/powerpoint/2010/main" val="31666677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2265472"/>
            <a:ext cx="8967250" cy="1523497"/>
          </a:xfrm>
        </p:spPr>
        <p:txBody>
          <a:bodyPr/>
          <a:lstStyle/>
          <a:p>
            <a:r>
              <a:rPr lang="en-US" sz="3600" dirty="0"/>
              <a:t>What Do Existing BPOS Customers Need to Do to Prepare for Microsoft Office 365?</a:t>
            </a:r>
            <a:endParaRPr lang="en-US" sz="3600" dirty="0">
              <a:solidFill>
                <a:schemeClr val="tx2"/>
              </a:solidFill>
            </a:endParaRPr>
          </a:p>
        </p:txBody>
      </p:sp>
      <p:sp>
        <p:nvSpPr>
          <p:cNvPr id="3" name="Subtitle 2"/>
          <p:cNvSpPr>
            <a:spLocks noGrp="1"/>
          </p:cNvSpPr>
          <p:nvPr>
            <p:ph type="subTitle" idx="1"/>
          </p:nvPr>
        </p:nvSpPr>
        <p:spPr>
          <a:xfrm>
            <a:off x="969964" y="4703872"/>
            <a:ext cx="4053728" cy="463255"/>
          </a:xfrm>
        </p:spPr>
        <p:txBody>
          <a:bodyPr/>
          <a:lstStyle/>
          <a:p>
            <a:r>
              <a:rPr lang="en-US" sz="2400" dirty="0"/>
              <a:t>Edward Wu</a:t>
            </a:r>
          </a:p>
          <a:p>
            <a:r>
              <a:rPr lang="en-US" sz="2400" dirty="0"/>
              <a:t>Lead Program Manager</a:t>
            </a:r>
          </a:p>
          <a:p>
            <a:r>
              <a:rPr lang="en-US" sz="2400" dirty="0"/>
              <a:t>Microsoft</a:t>
            </a:r>
          </a:p>
        </p:txBody>
      </p:sp>
      <p:sp>
        <p:nvSpPr>
          <p:cNvPr id="6" name="Text Placeholder 5"/>
          <p:cNvSpPr>
            <a:spLocks noGrp="1"/>
          </p:cNvSpPr>
          <p:nvPr>
            <p:ph type="body" sz="quarter" idx="10"/>
          </p:nvPr>
        </p:nvSpPr>
        <p:spPr/>
        <p:txBody>
          <a:bodyPr/>
          <a:lstStyle/>
          <a:p>
            <a:r>
              <a:rPr lang="en-US" dirty="0" smtClean="0"/>
              <a:t>OSP213</a:t>
            </a:r>
            <a:endParaRPr lang="en-US" dirty="0"/>
          </a:p>
        </p:txBody>
      </p:sp>
      <p:sp>
        <p:nvSpPr>
          <p:cNvPr id="5" name="Subtitle 2"/>
          <p:cNvSpPr txBox="1">
            <a:spLocks/>
          </p:cNvSpPr>
          <p:nvPr/>
        </p:nvSpPr>
        <p:spPr>
          <a:xfrm>
            <a:off x="5551145" y="4703872"/>
            <a:ext cx="4053728"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t>Michael O’Neill</a:t>
            </a:r>
          </a:p>
          <a:p>
            <a:r>
              <a:rPr lang="en-US" sz="2400" dirty="0"/>
              <a:t>Product Manager</a:t>
            </a:r>
          </a:p>
          <a:p>
            <a:r>
              <a:rPr lang="en-US" sz="2400" dirty="0"/>
              <a:t>Microsoft</a:t>
            </a:r>
          </a:p>
        </p:txBody>
      </p:sp>
    </p:spTree>
    <p:extLst>
      <p:ext uri="{BB962C8B-B14F-4D97-AF65-F5344CB8AC3E}">
        <p14:creationId xmlns:p14="http://schemas.microsoft.com/office/powerpoint/2010/main" val="419544295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Experience</a:t>
            </a:r>
            <a:endParaRPr lang="en-US" dirty="0"/>
          </a:p>
        </p:txBody>
      </p:sp>
      <p:sp>
        <p:nvSpPr>
          <p:cNvPr id="5" name="Title 1"/>
          <p:cNvSpPr txBox="1">
            <a:spLocks/>
          </p:cNvSpPr>
          <p:nvPr/>
        </p:nvSpPr>
        <p:spPr>
          <a:xfrm>
            <a:off x="2002960" y="940678"/>
            <a:ext cx="3734194" cy="462537"/>
          </a:xfrm>
          <a:prstGeom prst="rect">
            <a:avLst/>
          </a:prstGeom>
        </p:spPr>
        <p:txBody>
          <a:bodyPr vert="horz" wrap="square" lIns="0" tIns="0" rIns="0" bIns="0" rtlCol="0" anchor="b">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100" normalizeH="0" baseline="0" noProof="0" dirty="0" smtClean="0">
                <a:ln w="3175">
                  <a:noFill/>
                </a:ln>
                <a:solidFill>
                  <a:srgbClr val="EE7816">
                    <a:alpha val="99000"/>
                  </a:srgbClr>
                </a:solidFill>
                <a:effectLst/>
                <a:uLnTx/>
                <a:uFillTx/>
                <a:latin typeface="+mj-lt"/>
                <a:ea typeface="+mn-ea"/>
                <a:cs typeface="Arial" charset="0"/>
              </a:rPr>
              <a:t>Pre-Transition</a:t>
            </a:r>
            <a:endParaRPr kumimoji="0" lang="en-US" sz="3600" b="0" i="0" u="none" strike="noStrike" kern="1200" cap="none" spc="-100" normalizeH="0" baseline="0" noProof="0" dirty="0">
              <a:ln w="3175">
                <a:noFill/>
              </a:ln>
              <a:solidFill>
                <a:srgbClr val="EE7816">
                  <a:alpha val="99000"/>
                </a:srgbClr>
              </a:solidFill>
              <a:effectLst/>
              <a:uLnTx/>
              <a:uFillTx/>
              <a:latin typeface="+mj-lt"/>
              <a:ea typeface="+mn-ea"/>
              <a:cs typeface="Arial" charset="0"/>
            </a:endParaRPr>
          </a:p>
        </p:txBody>
      </p:sp>
      <p:pic>
        <p:nvPicPr>
          <p:cNvPr id="2051" name="Picture 3"/>
          <p:cNvPicPr>
            <a:picLocks noChangeAspect="1" noChangeArrowheads="1"/>
          </p:cNvPicPr>
          <p:nvPr/>
        </p:nvPicPr>
        <p:blipFill>
          <a:blip r:embed="rId3"/>
          <a:srcRect/>
          <a:stretch>
            <a:fillRect/>
          </a:stretch>
        </p:blipFill>
        <p:spPr bwMode="auto">
          <a:xfrm>
            <a:off x="126967" y="1652591"/>
            <a:ext cx="11934891" cy="4190273"/>
          </a:xfrm>
          <a:prstGeom prst="rect">
            <a:avLst/>
          </a:prstGeom>
          <a:noFill/>
          <a:ln w="9525">
            <a:noFill/>
            <a:miter lim="800000"/>
            <a:headEnd/>
            <a:tailEnd/>
          </a:ln>
        </p:spPr>
      </p:pic>
      <p:sp>
        <p:nvSpPr>
          <p:cNvPr id="4" name="Oval 3"/>
          <p:cNvSpPr/>
          <p:nvPr/>
        </p:nvSpPr>
        <p:spPr bwMode="auto">
          <a:xfrm>
            <a:off x="0" y="1952789"/>
            <a:ext cx="8553193" cy="2871461"/>
          </a:xfrm>
          <a:prstGeom prst="ellipse">
            <a:avLst/>
          </a:prstGeom>
          <a:noFill/>
          <a:ln w="38100">
            <a:solidFill>
              <a:srgbClr val="FF7100"/>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46341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Administrator Pre-Transition Experience</a:t>
            </a:r>
            <a:endParaRPr lang="en-US" dirty="0"/>
          </a:p>
        </p:txBody>
      </p:sp>
      <p:sp>
        <p:nvSpPr>
          <p:cNvPr id="7" name="Content Placeholder 6"/>
          <p:cNvSpPr>
            <a:spLocks noGrp="1"/>
          </p:cNvSpPr>
          <p:nvPr>
            <p:ph idx="1"/>
          </p:nvPr>
        </p:nvSpPr>
        <p:spPr>
          <a:xfrm>
            <a:off x="519112" y="1447799"/>
            <a:ext cx="11149013" cy="5022914"/>
          </a:xfrm>
        </p:spPr>
        <p:txBody>
          <a:bodyPr/>
          <a:lstStyle/>
          <a:p>
            <a:r>
              <a:rPr lang="en-US" sz="2800" dirty="0" smtClean="0"/>
              <a:t>Administrator Continues to manage tenant from V1 BPOS Admin Portal before transition</a:t>
            </a:r>
          </a:p>
          <a:p>
            <a:r>
              <a:rPr lang="en-US" sz="2800" dirty="0" smtClean="0"/>
              <a:t>Admin receives Notification of the Proposed Transition date:  Admin accepts or chooses alternative date</a:t>
            </a:r>
          </a:p>
          <a:p>
            <a:r>
              <a:rPr lang="en-US" sz="2800" dirty="0" smtClean="0"/>
              <a:t>Admin Prepares Company for Transition</a:t>
            </a:r>
          </a:p>
          <a:p>
            <a:pPr lvl="1"/>
            <a:r>
              <a:rPr lang="en-US" sz="2400" dirty="0" smtClean="0"/>
              <a:t>Add/Update DNS </a:t>
            </a:r>
            <a:r>
              <a:rPr lang="en-US" sz="2400" dirty="0" err="1" smtClean="0"/>
              <a:t>AutoDiscover</a:t>
            </a:r>
            <a:r>
              <a:rPr lang="en-US" sz="2400" dirty="0" smtClean="0"/>
              <a:t> and SPF records for all Domains</a:t>
            </a:r>
          </a:p>
          <a:p>
            <a:pPr lvl="1"/>
            <a:r>
              <a:rPr lang="en-US" sz="2400" dirty="0" smtClean="0"/>
              <a:t>Add DNS SRV Records for </a:t>
            </a:r>
            <a:r>
              <a:rPr lang="en-US" sz="2400" dirty="0" err="1" smtClean="0"/>
              <a:t>Lync</a:t>
            </a:r>
            <a:r>
              <a:rPr lang="en-US" sz="2400" dirty="0" smtClean="0"/>
              <a:t> Online</a:t>
            </a:r>
          </a:p>
          <a:p>
            <a:pPr lvl="1"/>
            <a:r>
              <a:rPr lang="en-US" sz="2400" dirty="0" smtClean="0"/>
              <a:t>Select mailboxes for piloting if desired</a:t>
            </a:r>
          </a:p>
          <a:p>
            <a:pPr lvl="1"/>
            <a:r>
              <a:rPr lang="en-US" sz="2400" dirty="0" smtClean="0"/>
              <a:t>Test On-premise to Office365 </a:t>
            </a:r>
            <a:r>
              <a:rPr lang="en-US" sz="2400" dirty="0" err="1" smtClean="0"/>
              <a:t>DirSynch</a:t>
            </a:r>
            <a:r>
              <a:rPr lang="en-US" sz="2400" dirty="0" smtClean="0"/>
              <a:t> with “sand-box” tenant</a:t>
            </a:r>
          </a:p>
          <a:p>
            <a:r>
              <a:rPr lang="en-US" sz="2800" dirty="0" smtClean="0"/>
              <a:t>Admin Prepare End Users for Transition experience</a:t>
            </a:r>
          </a:p>
          <a:p>
            <a:pPr lvl="1"/>
            <a:r>
              <a:rPr lang="en-US" sz="2400" dirty="0" smtClean="0"/>
              <a:t>Validate users have Outlook 2007 or 2010</a:t>
            </a:r>
          </a:p>
          <a:p>
            <a:pPr lvl="1"/>
            <a:r>
              <a:rPr lang="en-US" sz="2400" dirty="0" smtClean="0"/>
              <a:t>Guide Users to Install </a:t>
            </a:r>
            <a:r>
              <a:rPr lang="en-US" sz="2400" dirty="0" err="1" smtClean="0"/>
              <a:t>Lync</a:t>
            </a:r>
            <a:r>
              <a:rPr lang="en-US" sz="2400" dirty="0" smtClean="0"/>
              <a:t> 2010 and run Office 365 Desktop Setup </a:t>
            </a:r>
          </a:p>
        </p:txBody>
      </p:sp>
    </p:spTree>
    <p:extLst>
      <p:ext uri="{BB962C8B-B14F-4D97-AF65-F5344CB8AC3E}">
        <p14:creationId xmlns:p14="http://schemas.microsoft.com/office/powerpoint/2010/main" val="308122500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End-User Pre-Transition Experience</a:t>
            </a:r>
            <a:endParaRPr lang="en-US" dirty="0"/>
          </a:p>
        </p:txBody>
      </p:sp>
      <p:sp>
        <p:nvSpPr>
          <p:cNvPr id="3" name="Content Placeholder 2"/>
          <p:cNvSpPr>
            <a:spLocks noGrp="1"/>
          </p:cNvSpPr>
          <p:nvPr>
            <p:ph idx="1"/>
          </p:nvPr>
        </p:nvSpPr>
        <p:spPr/>
        <p:txBody>
          <a:bodyPr/>
          <a:lstStyle/>
          <a:p>
            <a:r>
              <a:rPr lang="en-US" smtClean="0"/>
              <a:t>Continues to use V1 BPOS services before transition (Sign-In Client, Outlook, SharePoint, OCS, </a:t>
            </a:r>
            <a:br>
              <a:rPr lang="en-US" smtClean="0"/>
            </a:br>
            <a:r>
              <a:rPr lang="en-US" smtClean="0"/>
              <a:t>LiveMeeting etc.)</a:t>
            </a:r>
          </a:p>
          <a:p>
            <a:r>
              <a:rPr lang="en-US" smtClean="0"/>
              <a:t>Receives information from Administrator about Transition</a:t>
            </a:r>
          </a:p>
          <a:p>
            <a:pPr lvl="1"/>
            <a:r>
              <a:rPr lang="en-US" smtClean="0"/>
              <a:t>When, What, How</a:t>
            </a:r>
          </a:p>
          <a:p>
            <a:r>
              <a:rPr lang="en-US" smtClean="0"/>
              <a:t>Prepare Desktops for Transition</a:t>
            </a:r>
          </a:p>
          <a:p>
            <a:pPr lvl="1"/>
            <a:r>
              <a:rPr lang="en-US" smtClean="0"/>
              <a:t>Upgrade to Outlook 2007 or 2010</a:t>
            </a:r>
          </a:p>
          <a:p>
            <a:pPr lvl="1"/>
            <a:r>
              <a:rPr lang="en-US" smtClean="0"/>
              <a:t>Prepare desktop for New Office 365 services:  Install Lync 2010, and  Run Office 365 Desktop Setup</a:t>
            </a:r>
          </a:p>
          <a:p>
            <a:pPr lvl="2"/>
            <a:r>
              <a:rPr lang="en-US" smtClean="0"/>
              <a:t>Installs KBs, Patches, Configures Lync 2010 and SharePoint Online Etc.</a:t>
            </a:r>
            <a:endParaRPr lang="en-US" dirty="0"/>
          </a:p>
        </p:txBody>
      </p:sp>
    </p:spTree>
    <p:extLst>
      <p:ext uri="{BB962C8B-B14F-4D97-AF65-F5344CB8AC3E}">
        <p14:creationId xmlns:p14="http://schemas.microsoft.com/office/powerpoint/2010/main" val="249519276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V1 Microsoft Online Administration Console MOAC</a:t>
            </a:r>
            <a:endParaRPr lang="en-US" dirty="0"/>
          </a:p>
        </p:txBody>
      </p:sp>
      <p:sp>
        <p:nvSpPr>
          <p:cNvPr id="6" name="Text Placeholder 5"/>
          <p:cNvSpPr>
            <a:spLocks noGrp="1"/>
          </p:cNvSpPr>
          <p:nvPr>
            <p:ph type="subTitle" idx="1"/>
          </p:nvPr>
        </p:nvSpPr>
        <p:spPr/>
        <p:txBody>
          <a:bodyPr/>
          <a:lstStyle/>
          <a:p>
            <a:r>
              <a:rPr lang="en-US" dirty="0" smtClean="0"/>
              <a:t>Scheduling your transition</a:t>
            </a:r>
            <a:endParaRPr lang="en-US" dirty="0"/>
          </a:p>
        </p:txBody>
      </p:sp>
      <p:sp>
        <p:nvSpPr>
          <p:cNvPr id="2" name="Text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02026743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7882"/>
            <a:ext cx="12188825" cy="6353735"/>
          </a:xfrm>
          <a:prstGeom prst="rect">
            <a:avLst/>
          </a:prstGeom>
        </p:spPr>
      </p:pic>
      <p:sp>
        <p:nvSpPr>
          <p:cNvPr id="4" name="Rectangle 3"/>
          <p:cNvSpPr/>
          <p:nvPr/>
        </p:nvSpPr>
        <p:spPr>
          <a:xfrm>
            <a:off x="290210" y="1596185"/>
            <a:ext cx="11608406" cy="353643"/>
          </a:xfrm>
          <a:prstGeom prst="rect">
            <a:avLst/>
          </a:prstGeom>
          <a:gradFill flip="none" rotWithShape="1">
            <a:gsLst>
              <a:gs pos="0">
                <a:srgbClr val="FFE471"/>
              </a:gs>
              <a:gs pos="100000">
                <a:srgbClr val="FFF5C9"/>
              </a:gs>
            </a:gsLst>
            <a:lin ang="16200000" scaled="1"/>
            <a:tileRect/>
          </a:gradFill>
          <a:ln w="6350">
            <a:solidFill>
              <a:srgbClr val="FFB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ttp://officenet/Teams/officelive/teamsites/sbhome/bpos-lite/design/Lists/Icons/Attachments/18/Alert_Med_default_32x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65" y="1613647"/>
            <a:ext cx="459499" cy="3193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1905" y="1991917"/>
            <a:ext cx="1267672" cy="261610"/>
          </a:xfrm>
          <a:prstGeom prst="rect">
            <a:avLst/>
          </a:prstGeom>
          <a:noFill/>
        </p:spPr>
        <p:txBody>
          <a:bodyPr wrap="square" rtlCol="0">
            <a:spAutoFit/>
          </a:bodyPr>
          <a:lstStyle/>
          <a:p>
            <a:r>
              <a:rPr lang="en-US" sz="1100" dirty="0" smtClean="0">
                <a:solidFill>
                  <a:schemeClr val="accent1">
                    <a:lumMod val="50000"/>
                  </a:schemeClr>
                </a:solidFill>
                <a:latin typeface="Arial" pitchFamily="34" charset="0"/>
                <a:cs typeface="Arial" pitchFamily="34" charset="0"/>
              </a:rPr>
              <a:t>Information</a:t>
            </a:r>
            <a:endParaRPr lang="en-US" sz="1100" dirty="0">
              <a:solidFill>
                <a:schemeClr val="accent1">
                  <a:lumMod val="50000"/>
                </a:schemeClr>
              </a:solidFill>
              <a:latin typeface="Arial" pitchFamily="34" charset="0"/>
              <a:cs typeface="Arial" pitchFamily="34" charset="0"/>
            </a:endParaRPr>
          </a:p>
        </p:txBody>
      </p:sp>
      <p:pic>
        <p:nvPicPr>
          <p:cNvPr id="2052" name="Picture 4" descr="http://officenet/Teams/officelive/teamsites/sbhome/bpos-lite/design/Lists/Icons/Attachments/15/Alert_Low_default_32x3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402" y="2011096"/>
            <a:ext cx="278599" cy="1936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0213" y="2257942"/>
            <a:ext cx="2628927" cy="246221"/>
          </a:xfrm>
          <a:prstGeom prst="rect">
            <a:avLst/>
          </a:prstGeom>
          <a:noFill/>
        </p:spPr>
        <p:txBody>
          <a:bodyPr wrap="square" rtlCol="0">
            <a:spAutoFit/>
          </a:bodyPr>
          <a:lstStyle/>
          <a:p>
            <a:r>
              <a:rPr lang="en-US" sz="1000" b="1" dirty="0">
                <a:solidFill>
                  <a:schemeClr val="tx1">
                    <a:lumMod val="75000"/>
                    <a:lumOff val="25000"/>
                  </a:schemeClr>
                </a:solidFill>
                <a:latin typeface="Arial" pitchFamily="34" charset="0"/>
                <a:cs typeface="Arial" pitchFamily="34" charset="0"/>
              </a:rPr>
              <a:t>U</a:t>
            </a:r>
            <a:r>
              <a:rPr lang="en-US" sz="1000" b="1" dirty="0" smtClean="0">
                <a:solidFill>
                  <a:schemeClr val="tx1">
                    <a:lumMod val="75000"/>
                    <a:lumOff val="25000"/>
                  </a:schemeClr>
                </a:solidFill>
                <a:latin typeface="Arial" pitchFamily="34" charset="0"/>
                <a:cs typeface="Arial" pitchFamily="34" charset="0"/>
              </a:rPr>
              <a:t>pcoming service transition</a:t>
            </a:r>
            <a:endParaRPr lang="en-US" sz="1000" b="1" dirty="0">
              <a:solidFill>
                <a:schemeClr val="tx1">
                  <a:lumMod val="75000"/>
                  <a:lumOff val="25000"/>
                </a:schemeClr>
              </a:solidFill>
              <a:latin typeface="Arial" pitchFamily="34" charset="0"/>
              <a:cs typeface="Arial" pitchFamily="34" charset="0"/>
            </a:endParaRPr>
          </a:p>
        </p:txBody>
      </p:sp>
      <p:sp>
        <p:nvSpPr>
          <p:cNvPr id="10" name="TextBox 9"/>
          <p:cNvSpPr txBox="1"/>
          <p:nvPr/>
        </p:nvSpPr>
        <p:spPr>
          <a:xfrm>
            <a:off x="290210" y="2458718"/>
            <a:ext cx="2805364" cy="646331"/>
          </a:xfrm>
          <a:prstGeom prst="rect">
            <a:avLst/>
          </a:prstGeom>
          <a:noFill/>
        </p:spPr>
        <p:txBody>
          <a:bodyPr wrap="square" rtlCol="0">
            <a:spAutoFit/>
          </a:bodyPr>
          <a:lstStyle/>
          <a:p>
            <a:r>
              <a:rPr lang="en-US" sz="900" dirty="0" smtClean="0">
                <a:solidFill>
                  <a:srgbClr val="0070C0"/>
                </a:solidFill>
                <a:latin typeface="Arial" pitchFamily="34" charset="0"/>
                <a:cs typeface="Arial" pitchFamily="34" charset="0"/>
              </a:rPr>
              <a:t>What is the service transition?</a:t>
            </a:r>
          </a:p>
          <a:p>
            <a:r>
              <a:rPr lang="en-US" sz="900" dirty="0" smtClean="0">
                <a:solidFill>
                  <a:srgbClr val="0070C0"/>
                </a:solidFill>
                <a:latin typeface="Arial" pitchFamily="34" charset="0"/>
                <a:cs typeface="Arial" pitchFamily="34" charset="0"/>
              </a:rPr>
              <a:t>Frequently Asked Questions</a:t>
            </a:r>
          </a:p>
          <a:p>
            <a:r>
              <a:rPr lang="en-US" sz="900" dirty="0" smtClean="0">
                <a:solidFill>
                  <a:srgbClr val="0070C0"/>
                </a:solidFill>
                <a:latin typeface="Arial" pitchFamily="34" charset="0"/>
                <a:cs typeface="Arial" pitchFamily="34" charset="0"/>
              </a:rPr>
              <a:t>What happens after transition?</a:t>
            </a:r>
          </a:p>
          <a:p>
            <a:r>
              <a:rPr lang="en-US" sz="900" dirty="0" smtClean="0">
                <a:solidFill>
                  <a:srgbClr val="0070C0"/>
                </a:solidFill>
                <a:latin typeface="Arial" pitchFamily="34" charset="0"/>
                <a:cs typeface="Arial" pitchFamily="34" charset="0"/>
              </a:rPr>
              <a:t>V2 Documentation</a:t>
            </a:r>
          </a:p>
        </p:txBody>
      </p:sp>
      <p:sp>
        <p:nvSpPr>
          <p:cNvPr id="11" name="TextBox 10"/>
          <p:cNvSpPr txBox="1"/>
          <p:nvPr/>
        </p:nvSpPr>
        <p:spPr>
          <a:xfrm>
            <a:off x="290213" y="3146032"/>
            <a:ext cx="2628927" cy="246221"/>
          </a:xfrm>
          <a:prstGeom prst="rect">
            <a:avLst/>
          </a:prstGeom>
          <a:noFill/>
        </p:spPr>
        <p:txBody>
          <a:bodyPr wrap="square" rtlCol="0">
            <a:spAutoFit/>
          </a:bodyPr>
          <a:lstStyle/>
          <a:p>
            <a:r>
              <a:rPr lang="en-US" sz="1000" b="1" dirty="0" smtClean="0">
                <a:solidFill>
                  <a:schemeClr val="tx1">
                    <a:lumMod val="75000"/>
                    <a:lumOff val="25000"/>
                  </a:schemeClr>
                </a:solidFill>
                <a:latin typeface="Arial" pitchFamily="34" charset="0"/>
                <a:cs typeface="Arial" pitchFamily="34" charset="0"/>
              </a:rPr>
              <a:t>Get Started</a:t>
            </a:r>
            <a:endParaRPr lang="en-US" sz="1000" b="1" dirty="0">
              <a:solidFill>
                <a:schemeClr val="tx1">
                  <a:lumMod val="75000"/>
                  <a:lumOff val="25000"/>
                </a:schemeClr>
              </a:solidFill>
              <a:latin typeface="Arial" pitchFamily="34" charset="0"/>
              <a:cs typeface="Arial" pitchFamily="34" charset="0"/>
            </a:endParaRPr>
          </a:p>
        </p:txBody>
      </p:sp>
      <p:sp>
        <p:nvSpPr>
          <p:cNvPr id="12" name="TextBox 11"/>
          <p:cNvSpPr txBox="1"/>
          <p:nvPr/>
        </p:nvSpPr>
        <p:spPr>
          <a:xfrm>
            <a:off x="274229" y="3311482"/>
            <a:ext cx="2724612" cy="369332"/>
          </a:xfrm>
          <a:prstGeom prst="rect">
            <a:avLst/>
          </a:prstGeom>
          <a:noFill/>
        </p:spPr>
        <p:txBody>
          <a:bodyPr wrap="square" rtlCol="0">
            <a:spAutoFit/>
          </a:bodyPr>
          <a:lstStyle/>
          <a:p>
            <a:r>
              <a:rPr lang="en-US" sz="900" dirty="0" smtClean="0">
                <a:solidFill>
                  <a:srgbClr val="0070C0"/>
                </a:solidFill>
                <a:latin typeface="Arial" pitchFamily="34" charset="0"/>
                <a:cs typeface="Arial" pitchFamily="34" charset="0"/>
              </a:rPr>
              <a:t>Customize a plan for setting up email, collaboration, IM and conferencing</a:t>
            </a:r>
            <a:endParaRPr lang="en-US" sz="900" dirty="0">
              <a:solidFill>
                <a:srgbClr val="0070C0"/>
              </a:solidFill>
              <a:latin typeface="Arial" pitchFamily="34" charset="0"/>
              <a:cs typeface="Arial" pitchFamily="34" charset="0"/>
            </a:endParaRPr>
          </a:p>
        </p:txBody>
      </p:sp>
      <p:sp>
        <p:nvSpPr>
          <p:cNvPr id="6" name="TextBox 5"/>
          <p:cNvSpPr txBox="1"/>
          <p:nvPr/>
        </p:nvSpPr>
        <p:spPr>
          <a:xfrm>
            <a:off x="280116" y="2965368"/>
            <a:ext cx="2815459" cy="215444"/>
          </a:xfrm>
          <a:prstGeom prst="rect">
            <a:avLst/>
          </a:prstGeom>
          <a:noFill/>
        </p:spPr>
        <p:txBody>
          <a:bodyPr wrap="square" rtlCol="0">
            <a:spAutoFit/>
          </a:bodyPr>
          <a:lstStyle/>
          <a:p>
            <a:r>
              <a:rPr lang="en-US" sz="800" dirty="0" smtClean="0">
                <a:latin typeface="Arial" pitchFamily="34" charset="0"/>
                <a:cs typeface="Arial" pitchFamily="34" charset="0"/>
              </a:rPr>
              <a:t>. . . . . . . . . . . . . . </a:t>
            </a:r>
            <a:r>
              <a:rPr lang="en-US" sz="800" dirty="0">
                <a:latin typeface="Arial" pitchFamily="34" charset="0"/>
                <a:cs typeface="Arial" pitchFamily="34" charset="0"/>
              </a:rPr>
              <a:t>. . . . . . . . . . . . . . </a:t>
            </a:r>
            <a:r>
              <a:rPr lang="en-US" sz="800" dirty="0" smtClean="0">
                <a:latin typeface="Arial" pitchFamily="34" charset="0"/>
                <a:cs typeface="Arial" pitchFamily="34" charset="0"/>
              </a:rPr>
              <a:t>. . . . . . . . </a:t>
            </a:r>
            <a:endParaRPr lang="en-US" sz="800" dirty="0">
              <a:latin typeface="Arial" pitchFamily="34" charset="0"/>
              <a:cs typeface="Arial" pitchFamily="34" charset="0"/>
            </a:endParaRPr>
          </a:p>
        </p:txBody>
      </p:sp>
      <p:sp>
        <p:nvSpPr>
          <p:cNvPr id="14" name="TextBox 13"/>
          <p:cNvSpPr txBox="1"/>
          <p:nvPr/>
        </p:nvSpPr>
        <p:spPr>
          <a:xfrm>
            <a:off x="306197" y="3744131"/>
            <a:ext cx="2628927" cy="246221"/>
          </a:xfrm>
          <a:prstGeom prst="rect">
            <a:avLst/>
          </a:prstGeom>
          <a:noFill/>
        </p:spPr>
        <p:txBody>
          <a:bodyPr wrap="square" rtlCol="0">
            <a:spAutoFit/>
          </a:bodyPr>
          <a:lstStyle/>
          <a:p>
            <a:r>
              <a:rPr lang="en-US" sz="1000" b="1" dirty="0" smtClean="0">
                <a:solidFill>
                  <a:schemeClr val="tx1">
                    <a:lumMod val="75000"/>
                    <a:lumOff val="25000"/>
                  </a:schemeClr>
                </a:solidFill>
                <a:latin typeface="Arial" pitchFamily="34" charset="0"/>
                <a:cs typeface="Arial" pitchFamily="34" charset="0"/>
              </a:rPr>
              <a:t>Get Help</a:t>
            </a:r>
            <a:endParaRPr lang="en-US" sz="1000" b="1" dirty="0">
              <a:solidFill>
                <a:schemeClr val="tx1">
                  <a:lumMod val="75000"/>
                  <a:lumOff val="25000"/>
                </a:schemeClr>
              </a:solidFill>
              <a:latin typeface="Arial" pitchFamily="34" charset="0"/>
              <a:cs typeface="Arial" pitchFamily="34" charset="0"/>
            </a:endParaRPr>
          </a:p>
        </p:txBody>
      </p:sp>
      <p:sp>
        <p:nvSpPr>
          <p:cNvPr id="15" name="TextBox 14"/>
          <p:cNvSpPr txBox="1"/>
          <p:nvPr/>
        </p:nvSpPr>
        <p:spPr>
          <a:xfrm>
            <a:off x="290210" y="3909588"/>
            <a:ext cx="2724612" cy="507831"/>
          </a:xfrm>
          <a:prstGeom prst="rect">
            <a:avLst/>
          </a:prstGeom>
          <a:noFill/>
        </p:spPr>
        <p:txBody>
          <a:bodyPr wrap="square" rtlCol="0">
            <a:spAutoFit/>
          </a:bodyPr>
          <a:lstStyle/>
          <a:p>
            <a:r>
              <a:rPr lang="en-US" sz="900" dirty="0" smtClean="0">
                <a:solidFill>
                  <a:srgbClr val="0070C0"/>
                </a:solidFill>
                <a:latin typeface="Arial" pitchFamily="34" charset="0"/>
                <a:cs typeface="Arial" pitchFamily="34" charset="0"/>
              </a:rPr>
              <a:t>Explore the Help and How-to Portal</a:t>
            </a:r>
          </a:p>
          <a:p>
            <a:r>
              <a:rPr lang="en-US" sz="900" dirty="0" smtClean="0">
                <a:solidFill>
                  <a:srgbClr val="0070C0"/>
                </a:solidFill>
                <a:latin typeface="Arial" pitchFamily="34" charset="0"/>
                <a:cs typeface="Arial" pitchFamily="34" charset="0"/>
              </a:rPr>
              <a:t>Search support articles</a:t>
            </a:r>
          </a:p>
          <a:p>
            <a:r>
              <a:rPr lang="en-US" sz="900" dirty="0" smtClean="0">
                <a:solidFill>
                  <a:srgbClr val="0070C0"/>
                </a:solidFill>
                <a:latin typeface="Arial" pitchFamily="34" charset="0"/>
                <a:cs typeface="Arial" pitchFamily="34" charset="0"/>
              </a:rPr>
              <a:t>Important URLs</a:t>
            </a:r>
            <a:endParaRPr lang="en-US" sz="900" dirty="0">
              <a:solidFill>
                <a:srgbClr val="0070C0"/>
              </a:solidFill>
              <a:latin typeface="Arial" pitchFamily="34" charset="0"/>
              <a:cs typeface="Arial" pitchFamily="34" charset="0"/>
            </a:endParaRPr>
          </a:p>
        </p:txBody>
      </p:sp>
      <p:sp>
        <p:nvSpPr>
          <p:cNvPr id="16" name="TextBox 15"/>
          <p:cNvSpPr txBox="1"/>
          <p:nvPr/>
        </p:nvSpPr>
        <p:spPr>
          <a:xfrm>
            <a:off x="296100" y="3563470"/>
            <a:ext cx="2815459" cy="215444"/>
          </a:xfrm>
          <a:prstGeom prst="rect">
            <a:avLst/>
          </a:prstGeom>
          <a:noFill/>
        </p:spPr>
        <p:txBody>
          <a:bodyPr wrap="square" rtlCol="0">
            <a:spAutoFit/>
          </a:bodyPr>
          <a:lstStyle/>
          <a:p>
            <a:r>
              <a:rPr lang="en-US" sz="800" dirty="0" smtClean="0">
                <a:latin typeface="Arial" pitchFamily="34" charset="0"/>
                <a:cs typeface="Arial" pitchFamily="34" charset="0"/>
              </a:rPr>
              <a:t>. . . . . . . . . . . . . . </a:t>
            </a:r>
            <a:r>
              <a:rPr lang="en-US" sz="800" dirty="0">
                <a:latin typeface="Arial" pitchFamily="34" charset="0"/>
                <a:cs typeface="Arial" pitchFamily="34" charset="0"/>
              </a:rPr>
              <a:t>. . . . . . . . . . . . . . </a:t>
            </a:r>
            <a:r>
              <a:rPr lang="en-US" sz="800" dirty="0" smtClean="0">
                <a:latin typeface="Arial" pitchFamily="34" charset="0"/>
                <a:cs typeface="Arial" pitchFamily="34" charset="0"/>
              </a:rPr>
              <a:t>. . . . . . . . </a:t>
            </a:r>
            <a:endParaRPr lang="en-US" sz="800" dirty="0">
              <a:latin typeface="Arial" pitchFamily="34" charset="0"/>
              <a:cs typeface="Arial" pitchFamily="34" charset="0"/>
            </a:endParaRPr>
          </a:p>
        </p:txBody>
      </p:sp>
      <p:sp>
        <p:nvSpPr>
          <p:cNvPr id="17" name="TextBox 16"/>
          <p:cNvSpPr txBox="1"/>
          <p:nvPr/>
        </p:nvSpPr>
        <p:spPr>
          <a:xfrm>
            <a:off x="296102" y="4475300"/>
            <a:ext cx="2628927" cy="246221"/>
          </a:xfrm>
          <a:prstGeom prst="rect">
            <a:avLst/>
          </a:prstGeom>
          <a:noFill/>
        </p:spPr>
        <p:txBody>
          <a:bodyPr wrap="square" rtlCol="0">
            <a:spAutoFit/>
          </a:bodyPr>
          <a:lstStyle/>
          <a:p>
            <a:r>
              <a:rPr lang="en-US" sz="1000" b="1" dirty="0" smtClean="0">
                <a:solidFill>
                  <a:schemeClr val="tx1">
                    <a:lumMod val="75000"/>
                    <a:lumOff val="25000"/>
                  </a:schemeClr>
                </a:solidFill>
                <a:latin typeface="Arial" pitchFamily="34" charset="0"/>
                <a:cs typeface="Arial" pitchFamily="34" charset="0"/>
              </a:rPr>
              <a:t>Recommended Reading</a:t>
            </a:r>
            <a:endParaRPr lang="en-US" sz="1000" b="1" dirty="0">
              <a:solidFill>
                <a:schemeClr val="tx1">
                  <a:lumMod val="75000"/>
                  <a:lumOff val="25000"/>
                </a:schemeClr>
              </a:solidFill>
              <a:latin typeface="Arial" pitchFamily="34" charset="0"/>
              <a:cs typeface="Arial" pitchFamily="34" charset="0"/>
            </a:endParaRPr>
          </a:p>
        </p:txBody>
      </p:sp>
      <p:sp>
        <p:nvSpPr>
          <p:cNvPr id="18" name="TextBox 17"/>
          <p:cNvSpPr txBox="1"/>
          <p:nvPr/>
        </p:nvSpPr>
        <p:spPr>
          <a:xfrm>
            <a:off x="280118" y="4640754"/>
            <a:ext cx="2724612" cy="507831"/>
          </a:xfrm>
          <a:prstGeom prst="rect">
            <a:avLst/>
          </a:prstGeom>
          <a:noFill/>
        </p:spPr>
        <p:txBody>
          <a:bodyPr wrap="square" rtlCol="0">
            <a:spAutoFit/>
          </a:bodyPr>
          <a:lstStyle/>
          <a:p>
            <a:r>
              <a:rPr lang="en-US" sz="900" dirty="0" smtClean="0">
                <a:solidFill>
                  <a:srgbClr val="0070C0"/>
                </a:solidFill>
                <a:latin typeface="Arial" pitchFamily="34" charset="0"/>
                <a:cs typeface="Arial" pitchFamily="34" charset="0"/>
              </a:rPr>
              <a:t>Verify a Domain from any Registrar</a:t>
            </a:r>
          </a:p>
          <a:p>
            <a:r>
              <a:rPr lang="en-US" sz="900" dirty="0" smtClean="0">
                <a:solidFill>
                  <a:srgbClr val="0070C0"/>
                </a:solidFill>
                <a:latin typeface="Arial" pitchFamily="34" charset="0"/>
                <a:cs typeface="Arial" pitchFamily="34" charset="0"/>
              </a:rPr>
              <a:t>Connect a Mobile Device to Exchange Online</a:t>
            </a:r>
          </a:p>
          <a:p>
            <a:r>
              <a:rPr lang="en-US" sz="900" dirty="0" smtClean="0">
                <a:solidFill>
                  <a:srgbClr val="0070C0"/>
                </a:solidFill>
                <a:latin typeface="Arial" pitchFamily="34" charset="0"/>
                <a:cs typeface="Arial" pitchFamily="34" charset="0"/>
              </a:rPr>
              <a:t>Reset a Users Password</a:t>
            </a:r>
            <a:endParaRPr lang="en-US" sz="900" dirty="0">
              <a:solidFill>
                <a:srgbClr val="0070C0"/>
              </a:solidFill>
              <a:latin typeface="Arial" pitchFamily="34" charset="0"/>
              <a:cs typeface="Arial" pitchFamily="34" charset="0"/>
            </a:endParaRPr>
          </a:p>
        </p:txBody>
      </p:sp>
      <p:sp>
        <p:nvSpPr>
          <p:cNvPr id="19" name="TextBox 18"/>
          <p:cNvSpPr txBox="1"/>
          <p:nvPr/>
        </p:nvSpPr>
        <p:spPr>
          <a:xfrm>
            <a:off x="286005" y="4294637"/>
            <a:ext cx="2815459" cy="215444"/>
          </a:xfrm>
          <a:prstGeom prst="rect">
            <a:avLst/>
          </a:prstGeom>
          <a:noFill/>
        </p:spPr>
        <p:txBody>
          <a:bodyPr wrap="square" rtlCol="0">
            <a:spAutoFit/>
          </a:bodyPr>
          <a:lstStyle/>
          <a:p>
            <a:r>
              <a:rPr lang="en-US" sz="800" dirty="0" smtClean="0">
                <a:latin typeface="Arial" pitchFamily="34" charset="0"/>
                <a:cs typeface="Arial" pitchFamily="34" charset="0"/>
              </a:rPr>
              <a:t>. . . . . . . . . . . . . . </a:t>
            </a:r>
            <a:r>
              <a:rPr lang="en-US" sz="800" dirty="0">
                <a:latin typeface="Arial" pitchFamily="34" charset="0"/>
                <a:cs typeface="Arial" pitchFamily="34" charset="0"/>
              </a:rPr>
              <a:t>. . . . . . . . . . . . . . </a:t>
            </a:r>
            <a:r>
              <a:rPr lang="en-US" sz="800" dirty="0" smtClean="0">
                <a:latin typeface="Arial" pitchFamily="34" charset="0"/>
                <a:cs typeface="Arial" pitchFamily="34" charset="0"/>
              </a:rPr>
              <a:t>. . . . . . . . </a:t>
            </a:r>
            <a:endParaRPr lang="en-US" sz="800" dirty="0">
              <a:latin typeface="Arial" pitchFamily="34" charset="0"/>
              <a:cs typeface="Arial" pitchFamily="34" charset="0"/>
            </a:endParaRPr>
          </a:p>
        </p:txBody>
      </p:sp>
      <p:sp>
        <p:nvSpPr>
          <p:cNvPr id="2" name="TextBox 1"/>
          <p:cNvSpPr txBox="1"/>
          <p:nvPr/>
        </p:nvSpPr>
        <p:spPr>
          <a:xfrm>
            <a:off x="262475" y="1076109"/>
            <a:ext cx="1566134" cy="184666"/>
          </a:xfrm>
          <a:prstGeom prst="rect">
            <a:avLst/>
          </a:prstGeom>
          <a:solidFill>
            <a:schemeClr val="bg1"/>
          </a:solidFill>
        </p:spPr>
        <p:txBody>
          <a:bodyPr wrap="none" lIns="0" tIns="0" rIns="0" bIns="0" rtlCol="0">
            <a:spAutoFit/>
          </a:bodyPr>
          <a:lstStyle/>
          <a:p>
            <a:r>
              <a:rPr lang="en-US" sz="1200" b="1" dirty="0" smtClean="0">
                <a:solidFill>
                  <a:schemeClr val="accent5">
                    <a:lumMod val="60000"/>
                    <a:lumOff val="40000"/>
                  </a:schemeClr>
                </a:solidFill>
              </a:rPr>
              <a:t>Administration Portal</a:t>
            </a:r>
            <a:endParaRPr lang="en-US" sz="1200" b="1" dirty="0">
              <a:solidFill>
                <a:schemeClr val="accent5">
                  <a:lumMod val="60000"/>
                  <a:lumOff val="40000"/>
                </a:schemeClr>
              </a:solidFill>
            </a:endParaRPr>
          </a:p>
        </p:txBody>
      </p:sp>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1559" y="1959691"/>
            <a:ext cx="8884690" cy="3688075"/>
          </a:xfrm>
          <a:prstGeom prst="rect">
            <a:avLst/>
          </a:prstGeom>
        </p:spPr>
      </p:pic>
      <p:sp>
        <p:nvSpPr>
          <p:cNvPr id="40" name="TextBox 39"/>
          <p:cNvSpPr txBox="1"/>
          <p:nvPr/>
        </p:nvSpPr>
        <p:spPr>
          <a:xfrm>
            <a:off x="763799" y="1648725"/>
            <a:ext cx="11038078" cy="276999"/>
          </a:xfrm>
          <a:prstGeom prst="rect">
            <a:avLst/>
          </a:prstGeom>
          <a:noFill/>
        </p:spPr>
        <p:txBody>
          <a:bodyPr wrap="square" rtlCol="0">
            <a:spAutoFit/>
          </a:bodyPr>
          <a:lstStyle/>
          <a:p>
            <a:r>
              <a:rPr lang="en-US" sz="1200" dirty="0" smtClean="0">
                <a:latin typeface="Arial" pitchFamily="34" charset="0"/>
                <a:cs typeface="Arial" pitchFamily="34" charset="0"/>
              </a:rPr>
              <a:t>A date for your transition to Office 365 is available. Confirm your date now</a:t>
            </a:r>
            <a:endParaRPr lang="en-US" sz="1200" dirty="0">
              <a:latin typeface="Arial" pitchFamily="34" charset="0"/>
              <a:cs typeface="Arial" pitchFamily="34" charset="0"/>
            </a:endParaRPr>
          </a:p>
        </p:txBody>
      </p:sp>
      <p:sp>
        <p:nvSpPr>
          <p:cNvPr id="43" name="Freeform 42"/>
          <p:cNvSpPr/>
          <p:nvPr/>
        </p:nvSpPr>
        <p:spPr>
          <a:xfrm rot="20359169">
            <a:off x="6914571" y="1796991"/>
            <a:ext cx="179720" cy="204894"/>
          </a:xfrm>
          <a:custGeom>
            <a:avLst/>
            <a:gdLst>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806746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64057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30570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890" h="997971">
                <a:moveTo>
                  <a:pt x="0" y="806746"/>
                </a:moveTo>
                <a:lnTo>
                  <a:pt x="296445" y="0"/>
                </a:lnTo>
                <a:lnTo>
                  <a:pt x="592890" y="806746"/>
                </a:lnTo>
                <a:lnTo>
                  <a:pt x="386188" y="730570"/>
                </a:lnTo>
                <a:lnTo>
                  <a:pt x="386188" y="997971"/>
                </a:lnTo>
                <a:lnTo>
                  <a:pt x="206702" y="997971"/>
                </a:lnTo>
                <a:lnTo>
                  <a:pt x="206702" y="735333"/>
                </a:lnTo>
                <a:lnTo>
                  <a:pt x="0" y="806746"/>
                </a:lnTo>
                <a:close/>
              </a:path>
            </a:pathLst>
          </a:custGeom>
          <a:solidFill>
            <a:schemeClr val="bg1"/>
          </a:solidFill>
          <a:ln w="3175">
            <a:solidFill>
              <a:schemeClr val="tx1">
                <a:lumMod val="85000"/>
                <a:lumOff val="15000"/>
              </a:schemeClr>
            </a:solidFill>
          </a:ln>
          <a:effectLst>
            <a:glow rad="139700">
              <a:schemeClr val="accent6">
                <a:satMod val="175000"/>
                <a:alpha val="40000"/>
              </a:schemeClr>
            </a:glow>
            <a:outerShdw blurRad="25400" dist="25400" dir="204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rtlCol="0" anchor="ctr"/>
          <a:lstStyle/>
          <a:p>
            <a:pPr algn="ctr"/>
            <a:endParaRPr lang="en-US" dirty="0"/>
          </a:p>
        </p:txBody>
      </p:sp>
      <p:sp>
        <p:nvSpPr>
          <p:cNvPr id="53" name="TextBox 52"/>
          <p:cNvSpPr txBox="1"/>
          <p:nvPr/>
        </p:nvSpPr>
        <p:spPr>
          <a:xfrm>
            <a:off x="57593" y="6538580"/>
            <a:ext cx="12073636" cy="369332"/>
          </a:xfrm>
          <a:prstGeom prst="rect">
            <a:avLst/>
          </a:prstGeom>
          <a:solidFill>
            <a:schemeClr val="accent6"/>
          </a:solidFill>
          <a:ln>
            <a:solidFill>
              <a:schemeClr val="accent6"/>
            </a:solidFill>
          </a:ln>
        </p:spPr>
        <p:txBody>
          <a:bodyPr wrap="square" rtlCol="0">
            <a:spAutoFit/>
          </a:bodyPr>
          <a:lstStyle/>
          <a:p>
            <a:r>
              <a:rPr lang="en-US" dirty="0" smtClean="0">
                <a:solidFill>
                  <a:schemeClr val="bg1"/>
                </a:solidFill>
              </a:rPr>
              <a:t>Alert notifies user a date has been assigned </a:t>
            </a:r>
            <a:endParaRPr lang="en-US" dirty="0">
              <a:solidFill>
                <a:schemeClr val="bg1"/>
              </a:solidFill>
            </a:endParaRPr>
          </a:p>
        </p:txBody>
      </p:sp>
    </p:spTree>
    <p:extLst>
      <p:ext uri="{BB962C8B-B14F-4D97-AF65-F5344CB8AC3E}">
        <p14:creationId xmlns:p14="http://schemas.microsoft.com/office/powerpoint/2010/main" val="2462706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7882"/>
            <a:ext cx="12188825" cy="6353735"/>
          </a:xfrm>
          <a:prstGeom prst="rect">
            <a:avLst/>
          </a:prstGeom>
        </p:spPr>
      </p:pic>
      <p:sp>
        <p:nvSpPr>
          <p:cNvPr id="4" name="Rectangle 3"/>
          <p:cNvSpPr/>
          <p:nvPr/>
        </p:nvSpPr>
        <p:spPr>
          <a:xfrm>
            <a:off x="290210" y="1596185"/>
            <a:ext cx="11608406" cy="353643"/>
          </a:xfrm>
          <a:prstGeom prst="rect">
            <a:avLst/>
          </a:prstGeom>
          <a:gradFill flip="none" rotWithShape="1">
            <a:gsLst>
              <a:gs pos="0">
                <a:srgbClr val="FFE471"/>
              </a:gs>
              <a:gs pos="100000">
                <a:srgbClr val="FFF5C9"/>
              </a:gs>
            </a:gsLst>
            <a:lin ang="16200000" scaled="1"/>
            <a:tileRect/>
          </a:gradFill>
          <a:ln w="6350">
            <a:solidFill>
              <a:srgbClr val="FFB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ttp://officenet/Teams/officelive/teamsites/sbhome/bpos-lite/design/Lists/Icons/Attachments/18/Alert_Med_default_32x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65" y="1613647"/>
            <a:ext cx="459499" cy="3193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1905" y="1991917"/>
            <a:ext cx="1267672" cy="261610"/>
          </a:xfrm>
          <a:prstGeom prst="rect">
            <a:avLst/>
          </a:prstGeom>
          <a:noFill/>
        </p:spPr>
        <p:txBody>
          <a:bodyPr wrap="square" rtlCol="0">
            <a:spAutoFit/>
          </a:bodyPr>
          <a:lstStyle/>
          <a:p>
            <a:r>
              <a:rPr lang="en-US" sz="1100" dirty="0" smtClean="0">
                <a:solidFill>
                  <a:schemeClr val="accent1">
                    <a:lumMod val="50000"/>
                  </a:schemeClr>
                </a:solidFill>
                <a:latin typeface="Arial" pitchFamily="34" charset="0"/>
                <a:cs typeface="Arial" pitchFamily="34" charset="0"/>
              </a:rPr>
              <a:t>Information</a:t>
            </a:r>
            <a:endParaRPr lang="en-US" sz="1100" dirty="0">
              <a:solidFill>
                <a:schemeClr val="accent1">
                  <a:lumMod val="50000"/>
                </a:schemeClr>
              </a:solidFill>
              <a:latin typeface="Arial" pitchFamily="34" charset="0"/>
              <a:cs typeface="Arial" pitchFamily="34" charset="0"/>
            </a:endParaRPr>
          </a:p>
        </p:txBody>
      </p:sp>
      <p:pic>
        <p:nvPicPr>
          <p:cNvPr id="2052" name="Picture 4" descr="http://officenet/Teams/officelive/teamsites/sbhome/bpos-lite/design/Lists/Icons/Attachments/15/Alert_Low_default_32x3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402" y="2011096"/>
            <a:ext cx="278599" cy="1936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0213" y="2257942"/>
            <a:ext cx="2628927" cy="246221"/>
          </a:xfrm>
          <a:prstGeom prst="rect">
            <a:avLst/>
          </a:prstGeom>
          <a:noFill/>
        </p:spPr>
        <p:txBody>
          <a:bodyPr wrap="square" rtlCol="0">
            <a:spAutoFit/>
          </a:bodyPr>
          <a:lstStyle/>
          <a:p>
            <a:r>
              <a:rPr lang="en-US" sz="1000" b="1" dirty="0">
                <a:solidFill>
                  <a:schemeClr val="tx1">
                    <a:lumMod val="75000"/>
                    <a:lumOff val="25000"/>
                  </a:schemeClr>
                </a:solidFill>
                <a:latin typeface="Arial" pitchFamily="34" charset="0"/>
                <a:cs typeface="Arial" pitchFamily="34" charset="0"/>
              </a:rPr>
              <a:t>U</a:t>
            </a:r>
            <a:r>
              <a:rPr lang="en-US" sz="1000" b="1" dirty="0" smtClean="0">
                <a:solidFill>
                  <a:schemeClr val="tx1">
                    <a:lumMod val="75000"/>
                    <a:lumOff val="25000"/>
                  </a:schemeClr>
                </a:solidFill>
                <a:latin typeface="Arial" pitchFamily="34" charset="0"/>
                <a:cs typeface="Arial" pitchFamily="34" charset="0"/>
              </a:rPr>
              <a:t>pcoming service transition</a:t>
            </a:r>
            <a:endParaRPr lang="en-US" sz="1000" b="1" dirty="0">
              <a:solidFill>
                <a:schemeClr val="tx1">
                  <a:lumMod val="75000"/>
                  <a:lumOff val="25000"/>
                </a:schemeClr>
              </a:solidFill>
              <a:latin typeface="Arial" pitchFamily="34" charset="0"/>
              <a:cs typeface="Arial" pitchFamily="34" charset="0"/>
            </a:endParaRPr>
          </a:p>
        </p:txBody>
      </p:sp>
      <p:sp>
        <p:nvSpPr>
          <p:cNvPr id="10" name="TextBox 9"/>
          <p:cNvSpPr txBox="1"/>
          <p:nvPr/>
        </p:nvSpPr>
        <p:spPr>
          <a:xfrm>
            <a:off x="290210" y="2458718"/>
            <a:ext cx="2805364" cy="646331"/>
          </a:xfrm>
          <a:prstGeom prst="rect">
            <a:avLst/>
          </a:prstGeom>
          <a:noFill/>
        </p:spPr>
        <p:txBody>
          <a:bodyPr wrap="square" rtlCol="0">
            <a:spAutoFit/>
          </a:bodyPr>
          <a:lstStyle/>
          <a:p>
            <a:r>
              <a:rPr lang="en-US" sz="900" dirty="0" smtClean="0">
                <a:solidFill>
                  <a:srgbClr val="0070C0"/>
                </a:solidFill>
                <a:latin typeface="Arial" pitchFamily="34" charset="0"/>
                <a:cs typeface="Arial" pitchFamily="34" charset="0"/>
              </a:rPr>
              <a:t>What is the service transition?</a:t>
            </a:r>
          </a:p>
          <a:p>
            <a:r>
              <a:rPr lang="en-US" sz="900" dirty="0" smtClean="0">
                <a:solidFill>
                  <a:srgbClr val="0070C0"/>
                </a:solidFill>
                <a:latin typeface="Arial" pitchFamily="34" charset="0"/>
                <a:cs typeface="Arial" pitchFamily="34" charset="0"/>
              </a:rPr>
              <a:t>Frequently Asked Questions</a:t>
            </a:r>
          </a:p>
          <a:p>
            <a:r>
              <a:rPr lang="en-US" sz="900" dirty="0" smtClean="0">
                <a:solidFill>
                  <a:srgbClr val="0070C0"/>
                </a:solidFill>
                <a:latin typeface="Arial" pitchFamily="34" charset="0"/>
                <a:cs typeface="Arial" pitchFamily="34" charset="0"/>
              </a:rPr>
              <a:t>What happens after transition?</a:t>
            </a:r>
          </a:p>
          <a:p>
            <a:r>
              <a:rPr lang="en-US" sz="900" dirty="0" smtClean="0">
                <a:solidFill>
                  <a:srgbClr val="0070C0"/>
                </a:solidFill>
                <a:latin typeface="Arial" pitchFamily="34" charset="0"/>
                <a:cs typeface="Arial" pitchFamily="34" charset="0"/>
              </a:rPr>
              <a:t>V2 Documentation</a:t>
            </a:r>
          </a:p>
        </p:txBody>
      </p:sp>
      <p:sp>
        <p:nvSpPr>
          <p:cNvPr id="11" name="TextBox 10"/>
          <p:cNvSpPr txBox="1"/>
          <p:nvPr/>
        </p:nvSpPr>
        <p:spPr>
          <a:xfrm>
            <a:off x="290213" y="3146032"/>
            <a:ext cx="2628927" cy="246221"/>
          </a:xfrm>
          <a:prstGeom prst="rect">
            <a:avLst/>
          </a:prstGeom>
          <a:noFill/>
        </p:spPr>
        <p:txBody>
          <a:bodyPr wrap="square" rtlCol="0">
            <a:spAutoFit/>
          </a:bodyPr>
          <a:lstStyle/>
          <a:p>
            <a:r>
              <a:rPr lang="en-US" sz="1000" b="1" dirty="0" smtClean="0">
                <a:solidFill>
                  <a:schemeClr val="tx1">
                    <a:lumMod val="75000"/>
                    <a:lumOff val="25000"/>
                  </a:schemeClr>
                </a:solidFill>
                <a:latin typeface="Arial" pitchFamily="34" charset="0"/>
                <a:cs typeface="Arial" pitchFamily="34" charset="0"/>
              </a:rPr>
              <a:t>Get Started</a:t>
            </a:r>
            <a:endParaRPr lang="en-US" sz="1000" b="1" dirty="0">
              <a:solidFill>
                <a:schemeClr val="tx1">
                  <a:lumMod val="75000"/>
                  <a:lumOff val="25000"/>
                </a:schemeClr>
              </a:solidFill>
              <a:latin typeface="Arial" pitchFamily="34" charset="0"/>
              <a:cs typeface="Arial" pitchFamily="34" charset="0"/>
            </a:endParaRPr>
          </a:p>
        </p:txBody>
      </p:sp>
      <p:sp>
        <p:nvSpPr>
          <p:cNvPr id="12" name="TextBox 11"/>
          <p:cNvSpPr txBox="1"/>
          <p:nvPr/>
        </p:nvSpPr>
        <p:spPr>
          <a:xfrm>
            <a:off x="274229" y="3311482"/>
            <a:ext cx="2724612" cy="369332"/>
          </a:xfrm>
          <a:prstGeom prst="rect">
            <a:avLst/>
          </a:prstGeom>
          <a:noFill/>
        </p:spPr>
        <p:txBody>
          <a:bodyPr wrap="square" rtlCol="0">
            <a:spAutoFit/>
          </a:bodyPr>
          <a:lstStyle/>
          <a:p>
            <a:r>
              <a:rPr lang="en-US" sz="900" dirty="0" smtClean="0">
                <a:solidFill>
                  <a:srgbClr val="0070C0"/>
                </a:solidFill>
                <a:latin typeface="Arial" pitchFamily="34" charset="0"/>
                <a:cs typeface="Arial" pitchFamily="34" charset="0"/>
              </a:rPr>
              <a:t>Customize a plan for setting up email, collaboration, IM and conferencing</a:t>
            </a:r>
            <a:endParaRPr lang="en-US" sz="900" dirty="0">
              <a:solidFill>
                <a:srgbClr val="0070C0"/>
              </a:solidFill>
              <a:latin typeface="Arial" pitchFamily="34" charset="0"/>
              <a:cs typeface="Arial" pitchFamily="34" charset="0"/>
            </a:endParaRPr>
          </a:p>
        </p:txBody>
      </p:sp>
      <p:sp>
        <p:nvSpPr>
          <p:cNvPr id="6" name="TextBox 5"/>
          <p:cNvSpPr txBox="1"/>
          <p:nvPr/>
        </p:nvSpPr>
        <p:spPr>
          <a:xfrm>
            <a:off x="280116" y="2965368"/>
            <a:ext cx="2815459" cy="215444"/>
          </a:xfrm>
          <a:prstGeom prst="rect">
            <a:avLst/>
          </a:prstGeom>
          <a:noFill/>
        </p:spPr>
        <p:txBody>
          <a:bodyPr wrap="square" rtlCol="0">
            <a:spAutoFit/>
          </a:bodyPr>
          <a:lstStyle/>
          <a:p>
            <a:r>
              <a:rPr lang="en-US" sz="800" dirty="0" smtClean="0">
                <a:latin typeface="Arial" pitchFamily="34" charset="0"/>
                <a:cs typeface="Arial" pitchFamily="34" charset="0"/>
              </a:rPr>
              <a:t>. . . . . . . . . . . . . . </a:t>
            </a:r>
            <a:r>
              <a:rPr lang="en-US" sz="800" dirty="0">
                <a:latin typeface="Arial" pitchFamily="34" charset="0"/>
                <a:cs typeface="Arial" pitchFamily="34" charset="0"/>
              </a:rPr>
              <a:t>. . . . . . . . . . . . . . </a:t>
            </a:r>
            <a:r>
              <a:rPr lang="en-US" sz="800" dirty="0" smtClean="0">
                <a:latin typeface="Arial" pitchFamily="34" charset="0"/>
                <a:cs typeface="Arial" pitchFamily="34" charset="0"/>
              </a:rPr>
              <a:t>. . . . . . . . </a:t>
            </a:r>
            <a:endParaRPr lang="en-US" sz="800" dirty="0">
              <a:latin typeface="Arial" pitchFamily="34" charset="0"/>
              <a:cs typeface="Arial" pitchFamily="34" charset="0"/>
            </a:endParaRPr>
          </a:p>
        </p:txBody>
      </p:sp>
      <p:sp>
        <p:nvSpPr>
          <p:cNvPr id="14" name="TextBox 13"/>
          <p:cNvSpPr txBox="1"/>
          <p:nvPr/>
        </p:nvSpPr>
        <p:spPr>
          <a:xfrm>
            <a:off x="306197" y="3744131"/>
            <a:ext cx="2628927" cy="246221"/>
          </a:xfrm>
          <a:prstGeom prst="rect">
            <a:avLst/>
          </a:prstGeom>
          <a:noFill/>
        </p:spPr>
        <p:txBody>
          <a:bodyPr wrap="square" rtlCol="0">
            <a:spAutoFit/>
          </a:bodyPr>
          <a:lstStyle/>
          <a:p>
            <a:r>
              <a:rPr lang="en-US" sz="1000" b="1" dirty="0" smtClean="0">
                <a:solidFill>
                  <a:schemeClr val="tx1">
                    <a:lumMod val="75000"/>
                    <a:lumOff val="25000"/>
                  </a:schemeClr>
                </a:solidFill>
                <a:latin typeface="Arial" pitchFamily="34" charset="0"/>
                <a:cs typeface="Arial" pitchFamily="34" charset="0"/>
              </a:rPr>
              <a:t>Get Help</a:t>
            </a:r>
            <a:endParaRPr lang="en-US" sz="1000" b="1" dirty="0">
              <a:solidFill>
                <a:schemeClr val="tx1">
                  <a:lumMod val="75000"/>
                  <a:lumOff val="25000"/>
                </a:schemeClr>
              </a:solidFill>
              <a:latin typeface="Arial" pitchFamily="34" charset="0"/>
              <a:cs typeface="Arial" pitchFamily="34" charset="0"/>
            </a:endParaRPr>
          </a:p>
        </p:txBody>
      </p:sp>
      <p:sp>
        <p:nvSpPr>
          <p:cNvPr id="15" name="TextBox 14"/>
          <p:cNvSpPr txBox="1"/>
          <p:nvPr/>
        </p:nvSpPr>
        <p:spPr>
          <a:xfrm>
            <a:off x="290210" y="3909588"/>
            <a:ext cx="2724612" cy="507831"/>
          </a:xfrm>
          <a:prstGeom prst="rect">
            <a:avLst/>
          </a:prstGeom>
          <a:noFill/>
        </p:spPr>
        <p:txBody>
          <a:bodyPr wrap="square" rtlCol="0">
            <a:spAutoFit/>
          </a:bodyPr>
          <a:lstStyle/>
          <a:p>
            <a:r>
              <a:rPr lang="en-US" sz="900" dirty="0" smtClean="0">
                <a:solidFill>
                  <a:srgbClr val="0070C0"/>
                </a:solidFill>
                <a:latin typeface="Arial" pitchFamily="34" charset="0"/>
                <a:cs typeface="Arial" pitchFamily="34" charset="0"/>
              </a:rPr>
              <a:t>Explore the Help and How-to Portal</a:t>
            </a:r>
          </a:p>
          <a:p>
            <a:r>
              <a:rPr lang="en-US" sz="900" dirty="0" smtClean="0">
                <a:solidFill>
                  <a:srgbClr val="0070C0"/>
                </a:solidFill>
                <a:latin typeface="Arial" pitchFamily="34" charset="0"/>
                <a:cs typeface="Arial" pitchFamily="34" charset="0"/>
              </a:rPr>
              <a:t>Search support articles</a:t>
            </a:r>
          </a:p>
          <a:p>
            <a:r>
              <a:rPr lang="en-US" sz="900" dirty="0" smtClean="0">
                <a:solidFill>
                  <a:srgbClr val="0070C0"/>
                </a:solidFill>
                <a:latin typeface="Arial" pitchFamily="34" charset="0"/>
                <a:cs typeface="Arial" pitchFamily="34" charset="0"/>
              </a:rPr>
              <a:t>Important URLs</a:t>
            </a:r>
            <a:endParaRPr lang="en-US" sz="900" dirty="0">
              <a:solidFill>
                <a:srgbClr val="0070C0"/>
              </a:solidFill>
              <a:latin typeface="Arial" pitchFamily="34" charset="0"/>
              <a:cs typeface="Arial" pitchFamily="34" charset="0"/>
            </a:endParaRPr>
          </a:p>
        </p:txBody>
      </p:sp>
      <p:sp>
        <p:nvSpPr>
          <p:cNvPr id="16" name="TextBox 15"/>
          <p:cNvSpPr txBox="1"/>
          <p:nvPr/>
        </p:nvSpPr>
        <p:spPr>
          <a:xfrm>
            <a:off x="296100" y="3563470"/>
            <a:ext cx="2815459" cy="215444"/>
          </a:xfrm>
          <a:prstGeom prst="rect">
            <a:avLst/>
          </a:prstGeom>
          <a:noFill/>
        </p:spPr>
        <p:txBody>
          <a:bodyPr wrap="square" rtlCol="0">
            <a:spAutoFit/>
          </a:bodyPr>
          <a:lstStyle/>
          <a:p>
            <a:r>
              <a:rPr lang="en-US" sz="800" dirty="0" smtClean="0">
                <a:latin typeface="Arial" pitchFamily="34" charset="0"/>
                <a:cs typeface="Arial" pitchFamily="34" charset="0"/>
              </a:rPr>
              <a:t>. . . . . . . . . . . . . . </a:t>
            </a:r>
            <a:r>
              <a:rPr lang="en-US" sz="800" dirty="0">
                <a:latin typeface="Arial" pitchFamily="34" charset="0"/>
                <a:cs typeface="Arial" pitchFamily="34" charset="0"/>
              </a:rPr>
              <a:t>. . . . . . . . . . . . . . </a:t>
            </a:r>
            <a:r>
              <a:rPr lang="en-US" sz="800" dirty="0" smtClean="0">
                <a:latin typeface="Arial" pitchFamily="34" charset="0"/>
                <a:cs typeface="Arial" pitchFamily="34" charset="0"/>
              </a:rPr>
              <a:t>. . . . . . . . </a:t>
            </a:r>
            <a:endParaRPr lang="en-US" sz="800" dirty="0">
              <a:latin typeface="Arial" pitchFamily="34" charset="0"/>
              <a:cs typeface="Arial" pitchFamily="34" charset="0"/>
            </a:endParaRPr>
          </a:p>
        </p:txBody>
      </p:sp>
      <p:sp>
        <p:nvSpPr>
          <p:cNvPr id="17" name="TextBox 16"/>
          <p:cNvSpPr txBox="1"/>
          <p:nvPr/>
        </p:nvSpPr>
        <p:spPr>
          <a:xfrm>
            <a:off x="296102" y="4475300"/>
            <a:ext cx="2628927" cy="246221"/>
          </a:xfrm>
          <a:prstGeom prst="rect">
            <a:avLst/>
          </a:prstGeom>
          <a:noFill/>
        </p:spPr>
        <p:txBody>
          <a:bodyPr wrap="square" rtlCol="0">
            <a:spAutoFit/>
          </a:bodyPr>
          <a:lstStyle/>
          <a:p>
            <a:r>
              <a:rPr lang="en-US" sz="1000" b="1" dirty="0" smtClean="0">
                <a:solidFill>
                  <a:schemeClr val="tx1">
                    <a:lumMod val="75000"/>
                    <a:lumOff val="25000"/>
                  </a:schemeClr>
                </a:solidFill>
                <a:latin typeface="Arial" pitchFamily="34" charset="0"/>
                <a:cs typeface="Arial" pitchFamily="34" charset="0"/>
              </a:rPr>
              <a:t>Recommended Reading</a:t>
            </a:r>
            <a:endParaRPr lang="en-US" sz="1000" b="1" dirty="0">
              <a:solidFill>
                <a:schemeClr val="tx1">
                  <a:lumMod val="75000"/>
                  <a:lumOff val="25000"/>
                </a:schemeClr>
              </a:solidFill>
              <a:latin typeface="Arial" pitchFamily="34" charset="0"/>
              <a:cs typeface="Arial" pitchFamily="34" charset="0"/>
            </a:endParaRPr>
          </a:p>
        </p:txBody>
      </p:sp>
      <p:sp>
        <p:nvSpPr>
          <p:cNvPr id="18" name="TextBox 17"/>
          <p:cNvSpPr txBox="1"/>
          <p:nvPr/>
        </p:nvSpPr>
        <p:spPr>
          <a:xfrm>
            <a:off x="280118" y="4640754"/>
            <a:ext cx="2724612" cy="507831"/>
          </a:xfrm>
          <a:prstGeom prst="rect">
            <a:avLst/>
          </a:prstGeom>
          <a:noFill/>
        </p:spPr>
        <p:txBody>
          <a:bodyPr wrap="square" rtlCol="0">
            <a:spAutoFit/>
          </a:bodyPr>
          <a:lstStyle/>
          <a:p>
            <a:r>
              <a:rPr lang="en-US" sz="900" dirty="0" smtClean="0">
                <a:solidFill>
                  <a:srgbClr val="0070C0"/>
                </a:solidFill>
                <a:latin typeface="Arial" pitchFamily="34" charset="0"/>
                <a:cs typeface="Arial" pitchFamily="34" charset="0"/>
              </a:rPr>
              <a:t>Verify a Domain from any Registrar</a:t>
            </a:r>
          </a:p>
          <a:p>
            <a:r>
              <a:rPr lang="en-US" sz="900" dirty="0" smtClean="0">
                <a:solidFill>
                  <a:srgbClr val="0070C0"/>
                </a:solidFill>
                <a:latin typeface="Arial" pitchFamily="34" charset="0"/>
                <a:cs typeface="Arial" pitchFamily="34" charset="0"/>
              </a:rPr>
              <a:t>Connect a Mobile Device to Exchange Online</a:t>
            </a:r>
          </a:p>
          <a:p>
            <a:r>
              <a:rPr lang="en-US" sz="900" dirty="0" smtClean="0">
                <a:solidFill>
                  <a:srgbClr val="0070C0"/>
                </a:solidFill>
                <a:latin typeface="Arial" pitchFamily="34" charset="0"/>
                <a:cs typeface="Arial" pitchFamily="34" charset="0"/>
              </a:rPr>
              <a:t>Reset a Users Password</a:t>
            </a:r>
            <a:endParaRPr lang="en-US" sz="900" dirty="0">
              <a:solidFill>
                <a:srgbClr val="0070C0"/>
              </a:solidFill>
              <a:latin typeface="Arial" pitchFamily="34" charset="0"/>
              <a:cs typeface="Arial" pitchFamily="34" charset="0"/>
            </a:endParaRPr>
          </a:p>
        </p:txBody>
      </p:sp>
      <p:sp>
        <p:nvSpPr>
          <p:cNvPr id="19" name="TextBox 18"/>
          <p:cNvSpPr txBox="1"/>
          <p:nvPr/>
        </p:nvSpPr>
        <p:spPr>
          <a:xfrm>
            <a:off x="286005" y="4294637"/>
            <a:ext cx="2815459" cy="215444"/>
          </a:xfrm>
          <a:prstGeom prst="rect">
            <a:avLst/>
          </a:prstGeom>
          <a:noFill/>
        </p:spPr>
        <p:txBody>
          <a:bodyPr wrap="square" rtlCol="0">
            <a:spAutoFit/>
          </a:bodyPr>
          <a:lstStyle/>
          <a:p>
            <a:r>
              <a:rPr lang="en-US" sz="800" dirty="0" smtClean="0">
                <a:latin typeface="Arial" pitchFamily="34" charset="0"/>
                <a:cs typeface="Arial" pitchFamily="34" charset="0"/>
              </a:rPr>
              <a:t>. . . . . . . . . . . . . . </a:t>
            </a:r>
            <a:r>
              <a:rPr lang="en-US" sz="800" dirty="0">
                <a:latin typeface="Arial" pitchFamily="34" charset="0"/>
                <a:cs typeface="Arial" pitchFamily="34" charset="0"/>
              </a:rPr>
              <a:t>. . . . . . . . . . . . . . </a:t>
            </a:r>
            <a:r>
              <a:rPr lang="en-US" sz="800" dirty="0" smtClean="0">
                <a:latin typeface="Arial" pitchFamily="34" charset="0"/>
                <a:cs typeface="Arial" pitchFamily="34" charset="0"/>
              </a:rPr>
              <a:t>. . . . . . . . </a:t>
            </a:r>
            <a:endParaRPr lang="en-US" sz="800" dirty="0">
              <a:latin typeface="Arial" pitchFamily="34" charset="0"/>
              <a:cs typeface="Arial" pitchFamily="34" charset="0"/>
            </a:endParaRPr>
          </a:p>
        </p:txBody>
      </p:sp>
      <p:sp>
        <p:nvSpPr>
          <p:cNvPr id="2" name="TextBox 1"/>
          <p:cNvSpPr txBox="1"/>
          <p:nvPr/>
        </p:nvSpPr>
        <p:spPr>
          <a:xfrm>
            <a:off x="262475" y="1076109"/>
            <a:ext cx="1566134" cy="184666"/>
          </a:xfrm>
          <a:prstGeom prst="rect">
            <a:avLst/>
          </a:prstGeom>
          <a:solidFill>
            <a:schemeClr val="bg1"/>
          </a:solidFill>
        </p:spPr>
        <p:txBody>
          <a:bodyPr wrap="none" lIns="0" tIns="0" rIns="0" bIns="0" rtlCol="0">
            <a:spAutoFit/>
          </a:bodyPr>
          <a:lstStyle/>
          <a:p>
            <a:r>
              <a:rPr lang="en-US" sz="1200" b="1" dirty="0" smtClean="0">
                <a:solidFill>
                  <a:schemeClr val="accent5">
                    <a:lumMod val="60000"/>
                    <a:lumOff val="40000"/>
                  </a:schemeClr>
                </a:solidFill>
              </a:rPr>
              <a:t>Administration Portal</a:t>
            </a:r>
            <a:endParaRPr lang="en-US" sz="1200" b="1" dirty="0">
              <a:solidFill>
                <a:schemeClr val="accent5">
                  <a:lumMod val="60000"/>
                  <a:lumOff val="40000"/>
                </a:schemeClr>
              </a:solidFill>
            </a:endParaRPr>
          </a:p>
        </p:txBody>
      </p:sp>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1559" y="1959691"/>
            <a:ext cx="8884690" cy="3688075"/>
          </a:xfrm>
          <a:prstGeom prst="rect">
            <a:avLst/>
          </a:prstGeom>
        </p:spPr>
      </p:pic>
      <p:sp>
        <p:nvSpPr>
          <p:cNvPr id="40" name="TextBox 39"/>
          <p:cNvSpPr txBox="1"/>
          <p:nvPr/>
        </p:nvSpPr>
        <p:spPr>
          <a:xfrm>
            <a:off x="763799" y="1648725"/>
            <a:ext cx="11038078" cy="276999"/>
          </a:xfrm>
          <a:prstGeom prst="rect">
            <a:avLst/>
          </a:prstGeom>
          <a:noFill/>
        </p:spPr>
        <p:txBody>
          <a:bodyPr wrap="square" rtlCol="0">
            <a:spAutoFit/>
          </a:bodyPr>
          <a:lstStyle/>
          <a:p>
            <a:r>
              <a:rPr lang="en-US" sz="1200" dirty="0" smtClean="0">
                <a:latin typeface="Arial" pitchFamily="34" charset="0"/>
                <a:cs typeface="Arial" pitchFamily="34" charset="0"/>
              </a:rPr>
              <a:t>You have a date for transitioning to Office 365. </a:t>
            </a:r>
            <a:r>
              <a:rPr lang="en-US" sz="1200" dirty="0" smtClean="0">
                <a:solidFill>
                  <a:srgbClr val="00B0F0"/>
                </a:solidFill>
                <a:latin typeface="Arial" pitchFamily="34" charset="0"/>
                <a:cs typeface="Arial" pitchFamily="34" charset="0"/>
              </a:rPr>
              <a:t> </a:t>
            </a:r>
            <a:r>
              <a:rPr lang="en-US" sz="1200" dirty="0" smtClean="0">
                <a:solidFill>
                  <a:srgbClr val="0070C0"/>
                </a:solidFill>
                <a:latin typeface="Arial" pitchFamily="34" charset="0"/>
                <a:cs typeface="Arial" pitchFamily="34" charset="0"/>
              </a:rPr>
              <a:t>Confirm your date now.</a:t>
            </a:r>
            <a:endParaRPr lang="en-US" sz="1200" dirty="0">
              <a:solidFill>
                <a:srgbClr val="0070C0"/>
              </a:solidFill>
              <a:latin typeface="Arial" pitchFamily="34" charset="0"/>
              <a:cs typeface="Arial" pitchFamily="34" charset="0"/>
            </a:endParaRPr>
          </a:p>
        </p:txBody>
      </p:sp>
      <p:sp>
        <p:nvSpPr>
          <p:cNvPr id="45" name="Rectangle 44"/>
          <p:cNvSpPr/>
          <p:nvPr/>
        </p:nvSpPr>
        <p:spPr>
          <a:xfrm>
            <a:off x="1" y="2933"/>
            <a:ext cx="12188825" cy="6989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cs typeface="Segoe UI" pitchFamily="34" charset="0"/>
            </a:endParaRPr>
          </a:p>
        </p:txBody>
      </p:sp>
      <p:sp>
        <p:nvSpPr>
          <p:cNvPr id="58" name="TextBox 57"/>
          <p:cNvSpPr txBox="1"/>
          <p:nvPr/>
        </p:nvSpPr>
        <p:spPr>
          <a:xfrm>
            <a:off x="57593" y="6538580"/>
            <a:ext cx="12073636" cy="369332"/>
          </a:xfrm>
          <a:prstGeom prst="rect">
            <a:avLst/>
          </a:prstGeom>
          <a:solidFill>
            <a:schemeClr val="accent6"/>
          </a:solidFill>
          <a:ln>
            <a:solidFill>
              <a:schemeClr val="accent6"/>
            </a:solidFill>
          </a:ln>
        </p:spPr>
        <p:txBody>
          <a:bodyPr wrap="square" rtlCol="0">
            <a:spAutoFit/>
          </a:bodyPr>
          <a:lstStyle/>
          <a:p>
            <a:r>
              <a:rPr lang="en-US" dirty="0" smtClean="0">
                <a:solidFill>
                  <a:schemeClr val="bg1"/>
                </a:solidFill>
              </a:rPr>
              <a:t>Confirm/Decline dialog is shown in upper portion</a:t>
            </a:r>
            <a:endParaRPr lang="en-US" dirty="0">
              <a:solidFill>
                <a:schemeClr val="bg1"/>
              </a:solidFill>
            </a:endParaRPr>
          </a:p>
        </p:txBody>
      </p:sp>
      <p:grpSp>
        <p:nvGrpSpPr>
          <p:cNvPr id="24" name="Group 23"/>
          <p:cNvGrpSpPr/>
          <p:nvPr/>
        </p:nvGrpSpPr>
        <p:grpSpPr>
          <a:xfrm>
            <a:off x="1838001" y="672353"/>
            <a:ext cx="8540331" cy="4508034"/>
            <a:chOff x="1447800" y="762000"/>
            <a:chExt cx="6727263" cy="5109105"/>
          </a:xfrm>
        </p:grpSpPr>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7800" y="762000"/>
              <a:ext cx="6675120" cy="5109105"/>
            </a:xfrm>
            <a:prstGeom prst="rect">
              <a:avLst/>
            </a:prstGeom>
          </p:spPr>
        </p:pic>
        <p:grpSp>
          <p:nvGrpSpPr>
            <p:cNvPr id="20" name="Group 19"/>
            <p:cNvGrpSpPr/>
            <p:nvPr/>
          </p:nvGrpSpPr>
          <p:grpSpPr>
            <a:xfrm>
              <a:off x="1568855" y="784008"/>
              <a:ext cx="6606208" cy="2962448"/>
              <a:chOff x="1568855" y="784008"/>
              <a:chExt cx="6606208" cy="2962448"/>
            </a:xfrm>
          </p:grpSpPr>
          <p:sp>
            <p:nvSpPr>
              <p:cNvPr id="22" name="TextBox 21"/>
              <p:cNvSpPr txBox="1"/>
              <p:nvPr/>
            </p:nvSpPr>
            <p:spPr>
              <a:xfrm>
                <a:off x="1568855" y="784008"/>
                <a:ext cx="4572000" cy="296491"/>
              </a:xfrm>
              <a:prstGeom prst="rect">
                <a:avLst/>
              </a:prstGeom>
              <a:noFill/>
            </p:spPr>
            <p:txBody>
              <a:bodyPr wrap="square" rtlCol="0">
                <a:spAutoFit/>
              </a:bodyPr>
              <a:lstStyle/>
              <a:p>
                <a:r>
                  <a:rPr lang="en-US" sz="1100" dirty="0" smtClean="0">
                    <a:solidFill>
                      <a:schemeClr val="accent1">
                        <a:lumMod val="50000"/>
                      </a:schemeClr>
                    </a:solidFill>
                    <a:latin typeface="Arial" pitchFamily="34" charset="0"/>
                    <a:cs typeface="Arial" pitchFamily="34" charset="0"/>
                  </a:rPr>
                  <a:t>Confirm your transition date</a:t>
                </a:r>
                <a:endParaRPr lang="en-US" sz="1100" dirty="0">
                  <a:solidFill>
                    <a:schemeClr val="accent1">
                      <a:lumMod val="50000"/>
                    </a:schemeClr>
                  </a:solidFill>
                  <a:latin typeface="Arial" pitchFamily="34" charset="0"/>
                  <a:cs typeface="Arial" pitchFamily="34" charset="0"/>
                </a:endParaRPr>
              </a:p>
            </p:txBody>
          </p:sp>
          <p:sp>
            <p:nvSpPr>
              <p:cNvPr id="23" name="TextBox 22"/>
              <p:cNvSpPr txBox="1"/>
              <p:nvPr/>
            </p:nvSpPr>
            <p:spPr>
              <a:xfrm>
                <a:off x="1578812" y="1244769"/>
                <a:ext cx="6271794" cy="418576"/>
              </a:xfrm>
              <a:prstGeom prst="rect">
                <a:avLst/>
              </a:prstGeom>
              <a:noFill/>
            </p:spPr>
            <p:txBody>
              <a:bodyPr wrap="square" rtlCol="0">
                <a:spAutoFit/>
              </a:bodyPr>
              <a:lstStyle/>
              <a:p>
                <a:r>
                  <a:rPr lang="en-US" sz="900" dirty="0" smtClean="0">
                    <a:solidFill>
                      <a:schemeClr val="accent1">
                        <a:lumMod val="50000"/>
                      </a:schemeClr>
                    </a:solidFill>
                    <a:latin typeface="Arial" pitchFamily="34" charset="0"/>
                    <a:cs typeface="Arial" pitchFamily="34" charset="0"/>
                  </a:rPr>
                  <a:t>To schedule your transition to Office 365, click </a:t>
                </a:r>
                <a:r>
                  <a:rPr lang="en-US" sz="900" b="1" dirty="0" smtClean="0">
                    <a:solidFill>
                      <a:schemeClr val="accent1">
                        <a:lumMod val="50000"/>
                      </a:schemeClr>
                    </a:solidFill>
                    <a:latin typeface="Arial" pitchFamily="34" charset="0"/>
                    <a:cs typeface="Arial" pitchFamily="34" charset="0"/>
                  </a:rPr>
                  <a:t>Confirm</a:t>
                </a:r>
                <a:r>
                  <a:rPr lang="en-US" sz="900" dirty="0" smtClean="0">
                    <a:solidFill>
                      <a:schemeClr val="accent1">
                        <a:lumMod val="50000"/>
                      </a:schemeClr>
                    </a:solidFill>
                    <a:latin typeface="Arial" pitchFamily="34" charset="0"/>
                    <a:cs typeface="Arial" pitchFamily="34" charset="0"/>
                  </a:rPr>
                  <a:t>. </a:t>
                </a:r>
                <a:r>
                  <a:rPr lang="en-US" sz="900" dirty="0">
                    <a:solidFill>
                      <a:srgbClr val="0070C0"/>
                    </a:solidFill>
                    <a:latin typeface="Arial" pitchFamily="34" charset="0"/>
                    <a:cs typeface="Arial" pitchFamily="34" charset="0"/>
                  </a:rPr>
                  <a:t>Learn </a:t>
                </a:r>
                <a:r>
                  <a:rPr lang="en-US" sz="900" dirty="0" smtClean="0">
                    <a:solidFill>
                      <a:srgbClr val="0070C0"/>
                    </a:solidFill>
                    <a:latin typeface="Arial" pitchFamily="34" charset="0"/>
                    <a:cs typeface="Arial" pitchFamily="34" charset="0"/>
                  </a:rPr>
                  <a:t>more</a:t>
                </a:r>
                <a:endParaRPr lang="en-US" sz="900" dirty="0">
                  <a:solidFill>
                    <a:schemeClr val="accent1">
                      <a:lumMod val="50000"/>
                    </a:schemeClr>
                  </a:solidFill>
                  <a:latin typeface="Arial" pitchFamily="34" charset="0"/>
                  <a:cs typeface="Arial" pitchFamily="34" charset="0"/>
                </a:endParaRPr>
              </a:p>
              <a:p>
                <a:endParaRPr lang="en-US" sz="900" dirty="0">
                  <a:solidFill>
                    <a:schemeClr val="accent1">
                      <a:lumMod val="50000"/>
                    </a:schemeClr>
                  </a:solidFill>
                  <a:latin typeface="Arial" pitchFamily="34" charset="0"/>
                  <a:cs typeface="Arial" pitchFamily="34" charset="0"/>
                </a:endParaRPr>
              </a:p>
            </p:txBody>
          </p:sp>
          <p:sp>
            <p:nvSpPr>
              <p:cNvPr id="26" name="TextBox 25"/>
              <p:cNvSpPr txBox="1"/>
              <p:nvPr/>
            </p:nvSpPr>
            <p:spPr>
              <a:xfrm>
                <a:off x="1568855" y="2070557"/>
                <a:ext cx="6606208" cy="244170"/>
              </a:xfrm>
              <a:prstGeom prst="rect">
                <a:avLst/>
              </a:prstGeom>
              <a:noFill/>
            </p:spPr>
            <p:txBody>
              <a:bodyPr wrap="square" rtlCol="0">
                <a:spAutoFit/>
              </a:bodyPr>
              <a:lstStyle/>
              <a:p>
                <a:r>
                  <a:rPr lang="en-US" sz="800" dirty="0" smtClean="0">
                    <a:latin typeface="Arial" pitchFamily="34" charset="0"/>
                    <a:cs typeface="Arial" pitchFamily="34" charset="0"/>
                  </a:rPr>
                  <a:t>. . . . . . . . . . . . . . </a:t>
                </a:r>
                <a:r>
                  <a:rPr lang="en-US" sz="800" dirty="0">
                    <a:latin typeface="Arial" pitchFamily="34" charset="0"/>
                    <a:cs typeface="Arial" pitchFamily="34" charset="0"/>
                  </a:rPr>
                  <a:t>. . . . . . . . . . . . . . </a:t>
                </a:r>
                <a:r>
                  <a:rPr lang="en-US" sz="800" dirty="0" smtClean="0">
                    <a:latin typeface="Arial" pitchFamily="34" charset="0"/>
                    <a:cs typeface="Arial" pitchFamily="34" charset="0"/>
                  </a:rPr>
                  <a:t>. . . . . . . . </a:t>
                </a:r>
                <a:r>
                  <a:rPr lang="en-US" sz="800" dirty="0">
                    <a:latin typeface="Arial" pitchFamily="34" charset="0"/>
                    <a:cs typeface="Arial" pitchFamily="34" charset="0"/>
                  </a:rPr>
                  <a:t>. . . . . . . . . . . . . . . . . . . . . . . . . . . . . . . . . . . . . . . . . . . . . . . . . . . . . . . . . . . . . . . . . . . . . . . . </a:t>
                </a:r>
              </a:p>
            </p:txBody>
          </p:sp>
          <p:sp>
            <p:nvSpPr>
              <p:cNvPr id="41" name="TextBox 40"/>
              <p:cNvSpPr txBox="1"/>
              <p:nvPr/>
            </p:nvSpPr>
            <p:spPr>
              <a:xfrm>
                <a:off x="1612900" y="1676400"/>
                <a:ext cx="3038309" cy="296491"/>
              </a:xfrm>
              <a:prstGeom prst="rect">
                <a:avLst/>
              </a:prstGeom>
              <a:noFill/>
            </p:spPr>
            <p:txBody>
              <a:bodyPr wrap="square" rtlCol="0">
                <a:spAutoFit/>
              </a:bodyPr>
              <a:lstStyle/>
              <a:p>
                <a:r>
                  <a:rPr lang="en-US" sz="1100" dirty="0" smtClean="0">
                    <a:solidFill>
                      <a:schemeClr val="accent1">
                        <a:lumMod val="50000"/>
                      </a:schemeClr>
                    </a:solidFill>
                    <a:latin typeface="Arial" pitchFamily="34" charset="0"/>
                    <a:cs typeface="Arial" pitchFamily="34" charset="0"/>
                  </a:rPr>
                  <a:t>Your transition will begin on </a:t>
                </a:r>
                <a:r>
                  <a:rPr lang="en-US" sz="1100" b="1" dirty="0" smtClean="0">
                    <a:solidFill>
                      <a:schemeClr val="accent1">
                        <a:lumMod val="50000"/>
                      </a:schemeClr>
                    </a:solidFill>
                    <a:latin typeface="Arial" pitchFamily="34" charset="0"/>
                    <a:cs typeface="Arial" pitchFamily="34" charset="0"/>
                  </a:rPr>
                  <a:t>August 15, 2011</a:t>
                </a:r>
                <a:endParaRPr lang="en-US" sz="1100" b="1" dirty="0">
                  <a:solidFill>
                    <a:schemeClr val="accent1">
                      <a:lumMod val="50000"/>
                    </a:schemeClr>
                  </a:solidFill>
                  <a:latin typeface="Arial" pitchFamily="34" charset="0"/>
                  <a:cs typeface="Arial" pitchFamily="34" charset="0"/>
                </a:endParaRPr>
              </a:p>
            </p:txBody>
          </p:sp>
          <p:grpSp>
            <p:nvGrpSpPr>
              <p:cNvPr id="42" name="Group 41"/>
              <p:cNvGrpSpPr/>
              <p:nvPr/>
            </p:nvGrpSpPr>
            <p:grpSpPr>
              <a:xfrm>
                <a:off x="7010400" y="1706880"/>
                <a:ext cx="838200" cy="274320"/>
                <a:chOff x="5790540" y="3933624"/>
                <a:chExt cx="838200" cy="274320"/>
              </a:xfrm>
            </p:grpSpPr>
            <p:pic>
              <p:nvPicPr>
                <p:cNvPr id="44" name="Pictur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0540" y="3933624"/>
                  <a:ext cx="838200" cy="274320"/>
                </a:xfrm>
                <a:prstGeom prst="rect">
                  <a:avLst/>
                </a:prstGeom>
              </p:spPr>
            </p:pic>
            <p:sp>
              <p:nvSpPr>
                <p:cNvPr id="46" name="TextBox 45"/>
                <p:cNvSpPr txBox="1"/>
                <p:nvPr/>
              </p:nvSpPr>
              <p:spPr>
                <a:xfrm>
                  <a:off x="5970104" y="3992434"/>
                  <a:ext cx="533399" cy="174406"/>
                </a:xfrm>
                <a:prstGeom prst="rect">
                  <a:avLst/>
                </a:prstGeom>
                <a:noFill/>
              </p:spPr>
              <p:txBody>
                <a:bodyPr wrap="square" lIns="0" tIns="0" rIns="0" bIns="0" rtlCol="0">
                  <a:spAutoFit/>
                </a:bodyPr>
                <a:lstStyle/>
                <a:p>
                  <a:r>
                    <a:rPr lang="en-US" sz="1000" dirty="0" smtClean="0">
                      <a:solidFill>
                        <a:schemeClr val="accent1"/>
                      </a:solidFill>
                      <a:latin typeface="Arial" pitchFamily="34" charset="0"/>
                      <a:cs typeface="Arial" pitchFamily="34" charset="0"/>
                    </a:rPr>
                    <a:t>Confirm</a:t>
                  </a:r>
                  <a:endParaRPr lang="en-US" sz="1000" dirty="0">
                    <a:solidFill>
                      <a:schemeClr val="accent1"/>
                    </a:solidFill>
                    <a:latin typeface="Arial" pitchFamily="34" charset="0"/>
                    <a:cs typeface="Arial" pitchFamily="34" charset="0"/>
                  </a:endParaRPr>
                </a:p>
              </p:txBody>
            </p:sp>
          </p:grpSp>
          <p:grpSp>
            <p:nvGrpSpPr>
              <p:cNvPr id="47" name="Group 46"/>
              <p:cNvGrpSpPr/>
              <p:nvPr/>
            </p:nvGrpSpPr>
            <p:grpSpPr>
              <a:xfrm>
                <a:off x="7010398" y="3232882"/>
                <a:ext cx="868410" cy="274320"/>
                <a:chOff x="5790540" y="3933624"/>
                <a:chExt cx="838200" cy="274320"/>
              </a:xfrm>
            </p:grpSpPr>
            <p:pic>
              <p:nvPicPr>
                <p:cNvPr id="48" name="Picture 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0540" y="3933624"/>
                  <a:ext cx="838200" cy="274320"/>
                </a:xfrm>
                <a:prstGeom prst="rect">
                  <a:avLst/>
                </a:prstGeom>
              </p:spPr>
            </p:pic>
            <p:sp>
              <p:nvSpPr>
                <p:cNvPr id="49" name="TextBox 48"/>
                <p:cNvSpPr txBox="1"/>
                <p:nvPr/>
              </p:nvSpPr>
              <p:spPr>
                <a:xfrm>
                  <a:off x="5864090" y="3992434"/>
                  <a:ext cx="712963" cy="174407"/>
                </a:xfrm>
                <a:prstGeom prst="rect">
                  <a:avLst/>
                </a:prstGeom>
                <a:noFill/>
              </p:spPr>
              <p:txBody>
                <a:bodyPr wrap="square" lIns="0" tIns="0" rIns="0" bIns="0" rtlCol="0">
                  <a:spAutoFit/>
                </a:bodyPr>
                <a:lstStyle/>
                <a:p>
                  <a:r>
                    <a:rPr lang="en-US" sz="1000" dirty="0" smtClean="0">
                      <a:solidFill>
                        <a:schemeClr val="bg1">
                          <a:lumMod val="75000"/>
                        </a:schemeClr>
                      </a:solidFill>
                      <a:latin typeface="Arial" pitchFamily="34" charset="0"/>
                      <a:cs typeface="Arial" pitchFamily="34" charset="0"/>
                    </a:rPr>
                    <a:t>Change date</a:t>
                  </a:r>
                </a:p>
              </p:txBody>
            </p:sp>
          </p:grpSp>
          <p:sp>
            <p:nvSpPr>
              <p:cNvPr id="52" name="TextBox 51"/>
              <p:cNvSpPr txBox="1"/>
              <p:nvPr/>
            </p:nvSpPr>
            <p:spPr>
              <a:xfrm>
                <a:off x="1687645" y="3124200"/>
                <a:ext cx="2840439" cy="296491"/>
              </a:xfrm>
              <a:prstGeom prst="rect">
                <a:avLst/>
              </a:prstGeom>
              <a:noFill/>
            </p:spPr>
            <p:txBody>
              <a:bodyPr wrap="square" rtlCol="0">
                <a:spAutoFit/>
              </a:bodyPr>
              <a:lstStyle/>
              <a:p>
                <a:r>
                  <a:rPr lang="en-US" sz="1100" dirty="0" smtClean="0">
                    <a:solidFill>
                      <a:schemeClr val="accent1">
                        <a:lumMod val="50000"/>
                      </a:schemeClr>
                    </a:solidFill>
                    <a:latin typeface="Arial" pitchFamily="34" charset="0"/>
                    <a:cs typeface="Arial" pitchFamily="34" charset="0"/>
                  </a:rPr>
                  <a:t>Change your transition date</a:t>
                </a:r>
                <a:endParaRPr lang="en-US" sz="1100" b="1" dirty="0">
                  <a:solidFill>
                    <a:schemeClr val="accent1">
                      <a:lumMod val="50000"/>
                    </a:schemeClr>
                  </a:solidFill>
                  <a:latin typeface="Arial" pitchFamily="34" charset="0"/>
                  <a:cs typeface="Arial" pitchFamily="34" charset="0"/>
                </a:endParaRPr>
              </a:p>
            </p:txBody>
          </p:sp>
          <p:grpSp>
            <p:nvGrpSpPr>
              <p:cNvPr id="54" name="Group 53"/>
              <p:cNvGrpSpPr/>
              <p:nvPr/>
            </p:nvGrpSpPr>
            <p:grpSpPr>
              <a:xfrm>
                <a:off x="1751348" y="3380202"/>
                <a:ext cx="2778453" cy="366254"/>
                <a:chOff x="1979948" y="4248835"/>
                <a:chExt cx="2778453" cy="366254"/>
              </a:xfrm>
            </p:grpSpPr>
            <p:sp>
              <p:nvSpPr>
                <p:cNvPr id="55" name="Rectangle 54"/>
                <p:cNvSpPr/>
                <p:nvPr/>
              </p:nvSpPr>
              <p:spPr>
                <a:xfrm>
                  <a:off x="1979949" y="4307072"/>
                  <a:ext cx="2778452" cy="210371"/>
                </a:xfrm>
                <a:prstGeom prst="rect">
                  <a:avLst/>
                </a:prstGeom>
                <a:ln/>
              </p:spPr>
              <p:style>
                <a:lnRef idx="2">
                  <a:schemeClr val="dk1"/>
                </a:lnRef>
                <a:fillRef idx="1">
                  <a:schemeClr val="lt1"/>
                </a:fillRef>
                <a:effectRef idx="0">
                  <a:schemeClr val="dk1"/>
                </a:effectRef>
                <a:fontRef idx="minor">
                  <a:schemeClr val="dk1"/>
                </a:fontRef>
              </p:style>
              <p:txBody>
                <a:bodyPr lIns="82048" tIns="41025" rIns="82048" bIns="41025" rtlCol="0" anchor="ctr"/>
                <a:lstStyle/>
                <a:p>
                  <a:pPr defTabSz="1018597"/>
                  <a:endParaRPr lang="en-US" sz="1000" dirty="0">
                    <a:solidFill>
                      <a:schemeClr val="bg1"/>
                    </a:solidFill>
                    <a:latin typeface="+mj-lt"/>
                    <a:cs typeface="Segoe UI" pitchFamily="34" charset="0"/>
                  </a:endParaRPr>
                </a:p>
              </p:txBody>
            </p:sp>
            <p:sp>
              <p:nvSpPr>
                <p:cNvPr id="56" name="TextBox 55"/>
                <p:cNvSpPr txBox="1"/>
                <p:nvPr/>
              </p:nvSpPr>
              <p:spPr>
                <a:xfrm>
                  <a:off x="1979948" y="4267200"/>
                  <a:ext cx="2058651" cy="331620"/>
                </a:xfrm>
                <a:prstGeom prst="rect">
                  <a:avLst/>
                </a:prstGeom>
                <a:noFill/>
              </p:spPr>
              <p:txBody>
                <a:bodyPr wrap="square" lIns="99276" tIns="49638" rIns="99276" bIns="49638" rtlCol="0">
                  <a:spAutoFit/>
                </a:bodyPr>
                <a:lstStyle/>
                <a:p>
                  <a:pPr>
                    <a:lnSpc>
                      <a:spcPts val="1520"/>
                    </a:lnSpc>
                  </a:pPr>
                  <a:r>
                    <a:rPr lang="en-US" sz="950" spc="43" dirty="0" smtClean="0">
                      <a:solidFill>
                        <a:srgbClr val="43515B"/>
                      </a:solidFill>
                      <a:latin typeface="Arial" pitchFamily="34" charset="0"/>
                      <a:ea typeface="Segoe UI" pitchFamily="34" charset="0"/>
                      <a:cs typeface="Arial" pitchFamily="34" charset="0"/>
                    </a:rPr>
                    <a:t>View available time periods</a:t>
                  </a:r>
                  <a:endParaRPr lang="en-US" sz="950" spc="43" dirty="0">
                    <a:solidFill>
                      <a:srgbClr val="43515B"/>
                    </a:solidFill>
                    <a:latin typeface="Arial" pitchFamily="34" charset="0"/>
                    <a:ea typeface="Segoe UI" pitchFamily="34" charset="0"/>
                    <a:cs typeface="Arial" pitchFamily="34" charset="0"/>
                  </a:endParaRPr>
                </a:p>
              </p:txBody>
            </p:sp>
            <p:sp>
              <p:nvSpPr>
                <p:cNvPr id="57" name="Rectangle 56"/>
                <p:cNvSpPr/>
                <p:nvPr/>
              </p:nvSpPr>
              <p:spPr>
                <a:xfrm>
                  <a:off x="4502120" y="4248835"/>
                  <a:ext cx="235114" cy="366254"/>
                </a:xfrm>
                <a:prstGeom prst="rect">
                  <a:avLst/>
                </a:prstGeom>
              </p:spPr>
              <p:txBody>
                <a:bodyPr wrap="none">
                  <a:spAutoFit/>
                </a:bodyPr>
                <a:lstStyle/>
                <a:p>
                  <a:pPr defTabSz="1018597"/>
                  <a:r>
                    <a:rPr lang="en-US" sz="1500" baseline="18000" dirty="0">
                      <a:solidFill>
                        <a:srgbClr val="43515B"/>
                      </a:solidFill>
                      <a:ea typeface="Tahoma" pitchFamily="34" charset="0"/>
                      <a:cs typeface="Segoe UI" pitchFamily="34" charset="0"/>
                      <a:sym typeface="Wingdings 3"/>
                    </a:rPr>
                    <a:t></a:t>
                  </a:r>
                  <a:endParaRPr lang="en-US" sz="1500" dirty="0">
                    <a:solidFill>
                      <a:srgbClr val="43515B"/>
                    </a:solidFill>
                    <a:cs typeface="Segoe UI" pitchFamily="34" charset="0"/>
                  </a:endParaRPr>
                </a:p>
              </p:txBody>
            </p:sp>
          </p:grpSp>
          <p:sp>
            <p:nvSpPr>
              <p:cNvPr id="13" name="Rectangle 12"/>
              <p:cNvSpPr/>
              <p:nvPr/>
            </p:nvSpPr>
            <p:spPr>
              <a:xfrm>
                <a:off x="1676400" y="2514600"/>
                <a:ext cx="5105400" cy="261610"/>
              </a:xfrm>
              <a:prstGeom prst="rect">
                <a:avLst/>
              </a:prstGeom>
            </p:spPr>
            <p:txBody>
              <a:bodyPr wrap="square">
                <a:spAutoFit/>
              </a:bodyPr>
              <a:lstStyle/>
              <a:p>
                <a:pPr lvl="0"/>
                <a:r>
                  <a:rPr lang="en-US" sz="900" dirty="0">
                    <a:solidFill>
                      <a:srgbClr val="4F81BD">
                        <a:lumMod val="50000"/>
                      </a:srgbClr>
                    </a:solidFill>
                    <a:latin typeface="Arial" pitchFamily="34" charset="0"/>
                    <a:cs typeface="Arial" pitchFamily="34" charset="0"/>
                  </a:rPr>
                  <a:t>If the transition date does not work for your company, select a different time period, and then click </a:t>
                </a:r>
                <a:r>
                  <a:rPr lang="en-US" sz="900" b="1" dirty="0">
                    <a:solidFill>
                      <a:srgbClr val="4F81BD">
                        <a:lumMod val="50000"/>
                      </a:srgbClr>
                    </a:solidFill>
                    <a:latin typeface="Arial" pitchFamily="34" charset="0"/>
                    <a:cs typeface="Arial" pitchFamily="34" charset="0"/>
                  </a:rPr>
                  <a:t>Change date</a:t>
                </a:r>
                <a:r>
                  <a:rPr lang="en-US" sz="900" dirty="0">
                    <a:solidFill>
                      <a:srgbClr val="4F81BD">
                        <a:lumMod val="50000"/>
                      </a:srgbClr>
                    </a:solidFill>
                    <a:latin typeface="Arial" pitchFamily="34" charset="0"/>
                    <a:cs typeface="Arial" pitchFamily="34" charset="0"/>
                  </a:rPr>
                  <a:t>.</a:t>
                </a:r>
              </a:p>
            </p:txBody>
          </p:sp>
        </p:grpSp>
        <p:sp>
          <p:nvSpPr>
            <p:cNvPr id="43" name="Freeform 42"/>
            <p:cNvSpPr/>
            <p:nvPr/>
          </p:nvSpPr>
          <p:spPr>
            <a:xfrm rot="20359169">
              <a:off x="7731826" y="1808996"/>
              <a:ext cx="141566" cy="232213"/>
            </a:xfrm>
            <a:custGeom>
              <a:avLst/>
              <a:gdLst>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806746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64057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30570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890" h="997971">
                  <a:moveTo>
                    <a:pt x="0" y="806746"/>
                  </a:moveTo>
                  <a:lnTo>
                    <a:pt x="296445" y="0"/>
                  </a:lnTo>
                  <a:lnTo>
                    <a:pt x="592890" y="806746"/>
                  </a:lnTo>
                  <a:lnTo>
                    <a:pt x="386188" y="730570"/>
                  </a:lnTo>
                  <a:lnTo>
                    <a:pt x="386188" y="997971"/>
                  </a:lnTo>
                  <a:lnTo>
                    <a:pt x="206702" y="997971"/>
                  </a:lnTo>
                  <a:lnTo>
                    <a:pt x="206702" y="735333"/>
                  </a:lnTo>
                  <a:lnTo>
                    <a:pt x="0" y="806746"/>
                  </a:lnTo>
                  <a:close/>
                </a:path>
              </a:pathLst>
            </a:custGeom>
            <a:solidFill>
              <a:schemeClr val="bg1"/>
            </a:solidFill>
            <a:ln w="3175">
              <a:solidFill>
                <a:schemeClr val="tx1">
                  <a:lumMod val="85000"/>
                  <a:lumOff val="15000"/>
                </a:schemeClr>
              </a:solidFill>
            </a:ln>
            <a:effectLst>
              <a:glow rad="139700">
                <a:schemeClr val="accent6">
                  <a:satMod val="175000"/>
                  <a:alpha val="40000"/>
                </a:schemeClr>
              </a:glow>
              <a:outerShdw blurRad="25400" dist="25400" dir="204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rtlCol="0" anchor="ctr"/>
            <a:lstStyle/>
            <a:p>
              <a:pPr algn="ctr"/>
              <a:endParaRPr lang="en-US" dirty="0"/>
            </a:p>
          </p:txBody>
        </p:sp>
      </p:gr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68754" y="1480101"/>
            <a:ext cx="172251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638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7882"/>
            <a:ext cx="12188825" cy="6353735"/>
          </a:xfrm>
          <a:prstGeom prst="rect">
            <a:avLst/>
          </a:prstGeom>
        </p:spPr>
      </p:pic>
      <p:pic>
        <p:nvPicPr>
          <p:cNvPr id="77"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1559" y="1959691"/>
            <a:ext cx="8884690" cy="3688075"/>
          </a:xfrm>
          <a:prstGeom prst="rect">
            <a:avLst/>
          </a:prstGeom>
        </p:spPr>
      </p:pic>
      <p:sp>
        <p:nvSpPr>
          <p:cNvPr id="4" name="Rectangle 3"/>
          <p:cNvSpPr/>
          <p:nvPr/>
        </p:nvSpPr>
        <p:spPr>
          <a:xfrm>
            <a:off x="290210" y="1596185"/>
            <a:ext cx="11608406" cy="353643"/>
          </a:xfrm>
          <a:prstGeom prst="rect">
            <a:avLst/>
          </a:prstGeom>
          <a:gradFill flip="none" rotWithShape="1">
            <a:gsLst>
              <a:gs pos="0">
                <a:srgbClr val="FFE471"/>
              </a:gs>
              <a:gs pos="100000">
                <a:srgbClr val="FFF5C9"/>
              </a:gs>
            </a:gsLst>
            <a:lin ang="16200000" scaled="1"/>
            <a:tileRect/>
          </a:gradFill>
          <a:ln w="6350">
            <a:solidFill>
              <a:srgbClr val="FFB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63799" y="1648725"/>
            <a:ext cx="11038078" cy="276999"/>
          </a:xfrm>
          <a:prstGeom prst="rect">
            <a:avLst/>
          </a:prstGeom>
          <a:noFill/>
        </p:spPr>
        <p:txBody>
          <a:bodyPr wrap="square" rtlCol="0">
            <a:spAutoFit/>
          </a:bodyPr>
          <a:lstStyle/>
          <a:p>
            <a:r>
              <a:rPr lang="en-US" sz="1200" dirty="0" smtClean="0">
                <a:latin typeface="Arial" pitchFamily="34" charset="0"/>
                <a:cs typeface="Arial" pitchFamily="34" charset="0"/>
              </a:rPr>
              <a:t>Your transition has been scheduled . </a:t>
            </a:r>
            <a:r>
              <a:rPr lang="en-US" sz="1200" dirty="0" smtClean="0">
                <a:solidFill>
                  <a:srgbClr val="00B0F0"/>
                </a:solidFill>
                <a:latin typeface="Arial" pitchFamily="34" charset="0"/>
                <a:cs typeface="Arial" pitchFamily="34" charset="0"/>
              </a:rPr>
              <a:t> </a:t>
            </a:r>
            <a:r>
              <a:rPr lang="en-US" sz="1200" dirty="0" smtClean="0">
                <a:solidFill>
                  <a:srgbClr val="0070C0"/>
                </a:solidFill>
                <a:latin typeface="Arial" pitchFamily="34" charset="0"/>
                <a:cs typeface="Arial" pitchFamily="34" charset="0"/>
              </a:rPr>
              <a:t>Confirm your date now.</a:t>
            </a:r>
            <a:endParaRPr lang="en-US" sz="1200" dirty="0">
              <a:solidFill>
                <a:srgbClr val="0070C0"/>
              </a:solidFill>
              <a:latin typeface="Arial" pitchFamily="34" charset="0"/>
              <a:cs typeface="Arial" pitchFamily="34" charset="0"/>
            </a:endParaRPr>
          </a:p>
        </p:txBody>
      </p:sp>
      <p:pic>
        <p:nvPicPr>
          <p:cNvPr id="2050" name="Picture 2" descr="http://officenet/Teams/officelive/teamsites/sbhome/bpos-lite/design/Lists/Icons/Attachments/18/Alert_Med_default_32x3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65" y="1613647"/>
            <a:ext cx="459499" cy="3193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1905" y="1991917"/>
            <a:ext cx="1267672" cy="261610"/>
          </a:xfrm>
          <a:prstGeom prst="rect">
            <a:avLst/>
          </a:prstGeom>
          <a:noFill/>
        </p:spPr>
        <p:txBody>
          <a:bodyPr wrap="square" rtlCol="0">
            <a:spAutoFit/>
          </a:bodyPr>
          <a:lstStyle/>
          <a:p>
            <a:r>
              <a:rPr lang="en-US" sz="1100" dirty="0" smtClean="0">
                <a:solidFill>
                  <a:schemeClr val="accent1">
                    <a:lumMod val="50000"/>
                  </a:schemeClr>
                </a:solidFill>
                <a:latin typeface="Arial" pitchFamily="34" charset="0"/>
                <a:cs typeface="Arial" pitchFamily="34" charset="0"/>
              </a:rPr>
              <a:t>Information</a:t>
            </a:r>
            <a:endParaRPr lang="en-US" sz="1100" dirty="0">
              <a:solidFill>
                <a:schemeClr val="accent1">
                  <a:lumMod val="50000"/>
                </a:schemeClr>
              </a:solidFill>
              <a:latin typeface="Arial" pitchFamily="34" charset="0"/>
              <a:cs typeface="Arial" pitchFamily="34" charset="0"/>
            </a:endParaRPr>
          </a:p>
        </p:txBody>
      </p:sp>
      <p:pic>
        <p:nvPicPr>
          <p:cNvPr id="2052" name="Picture 4" descr="http://officenet/Teams/officelive/teamsites/sbhome/bpos-lite/design/Lists/Icons/Attachments/15/Alert_Low_default_32x3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402" y="2011096"/>
            <a:ext cx="278599" cy="1936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0213" y="2257942"/>
            <a:ext cx="2628927" cy="246221"/>
          </a:xfrm>
          <a:prstGeom prst="rect">
            <a:avLst/>
          </a:prstGeom>
          <a:noFill/>
        </p:spPr>
        <p:txBody>
          <a:bodyPr wrap="square" rtlCol="0">
            <a:spAutoFit/>
          </a:bodyPr>
          <a:lstStyle/>
          <a:p>
            <a:r>
              <a:rPr lang="en-US" sz="1000" b="1" dirty="0">
                <a:solidFill>
                  <a:schemeClr val="tx1">
                    <a:lumMod val="75000"/>
                    <a:lumOff val="25000"/>
                  </a:schemeClr>
                </a:solidFill>
                <a:latin typeface="Arial" pitchFamily="34" charset="0"/>
                <a:cs typeface="Arial" pitchFamily="34" charset="0"/>
              </a:rPr>
              <a:t>U</a:t>
            </a:r>
            <a:r>
              <a:rPr lang="en-US" sz="1000" b="1" dirty="0" smtClean="0">
                <a:solidFill>
                  <a:schemeClr val="tx1">
                    <a:lumMod val="75000"/>
                    <a:lumOff val="25000"/>
                  </a:schemeClr>
                </a:solidFill>
                <a:latin typeface="Arial" pitchFamily="34" charset="0"/>
                <a:cs typeface="Arial" pitchFamily="34" charset="0"/>
              </a:rPr>
              <a:t>pcoming service transition</a:t>
            </a:r>
            <a:endParaRPr lang="en-US" sz="1000" b="1" dirty="0">
              <a:solidFill>
                <a:schemeClr val="tx1">
                  <a:lumMod val="75000"/>
                  <a:lumOff val="25000"/>
                </a:schemeClr>
              </a:solidFill>
              <a:latin typeface="Arial" pitchFamily="34" charset="0"/>
              <a:cs typeface="Arial" pitchFamily="34" charset="0"/>
            </a:endParaRPr>
          </a:p>
        </p:txBody>
      </p:sp>
      <p:sp>
        <p:nvSpPr>
          <p:cNvPr id="10" name="TextBox 9"/>
          <p:cNvSpPr txBox="1"/>
          <p:nvPr/>
        </p:nvSpPr>
        <p:spPr>
          <a:xfrm>
            <a:off x="290210" y="2458718"/>
            <a:ext cx="2805364" cy="646331"/>
          </a:xfrm>
          <a:prstGeom prst="rect">
            <a:avLst/>
          </a:prstGeom>
          <a:noFill/>
        </p:spPr>
        <p:txBody>
          <a:bodyPr wrap="square" rtlCol="0">
            <a:spAutoFit/>
          </a:bodyPr>
          <a:lstStyle/>
          <a:p>
            <a:r>
              <a:rPr lang="en-US" sz="900" dirty="0" smtClean="0">
                <a:solidFill>
                  <a:srgbClr val="0070C0"/>
                </a:solidFill>
                <a:latin typeface="Arial" pitchFamily="34" charset="0"/>
                <a:cs typeface="Arial" pitchFamily="34" charset="0"/>
              </a:rPr>
              <a:t>What is the service transition?</a:t>
            </a:r>
          </a:p>
          <a:p>
            <a:r>
              <a:rPr lang="en-US" sz="900" dirty="0" smtClean="0">
                <a:solidFill>
                  <a:srgbClr val="0070C0"/>
                </a:solidFill>
                <a:latin typeface="Arial" pitchFamily="34" charset="0"/>
                <a:cs typeface="Arial" pitchFamily="34" charset="0"/>
              </a:rPr>
              <a:t>Frequently Asked Questions</a:t>
            </a:r>
          </a:p>
          <a:p>
            <a:r>
              <a:rPr lang="en-US" sz="900" dirty="0" smtClean="0">
                <a:solidFill>
                  <a:srgbClr val="0070C0"/>
                </a:solidFill>
                <a:latin typeface="Arial" pitchFamily="34" charset="0"/>
                <a:cs typeface="Arial" pitchFamily="34" charset="0"/>
              </a:rPr>
              <a:t>What happens after transition?</a:t>
            </a:r>
          </a:p>
          <a:p>
            <a:r>
              <a:rPr lang="en-US" sz="900" dirty="0" smtClean="0">
                <a:solidFill>
                  <a:srgbClr val="0070C0"/>
                </a:solidFill>
                <a:latin typeface="Arial" pitchFamily="34" charset="0"/>
                <a:cs typeface="Arial" pitchFamily="34" charset="0"/>
              </a:rPr>
              <a:t>V2 Documentation</a:t>
            </a:r>
          </a:p>
        </p:txBody>
      </p:sp>
      <p:sp>
        <p:nvSpPr>
          <p:cNvPr id="11" name="TextBox 10"/>
          <p:cNvSpPr txBox="1"/>
          <p:nvPr/>
        </p:nvSpPr>
        <p:spPr>
          <a:xfrm>
            <a:off x="290213" y="3146032"/>
            <a:ext cx="2628927" cy="246221"/>
          </a:xfrm>
          <a:prstGeom prst="rect">
            <a:avLst/>
          </a:prstGeom>
          <a:noFill/>
        </p:spPr>
        <p:txBody>
          <a:bodyPr wrap="square" rtlCol="0">
            <a:spAutoFit/>
          </a:bodyPr>
          <a:lstStyle/>
          <a:p>
            <a:r>
              <a:rPr lang="en-US" sz="1000" b="1" dirty="0" smtClean="0">
                <a:solidFill>
                  <a:schemeClr val="tx1">
                    <a:lumMod val="75000"/>
                    <a:lumOff val="25000"/>
                  </a:schemeClr>
                </a:solidFill>
                <a:latin typeface="Arial" pitchFamily="34" charset="0"/>
                <a:cs typeface="Arial" pitchFamily="34" charset="0"/>
              </a:rPr>
              <a:t>Get Started</a:t>
            </a:r>
            <a:endParaRPr lang="en-US" sz="1000" b="1" dirty="0">
              <a:solidFill>
                <a:schemeClr val="tx1">
                  <a:lumMod val="75000"/>
                  <a:lumOff val="25000"/>
                </a:schemeClr>
              </a:solidFill>
              <a:latin typeface="Arial" pitchFamily="34" charset="0"/>
              <a:cs typeface="Arial" pitchFamily="34" charset="0"/>
            </a:endParaRPr>
          </a:p>
        </p:txBody>
      </p:sp>
      <p:sp>
        <p:nvSpPr>
          <p:cNvPr id="12" name="TextBox 11"/>
          <p:cNvSpPr txBox="1"/>
          <p:nvPr/>
        </p:nvSpPr>
        <p:spPr>
          <a:xfrm>
            <a:off x="274229" y="3311482"/>
            <a:ext cx="2724612" cy="369332"/>
          </a:xfrm>
          <a:prstGeom prst="rect">
            <a:avLst/>
          </a:prstGeom>
          <a:noFill/>
        </p:spPr>
        <p:txBody>
          <a:bodyPr wrap="square" rtlCol="0">
            <a:spAutoFit/>
          </a:bodyPr>
          <a:lstStyle/>
          <a:p>
            <a:r>
              <a:rPr lang="en-US" sz="900" dirty="0" smtClean="0">
                <a:solidFill>
                  <a:srgbClr val="0070C0"/>
                </a:solidFill>
                <a:latin typeface="Arial" pitchFamily="34" charset="0"/>
                <a:cs typeface="Arial" pitchFamily="34" charset="0"/>
              </a:rPr>
              <a:t>Customize a plan for setting up email, collaboration, IM and conferencing</a:t>
            </a:r>
            <a:endParaRPr lang="en-US" sz="900" dirty="0">
              <a:solidFill>
                <a:srgbClr val="0070C0"/>
              </a:solidFill>
              <a:latin typeface="Arial" pitchFamily="34" charset="0"/>
              <a:cs typeface="Arial" pitchFamily="34" charset="0"/>
            </a:endParaRPr>
          </a:p>
        </p:txBody>
      </p:sp>
      <p:sp>
        <p:nvSpPr>
          <p:cNvPr id="6" name="TextBox 5"/>
          <p:cNvSpPr txBox="1"/>
          <p:nvPr/>
        </p:nvSpPr>
        <p:spPr>
          <a:xfrm>
            <a:off x="280116" y="2965368"/>
            <a:ext cx="2815459" cy="215444"/>
          </a:xfrm>
          <a:prstGeom prst="rect">
            <a:avLst/>
          </a:prstGeom>
          <a:noFill/>
        </p:spPr>
        <p:txBody>
          <a:bodyPr wrap="square" rtlCol="0">
            <a:spAutoFit/>
          </a:bodyPr>
          <a:lstStyle/>
          <a:p>
            <a:r>
              <a:rPr lang="en-US" sz="800" dirty="0" smtClean="0">
                <a:latin typeface="Arial" pitchFamily="34" charset="0"/>
                <a:cs typeface="Arial" pitchFamily="34" charset="0"/>
              </a:rPr>
              <a:t>. . . . . . . . . . . . . . </a:t>
            </a:r>
            <a:r>
              <a:rPr lang="en-US" sz="800" dirty="0">
                <a:latin typeface="Arial" pitchFamily="34" charset="0"/>
                <a:cs typeface="Arial" pitchFamily="34" charset="0"/>
              </a:rPr>
              <a:t>. . . . . . . . . . . . . . </a:t>
            </a:r>
            <a:r>
              <a:rPr lang="en-US" sz="800" dirty="0" smtClean="0">
                <a:latin typeface="Arial" pitchFamily="34" charset="0"/>
                <a:cs typeface="Arial" pitchFamily="34" charset="0"/>
              </a:rPr>
              <a:t>. . . . . . . . </a:t>
            </a:r>
            <a:endParaRPr lang="en-US" sz="800" dirty="0">
              <a:latin typeface="Arial" pitchFamily="34" charset="0"/>
              <a:cs typeface="Arial" pitchFamily="34" charset="0"/>
            </a:endParaRPr>
          </a:p>
        </p:txBody>
      </p:sp>
      <p:sp>
        <p:nvSpPr>
          <p:cNvPr id="14" name="TextBox 13"/>
          <p:cNvSpPr txBox="1"/>
          <p:nvPr/>
        </p:nvSpPr>
        <p:spPr>
          <a:xfrm>
            <a:off x="306197" y="3744131"/>
            <a:ext cx="2628927" cy="246221"/>
          </a:xfrm>
          <a:prstGeom prst="rect">
            <a:avLst/>
          </a:prstGeom>
          <a:noFill/>
        </p:spPr>
        <p:txBody>
          <a:bodyPr wrap="square" rtlCol="0">
            <a:spAutoFit/>
          </a:bodyPr>
          <a:lstStyle/>
          <a:p>
            <a:r>
              <a:rPr lang="en-US" sz="1000" b="1" dirty="0" smtClean="0">
                <a:solidFill>
                  <a:schemeClr val="tx1">
                    <a:lumMod val="75000"/>
                    <a:lumOff val="25000"/>
                  </a:schemeClr>
                </a:solidFill>
                <a:latin typeface="Arial" pitchFamily="34" charset="0"/>
                <a:cs typeface="Arial" pitchFamily="34" charset="0"/>
              </a:rPr>
              <a:t>Get Help</a:t>
            </a:r>
            <a:endParaRPr lang="en-US" sz="1000" b="1" dirty="0">
              <a:solidFill>
                <a:schemeClr val="tx1">
                  <a:lumMod val="75000"/>
                  <a:lumOff val="25000"/>
                </a:schemeClr>
              </a:solidFill>
              <a:latin typeface="Arial" pitchFamily="34" charset="0"/>
              <a:cs typeface="Arial" pitchFamily="34" charset="0"/>
            </a:endParaRPr>
          </a:p>
        </p:txBody>
      </p:sp>
      <p:sp>
        <p:nvSpPr>
          <p:cNvPr id="15" name="TextBox 14"/>
          <p:cNvSpPr txBox="1"/>
          <p:nvPr/>
        </p:nvSpPr>
        <p:spPr>
          <a:xfrm>
            <a:off x="290210" y="3909588"/>
            <a:ext cx="2724612" cy="507831"/>
          </a:xfrm>
          <a:prstGeom prst="rect">
            <a:avLst/>
          </a:prstGeom>
          <a:noFill/>
        </p:spPr>
        <p:txBody>
          <a:bodyPr wrap="square" rtlCol="0">
            <a:spAutoFit/>
          </a:bodyPr>
          <a:lstStyle/>
          <a:p>
            <a:r>
              <a:rPr lang="en-US" sz="900" dirty="0" smtClean="0">
                <a:solidFill>
                  <a:srgbClr val="0070C0"/>
                </a:solidFill>
                <a:latin typeface="Arial" pitchFamily="34" charset="0"/>
                <a:cs typeface="Arial" pitchFamily="34" charset="0"/>
              </a:rPr>
              <a:t>Explore the Help and How-to Portal</a:t>
            </a:r>
          </a:p>
          <a:p>
            <a:r>
              <a:rPr lang="en-US" sz="900" dirty="0" smtClean="0">
                <a:solidFill>
                  <a:srgbClr val="0070C0"/>
                </a:solidFill>
                <a:latin typeface="Arial" pitchFamily="34" charset="0"/>
                <a:cs typeface="Arial" pitchFamily="34" charset="0"/>
              </a:rPr>
              <a:t>Search support articles</a:t>
            </a:r>
          </a:p>
          <a:p>
            <a:r>
              <a:rPr lang="en-US" sz="900" dirty="0" smtClean="0">
                <a:solidFill>
                  <a:srgbClr val="0070C0"/>
                </a:solidFill>
                <a:latin typeface="Arial" pitchFamily="34" charset="0"/>
                <a:cs typeface="Arial" pitchFamily="34" charset="0"/>
              </a:rPr>
              <a:t>Important URLs</a:t>
            </a:r>
            <a:endParaRPr lang="en-US" sz="900" dirty="0">
              <a:solidFill>
                <a:srgbClr val="0070C0"/>
              </a:solidFill>
              <a:latin typeface="Arial" pitchFamily="34" charset="0"/>
              <a:cs typeface="Arial" pitchFamily="34" charset="0"/>
            </a:endParaRPr>
          </a:p>
        </p:txBody>
      </p:sp>
      <p:sp>
        <p:nvSpPr>
          <p:cNvPr id="16" name="TextBox 15"/>
          <p:cNvSpPr txBox="1"/>
          <p:nvPr/>
        </p:nvSpPr>
        <p:spPr>
          <a:xfrm>
            <a:off x="296100" y="3563470"/>
            <a:ext cx="2815459" cy="215444"/>
          </a:xfrm>
          <a:prstGeom prst="rect">
            <a:avLst/>
          </a:prstGeom>
          <a:noFill/>
        </p:spPr>
        <p:txBody>
          <a:bodyPr wrap="square" rtlCol="0">
            <a:spAutoFit/>
          </a:bodyPr>
          <a:lstStyle/>
          <a:p>
            <a:r>
              <a:rPr lang="en-US" sz="800" dirty="0" smtClean="0">
                <a:latin typeface="Arial" pitchFamily="34" charset="0"/>
                <a:cs typeface="Arial" pitchFamily="34" charset="0"/>
              </a:rPr>
              <a:t>. . . . . . . . . . . . . . </a:t>
            </a:r>
            <a:r>
              <a:rPr lang="en-US" sz="800" dirty="0">
                <a:latin typeface="Arial" pitchFamily="34" charset="0"/>
                <a:cs typeface="Arial" pitchFamily="34" charset="0"/>
              </a:rPr>
              <a:t>. . . . . . . . . . . . . . </a:t>
            </a:r>
            <a:r>
              <a:rPr lang="en-US" sz="800" dirty="0" smtClean="0">
                <a:latin typeface="Arial" pitchFamily="34" charset="0"/>
                <a:cs typeface="Arial" pitchFamily="34" charset="0"/>
              </a:rPr>
              <a:t>. . . . . . . . </a:t>
            </a:r>
            <a:endParaRPr lang="en-US" sz="800" dirty="0">
              <a:latin typeface="Arial" pitchFamily="34" charset="0"/>
              <a:cs typeface="Arial" pitchFamily="34" charset="0"/>
            </a:endParaRPr>
          </a:p>
        </p:txBody>
      </p:sp>
      <p:sp>
        <p:nvSpPr>
          <p:cNvPr id="17" name="TextBox 16"/>
          <p:cNvSpPr txBox="1"/>
          <p:nvPr/>
        </p:nvSpPr>
        <p:spPr>
          <a:xfrm>
            <a:off x="296102" y="4475300"/>
            <a:ext cx="2628927" cy="246221"/>
          </a:xfrm>
          <a:prstGeom prst="rect">
            <a:avLst/>
          </a:prstGeom>
          <a:noFill/>
        </p:spPr>
        <p:txBody>
          <a:bodyPr wrap="square" rtlCol="0">
            <a:spAutoFit/>
          </a:bodyPr>
          <a:lstStyle/>
          <a:p>
            <a:r>
              <a:rPr lang="en-US" sz="1000" b="1" dirty="0" smtClean="0">
                <a:solidFill>
                  <a:schemeClr val="tx1">
                    <a:lumMod val="75000"/>
                    <a:lumOff val="25000"/>
                  </a:schemeClr>
                </a:solidFill>
                <a:latin typeface="Arial" pitchFamily="34" charset="0"/>
                <a:cs typeface="Arial" pitchFamily="34" charset="0"/>
              </a:rPr>
              <a:t>Recommended Reading</a:t>
            </a:r>
            <a:endParaRPr lang="en-US" sz="1000" b="1" dirty="0">
              <a:solidFill>
                <a:schemeClr val="tx1">
                  <a:lumMod val="75000"/>
                  <a:lumOff val="25000"/>
                </a:schemeClr>
              </a:solidFill>
              <a:latin typeface="Arial" pitchFamily="34" charset="0"/>
              <a:cs typeface="Arial" pitchFamily="34" charset="0"/>
            </a:endParaRPr>
          </a:p>
        </p:txBody>
      </p:sp>
      <p:sp>
        <p:nvSpPr>
          <p:cNvPr id="18" name="TextBox 17"/>
          <p:cNvSpPr txBox="1"/>
          <p:nvPr/>
        </p:nvSpPr>
        <p:spPr>
          <a:xfrm>
            <a:off x="280118" y="4640754"/>
            <a:ext cx="2724612" cy="507831"/>
          </a:xfrm>
          <a:prstGeom prst="rect">
            <a:avLst/>
          </a:prstGeom>
          <a:noFill/>
        </p:spPr>
        <p:txBody>
          <a:bodyPr wrap="square" rtlCol="0">
            <a:spAutoFit/>
          </a:bodyPr>
          <a:lstStyle/>
          <a:p>
            <a:r>
              <a:rPr lang="en-US" sz="900" dirty="0" smtClean="0">
                <a:solidFill>
                  <a:srgbClr val="0070C0"/>
                </a:solidFill>
                <a:latin typeface="Arial" pitchFamily="34" charset="0"/>
                <a:cs typeface="Arial" pitchFamily="34" charset="0"/>
              </a:rPr>
              <a:t>Verify a Domain from any Registrar</a:t>
            </a:r>
          </a:p>
          <a:p>
            <a:r>
              <a:rPr lang="en-US" sz="900" dirty="0" smtClean="0">
                <a:solidFill>
                  <a:srgbClr val="0070C0"/>
                </a:solidFill>
                <a:latin typeface="Arial" pitchFamily="34" charset="0"/>
                <a:cs typeface="Arial" pitchFamily="34" charset="0"/>
              </a:rPr>
              <a:t>Connect a Mobile Device to Exchange Online</a:t>
            </a:r>
          </a:p>
          <a:p>
            <a:r>
              <a:rPr lang="en-US" sz="900" dirty="0" smtClean="0">
                <a:solidFill>
                  <a:srgbClr val="0070C0"/>
                </a:solidFill>
                <a:latin typeface="Arial" pitchFamily="34" charset="0"/>
                <a:cs typeface="Arial" pitchFamily="34" charset="0"/>
              </a:rPr>
              <a:t>Reset a Users Password</a:t>
            </a:r>
            <a:endParaRPr lang="en-US" sz="900" dirty="0">
              <a:solidFill>
                <a:srgbClr val="0070C0"/>
              </a:solidFill>
              <a:latin typeface="Arial" pitchFamily="34" charset="0"/>
              <a:cs typeface="Arial" pitchFamily="34" charset="0"/>
            </a:endParaRPr>
          </a:p>
        </p:txBody>
      </p:sp>
      <p:sp>
        <p:nvSpPr>
          <p:cNvPr id="19" name="TextBox 18"/>
          <p:cNvSpPr txBox="1"/>
          <p:nvPr/>
        </p:nvSpPr>
        <p:spPr>
          <a:xfrm>
            <a:off x="286005" y="4294637"/>
            <a:ext cx="2815459" cy="215444"/>
          </a:xfrm>
          <a:prstGeom prst="rect">
            <a:avLst/>
          </a:prstGeom>
          <a:noFill/>
        </p:spPr>
        <p:txBody>
          <a:bodyPr wrap="square" rtlCol="0">
            <a:spAutoFit/>
          </a:bodyPr>
          <a:lstStyle/>
          <a:p>
            <a:r>
              <a:rPr lang="en-US" sz="800" dirty="0" smtClean="0">
                <a:latin typeface="Arial" pitchFamily="34" charset="0"/>
                <a:cs typeface="Arial" pitchFamily="34" charset="0"/>
              </a:rPr>
              <a:t>. . . . . . . . . . . . . . </a:t>
            </a:r>
            <a:r>
              <a:rPr lang="en-US" sz="800" dirty="0">
                <a:latin typeface="Arial" pitchFamily="34" charset="0"/>
                <a:cs typeface="Arial" pitchFamily="34" charset="0"/>
              </a:rPr>
              <a:t>. . . . . . . . . . . . . . </a:t>
            </a:r>
            <a:r>
              <a:rPr lang="en-US" sz="800" dirty="0" smtClean="0">
                <a:latin typeface="Arial" pitchFamily="34" charset="0"/>
                <a:cs typeface="Arial" pitchFamily="34" charset="0"/>
              </a:rPr>
              <a:t>. . . . . . . . </a:t>
            </a:r>
            <a:endParaRPr lang="en-US" sz="800" dirty="0">
              <a:latin typeface="Arial" pitchFamily="34" charset="0"/>
              <a:cs typeface="Arial" pitchFamily="34" charset="0"/>
            </a:endParaRPr>
          </a:p>
        </p:txBody>
      </p:sp>
      <p:sp>
        <p:nvSpPr>
          <p:cNvPr id="2" name="TextBox 1"/>
          <p:cNvSpPr txBox="1"/>
          <p:nvPr/>
        </p:nvSpPr>
        <p:spPr>
          <a:xfrm>
            <a:off x="262475" y="1076109"/>
            <a:ext cx="1566134" cy="184666"/>
          </a:xfrm>
          <a:prstGeom prst="rect">
            <a:avLst/>
          </a:prstGeom>
          <a:solidFill>
            <a:schemeClr val="bg1"/>
          </a:solidFill>
        </p:spPr>
        <p:txBody>
          <a:bodyPr wrap="none" lIns="0" tIns="0" rIns="0" bIns="0" rtlCol="0">
            <a:spAutoFit/>
          </a:bodyPr>
          <a:lstStyle/>
          <a:p>
            <a:r>
              <a:rPr lang="en-US" sz="1200" b="1" dirty="0" smtClean="0">
                <a:solidFill>
                  <a:schemeClr val="accent5">
                    <a:lumMod val="60000"/>
                    <a:lumOff val="40000"/>
                  </a:schemeClr>
                </a:solidFill>
              </a:rPr>
              <a:t>Administration Portal</a:t>
            </a:r>
            <a:endParaRPr lang="en-US" sz="1200" b="1" dirty="0">
              <a:solidFill>
                <a:schemeClr val="accent5">
                  <a:lumMod val="60000"/>
                  <a:lumOff val="40000"/>
                </a:schemeClr>
              </a:solidFill>
            </a:endParaRPr>
          </a:p>
        </p:txBody>
      </p:sp>
      <p:sp>
        <p:nvSpPr>
          <p:cNvPr id="45" name="Rectangle 44"/>
          <p:cNvSpPr/>
          <p:nvPr/>
        </p:nvSpPr>
        <p:spPr>
          <a:xfrm>
            <a:off x="-30497" y="2933"/>
            <a:ext cx="12219325" cy="6989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cs typeface="Segoe UI" pitchFamily="34" charset="0"/>
            </a:endParaRPr>
          </a:p>
        </p:txBody>
      </p:sp>
      <p:sp>
        <p:nvSpPr>
          <p:cNvPr id="22" name="TextBox 21"/>
          <p:cNvSpPr txBox="1"/>
          <p:nvPr/>
        </p:nvSpPr>
        <p:spPr>
          <a:xfrm>
            <a:off x="1991681" y="691772"/>
            <a:ext cx="5804201" cy="261610"/>
          </a:xfrm>
          <a:prstGeom prst="rect">
            <a:avLst/>
          </a:prstGeom>
          <a:noFill/>
        </p:spPr>
        <p:txBody>
          <a:bodyPr wrap="square" rtlCol="0">
            <a:spAutoFit/>
          </a:bodyPr>
          <a:lstStyle/>
          <a:p>
            <a:r>
              <a:rPr lang="en-US" sz="1100" dirty="0">
                <a:solidFill>
                  <a:schemeClr val="accent1">
                    <a:lumMod val="50000"/>
                  </a:schemeClr>
                </a:solidFill>
                <a:latin typeface="Arial" pitchFamily="34" charset="0"/>
                <a:cs typeface="Arial" pitchFamily="34" charset="0"/>
              </a:rPr>
              <a:t>Confirm your transition date</a:t>
            </a:r>
          </a:p>
        </p:txBody>
      </p:sp>
      <p:sp>
        <p:nvSpPr>
          <p:cNvPr id="23" name="TextBox 22"/>
          <p:cNvSpPr txBox="1"/>
          <p:nvPr/>
        </p:nvSpPr>
        <p:spPr>
          <a:xfrm>
            <a:off x="2001775" y="1034040"/>
            <a:ext cx="7962109" cy="507831"/>
          </a:xfrm>
          <a:prstGeom prst="rect">
            <a:avLst/>
          </a:prstGeom>
          <a:noFill/>
        </p:spPr>
        <p:txBody>
          <a:bodyPr wrap="square" rtlCol="0">
            <a:spAutoFit/>
          </a:bodyPr>
          <a:lstStyle/>
          <a:p>
            <a:r>
              <a:rPr lang="en-US" sz="900" dirty="0">
                <a:solidFill>
                  <a:schemeClr val="accent1">
                    <a:lumMod val="50000"/>
                  </a:schemeClr>
                </a:solidFill>
                <a:latin typeface="Arial" pitchFamily="34" charset="0"/>
                <a:cs typeface="Arial" pitchFamily="34" charset="0"/>
              </a:rPr>
              <a:t>To schedule your transition to Office 365, click </a:t>
            </a:r>
            <a:r>
              <a:rPr lang="en-US" sz="900" b="1" dirty="0">
                <a:solidFill>
                  <a:schemeClr val="accent1">
                    <a:lumMod val="50000"/>
                  </a:schemeClr>
                </a:solidFill>
                <a:latin typeface="Arial" pitchFamily="34" charset="0"/>
                <a:cs typeface="Arial" pitchFamily="34" charset="0"/>
              </a:rPr>
              <a:t>Confirm</a:t>
            </a:r>
            <a:r>
              <a:rPr lang="en-US" sz="900" dirty="0">
                <a:solidFill>
                  <a:schemeClr val="accent1">
                    <a:lumMod val="50000"/>
                  </a:schemeClr>
                </a:solidFill>
                <a:latin typeface="Arial" pitchFamily="34" charset="0"/>
                <a:cs typeface="Arial" pitchFamily="34" charset="0"/>
              </a:rPr>
              <a:t>. </a:t>
            </a:r>
            <a:r>
              <a:rPr lang="en-US" sz="900" dirty="0">
                <a:solidFill>
                  <a:srgbClr val="0070C0"/>
                </a:solidFill>
                <a:latin typeface="Arial" pitchFamily="34" charset="0"/>
                <a:cs typeface="Arial" pitchFamily="34" charset="0"/>
              </a:rPr>
              <a:t>Learn </a:t>
            </a:r>
            <a:r>
              <a:rPr lang="en-US" sz="900" dirty="0" smtClean="0">
                <a:solidFill>
                  <a:srgbClr val="0070C0"/>
                </a:solidFill>
                <a:latin typeface="Arial" pitchFamily="34" charset="0"/>
                <a:cs typeface="Arial" pitchFamily="34" charset="0"/>
              </a:rPr>
              <a:t>more</a:t>
            </a:r>
            <a:endParaRPr lang="en-US" sz="900" dirty="0">
              <a:solidFill>
                <a:schemeClr val="accent1">
                  <a:lumMod val="50000"/>
                </a:schemeClr>
              </a:solidFill>
              <a:latin typeface="Arial" pitchFamily="34" charset="0"/>
              <a:cs typeface="Arial" pitchFamily="34" charset="0"/>
            </a:endParaRPr>
          </a:p>
          <a:p>
            <a:endParaRPr lang="en-US" sz="900" dirty="0">
              <a:solidFill>
                <a:schemeClr val="accent1">
                  <a:lumMod val="50000"/>
                </a:schemeClr>
              </a:solidFill>
              <a:latin typeface="Arial" pitchFamily="34" charset="0"/>
              <a:cs typeface="Arial" pitchFamily="34" charset="0"/>
            </a:endParaRPr>
          </a:p>
          <a:p>
            <a:r>
              <a:rPr lang="en-US" sz="900" dirty="0">
                <a:solidFill>
                  <a:schemeClr val="accent1">
                    <a:lumMod val="50000"/>
                  </a:schemeClr>
                </a:solidFill>
                <a:latin typeface="Arial" pitchFamily="34" charset="0"/>
                <a:cs typeface="Arial" pitchFamily="34" charset="0"/>
              </a:rPr>
              <a:t>If the transition date does not work for your company, select a different time period, and then click </a:t>
            </a:r>
            <a:r>
              <a:rPr lang="en-US" sz="900" b="1" dirty="0">
                <a:solidFill>
                  <a:schemeClr val="accent1">
                    <a:lumMod val="50000"/>
                  </a:schemeClr>
                </a:solidFill>
                <a:latin typeface="Arial" pitchFamily="34" charset="0"/>
                <a:cs typeface="Arial" pitchFamily="34" charset="0"/>
              </a:rPr>
              <a:t>Change date</a:t>
            </a:r>
            <a:r>
              <a:rPr lang="en-US" sz="900" dirty="0">
                <a:solidFill>
                  <a:schemeClr val="accent1">
                    <a:lumMod val="50000"/>
                  </a:schemeClr>
                </a:solidFill>
                <a:latin typeface="Arial" pitchFamily="34" charset="0"/>
                <a:cs typeface="Arial" pitchFamily="34" charset="0"/>
              </a:rPr>
              <a:t>.</a:t>
            </a:r>
          </a:p>
        </p:txBody>
      </p:sp>
      <p:grpSp>
        <p:nvGrpSpPr>
          <p:cNvPr id="8" name="Group 7"/>
          <p:cNvGrpSpPr/>
          <p:nvPr/>
        </p:nvGrpSpPr>
        <p:grpSpPr>
          <a:xfrm>
            <a:off x="1838001" y="672353"/>
            <a:ext cx="8540331" cy="4508034"/>
            <a:chOff x="1447800" y="762000"/>
            <a:chExt cx="6727263" cy="5109105"/>
          </a:xfrm>
        </p:grpSpPr>
        <p:pic>
          <p:nvPicPr>
            <p:cNvPr id="58" name="Picture 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7800" y="762000"/>
              <a:ext cx="6675120" cy="5109105"/>
            </a:xfrm>
            <a:prstGeom prst="rect">
              <a:avLst/>
            </a:prstGeom>
          </p:spPr>
        </p:pic>
        <p:grpSp>
          <p:nvGrpSpPr>
            <p:cNvPr id="60" name="Group 59"/>
            <p:cNvGrpSpPr/>
            <p:nvPr/>
          </p:nvGrpSpPr>
          <p:grpSpPr>
            <a:xfrm>
              <a:off x="1568855" y="784008"/>
              <a:ext cx="6606208" cy="2962448"/>
              <a:chOff x="1568855" y="784008"/>
              <a:chExt cx="6606208" cy="2962448"/>
            </a:xfrm>
          </p:grpSpPr>
          <p:sp>
            <p:nvSpPr>
              <p:cNvPr id="61" name="TextBox 60"/>
              <p:cNvSpPr txBox="1"/>
              <p:nvPr/>
            </p:nvSpPr>
            <p:spPr>
              <a:xfrm>
                <a:off x="1568855" y="784008"/>
                <a:ext cx="4572000" cy="296491"/>
              </a:xfrm>
              <a:prstGeom prst="rect">
                <a:avLst/>
              </a:prstGeom>
              <a:noFill/>
            </p:spPr>
            <p:txBody>
              <a:bodyPr wrap="square" rtlCol="0">
                <a:spAutoFit/>
              </a:bodyPr>
              <a:lstStyle/>
              <a:p>
                <a:r>
                  <a:rPr lang="en-US" sz="1100" dirty="0" smtClean="0">
                    <a:solidFill>
                      <a:schemeClr val="accent1">
                        <a:lumMod val="50000"/>
                      </a:schemeClr>
                    </a:solidFill>
                    <a:latin typeface="Arial" pitchFamily="34" charset="0"/>
                    <a:cs typeface="Arial" pitchFamily="34" charset="0"/>
                  </a:rPr>
                  <a:t>Confirm your transition date</a:t>
                </a:r>
                <a:endParaRPr lang="en-US" sz="1100" dirty="0">
                  <a:solidFill>
                    <a:schemeClr val="accent1">
                      <a:lumMod val="50000"/>
                    </a:schemeClr>
                  </a:solidFill>
                  <a:latin typeface="Arial" pitchFamily="34" charset="0"/>
                  <a:cs typeface="Arial" pitchFamily="34" charset="0"/>
                </a:endParaRPr>
              </a:p>
            </p:txBody>
          </p:sp>
          <p:sp>
            <p:nvSpPr>
              <p:cNvPr id="62" name="TextBox 61"/>
              <p:cNvSpPr txBox="1"/>
              <p:nvPr/>
            </p:nvSpPr>
            <p:spPr>
              <a:xfrm>
                <a:off x="1578812" y="1244769"/>
                <a:ext cx="6271794" cy="418576"/>
              </a:xfrm>
              <a:prstGeom prst="rect">
                <a:avLst/>
              </a:prstGeom>
              <a:noFill/>
            </p:spPr>
            <p:txBody>
              <a:bodyPr wrap="square" rtlCol="0">
                <a:spAutoFit/>
              </a:bodyPr>
              <a:lstStyle/>
              <a:p>
                <a:r>
                  <a:rPr lang="en-US" sz="900" dirty="0" smtClean="0">
                    <a:solidFill>
                      <a:schemeClr val="accent1">
                        <a:lumMod val="50000"/>
                      </a:schemeClr>
                    </a:solidFill>
                    <a:latin typeface="Arial" pitchFamily="34" charset="0"/>
                    <a:cs typeface="Arial" pitchFamily="34" charset="0"/>
                  </a:rPr>
                  <a:t>To schedule your transition to Office 365, click </a:t>
                </a:r>
                <a:r>
                  <a:rPr lang="en-US" sz="900" b="1" dirty="0" smtClean="0">
                    <a:solidFill>
                      <a:schemeClr val="accent1">
                        <a:lumMod val="50000"/>
                      </a:schemeClr>
                    </a:solidFill>
                    <a:latin typeface="Arial" pitchFamily="34" charset="0"/>
                    <a:cs typeface="Arial" pitchFamily="34" charset="0"/>
                  </a:rPr>
                  <a:t>Confirm</a:t>
                </a:r>
                <a:r>
                  <a:rPr lang="en-US" sz="900" dirty="0" smtClean="0">
                    <a:solidFill>
                      <a:schemeClr val="accent1">
                        <a:lumMod val="50000"/>
                      </a:schemeClr>
                    </a:solidFill>
                    <a:latin typeface="Arial" pitchFamily="34" charset="0"/>
                    <a:cs typeface="Arial" pitchFamily="34" charset="0"/>
                  </a:rPr>
                  <a:t>. </a:t>
                </a:r>
                <a:r>
                  <a:rPr lang="en-US" sz="900" dirty="0">
                    <a:solidFill>
                      <a:srgbClr val="0070C0"/>
                    </a:solidFill>
                    <a:latin typeface="Arial" pitchFamily="34" charset="0"/>
                    <a:cs typeface="Arial" pitchFamily="34" charset="0"/>
                  </a:rPr>
                  <a:t>Learn </a:t>
                </a:r>
                <a:r>
                  <a:rPr lang="en-US" sz="900" dirty="0" smtClean="0">
                    <a:solidFill>
                      <a:srgbClr val="0070C0"/>
                    </a:solidFill>
                    <a:latin typeface="Arial" pitchFamily="34" charset="0"/>
                    <a:cs typeface="Arial" pitchFamily="34" charset="0"/>
                  </a:rPr>
                  <a:t>more</a:t>
                </a:r>
                <a:endParaRPr lang="en-US" sz="900" dirty="0">
                  <a:solidFill>
                    <a:schemeClr val="accent1">
                      <a:lumMod val="50000"/>
                    </a:schemeClr>
                  </a:solidFill>
                  <a:latin typeface="Arial" pitchFamily="34" charset="0"/>
                  <a:cs typeface="Arial" pitchFamily="34" charset="0"/>
                </a:endParaRPr>
              </a:p>
              <a:p>
                <a:endParaRPr lang="en-US" sz="900" dirty="0">
                  <a:solidFill>
                    <a:schemeClr val="accent1">
                      <a:lumMod val="50000"/>
                    </a:schemeClr>
                  </a:solidFill>
                  <a:latin typeface="Arial" pitchFamily="34" charset="0"/>
                  <a:cs typeface="Arial" pitchFamily="34" charset="0"/>
                </a:endParaRPr>
              </a:p>
            </p:txBody>
          </p:sp>
          <p:sp>
            <p:nvSpPr>
              <p:cNvPr id="63" name="TextBox 62"/>
              <p:cNvSpPr txBox="1"/>
              <p:nvPr/>
            </p:nvSpPr>
            <p:spPr>
              <a:xfrm>
                <a:off x="1568855" y="2070557"/>
                <a:ext cx="6606208" cy="244170"/>
              </a:xfrm>
              <a:prstGeom prst="rect">
                <a:avLst/>
              </a:prstGeom>
              <a:noFill/>
            </p:spPr>
            <p:txBody>
              <a:bodyPr wrap="square" rtlCol="0">
                <a:spAutoFit/>
              </a:bodyPr>
              <a:lstStyle/>
              <a:p>
                <a:r>
                  <a:rPr lang="en-US" sz="800" dirty="0" smtClean="0">
                    <a:latin typeface="Arial" pitchFamily="34" charset="0"/>
                    <a:cs typeface="Arial" pitchFamily="34" charset="0"/>
                  </a:rPr>
                  <a:t>. . . . . . . . . . . . . . </a:t>
                </a:r>
                <a:r>
                  <a:rPr lang="en-US" sz="800" dirty="0">
                    <a:latin typeface="Arial" pitchFamily="34" charset="0"/>
                    <a:cs typeface="Arial" pitchFamily="34" charset="0"/>
                  </a:rPr>
                  <a:t>. . . . . . . . . . . . . . </a:t>
                </a:r>
                <a:r>
                  <a:rPr lang="en-US" sz="800" dirty="0" smtClean="0">
                    <a:latin typeface="Arial" pitchFamily="34" charset="0"/>
                    <a:cs typeface="Arial" pitchFamily="34" charset="0"/>
                  </a:rPr>
                  <a:t>. . . . . . . . </a:t>
                </a:r>
                <a:r>
                  <a:rPr lang="en-US" sz="800" dirty="0">
                    <a:latin typeface="Arial" pitchFamily="34" charset="0"/>
                    <a:cs typeface="Arial" pitchFamily="34" charset="0"/>
                  </a:rPr>
                  <a:t>. . . . . . . . . . . . . . . . . . . . . . . . . . . . . . . . . . . . . . . . . . . . . . . . . . . . . . . . . . . . . . . . . . . . . . . . </a:t>
                </a:r>
              </a:p>
            </p:txBody>
          </p:sp>
          <p:sp>
            <p:nvSpPr>
              <p:cNvPr id="64" name="TextBox 63"/>
              <p:cNvSpPr txBox="1"/>
              <p:nvPr/>
            </p:nvSpPr>
            <p:spPr>
              <a:xfrm>
                <a:off x="1612900" y="1676400"/>
                <a:ext cx="3038309" cy="296491"/>
              </a:xfrm>
              <a:prstGeom prst="rect">
                <a:avLst/>
              </a:prstGeom>
              <a:noFill/>
            </p:spPr>
            <p:txBody>
              <a:bodyPr wrap="square" rtlCol="0">
                <a:spAutoFit/>
              </a:bodyPr>
              <a:lstStyle/>
              <a:p>
                <a:r>
                  <a:rPr lang="en-US" sz="1100" dirty="0" smtClean="0">
                    <a:solidFill>
                      <a:schemeClr val="accent1">
                        <a:lumMod val="50000"/>
                      </a:schemeClr>
                    </a:solidFill>
                    <a:latin typeface="Arial" pitchFamily="34" charset="0"/>
                    <a:cs typeface="Arial" pitchFamily="34" charset="0"/>
                  </a:rPr>
                  <a:t>Your transition will begin on </a:t>
                </a:r>
                <a:r>
                  <a:rPr lang="en-US" sz="1100" b="1" dirty="0" smtClean="0">
                    <a:solidFill>
                      <a:schemeClr val="accent1">
                        <a:lumMod val="50000"/>
                      </a:schemeClr>
                    </a:solidFill>
                    <a:latin typeface="Arial" pitchFamily="34" charset="0"/>
                    <a:cs typeface="Arial" pitchFamily="34" charset="0"/>
                  </a:rPr>
                  <a:t>August 15, 2011</a:t>
                </a:r>
                <a:endParaRPr lang="en-US" sz="1100" b="1" dirty="0">
                  <a:solidFill>
                    <a:schemeClr val="accent1">
                      <a:lumMod val="50000"/>
                    </a:schemeClr>
                  </a:solidFill>
                  <a:latin typeface="Arial" pitchFamily="34" charset="0"/>
                  <a:cs typeface="Arial" pitchFamily="34" charset="0"/>
                </a:endParaRPr>
              </a:p>
            </p:txBody>
          </p:sp>
          <p:grpSp>
            <p:nvGrpSpPr>
              <p:cNvPr id="65" name="Group 64"/>
              <p:cNvGrpSpPr/>
              <p:nvPr/>
            </p:nvGrpSpPr>
            <p:grpSpPr>
              <a:xfrm>
                <a:off x="7010400" y="1706880"/>
                <a:ext cx="838200" cy="274320"/>
                <a:chOff x="5790540" y="3933624"/>
                <a:chExt cx="838200" cy="274320"/>
              </a:xfrm>
            </p:grpSpPr>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0540" y="3933624"/>
                  <a:ext cx="838200" cy="274320"/>
                </a:xfrm>
                <a:prstGeom prst="rect">
                  <a:avLst/>
                </a:prstGeom>
              </p:spPr>
            </p:pic>
            <p:sp>
              <p:nvSpPr>
                <p:cNvPr id="76" name="TextBox 75"/>
                <p:cNvSpPr txBox="1"/>
                <p:nvPr/>
              </p:nvSpPr>
              <p:spPr>
                <a:xfrm>
                  <a:off x="5970104" y="3992434"/>
                  <a:ext cx="533399" cy="174406"/>
                </a:xfrm>
                <a:prstGeom prst="rect">
                  <a:avLst/>
                </a:prstGeom>
                <a:noFill/>
              </p:spPr>
              <p:txBody>
                <a:bodyPr wrap="square" lIns="0" tIns="0" rIns="0" bIns="0" rtlCol="0">
                  <a:spAutoFit/>
                </a:bodyPr>
                <a:lstStyle/>
                <a:p>
                  <a:r>
                    <a:rPr lang="en-US" sz="1000" dirty="0" smtClean="0">
                      <a:solidFill>
                        <a:schemeClr val="accent1"/>
                      </a:solidFill>
                      <a:latin typeface="Arial" pitchFamily="34" charset="0"/>
                      <a:cs typeface="Arial" pitchFamily="34" charset="0"/>
                    </a:rPr>
                    <a:t>Confirm</a:t>
                  </a:r>
                  <a:endParaRPr lang="en-US" sz="1000" dirty="0">
                    <a:solidFill>
                      <a:schemeClr val="accent1"/>
                    </a:solidFill>
                    <a:latin typeface="Arial" pitchFamily="34" charset="0"/>
                    <a:cs typeface="Arial" pitchFamily="34" charset="0"/>
                  </a:endParaRPr>
                </a:p>
              </p:txBody>
            </p:sp>
          </p:grpSp>
          <p:grpSp>
            <p:nvGrpSpPr>
              <p:cNvPr id="66" name="Group 65"/>
              <p:cNvGrpSpPr/>
              <p:nvPr/>
            </p:nvGrpSpPr>
            <p:grpSpPr>
              <a:xfrm>
                <a:off x="7010398" y="3232882"/>
                <a:ext cx="868410" cy="274320"/>
                <a:chOff x="5790540" y="3933624"/>
                <a:chExt cx="838200" cy="274320"/>
              </a:xfrm>
            </p:grpSpPr>
            <p:pic>
              <p:nvPicPr>
                <p:cNvPr id="73" name="Picture 7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0540" y="3933624"/>
                  <a:ext cx="838200" cy="274320"/>
                </a:xfrm>
                <a:prstGeom prst="rect">
                  <a:avLst/>
                </a:prstGeom>
              </p:spPr>
            </p:pic>
            <p:sp>
              <p:nvSpPr>
                <p:cNvPr id="74" name="TextBox 73"/>
                <p:cNvSpPr txBox="1"/>
                <p:nvPr/>
              </p:nvSpPr>
              <p:spPr>
                <a:xfrm>
                  <a:off x="5864090" y="3992434"/>
                  <a:ext cx="712963" cy="174407"/>
                </a:xfrm>
                <a:prstGeom prst="rect">
                  <a:avLst/>
                </a:prstGeom>
                <a:noFill/>
              </p:spPr>
              <p:txBody>
                <a:bodyPr wrap="square" lIns="0" tIns="0" rIns="0" bIns="0" rtlCol="0">
                  <a:spAutoFit/>
                </a:bodyPr>
                <a:lstStyle/>
                <a:p>
                  <a:r>
                    <a:rPr lang="en-US" sz="1000" dirty="0" smtClean="0">
                      <a:solidFill>
                        <a:schemeClr val="bg1">
                          <a:lumMod val="75000"/>
                        </a:schemeClr>
                      </a:solidFill>
                      <a:latin typeface="Arial" pitchFamily="34" charset="0"/>
                      <a:cs typeface="Arial" pitchFamily="34" charset="0"/>
                    </a:rPr>
                    <a:t>Change date</a:t>
                  </a:r>
                </a:p>
              </p:txBody>
            </p:sp>
          </p:grpSp>
          <p:sp>
            <p:nvSpPr>
              <p:cNvPr id="67" name="TextBox 66"/>
              <p:cNvSpPr txBox="1"/>
              <p:nvPr/>
            </p:nvSpPr>
            <p:spPr>
              <a:xfrm>
                <a:off x="1687645" y="3124200"/>
                <a:ext cx="2840439" cy="296491"/>
              </a:xfrm>
              <a:prstGeom prst="rect">
                <a:avLst/>
              </a:prstGeom>
              <a:noFill/>
            </p:spPr>
            <p:txBody>
              <a:bodyPr wrap="square" rtlCol="0">
                <a:spAutoFit/>
              </a:bodyPr>
              <a:lstStyle/>
              <a:p>
                <a:r>
                  <a:rPr lang="en-US" sz="1100" dirty="0" smtClean="0">
                    <a:solidFill>
                      <a:schemeClr val="accent1">
                        <a:lumMod val="50000"/>
                      </a:schemeClr>
                    </a:solidFill>
                    <a:latin typeface="Arial" pitchFamily="34" charset="0"/>
                    <a:cs typeface="Arial" pitchFamily="34" charset="0"/>
                  </a:rPr>
                  <a:t>Change your transition date</a:t>
                </a:r>
                <a:endParaRPr lang="en-US" sz="1100" b="1" dirty="0">
                  <a:solidFill>
                    <a:schemeClr val="accent1">
                      <a:lumMod val="50000"/>
                    </a:schemeClr>
                  </a:solidFill>
                  <a:latin typeface="Arial" pitchFamily="34" charset="0"/>
                  <a:cs typeface="Arial" pitchFamily="34" charset="0"/>
                </a:endParaRPr>
              </a:p>
            </p:txBody>
          </p:sp>
          <p:grpSp>
            <p:nvGrpSpPr>
              <p:cNvPr id="68" name="Group 67"/>
              <p:cNvGrpSpPr/>
              <p:nvPr/>
            </p:nvGrpSpPr>
            <p:grpSpPr>
              <a:xfrm>
                <a:off x="1751348" y="3380202"/>
                <a:ext cx="2778453" cy="366254"/>
                <a:chOff x="1979948" y="4248835"/>
                <a:chExt cx="2778453" cy="366254"/>
              </a:xfrm>
            </p:grpSpPr>
            <p:sp>
              <p:nvSpPr>
                <p:cNvPr id="70" name="Rectangle 69"/>
                <p:cNvSpPr/>
                <p:nvPr/>
              </p:nvSpPr>
              <p:spPr>
                <a:xfrm>
                  <a:off x="1979949" y="4307072"/>
                  <a:ext cx="2778452" cy="21037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defTabSz="1018597"/>
                  <a:endParaRPr lang="en-US" sz="1000" dirty="0">
                    <a:solidFill>
                      <a:prstClr val="white"/>
                    </a:solidFill>
                    <a:latin typeface="+mj-lt"/>
                    <a:cs typeface="Segoe UI" pitchFamily="34" charset="0"/>
                  </a:endParaRPr>
                </a:p>
              </p:txBody>
            </p:sp>
            <p:sp>
              <p:nvSpPr>
                <p:cNvPr id="71" name="TextBox 70"/>
                <p:cNvSpPr txBox="1"/>
                <p:nvPr/>
              </p:nvSpPr>
              <p:spPr>
                <a:xfrm>
                  <a:off x="1979948" y="4267200"/>
                  <a:ext cx="2058651" cy="331620"/>
                </a:xfrm>
                <a:prstGeom prst="rect">
                  <a:avLst/>
                </a:prstGeom>
                <a:noFill/>
              </p:spPr>
              <p:txBody>
                <a:bodyPr wrap="square" lIns="99276" tIns="49638" rIns="99276" bIns="49638" rtlCol="0">
                  <a:spAutoFit/>
                </a:bodyPr>
                <a:lstStyle/>
                <a:p>
                  <a:pPr>
                    <a:lnSpc>
                      <a:spcPts val="1520"/>
                    </a:lnSpc>
                  </a:pPr>
                  <a:r>
                    <a:rPr lang="en-US" sz="950" spc="43" dirty="0" smtClean="0">
                      <a:solidFill>
                        <a:srgbClr val="43515B"/>
                      </a:solidFill>
                      <a:latin typeface="Arial" pitchFamily="34" charset="0"/>
                      <a:ea typeface="Segoe UI" pitchFamily="34" charset="0"/>
                      <a:cs typeface="Arial" pitchFamily="34" charset="0"/>
                    </a:rPr>
                    <a:t>View available time periods</a:t>
                  </a:r>
                  <a:endParaRPr lang="en-US" sz="950" spc="43" dirty="0">
                    <a:solidFill>
                      <a:srgbClr val="43515B"/>
                    </a:solidFill>
                    <a:latin typeface="Arial" pitchFamily="34" charset="0"/>
                    <a:ea typeface="Segoe UI" pitchFamily="34" charset="0"/>
                    <a:cs typeface="Arial" pitchFamily="34" charset="0"/>
                  </a:endParaRPr>
                </a:p>
              </p:txBody>
            </p:sp>
            <p:sp>
              <p:nvSpPr>
                <p:cNvPr id="72" name="Rectangle 71"/>
                <p:cNvSpPr/>
                <p:nvPr/>
              </p:nvSpPr>
              <p:spPr>
                <a:xfrm>
                  <a:off x="4502120" y="4248835"/>
                  <a:ext cx="235114" cy="366254"/>
                </a:xfrm>
                <a:prstGeom prst="rect">
                  <a:avLst/>
                </a:prstGeom>
              </p:spPr>
              <p:txBody>
                <a:bodyPr wrap="none">
                  <a:spAutoFit/>
                </a:bodyPr>
                <a:lstStyle/>
                <a:p>
                  <a:pPr defTabSz="1018597"/>
                  <a:r>
                    <a:rPr lang="en-US" sz="1500" baseline="18000" dirty="0">
                      <a:solidFill>
                        <a:srgbClr val="43515B"/>
                      </a:solidFill>
                      <a:ea typeface="Tahoma" pitchFamily="34" charset="0"/>
                      <a:cs typeface="Segoe UI" pitchFamily="34" charset="0"/>
                      <a:sym typeface="Wingdings 3"/>
                    </a:rPr>
                    <a:t></a:t>
                  </a:r>
                  <a:endParaRPr lang="en-US" sz="1500" dirty="0">
                    <a:solidFill>
                      <a:srgbClr val="43515B"/>
                    </a:solidFill>
                    <a:cs typeface="Segoe UI" pitchFamily="34" charset="0"/>
                  </a:endParaRPr>
                </a:p>
              </p:txBody>
            </p:sp>
          </p:grpSp>
          <p:sp>
            <p:nvSpPr>
              <p:cNvPr id="69" name="Rectangle 68"/>
              <p:cNvSpPr/>
              <p:nvPr/>
            </p:nvSpPr>
            <p:spPr>
              <a:xfrm>
                <a:off x="1676400" y="2514600"/>
                <a:ext cx="5105400" cy="261610"/>
              </a:xfrm>
              <a:prstGeom prst="rect">
                <a:avLst/>
              </a:prstGeom>
            </p:spPr>
            <p:txBody>
              <a:bodyPr wrap="square">
                <a:spAutoFit/>
              </a:bodyPr>
              <a:lstStyle/>
              <a:p>
                <a:pPr lvl="0"/>
                <a:r>
                  <a:rPr lang="en-US" sz="900" dirty="0">
                    <a:solidFill>
                      <a:srgbClr val="4F81BD">
                        <a:lumMod val="50000"/>
                      </a:srgbClr>
                    </a:solidFill>
                    <a:latin typeface="Arial" pitchFamily="34" charset="0"/>
                    <a:cs typeface="Arial" pitchFamily="34" charset="0"/>
                  </a:rPr>
                  <a:t>If the transition date does not work for your company, select a different time period, and then click </a:t>
                </a:r>
                <a:r>
                  <a:rPr lang="en-US" sz="900" b="1" dirty="0">
                    <a:solidFill>
                      <a:srgbClr val="4F81BD">
                        <a:lumMod val="50000"/>
                      </a:srgbClr>
                    </a:solidFill>
                    <a:latin typeface="Arial" pitchFamily="34" charset="0"/>
                    <a:cs typeface="Arial" pitchFamily="34" charset="0"/>
                  </a:rPr>
                  <a:t>Change date</a:t>
                </a:r>
                <a:r>
                  <a:rPr lang="en-US" sz="900" dirty="0">
                    <a:solidFill>
                      <a:srgbClr val="4F81BD">
                        <a:lumMod val="50000"/>
                      </a:srgbClr>
                    </a:solidFill>
                    <a:latin typeface="Arial" pitchFamily="34" charset="0"/>
                    <a:cs typeface="Arial" pitchFamily="34" charset="0"/>
                  </a:rPr>
                  <a:t>.</a:t>
                </a:r>
              </a:p>
            </p:txBody>
          </p:sp>
        </p:grpSp>
        <p:grpSp>
          <p:nvGrpSpPr>
            <p:cNvPr id="41" name="Group 40"/>
            <p:cNvGrpSpPr/>
            <p:nvPr/>
          </p:nvGrpSpPr>
          <p:grpSpPr>
            <a:xfrm>
              <a:off x="1756981" y="3378200"/>
              <a:ext cx="2778453" cy="1532156"/>
              <a:chOff x="2748832" y="3429000"/>
              <a:chExt cx="2778453" cy="1532156"/>
            </a:xfrm>
          </p:grpSpPr>
          <p:sp>
            <p:nvSpPr>
              <p:cNvPr id="42" name="Rectangle 41"/>
              <p:cNvSpPr/>
              <p:nvPr/>
            </p:nvSpPr>
            <p:spPr>
              <a:xfrm>
                <a:off x="2762784" y="3703703"/>
                <a:ext cx="2764501" cy="1214352"/>
              </a:xfrm>
              <a:prstGeom prst="rect">
                <a:avLst/>
              </a:prstGeom>
              <a:ln/>
            </p:spPr>
            <p:style>
              <a:lnRef idx="2">
                <a:schemeClr val="dk1"/>
              </a:lnRef>
              <a:fillRef idx="1">
                <a:schemeClr val="lt1"/>
              </a:fillRef>
              <a:effectRef idx="0">
                <a:schemeClr val="dk1"/>
              </a:effectRef>
              <a:fontRef idx="minor">
                <a:schemeClr val="dk1"/>
              </a:fontRef>
            </p:style>
            <p:txBody>
              <a:bodyPr lIns="82048" tIns="41025" rIns="82048" bIns="41025" rtlCol="0" anchor="ctr"/>
              <a:lstStyle/>
              <a:p>
                <a:pPr defTabSz="1018597"/>
                <a:endParaRPr lang="en-US" sz="1000" dirty="0">
                  <a:solidFill>
                    <a:prstClr val="white"/>
                  </a:solidFill>
                  <a:latin typeface="+mj-lt"/>
                  <a:cs typeface="Segoe UI" pitchFamily="34" charset="0"/>
                </a:endParaRPr>
              </a:p>
            </p:txBody>
          </p:sp>
          <p:grpSp>
            <p:nvGrpSpPr>
              <p:cNvPr id="46" name="Group 45"/>
              <p:cNvGrpSpPr/>
              <p:nvPr/>
            </p:nvGrpSpPr>
            <p:grpSpPr>
              <a:xfrm>
                <a:off x="2748832" y="3429000"/>
                <a:ext cx="2778453" cy="366254"/>
                <a:chOff x="1979948" y="4248835"/>
                <a:chExt cx="2778453" cy="366254"/>
              </a:xfrm>
            </p:grpSpPr>
            <p:sp>
              <p:nvSpPr>
                <p:cNvPr id="51" name="Rectangle 50"/>
                <p:cNvSpPr/>
                <p:nvPr/>
              </p:nvSpPr>
              <p:spPr>
                <a:xfrm>
                  <a:off x="1979949" y="4307072"/>
                  <a:ext cx="2778452" cy="210371"/>
                </a:xfrm>
                <a:prstGeom prst="rect">
                  <a:avLst/>
                </a:prstGeom>
                <a:ln/>
              </p:spPr>
              <p:style>
                <a:lnRef idx="2">
                  <a:schemeClr val="dk1"/>
                </a:lnRef>
                <a:fillRef idx="1">
                  <a:schemeClr val="lt1"/>
                </a:fillRef>
                <a:effectRef idx="0">
                  <a:schemeClr val="dk1"/>
                </a:effectRef>
                <a:fontRef idx="minor">
                  <a:schemeClr val="dk1"/>
                </a:fontRef>
              </p:style>
              <p:txBody>
                <a:bodyPr lIns="82048" tIns="41025" rIns="82048" bIns="41025" rtlCol="0" anchor="ctr"/>
                <a:lstStyle/>
                <a:p>
                  <a:pPr defTabSz="1018597"/>
                  <a:endParaRPr lang="en-US" sz="1000" dirty="0">
                    <a:solidFill>
                      <a:prstClr val="white"/>
                    </a:solidFill>
                    <a:latin typeface="+mj-lt"/>
                    <a:cs typeface="Segoe UI" pitchFamily="34" charset="0"/>
                  </a:endParaRPr>
                </a:p>
              </p:txBody>
            </p:sp>
            <p:sp>
              <p:nvSpPr>
                <p:cNvPr id="52" name="TextBox 51"/>
                <p:cNvSpPr txBox="1"/>
                <p:nvPr/>
              </p:nvSpPr>
              <p:spPr>
                <a:xfrm>
                  <a:off x="1979948" y="4267200"/>
                  <a:ext cx="2058651" cy="331620"/>
                </a:xfrm>
                <a:prstGeom prst="rect">
                  <a:avLst/>
                </a:prstGeom>
                <a:noFill/>
              </p:spPr>
              <p:txBody>
                <a:bodyPr wrap="square" lIns="99276" tIns="49638" rIns="99276" bIns="49638" rtlCol="0">
                  <a:spAutoFit/>
                </a:bodyPr>
                <a:lstStyle/>
                <a:p>
                  <a:pPr>
                    <a:lnSpc>
                      <a:spcPts val="1520"/>
                    </a:lnSpc>
                  </a:pPr>
                  <a:r>
                    <a:rPr lang="en-US" sz="950" spc="43" dirty="0">
                      <a:solidFill>
                        <a:srgbClr val="43515B"/>
                      </a:solidFill>
                      <a:latin typeface="Arial" pitchFamily="34" charset="0"/>
                      <a:ea typeface="Segoe UI" pitchFamily="34" charset="0"/>
                      <a:cs typeface="Arial" pitchFamily="34" charset="0"/>
                    </a:rPr>
                    <a:t>View available time periods</a:t>
                  </a:r>
                </a:p>
              </p:txBody>
            </p:sp>
            <p:sp>
              <p:nvSpPr>
                <p:cNvPr id="53" name="Rectangle 52"/>
                <p:cNvSpPr/>
                <p:nvPr/>
              </p:nvSpPr>
              <p:spPr>
                <a:xfrm>
                  <a:off x="4502120" y="4248835"/>
                  <a:ext cx="235114" cy="366254"/>
                </a:xfrm>
                <a:prstGeom prst="rect">
                  <a:avLst/>
                </a:prstGeom>
              </p:spPr>
              <p:txBody>
                <a:bodyPr wrap="none">
                  <a:spAutoFit/>
                </a:bodyPr>
                <a:lstStyle/>
                <a:p>
                  <a:pPr defTabSz="1018597"/>
                  <a:r>
                    <a:rPr lang="en-US" sz="1500" baseline="18000" dirty="0">
                      <a:solidFill>
                        <a:srgbClr val="43515B"/>
                      </a:solidFill>
                      <a:ea typeface="Tahoma" pitchFamily="34" charset="0"/>
                      <a:cs typeface="Segoe UI" pitchFamily="34" charset="0"/>
                      <a:sym typeface="Wingdings 3"/>
                    </a:rPr>
                    <a:t></a:t>
                  </a:r>
                  <a:endParaRPr lang="en-US" sz="1500" dirty="0">
                    <a:solidFill>
                      <a:srgbClr val="43515B"/>
                    </a:solidFill>
                    <a:cs typeface="Segoe UI" pitchFamily="34" charset="0"/>
                  </a:endParaRPr>
                </a:p>
              </p:txBody>
            </p:sp>
          </p:grpSp>
          <p:sp>
            <p:nvSpPr>
              <p:cNvPr id="50" name="TextBox 49"/>
              <p:cNvSpPr txBox="1"/>
              <p:nvPr/>
            </p:nvSpPr>
            <p:spPr>
              <a:xfrm>
                <a:off x="2762784" y="3670300"/>
                <a:ext cx="2197100" cy="1290856"/>
              </a:xfrm>
              <a:prstGeom prst="rect">
                <a:avLst/>
              </a:prstGeom>
              <a:noFill/>
            </p:spPr>
            <p:txBody>
              <a:bodyPr wrap="square" lIns="99276" tIns="49638" rIns="99276" bIns="49638" rtlCol="0">
                <a:spAutoFit/>
              </a:bodyPr>
              <a:lstStyle/>
              <a:p>
                <a:pPr>
                  <a:lnSpc>
                    <a:spcPct val="150000"/>
                  </a:lnSpc>
                </a:pPr>
                <a:r>
                  <a:rPr lang="en-US" sz="900" spc="43" dirty="0">
                    <a:solidFill>
                      <a:srgbClr val="43515B"/>
                    </a:solidFill>
                    <a:latin typeface="Arial" pitchFamily="34" charset="0"/>
                    <a:ea typeface="Segoe UI" pitchFamily="34" charset="0"/>
                    <a:cs typeface="Arial" pitchFamily="34" charset="0"/>
                  </a:rPr>
                  <a:t>1</a:t>
                </a:r>
                <a:r>
                  <a:rPr lang="en-US" sz="900" spc="43" dirty="0" smtClean="0">
                    <a:solidFill>
                      <a:srgbClr val="43515B"/>
                    </a:solidFill>
                    <a:latin typeface="Arial" pitchFamily="34" charset="0"/>
                    <a:ea typeface="Segoe UI" pitchFamily="34" charset="0"/>
                    <a:cs typeface="Arial" pitchFamily="34" charset="0"/>
                  </a:rPr>
                  <a:t> month after August 15, 2011</a:t>
                </a:r>
              </a:p>
              <a:p>
                <a:pPr>
                  <a:lnSpc>
                    <a:spcPct val="150000"/>
                  </a:lnSpc>
                </a:pPr>
                <a:r>
                  <a:rPr lang="en-US" sz="900" spc="43" dirty="0" smtClean="0">
                    <a:solidFill>
                      <a:srgbClr val="43515B"/>
                    </a:solidFill>
                    <a:latin typeface="Arial" pitchFamily="34" charset="0"/>
                    <a:ea typeface="Segoe UI" pitchFamily="34" charset="0"/>
                    <a:cs typeface="Arial" pitchFamily="34" charset="0"/>
                  </a:rPr>
                  <a:t>2 months after August 15, 2011</a:t>
                </a:r>
              </a:p>
              <a:p>
                <a:pPr>
                  <a:lnSpc>
                    <a:spcPct val="150000"/>
                  </a:lnSpc>
                </a:pPr>
                <a:r>
                  <a:rPr lang="en-US" sz="900" spc="43" dirty="0" smtClean="0">
                    <a:solidFill>
                      <a:srgbClr val="43515B"/>
                    </a:solidFill>
                    <a:latin typeface="Arial" pitchFamily="34" charset="0"/>
                    <a:ea typeface="Segoe UI" pitchFamily="34" charset="0"/>
                    <a:cs typeface="Arial" pitchFamily="34" charset="0"/>
                  </a:rPr>
                  <a:t>3 months after August 15, 2011</a:t>
                </a:r>
              </a:p>
              <a:p>
                <a:pPr>
                  <a:lnSpc>
                    <a:spcPct val="150000"/>
                  </a:lnSpc>
                </a:pPr>
                <a:r>
                  <a:rPr lang="en-US" sz="900" spc="43" dirty="0" smtClean="0">
                    <a:solidFill>
                      <a:srgbClr val="43515B"/>
                    </a:solidFill>
                    <a:latin typeface="Arial" pitchFamily="34" charset="0"/>
                    <a:ea typeface="Segoe UI" pitchFamily="34" charset="0"/>
                    <a:cs typeface="Arial" pitchFamily="34" charset="0"/>
                  </a:rPr>
                  <a:t>As late as possible</a:t>
                </a:r>
              </a:p>
              <a:p>
                <a:pPr>
                  <a:lnSpc>
                    <a:spcPct val="150000"/>
                  </a:lnSpc>
                </a:pPr>
                <a:r>
                  <a:rPr lang="en-US" sz="900" spc="43" dirty="0" smtClean="0">
                    <a:solidFill>
                      <a:srgbClr val="43515B"/>
                    </a:solidFill>
                    <a:latin typeface="Arial" pitchFamily="34" charset="0"/>
                    <a:ea typeface="Segoe UI" pitchFamily="34" charset="0"/>
                    <a:cs typeface="Arial" pitchFamily="34" charset="0"/>
                  </a:rPr>
                  <a:t>As early as possible</a:t>
                </a:r>
                <a:endParaRPr lang="en-US" sz="900" spc="43" dirty="0">
                  <a:solidFill>
                    <a:srgbClr val="43515B"/>
                  </a:solidFill>
                  <a:latin typeface="Arial" pitchFamily="34" charset="0"/>
                  <a:ea typeface="Segoe UI" pitchFamily="34" charset="0"/>
                  <a:cs typeface="Arial" pitchFamily="34" charset="0"/>
                </a:endParaRPr>
              </a:p>
            </p:txBody>
          </p:sp>
        </p:grpSp>
        <p:sp>
          <p:nvSpPr>
            <p:cNvPr id="59" name="Freeform 58"/>
            <p:cNvSpPr/>
            <p:nvPr/>
          </p:nvSpPr>
          <p:spPr>
            <a:xfrm rot="20359169">
              <a:off x="3637623" y="3917496"/>
              <a:ext cx="141566" cy="232213"/>
            </a:xfrm>
            <a:custGeom>
              <a:avLst/>
              <a:gdLst>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806746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64057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30570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890" h="997971">
                  <a:moveTo>
                    <a:pt x="0" y="806746"/>
                  </a:moveTo>
                  <a:lnTo>
                    <a:pt x="296445" y="0"/>
                  </a:lnTo>
                  <a:lnTo>
                    <a:pt x="592890" y="806746"/>
                  </a:lnTo>
                  <a:lnTo>
                    <a:pt x="386188" y="730570"/>
                  </a:lnTo>
                  <a:lnTo>
                    <a:pt x="386188" y="997971"/>
                  </a:lnTo>
                  <a:lnTo>
                    <a:pt x="206702" y="997971"/>
                  </a:lnTo>
                  <a:lnTo>
                    <a:pt x="206702" y="735333"/>
                  </a:lnTo>
                  <a:lnTo>
                    <a:pt x="0" y="806746"/>
                  </a:lnTo>
                  <a:close/>
                </a:path>
              </a:pathLst>
            </a:custGeom>
            <a:solidFill>
              <a:schemeClr val="bg1"/>
            </a:solidFill>
            <a:ln w="3175">
              <a:solidFill>
                <a:schemeClr val="tx1">
                  <a:lumMod val="85000"/>
                  <a:lumOff val="15000"/>
                </a:schemeClr>
              </a:solidFill>
            </a:ln>
            <a:effectLst>
              <a:glow rad="139700">
                <a:schemeClr val="accent6">
                  <a:satMod val="175000"/>
                  <a:alpha val="40000"/>
                </a:schemeClr>
              </a:glow>
              <a:outerShdw blurRad="25400" dist="25400" dir="204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rtlCol="0" anchor="ctr"/>
            <a:lstStyle/>
            <a:p>
              <a:pPr algn="ctr"/>
              <a:endParaRPr lang="en-US" dirty="0"/>
            </a:p>
          </p:txBody>
        </p:sp>
      </p:grpSp>
      <p:pic>
        <p:nvPicPr>
          <p:cNvPr id="7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56737" y="1473079"/>
            <a:ext cx="172251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5741" y="3253230"/>
            <a:ext cx="156804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1189" y="3457884"/>
            <a:ext cx="156804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9580" y="3658190"/>
            <a:ext cx="156804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2805" y="3392250"/>
            <a:ext cx="330114"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25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7882"/>
            <a:ext cx="12188825" cy="6353735"/>
          </a:xfrm>
          <a:prstGeom prst="rect">
            <a:avLst/>
          </a:prstGeom>
        </p:spPr>
      </p:pic>
      <p:sp>
        <p:nvSpPr>
          <p:cNvPr id="4" name="Rectangle 3"/>
          <p:cNvSpPr/>
          <p:nvPr/>
        </p:nvSpPr>
        <p:spPr>
          <a:xfrm>
            <a:off x="290210" y="1596185"/>
            <a:ext cx="11608406" cy="353643"/>
          </a:xfrm>
          <a:prstGeom prst="rect">
            <a:avLst/>
          </a:prstGeom>
          <a:gradFill flip="none" rotWithShape="1">
            <a:gsLst>
              <a:gs pos="0">
                <a:srgbClr val="FFE471"/>
              </a:gs>
              <a:gs pos="100000">
                <a:srgbClr val="FFF5C9"/>
              </a:gs>
            </a:gsLst>
            <a:lin ang="16200000" scaled="1"/>
            <a:tileRect/>
          </a:gradFill>
          <a:ln w="6350">
            <a:solidFill>
              <a:srgbClr val="FFB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63799" y="1648725"/>
            <a:ext cx="11038078" cy="276999"/>
          </a:xfrm>
          <a:prstGeom prst="rect">
            <a:avLst/>
          </a:prstGeom>
          <a:noFill/>
        </p:spPr>
        <p:txBody>
          <a:bodyPr wrap="square" rtlCol="0">
            <a:spAutoFit/>
          </a:bodyPr>
          <a:lstStyle/>
          <a:p>
            <a:r>
              <a:rPr lang="en-US" sz="1200" dirty="0" smtClean="0">
                <a:solidFill>
                  <a:schemeClr val="tx1">
                    <a:lumMod val="75000"/>
                    <a:lumOff val="25000"/>
                  </a:schemeClr>
                </a:solidFill>
                <a:latin typeface="Arial" pitchFamily="34" charset="0"/>
                <a:cs typeface="Arial" pitchFamily="34" charset="0"/>
              </a:rPr>
              <a:t>Colin Wilcox scheduled your transition to Office 365 to begin on November 5, 2011.  </a:t>
            </a:r>
            <a:endParaRPr lang="en-US" sz="1200" dirty="0">
              <a:solidFill>
                <a:schemeClr val="tx1">
                  <a:lumMod val="75000"/>
                  <a:lumOff val="25000"/>
                </a:schemeClr>
              </a:solidFill>
              <a:latin typeface="Arial" pitchFamily="34" charset="0"/>
              <a:cs typeface="Arial" pitchFamily="34" charset="0"/>
            </a:endParaRPr>
          </a:p>
        </p:txBody>
      </p:sp>
      <p:pic>
        <p:nvPicPr>
          <p:cNvPr id="2050" name="Picture 2" descr="http://officenet/Teams/officelive/teamsites/sbhome/bpos-lite/design/Lists/Icons/Attachments/18/Alert_Med_default_32x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65" y="1613647"/>
            <a:ext cx="459499" cy="3193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1905" y="1991917"/>
            <a:ext cx="1267672" cy="261610"/>
          </a:xfrm>
          <a:prstGeom prst="rect">
            <a:avLst/>
          </a:prstGeom>
          <a:noFill/>
        </p:spPr>
        <p:txBody>
          <a:bodyPr wrap="square" rtlCol="0">
            <a:spAutoFit/>
          </a:bodyPr>
          <a:lstStyle/>
          <a:p>
            <a:r>
              <a:rPr lang="en-US" sz="1100" dirty="0" smtClean="0">
                <a:solidFill>
                  <a:schemeClr val="accent1">
                    <a:lumMod val="50000"/>
                  </a:schemeClr>
                </a:solidFill>
                <a:latin typeface="Arial" pitchFamily="34" charset="0"/>
                <a:cs typeface="Arial" pitchFamily="34" charset="0"/>
              </a:rPr>
              <a:t>Information</a:t>
            </a:r>
            <a:endParaRPr lang="en-US" sz="1100" dirty="0">
              <a:solidFill>
                <a:schemeClr val="accent1">
                  <a:lumMod val="50000"/>
                </a:schemeClr>
              </a:solidFill>
              <a:latin typeface="Arial" pitchFamily="34" charset="0"/>
              <a:cs typeface="Arial" pitchFamily="34" charset="0"/>
            </a:endParaRPr>
          </a:p>
        </p:txBody>
      </p:sp>
      <p:pic>
        <p:nvPicPr>
          <p:cNvPr id="2052" name="Picture 4" descr="http://officenet/Teams/officelive/teamsites/sbhome/bpos-lite/design/Lists/Icons/Attachments/15/Alert_Low_default_32x3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402" y="2011096"/>
            <a:ext cx="278599" cy="1936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0213" y="2257942"/>
            <a:ext cx="2628927" cy="246221"/>
          </a:xfrm>
          <a:prstGeom prst="rect">
            <a:avLst/>
          </a:prstGeom>
          <a:noFill/>
        </p:spPr>
        <p:txBody>
          <a:bodyPr wrap="square" rtlCol="0">
            <a:spAutoFit/>
          </a:bodyPr>
          <a:lstStyle/>
          <a:p>
            <a:r>
              <a:rPr lang="en-US" sz="1000" b="1" dirty="0">
                <a:solidFill>
                  <a:schemeClr val="tx1">
                    <a:lumMod val="75000"/>
                    <a:lumOff val="25000"/>
                  </a:schemeClr>
                </a:solidFill>
                <a:latin typeface="Arial" pitchFamily="34" charset="0"/>
                <a:cs typeface="Arial" pitchFamily="34" charset="0"/>
              </a:rPr>
              <a:t>U</a:t>
            </a:r>
            <a:r>
              <a:rPr lang="en-US" sz="1000" b="1" dirty="0" smtClean="0">
                <a:solidFill>
                  <a:schemeClr val="tx1">
                    <a:lumMod val="75000"/>
                    <a:lumOff val="25000"/>
                  </a:schemeClr>
                </a:solidFill>
                <a:latin typeface="Arial" pitchFamily="34" charset="0"/>
                <a:cs typeface="Arial" pitchFamily="34" charset="0"/>
              </a:rPr>
              <a:t>pcoming service transition</a:t>
            </a:r>
            <a:endParaRPr lang="en-US" sz="1000" b="1" dirty="0">
              <a:solidFill>
                <a:schemeClr val="tx1">
                  <a:lumMod val="75000"/>
                  <a:lumOff val="25000"/>
                </a:schemeClr>
              </a:solidFill>
              <a:latin typeface="Arial" pitchFamily="34" charset="0"/>
              <a:cs typeface="Arial" pitchFamily="34" charset="0"/>
            </a:endParaRPr>
          </a:p>
        </p:txBody>
      </p:sp>
      <p:sp>
        <p:nvSpPr>
          <p:cNvPr id="10" name="TextBox 9"/>
          <p:cNvSpPr txBox="1"/>
          <p:nvPr/>
        </p:nvSpPr>
        <p:spPr>
          <a:xfrm>
            <a:off x="290210" y="2458718"/>
            <a:ext cx="2805364" cy="646331"/>
          </a:xfrm>
          <a:prstGeom prst="rect">
            <a:avLst/>
          </a:prstGeom>
          <a:noFill/>
        </p:spPr>
        <p:txBody>
          <a:bodyPr wrap="square" rtlCol="0">
            <a:spAutoFit/>
          </a:bodyPr>
          <a:lstStyle/>
          <a:p>
            <a:r>
              <a:rPr lang="en-US" sz="900" dirty="0" smtClean="0">
                <a:solidFill>
                  <a:srgbClr val="0070C0"/>
                </a:solidFill>
                <a:latin typeface="Arial" pitchFamily="34" charset="0"/>
                <a:cs typeface="Arial" pitchFamily="34" charset="0"/>
              </a:rPr>
              <a:t>What is the service transition?</a:t>
            </a:r>
          </a:p>
          <a:p>
            <a:r>
              <a:rPr lang="en-US" sz="900" dirty="0" smtClean="0">
                <a:solidFill>
                  <a:srgbClr val="0070C0"/>
                </a:solidFill>
                <a:latin typeface="Arial" pitchFamily="34" charset="0"/>
                <a:cs typeface="Arial" pitchFamily="34" charset="0"/>
              </a:rPr>
              <a:t>Frequently Asked Questions</a:t>
            </a:r>
          </a:p>
          <a:p>
            <a:r>
              <a:rPr lang="en-US" sz="900" dirty="0" smtClean="0">
                <a:solidFill>
                  <a:srgbClr val="0070C0"/>
                </a:solidFill>
                <a:latin typeface="Arial" pitchFamily="34" charset="0"/>
                <a:cs typeface="Arial" pitchFamily="34" charset="0"/>
              </a:rPr>
              <a:t>What happens after transition?</a:t>
            </a:r>
          </a:p>
          <a:p>
            <a:r>
              <a:rPr lang="en-US" sz="900" dirty="0" smtClean="0">
                <a:solidFill>
                  <a:srgbClr val="0070C0"/>
                </a:solidFill>
                <a:latin typeface="Arial" pitchFamily="34" charset="0"/>
                <a:cs typeface="Arial" pitchFamily="34" charset="0"/>
              </a:rPr>
              <a:t>V2 Documentation</a:t>
            </a:r>
          </a:p>
        </p:txBody>
      </p:sp>
      <p:sp>
        <p:nvSpPr>
          <p:cNvPr id="11" name="TextBox 10"/>
          <p:cNvSpPr txBox="1"/>
          <p:nvPr/>
        </p:nvSpPr>
        <p:spPr>
          <a:xfrm>
            <a:off x="290213" y="3146032"/>
            <a:ext cx="2628927" cy="246221"/>
          </a:xfrm>
          <a:prstGeom prst="rect">
            <a:avLst/>
          </a:prstGeom>
          <a:noFill/>
        </p:spPr>
        <p:txBody>
          <a:bodyPr wrap="square" rtlCol="0">
            <a:spAutoFit/>
          </a:bodyPr>
          <a:lstStyle/>
          <a:p>
            <a:r>
              <a:rPr lang="en-US" sz="1000" b="1" dirty="0" smtClean="0">
                <a:solidFill>
                  <a:schemeClr val="tx1">
                    <a:lumMod val="75000"/>
                    <a:lumOff val="25000"/>
                  </a:schemeClr>
                </a:solidFill>
                <a:latin typeface="Arial" pitchFamily="34" charset="0"/>
                <a:cs typeface="Arial" pitchFamily="34" charset="0"/>
              </a:rPr>
              <a:t>Get Started</a:t>
            </a:r>
            <a:endParaRPr lang="en-US" sz="1000" b="1" dirty="0">
              <a:solidFill>
                <a:schemeClr val="tx1">
                  <a:lumMod val="75000"/>
                  <a:lumOff val="25000"/>
                </a:schemeClr>
              </a:solidFill>
              <a:latin typeface="Arial" pitchFamily="34" charset="0"/>
              <a:cs typeface="Arial" pitchFamily="34" charset="0"/>
            </a:endParaRPr>
          </a:p>
        </p:txBody>
      </p:sp>
      <p:sp>
        <p:nvSpPr>
          <p:cNvPr id="12" name="TextBox 11"/>
          <p:cNvSpPr txBox="1"/>
          <p:nvPr/>
        </p:nvSpPr>
        <p:spPr>
          <a:xfrm>
            <a:off x="274229" y="3311482"/>
            <a:ext cx="2724612" cy="369332"/>
          </a:xfrm>
          <a:prstGeom prst="rect">
            <a:avLst/>
          </a:prstGeom>
          <a:noFill/>
        </p:spPr>
        <p:txBody>
          <a:bodyPr wrap="square" rtlCol="0">
            <a:spAutoFit/>
          </a:bodyPr>
          <a:lstStyle/>
          <a:p>
            <a:r>
              <a:rPr lang="en-US" sz="900" dirty="0" smtClean="0">
                <a:solidFill>
                  <a:srgbClr val="0070C0"/>
                </a:solidFill>
                <a:latin typeface="Arial" pitchFamily="34" charset="0"/>
                <a:cs typeface="Arial" pitchFamily="34" charset="0"/>
              </a:rPr>
              <a:t>Customize a plan for setting up email, collaboration, IM and conferencing</a:t>
            </a:r>
            <a:endParaRPr lang="en-US" sz="900" dirty="0">
              <a:solidFill>
                <a:srgbClr val="0070C0"/>
              </a:solidFill>
              <a:latin typeface="Arial" pitchFamily="34" charset="0"/>
              <a:cs typeface="Arial" pitchFamily="34" charset="0"/>
            </a:endParaRPr>
          </a:p>
        </p:txBody>
      </p:sp>
      <p:sp>
        <p:nvSpPr>
          <p:cNvPr id="6" name="TextBox 5"/>
          <p:cNvSpPr txBox="1"/>
          <p:nvPr/>
        </p:nvSpPr>
        <p:spPr>
          <a:xfrm>
            <a:off x="280116" y="2965368"/>
            <a:ext cx="2815459" cy="215444"/>
          </a:xfrm>
          <a:prstGeom prst="rect">
            <a:avLst/>
          </a:prstGeom>
          <a:noFill/>
        </p:spPr>
        <p:txBody>
          <a:bodyPr wrap="square" rtlCol="0">
            <a:spAutoFit/>
          </a:bodyPr>
          <a:lstStyle/>
          <a:p>
            <a:r>
              <a:rPr lang="en-US" sz="800" dirty="0" smtClean="0">
                <a:latin typeface="Arial" pitchFamily="34" charset="0"/>
                <a:cs typeface="Arial" pitchFamily="34" charset="0"/>
              </a:rPr>
              <a:t>. . . . . . . . . . . . . . </a:t>
            </a:r>
            <a:r>
              <a:rPr lang="en-US" sz="800" dirty="0">
                <a:latin typeface="Arial" pitchFamily="34" charset="0"/>
                <a:cs typeface="Arial" pitchFamily="34" charset="0"/>
              </a:rPr>
              <a:t>. . . . . . . . . . . . . . </a:t>
            </a:r>
            <a:r>
              <a:rPr lang="en-US" sz="800" dirty="0" smtClean="0">
                <a:latin typeface="Arial" pitchFamily="34" charset="0"/>
                <a:cs typeface="Arial" pitchFamily="34" charset="0"/>
              </a:rPr>
              <a:t>. . . . . . . . </a:t>
            </a:r>
            <a:endParaRPr lang="en-US" sz="800" dirty="0">
              <a:latin typeface="Arial" pitchFamily="34" charset="0"/>
              <a:cs typeface="Arial" pitchFamily="34" charset="0"/>
            </a:endParaRPr>
          </a:p>
        </p:txBody>
      </p:sp>
      <p:sp>
        <p:nvSpPr>
          <p:cNvPr id="14" name="TextBox 13"/>
          <p:cNvSpPr txBox="1"/>
          <p:nvPr/>
        </p:nvSpPr>
        <p:spPr>
          <a:xfrm>
            <a:off x="306197" y="3744131"/>
            <a:ext cx="2628927" cy="246221"/>
          </a:xfrm>
          <a:prstGeom prst="rect">
            <a:avLst/>
          </a:prstGeom>
          <a:noFill/>
        </p:spPr>
        <p:txBody>
          <a:bodyPr wrap="square" rtlCol="0">
            <a:spAutoFit/>
          </a:bodyPr>
          <a:lstStyle/>
          <a:p>
            <a:r>
              <a:rPr lang="en-US" sz="1000" b="1" dirty="0" smtClean="0">
                <a:solidFill>
                  <a:schemeClr val="tx1">
                    <a:lumMod val="75000"/>
                    <a:lumOff val="25000"/>
                  </a:schemeClr>
                </a:solidFill>
                <a:latin typeface="Arial" pitchFamily="34" charset="0"/>
                <a:cs typeface="Arial" pitchFamily="34" charset="0"/>
              </a:rPr>
              <a:t>Get Help</a:t>
            </a:r>
            <a:endParaRPr lang="en-US" sz="1000" b="1" dirty="0">
              <a:solidFill>
                <a:schemeClr val="tx1">
                  <a:lumMod val="75000"/>
                  <a:lumOff val="25000"/>
                </a:schemeClr>
              </a:solidFill>
              <a:latin typeface="Arial" pitchFamily="34" charset="0"/>
              <a:cs typeface="Arial" pitchFamily="34" charset="0"/>
            </a:endParaRPr>
          </a:p>
        </p:txBody>
      </p:sp>
      <p:sp>
        <p:nvSpPr>
          <p:cNvPr id="15" name="TextBox 14"/>
          <p:cNvSpPr txBox="1"/>
          <p:nvPr/>
        </p:nvSpPr>
        <p:spPr>
          <a:xfrm>
            <a:off x="290210" y="3909588"/>
            <a:ext cx="2724612" cy="507831"/>
          </a:xfrm>
          <a:prstGeom prst="rect">
            <a:avLst/>
          </a:prstGeom>
          <a:noFill/>
        </p:spPr>
        <p:txBody>
          <a:bodyPr wrap="square" rtlCol="0">
            <a:spAutoFit/>
          </a:bodyPr>
          <a:lstStyle/>
          <a:p>
            <a:r>
              <a:rPr lang="en-US" sz="900" dirty="0" smtClean="0">
                <a:solidFill>
                  <a:srgbClr val="0070C0"/>
                </a:solidFill>
                <a:latin typeface="Arial" pitchFamily="34" charset="0"/>
                <a:cs typeface="Arial" pitchFamily="34" charset="0"/>
              </a:rPr>
              <a:t>Explore the Help and How-to Portal</a:t>
            </a:r>
          </a:p>
          <a:p>
            <a:r>
              <a:rPr lang="en-US" sz="900" dirty="0" smtClean="0">
                <a:solidFill>
                  <a:srgbClr val="0070C0"/>
                </a:solidFill>
                <a:latin typeface="Arial" pitchFamily="34" charset="0"/>
                <a:cs typeface="Arial" pitchFamily="34" charset="0"/>
              </a:rPr>
              <a:t>Search support articles</a:t>
            </a:r>
          </a:p>
          <a:p>
            <a:r>
              <a:rPr lang="en-US" sz="900" dirty="0" smtClean="0">
                <a:solidFill>
                  <a:srgbClr val="0070C0"/>
                </a:solidFill>
                <a:latin typeface="Arial" pitchFamily="34" charset="0"/>
                <a:cs typeface="Arial" pitchFamily="34" charset="0"/>
              </a:rPr>
              <a:t>Important URLs</a:t>
            </a:r>
            <a:endParaRPr lang="en-US" sz="900" dirty="0">
              <a:solidFill>
                <a:srgbClr val="0070C0"/>
              </a:solidFill>
              <a:latin typeface="Arial" pitchFamily="34" charset="0"/>
              <a:cs typeface="Arial" pitchFamily="34" charset="0"/>
            </a:endParaRPr>
          </a:p>
        </p:txBody>
      </p:sp>
      <p:sp>
        <p:nvSpPr>
          <p:cNvPr id="16" name="TextBox 15"/>
          <p:cNvSpPr txBox="1"/>
          <p:nvPr/>
        </p:nvSpPr>
        <p:spPr>
          <a:xfrm>
            <a:off x="296100" y="3563470"/>
            <a:ext cx="2815459" cy="215444"/>
          </a:xfrm>
          <a:prstGeom prst="rect">
            <a:avLst/>
          </a:prstGeom>
          <a:noFill/>
        </p:spPr>
        <p:txBody>
          <a:bodyPr wrap="square" rtlCol="0">
            <a:spAutoFit/>
          </a:bodyPr>
          <a:lstStyle/>
          <a:p>
            <a:r>
              <a:rPr lang="en-US" sz="800" dirty="0" smtClean="0">
                <a:latin typeface="Arial" pitchFamily="34" charset="0"/>
                <a:cs typeface="Arial" pitchFamily="34" charset="0"/>
              </a:rPr>
              <a:t>. . . . . . . . . . . . . . </a:t>
            </a:r>
            <a:r>
              <a:rPr lang="en-US" sz="800" dirty="0">
                <a:latin typeface="Arial" pitchFamily="34" charset="0"/>
                <a:cs typeface="Arial" pitchFamily="34" charset="0"/>
              </a:rPr>
              <a:t>. . . . . . . . . . . . . . </a:t>
            </a:r>
            <a:r>
              <a:rPr lang="en-US" sz="800" dirty="0" smtClean="0">
                <a:latin typeface="Arial" pitchFamily="34" charset="0"/>
                <a:cs typeface="Arial" pitchFamily="34" charset="0"/>
              </a:rPr>
              <a:t>. . . . . . . . </a:t>
            </a:r>
            <a:endParaRPr lang="en-US" sz="800" dirty="0">
              <a:latin typeface="Arial" pitchFamily="34" charset="0"/>
              <a:cs typeface="Arial" pitchFamily="34" charset="0"/>
            </a:endParaRPr>
          </a:p>
        </p:txBody>
      </p:sp>
      <p:sp>
        <p:nvSpPr>
          <p:cNvPr id="17" name="TextBox 16"/>
          <p:cNvSpPr txBox="1"/>
          <p:nvPr/>
        </p:nvSpPr>
        <p:spPr>
          <a:xfrm>
            <a:off x="296102" y="4475300"/>
            <a:ext cx="2628927" cy="246221"/>
          </a:xfrm>
          <a:prstGeom prst="rect">
            <a:avLst/>
          </a:prstGeom>
          <a:noFill/>
        </p:spPr>
        <p:txBody>
          <a:bodyPr wrap="square" rtlCol="0">
            <a:spAutoFit/>
          </a:bodyPr>
          <a:lstStyle/>
          <a:p>
            <a:r>
              <a:rPr lang="en-US" sz="1000" b="1" dirty="0" smtClean="0">
                <a:solidFill>
                  <a:schemeClr val="tx1">
                    <a:lumMod val="75000"/>
                    <a:lumOff val="25000"/>
                  </a:schemeClr>
                </a:solidFill>
                <a:latin typeface="Arial" pitchFamily="34" charset="0"/>
                <a:cs typeface="Arial" pitchFamily="34" charset="0"/>
              </a:rPr>
              <a:t>Recommended Reading</a:t>
            </a:r>
            <a:endParaRPr lang="en-US" sz="1000" b="1" dirty="0">
              <a:solidFill>
                <a:schemeClr val="tx1">
                  <a:lumMod val="75000"/>
                  <a:lumOff val="25000"/>
                </a:schemeClr>
              </a:solidFill>
              <a:latin typeface="Arial" pitchFamily="34" charset="0"/>
              <a:cs typeface="Arial" pitchFamily="34" charset="0"/>
            </a:endParaRPr>
          </a:p>
        </p:txBody>
      </p:sp>
      <p:sp>
        <p:nvSpPr>
          <p:cNvPr id="18" name="TextBox 17"/>
          <p:cNvSpPr txBox="1"/>
          <p:nvPr/>
        </p:nvSpPr>
        <p:spPr>
          <a:xfrm>
            <a:off x="280118" y="4640754"/>
            <a:ext cx="2724612" cy="507831"/>
          </a:xfrm>
          <a:prstGeom prst="rect">
            <a:avLst/>
          </a:prstGeom>
          <a:noFill/>
        </p:spPr>
        <p:txBody>
          <a:bodyPr wrap="square" rtlCol="0">
            <a:spAutoFit/>
          </a:bodyPr>
          <a:lstStyle/>
          <a:p>
            <a:r>
              <a:rPr lang="en-US" sz="900" dirty="0" smtClean="0">
                <a:solidFill>
                  <a:srgbClr val="0070C0"/>
                </a:solidFill>
                <a:latin typeface="Arial" pitchFamily="34" charset="0"/>
                <a:cs typeface="Arial" pitchFamily="34" charset="0"/>
              </a:rPr>
              <a:t>Verify a Domain from any Registrar</a:t>
            </a:r>
          </a:p>
          <a:p>
            <a:r>
              <a:rPr lang="en-US" sz="900" dirty="0" smtClean="0">
                <a:solidFill>
                  <a:srgbClr val="0070C0"/>
                </a:solidFill>
                <a:latin typeface="Arial" pitchFamily="34" charset="0"/>
                <a:cs typeface="Arial" pitchFamily="34" charset="0"/>
              </a:rPr>
              <a:t>Connect a Mobile Device to Exchange Online</a:t>
            </a:r>
          </a:p>
          <a:p>
            <a:r>
              <a:rPr lang="en-US" sz="900" dirty="0" smtClean="0">
                <a:solidFill>
                  <a:srgbClr val="0070C0"/>
                </a:solidFill>
                <a:latin typeface="Arial" pitchFamily="34" charset="0"/>
                <a:cs typeface="Arial" pitchFamily="34" charset="0"/>
              </a:rPr>
              <a:t>Reset a Users Password</a:t>
            </a:r>
            <a:endParaRPr lang="en-US" sz="900" dirty="0">
              <a:solidFill>
                <a:srgbClr val="0070C0"/>
              </a:solidFill>
              <a:latin typeface="Arial" pitchFamily="34" charset="0"/>
              <a:cs typeface="Arial" pitchFamily="34" charset="0"/>
            </a:endParaRPr>
          </a:p>
        </p:txBody>
      </p:sp>
      <p:sp>
        <p:nvSpPr>
          <p:cNvPr id="19" name="TextBox 18"/>
          <p:cNvSpPr txBox="1"/>
          <p:nvPr/>
        </p:nvSpPr>
        <p:spPr>
          <a:xfrm>
            <a:off x="286005" y="4294637"/>
            <a:ext cx="2815459" cy="215444"/>
          </a:xfrm>
          <a:prstGeom prst="rect">
            <a:avLst/>
          </a:prstGeom>
          <a:noFill/>
        </p:spPr>
        <p:txBody>
          <a:bodyPr wrap="square" rtlCol="0">
            <a:spAutoFit/>
          </a:bodyPr>
          <a:lstStyle/>
          <a:p>
            <a:r>
              <a:rPr lang="en-US" sz="800" dirty="0" smtClean="0">
                <a:latin typeface="Arial" pitchFamily="34" charset="0"/>
                <a:cs typeface="Arial" pitchFamily="34" charset="0"/>
              </a:rPr>
              <a:t>. . . . . . . . . . . . . . </a:t>
            </a:r>
            <a:r>
              <a:rPr lang="en-US" sz="800" dirty="0">
                <a:latin typeface="Arial" pitchFamily="34" charset="0"/>
                <a:cs typeface="Arial" pitchFamily="34" charset="0"/>
              </a:rPr>
              <a:t>. . . . . . . . . . . . . . </a:t>
            </a:r>
            <a:r>
              <a:rPr lang="en-US" sz="800" dirty="0" smtClean="0">
                <a:latin typeface="Arial" pitchFamily="34" charset="0"/>
                <a:cs typeface="Arial" pitchFamily="34" charset="0"/>
              </a:rPr>
              <a:t>. . . . . . . . </a:t>
            </a:r>
            <a:endParaRPr lang="en-US" sz="800" dirty="0">
              <a:latin typeface="Arial" pitchFamily="34" charset="0"/>
              <a:cs typeface="Arial" pitchFamily="34" charset="0"/>
            </a:endParaRPr>
          </a:p>
        </p:txBody>
      </p:sp>
      <p:sp>
        <p:nvSpPr>
          <p:cNvPr id="2" name="TextBox 1"/>
          <p:cNvSpPr txBox="1"/>
          <p:nvPr/>
        </p:nvSpPr>
        <p:spPr>
          <a:xfrm>
            <a:off x="262475" y="1076109"/>
            <a:ext cx="1566134" cy="184666"/>
          </a:xfrm>
          <a:prstGeom prst="rect">
            <a:avLst/>
          </a:prstGeom>
          <a:solidFill>
            <a:schemeClr val="bg1"/>
          </a:solidFill>
        </p:spPr>
        <p:txBody>
          <a:bodyPr wrap="none" lIns="0" tIns="0" rIns="0" bIns="0" rtlCol="0">
            <a:spAutoFit/>
          </a:bodyPr>
          <a:lstStyle/>
          <a:p>
            <a:r>
              <a:rPr lang="en-US" sz="1200" b="1" dirty="0" smtClean="0">
                <a:solidFill>
                  <a:schemeClr val="accent5">
                    <a:lumMod val="60000"/>
                    <a:lumOff val="40000"/>
                  </a:schemeClr>
                </a:solidFill>
              </a:rPr>
              <a:t>Administration Portal</a:t>
            </a:r>
            <a:endParaRPr lang="en-US" sz="1200" b="1" dirty="0">
              <a:solidFill>
                <a:schemeClr val="accent5">
                  <a:lumMod val="60000"/>
                  <a:lumOff val="40000"/>
                </a:schemeClr>
              </a:solidFill>
            </a:endParaRPr>
          </a:p>
        </p:txBody>
      </p:sp>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1559" y="1959691"/>
            <a:ext cx="8884690" cy="3688075"/>
          </a:xfrm>
          <a:prstGeom prst="rect">
            <a:avLst/>
          </a:prstGeom>
        </p:spPr>
      </p:pic>
      <p:sp>
        <p:nvSpPr>
          <p:cNvPr id="24" name="TextBox 23"/>
          <p:cNvSpPr txBox="1"/>
          <p:nvPr/>
        </p:nvSpPr>
        <p:spPr>
          <a:xfrm>
            <a:off x="10023484" y="850022"/>
            <a:ext cx="1350050" cy="230832"/>
          </a:xfrm>
          <a:prstGeom prst="rect">
            <a:avLst/>
          </a:prstGeom>
          <a:noFill/>
        </p:spPr>
        <p:txBody>
          <a:bodyPr wrap="none" rtlCol="0">
            <a:spAutoFit/>
          </a:bodyPr>
          <a:lstStyle/>
          <a:p>
            <a:r>
              <a:rPr lang="en-US" sz="900" dirty="0" smtClean="0">
                <a:solidFill>
                  <a:schemeClr val="bg1"/>
                </a:solidFill>
                <a:latin typeface="Arial" pitchFamily="34" charset="0"/>
                <a:cs typeface="Arial" pitchFamily="34" charset="0"/>
              </a:rPr>
              <a:t>Colin Wilcox  | sign out</a:t>
            </a:r>
            <a:endParaRPr lang="en-US" sz="900" dirty="0">
              <a:solidFill>
                <a:schemeClr val="bg1"/>
              </a:solidFill>
              <a:latin typeface="Arial" pitchFamily="34" charset="0"/>
              <a:cs typeface="Arial" pitchFamily="34" charset="0"/>
            </a:endParaRPr>
          </a:p>
        </p:txBody>
      </p:sp>
      <p:sp>
        <p:nvSpPr>
          <p:cNvPr id="23" name="TextBox 22"/>
          <p:cNvSpPr txBox="1"/>
          <p:nvPr/>
        </p:nvSpPr>
        <p:spPr>
          <a:xfrm>
            <a:off x="57593" y="6538580"/>
            <a:ext cx="12073636" cy="369332"/>
          </a:xfrm>
          <a:prstGeom prst="rect">
            <a:avLst/>
          </a:prstGeom>
          <a:solidFill>
            <a:schemeClr val="accent6"/>
          </a:solidFill>
          <a:ln>
            <a:solidFill>
              <a:schemeClr val="accent6"/>
            </a:solidFill>
          </a:ln>
        </p:spPr>
        <p:txBody>
          <a:bodyPr wrap="square" rtlCol="0">
            <a:spAutoFit/>
          </a:bodyPr>
          <a:lstStyle/>
          <a:p>
            <a:r>
              <a:rPr lang="en-US" dirty="0" smtClean="0">
                <a:solidFill>
                  <a:schemeClr val="bg1"/>
                </a:solidFill>
              </a:rPr>
              <a:t>Upon accepting date, alert updates to show confirmation &amp; confirmer</a:t>
            </a:r>
            <a:endParaRPr lang="en-US" dirty="0">
              <a:solidFill>
                <a:schemeClr val="bg1"/>
              </a:solidFill>
            </a:endParaRPr>
          </a:p>
        </p:txBody>
      </p:sp>
    </p:spTree>
    <p:extLst>
      <p:ext uri="{BB962C8B-B14F-4D97-AF65-F5344CB8AC3E}">
        <p14:creationId xmlns:p14="http://schemas.microsoft.com/office/powerpoint/2010/main" val="3268391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1218795"/>
          </a:xfrm>
        </p:spPr>
        <p:txBody>
          <a:bodyPr/>
          <a:lstStyle/>
          <a:p>
            <a:r>
              <a:rPr lang="en-US" dirty="0" smtClean="0"/>
              <a:t>End User Pre-Transition</a:t>
            </a:r>
            <a:br>
              <a:rPr lang="en-US" dirty="0" smtClean="0"/>
            </a:br>
            <a:r>
              <a:rPr lang="en-US" dirty="0" smtClean="0"/>
              <a:t>DEMO</a:t>
            </a:r>
            <a:endParaRPr lang="en-US" dirty="0"/>
          </a:p>
        </p:txBody>
      </p:sp>
      <p:pic>
        <p:nvPicPr>
          <p:cNvPr id="1028" name="Picture 4"/>
          <p:cNvPicPr>
            <a:picLocks noChangeAspect="1" noChangeArrowheads="1"/>
          </p:cNvPicPr>
          <p:nvPr/>
        </p:nvPicPr>
        <p:blipFill>
          <a:blip r:embed="rId3"/>
          <a:srcRect/>
          <a:stretch>
            <a:fillRect/>
          </a:stretch>
        </p:blipFill>
        <p:spPr bwMode="auto">
          <a:xfrm>
            <a:off x="266766" y="1579928"/>
            <a:ext cx="11401360" cy="4180618"/>
          </a:xfrm>
          <a:prstGeom prst="rect">
            <a:avLst/>
          </a:prstGeom>
          <a:noFill/>
          <a:ln w="9525">
            <a:noFill/>
            <a:miter lim="800000"/>
            <a:headEnd/>
            <a:tailEnd/>
          </a:ln>
        </p:spPr>
      </p:pic>
      <p:sp>
        <p:nvSpPr>
          <p:cNvPr id="7" name="Oval 6"/>
          <p:cNvSpPr/>
          <p:nvPr/>
        </p:nvSpPr>
        <p:spPr bwMode="auto">
          <a:xfrm>
            <a:off x="8222292" y="1780972"/>
            <a:ext cx="2130732" cy="2159875"/>
          </a:xfrm>
          <a:prstGeom prst="ellipse">
            <a:avLst/>
          </a:prstGeom>
          <a:noFill/>
          <a:ln w="25400">
            <a:solidFill>
              <a:srgbClr val="FF7100"/>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44514240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Transition Weekend</a:t>
            </a:r>
            <a:endParaRPr lang="en-US" dirty="0"/>
          </a:p>
        </p:txBody>
      </p:sp>
      <p:pic>
        <p:nvPicPr>
          <p:cNvPr id="3074" name="Picture 2"/>
          <p:cNvPicPr>
            <a:picLocks noChangeAspect="1" noChangeArrowheads="1"/>
          </p:cNvPicPr>
          <p:nvPr/>
        </p:nvPicPr>
        <p:blipFill>
          <a:blip r:embed="rId3"/>
          <a:srcRect/>
          <a:stretch>
            <a:fillRect/>
          </a:stretch>
        </p:blipFill>
        <p:spPr bwMode="auto">
          <a:xfrm>
            <a:off x="603283" y="1794384"/>
            <a:ext cx="10982260" cy="3269240"/>
          </a:xfrm>
          <a:prstGeom prst="rect">
            <a:avLst/>
          </a:prstGeom>
          <a:noFill/>
          <a:ln w="9525">
            <a:noFill/>
            <a:miter lim="800000"/>
            <a:headEnd/>
            <a:tailEnd/>
          </a:ln>
        </p:spPr>
      </p:pic>
      <p:sp>
        <p:nvSpPr>
          <p:cNvPr id="7" name="Oval 6"/>
          <p:cNvSpPr/>
          <p:nvPr/>
        </p:nvSpPr>
        <p:spPr bwMode="auto">
          <a:xfrm>
            <a:off x="9413502" y="3357372"/>
            <a:ext cx="1384157" cy="2159875"/>
          </a:xfrm>
          <a:prstGeom prst="ellipse">
            <a:avLst/>
          </a:prstGeom>
          <a:noFill/>
          <a:ln w="25400">
            <a:solidFill>
              <a:srgbClr val="FF7100"/>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26063700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1623117" y="1219200"/>
            <a:ext cx="8227457" cy="3352800"/>
          </a:xfrm>
          <a:prstGeom prst="rightArrow">
            <a:avLst>
              <a:gd name="adj1" fmla="val 100000"/>
              <a:gd name="adj2" fmla="val 50000"/>
            </a:avLst>
          </a:prstGeom>
          <a:solidFill>
            <a:schemeClr val="accent1">
              <a:tint val="20000"/>
              <a:alpha val="50000"/>
            </a:schemeClr>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5400" dirty="0"/>
          </a:p>
        </p:txBody>
      </p:sp>
      <p:sp>
        <p:nvSpPr>
          <p:cNvPr id="7" name="Right Arrow 6"/>
          <p:cNvSpPr/>
          <p:nvPr/>
        </p:nvSpPr>
        <p:spPr>
          <a:xfrm>
            <a:off x="1625177" y="2590800"/>
            <a:ext cx="6602280" cy="3048000"/>
          </a:xfrm>
          <a:prstGeom prst="rightArrow">
            <a:avLst>
              <a:gd name="adj1" fmla="val 100000"/>
              <a:gd name="adj2" fmla="val 50000"/>
            </a:avLst>
          </a:prstGeom>
          <a:solidFill>
            <a:schemeClr val="accent1">
              <a:tint val="20000"/>
            </a:schemeClr>
          </a:solidFill>
          <a:ln w="6350">
            <a:solidFill>
              <a:schemeClr val="accent1"/>
            </a:solidFill>
            <a:prstDash val="sysDot"/>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5400" dirty="0"/>
          </a:p>
        </p:txBody>
      </p:sp>
      <p:sp>
        <p:nvSpPr>
          <p:cNvPr id="9" name="TextBox 8"/>
          <p:cNvSpPr txBox="1"/>
          <p:nvPr/>
        </p:nvSpPr>
        <p:spPr>
          <a:xfrm>
            <a:off x="3555074" y="3733800"/>
            <a:ext cx="2742486" cy="830997"/>
          </a:xfrm>
          <a:prstGeom prst="rect">
            <a:avLst/>
          </a:prstGeom>
          <a:noFill/>
        </p:spPr>
        <p:txBody>
          <a:bodyPr wrap="square" rtlCol="0">
            <a:spAutoFit/>
          </a:bodyPr>
          <a:lstStyle/>
          <a:p>
            <a:r>
              <a:rPr lang="en-US" sz="4800" dirty="0">
                <a:solidFill>
                  <a:schemeClr val="bg1">
                    <a:lumMod val="65000"/>
                  </a:schemeClr>
                </a:solidFill>
              </a:rPr>
              <a:t>BPOS</a:t>
            </a:r>
          </a:p>
        </p:txBody>
      </p:sp>
      <p:sp>
        <p:nvSpPr>
          <p:cNvPr id="2" name="Title 1"/>
          <p:cNvSpPr>
            <a:spLocks noGrp="1"/>
          </p:cNvSpPr>
          <p:nvPr>
            <p:ph type="title"/>
          </p:nvPr>
        </p:nvSpPr>
        <p:spPr/>
        <p:txBody>
          <a:bodyPr>
            <a:normAutofit/>
          </a:bodyPr>
          <a:lstStyle/>
          <a:p>
            <a:r>
              <a:rPr lang="en-US" sz="4000" dirty="0" smtClean="0"/>
              <a:t>Office 365 is an Evolution of the Existing Service</a:t>
            </a:r>
            <a:endParaRPr lang="en-US" sz="4000" dirty="0"/>
          </a:p>
        </p:txBody>
      </p:sp>
      <p:sp>
        <p:nvSpPr>
          <p:cNvPr id="10" name="TextBox 9"/>
          <p:cNvSpPr txBox="1"/>
          <p:nvPr/>
        </p:nvSpPr>
        <p:spPr>
          <a:xfrm>
            <a:off x="3205661" y="2516076"/>
            <a:ext cx="6805427" cy="923330"/>
          </a:xfrm>
          <a:prstGeom prst="rect">
            <a:avLst/>
          </a:prstGeom>
          <a:noFill/>
        </p:spPr>
        <p:txBody>
          <a:bodyPr wrap="square" rtlCol="0">
            <a:spAutoFit/>
          </a:bodyPr>
          <a:lstStyle/>
          <a:p>
            <a:pPr algn="ctr"/>
            <a:r>
              <a:rPr lang="en-US" sz="5400" b="1" dirty="0" smtClean="0">
                <a:solidFill>
                  <a:schemeClr val="tx2"/>
                </a:solidFill>
              </a:rPr>
              <a:t>Office 365</a:t>
            </a:r>
            <a:endParaRPr lang="en-US" sz="5400" b="1" dirty="0">
              <a:solidFill>
                <a:schemeClr val="tx2"/>
              </a:solidFill>
            </a:endParaRPr>
          </a:p>
        </p:txBody>
      </p:sp>
      <p:sp>
        <p:nvSpPr>
          <p:cNvPr id="14" name="TextBox 13"/>
          <p:cNvSpPr txBox="1"/>
          <p:nvPr/>
        </p:nvSpPr>
        <p:spPr>
          <a:xfrm>
            <a:off x="7008574" y="4564800"/>
            <a:ext cx="4977104" cy="2092881"/>
          </a:xfrm>
          <a:prstGeom prst="rect">
            <a:avLst/>
          </a:prstGeom>
          <a:gradFill>
            <a:gsLst>
              <a:gs pos="0">
                <a:schemeClr val="accent2">
                  <a:lumMod val="60000"/>
                  <a:lumOff val="40000"/>
                </a:schemeClr>
              </a:gs>
              <a:gs pos="35000">
                <a:schemeClr val="accent2">
                  <a:lumMod val="40000"/>
                  <a:lumOff val="60000"/>
                </a:schemeClr>
              </a:gs>
              <a:gs pos="100000">
                <a:schemeClr val="accent2">
                  <a:lumMod val="20000"/>
                  <a:lumOff val="80000"/>
                </a:schemeClr>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t>Business Value of </a:t>
            </a:r>
          </a:p>
          <a:p>
            <a:r>
              <a:rPr lang="en-US" b="1" dirty="0" smtClean="0"/>
              <a:t>Microsoft Online Services</a:t>
            </a:r>
          </a:p>
          <a:p>
            <a:r>
              <a:rPr lang="en-US" sz="1400" b="1" dirty="0" smtClean="0">
                <a:solidFill>
                  <a:schemeClr val="tx2">
                    <a:lumMod val="75000"/>
                  </a:schemeClr>
                </a:solidFill>
              </a:rPr>
              <a:t>People | Technology | Financial | Process</a:t>
            </a:r>
          </a:p>
          <a:p>
            <a:pPr marL="285750" indent="-285750">
              <a:buFont typeface="Arial" pitchFamily="34" charset="0"/>
              <a:buChar char="•"/>
            </a:pPr>
            <a:r>
              <a:rPr lang="en-US" sz="1600" dirty="0" smtClean="0"/>
              <a:t>No server upgrades</a:t>
            </a:r>
          </a:p>
          <a:p>
            <a:pPr marL="285750" indent="-285750">
              <a:buFont typeface="Arial" pitchFamily="34" charset="0"/>
              <a:buChar char="•"/>
            </a:pPr>
            <a:r>
              <a:rPr lang="en-US" sz="1600" dirty="0" smtClean="0"/>
              <a:t>No data migration</a:t>
            </a:r>
          </a:p>
          <a:p>
            <a:pPr marL="285750" indent="-285750">
              <a:buFont typeface="Arial" pitchFamily="34" charset="0"/>
              <a:buChar char="•"/>
            </a:pPr>
            <a:r>
              <a:rPr lang="en-US" sz="1600" dirty="0" smtClean="0"/>
              <a:t>24x7 technical support</a:t>
            </a:r>
          </a:p>
          <a:p>
            <a:pPr marL="285750" indent="-285750">
              <a:buFont typeface="Arial" pitchFamily="34" charset="0"/>
              <a:buChar char="•"/>
            </a:pPr>
            <a:r>
              <a:rPr lang="en-US" sz="1600" dirty="0" smtClean="0"/>
              <a:t>Predictable price</a:t>
            </a:r>
          </a:p>
          <a:p>
            <a:pPr marL="285750" indent="-285750">
              <a:buFont typeface="Arial" pitchFamily="34" charset="0"/>
              <a:buChar char="•"/>
            </a:pPr>
            <a:r>
              <a:rPr lang="en-US" sz="1600" dirty="0" smtClean="0"/>
              <a:t>Familiar Experiences</a:t>
            </a:r>
          </a:p>
        </p:txBody>
      </p:sp>
      <p:sp>
        <p:nvSpPr>
          <p:cNvPr id="15" name="TextBox 14"/>
          <p:cNvSpPr txBox="1"/>
          <p:nvPr/>
        </p:nvSpPr>
        <p:spPr>
          <a:xfrm>
            <a:off x="2793274" y="1754091"/>
            <a:ext cx="4824743" cy="461665"/>
          </a:xfrm>
          <a:prstGeom prst="rect">
            <a:avLst/>
          </a:prstGeom>
          <a:noFill/>
        </p:spPr>
        <p:txBody>
          <a:bodyPr wrap="square" rtlCol="0">
            <a:spAutoFit/>
          </a:bodyPr>
          <a:lstStyle/>
          <a:p>
            <a:r>
              <a:rPr lang="en-US" sz="2400" dirty="0" smtClean="0">
                <a:solidFill>
                  <a:schemeClr val="tx2"/>
                </a:solidFill>
              </a:rPr>
              <a:t>New features and offerings</a:t>
            </a:r>
            <a:endParaRPr lang="en-US" sz="2400" dirty="0">
              <a:solidFill>
                <a:schemeClr val="tx2"/>
              </a:solidFill>
            </a:endParaRPr>
          </a:p>
        </p:txBody>
      </p:sp>
      <p:sp>
        <p:nvSpPr>
          <p:cNvPr id="16" name="TextBox 15"/>
          <p:cNvSpPr txBox="1"/>
          <p:nvPr/>
        </p:nvSpPr>
        <p:spPr>
          <a:xfrm>
            <a:off x="2133044" y="1600203"/>
            <a:ext cx="1218883" cy="769441"/>
          </a:xfrm>
          <a:prstGeom prst="rect">
            <a:avLst/>
          </a:prstGeom>
          <a:noFill/>
        </p:spPr>
        <p:txBody>
          <a:bodyPr wrap="square" rtlCol="0">
            <a:spAutoFit/>
          </a:bodyPr>
          <a:lstStyle/>
          <a:p>
            <a:r>
              <a:rPr lang="en-US" sz="4400" dirty="0" smtClean="0">
                <a:solidFill>
                  <a:schemeClr val="tx2"/>
                </a:solidFill>
              </a:rPr>
              <a:t>+</a:t>
            </a:r>
            <a:endParaRPr lang="en-US" sz="4400" dirty="0">
              <a:solidFill>
                <a:schemeClr val="tx2"/>
              </a:solidFill>
            </a:endParaRPr>
          </a:p>
        </p:txBody>
      </p:sp>
      <p:sp>
        <p:nvSpPr>
          <p:cNvPr id="19" name="Rectangle 18"/>
          <p:cNvSpPr/>
          <p:nvPr/>
        </p:nvSpPr>
        <p:spPr>
          <a:xfrm>
            <a:off x="507868" y="1219200"/>
            <a:ext cx="1015735" cy="4419600"/>
          </a:xfrm>
          <a:prstGeom prst="rect">
            <a:avLst/>
          </a:prstGeom>
          <a:ln/>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en-US" sz="3600" dirty="0" smtClean="0"/>
              <a:t>SERVICE</a:t>
            </a:r>
            <a:endParaRPr lang="en-US" sz="3600" dirty="0"/>
          </a:p>
        </p:txBody>
      </p:sp>
    </p:spTree>
    <p:extLst>
      <p:ext uri="{BB962C8B-B14F-4D97-AF65-F5344CB8AC3E}">
        <p14:creationId xmlns:p14="http://schemas.microsoft.com/office/powerpoint/2010/main" val="206029408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Experience During Transition Weekend </a:t>
            </a:r>
            <a:endParaRPr lang="en-US" dirty="0"/>
          </a:p>
        </p:txBody>
      </p:sp>
      <p:sp>
        <p:nvSpPr>
          <p:cNvPr id="12" name="Text Placeholder 11"/>
          <p:cNvSpPr>
            <a:spLocks noGrp="1"/>
          </p:cNvSpPr>
          <p:nvPr>
            <p:ph type="body" idx="1"/>
          </p:nvPr>
        </p:nvSpPr>
        <p:spPr>
          <a:xfrm>
            <a:off x="519113" y="1411553"/>
            <a:ext cx="5486400" cy="346249"/>
          </a:xfrm>
        </p:spPr>
        <p:txBody>
          <a:bodyPr/>
          <a:lstStyle/>
          <a:p>
            <a:r>
              <a:rPr lang="en-US" dirty="0"/>
              <a:t>Admin </a:t>
            </a:r>
            <a:r>
              <a:rPr lang="en-US" dirty="0" smtClean="0"/>
              <a:t>Experience</a:t>
            </a:r>
            <a:endParaRPr lang="en-US" dirty="0"/>
          </a:p>
        </p:txBody>
      </p:sp>
      <p:sp>
        <p:nvSpPr>
          <p:cNvPr id="7" name="Content Placeholder 6"/>
          <p:cNvSpPr>
            <a:spLocks noGrp="1"/>
          </p:cNvSpPr>
          <p:nvPr>
            <p:ph sz="half" idx="2"/>
          </p:nvPr>
        </p:nvSpPr>
        <p:spPr>
          <a:xfrm>
            <a:off x="507867" y="2133600"/>
            <a:ext cx="5484971" cy="2277547"/>
          </a:xfrm>
        </p:spPr>
        <p:txBody>
          <a:bodyPr/>
          <a:lstStyle/>
          <a:p>
            <a:pPr lvl="1"/>
            <a:r>
              <a:rPr lang="en-US" dirty="0" smtClean="0"/>
              <a:t>V1 BPOS administration center will be locked on DAY BEFORE transition starts</a:t>
            </a:r>
          </a:p>
          <a:p>
            <a:pPr lvl="2"/>
            <a:r>
              <a:rPr lang="en-US" dirty="0" smtClean="0"/>
              <a:t>Administration center displays only the information panel; all other areas are locked</a:t>
            </a:r>
          </a:p>
          <a:p>
            <a:pPr lvl="2"/>
            <a:r>
              <a:rPr lang="en-US" dirty="0" smtClean="0"/>
              <a:t>Support team is available for issue escalations and password reset.</a:t>
            </a:r>
          </a:p>
          <a:p>
            <a:pPr lvl="1"/>
            <a:r>
              <a:rPr lang="en-US" dirty="0" smtClean="0"/>
              <a:t>License/Subscription portal also locked on DAY BEFORE transition starts</a:t>
            </a:r>
          </a:p>
        </p:txBody>
      </p:sp>
      <p:sp>
        <p:nvSpPr>
          <p:cNvPr id="13" name="Text Placeholder 12"/>
          <p:cNvSpPr>
            <a:spLocks noGrp="1"/>
          </p:cNvSpPr>
          <p:nvPr>
            <p:ph type="body" sz="quarter" idx="3"/>
          </p:nvPr>
        </p:nvSpPr>
        <p:spPr>
          <a:xfrm>
            <a:off x="6181725" y="1411553"/>
            <a:ext cx="5486400" cy="346249"/>
          </a:xfrm>
        </p:spPr>
        <p:txBody>
          <a:bodyPr/>
          <a:lstStyle/>
          <a:p>
            <a:r>
              <a:rPr lang="en-US" dirty="0"/>
              <a:t>User Experience</a:t>
            </a:r>
          </a:p>
        </p:txBody>
      </p:sp>
      <p:sp>
        <p:nvSpPr>
          <p:cNvPr id="3" name="Content Placeholder 2"/>
          <p:cNvSpPr>
            <a:spLocks noGrp="1"/>
          </p:cNvSpPr>
          <p:nvPr>
            <p:ph sz="quarter" idx="4"/>
          </p:nvPr>
        </p:nvSpPr>
        <p:spPr>
          <a:xfrm>
            <a:off x="6181725" y="2133600"/>
            <a:ext cx="5486400" cy="3945696"/>
          </a:xfrm>
        </p:spPr>
        <p:txBody>
          <a:bodyPr/>
          <a:lstStyle/>
          <a:p>
            <a:pPr lvl="1"/>
            <a:r>
              <a:rPr lang="en-US" dirty="0" smtClean="0"/>
              <a:t>Exchange mailboxes will move Office 365 over 48-hour transition period</a:t>
            </a:r>
          </a:p>
          <a:p>
            <a:pPr lvl="2"/>
            <a:r>
              <a:rPr lang="en-US" dirty="0" smtClean="0"/>
              <a:t>Outlook will continue to function, mail flow continues to work, but user will be prompted to re-start Outlook</a:t>
            </a:r>
          </a:p>
          <a:p>
            <a:pPr lvl="2"/>
            <a:r>
              <a:rPr lang="en-US" dirty="0" smtClean="0"/>
              <a:t>Outlook Web App (OWA) URL will stop working, and users will need to start using Office 365 URL</a:t>
            </a:r>
          </a:p>
          <a:p>
            <a:pPr lvl="2"/>
            <a:r>
              <a:rPr lang="en-US" dirty="0" smtClean="0"/>
              <a:t>Mobile devices will stop working and will need to be re-configured</a:t>
            </a:r>
          </a:p>
          <a:p>
            <a:pPr lvl="1"/>
            <a:r>
              <a:rPr lang="en-US" dirty="0" smtClean="0"/>
              <a:t>SharePoint site collections will be locked to ‘Read Only’ for some time during the weekend</a:t>
            </a:r>
          </a:p>
          <a:p>
            <a:pPr lvl="1"/>
            <a:r>
              <a:rPr lang="en-US" dirty="0" smtClean="0"/>
              <a:t>OCS, LiveMeeting continue working</a:t>
            </a:r>
            <a:endParaRPr lang="en-US" dirty="0"/>
          </a:p>
        </p:txBody>
      </p:sp>
    </p:spTree>
    <p:extLst>
      <p:ext uri="{BB962C8B-B14F-4D97-AF65-F5344CB8AC3E}">
        <p14:creationId xmlns:p14="http://schemas.microsoft.com/office/powerpoint/2010/main" val="126567618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Transition</a:t>
            </a:r>
            <a:endParaRPr lang="en-US" dirty="0"/>
          </a:p>
        </p:txBody>
      </p:sp>
      <p:pic>
        <p:nvPicPr>
          <p:cNvPr id="4098" name="Picture 2"/>
          <p:cNvPicPr>
            <a:picLocks noChangeAspect="1" noChangeArrowheads="1"/>
          </p:cNvPicPr>
          <p:nvPr/>
        </p:nvPicPr>
        <p:blipFill>
          <a:blip r:embed="rId3"/>
          <a:srcRect/>
          <a:stretch>
            <a:fillRect/>
          </a:stretch>
        </p:blipFill>
        <p:spPr bwMode="auto">
          <a:xfrm>
            <a:off x="520700" y="1781115"/>
            <a:ext cx="11147426" cy="3638758"/>
          </a:xfrm>
          <a:prstGeom prst="rect">
            <a:avLst/>
          </a:prstGeom>
          <a:noFill/>
          <a:ln w="9525">
            <a:noFill/>
            <a:miter lim="800000"/>
            <a:headEnd/>
            <a:tailEnd/>
          </a:ln>
        </p:spPr>
      </p:pic>
      <p:sp>
        <p:nvSpPr>
          <p:cNvPr id="5" name="Oval 4"/>
          <p:cNvSpPr/>
          <p:nvPr/>
        </p:nvSpPr>
        <p:spPr bwMode="auto">
          <a:xfrm>
            <a:off x="10409147" y="2139775"/>
            <a:ext cx="1363497" cy="2032147"/>
          </a:xfrm>
          <a:prstGeom prst="ellipse">
            <a:avLst/>
          </a:prstGeom>
          <a:noFill/>
          <a:ln w="25400">
            <a:solidFill>
              <a:srgbClr val="FF7100"/>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4986608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Transition Experience</a:t>
            </a:r>
            <a:endParaRPr lang="en-US" dirty="0"/>
          </a:p>
        </p:txBody>
      </p:sp>
      <p:sp>
        <p:nvSpPr>
          <p:cNvPr id="8" name="Text Placeholder 7"/>
          <p:cNvSpPr>
            <a:spLocks noGrp="1"/>
          </p:cNvSpPr>
          <p:nvPr>
            <p:ph type="body" idx="1"/>
          </p:nvPr>
        </p:nvSpPr>
        <p:spPr>
          <a:xfrm>
            <a:off x="519113" y="982205"/>
            <a:ext cx="5486400" cy="775597"/>
          </a:xfrm>
        </p:spPr>
        <p:txBody>
          <a:bodyPr/>
          <a:lstStyle/>
          <a:p>
            <a:r>
              <a:rPr lang="en-US" sz="2800" dirty="0"/>
              <a:t>Admin Post-Transition </a:t>
            </a:r>
            <a:r>
              <a:rPr lang="en-US" sz="2800" dirty="0" smtClean="0"/>
              <a:t>Experience</a:t>
            </a:r>
            <a:endParaRPr lang="en-US" sz="2800" dirty="0"/>
          </a:p>
        </p:txBody>
      </p:sp>
      <p:sp>
        <p:nvSpPr>
          <p:cNvPr id="3" name="Content Placeholder 2"/>
          <p:cNvSpPr>
            <a:spLocks noGrp="1"/>
          </p:cNvSpPr>
          <p:nvPr>
            <p:ph sz="half" idx="2"/>
          </p:nvPr>
        </p:nvSpPr>
        <p:spPr>
          <a:xfrm>
            <a:off x="507867" y="2133600"/>
            <a:ext cx="5484971" cy="2551468"/>
          </a:xfrm>
        </p:spPr>
        <p:txBody>
          <a:bodyPr/>
          <a:lstStyle/>
          <a:p>
            <a:pPr lvl="1"/>
            <a:r>
              <a:rPr lang="en-US" sz="1800" dirty="0" smtClean="0"/>
              <a:t>Administrators can access Office 365 portal and manage tenant</a:t>
            </a:r>
          </a:p>
          <a:p>
            <a:pPr lvl="1"/>
            <a:r>
              <a:rPr lang="en-US" sz="1800" dirty="0" smtClean="0"/>
              <a:t>Post-Transition Tasks</a:t>
            </a:r>
          </a:p>
          <a:p>
            <a:pPr lvl="2"/>
            <a:r>
              <a:rPr lang="en-US" sz="1600" dirty="0" smtClean="0"/>
              <a:t>Re-Communicate instructions to users on how to reconfigure mobile devices and  using new OWAL URL</a:t>
            </a:r>
          </a:p>
          <a:p>
            <a:pPr lvl="2"/>
            <a:r>
              <a:rPr lang="en-US" sz="1600" dirty="0" smtClean="0"/>
              <a:t>Start  On-premise to V2 Directory Sync</a:t>
            </a:r>
          </a:p>
          <a:p>
            <a:pPr lvl="2"/>
            <a:r>
              <a:rPr lang="en-US" sz="1600" dirty="0" smtClean="0"/>
              <a:t>Recreate mailbox retention policies</a:t>
            </a:r>
          </a:p>
          <a:p>
            <a:pPr lvl="2"/>
            <a:r>
              <a:rPr lang="en-US" sz="1600" dirty="0" smtClean="0"/>
              <a:t>Setup ADFS and Exchange rich coexistence if desired</a:t>
            </a:r>
          </a:p>
        </p:txBody>
      </p:sp>
      <p:sp>
        <p:nvSpPr>
          <p:cNvPr id="9" name="Text Placeholder 8"/>
          <p:cNvSpPr>
            <a:spLocks noGrp="1"/>
          </p:cNvSpPr>
          <p:nvPr>
            <p:ph type="body" sz="quarter" idx="3"/>
          </p:nvPr>
        </p:nvSpPr>
        <p:spPr>
          <a:xfrm>
            <a:off x="6181725" y="982205"/>
            <a:ext cx="5486400" cy="775597"/>
          </a:xfrm>
        </p:spPr>
        <p:txBody>
          <a:bodyPr/>
          <a:lstStyle/>
          <a:p>
            <a:r>
              <a:rPr lang="en-US" sz="2800" dirty="0"/>
              <a:t>End-User Post-Transition </a:t>
            </a:r>
            <a:r>
              <a:rPr lang="en-US" sz="2800" dirty="0" smtClean="0"/>
              <a:t>Experience</a:t>
            </a:r>
            <a:endParaRPr lang="en-US" sz="2800" dirty="0"/>
          </a:p>
        </p:txBody>
      </p:sp>
      <p:sp>
        <p:nvSpPr>
          <p:cNvPr id="4" name="Content Placeholder 3"/>
          <p:cNvSpPr>
            <a:spLocks noGrp="1"/>
          </p:cNvSpPr>
          <p:nvPr>
            <p:ph sz="quarter" idx="4"/>
          </p:nvPr>
        </p:nvSpPr>
        <p:spPr>
          <a:xfrm>
            <a:off x="6181725" y="2133600"/>
            <a:ext cx="5486400" cy="4468916"/>
          </a:xfrm>
        </p:spPr>
        <p:txBody>
          <a:bodyPr/>
          <a:lstStyle/>
          <a:p>
            <a:pPr lvl="1"/>
            <a:r>
              <a:rPr lang="en-US" sz="1800" dirty="0" smtClean="0"/>
              <a:t>Users logon with same Credentials</a:t>
            </a:r>
          </a:p>
          <a:p>
            <a:pPr lvl="1"/>
            <a:r>
              <a:rPr lang="en-US" sz="1800" dirty="0" smtClean="0"/>
              <a:t>Users should continue logging on with V1 Service Client (V1 Sign-On Client)</a:t>
            </a:r>
          </a:p>
          <a:p>
            <a:pPr lvl="1"/>
            <a:r>
              <a:rPr lang="en-US" sz="1800" dirty="0" smtClean="0"/>
              <a:t>Outlook and SharePoint work immediately</a:t>
            </a:r>
          </a:p>
          <a:p>
            <a:pPr lvl="2"/>
            <a:r>
              <a:rPr lang="en-US" sz="1600" dirty="0" smtClean="0"/>
              <a:t>Outlook will automatically re-configure (no OST re-download required, existing profile preserved)</a:t>
            </a:r>
          </a:p>
          <a:p>
            <a:pPr lvl="2"/>
            <a:r>
              <a:rPr lang="en-US" sz="1600" dirty="0" smtClean="0"/>
              <a:t>Old SharePoint URLs will remain as-is and updated in DNS to direct to new O365 SPO service, along with new O365 SharePoint  URLs</a:t>
            </a:r>
          </a:p>
          <a:p>
            <a:pPr lvl="1"/>
            <a:r>
              <a:rPr lang="en-US" sz="1800" dirty="0" smtClean="0"/>
              <a:t>Manually replace old OWA URL with the new one,  Reconfigure mobile devices</a:t>
            </a:r>
          </a:p>
          <a:p>
            <a:pPr lvl="1"/>
            <a:r>
              <a:rPr lang="en-US" sz="1800" i="1" dirty="0" smtClean="0"/>
              <a:t>Client reconfiguration will be pushed to end users via V1 Single Sign-On Service and V1 Service Client</a:t>
            </a:r>
          </a:p>
          <a:p>
            <a:pPr lvl="2"/>
            <a:r>
              <a:rPr lang="en-US" sz="1600" i="1" dirty="0" smtClean="0"/>
              <a:t>Removes V1 </a:t>
            </a:r>
            <a:r>
              <a:rPr lang="en-US" sz="1600" i="1" dirty="0" err="1" smtClean="0"/>
              <a:t>Autodiscover</a:t>
            </a:r>
            <a:r>
              <a:rPr lang="en-US" sz="1600" i="1" dirty="0" smtClean="0"/>
              <a:t> Settings and disables </a:t>
            </a:r>
            <a:r>
              <a:rPr lang="en-US" sz="1600" i="1" dirty="0" err="1" smtClean="0"/>
              <a:t>AutoStart</a:t>
            </a:r>
            <a:r>
              <a:rPr lang="en-US" sz="1600" i="1" dirty="0" smtClean="0"/>
              <a:t>/</a:t>
            </a:r>
            <a:r>
              <a:rPr lang="en-US" sz="1600" i="1" dirty="0" err="1" smtClean="0"/>
              <a:t>AutoLogon</a:t>
            </a:r>
            <a:r>
              <a:rPr lang="en-US" sz="1600" i="1" dirty="0" smtClean="0"/>
              <a:t> ofV1 Service Client</a:t>
            </a:r>
          </a:p>
          <a:p>
            <a:pPr lvl="1"/>
            <a:r>
              <a:rPr lang="en-US" sz="1800" i="1" dirty="0" smtClean="0"/>
              <a:t>Users Uninstall V1 Service Client</a:t>
            </a:r>
            <a:endParaRPr lang="en-US" sz="1800" i="1" dirty="0"/>
          </a:p>
        </p:txBody>
      </p:sp>
    </p:spTree>
    <p:extLst>
      <p:ext uri="{BB962C8B-B14F-4D97-AF65-F5344CB8AC3E}">
        <p14:creationId xmlns:p14="http://schemas.microsoft.com/office/powerpoint/2010/main" val="375754668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Behind the </a:t>
            </a:r>
            <a:r>
              <a:rPr lang="en-US" dirty="0" smtClean="0"/>
              <a:t>Scenes</a:t>
            </a:r>
            <a:endParaRPr lang="en-US" dirty="0"/>
          </a:p>
        </p:txBody>
      </p:sp>
    </p:spTree>
    <p:extLst>
      <p:ext uri="{BB962C8B-B14F-4D97-AF65-F5344CB8AC3E}">
        <p14:creationId xmlns:p14="http://schemas.microsoft.com/office/powerpoint/2010/main" val="318672850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a:xfrm>
            <a:off x="7284161" y="3694898"/>
            <a:ext cx="4599947" cy="297534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25" name="Rectangle 124"/>
          <p:cNvSpPr/>
          <p:nvPr/>
        </p:nvSpPr>
        <p:spPr>
          <a:xfrm>
            <a:off x="7194932" y="3615154"/>
            <a:ext cx="4599947" cy="297534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bg1"/>
              </a:solidFill>
            </a:endParaRPr>
          </a:p>
        </p:txBody>
      </p:sp>
      <p:sp>
        <p:nvSpPr>
          <p:cNvPr id="124" name="Rectangle 123"/>
          <p:cNvSpPr/>
          <p:nvPr/>
        </p:nvSpPr>
        <p:spPr>
          <a:xfrm>
            <a:off x="7095716" y="3551356"/>
            <a:ext cx="4599947" cy="297534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bg1"/>
              </a:solidFill>
            </a:endParaRPr>
          </a:p>
        </p:txBody>
      </p:sp>
      <p:sp>
        <p:nvSpPr>
          <p:cNvPr id="103" name="Rectangle 102"/>
          <p:cNvSpPr/>
          <p:nvPr/>
        </p:nvSpPr>
        <p:spPr>
          <a:xfrm>
            <a:off x="6991785" y="3462754"/>
            <a:ext cx="4599947" cy="297534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bg1"/>
              </a:solidFill>
            </a:endParaRPr>
          </a:p>
        </p:txBody>
      </p:sp>
      <p:sp>
        <p:nvSpPr>
          <p:cNvPr id="99" name="Rectangle 98"/>
          <p:cNvSpPr/>
          <p:nvPr/>
        </p:nvSpPr>
        <p:spPr>
          <a:xfrm>
            <a:off x="8388063" y="5220736"/>
            <a:ext cx="1744822" cy="11376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bg1"/>
              </a:solidFill>
            </a:endParaRPr>
          </a:p>
        </p:txBody>
      </p:sp>
      <p:sp>
        <p:nvSpPr>
          <p:cNvPr id="78" name="Rectangle 77"/>
          <p:cNvSpPr/>
          <p:nvPr/>
        </p:nvSpPr>
        <p:spPr>
          <a:xfrm>
            <a:off x="7243347" y="3804738"/>
            <a:ext cx="4261939" cy="13344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277734" y="76200"/>
            <a:ext cx="10969943" cy="609398"/>
          </a:xfrm>
        </p:spPr>
        <p:txBody>
          <a:bodyPr/>
          <a:lstStyle/>
          <a:p>
            <a:r>
              <a:rPr lang="en-US" dirty="0" smtClean="0"/>
              <a:t>Upgrade Process Overview</a:t>
            </a:r>
            <a:endParaRPr lang="en-US" dirty="0"/>
          </a:p>
        </p:txBody>
      </p:sp>
      <p:sp>
        <p:nvSpPr>
          <p:cNvPr id="3" name="Content Placeholder 2"/>
          <p:cNvSpPr>
            <a:spLocks noGrp="1"/>
          </p:cNvSpPr>
          <p:nvPr>
            <p:ph idx="1"/>
          </p:nvPr>
        </p:nvSpPr>
        <p:spPr>
          <a:xfrm>
            <a:off x="304719" y="978534"/>
            <a:ext cx="6602280" cy="1008491"/>
          </a:xfrm>
        </p:spPr>
        <p:txBody>
          <a:bodyPr>
            <a:normAutofit fontScale="85000" lnSpcReduction="20000"/>
          </a:bodyPr>
          <a:lstStyle/>
          <a:p>
            <a:pPr marL="0" indent="0">
              <a:buNone/>
            </a:pPr>
            <a:r>
              <a:rPr lang="en-US" b="1" dirty="0" smtClean="0"/>
              <a:t>1. Sync V1-V2 Directory (World Wide)</a:t>
            </a:r>
          </a:p>
          <a:p>
            <a:pPr lvl="1"/>
            <a:r>
              <a:rPr lang="en-US" dirty="0" smtClean="0"/>
              <a:t>Sync all paid tenants from V1 to MSODS and Live Org</a:t>
            </a:r>
          </a:p>
          <a:p>
            <a:pPr lvl="1"/>
            <a:r>
              <a:rPr lang="en-US" dirty="0" smtClean="0"/>
              <a:t>Ongoing for duration of upgrade project</a:t>
            </a:r>
          </a:p>
        </p:txBody>
      </p:sp>
      <p:sp>
        <p:nvSpPr>
          <p:cNvPr id="5" name="Rectangle 4"/>
          <p:cNvSpPr/>
          <p:nvPr/>
        </p:nvSpPr>
        <p:spPr>
          <a:xfrm>
            <a:off x="8551655" y="5857818"/>
            <a:ext cx="1450553"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1000" b="1" dirty="0" smtClean="0">
                <a:solidFill>
                  <a:schemeClr val="bg1"/>
                </a:solidFill>
              </a:rPr>
              <a:t>FOPE</a:t>
            </a:r>
            <a:endParaRPr lang="en-US" sz="1000" b="1" dirty="0">
              <a:solidFill>
                <a:schemeClr val="bg1"/>
              </a:solidFill>
            </a:endParaRPr>
          </a:p>
        </p:txBody>
      </p:sp>
      <p:sp>
        <p:nvSpPr>
          <p:cNvPr id="6" name="Rectangle 5"/>
          <p:cNvSpPr/>
          <p:nvPr/>
        </p:nvSpPr>
        <p:spPr>
          <a:xfrm>
            <a:off x="8554071" y="5350149"/>
            <a:ext cx="1436225" cy="398609"/>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1000" b="1" dirty="0" smtClean="0">
                <a:solidFill>
                  <a:schemeClr val="bg1"/>
                </a:solidFill>
              </a:rPr>
              <a:t>MOCP</a:t>
            </a:r>
            <a:endParaRPr lang="en-US" sz="1000" b="1" dirty="0">
              <a:solidFill>
                <a:schemeClr val="bg1"/>
              </a:solidFill>
            </a:endParaRPr>
          </a:p>
        </p:txBody>
      </p:sp>
      <p:sp>
        <p:nvSpPr>
          <p:cNvPr id="7" name="Rectangle 6"/>
          <p:cNvSpPr/>
          <p:nvPr/>
        </p:nvSpPr>
        <p:spPr>
          <a:xfrm>
            <a:off x="9637674" y="1524146"/>
            <a:ext cx="2133044" cy="730788"/>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000" b="1" dirty="0" smtClean="0"/>
              <a:t>BPOS V2</a:t>
            </a:r>
            <a:endParaRPr lang="en-US" sz="1000" b="1" dirty="0"/>
          </a:p>
        </p:txBody>
      </p:sp>
      <p:sp>
        <p:nvSpPr>
          <p:cNvPr id="8" name="Rectangle 7"/>
          <p:cNvSpPr/>
          <p:nvPr/>
        </p:nvSpPr>
        <p:spPr>
          <a:xfrm>
            <a:off x="9903109" y="1802915"/>
            <a:ext cx="1602176" cy="388537"/>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1000" b="1" dirty="0" smtClean="0"/>
              <a:t>MSODS</a:t>
            </a:r>
            <a:endParaRPr lang="en-US" sz="1000" b="1" dirty="0"/>
          </a:p>
        </p:txBody>
      </p:sp>
      <p:sp>
        <p:nvSpPr>
          <p:cNvPr id="12" name="Rectangle 11"/>
          <p:cNvSpPr/>
          <p:nvPr/>
        </p:nvSpPr>
        <p:spPr>
          <a:xfrm>
            <a:off x="7184713" y="2661054"/>
            <a:ext cx="1431858" cy="384723"/>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1000" b="1" dirty="0" smtClean="0"/>
              <a:t>V1 OCS</a:t>
            </a:r>
            <a:endParaRPr lang="en-US" sz="1000" b="1" dirty="0"/>
          </a:p>
        </p:txBody>
      </p:sp>
      <p:sp>
        <p:nvSpPr>
          <p:cNvPr id="13" name="Rectangle 12"/>
          <p:cNvSpPr/>
          <p:nvPr/>
        </p:nvSpPr>
        <p:spPr>
          <a:xfrm>
            <a:off x="9868971" y="4511920"/>
            <a:ext cx="1446942" cy="474839"/>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1000" b="1" dirty="0" smtClean="0">
                <a:solidFill>
                  <a:schemeClr val="bg1"/>
                </a:solidFill>
              </a:rPr>
              <a:t>SharePoint</a:t>
            </a:r>
            <a:endParaRPr lang="en-US" sz="1000" b="1" dirty="0">
              <a:solidFill>
                <a:schemeClr val="bg1"/>
              </a:solidFill>
            </a:endParaRPr>
          </a:p>
        </p:txBody>
      </p:sp>
      <p:sp>
        <p:nvSpPr>
          <p:cNvPr id="14" name="Rectangle 13"/>
          <p:cNvSpPr/>
          <p:nvPr/>
        </p:nvSpPr>
        <p:spPr>
          <a:xfrm>
            <a:off x="9833315" y="3882172"/>
            <a:ext cx="1446942" cy="474840"/>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1000" b="1" dirty="0" smtClean="0">
                <a:solidFill>
                  <a:schemeClr val="bg1"/>
                </a:solidFill>
              </a:rPr>
              <a:t>Exchange</a:t>
            </a:r>
            <a:endParaRPr lang="en-US" sz="1000" b="1" dirty="0">
              <a:solidFill>
                <a:schemeClr val="bg1"/>
              </a:solidFill>
            </a:endParaRPr>
          </a:p>
        </p:txBody>
      </p:sp>
      <p:sp>
        <p:nvSpPr>
          <p:cNvPr id="22" name="Rectangle 21"/>
          <p:cNvSpPr/>
          <p:nvPr/>
        </p:nvSpPr>
        <p:spPr>
          <a:xfrm>
            <a:off x="7211721" y="1143000"/>
            <a:ext cx="1422030"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1000" b="1" dirty="0" smtClean="0"/>
              <a:t>V1- Active Directory</a:t>
            </a:r>
            <a:endParaRPr lang="en-US" sz="1000" b="1" dirty="0"/>
          </a:p>
        </p:txBody>
      </p:sp>
      <p:sp>
        <p:nvSpPr>
          <p:cNvPr id="23" name="Rectangle 22"/>
          <p:cNvSpPr/>
          <p:nvPr/>
        </p:nvSpPr>
        <p:spPr>
          <a:xfrm>
            <a:off x="7284159" y="4511914"/>
            <a:ext cx="1349594" cy="474840"/>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1000" b="1" dirty="0" smtClean="0">
                <a:solidFill>
                  <a:schemeClr val="bg1"/>
                </a:solidFill>
              </a:rPr>
              <a:t>V1 SharePoint</a:t>
            </a:r>
            <a:endParaRPr lang="en-US" sz="1000" b="1" dirty="0">
              <a:solidFill>
                <a:schemeClr val="bg1"/>
              </a:solidFill>
            </a:endParaRPr>
          </a:p>
        </p:txBody>
      </p:sp>
      <p:sp>
        <p:nvSpPr>
          <p:cNvPr id="24" name="Rectangle 23"/>
          <p:cNvSpPr/>
          <p:nvPr/>
        </p:nvSpPr>
        <p:spPr>
          <a:xfrm>
            <a:off x="7284160" y="3882172"/>
            <a:ext cx="1361407" cy="474840"/>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1000" b="1" dirty="0" smtClean="0">
                <a:solidFill>
                  <a:schemeClr val="bg1"/>
                </a:solidFill>
              </a:rPr>
              <a:t>V1 Exchange</a:t>
            </a:r>
            <a:endParaRPr lang="en-US" sz="1000" b="1" dirty="0">
              <a:solidFill>
                <a:schemeClr val="bg1"/>
              </a:solidFill>
            </a:endParaRPr>
          </a:p>
        </p:txBody>
      </p:sp>
      <p:sp>
        <p:nvSpPr>
          <p:cNvPr id="28" name="Rectangle 27"/>
          <p:cNvSpPr/>
          <p:nvPr/>
        </p:nvSpPr>
        <p:spPr>
          <a:xfrm>
            <a:off x="10022780" y="902288"/>
            <a:ext cx="1380947"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1000" b="1" dirty="0" smtClean="0"/>
              <a:t>Live</a:t>
            </a:r>
            <a:endParaRPr lang="en-US" sz="1000" b="1" dirty="0"/>
          </a:p>
        </p:txBody>
      </p:sp>
      <p:cxnSp>
        <p:nvCxnSpPr>
          <p:cNvPr id="76" name="Straight Connector 75"/>
          <p:cNvCxnSpPr/>
          <p:nvPr/>
        </p:nvCxnSpPr>
        <p:spPr>
          <a:xfrm>
            <a:off x="8735325" y="762005"/>
            <a:ext cx="0" cy="1588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547916" y="762005"/>
            <a:ext cx="1" cy="1571947"/>
          </a:xfrm>
          <a:prstGeom prst="line">
            <a:avLst/>
          </a:prstGeom>
        </p:spPr>
        <p:style>
          <a:lnRef idx="1">
            <a:schemeClr val="accent1"/>
          </a:lnRef>
          <a:fillRef idx="0">
            <a:schemeClr val="accent1"/>
          </a:fillRef>
          <a:effectRef idx="0">
            <a:schemeClr val="accent1"/>
          </a:effectRef>
          <a:fontRef idx="minor">
            <a:schemeClr val="tx1"/>
          </a:fontRef>
        </p:style>
      </p:cxnSp>
      <p:sp>
        <p:nvSpPr>
          <p:cNvPr id="87" name="Right Arrow 86"/>
          <p:cNvSpPr/>
          <p:nvPr/>
        </p:nvSpPr>
        <p:spPr>
          <a:xfrm rot="20845056">
            <a:off x="8489517" y="1308361"/>
            <a:ext cx="1533266" cy="152025"/>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88" name="Right Arrow 87"/>
          <p:cNvSpPr/>
          <p:nvPr/>
        </p:nvSpPr>
        <p:spPr>
          <a:xfrm rot="500553">
            <a:off x="8505549" y="1666487"/>
            <a:ext cx="1533266" cy="152025"/>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89" name="Picture 3" descr="C:\Users\anily\AppData\Local\Microsoft\Windows\Temporary Internet Files\Content.IE5\053FKSFB\MC90044145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3141" y="1383081"/>
            <a:ext cx="459555" cy="344756"/>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 descr="C:\Users\anily\AppData\Local\Microsoft\Windows\Temporary Internet Files\Content.IE5\053FKSFB\MC90044145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7014" y="1458155"/>
            <a:ext cx="459555" cy="34475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3" descr="C:\Users\anily\AppData\Local\Microsoft\Windows\Temporary Internet Files\Content.IE5\053FKSFB\MC90044145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3107" y="1846692"/>
            <a:ext cx="459555" cy="34475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3" descr="C:\Users\anily\AppData\Local\Microsoft\Windows\Temporary Internet Files\Content.IE5\053FKSFB\MC90044145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13597" y="1910177"/>
            <a:ext cx="459555" cy="34475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3" descr="C:\Users\anily\AppData\Local\Microsoft\Windows\Temporary Internet Files\Content.IE5\053FKSFB\MC90044145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13597" y="1076525"/>
            <a:ext cx="459555" cy="34475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3" descr="C:\Users\anily\AppData\Local\Microsoft\Windows\Temporary Internet Files\Content.IE5\053FKSFB\MC90044145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2886" y="1113399"/>
            <a:ext cx="459555" cy="344756"/>
          </a:xfrm>
          <a:prstGeom prst="rect">
            <a:avLst/>
          </a:prstGeom>
          <a:noFill/>
          <a:extLst>
            <a:ext uri="{909E8E84-426E-40DD-AFC4-6F175D3DCCD1}">
              <a14:hiddenFill xmlns:a14="http://schemas.microsoft.com/office/drawing/2010/main">
                <a:solidFill>
                  <a:srgbClr val="FFFFFF"/>
                </a:solidFill>
              </a14:hiddenFill>
            </a:ext>
          </a:extLst>
        </p:spPr>
      </p:pic>
      <p:sp>
        <p:nvSpPr>
          <p:cNvPr id="95" name="TextBox 94"/>
          <p:cNvSpPr txBox="1"/>
          <p:nvPr/>
        </p:nvSpPr>
        <p:spPr>
          <a:xfrm>
            <a:off x="8735326" y="838205"/>
            <a:ext cx="846345" cy="461665"/>
          </a:xfrm>
          <a:prstGeom prst="rect">
            <a:avLst/>
          </a:prstGeom>
          <a:noFill/>
        </p:spPr>
        <p:txBody>
          <a:bodyPr wrap="square" rtlCol="0">
            <a:spAutoFit/>
          </a:bodyPr>
          <a:lstStyle/>
          <a:p>
            <a:pPr algn="ctr"/>
            <a:r>
              <a:rPr lang="en-US" sz="1200" dirty="0" smtClean="0"/>
              <a:t>WW</a:t>
            </a:r>
          </a:p>
          <a:p>
            <a:pPr algn="ctr"/>
            <a:r>
              <a:rPr lang="en-US" sz="1200" dirty="0" smtClean="0"/>
              <a:t>Sync</a:t>
            </a:r>
            <a:endParaRPr lang="en-US" sz="1200" dirty="0"/>
          </a:p>
        </p:txBody>
      </p:sp>
      <p:sp>
        <p:nvSpPr>
          <p:cNvPr id="96" name="Rectangle 95"/>
          <p:cNvSpPr/>
          <p:nvPr/>
        </p:nvSpPr>
        <p:spPr>
          <a:xfrm>
            <a:off x="9637674" y="2647673"/>
            <a:ext cx="1431858" cy="384723"/>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1000" b="1" dirty="0" smtClean="0"/>
              <a:t>V2 OCS</a:t>
            </a:r>
            <a:endParaRPr lang="en-US" sz="1000" b="1" dirty="0"/>
          </a:p>
        </p:txBody>
      </p:sp>
      <p:sp>
        <p:nvSpPr>
          <p:cNvPr id="98" name="TextBox 97"/>
          <p:cNvSpPr txBox="1"/>
          <p:nvPr/>
        </p:nvSpPr>
        <p:spPr>
          <a:xfrm>
            <a:off x="8633754" y="2512377"/>
            <a:ext cx="934923" cy="276999"/>
          </a:xfrm>
          <a:prstGeom prst="rect">
            <a:avLst/>
          </a:prstGeom>
          <a:noFill/>
        </p:spPr>
        <p:txBody>
          <a:bodyPr wrap="square" rtlCol="0">
            <a:spAutoFit/>
          </a:bodyPr>
          <a:lstStyle/>
          <a:p>
            <a:pPr algn="ctr"/>
            <a:r>
              <a:rPr lang="en-US" sz="1200" dirty="0" smtClean="0"/>
              <a:t>WW Move</a:t>
            </a:r>
            <a:endParaRPr lang="en-US" sz="1200" dirty="0"/>
          </a:p>
        </p:txBody>
      </p:sp>
      <p:sp>
        <p:nvSpPr>
          <p:cNvPr id="106" name="TextBox 105"/>
          <p:cNvSpPr txBox="1"/>
          <p:nvPr/>
        </p:nvSpPr>
        <p:spPr>
          <a:xfrm>
            <a:off x="7415335" y="3429002"/>
            <a:ext cx="3864921" cy="338554"/>
          </a:xfrm>
          <a:prstGeom prst="rect">
            <a:avLst/>
          </a:prstGeom>
          <a:noFill/>
        </p:spPr>
        <p:txBody>
          <a:bodyPr wrap="square" rtlCol="0">
            <a:spAutoFit/>
          </a:bodyPr>
          <a:lstStyle/>
          <a:p>
            <a:pPr algn="ctr"/>
            <a:r>
              <a:rPr lang="en-US" sz="1600" b="1" dirty="0" smtClean="0">
                <a:solidFill>
                  <a:schemeClr val="bg1"/>
                </a:solidFill>
              </a:rPr>
              <a:t>Upgrade Batches (N Times…)</a:t>
            </a:r>
            <a:endParaRPr lang="en-US" sz="1600" b="1" dirty="0">
              <a:solidFill>
                <a:schemeClr val="bg1"/>
              </a:solidFill>
            </a:endParaRPr>
          </a:p>
        </p:txBody>
      </p:sp>
      <p:cxnSp>
        <p:nvCxnSpPr>
          <p:cNvPr id="107" name="Straight Connector 106"/>
          <p:cNvCxnSpPr/>
          <p:nvPr/>
        </p:nvCxnSpPr>
        <p:spPr>
          <a:xfrm>
            <a:off x="9547913" y="2407475"/>
            <a:ext cx="0" cy="89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8735325" y="2407475"/>
            <a:ext cx="0" cy="897700"/>
          </a:xfrm>
          <a:prstGeom prst="line">
            <a:avLst/>
          </a:prstGeom>
        </p:spPr>
        <p:style>
          <a:lnRef idx="1">
            <a:schemeClr val="accent1"/>
          </a:lnRef>
          <a:fillRef idx="0">
            <a:schemeClr val="accent1"/>
          </a:fillRef>
          <a:effectRef idx="0">
            <a:schemeClr val="accent1"/>
          </a:effectRef>
          <a:fontRef idx="minor">
            <a:schemeClr val="tx1"/>
          </a:fontRef>
        </p:style>
      </p:cxnSp>
      <p:sp>
        <p:nvSpPr>
          <p:cNvPr id="97" name="Right Arrow 96"/>
          <p:cNvSpPr/>
          <p:nvPr/>
        </p:nvSpPr>
        <p:spPr>
          <a:xfrm>
            <a:off x="8603820" y="2893377"/>
            <a:ext cx="1033857" cy="152025"/>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cxnSp>
        <p:nvCxnSpPr>
          <p:cNvPr id="114" name="Straight Connector 113"/>
          <p:cNvCxnSpPr/>
          <p:nvPr/>
        </p:nvCxnSpPr>
        <p:spPr>
          <a:xfrm>
            <a:off x="8735325" y="3804735"/>
            <a:ext cx="0" cy="1334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9692007" y="3804736"/>
            <a:ext cx="0" cy="1334418"/>
          </a:xfrm>
          <a:prstGeom prst="line">
            <a:avLst/>
          </a:prstGeom>
        </p:spPr>
        <p:style>
          <a:lnRef idx="1">
            <a:schemeClr val="accent1"/>
          </a:lnRef>
          <a:fillRef idx="0">
            <a:schemeClr val="accent1"/>
          </a:fillRef>
          <a:effectRef idx="0">
            <a:schemeClr val="accent1"/>
          </a:effectRef>
          <a:fontRef idx="minor">
            <a:schemeClr val="tx1"/>
          </a:fontRef>
        </p:style>
      </p:cxnSp>
      <p:sp>
        <p:nvSpPr>
          <p:cNvPr id="119" name="Right Arrow 118"/>
          <p:cNvSpPr/>
          <p:nvPr/>
        </p:nvSpPr>
        <p:spPr>
          <a:xfrm>
            <a:off x="8582698" y="4204992"/>
            <a:ext cx="1286272" cy="152025"/>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bg1"/>
              </a:solidFill>
            </a:endParaRPr>
          </a:p>
        </p:txBody>
      </p:sp>
      <p:sp>
        <p:nvSpPr>
          <p:cNvPr id="120" name="Right Arrow 119"/>
          <p:cNvSpPr/>
          <p:nvPr/>
        </p:nvSpPr>
        <p:spPr>
          <a:xfrm>
            <a:off x="8584147" y="4848003"/>
            <a:ext cx="1286272" cy="13875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bg1"/>
              </a:solidFill>
            </a:endParaRPr>
          </a:p>
        </p:txBody>
      </p:sp>
      <p:sp>
        <p:nvSpPr>
          <p:cNvPr id="121" name="TextBox 120"/>
          <p:cNvSpPr txBox="1"/>
          <p:nvPr/>
        </p:nvSpPr>
        <p:spPr>
          <a:xfrm>
            <a:off x="8735328" y="3839293"/>
            <a:ext cx="934923" cy="276999"/>
          </a:xfrm>
          <a:prstGeom prst="rect">
            <a:avLst/>
          </a:prstGeom>
          <a:noFill/>
        </p:spPr>
        <p:txBody>
          <a:bodyPr wrap="square" rtlCol="0">
            <a:spAutoFit/>
          </a:bodyPr>
          <a:lstStyle/>
          <a:p>
            <a:pPr algn="ctr"/>
            <a:r>
              <a:rPr lang="en-US" sz="1200" dirty="0" smtClean="0">
                <a:solidFill>
                  <a:schemeClr val="bg1"/>
                </a:solidFill>
              </a:rPr>
              <a:t>MBX Move</a:t>
            </a:r>
            <a:endParaRPr lang="en-US" sz="1200" dirty="0">
              <a:solidFill>
                <a:schemeClr val="bg1"/>
              </a:solidFill>
            </a:endParaRPr>
          </a:p>
        </p:txBody>
      </p:sp>
      <p:sp>
        <p:nvSpPr>
          <p:cNvPr id="122" name="TextBox 121"/>
          <p:cNvSpPr txBox="1"/>
          <p:nvPr/>
        </p:nvSpPr>
        <p:spPr>
          <a:xfrm>
            <a:off x="8781125" y="4482562"/>
            <a:ext cx="934923" cy="276999"/>
          </a:xfrm>
          <a:prstGeom prst="rect">
            <a:avLst/>
          </a:prstGeom>
          <a:noFill/>
        </p:spPr>
        <p:txBody>
          <a:bodyPr wrap="square" rtlCol="0">
            <a:spAutoFit/>
          </a:bodyPr>
          <a:lstStyle/>
          <a:p>
            <a:pPr algn="ctr"/>
            <a:r>
              <a:rPr lang="en-US" sz="1200" dirty="0" smtClean="0">
                <a:solidFill>
                  <a:schemeClr val="bg1"/>
                </a:solidFill>
              </a:rPr>
              <a:t>DB Move</a:t>
            </a:r>
            <a:endParaRPr lang="en-US" sz="1200" dirty="0">
              <a:solidFill>
                <a:schemeClr val="bg1"/>
              </a:solidFill>
            </a:endParaRPr>
          </a:p>
        </p:txBody>
      </p:sp>
      <p:sp>
        <p:nvSpPr>
          <p:cNvPr id="123" name="Line Callout 1 (Accent Bar) 122"/>
          <p:cNvSpPr/>
          <p:nvPr/>
        </p:nvSpPr>
        <p:spPr>
          <a:xfrm>
            <a:off x="10548639" y="5499318"/>
            <a:ext cx="1043090" cy="498870"/>
          </a:xfrm>
          <a:prstGeom prst="accentCallout1">
            <a:avLst>
              <a:gd name="adj1" fmla="val 18750"/>
              <a:gd name="adj2" fmla="val -8333"/>
              <a:gd name="adj3" fmla="val 61348"/>
              <a:gd name="adj4" fmla="val -53279"/>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solidFill>
                  <a:schemeClr val="bg1"/>
                </a:solidFill>
              </a:rPr>
              <a:t>Tenant Update</a:t>
            </a:r>
            <a:endParaRPr lang="en-US" sz="1400" dirty="0">
              <a:solidFill>
                <a:schemeClr val="bg1"/>
              </a:solidFill>
            </a:endParaRPr>
          </a:p>
        </p:txBody>
      </p:sp>
      <p:pic>
        <p:nvPicPr>
          <p:cNvPr id="128" name="Picture 3" descr="C:\Users\anily\AppData\Local\Microsoft\Windows\Temporary Internet Files\Content.IE5\053FKSFB\MC90044145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6601" y="2797006"/>
            <a:ext cx="459555" cy="344756"/>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3" descr="C:\Users\anily\AppData\Local\Microsoft\Windows\Temporary Internet Files\Content.IE5\053FKSFB\MC90044145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3868" y="2840029"/>
            <a:ext cx="459555" cy="344756"/>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3" descr="C:\Users\anily\AppData\Local\Microsoft\Windows\Temporary Internet Files\Content.IE5\053FKSFB\MC90044145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3537" y="2743204"/>
            <a:ext cx="459555" cy="344756"/>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3" descr="C:\Users\anily\AppData\Local\Microsoft\Windows\Temporary Internet Files\Content.IE5\053FKSFB\MC90044145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45" y="2801659"/>
            <a:ext cx="459555" cy="3447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Erikash\AppData\Local\Microsoft\Windows\Temporary Internet Files\Content.IE5\ZMTFHR0D\MC90006499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9593" y="4152103"/>
            <a:ext cx="410561" cy="191369"/>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descr="C:\Users\Erikash\AppData\Local\Microsoft\Windows\Temporary Internet Files\Content.IE5\ZMTFHR0D\MC90006499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1097" y="4164358"/>
            <a:ext cx="410561" cy="191369"/>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2" descr="C:\Users\Erikash\AppData\Local\Microsoft\Windows\Temporary Internet Files\Content.IE5\ZMTFHR0D\MC90006499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3094" y="4136295"/>
            <a:ext cx="410561" cy="191369"/>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C:\Users\Erikash\AppData\Local\Microsoft\Windows\Temporary Internet Files\Content.IE5\ZMTFHR0D\MC90006499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4599" y="4148549"/>
            <a:ext cx="410561" cy="19136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rikash\AppData\Local\Microsoft\Windows\Temporary Internet Files\Content.IE5\ZMTFHR0D\MC90043388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9908" y="4728409"/>
            <a:ext cx="378619" cy="284038"/>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3" descr="C:\Users\Erikash\AppData\Local\Microsoft\Windows\Temporary Internet Files\Content.IE5\ZMTFHR0D\MC90043388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90525" y="4744485"/>
            <a:ext cx="378619" cy="284038"/>
          </a:xfrm>
          <a:prstGeom prst="rect">
            <a:avLst/>
          </a:prstGeom>
          <a:noFill/>
          <a:extLst>
            <a:ext uri="{909E8E84-426E-40DD-AFC4-6F175D3DCCD1}">
              <a14:hiddenFill xmlns:a14="http://schemas.microsoft.com/office/drawing/2010/main">
                <a:solidFill>
                  <a:srgbClr val="FFFFFF"/>
                </a:solidFill>
              </a14:hiddenFill>
            </a:ext>
          </a:extLst>
        </p:spPr>
      </p:pic>
      <p:sp>
        <p:nvSpPr>
          <p:cNvPr id="141" name="Content Placeholder 2"/>
          <p:cNvSpPr txBox="1">
            <a:spLocks/>
          </p:cNvSpPr>
          <p:nvPr/>
        </p:nvSpPr>
        <p:spPr>
          <a:xfrm>
            <a:off x="304720" y="2407475"/>
            <a:ext cx="6094413" cy="77731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2. Upgrade OCS (World Wide) </a:t>
            </a:r>
          </a:p>
          <a:p>
            <a:pPr lvl="1"/>
            <a:r>
              <a:rPr lang="en-US" dirty="0" smtClean="0"/>
              <a:t>One-Time upgrade of entire OCS service</a:t>
            </a:r>
          </a:p>
          <a:p>
            <a:pPr lvl="1"/>
            <a:r>
              <a:rPr lang="en-US" dirty="0" smtClean="0"/>
              <a:t>V1 customers will be able to access V2 OCS</a:t>
            </a:r>
          </a:p>
          <a:p>
            <a:pPr lvl="1">
              <a:buNone/>
            </a:pPr>
            <a:endParaRPr lang="en-US" dirty="0" smtClean="0"/>
          </a:p>
        </p:txBody>
      </p:sp>
      <p:sp>
        <p:nvSpPr>
          <p:cNvPr id="142" name="Content Placeholder 2"/>
          <p:cNvSpPr txBox="1">
            <a:spLocks/>
          </p:cNvSpPr>
          <p:nvPr/>
        </p:nvSpPr>
        <p:spPr>
          <a:xfrm>
            <a:off x="304724" y="3429005"/>
            <a:ext cx="6479447" cy="3060407"/>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3</a:t>
            </a:r>
            <a:r>
              <a:rPr lang="en-US" b="1" dirty="0" smtClean="0"/>
              <a:t>. Run Batches: Remaining services are upgraded over time through periodic batches of tenants</a:t>
            </a:r>
          </a:p>
          <a:p>
            <a:pPr lvl="1"/>
            <a:r>
              <a:rPr lang="en-US" dirty="0" smtClean="0"/>
              <a:t>Batches:</a:t>
            </a:r>
          </a:p>
          <a:p>
            <a:pPr lvl="2"/>
            <a:r>
              <a:rPr lang="en-US" dirty="0" smtClean="0"/>
              <a:t>Tenants are grouped together based on V1 datacenter, and specific upgrade date</a:t>
            </a:r>
          </a:p>
          <a:p>
            <a:pPr lvl="2"/>
            <a:endParaRPr lang="en-US" dirty="0" smtClean="0"/>
          </a:p>
          <a:p>
            <a:pPr lvl="1"/>
            <a:r>
              <a:rPr lang="en-US" dirty="0" smtClean="0"/>
              <a:t>Services:</a:t>
            </a:r>
          </a:p>
          <a:p>
            <a:pPr lvl="2"/>
            <a:r>
              <a:rPr lang="en-US" dirty="0" smtClean="0"/>
              <a:t>Exchange: Move all </a:t>
            </a:r>
            <a:r>
              <a:rPr lang="en-US" b="1" dirty="0" smtClean="0"/>
              <a:t>mailboxes </a:t>
            </a:r>
            <a:r>
              <a:rPr lang="en-US" dirty="0" smtClean="0"/>
              <a:t>associated with batch</a:t>
            </a:r>
          </a:p>
          <a:p>
            <a:pPr lvl="2"/>
            <a:r>
              <a:rPr lang="en-US" dirty="0" smtClean="0"/>
              <a:t>SharePoint: ‘Upgrade’ </a:t>
            </a:r>
            <a:r>
              <a:rPr lang="en-US" b="1" dirty="0" smtClean="0"/>
              <a:t>the SP DB </a:t>
            </a:r>
            <a:r>
              <a:rPr lang="en-US" dirty="0" smtClean="0"/>
              <a:t>associated with batch</a:t>
            </a:r>
          </a:p>
          <a:p>
            <a:pPr lvl="2"/>
            <a:r>
              <a:rPr lang="en-US" dirty="0" smtClean="0"/>
              <a:t>MOCP/FOPE: Inplace ‘Upgrade’ of </a:t>
            </a:r>
            <a:r>
              <a:rPr lang="en-US" b="1" dirty="0" smtClean="0"/>
              <a:t>tenants</a:t>
            </a:r>
            <a:r>
              <a:rPr lang="en-US" dirty="0" smtClean="0"/>
              <a:t> associated with batch</a:t>
            </a:r>
          </a:p>
          <a:p>
            <a:pPr lvl="1"/>
            <a:endParaRPr lang="en-US" dirty="0" smtClean="0"/>
          </a:p>
        </p:txBody>
      </p:sp>
    </p:spTree>
    <p:extLst>
      <p:ext uri="{BB962C8B-B14F-4D97-AF65-F5344CB8AC3E}">
        <p14:creationId xmlns:p14="http://schemas.microsoft.com/office/powerpoint/2010/main" val="309244068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7567230" y="2015885"/>
            <a:ext cx="4215303" cy="3470519"/>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ctr"/>
            <a:endParaRPr lang="en-US" sz="1000" dirty="0">
              <a:solidFill>
                <a:schemeClr val="bg1"/>
              </a:solidFill>
            </a:endParaRPr>
          </a:p>
        </p:txBody>
      </p:sp>
      <p:sp>
        <p:nvSpPr>
          <p:cNvPr id="22" name="Rectangle 21"/>
          <p:cNvSpPr/>
          <p:nvPr/>
        </p:nvSpPr>
        <p:spPr>
          <a:xfrm>
            <a:off x="8633753" y="5625926"/>
            <a:ext cx="2844057" cy="1003474"/>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000" dirty="0" smtClean="0">
                <a:solidFill>
                  <a:schemeClr val="bg1"/>
                </a:solidFill>
              </a:rPr>
              <a:t>FOPE</a:t>
            </a:r>
            <a:endParaRPr lang="en-US" sz="1000" dirty="0">
              <a:solidFill>
                <a:schemeClr val="bg1"/>
              </a:solidFill>
            </a:endParaRPr>
          </a:p>
        </p:txBody>
      </p:sp>
      <p:sp>
        <p:nvSpPr>
          <p:cNvPr id="21" name="Rectangle 20"/>
          <p:cNvSpPr/>
          <p:nvPr/>
        </p:nvSpPr>
        <p:spPr>
          <a:xfrm>
            <a:off x="7433253" y="1010337"/>
            <a:ext cx="2317807" cy="672771"/>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000" dirty="0" smtClean="0">
                <a:solidFill>
                  <a:schemeClr val="bg1"/>
                </a:solidFill>
              </a:rPr>
              <a:t>MOCP</a:t>
            </a:r>
            <a:endParaRPr lang="en-US" sz="1000" dirty="0">
              <a:solidFill>
                <a:schemeClr val="bg1"/>
              </a:solidFill>
            </a:endParaRPr>
          </a:p>
        </p:txBody>
      </p:sp>
      <p:sp>
        <p:nvSpPr>
          <p:cNvPr id="10" name="Rectangle 9"/>
          <p:cNvSpPr/>
          <p:nvPr/>
        </p:nvSpPr>
        <p:spPr>
          <a:xfrm>
            <a:off x="7719589" y="2134205"/>
            <a:ext cx="3961368" cy="1438276"/>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en-US" sz="1000" dirty="0" smtClean="0">
                <a:solidFill>
                  <a:schemeClr val="bg1"/>
                </a:solidFill>
              </a:rPr>
              <a:t>BPOS V2</a:t>
            </a:r>
            <a:endParaRPr lang="en-US" sz="1000" dirty="0">
              <a:solidFill>
                <a:schemeClr val="bg1"/>
              </a:solidFill>
            </a:endParaRPr>
          </a:p>
        </p:txBody>
      </p:sp>
      <p:sp>
        <p:nvSpPr>
          <p:cNvPr id="2" name="Title 1"/>
          <p:cNvSpPr>
            <a:spLocks noGrp="1"/>
          </p:cNvSpPr>
          <p:nvPr>
            <p:ph type="title"/>
          </p:nvPr>
        </p:nvSpPr>
        <p:spPr>
          <a:xfrm>
            <a:off x="609441" y="76402"/>
            <a:ext cx="10969943" cy="609398"/>
          </a:xfrm>
        </p:spPr>
        <p:txBody>
          <a:bodyPr/>
          <a:lstStyle/>
          <a:p>
            <a:r>
              <a:rPr lang="en-US" dirty="0" smtClean="0"/>
              <a:t>Tenant Phases of V1-V2 Transition</a:t>
            </a:r>
            <a:endParaRPr lang="en-US" dirty="0"/>
          </a:p>
        </p:txBody>
      </p:sp>
      <p:graphicFrame>
        <p:nvGraphicFramePr>
          <p:cNvPr id="4" name="Diagram 3"/>
          <p:cNvGraphicFramePr/>
          <p:nvPr>
            <p:extLst>
              <p:ext uri="{D42A27DB-BD31-4B8C-83A1-F6EECF244321}">
                <p14:modId xmlns:p14="http://schemas.microsoft.com/office/powerpoint/2010/main" val="2340395284"/>
              </p:ext>
            </p:extLst>
          </p:nvPr>
        </p:nvGraphicFramePr>
        <p:xfrm>
          <a:off x="0" y="762000"/>
          <a:ext cx="4266089"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9446339" y="2801760"/>
            <a:ext cx="2031471"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000" dirty="0" smtClean="0">
                <a:solidFill>
                  <a:schemeClr val="bg1"/>
                </a:solidFill>
              </a:rPr>
              <a:t>MSODS</a:t>
            </a:r>
            <a:endParaRPr lang="en-US" sz="1000" dirty="0">
              <a:solidFill>
                <a:schemeClr val="bg1"/>
              </a:solidFill>
            </a:endParaRPr>
          </a:p>
        </p:txBody>
      </p:sp>
      <p:sp>
        <p:nvSpPr>
          <p:cNvPr id="7" name="Rectangle 6"/>
          <p:cNvSpPr/>
          <p:nvPr/>
        </p:nvSpPr>
        <p:spPr>
          <a:xfrm>
            <a:off x="8024310" y="2344560"/>
            <a:ext cx="1015735" cy="43815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000" dirty="0" smtClean="0">
                <a:solidFill>
                  <a:schemeClr val="bg1"/>
                </a:solidFill>
              </a:rPr>
              <a:t>Upgrade Engine</a:t>
            </a:r>
            <a:endParaRPr lang="en-US" sz="1000" dirty="0">
              <a:solidFill>
                <a:schemeClr val="bg1"/>
              </a:solidFill>
            </a:endParaRPr>
          </a:p>
        </p:txBody>
      </p:sp>
      <p:sp>
        <p:nvSpPr>
          <p:cNvPr id="9" name="Rectangle 8"/>
          <p:cNvSpPr/>
          <p:nvPr/>
        </p:nvSpPr>
        <p:spPr>
          <a:xfrm>
            <a:off x="4837202" y="1963560"/>
            <a:ext cx="2171374" cy="3662366"/>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en-US" sz="1000" dirty="0" smtClean="0">
                <a:solidFill>
                  <a:schemeClr val="bg1"/>
                </a:solidFill>
              </a:rPr>
              <a:t>BPOS V1</a:t>
            </a:r>
            <a:endParaRPr lang="en-US" sz="1000" dirty="0">
              <a:solidFill>
                <a:schemeClr val="bg1"/>
              </a:solidFill>
            </a:endParaRPr>
          </a:p>
        </p:txBody>
      </p:sp>
      <p:sp>
        <p:nvSpPr>
          <p:cNvPr id="11" name="Rectangle 10"/>
          <p:cNvSpPr/>
          <p:nvPr/>
        </p:nvSpPr>
        <p:spPr>
          <a:xfrm>
            <a:off x="8024310" y="3030360"/>
            <a:ext cx="101573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000" dirty="0" smtClean="0">
                <a:solidFill>
                  <a:schemeClr val="bg1"/>
                </a:solidFill>
              </a:rPr>
              <a:t>Directory Sync</a:t>
            </a:r>
            <a:endParaRPr lang="en-US" sz="1000" dirty="0">
              <a:solidFill>
                <a:schemeClr val="bg1"/>
              </a:solidFill>
            </a:endParaRPr>
          </a:p>
        </p:txBody>
      </p:sp>
      <p:sp>
        <p:nvSpPr>
          <p:cNvPr id="13" name="Rectangle 12"/>
          <p:cNvSpPr/>
          <p:nvPr/>
        </p:nvSpPr>
        <p:spPr>
          <a:xfrm>
            <a:off x="9501918" y="3716160"/>
            <a:ext cx="1468026" cy="715992"/>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000" dirty="0" smtClean="0">
                <a:solidFill>
                  <a:schemeClr val="bg1"/>
                </a:solidFill>
              </a:rPr>
              <a:t>SharePoint</a:t>
            </a:r>
            <a:endParaRPr lang="en-US" sz="1000" dirty="0">
              <a:solidFill>
                <a:schemeClr val="bg1"/>
              </a:solidFill>
            </a:endParaRPr>
          </a:p>
        </p:txBody>
      </p:sp>
      <p:sp>
        <p:nvSpPr>
          <p:cNvPr id="15" name="Rectangle 14"/>
          <p:cNvSpPr/>
          <p:nvPr/>
        </p:nvSpPr>
        <p:spPr>
          <a:xfrm>
            <a:off x="9477963" y="4554360"/>
            <a:ext cx="1999847" cy="80010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000" dirty="0" smtClean="0">
                <a:solidFill>
                  <a:schemeClr val="bg1"/>
                </a:solidFill>
              </a:rPr>
              <a:t>Exchange</a:t>
            </a:r>
            <a:endParaRPr lang="en-US" sz="1000" dirty="0">
              <a:solidFill>
                <a:schemeClr val="bg1"/>
              </a:solidFill>
            </a:endParaRPr>
          </a:p>
        </p:txBody>
      </p:sp>
      <p:sp>
        <p:nvSpPr>
          <p:cNvPr id="16" name="Rectangle 15"/>
          <p:cNvSpPr/>
          <p:nvPr/>
        </p:nvSpPr>
        <p:spPr>
          <a:xfrm>
            <a:off x="9344766" y="5022954"/>
            <a:ext cx="812588" cy="208963"/>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1000" dirty="0" smtClean="0">
                <a:solidFill>
                  <a:schemeClr val="bg1"/>
                </a:solidFill>
              </a:rPr>
              <a:t>MRS</a:t>
            </a:r>
            <a:endParaRPr lang="en-US" sz="1000" dirty="0">
              <a:solidFill>
                <a:schemeClr val="bg1"/>
              </a:solidFill>
            </a:endParaRPr>
          </a:p>
        </p:txBody>
      </p:sp>
      <p:sp>
        <p:nvSpPr>
          <p:cNvPr id="17" name="Rectangle 16"/>
          <p:cNvSpPr/>
          <p:nvPr/>
        </p:nvSpPr>
        <p:spPr>
          <a:xfrm>
            <a:off x="8735325" y="4554365"/>
            <a:ext cx="1015734" cy="431143"/>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sz="1000" dirty="0" smtClean="0">
                <a:solidFill>
                  <a:schemeClr val="bg1"/>
                </a:solidFill>
              </a:rPr>
              <a:t>Exchange Handler</a:t>
            </a:r>
            <a:endParaRPr lang="en-US" sz="1000" dirty="0">
              <a:solidFill>
                <a:schemeClr val="bg1"/>
              </a:solidFill>
            </a:endParaRPr>
          </a:p>
        </p:txBody>
      </p:sp>
      <p:sp>
        <p:nvSpPr>
          <p:cNvPr id="18" name="Rectangle 17"/>
          <p:cNvSpPr/>
          <p:nvPr/>
        </p:nvSpPr>
        <p:spPr>
          <a:xfrm>
            <a:off x="8735326" y="3716165"/>
            <a:ext cx="1015735" cy="436085"/>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sz="1000" dirty="0" smtClean="0">
                <a:solidFill>
                  <a:schemeClr val="bg1"/>
                </a:solidFill>
              </a:rPr>
              <a:t>SharePoint</a:t>
            </a:r>
          </a:p>
          <a:p>
            <a:pPr algn="ctr"/>
            <a:r>
              <a:rPr lang="en-US" sz="1000" dirty="0" smtClean="0">
                <a:solidFill>
                  <a:schemeClr val="bg1"/>
                </a:solidFill>
              </a:rPr>
              <a:t>Handler</a:t>
            </a:r>
            <a:endParaRPr lang="en-US" sz="1000" dirty="0">
              <a:solidFill>
                <a:schemeClr val="bg1"/>
              </a:solidFill>
            </a:endParaRPr>
          </a:p>
        </p:txBody>
      </p:sp>
      <p:sp>
        <p:nvSpPr>
          <p:cNvPr id="19" name="Rectangle 18"/>
          <p:cNvSpPr/>
          <p:nvPr/>
        </p:nvSpPr>
        <p:spPr>
          <a:xfrm>
            <a:off x="8532178" y="5544965"/>
            <a:ext cx="1015734" cy="431143"/>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sz="1000" dirty="0" smtClean="0">
                <a:solidFill>
                  <a:schemeClr val="bg1"/>
                </a:solidFill>
              </a:rPr>
              <a:t>FOPE</a:t>
            </a:r>
            <a:br>
              <a:rPr lang="en-US" sz="1000" dirty="0" smtClean="0">
                <a:solidFill>
                  <a:schemeClr val="bg1"/>
                </a:solidFill>
              </a:rPr>
            </a:br>
            <a:r>
              <a:rPr lang="en-US" sz="1000" dirty="0" smtClean="0">
                <a:solidFill>
                  <a:schemeClr val="bg1"/>
                </a:solidFill>
              </a:rPr>
              <a:t>Handler</a:t>
            </a:r>
            <a:endParaRPr lang="en-US" sz="1000" dirty="0">
              <a:solidFill>
                <a:schemeClr val="bg1"/>
              </a:solidFill>
            </a:endParaRPr>
          </a:p>
        </p:txBody>
      </p:sp>
      <p:sp>
        <p:nvSpPr>
          <p:cNvPr id="20" name="Rectangle 19"/>
          <p:cNvSpPr/>
          <p:nvPr/>
        </p:nvSpPr>
        <p:spPr>
          <a:xfrm>
            <a:off x="7221482" y="1346722"/>
            <a:ext cx="1015734" cy="431143"/>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sz="1000" dirty="0" smtClean="0">
                <a:solidFill>
                  <a:schemeClr val="bg1"/>
                </a:solidFill>
              </a:rPr>
              <a:t>OCP Handler</a:t>
            </a:r>
            <a:endParaRPr lang="en-US" sz="1000" dirty="0">
              <a:solidFill>
                <a:schemeClr val="bg1"/>
              </a:solidFill>
            </a:endParaRPr>
          </a:p>
        </p:txBody>
      </p:sp>
      <p:sp>
        <p:nvSpPr>
          <p:cNvPr id="23" name="Rectangle 22"/>
          <p:cNvSpPr/>
          <p:nvPr/>
        </p:nvSpPr>
        <p:spPr>
          <a:xfrm>
            <a:off x="8869478" y="6121227"/>
            <a:ext cx="1015734" cy="330546"/>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1000" dirty="0" smtClean="0">
                <a:solidFill>
                  <a:schemeClr val="bg1"/>
                </a:solidFill>
              </a:rPr>
              <a:t>V1 Reseller</a:t>
            </a:r>
            <a:endParaRPr lang="en-US" sz="1000" dirty="0">
              <a:solidFill>
                <a:schemeClr val="bg1"/>
              </a:solidFill>
            </a:endParaRPr>
          </a:p>
        </p:txBody>
      </p:sp>
      <p:sp>
        <p:nvSpPr>
          <p:cNvPr id="24" name="Rectangle 23"/>
          <p:cNvSpPr/>
          <p:nvPr/>
        </p:nvSpPr>
        <p:spPr>
          <a:xfrm>
            <a:off x="10088362" y="6121227"/>
            <a:ext cx="1015734" cy="330546"/>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1000" dirty="0" smtClean="0">
                <a:solidFill>
                  <a:schemeClr val="bg1"/>
                </a:solidFill>
              </a:rPr>
              <a:t>V2 Reseller</a:t>
            </a:r>
            <a:endParaRPr lang="en-US" sz="1000" dirty="0">
              <a:solidFill>
                <a:schemeClr val="bg1"/>
              </a:solidFill>
            </a:endParaRPr>
          </a:p>
        </p:txBody>
      </p:sp>
      <p:sp>
        <p:nvSpPr>
          <p:cNvPr id="25" name="Rectangle 24"/>
          <p:cNvSpPr/>
          <p:nvPr/>
        </p:nvSpPr>
        <p:spPr>
          <a:xfrm>
            <a:off x="5165397" y="2801760"/>
            <a:ext cx="1422030"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1000" dirty="0" smtClean="0">
                <a:solidFill>
                  <a:schemeClr val="bg1"/>
                </a:solidFill>
              </a:rPr>
              <a:t>V1- Active Directory</a:t>
            </a:r>
            <a:endParaRPr lang="en-US" sz="1000" dirty="0">
              <a:solidFill>
                <a:schemeClr val="bg1"/>
              </a:solidFill>
            </a:endParaRPr>
          </a:p>
        </p:txBody>
      </p:sp>
      <p:sp>
        <p:nvSpPr>
          <p:cNvPr id="26" name="Rectangle 25"/>
          <p:cNvSpPr/>
          <p:nvPr/>
        </p:nvSpPr>
        <p:spPr>
          <a:xfrm>
            <a:off x="5211872" y="3716160"/>
            <a:ext cx="1422030"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1000" dirty="0" smtClean="0">
                <a:solidFill>
                  <a:schemeClr val="bg1"/>
                </a:solidFill>
              </a:rPr>
              <a:t>V1 SharePoint</a:t>
            </a:r>
            <a:endParaRPr lang="en-US" sz="1000" dirty="0">
              <a:solidFill>
                <a:schemeClr val="bg1"/>
              </a:solidFill>
            </a:endParaRPr>
          </a:p>
        </p:txBody>
      </p:sp>
      <p:sp>
        <p:nvSpPr>
          <p:cNvPr id="27" name="Rectangle 26"/>
          <p:cNvSpPr/>
          <p:nvPr/>
        </p:nvSpPr>
        <p:spPr>
          <a:xfrm>
            <a:off x="5190789" y="4630560"/>
            <a:ext cx="1422030"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1000" dirty="0" smtClean="0">
                <a:solidFill>
                  <a:schemeClr val="bg1"/>
                </a:solidFill>
              </a:rPr>
              <a:t>V1 Exchange</a:t>
            </a:r>
            <a:endParaRPr lang="en-US" sz="1000" dirty="0">
              <a:solidFill>
                <a:schemeClr val="bg1"/>
              </a:solidFill>
            </a:endParaRPr>
          </a:p>
        </p:txBody>
      </p:sp>
      <p:sp>
        <p:nvSpPr>
          <p:cNvPr id="32" name="Rectangle 31"/>
          <p:cNvSpPr/>
          <p:nvPr/>
        </p:nvSpPr>
        <p:spPr>
          <a:xfrm>
            <a:off x="5198455" y="2305655"/>
            <a:ext cx="1422030" cy="342900"/>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1000" dirty="0" smtClean="0">
                <a:solidFill>
                  <a:schemeClr val="bg1"/>
                </a:solidFill>
              </a:rPr>
              <a:t>MOAC</a:t>
            </a:r>
            <a:endParaRPr lang="en-US" sz="1000" dirty="0">
              <a:solidFill>
                <a:schemeClr val="bg1"/>
              </a:solidFill>
            </a:endParaRPr>
          </a:p>
        </p:txBody>
      </p:sp>
      <p:sp>
        <p:nvSpPr>
          <p:cNvPr id="33" name="Rectangle 32"/>
          <p:cNvSpPr/>
          <p:nvPr/>
        </p:nvSpPr>
        <p:spPr>
          <a:xfrm>
            <a:off x="4998188" y="1049160"/>
            <a:ext cx="1604095" cy="628156"/>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en-US" sz="1000" dirty="0" smtClean="0">
                <a:solidFill>
                  <a:schemeClr val="bg1"/>
                </a:solidFill>
              </a:rPr>
              <a:t>Customer</a:t>
            </a:r>
            <a:endParaRPr lang="en-US" sz="1000" dirty="0">
              <a:solidFill>
                <a:schemeClr val="bg1"/>
              </a:solidFill>
            </a:endParaRPr>
          </a:p>
        </p:txBody>
      </p:sp>
      <p:pic>
        <p:nvPicPr>
          <p:cNvPr id="34" name="Picture 3" descr="C:\Users\anily\AppData\Local\Microsoft\Windows\Temporary Internet Files\Content.IE5\053FKSFB\MC900441457[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37200" y="1203376"/>
            <a:ext cx="919110" cy="689512"/>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10049388" y="1219205"/>
            <a:ext cx="1634931" cy="672771"/>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000" dirty="0" smtClean="0">
                <a:solidFill>
                  <a:schemeClr val="bg1"/>
                </a:solidFill>
              </a:rPr>
              <a:t>Live</a:t>
            </a:r>
            <a:endParaRPr lang="en-US" sz="1000" dirty="0">
              <a:solidFill>
                <a:schemeClr val="bg1"/>
              </a:solidFill>
            </a:endParaRPr>
          </a:p>
        </p:txBody>
      </p:sp>
      <p:grpSp>
        <p:nvGrpSpPr>
          <p:cNvPr id="3" name="Group 42"/>
          <p:cNvGrpSpPr/>
          <p:nvPr/>
        </p:nvGrpSpPr>
        <p:grpSpPr>
          <a:xfrm>
            <a:off x="6120004" y="1600205"/>
            <a:ext cx="5350140" cy="3693215"/>
            <a:chOff x="4591199" y="1600200"/>
            <a:chExt cx="4013650" cy="3693215"/>
          </a:xfrm>
        </p:grpSpPr>
        <p:sp>
          <p:nvSpPr>
            <p:cNvPr id="28" name="Right Arrow 27"/>
            <p:cNvSpPr/>
            <p:nvPr/>
          </p:nvSpPr>
          <p:spPr>
            <a:xfrm>
              <a:off x="4941857" y="3035122"/>
              <a:ext cx="1077943" cy="30003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bg1"/>
                </a:solidFill>
              </a:endParaRPr>
            </a:p>
          </p:txBody>
        </p:sp>
        <p:sp>
          <p:nvSpPr>
            <p:cNvPr id="29" name="Right Arrow 28"/>
            <p:cNvSpPr/>
            <p:nvPr/>
          </p:nvSpPr>
          <p:spPr>
            <a:xfrm>
              <a:off x="6731118" y="3035122"/>
              <a:ext cx="538971" cy="30003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bg1"/>
                </a:solidFill>
              </a:endParaRPr>
            </a:p>
          </p:txBody>
        </p:sp>
        <p:sp>
          <p:nvSpPr>
            <p:cNvPr id="30" name="Right Arrow 29"/>
            <p:cNvSpPr/>
            <p:nvPr/>
          </p:nvSpPr>
          <p:spPr>
            <a:xfrm rot="5400000">
              <a:off x="7146354" y="3479698"/>
              <a:ext cx="538971" cy="30003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bg1"/>
                </a:solidFill>
              </a:endParaRPr>
            </a:p>
          </p:txBody>
        </p:sp>
        <p:sp>
          <p:nvSpPr>
            <p:cNvPr id="31" name="Right Arrow 30"/>
            <p:cNvSpPr/>
            <p:nvPr/>
          </p:nvSpPr>
          <p:spPr>
            <a:xfrm rot="5400000">
              <a:off x="7773860" y="3938944"/>
              <a:ext cx="1361940" cy="30003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bg1"/>
                </a:solidFill>
              </a:endParaRPr>
            </a:p>
          </p:txBody>
        </p:sp>
        <p:pic>
          <p:nvPicPr>
            <p:cNvPr id="35" name="Picture 3" descr="C:\Users\anily\AppData\Local\Microsoft\Windows\Temporary Internet Files\Content.IE5\053FKSFB\MC900441457[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91199" y="3162782"/>
              <a:ext cx="344756" cy="34475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anily\AppData\Local\Microsoft\Windows\Temporary Internet Files\Content.IE5\053FKSFB\MC900441457[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0089" y="3048482"/>
              <a:ext cx="344756" cy="34475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anily\AppData\Local\Microsoft\Windows\Temporary Internet Files\Content.IE5\053FKSFB\MC900441457[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678" y="3979867"/>
              <a:ext cx="344756" cy="34475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anily\AppData\Local\Microsoft\Windows\Temporary Internet Files\Content.IE5\053FKSFB\MC900441457[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7861" y="4948659"/>
              <a:ext cx="344756" cy="34475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anily\AppData\Local\Microsoft\Windows\Temporary Internet Files\Content.IE5\053FKSFB\MC900441457[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11355" y="1600200"/>
              <a:ext cx="344756" cy="344756"/>
            </a:xfrm>
            <a:prstGeom prst="rect">
              <a:avLst/>
            </a:prstGeom>
            <a:noFill/>
            <a:extLst>
              <a:ext uri="{909E8E84-426E-40DD-AFC4-6F175D3DCCD1}">
                <a14:hiddenFill xmlns:a14="http://schemas.microsoft.com/office/drawing/2010/main">
                  <a:solidFill>
                    <a:srgbClr val="FFFFFF"/>
                  </a:solidFill>
                </a14:hiddenFill>
              </a:ext>
            </a:extLst>
          </p:spPr>
        </p:pic>
        <p:sp>
          <p:nvSpPr>
            <p:cNvPr id="41" name="Right Arrow 40"/>
            <p:cNvSpPr/>
            <p:nvPr/>
          </p:nvSpPr>
          <p:spPr>
            <a:xfrm rot="18687090">
              <a:off x="6455314" y="2337816"/>
              <a:ext cx="1595686" cy="30003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bg1"/>
                </a:solidFill>
              </a:endParaRPr>
            </a:p>
          </p:txBody>
        </p:sp>
      </p:grpSp>
      <p:grpSp>
        <p:nvGrpSpPr>
          <p:cNvPr id="5" name="Group 45"/>
          <p:cNvGrpSpPr/>
          <p:nvPr/>
        </p:nvGrpSpPr>
        <p:grpSpPr>
          <a:xfrm>
            <a:off x="7961067" y="2729522"/>
            <a:ext cx="631090" cy="318965"/>
            <a:chOff x="5972355" y="2729517"/>
            <a:chExt cx="473441" cy="318965"/>
          </a:xfrm>
        </p:grpSpPr>
        <p:sp>
          <p:nvSpPr>
            <p:cNvPr id="44" name="Down Arrow 43"/>
            <p:cNvSpPr/>
            <p:nvPr/>
          </p:nvSpPr>
          <p:spPr>
            <a:xfrm>
              <a:off x="6248400" y="2782710"/>
              <a:ext cx="197396" cy="265772"/>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chemeClr val="bg1"/>
                </a:solidFill>
              </a:endParaRPr>
            </a:p>
          </p:txBody>
        </p:sp>
        <p:sp>
          <p:nvSpPr>
            <p:cNvPr id="45" name="Oval 44"/>
            <p:cNvSpPr/>
            <p:nvPr/>
          </p:nvSpPr>
          <p:spPr>
            <a:xfrm>
              <a:off x="5972355" y="2729517"/>
              <a:ext cx="276045" cy="30560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bg1"/>
                  </a:solidFill>
                </a:rPr>
                <a:t>1</a:t>
              </a:r>
              <a:endParaRPr lang="en-US" dirty="0">
                <a:solidFill>
                  <a:schemeClr val="bg1"/>
                </a:solidFill>
              </a:endParaRPr>
            </a:p>
          </p:txBody>
        </p:sp>
      </p:grpSp>
      <p:sp>
        <p:nvSpPr>
          <p:cNvPr id="47" name="Down Arrow 46"/>
          <p:cNvSpPr/>
          <p:nvPr/>
        </p:nvSpPr>
        <p:spPr>
          <a:xfrm rot="4198906">
            <a:off x="7189810" y="1812469"/>
            <a:ext cx="192915" cy="179385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chemeClr val="bg1"/>
              </a:solidFill>
            </a:endParaRPr>
          </a:p>
        </p:txBody>
      </p:sp>
      <p:sp>
        <p:nvSpPr>
          <p:cNvPr id="48" name="Right Arrow 47"/>
          <p:cNvSpPr/>
          <p:nvPr/>
        </p:nvSpPr>
        <p:spPr>
          <a:xfrm rot="16200000">
            <a:off x="4613115" y="2160989"/>
            <a:ext cx="1167310" cy="199973"/>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bg1"/>
              </a:solidFill>
            </a:endParaRPr>
          </a:p>
        </p:txBody>
      </p:sp>
      <p:sp>
        <p:nvSpPr>
          <p:cNvPr id="49" name="Right Arrow 48"/>
          <p:cNvSpPr/>
          <p:nvPr/>
        </p:nvSpPr>
        <p:spPr>
          <a:xfrm rot="5400000">
            <a:off x="4816262" y="2166777"/>
            <a:ext cx="1167310" cy="199973"/>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bg1"/>
              </a:solidFill>
            </a:endParaRPr>
          </a:p>
        </p:txBody>
      </p:sp>
      <p:sp>
        <p:nvSpPr>
          <p:cNvPr id="50" name="Right Arrow 49"/>
          <p:cNvSpPr/>
          <p:nvPr/>
        </p:nvSpPr>
        <p:spPr>
          <a:xfrm rot="20208581">
            <a:off x="6340261" y="2509008"/>
            <a:ext cx="1717074" cy="138481"/>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bg1"/>
              </a:solidFill>
            </a:endParaRPr>
          </a:p>
        </p:txBody>
      </p:sp>
      <p:sp>
        <p:nvSpPr>
          <p:cNvPr id="51" name="Oval 50"/>
          <p:cNvSpPr/>
          <p:nvPr/>
        </p:nvSpPr>
        <p:spPr>
          <a:xfrm>
            <a:off x="7121888" y="2700545"/>
            <a:ext cx="367964" cy="30560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bg1"/>
                </a:solidFill>
              </a:rPr>
              <a:t>2</a:t>
            </a:r>
            <a:endParaRPr lang="en-US" dirty="0">
              <a:solidFill>
                <a:schemeClr val="bg1"/>
              </a:solidFill>
            </a:endParaRPr>
          </a:p>
        </p:txBody>
      </p:sp>
      <p:sp>
        <p:nvSpPr>
          <p:cNvPr id="52" name="16-Point Star 51"/>
          <p:cNvSpPr/>
          <p:nvPr/>
        </p:nvSpPr>
        <p:spPr>
          <a:xfrm>
            <a:off x="4897272" y="1790528"/>
            <a:ext cx="827519" cy="343677"/>
          </a:xfrm>
          <a:prstGeom prst="star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800" dirty="0" smtClean="0">
                <a:solidFill>
                  <a:schemeClr val="bg1"/>
                </a:solidFill>
              </a:rPr>
              <a:t>OK</a:t>
            </a:r>
            <a:endParaRPr lang="en-US" sz="800" dirty="0">
              <a:solidFill>
                <a:schemeClr val="bg1"/>
              </a:solidFill>
            </a:endParaRPr>
          </a:p>
        </p:txBody>
      </p:sp>
      <p:sp>
        <p:nvSpPr>
          <p:cNvPr id="53" name="Down Arrow 52"/>
          <p:cNvSpPr/>
          <p:nvPr/>
        </p:nvSpPr>
        <p:spPr>
          <a:xfrm rot="20787247">
            <a:off x="8767664" y="2735705"/>
            <a:ext cx="297003" cy="1072885"/>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chemeClr val="bg1"/>
              </a:solidFill>
            </a:endParaRPr>
          </a:p>
        </p:txBody>
      </p:sp>
      <p:sp>
        <p:nvSpPr>
          <p:cNvPr id="54" name="Down Arrow 53"/>
          <p:cNvSpPr/>
          <p:nvPr/>
        </p:nvSpPr>
        <p:spPr>
          <a:xfrm rot="20787247">
            <a:off x="8381263" y="2700054"/>
            <a:ext cx="297003" cy="1911181"/>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chemeClr val="bg1"/>
              </a:solidFill>
            </a:endParaRPr>
          </a:p>
        </p:txBody>
      </p:sp>
      <p:sp>
        <p:nvSpPr>
          <p:cNvPr id="55" name="Down Arrow 54"/>
          <p:cNvSpPr/>
          <p:nvPr/>
        </p:nvSpPr>
        <p:spPr>
          <a:xfrm rot="16200000">
            <a:off x="8262023" y="3333765"/>
            <a:ext cx="326317" cy="3900871"/>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chemeClr val="bg1"/>
              </a:solidFill>
            </a:endParaRPr>
          </a:p>
        </p:txBody>
      </p:sp>
      <p:sp>
        <p:nvSpPr>
          <p:cNvPr id="56" name="Down Arrow 55"/>
          <p:cNvSpPr/>
          <p:nvPr/>
        </p:nvSpPr>
        <p:spPr>
          <a:xfrm rot="5400000">
            <a:off x="7463064" y="2729979"/>
            <a:ext cx="332487" cy="251204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chemeClr val="bg1"/>
              </a:solidFill>
            </a:endParaRPr>
          </a:p>
        </p:txBody>
      </p:sp>
      <p:sp>
        <p:nvSpPr>
          <p:cNvPr id="57" name="TextBox 56"/>
          <p:cNvSpPr txBox="1"/>
          <p:nvPr/>
        </p:nvSpPr>
        <p:spPr>
          <a:xfrm>
            <a:off x="7414870" y="5131283"/>
            <a:ext cx="2614838" cy="276999"/>
          </a:xfrm>
          <a:prstGeom prst="rect">
            <a:avLst/>
          </a:prstGeom>
          <a:noFill/>
        </p:spPr>
        <p:txBody>
          <a:bodyPr wrap="square" rtlCol="0">
            <a:spAutoFit/>
          </a:bodyPr>
          <a:lstStyle/>
          <a:p>
            <a:r>
              <a:rPr lang="en-US" sz="1200" dirty="0" smtClean="0">
                <a:solidFill>
                  <a:schemeClr val="bg1"/>
                </a:solidFill>
              </a:rPr>
              <a:t>Pre-Copy Mailbox</a:t>
            </a:r>
            <a:endParaRPr lang="en-US" sz="1200" dirty="0">
              <a:solidFill>
                <a:schemeClr val="bg1"/>
              </a:solidFill>
            </a:endParaRPr>
          </a:p>
        </p:txBody>
      </p:sp>
      <p:sp>
        <p:nvSpPr>
          <p:cNvPr id="58" name="TextBox 57"/>
          <p:cNvSpPr txBox="1"/>
          <p:nvPr/>
        </p:nvSpPr>
        <p:spPr>
          <a:xfrm>
            <a:off x="6831502" y="3841372"/>
            <a:ext cx="2614838" cy="276999"/>
          </a:xfrm>
          <a:prstGeom prst="rect">
            <a:avLst/>
          </a:prstGeom>
          <a:noFill/>
        </p:spPr>
        <p:txBody>
          <a:bodyPr wrap="square" rtlCol="0">
            <a:spAutoFit/>
          </a:bodyPr>
          <a:lstStyle/>
          <a:p>
            <a:r>
              <a:rPr lang="en-US" sz="1200" dirty="0" smtClean="0">
                <a:solidFill>
                  <a:schemeClr val="bg1"/>
                </a:solidFill>
              </a:rPr>
              <a:t>Prep SP Sites</a:t>
            </a:r>
            <a:endParaRPr lang="en-US" sz="1200" dirty="0">
              <a:solidFill>
                <a:schemeClr val="bg1"/>
              </a:solidFill>
            </a:endParaRPr>
          </a:p>
        </p:txBody>
      </p:sp>
      <p:sp>
        <p:nvSpPr>
          <p:cNvPr id="59" name="Oval 58"/>
          <p:cNvSpPr/>
          <p:nvPr/>
        </p:nvSpPr>
        <p:spPr>
          <a:xfrm>
            <a:off x="8477631" y="3053524"/>
            <a:ext cx="367964" cy="30560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bg1"/>
                </a:solidFill>
              </a:rPr>
              <a:t>3</a:t>
            </a:r>
            <a:endParaRPr lang="en-US" dirty="0">
              <a:solidFill>
                <a:schemeClr val="bg1"/>
              </a:solidFill>
            </a:endParaRPr>
          </a:p>
        </p:txBody>
      </p:sp>
      <p:sp>
        <p:nvSpPr>
          <p:cNvPr id="60" name="Down Arrow 59"/>
          <p:cNvSpPr/>
          <p:nvPr/>
        </p:nvSpPr>
        <p:spPr>
          <a:xfrm rot="9132351">
            <a:off x="8086633" y="1634067"/>
            <a:ext cx="301171" cy="763626"/>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chemeClr val="bg1"/>
              </a:solidFill>
            </a:endParaRPr>
          </a:p>
        </p:txBody>
      </p:sp>
      <p:sp>
        <p:nvSpPr>
          <p:cNvPr id="61" name="Oval 60"/>
          <p:cNvSpPr/>
          <p:nvPr/>
        </p:nvSpPr>
        <p:spPr>
          <a:xfrm>
            <a:off x="7989033" y="2152857"/>
            <a:ext cx="367964" cy="30560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bg1"/>
                </a:solidFill>
              </a:rPr>
              <a:t>4</a:t>
            </a:r>
            <a:endParaRPr lang="en-US" dirty="0">
              <a:solidFill>
                <a:schemeClr val="bg1"/>
              </a:solidFill>
            </a:endParaRPr>
          </a:p>
        </p:txBody>
      </p:sp>
      <p:sp>
        <p:nvSpPr>
          <p:cNvPr id="64" name="Right Arrow 63"/>
          <p:cNvSpPr/>
          <p:nvPr/>
        </p:nvSpPr>
        <p:spPr>
          <a:xfrm rot="2281803">
            <a:off x="893552" y="3569295"/>
            <a:ext cx="711015" cy="381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65" name="Down Arrow 64"/>
          <p:cNvSpPr/>
          <p:nvPr/>
        </p:nvSpPr>
        <p:spPr>
          <a:xfrm rot="4176830">
            <a:off x="7141251" y="1824961"/>
            <a:ext cx="225937" cy="1784127"/>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chemeClr val="bg1"/>
              </a:solidFill>
            </a:endParaRPr>
          </a:p>
        </p:txBody>
      </p:sp>
      <p:sp>
        <p:nvSpPr>
          <p:cNvPr id="66" name="Right Arrow 65"/>
          <p:cNvSpPr/>
          <p:nvPr/>
        </p:nvSpPr>
        <p:spPr>
          <a:xfrm rot="2281803">
            <a:off x="871181" y="803929"/>
            <a:ext cx="711015" cy="381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67" name="Right Arrow 66"/>
          <p:cNvSpPr/>
          <p:nvPr/>
        </p:nvSpPr>
        <p:spPr>
          <a:xfrm rot="2281803">
            <a:off x="873415" y="1940613"/>
            <a:ext cx="711015" cy="381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68" name="Right Arrow 67"/>
          <p:cNvSpPr/>
          <p:nvPr/>
        </p:nvSpPr>
        <p:spPr>
          <a:xfrm rot="2281803">
            <a:off x="893555" y="2815645"/>
            <a:ext cx="711015" cy="381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69" name="Down Arrow 68"/>
          <p:cNvSpPr/>
          <p:nvPr/>
        </p:nvSpPr>
        <p:spPr>
          <a:xfrm rot="20787247">
            <a:off x="8898682" y="2754377"/>
            <a:ext cx="297003" cy="1072885"/>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chemeClr val="bg1"/>
              </a:solidFill>
            </a:endParaRPr>
          </a:p>
        </p:txBody>
      </p:sp>
      <p:sp>
        <p:nvSpPr>
          <p:cNvPr id="70" name="Down Arrow 69"/>
          <p:cNvSpPr/>
          <p:nvPr/>
        </p:nvSpPr>
        <p:spPr>
          <a:xfrm rot="20787247">
            <a:off x="8451689" y="2667032"/>
            <a:ext cx="297003" cy="1967109"/>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chemeClr val="bg1"/>
              </a:solidFill>
            </a:endParaRPr>
          </a:p>
        </p:txBody>
      </p:sp>
      <p:sp>
        <p:nvSpPr>
          <p:cNvPr id="71" name="Down Arrow 70"/>
          <p:cNvSpPr/>
          <p:nvPr/>
        </p:nvSpPr>
        <p:spPr>
          <a:xfrm rot="16200000">
            <a:off x="8287987" y="3372811"/>
            <a:ext cx="326317" cy="3900871"/>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chemeClr val="bg1"/>
              </a:solidFill>
            </a:endParaRPr>
          </a:p>
        </p:txBody>
      </p:sp>
      <p:sp>
        <p:nvSpPr>
          <p:cNvPr id="72" name="TextBox 71"/>
          <p:cNvSpPr txBox="1"/>
          <p:nvPr/>
        </p:nvSpPr>
        <p:spPr>
          <a:xfrm>
            <a:off x="7440834" y="5170329"/>
            <a:ext cx="2614838" cy="276999"/>
          </a:xfrm>
          <a:prstGeom prst="rect">
            <a:avLst/>
          </a:prstGeom>
          <a:noFill/>
        </p:spPr>
        <p:txBody>
          <a:bodyPr wrap="square" rtlCol="0">
            <a:spAutoFit/>
          </a:bodyPr>
          <a:lstStyle/>
          <a:p>
            <a:r>
              <a:rPr lang="en-US" sz="1200" dirty="0" smtClean="0">
                <a:solidFill>
                  <a:schemeClr val="bg1"/>
                </a:solidFill>
              </a:rPr>
              <a:t>Finish Move Mailbox</a:t>
            </a:r>
            <a:endParaRPr lang="en-US" sz="1200" dirty="0">
              <a:solidFill>
                <a:schemeClr val="bg1"/>
              </a:solidFill>
            </a:endParaRPr>
          </a:p>
        </p:txBody>
      </p:sp>
      <p:sp>
        <p:nvSpPr>
          <p:cNvPr id="73" name="Down Arrow 72"/>
          <p:cNvSpPr/>
          <p:nvPr/>
        </p:nvSpPr>
        <p:spPr>
          <a:xfrm rot="16200000">
            <a:off x="8262018" y="2198725"/>
            <a:ext cx="326317" cy="3900871"/>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chemeClr val="bg1"/>
              </a:solidFill>
            </a:endParaRPr>
          </a:p>
        </p:txBody>
      </p:sp>
      <p:sp>
        <p:nvSpPr>
          <p:cNvPr id="74" name="TextBox 73"/>
          <p:cNvSpPr txBox="1"/>
          <p:nvPr/>
        </p:nvSpPr>
        <p:spPr>
          <a:xfrm>
            <a:off x="7414866" y="3996246"/>
            <a:ext cx="2614838" cy="276999"/>
          </a:xfrm>
          <a:prstGeom prst="rect">
            <a:avLst/>
          </a:prstGeom>
          <a:noFill/>
        </p:spPr>
        <p:txBody>
          <a:bodyPr wrap="square" rtlCol="0">
            <a:spAutoFit/>
          </a:bodyPr>
          <a:lstStyle/>
          <a:p>
            <a:r>
              <a:rPr lang="en-US" sz="1200" dirty="0" smtClean="0">
                <a:solidFill>
                  <a:schemeClr val="bg1"/>
                </a:solidFill>
              </a:rPr>
              <a:t>Move SP Content</a:t>
            </a:r>
            <a:endParaRPr lang="en-US" sz="1200" dirty="0">
              <a:solidFill>
                <a:schemeClr val="bg1"/>
              </a:solidFill>
            </a:endParaRPr>
          </a:p>
        </p:txBody>
      </p:sp>
      <p:sp>
        <p:nvSpPr>
          <p:cNvPr id="75" name="Oval 74"/>
          <p:cNvSpPr/>
          <p:nvPr/>
        </p:nvSpPr>
        <p:spPr>
          <a:xfrm>
            <a:off x="8460594" y="2857182"/>
            <a:ext cx="367964" cy="30560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bg1"/>
                </a:solidFill>
              </a:rPr>
              <a:t>5</a:t>
            </a:r>
            <a:endParaRPr lang="en-US" dirty="0">
              <a:solidFill>
                <a:schemeClr val="bg1"/>
              </a:solidFill>
            </a:endParaRPr>
          </a:p>
        </p:txBody>
      </p:sp>
      <p:sp>
        <p:nvSpPr>
          <p:cNvPr id="76" name="Right Arrow 75"/>
          <p:cNvSpPr/>
          <p:nvPr/>
        </p:nvSpPr>
        <p:spPr>
          <a:xfrm rot="2281803">
            <a:off x="893552" y="4273022"/>
            <a:ext cx="711015" cy="381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77" name="Down Arrow 76"/>
          <p:cNvSpPr/>
          <p:nvPr/>
        </p:nvSpPr>
        <p:spPr>
          <a:xfrm rot="21173038">
            <a:off x="8969962" y="2732610"/>
            <a:ext cx="297003" cy="1967109"/>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chemeClr val="bg1"/>
              </a:solidFill>
            </a:endParaRPr>
          </a:p>
        </p:txBody>
      </p:sp>
      <p:sp>
        <p:nvSpPr>
          <p:cNvPr id="78" name="Down Arrow 77"/>
          <p:cNvSpPr/>
          <p:nvPr/>
        </p:nvSpPr>
        <p:spPr>
          <a:xfrm rot="21024328">
            <a:off x="8122885" y="2739479"/>
            <a:ext cx="297003" cy="285823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chemeClr val="bg1"/>
              </a:solidFill>
            </a:endParaRPr>
          </a:p>
        </p:txBody>
      </p:sp>
      <p:sp>
        <p:nvSpPr>
          <p:cNvPr id="79" name="Down Arrow 78"/>
          <p:cNvSpPr/>
          <p:nvPr/>
        </p:nvSpPr>
        <p:spPr>
          <a:xfrm rot="21024328">
            <a:off x="8366499" y="2659889"/>
            <a:ext cx="297003" cy="38023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chemeClr val="bg1"/>
              </a:solidFill>
            </a:endParaRPr>
          </a:p>
        </p:txBody>
      </p:sp>
      <p:sp>
        <p:nvSpPr>
          <p:cNvPr id="80" name="Down Arrow 79"/>
          <p:cNvSpPr/>
          <p:nvPr/>
        </p:nvSpPr>
        <p:spPr>
          <a:xfrm rot="9352873">
            <a:off x="8322584" y="1647549"/>
            <a:ext cx="297003" cy="768135"/>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chemeClr val="bg1"/>
              </a:solidFill>
            </a:endParaRPr>
          </a:p>
        </p:txBody>
      </p:sp>
      <p:sp>
        <p:nvSpPr>
          <p:cNvPr id="81" name="Down Arrow 80"/>
          <p:cNvSpPr/>
          <p:nvPr/>
        </p:nvSpPr>
        <p:spPr>
          <a:xfrm rot="17918405">
            <a:off x="9261937" y="2262225"/>
            <a:ext cx="222810" cy="102391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chemeClr val="bg1"/>
              </a:solidFill>
            </a:endParaRPr>
          </a:p>
        </p:txBody>
      </p:sp>
      <p:sp>
        <p:nvSpPr>
          <p:cNvPr id="82" name="Right Arrow 81"/>
          <p:cNvSpPr/>
          <p:nvPr/>
        </p:nvSpPr>
        <p:spPr>
          <a:xfrm rot="2281803">
            <a:off x="893552" y="5040099"/>
            <a:ext cx="711015" cy="381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83" name="Oval 82"/>
          <p:cNvSpPr/>
          <p:nvPr/>
        </p:nvSpPr>
        <p:spPr>
          <a:xfrm>
            <a:off x="8748251" y="2225210"/>
            <a:ext cx="367964" cy="30560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bg1"/>
                </a:solidFill>
              </a:rPr>
              <a:t>6</a:t>
            </a:r>
            <a:endParaRPr lang="en-US" dirty="0">
              <a:solidFill>
                <a:schemeClr val="bg1"/>
              </a:solidFill>
            </a:endParaRPr>
          </a:p>
        </p:txBody>
      </p:sp>
      <p:sp>
        <p:nvSpPr>
          <p:cNvPr id="84" name="16-Point Star 83"/>
          <p:cNvSpPr/>
          <p:nvPr/>
        </p:nvSpPr>
        <p:spPr>
          <a:xfrm>
            <a:off x="6294366" y="2131118"/>
            <a:ext cx="959850" cy="343677"/>
          </a:xfrm>
          <a:prstGeom prst="star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800" dirty="0" smtClean="0">
                <a:solidFill>
                  <a:schemeClr val="bg1"/>
                </a:solidFill>
              </a:rPr>
              <a:t>Lock</a:t>
            </a:r>
            <a:endParaRPr lang="en-US" sz="800" dirty="0">
              <a:solidFill>
                <a:schemeClr val="bg1"/>
              </a:solidFill>
            </a:endParaRPr>
          </a:p>
        </p:txBody>
      </p:sp>
      <p:sp>
        <p:nvSpPr>
          <p:cNvPr id="85" name="16-Point Star 84"/>
          <p:cNvSpPr/>
          <p:nvPr/>
        </p:nvSpPr>
        <p:spPr>
          <a:xfrm>
            <a:off x="7139181" y="1003045"/>
            <a:ext cx="959850" cy="343677"/>
          </a:xfrm>
          <a:prstGeom prst="star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800" dirty="0" smtClean="0">
                <a:solidFill>
                  <a:schemeClr val="bg1"/>
                </a:solidFill>
              </a:rPr>
              <a:t>Lock</a:t>
            </a:r>
            <a:endParaRPr lang="en-US" sz="800" dirty="0">
              <a:solidFill>
                <a:schemeClr val="bg1"/>
              </a:solidFill>
            </a:endParaRPr>
          </a:p>
        </p:txBody>
      </p:sp>
      <p:sp>
        <p:nvSpPr>
          <p:cNvPr id="86" name="16-Point Star 85"/>
          <p:cNvSpPr/>
          <p:nvPr/>
        </p:nvSpPr>
        <p:spPr>
          <a:xfrm>
            <a:off x="9665906" y="2545188"/>
            <a:ext cx="1200949" cy="343677"/>
          </a:xfrm>
          <a:prstGeom prst="star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800" dirty="0" smtClean="0">
                <a:solidFill>
                  <a:schemeClr val="bg1"/>
                </a:solidFill>
              </a:rPr>
              <a:t>Open!</a:t>
            </a:r>
            <a:endParaRPr lang="en-US" sz="800" dirty="0">
              <a:solidFill>
                <a:schemeClr val="bg1"/>
              </a:solidFill>
            </a:endParaRPr>
          </a:p>
        </p:txBody>
      </p:sp>
      <p:sp>
        <p:nvSpPr>
          <p:cNvPr id="87" name="Down Arrow 86"/>
          <p:cNvSpPr/>
          <p:nvPr/>
        </p:nvSpPr>
        <p:spPr>
          <a:xfrm rot="16200000">
            <a:off x="9842380" y="6007099"/>
            <a:ext cx="222810" cy="84364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939661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6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1"/>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4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5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6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59"/>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53"/>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54"/>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58"/>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5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57"/>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55"/>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68"/>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8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47"/>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61"/>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60"/>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65"/>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64"/>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6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6"/>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5"/>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7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74"/>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73"/>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grpId="1" nodeType="clickEffect">
                                  <p:stCondLst>
                                    <p:cond delay="0"/>
                                  </p:stCondLst>
                                  <p:childTnLst>
                                    <p:set>
                                      <p:cBhvr>
                                        <p:cTn id="148" dur="1" fill="hold">
                                          <p:stCondLst>
                                            <p:cond delay="0"/>
                                          </p:stCondLst>
                                        </p:cTn>
                                        <p:tgtEl>
                                          <p:spTgt spid="69"/>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76"/>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70"/>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72"/>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71"/>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74"/>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73"/>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75"/>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77"/>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78"/>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7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8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81"/>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82"/>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83"/>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9"/>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86"/>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87"/>
                                        </p:tgtEl>
                                        <p:attrNameLst>
                                          <p:attrName>style.visibility</p:attrName>
                                        </p:attrNameLst>
                                      </p:cBhvr>
                                      <p:to>
                                        <p:strVal val="visible"/>
                                      </p:to>
                                    </p:set>
                                  </p:childTnLst>
                                </p:cTn>
                              </p:par>
                              <p:par>
                                <p:cTn id="185" presetID="1" presetClass="exit" presetSubtype="0" fill="hold" grpId="1" nodeType="withEffect">
                                  <p:stCondLst>
                                    <p:cond delay="0"/>
                                  </p:stCondLst>
                                  <p:childTnLst>
                                    <p:set>
                                      <p:cBhvr>
                                        <p:cTn id="186" dur="1" fill="hold">
                                          <p:stCondLst>
                                            <p:cond delay="0"/>
                                          </p:stCondLst>
                                        </p:cTn>
                                        <p:tgtEl>
                                          <p:spTgt spid="85"/>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1" nodeType="clickEffect">
                                  <p:stCondLst>
                                    <p:cond delay="0"/>
                                  </p:stCondLst>
                                  <p:childTnLst>
                                    <p:set>
                                      <p:cBhvr>
                                        <p:cTn id="190" dur="1" fill="hold">
                                          <p:stCondLst>
                                            <p:cond delay="0"/>
                                          </p:stCondLst>
                                        </p:cTn>
                                        <p:tgtEl>
                                          <p:spTgt spid="78"/>
                                        </p:tgtEl>
                                        <p:attrNameLst>
                                          <p:attrName>style.visibility</p:attrName>
                                        </p:attrNameLst>
                                      </p:cBhvr>
                                      <p:to>
                                        <p:strVal val="hidden"/>
                                      </p:to>
                                    </p:set>
                                  </p:childTnLst>
                                </p:cTn>
                              </p:par>
                              <p:par>
                                <p:cTn id="191" presetID="1" presetClass="exit" presetSubtype="0" fill="hold" grpId="1" nodeType="withEffect">
                                  <p:stCondLst>
                                    <p:cond delay="0"/>
                                  </p:stCondLst>
                                  <p:childTnLst>
                                    <p:set>
                                      <p:cBhvr>
                                        <p:cTn id="192" dur="1" fill="hold">
                                          <p:stCondLst>
                                            <p:cond delay="0"/>
                                          </p:stCondLst>
                                        </p:cTn>
                                        <p:tgtEl>
                                          <p:spTgt spid="77"/>
                                        </p:tgtEl>
                                        <p:attrNameLst>
                                          <p:attrName>style.visibility</p:attrName>
                                        </p:attrNameLst>
                                      </p:cBhvr>
                                      <p:to>
                                        <p:strVal val="hidden"/>
                                      </p:to>
                                    </p:set>
                                  </p:childTnLst>
                                </p:cTn>
                              </p:par>
                              <p:par>
                                <p:cTn id="193" presetID="1" presetClass="exit" presetSubtype="0" fill="hold" grpId="1" nodeType="withEffect">
                                  <p:stCondLst>
                                    <p:cond delay="0"/>
                                  </p:stCondLst>
                                  <p:childTnLst>
                                    <p:set>
                                      <p:cBhvr>
                                        <p:cTn id="194" dur="1" fill="hold">
                                          <p:stCondLst>
                                            <p:cond delay="0"/>
                                          </p:stCondLst>
                                        </p:cTn>
                                        <p:tgtEl>
                                          <p:spTgt spid="79"/>
                                        </p:tgtEl>
                                        <p:attrNameLst>
                                          <p:attrName>style.visibility</p:attrName>
                                        </p:attrNameLst>
                                      </p:cBhvr>
                                      <p:to>
                                        <p:strVal val="hidden"/>
                                      </p:to>
                                    </p:set>
                                  </p:childTnLst>
                                </p:cTn>
                              </p:par>
                              <p:par>
                                <p:cTn id="195" presetID="1" presetClass="exit" presetSubtype="0" fill="hold" grpId="1" nodeType="withEffect">
                                  <p:stCondLst>
                                    <p:cond delay="0"/>
                                  </p:stCondLst>
                                  <p:childTnLst>
                                    <p:set>
                                      <p:cBhvr>
                                        <p:cTn id="196" dur="1" fill="hold">
                                          <p:stCondLst>
                                            <p:cond delay="0"/>
                                          </p:stCondLst>
                                        </p:cTn>
                                        <p:tgtEl>
                                          <p:spTgt spid="80"/>
                                        </p:tgtEl>
                                        <p:attrNameLst>
                                          <p:attrName>style.visibility</p:attrName>
                                        </p:attrNameLst>
                                      </p:cBhvr>
                                      <p:to>
                                        <p:strVal val="hidden"/>
                                      </p:to>
                                    </p:set>
                                  </p:childTnLst>
                                </p:cTn>
                              </p:par>
                              <p:par>
                                <p:cTn id="197" presetID="1" presetClass="exit" presetSubtype="0" fill="hold" grpId="1" nodeType="withEffect">
                                  <p:stCondLst>
                                    <p:cond delay="0"/>
                                  </p:stCondLst>
                                  <p:childTnLst>
                                    <p:set>
                                      <p:cBhvr>
                                        <p:cTn id="198" dur="1" fill="hold">
                                          <p:stCondLst>
                                            <p:cond delay="0"/>
                                          </p:stCondLst>
                                        </p:cTn>
                                        <p:tgtEl>
                                          <p:spTgt spid="81"/>
                                        </p:tgtEl>
                                        <p:attrNameLst>
                                          <p:attrName>style.visibility</p:attrName>
                                        </p:attrNameLst>
                                      </p:cBhvr>
                                      <p:to>
                                        <p:strVal val="hidden"/>
                                      </p:to>
                                    </p:set>
                                  </p:childTnLst>
                                </p:cTn>
                              </p:par>
                              <p:par>
                                <p:cTn id="199" presetID="1" presetClass="exit" presetSubtype="0" fill="hold" grpId="1" nodeType="withEffect">
                                  <p:stCondLst>
                                    <p:cond delay="0"/>
                                  </p:stCondLst>
                                  <p:childTnLst>
                                    <p:set>
                                      <p:cBhvr>
                                        <p:cTn id="200" dur="1" fill="hold">
                                          <p:stCondLst>
                                            <p:cond delay="0"/>
                                          </p:stCondLst>
                                        </p:cTn>
                                        <p:tgtEl>
                                          <p:spTgt spid="83"/>
                                        </p:tgtEl>
                                        <p:attrNameLst>
                                          <p:attrName>style.visibility</p:attrName>
                                        </p:attrNameLst>
                                      </p:cBhvr>
                                      <p:to>
                                        <p:strVal val="hidden"/>
                                      </p:to>
                                    </p:set>
                                  </p:childTnLst>
                                </p:cTn>
                              </p:par>
                              <p:par>
                                <p:cTn id="201" presetID="1" presetClass="exit" presetSubtype="0" fill="hold" grpId="1" nodeType="withEffect">
                                  <p:stCondLst>
                                    <p:cond delay="0"/>
                                  </p:stCondLst>
                                  <p:childTnLst>
                                    <p:set>
                                      <p:cBhvr>
                                        <p:cTn id="202" dur="1" fill="hold">
                                          <p:stCondLst>
                                            <p:cond delay="0"/>
                                          </p:stCondLst>
                                        </p:cTn>
                                        <p:tgtEl>
                                          <p:spTgt spid="82"/>
                                        </p:tgtEl>
                                        <p:attrNameLst>
                                          <p:attrName>style.visibility</p:attrName>
                                        </p:attrNameLst>
                                      </p:cBhvr>
                                      <p:to>
                                        <p:strVal val="hidden"/>
                                      </p:to>
                                    </p:set>
                                  </p:childTnLst>
                                </p:cTn>
                              </p:par>
                              <p:par>
                                <p:cTn id="203" presetID="1" presetClass="exit" presetSubtype="0" fill="hold" grpId="1" nodeType="withEffect">
                                  <p:stCondLst>
                                    <p:cond delay="0"/>
                                  </p:stCondLst>
                                  <p:childTnLst>
                                    <p:set>
                                      <p:cBhvr>
                                        <p:cTn id="204" dur="1" fill="hold">
                                          <p:stCondLst>
                                            <p:cond delay="0"/>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47" grpId="0" animBg="1"/>
      <p:bldP spid="47" grpId="1" animBg="1"/>
      <p:bldP spid="47" grpId="2"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p:bldP spid="57" grpId="1"/>
      <p:bldP spid="58" grpId="0"/>
      <p:bldP spid="58" grpId="1"/>
      <p:bldP spid="59" grpId="0" animBg="1"/>
      <p:bldP spid="59" grpId="1" animBg="1"/>
      <p:bldP spid="60" grpId="0" animBg="1"/>
      <p:bldP spid="60" grpId="1" animBg="1"/>
      <p:bldP spid="61" grpId="0" animBg="1"/>
      <p:bldP spid="61"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p:bldP spid="72" grpId="1"/>
      <p:bldP spid="73" grpId="0" animBg="1"/>
      <p:bldP spid="73" grpId="1" animBg="1"/>
      <p:bldP spid="74" grpId="0"/>
      <p:bldP spid="74" grpId="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5" grpId="0" animBg="1"/>
      <p:bldP spid="85" grpId="1" animBg="1"/>
      <p:bldP spid="86" grpId="0" animBg="1"/>
      <p:bldP spid="87" grpId="0" animBg="1"/>
      <p:bldP spid="8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demo</a:t>
            </a:r>
            <a:endParaRPr lang="en-US" dirty="0"/>
          </a:p>
        </p:txBody>
      </p:sp>
      <p:sp>
        <p:nvSpPr>
          <p:cNvPr id="3" name="Title 2"/>
          <p:cNvSpPr>
            <a:spLocks noGrp="1"/>
          </p:cNvSpPr>
          <p:nvPr>
            <p:ph type="ctrTitle"/>
          </p:nvPr>
        </p:nvSpPr>
        <p:spPr/>
        <p:txBody>
          <a:bodyPr/>
          <a:lstStyle/>
          <a:p>
            <a:r>
              <a:rPr lang="en-US" dirty="0"/>
              <a:t>V1 Company Mailboxes </a:t>
            </a:r>
            <a:r>
              <a:rPr lang="en-US" dirty="0" smtClean="0"/>
              <a:t/>
            </a:r>
            <a:br>
              <a:rPr lang="en-US" dirty="0" smtClean="0"/>
            </a:br>
            <a:r>
              <a:rPr lang="en-US" dirty="0" smtClean="0"/>
              <a:t>being </a:t>
            </a:r>
            <a:r>
              <a:rPr lang="en-US" dirty="0"/>
              <a:t>migrated to Office </a:t>
            </a:r>
            <a:r>
              <a:rPr lang="en-US" dirty="0" smtClean="0"/>
              <a:t>365</a:t>
            </a:r>
            <a:endParaRPr lang="en-US" dirty="0"/>
          </a:p>
        </p:txBody>
      </p:sp>
    </p:spTree>
    <p:extLst>
      <p:ext uri="{BB962C8B-B14F-4D97-AF65-F5344CB8AC3E}">
        <p14:creationId xmlns:p14="http://schemas.microsoft.com/office/powerpoint/2010/main" val="394456116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Sessions</a:t>
            </a:r>
            <a:endParaRPr lang="en-US" dirty="0"/>
          </a:p>
        </p:txBody>
      </p:sp>
      <p:sp>
        <p:nvSpPr>
          <p:cNvPr id="3" name="Text Placeholder 2"/>
          <p:cNvSpPr>
            <a:spLocks noGrp="1"/>
          </p:cNvSpPr>
          <p:nvPr>
            <p:ph type="body" sz="quarter" idx="10"/>
          </p:nvPr>
        </p:nvSpPr>
        <p:spPr>
          <a:xfrm>
            <a:off x="503615" y="920858"/>
            <a:ext cx="11149013" cy="5724644"/>
          </a:xfrm>
        </p:spPr>
        <p:txBody>
          <a:bodyPr/>
          <a:lstStyle/>
          <a:p>
            <a:r>
              <a:rPr lang="en-US" dirty="0" smtClean="0"/>
              <a:t>Office 365 Identity and Access Solutions ADFS </a:t>
            </a:r>
          </a:p>
          <a:p>
            <a:pPr lvl="1"/>
            <a:r>
              <a:rPr lang="en-US" dirty="0" smtClean="0"/>
              <a:t>OSP 215 Tuesday 3:15-4:30PM     B314</a:t>
            </a:r>
          </a:p>
          <a:p>
            <a:endParaRPr lang="en-US" dirty="0" smtClean="0"/>
          </a:p>
          <a:p>
            <a:r>
              <a:rPr lang="en-US" dirty="0" smtClean="0"/>
              <a:t>More Migration/Transition </a:t>
            </a:r>
            <a:r>
              <a:rPr lang="en-US" dirty="0"/>
              <a:t>Questions?</a:t>
            </a:r>
          </a:p>
          <a:p>
            <a:pPr lvl="1"/>
            <a:r>
              <a:rPr lang="en-US" dirty="0" smtClean="0"/>
              <a:t>OSP </a:t>
            </a:r>
            <a:r>
              <a:rPr lang="en-US" dirty="0"/>
              <a:t>274 – </a:t>
            </a:r>
            <a:r>
              <a:rPr lang="en-US" dirty="0" smtClean="0"/>
              <a:t>Interactive Session   Wed 3:15-4:30 PM    B304</a:t>
            </a:r>
          </a:p>
          <a:p>
            <a:pPr marL="0" indent="0">
              <a:buNone/>
            </a:pPr>
            <a:endParaRPr lang="en-US" dirty="0"/>
          </a:p>
          <a:p>
            <a:r>
              <a:rPr lang="en-US" dirty="0" smtClean="0"/>
              <a:t>Hosted Blackberry in Office 365</a:t>
            </a:r>
          </a:p>
          <a:p>
            <a:pPr marL="0" indent="0">
              <a:buNone/>
            </a:pPr>
            <a:r>
              <a:rPr lang="en-US" dirty="0" smtClean="0"/>
              <a:t>    Questions?   Ask RIM and Microsoft  </a:t>
            </a:r>
          </a:p>
          <a:p>
            <a:pPr marL="0" indent="0">
              <a:buNone/>
            </a:pPr>
            <a:r>
              <a:rPr lang="en-US" dirty="0"/>
              <a:t> </a:t>
            </a:r>
            <a:r>
              <a:rPr lang="en-US" dirty="0" smtClean="0"/>
              <a:t>   Wed  10:30AM – 12 Noon</a:t>
            </a:r>
          </a:p>
          <a:p>
            <a:pPr marL="0" indent="0">
              <a:buNone/>
            </a:pPr>
            <a:r>
              <a:rPr lang="en-US" dirty="0" smtClean="0"/>
              <a:t>    </a:t>
            </a:r>
            <a:r>
              <a:rPr lang="en-US" dirty="0" err="1" smtClean="0"/>
              <a:t>Bldg</a:t>
            </a:r>
            <a:r>
              <a:rPr lang="en-US" dirty="0" smtClean="0"/>
              <a:t> B “Authority Boardroom”  in </a:t>
            </a:r>
            <a:r>
              <a:rPr lang="en-US" dirty="0" err="1" smtClean="0"/>
              <a:t>Bldg</a:t>
            </a:r>
            <a:r>
              <a:rPr lang="en-US" dirty="0" smtClean="0"/>
              <a:t> B Lobby – just </a:t>
            </a:r>
          </a:p>
          <a:p>
            <a:pPr marL="0" indent="0">
              <a:buNone/>
            </a:pPr>
            <a:r>
              <a:rPr lang="en-US" dirty="0"/>
              <a:t> </a:t>
            </a:r>
            <a:r>
              <a:rPr lang="en-US" dirty="0" smtClean="0"/>
              <a:t>   inside, from where the Hotel Shuttle Buses park</a:t>
            </a:r>
            <a:endParaRPr lang="en-US" dirty="0"/>
          </a:p>
        </p:txBody>
      </p:sp>
    </p:spTree>
    <p:extLst>
      <p:ext uri="{BB962C8B-B14F-4D97-AF65-F5344CB8AC3E}">
        <p14:creationId xmlns:p14="http://schemas.microsoft.com/office/powerpoint/2010/main" val="382276753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pPr algn="l"/>
            <a:r>
              <a:rPr lang="en-US" sz="9600" dirty="0">
                <a:gradFill>
                  <a:gsLst>
                    <a:gs pos="0">
                      <a:schemeClr val="tx1"/>
                    </a:gs>
                    <a:gs pos="86000">
                      <a:schemeClr val="tx1"/>
                    </a:gs>
                  </a:gsLst>
                  <a:lin ang="5400000" scaled="0"/>
                </a:gradFill>
              </a:rPr>
              <a:t>Thank you!</a:t>
            </a:r>
          </a:p>
          <a:p>
            <a:pPr algn="l"/>
            <a:endParaRPr lang="en-US" dirty="0"/>
          </a:p>
        </p:txBody>
      </p:sp>
    </p:spTree>
    <p:extLst>
      <p:ext uri="{BB962C8B-B14F-4D97-AF65-F5344CB8AC3E}">
        <p14:creationId xmlns:p14="http://schemas.microsoft.com/office/powerpoint/2010/main" val="211317065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1447800"/>
            <a:ext cx="11149013" cy="609398"/>
          </a:xfrm>
        </p:spPr>
        <p:txBody>
          <a:bodyPr/>
          <a:lstStyle/>
          <a:p>
            <a:r>
              <a:rPr lang="en-US" dirty="0" smtClean="0"/>
              <a:t>Appendix</a:t>
            </a:r>
            <a:endParaRPr lang="en-US" dirty="0"/>
          </a:p>
        </p:txBody>
      </p:sp>
    </p:spTree>
    <p:extLst>
      <p:ext uri="{BB962C8B-B14F-4D97-AF65-F5344CB8AC3E}">
        <p14:creationId xmlns:p14="http://schemas.microsoft.com/office/powerpoint/2010/main" val="137411181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p:cNvSpPr/>
          <p:nvPr/>
        </p:nvSpPr>
        <p:spPr bwMode="auto">
          <a:xfrm>
            <a:off x="3176290" y="5427237"/>
            <a:ext cx="8758601" cy="432356"/>
          </a:xfrm>
          <a:prstGeom prst="rect">
            <a:avLst/>
          </a:prstGeom>
          <a:gradFill flip="none" rotWithShape="1">
            <a:gsLst>
              <a:gs pos="0">
                <a:schemeClr val="tx2">
                  <a:lumMod val="90000"/>
                  <a:alpha val="0"/>
                </a:schemeClr>
              </a:gs>
              <a:gs pos="74000">
                <a:schemeClr val="bg1">
                  <a:lumMod val="40000"/>
                  <a:lumOff val="60000"/>
                  <a:alpha val="50000"/>
                </a:schemeClr>
              </a:gs>
              <a:gs pos="100000">
                <a:schemeClr val="tx2">
                  <a:lumMod val="90000"/>
                  <a:alpha val="0"/>
                </a:schemeClr>
              </a:gs>
            </a:gsLst>
            <a:lin ang="0" scaled="1"/>
            <a:tileRect/>
          </a:gradFill>
          <a:ln w="9525" cap="flat" cmpd="sng" algn="ctr">
            <a:noFill/>
            <a:prstDash val="solid"/>
            <a:round/>
            <a:headEnd type="none" w="med" len="med"/>
            <a:tailEnd type="none" w="med" len="med"/>
          </a:ln>
          <a:effectLst/>
        </p:spPr>
        <p:txBody>
          <a:bodyPr vert="horz" wrap="none" lIns="0" tIns="0" rIns="0" bIns="0" rtlCol="0" anchor="t" compatLnSpc="1">
            <a:noAutofit/>
          </a:bodyPr>
          <a:lstStyle/>
          <a:p>
            <a:pPr algn="ctr" fontAlgn="base">
              <a:spcBef>
                <a:spcPct val="0"/>
              </a:spcBef>
              <a:spcAft>
                <a:spcPct val="0"/>
              </a:spcAft>
            </a:pPr>
            <a:endParaRPr lang="en-US" b="1" dirty="0">
              <a:solidFill>
                <a:srgbClr val="FFFFFF">
                  <a:alpha val="100000"/>
                </a:srgbClr>
              </a:solidFill>
              <a:latin typeface="Segoe Semibold"/>
            </a:endParaRPr>
          </a:p>
        </p:txBody>
      </p:sp>
      <p:sp>
        <p:nvSpPr>
          <p:cNvPr id="111" name="Rectangle 110"/>
          <p:cNvSpPr/>
          <p:nvPr/>
        </p:nvSpPr>
        <p:spPr bwMode="auto">
          <a:xfrm>
            <a:off x="3176290" y="4391265"/>
            <a:ext cx="8758601" cy="432356"/>
          </a:xfrm>
          <a:prstGeom prst="rect">
            <a:avLst/>
          </a:prstGeom>
          <a:gradFill flip="none" rotWithShape="1">
            <a:gsLst>
              <a:gs pos="0">
                <a:schemeClr val="tx2">
                  <a:lumMod val="90000"/>
                  <a:alpha val="0"/>
                </a:schemeClr>
              </a:gs>
              <a:gs pos="74000">
                <a:schemeClr val="bg1">
                  <a:lumMod val="40000"/>
                  <a:lumOff val="60000"/>
                  <a:alpha val="50000"/>
                </a:schemeClr>
              </a:gs>
              <a:gs pos="100000">
                <a:schemeClr val="tx2">
                  <a:lumMod val="90000"/>
                  <a:alpha val="0"/>
                </a:schemeClr>
              </a:gs>
            </a:gsLst>
            <a:lin ang="0" scaled="1"/>
            <a:tileRect/>
          </a:gradFill>
          <a:ln w="9525" cap="flat" cmpd="sng" algn="ctr">
            <a:noFill/>
            <a:prstDash val="solid"/>
            <a:round/>
            <a:headEnd type="none" w="med" len="med"/>
            <a:tailEnd type="none" w="med" len="med"/>
          </a:ln>
          <a:effectLst/>
        </p:spPr>
        <p:txBody>
          <a:bodyPr vert="horz" wrap="none" lIns="0" tIns="0" rIns="0" bIns="0" rtlCol="0" anchor="t" compatLnSpc="1">
            <a:noAutofit/>
          </a:bodyPr>
          <a:lstStyle/>
          <a:p>
            <a:pPr algn="ctr" fontAlgn="base">
              <a:spcBef>
                <a:spcPct val="0"/>
              </a:spcBef>
              <a:spcAft>
                <a:spcPct val="0"/>
              </a:spcAft>
            </a:pPr>
            <a:endParaRPr lang="en-US" b="1" dirty="0">
              <a:solidFill>
                <a:srgbClr val="FFFFFF">
                  <a:alpha val="100000"/>
                </a:srgbClr>
              </a:solidFill>
              <a:latin typeface="Segoe Semibold"/>
            </a:endParaRPr>
          </a:p>
        </p:txBody>
      </p:sp>
      <p:sp>
        <p:nvSpPr>
          <p:cNvPr id="112" name="Rectangle 111"/>
          <p:cNvSpPr/>
          <p:nvPr/>
        </p:nvSpPr>
        <p:spPr bwMode="auto">
          <a:xfrm>
            <a:off x="3176290" y="3490122"/>
            <a:ext cx="8758601" cy="432356"/>
          </a:xfrm>
          <a:prstGeom prst="rect">
            <a:avLst/>
          </a:prstGeom>
          <a:gradFill flip="none" rotWithShape="1">
            <a:gsLst>
              <a:gs pos="0">
                <a:schemeClr val="tx2">
                  <a:lumMod val="90000"/>
                  <a:alpha val="0"/>
                </a:schemeClr>
              </a:gs>
              <a:gs pos="74000">
                <a:schemeClr val="bg1">
                  <a:lumMod val="40000"/>
                  <a:lumOff val="60000"/>
                  <a:alpha val="50000"/>
                </a:schemeClr>
              </a:gs>
              <a:gs pos="100000">
                <a:schemeClr val="tx2">
                  <a:lumMod val="90000"/>
                  <a:alpha val="0"/>
                </a:schemeClr>
              </a:gs>
            </a:gsLst>
            <a:lin ang="0" scaled="1"/>
            <a:tileRect/>
          </a:gradFill>
          <a:ln w="9525" cap="flat" cmpd="sng" algn="ctr">
            <a:noFill/>
            <a:prstDash val="solid"/>
            <a:round/>
            <a:headEnd type="none" w="med" len="med"/>
            <a:tailEnd type="none" w="med" len="med"/>
          </a:ln>
          <a:effectLst/>
        </p:spPr>
        <p:txBody>
          <a:bodyPr vert="horz" wrap="none" lIns="0" tIns="0" rIns="0" bIns="0" rtlCol="0" anchor="t" compatLnSpc="1">
            <a:noAutofit/>
          </a:bodyPr>
          <a:lstStyle/>
          <a:p>
            <a:pPr algn="ctr" fontAlgn="base">
              <a:spcBef>
                <a:spcPct val="0"/>
              </a:spcBef>
              <a:spcAft>
                <a:spcPct val="0"/>
              </a:spcAft>
            </a:pPr>
            <a:endParaRPr lang="en-US" b="1" dirty="0">
              <a:solidFill>
                <a:srgbClr val="FFFFFF">
                  <a:alpha val="100000"/>
                </a:srgbClr>
              </a:solidFill>
              <a:latin typeface="Segoe Semibold"/>
            </a:endParaRPr>
          </a:p>
        </p:txBody>
      </p:sp>
      <p:sp>
        <p:nvSpPr>
          <p:cNvPr id="106" name="Rectangle 105"/>
          <p:cNvSpPr/>
          <p:nvPr/>
        </p:nvSpPr>
        <p:spPr bwMode="auto">
          <a:xfrm>
            <a:off x="3176290" y="1438035"/>
            <a:ext cx="8758601" cy="432356"/>
          </a:xfrm>
          <a:prstGeom prst="rect">
            <a:avLst/>
          </a:prstGeom>
          <a:gradFill flip="none" rotWithShape="1">
            <a:gsLst>
              <a:gs pos="0">
                <a:schemeClr val="tx2">
                  <a:lumMod val="90000"/>
                  <a:alpha val="0"/>
                </a:schemeClr>
              </a:gs>
              <a:gs pos="74000">
                <a:schemeClr val="bg1">
                  <a:lumMod val="40000"/>
                  <a:lumOff val="60000"/>
                  <a:alpha val="50000"/>
                </a:schemeClr>
              </a:gs>
              <a:gs pos="100000">
                <a:schemeClr val="tx2">
                  <a:lumMod val="90000"/>
                  <a:alpha val="0"/>
                </a:schemeClr>
              </a:gs>
            </a:gsLst>
            <a:lin ang="0" scaled="1"/>
            <a:tileRect/>
          </a:gradFill>
          <a:ln w="9525" cap="flat" cmpd="sng" algn="ctr">
            <a:noFill/>
            <a:prstDash val="solid"/>
            <a:round/>
            <a:headEnd type="none" w="med" len="med"/>
            <a:tailEnd type="none" w="med" len="med"/>
          </a:ln>
          <a:effectLst/>
        </p:spPr>
        <p:txBody>
          <a:bodyPr vert="horz" wrap="none" lIns="0" tIns="0" rIns="0" bIns="0" rtlCol="0" anchor="t" compatLnSpc="1">
            <a:noAutofit/>
          </a:bodyPr>
          <a:lstStyle/>
          <a:p>
            <a:pPr algn="ctr" fontAlgn="base">
              <a:spcBef>
                <a:spcPct val="0"/>
              </a:spcBef>
              <a:spcAft>
                <a:spcPct val="0"/>
              </a:spcAft>
            </a:pPr>
            <a:endParaRPr lang="en-US" b="1" dirty="0">
              <a:solidFill>
                <a:srgbClr val="FFFFFF">
                  <a:alpha val="100000"/>
                </a:srgbClr>
              </a:solidFill>
              <a:latin typeface="Segoe Semibold"/>
            </a:endParaRPr>
          </a:p>
        </p:txBody>
      </p:sp>
      <p:sp>
        <p:nvSpPr>
          <p:cNvPr id="2" name="Title 1"/>
          <p:cNvSpPr>
            <a:spLocks noGrp="1"/>
          </p:cNvSpPr>
          <p:nvPr>
            <p:ph type="title"/>
          </p:nvPr>
        </p:nvSpPr>
        <p:spPr>
          <a:xfrm>
            <a:off x="531147" y="241300"/>
            <a:ext cx="11448185" cy="863600"/>
          </a:xfrm>
        </p:spPr>
        <p:txBody>
          <a:bodyPr>
            <a:noAutofit/>
          </a:bodyPr>
          <a:lstStyle/>
          <a:p>
            <a:r>
              <a:rPr lang="en-US" sz="3600" dirty="0"/>
              <a:t>Help </a:t>
            </a:r>
            <a:r>
              <a:rPr lang="en-US" sz="3600" dirty="0" smtClean="0"/>
              <a:t>People Accomplish More</a:t>
            </a:r>
            <a:r>
              <a:rPr lang="en-US" sz="2000" dirty="0"/>
              <a:t/>
            </a:r>
            <a:br>
              <a:rPr lang="en-US" sz="2000" dirty="0"/>
            </a:br>
            <a:r>
              <a:rPr lang="en-US" sz="2000" dirty="0" smtClean="0">
                <a:solidFill>
                  <a:schemeClr val="tx2"/>
                </a:solidFill>
              </a:rPr>
              <a:t>Put </a:t>
            </a:r>
            <a:r>
              <a:rPr lang="en-US" sz="2000" dirty="0">
                <a:solidFill>
                  <a:schemeClr val="tx2"/>
                </a:solidFill>
              </a:rPr>
              <a:t>the </a:t>
            </a:r>
            <a:r>
              <a:rPr lang="en-US" sz="2000" dirty="0" smtClean="0">
                <a:solidFill>
                  <a:schemeClr val="tx2"/>
                </a:solidFill>
              </a:rPr>
              <a:t>Power </a:t>
            </a:r>
            <a:r>
              <a:rPr lang="en-US" sz="2000" dirty="0">
                <a:solidFill>
                  <a:schemeClr val="tx2"/>
                </a:solidFill>
              </a:rPr>
              <a:t>of the 2010 Servers into </a:t>
            </a:r>
            <a:r>
              <a:rPr lang="en-US" sz="2000" dirty="0" smtClean="0">
                <a:solidFill>
                  <a:schemeClr val="tx2"/>
                </a:solidFill>
              </a:rPr>
              <a:t>Their Hands </a:t>
            </a:r>
            <a:r>
              <a:rPr lang="en-US" sz="2000" dirty="0">
                <a:solidFill>
                  <a:schemeClr val="tx2"/>
                </a:solidFill>
              </a:rPr>
              <a:t>with Office 2010</a:t>
            </a:r>
          </a:p>
        </p:txBody>
      </p:sp>
      <p:sp>
        <p:nvSpPr>
          <p:cNvPr id="62" name="Rounded Rectangle 61"/>
          <p:cNvSpPr/>
          <p:nvPr/>
        </p:nvSpPr>
        <p:spPr bwMode="auto">
          <a:xfrm>
            <a:off x="507869" y="2892025"/>
            <a:ext cx="8024310" cy="495300"/>
          </a:xfrm>
          <a:prstGeom prst="roundRect">
            <a:avLst>
              <a:gd name="adj" fmla="val 20783"/>
            </a:avLst>
          </a:prstGeom>
          <a:no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algn="r" defTabSz="1096963" fontAlgn="base">
              <a:spcBef>
                <a:spcPct val="0"/>
              </a:spcBef>
              <a:spcAft>
                <a:spcPct val="0"/>
              </a:spcAft>
              <a:defRPr/>
            </a:pPr>
            <a:endParaRPr lang="en-US" sz="2900" kern="0" dirty="0">
              <a:solidFill>
                <a:schemeClr val="tx1"/>
              </a:solidFill>
              <a:latin typeface="Segoe" pitchFamily="34" charset="0"/>
            </a:endParaRPr>
          </a:p>
        </p:txBody>
      </p:sp>
      <p:sp>
        <p:nvSpPr>
          <p:cNvPr id="16" name="TextBox 15"/>
          <p:cNvSpPr txBox="1"/>
          <p:nvPr/>
        </p:nvSpPr>
        <p:spPr>
          <a:xfrm>
            <a:off x="507868" y="2961007"/>
            <a:ext cx="2885238" cy="338554"/>
          </a:xfrm>
          <a:prstGeom prst="rect">
            <a:avLst/>
          </a:prstGeom>
          <a:noFill/>
          <a:effectLst/>
        </p:spPr>
        <p:txBody>
          <a:bodyPr wrap="square" rtlCol="0">
            <a:spAutoFit/>
          </a:bodyPr>
          <a:lstStyle/>
          <a:p>
            <a:pPr defTabSz="914363"/>
            <a:r>
              <a:rPr lang="en-US" sz="1600" dirty="0"/>
              <a:t>Business Intelligence</a:t>
            </a:r>
          </a:p>
        </p:txBody>
      </p:sp>
      <p:sp>
        <p:nvSpPr>
          <p:cNvPr id="63" name="Rounded Rectangle 62"/>
          <p:cNvSpPr/>
          <p:nvPr/>
        </p:nvSpPr>
        <p:spPr bwMode="auto">
          <a:xfrm>
            <a:off x="507868" y="3490125"/>
            <a:ext cx="8024310" cy="1784141"/>
          </a:xfrm>
          <a:prstGeom prst="roundRect">
            <a:avLst>
              <a:gd name="adj" fmla="val 6971"/>
            </a:avLst>
          </a:prstGeom>
          <a:no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900" kern="0" dirty="0">
              <a:solidFill>
                <a:schemeClr val="tx1"/>
              </a:solidFill>
              <a:latin typeface="Segoe" pitchFamily="34" charset="0"/>
            </a:endParaRPr>
          </a:p>
        </p:txBody>
      </p:sp>
      <p:sp>
        <p:nvSpPr>
          <p:cNvPr id="37" name="TextBox 36"/>
          <p:cNvSpPr txBox="1"/>
          <p:nvPr/>
        </p:nvSpPr>
        <p:spPr>
          <a:xfrm>
            <a:off x="507868" y="4156109"/>
            <a:ext cx="2234618" cy="338554"/>
          </a:xfrm>
          <a:prstGeom prst="rect">
            <a:avLst/>
          </a:prstGeom>
          <a:noFill/>
          <a:effectLst/>
        </p:spPr>
        <p:txBody>
          <a:bodyPr wrap="square" rtlCol="0">
            <a:spAutoFit/>
          </a:bodyPr>
          <a:lstStyle/>
          <a:p>
            <a:pPr defTabSz="914363"/>
            <a:r>
              <a:rPr lang="en-US" sz="1600" dirty="0"/>
              <a:t>Collaboration</a:t>
            </a:r>
          </a:p>
        </p:txBody>
      </p:sp>
      <p:sp>
        <p:nvSpPr>
          <p:cNvPr id="22" name="Rounded Rectangle 10"/>
          <p:cNvSpPr/>
          <p:nvPr/>
        </p:nvSpPr>
        <p:spPr>
          <a:xfrm>
            <a:off x="3074716" y="3508409"/>
            <a:ext cx="5144276" cy="603126"/>
          </a:xfrm>
          <a:prstGeom prst="round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rtlCol="0" anchor="ctr" compatLnSpc="1">
            <a:noAutofit/>
          </a:bodyPr>
          <a:lstStyle/>
          <a:p>
            <a:pPr defTabSz="1096963" fontAlgn="base">
              <a:lnSpc>
                <a:spcPct val="80000"/>
              </a:lnSpc>
              <a:spcBef>
                <a:spcPct val="0"/>
              </a:spcBef>
              <a:spcAft>
                <a:spcPct val="0"/>
              </a:spcAft>
              <a:defRPr/>
            </a:pPr>
            <a:endParaRPr lang="en-US" sz="1200" dirty="0"/>
          </a:p>
        </p:txBody>
      </p:sp>
      <p:sp>
        <p:nvSpPr>
          <p:cNvPr id="24" name="Rounded Rectangle 14"/>
          <p:cNvSpPr/>
          <p:nvPr/>
        </p:nvSpPr>
        <p:spPr>
          <a:xfrm>
            <a:off x="3176292" y="4346609"/>
            <a:ext cx="5118881" cy="603126"/>
          </a:xfrm>
          <a:prstGeom prst="round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rtlCol="0" anchor="ctr" compatLnSpc="1">
            <a:noAutofit/>
          </a:bodyPr>
          <a:lstStyle/>
          <a:p>
            <a:pPr defTabSz="1096963" fontAlgn="base">
              <a:lnSpc>
                <a:spcPct val="80000"/>
              </a:lnSpc>
              <a:spcBef>
                <a:spcPct val="0"/>
              </a:spcBef>
              <a:spcAft>
                <a:spcPct val="0"/>
              </a:spcAft>
              <a:defRPr/>
            </a:pPr>
            <a:endParaRPr lang="en-US" sz="1200" dirty="0">
              <a:latin typeface="Segoe Semibold"/>
            </a:endParaRPr>
          </a:p>
        </p:txBody>
      </p:sp>
      <p:sp>
        <p:nvSpPr>
          <p:cNvPr id="59" name="Rounded Rectangle 58"/>
          <p:cNvSpPr/>
          <p:nvPr/>
        </p:nvSpPr>
        <p:spPr bwMode="auto">
          <a:xfrm>
            <a:off x="507868" y="1428890"/>
            <a:ext cx="8024310" cy="1333500"/>
          </a:xfrm>
          <a:prstGeom prst="roundRect">
            <a:avLst>
              <a:gd name="adj" fmla="val 10931"/>
            </a:avLst>
          </a:prstGeom>
          <a:no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900" kern="0" dirty="0">
              <a:solidFill>
                <a:schemeClr val="tx1"/>
              </a:solidFill>
              <a:latin typeface="Segoe" pitchFamily="34" charset="0"/>
            </a:endParaRPr>
          </a:p>
        </p:txBody>
      </p:sp>
      <p:sp>
        <p:nvSpPr>
          <p:cNvPr id="9" name="TextBox 8"/>
          <p:cNvSpPr txBox="1"/>
          <p:nvPr/>
        </p:nvSpPr>
        <p:spPr>
          <a:xfrm>
            <a:off x="507868" y="1771792"/>
            <a:ext cx="2386978" cy="338554"/>
          </a:xfrm>
          <a:prstGeom prst="rect">
            <a:avLst/>
          </a:prstGeom>
          <a:noFill/>
          <a:effectLst/>
        </p:spPr>
        <p:txBody>
          <a:bodyPr wrap="square" rtlCol="0">
            <a:spAutoFit/>
          </a:bodyPr>
          <a:lstStyle/>
          <a:p>
            <a:pPr defTabSz="914363"/>
            <a:r>
              <a:rPr lang="en-US" sz="1600" dirty="0"/>
              <a:t>Unified Communications</a:t>
            </a:r>
          </a:p>
        </p:txBody>
      </p:sp>
      <p:sp>
        <p:nvSpPr>
          <p:cNvPr id="64" name="Rounded Rectangle 63"/>
          <p:cNvSpPr/>
          <p:nvPr/>
        </p:nvSpPr>
        <p:spPr bwMode="auto">
          <a:xfrm>
            <a:off x="507868" y="5418451"/>
            <a:ext cx="8024310" cy="891787"/>
          </a:xfrm>
          <a:prstGeom prst="roundRect">
            <a:avLst>
              <a:gd name="adj" fmla="val 10931"/>
            </a:avLst>
          </a:prstGeom>
          <a:no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900" kern="0" dirty="0">
              <a:solidFill>
                <a:schemeClr val="tx1"/>
              </a:solidFill>
              <a:latin typeface="Segoe" pitchFamily="34" charset="0"/>
            </a:endParaRPr>
          </a:p>
        </p:txBody>
      </p:sp>
      <p:sp>
        <p:nvSpPr>
          <p:cNvPr id="32" name="TextBox 31"/>
          <p:cNvSpPr txBox="1"/>
          <p:nvPr/>
        </p:nvSpPr>
        <p:spPr>
          <a:xfrm>
            <a:off x="507868" y="5467493"/>
            <a:ext cx="2640912" cy="584775"/>
          </a:xfrm>
          <a:prstGeom prst="rect">
            <a:avLst/>
          </a:prstGeom>
          <a:noFill/>
          <a:effectLst/>
        </p:spPr>
        <p:txBody>
          <a:bodyPr wrap="square" rtlCol="0">
            <a:spAutoFit/>
          </a:bodyPr>
          <a:lstStyle/>
          <a:p>
            <a:pPr defTabSz="914363"/>
            <a:r>
              <a:rPr lang="en-US" sz="1600" dirty="0"/>
              <a:t>Enterprise Content Management</a:t>
            </a:r>
          </a:p>
        </p:txBody>
      </p:sp>
      <p:sp>
        <p:nvSpPr>
          <p:cNvPr id="35" name="Rounded Rectangle 16"/>
          <p:cNvSpPr/>
          <p:nvPr/>
        </p:nvSpPr>
        <p:spPr>
          <a:xfrm>
            <a:off x="3176291" y="5816864"/>
            <a:ext cx="5118883" cy="603126"/>
          </a:xfrm>
          <a:prstGeom prst="round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rtlCol="0" anchor="ctr" compatLnSpc="1">
            <a:noAutofit/>
          </a:bodyPr>
          <a:lstStyle/>
          <a:p>
            <a:pPr defTabSz="1096963" fontAlgn="base">
              <a:lnSpc>
                <a:spcPct val="80000"/>
              </a:lnSpc>
              <a:spcBef>
                <a:spcPct val="0"/>
              </a:spcBef>
              <a:spcAft>
                <a:spcPct val="0"/>
              </a:spcAft>
              <a:defRPr/>
            </a:pPr>
            <a:endParaRPr lang="en-US" sz="1200" dirty="0"/>
          </a:p>
        </p:txBody>
      </p:sp>
      <p:sp>
        <p:nvSpPr>
          <p:cNvPr id="58" name="Rounded Rectangle 57"/>
          <p:cNvSpPr/>
          <p:nvPr/>
        </p:nvSpPr>
        <p:spPr bwMode="auto">
          <a:xfrm>
            <a:off x="10389656" y="3488598"/>
            <a:ext cx="1577441" cy="421525"/>
          </a:xfrm>
          <a:prstGeom prst="roundRect">
            <a:avLst/>
          </a:prstGeom>
          <a:gradFill rotWithShape="1">
            <a:gsLst>
              <a:gs pos="0">
                <a:srgbClr val="9BBB59">
                  <a:shade val="63000"/>
                  <a:satMod val="165000"/>
                </a:srgbClr>
              </a:gs>
              <a:gs pos="30000">
                <a:srgbClr val="9BBB59">
                  <a:shade val="58000"/>
                  <a:satMod val="165000"/>
                </a:srgbClr>
              </a:gs>
              <a:gs pos="75000">
                <a:srgbClr val="9BBB59">
                  <a:shade val="30000"/>
                  <a:satMod val="175000"/>
                </a:srgbClr>
              </a:gs>
              <a:gs pos="100000">
                <a:srgbClr val="9BBB59">
                  <a:shade val="15000"/>
                  <a:satMod val="175000"/>
                </a:srgbClr>
              </a:gs>
            </a:gsLst>
            <a:path path="circle">
              <a:fillToRect l="5000" t="100000" r="120000" b="10000"/>
            </a:path>
          </a:gradFill>
          <a:ln w="12700" cap="flat" cmpd="sng" algn="ctr">
            <a:no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444500">
              <a:lnSpc>
                <a:spcPct val="90000"/>
              </a:lnSpc>
              <a:spcBef>
                <a:spcPct val="0"/>
              </a:spcBef>
              <a:spcAft>
                <a:spcPct val="35000"/>
              </a:spcAft>
            </a:pPr>
            <a:r>
              <a:rPr lang="en-US" sz="950" dirty="0">
                <a:solidFill>
                  <a:srgbClr val="FFFFFF"/>
                </a:solidFill>
              </a:rPr>
              <a:t>SharePoint 2010</a:t>
            </a:r>
          </a:p>
        </p:txBody>
      </p:sp>
      <p:sp>
        <p:nvSpPr>
          <p:cNvPr id="60" name="Rounded Rectangle 59"/>
          <p:cNvSpPr/>
          <p:nvPr/>
        </p:nvSpPr>
        <p:spPr bwMode="auto">
          <a:xfrm>
            <a:off x="10389656" y="3937625"/>
            <a:ext cx="1577441" cy="421525"/>
          </a:xfrm>
          <a:prstGeom prst="roundRect">
            <a:avLst/>
          </a:prstGeom>
          <a:gradFill rotWithShape="1">
            <a:gsLst>
              <a:gs pos="0">
                <a:srgbClr val="9BBB59">
                  <a:shade val="63000"/>
                  <a:satMod val="165000"/>
                </a:srgbClr>
              </a:gs>
              <a:gs pos="30000">
                <a:srgbClr val="9BBB59">
                  <a:shade val="58000"/>
                  <a:satMod val="165000"/>
                </a:srgbClr>
              </a:gs>
              <a:gs pos="75000">
                <a:srgbClr val="9BBB59">
                  <a:shade val="30000"/>
                  <a:satMod val="175000"/>
                </a:srgbClr>
              </a:gs>
              <a:gs pos="100000">
                <a:srgbClr val="9BBB59">
                  <a:shade val="15000"/>
                  <a:satMod val="175000"/>
                </a:srgbClr>
              </a:gs>
            </a:gsLst>
            <a:path path="circle">
              <a:fillToRect l="5000" t="100000" r="120000" b="10000"/>
            </a:path>
          </a:gradFill>
          <a:ln w="12700" cap="flat" cmpd="sng" algn="ctr">
            <a:no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444500">
              <a:lnSpc>
                <a:spcPct val="90000"/>
              </a:lnSpc>
              <a:spcBef>
                <a:spcPct val="0"/>
              </a:spcBef>
              <a:spcAft>
                <a:spcPct val="35000"/>
              </a:spcAft>
            </a:pPr>
            <a:r>
              <a:rPr lang="en-US" sz="950" dirty="0">
                <a:solidFill>
                  <a:srgbClr val="FFFFFF"/>
                </a:solidFill>
              </a:rPr>
              <a:t>SharePoint 2010</a:t>
            </a:r>
          </a:p>
        </p:txBody>
      </p:sp>
      <p:sp>
        <p:nvSpPr>
          <p:cNvPr id="61" name="Rounded Rectangle 60"/>
          <p:cNvSpPr/>
          <p:nvPr/>
        </p:nvSpPr>
        <p:spPr bwMode="auto">
          <a:xfrm>
            <a:off x="10389656" y="4383042"/>
            <a:ext cx="1577441" cy="421525"/>
          </a:xfrm>
          <a:prstGeom prst="roundRect">
            <a:avLst/>
          </a:prstGeom>
          <a:gradFill rotWithShape="1">
            <a:gsLst>
              <a:gs pos="0">
                <a:srgbClr val="9BBB59">
                  <a:shade val="63000"/>
                  <a:satMod val="165000"/>
                </a:srgbClr>
              </a:gs>
              <a:gs pos="30000">
                <a:srgbClr val="9BBB59">
                  <a:shade val="58000"/>
                  <a:satMod val="165000"/>
                </a:srgbClr>
              </a:gs>
              <a:gs pos="75000">
                <a:srgbClr val="9BBB59">
                  <a:shade val="30000"/>
                  <a:satMod val="175000"/>
                </a:srgbClr>
              </a:gs>
              <a:gs pos="100000">
                <a:srgbClr val="9BBB59">
                  <a:shade val="15000"/>
                  <a:satMod val="175000"/>
                </a:srgbClr>
              </a:gs>
            </a:gsLst>
            <a:path path="circle">
              <a:fillToRect l="5000" t="100000" r="120000" b="10000"/>
            </a:path>
          </a:gradFill>
          <a:ln w="12700" cap="flat" cmpd="sng" algn="ctr">
            <a:no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444500">
              <a:lnSpc>
                <a:spcPct val="90000"/>
              </a:lnSpc>
              <a:spcBef>
                <a:spcPct val="0"/>
              </a:spcBef>
              <a:spcAft>
                <a:spcPct val="35000"/>
              </a:spcAft>
            </a:pPr>
            <a:r>
              <a:rPr lang="en-US" sz="950" dirty="0">
                <a:solidFill>
                  <a:srgbClr val="FFFFFF"/>
                </a:solidFill>
              </a:rPr>
              <a:t>SharePoint 2010</a:t>
            </a:r>
          </a:p>
        </p:txBody>
      </p:sp>
      <p:sp>
        <p:nvSpPr>
          <p:cNvPr id="84" name="Rounded Rectangle 83"/>
          <p:cNvSpPr/>
          <p:nvPr/>
        </p:nvSpPr>
        <p:spPr bwMode="auto">
          <a:xfrm>
            <a:off x="8665956" y="3497335"/>
            <a:ext cx="1581577" cy="419461"/>
          </a:xfrm>
          <a:prstGeom prst="roundRect">
            <a:avLst>
              <a:gd name="adj" fmla="val 17525"/>
            </a:avLst>
          </a:prstGeom>
          <a:gradFill rotWithShape="1">
            <a:gsLst>
              <a:gs pos="0">
                <a:srgbClr val="FFA615">
                  <a:shade val="63000"/>
                  <a:satMod val="165000"/>
                </a:srgbClr>
              </a:gs>
              <a:gs pos="30000">
                <a:srgbClr val="FFA615">
                  <a:shade val="58000"/>
                  <a:satMod val="165000"/>
                </a:srgbClr>
              </a:gs>
              <a:gs pos="75000">
                <a:srgbClr val="FFA615">
                  <a:shade val="30000"/>
                  <a:satMod val="175000"/>
                </a:srgbClr>
              </a:gs>
              <a:gs pos="100000">
                <a:srgbClr val="FFA615">
                  <a:shade val="15000"/>
                  <a:satMod val="175000"/>
                </a:srgbClr>
              </a:gs>
            </a:gsLst>
            <a:path path="circle">
              <a:fillToRect l="5000" t="100000" r="120000" b="10000"/>
            </a:path>
          </a:gradFill>
          <a:ln w="12700" cap="flat" cmpd="sng" algn="ctr">
            <a:no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444500">
              <a:lnSpc>
                <a:spcPct val="90000"/>
              </a:lnSpc>
              <a:spcBef>
                <a:spcPct val="0"/>
              </a:spcBef>
              <a:spcAft>
                <a:spcPct val="35000"/>
              </a:spcAft>
            </a:pPr>
            <a:r>
              <a:rPr lang="en-US" sz="950" dirty="0">
                <a:solidFill>
                  <a:prstClr val="white"/>
                </a:solidFill>
              </a:rPr>
              <a:t>Word 2010</a:t>
            </a:r>
            <a:br>
              <a:rPr lang="en-US" sz="950" dirty="0">
                <a:solidFill>
                  <a:prstClr val="white"/>
                </a:solidFill>
              </a:rPr>
            </a:br>
            <a:r>
              <a:rPr lang="en-US" sz="950" dirty="0">
                <a:solidFill>
                  <a:prstClr val="white"/>
                </a:solidFill>
              </a:rPr>
              <a:t>PowerPoint 2010</a:t>
            </a:r>
          </a:p>
        </p:txBody>
      </p:sp>
      <p:sp>
        <p:nvSpPr>
          <p:cNvPr id="85" name="Rounded Rectangle 84"/>
          <p:cNvSpPr/>
          <p:nvPr/>
        </p:nvSpPr>
        <p:spPr bwMode="auto">
          <a:xfrm>
            <a:off x="8665956" y="3940824"/>
            <a:ext cx="1581577" cy="419461"/>
          </a:xfrm>
          <a:prstGeom prst="roundRect">
            <a:avLst>
              <a:gd name="adj" fmla="val 17525"/>
            </a:avLst>
          </a:prstGeom>
          <a:gradFill rotWithShape="1">
            <a:gsLst>
              <a:gs pos="0">
                <a:srgbClr val="FFA615">
                  <a:shade val="63000"/>
                  <a:satMod val="165000"/>
                </a:srgbClr>
              </a:gs>
              <a:gs pos="30000">
                <a:srgbClr val="FFA615">
                  <a:shade val="58000"/>
                  <a:satMod val="165000"/>
                </a:srgbClr>
              </a:gs>
              <a:gs pos="75000">
                <a:srgbClr val="FFA615">
                  <a:shade val="30000"/>
                  <a:satMod val="175000"/>
                </a:srgbClr>
              </a:gs>
              <a:gs pos="100000">
                <a:srgbClr val="FFA615">
                  <a:shade val="15000"/>
                  <a:satMod val="175000"/>
                </a:srgbClr>
              </a:gs>
            </a:gsLst>
            <a:path path="circle">
              <a:fillToRect l="5000" t="100000" r="120000" b="10000"/>
            </a:path>
          </a:gradFill>
          <a:ln w="12700" cap="flat" cmpd="sng" algn="ctr">
            <a:noFill/>
            <a:prstDash val="solid"/>
            <a:headEnd type="none" w="med" len="med"/>
            <a:tailEnd type="none" w="med" len="med"/>
          </a:ln>
          <a:effectLst>
            <a:outerShdw blurRad="50800" dist="20000" dir="5400000" rotWithShape="0">
              <a:srgbClr val="000000">
                <a:alpha val="42000"/>
              </a:srgbClr>
            </a:outerShdw>
          </a:effectLst>
        </p:spPr>
        <p:txBody>
          <a:bodyPr vert="horz" wrap="square" lIns="0" tIns="54864" rIns="0" bIns="54864" numCol="1" rtlCol="0" anchor="ctr" anchorCtr="0" compatLnSpc="1">
            <a:prstTxWarp prst="textNoShape">
              <a:avLst/>
            </a:prstTxWarp>
          </a:bodyPr>
          <a:lstStyle/>
          <a:p>
            <a:pPr algn="ctr" defTabSz="1096963" fontAlgn="base">
              <a:spcBef>
                <a:spcPct val="0"/>
              </a:spcBef>
              <a:spcAft>
                <a:spcPct val="0"/>
              </a:spcAft>
            </a:pPr>
            <a:r>
              <a:rPr lang="en-US" sz="950" dirty="0">
                <a:solidFill>
                  <a:prstClr val="white"/>
                </a:solidFill>
              </a:rPr>
              <a:t>SharePoint Workspace 2010 </a:t>
            </a:r>
            <a:endParaRPr lang="en-US" sz="950" dirty="0">
              <a:solidFill>
                <a:prstClr val="white"/>
              </a:solidFill>
              <a:latin typeface="Segoe" pitchFamily="34" charset="0"/>
            </a:endParaRPr>
          </a:p>
        </p:txBody>
      </p:sp>
      <p:sp>
        <p:nvSpPr>
          <p:cNvPr id="86" name="Rounded Rectangle 85"/>
          <p:cNvSpPr/>
          <p:nvPr/>
        </p:nvSpPr>
        <p:spPr bwMode="auto">
          <a:xfrm>
            <a:off x="8665956" y="4386781"/>
            <a:ext cx="1581577" cy="419461"/>
          </a:xfrm>
          <a:prstGeom prst="roundRect">
            <a:avLst>
              <a:gd name="adj" fmla="val 17525"/>
            </a:avLst>
          </a:prstGeom>
          <a:gradFill rotWithShape="1">
            <a:gsLst>
              <a:gs pos="0">
                <a:srgbClr val="FFA615">
                  <a:shade val="63000"/>
                  <a:satMod val="165000"/>
                </a:srgbClr>
              </a:gs>
              <a:gs pos="30000">
                <a:srgbClr val="FFA615">
                  <a:shade val="58000"/>
                  <a:satMod val="165000"/>
                </a:srgbClr>
              </a:gs>
              <a:gs pos="75000">
                <a:srgbClr val="FFA615">
                  <a:shade val="30000"/>
                  <a:satMod val="175000"/>
                </a:srgbClr>
              </a:gs>
              <a:gs pos="100000">
                <a:srgbClr val="FFA615">
                  <a:shade val="15000"/>
                  <a:satMod val="175000"/>
                </a:srgbClr>
              </a:gs>
            </a:gsLst>
            <a:path path="circle">
              <a:fillToRect l="5000" t="100000" r="120000" b="10000"/>
            </a:path>
          </a:gradFill>
          <a:ln w="12700" cap="flat" cmpd="sng" algn="ctr">
            <a:no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444500">
              <a:lnSpc>
                <a:spcPct val="90000"/>
              </a:lnSpc>
              <a:spcBef>
                <a:spcPct val="0"/>
              </a:spcBef>
              <a:spcAft>
                <a:spcPct val="35000"/>
              </a:spcAft>
            </a:pPr>
            <a:r>
              <a:rPr lang="en-US" sz="950" dirty="0">
                <a:solidFill>
                  <a:prstClr val="white"/>
                </a:solidFill>
              </a:rPr>
              <a:t>PowerPoint 2010</a:t>
            </a:r>
          </a:p>
        </p:txBody>
      </p:sp>
      <p:sp>
        <p:nvSpPr>
          <p:cNvPr id="65" name="Rounded Rectangle 64"/>
          <p:cNvSpPr/>
          <p:nvPr/>
        </p:nvSpPr>
        <p:spPr bwMode="auto">
          <a:xfrm>
            <a:off x="10389656" y="5418451"/>
            <a:ext cx="1577441" cy="421525"/>
          </a:xfrm>
          <a:prstGeom prst="roundRect">
            <a:avLst/>
          </a:prstGeom>
          <a:gradFill rotWithShape="1">
            <a:gsLst>
              <a:gs pos="0">
                <a:srgbClr val="9BBB59">
                  <a:shade val="63000"/>
                  <a:satMod val="165000"/>
                </a:srgbClr>
              </a:gs>
              <a:gs pos="30000">
                <a:srgbClr val="9BBB59">
                  <a:shade val="58000"/>
                  <a:satMod val="165000"/>
                </a:srgbClr>
              </a:gs>
              <a:gs pos="75000">
                <a:srgbClr val="9BBB59">
                  <a:shade val="30000"/>
                  <a:satMod val="175000"/>
                </a:srgbClr>
              </a:gs>
              <a:gs pos="100000">
                <a:srgbClr val="9BBB59">
                  <a:shade val="15000"/>
                  <a:satMod val="175000"/>
                </a:srgbClr>
              </a:gs>
            </a:gsLst>
            <a:path path="circle">
              <a:fillToRect l="5000" t="100000" r="120000" b="10000"/>
            </a:path>
          </a:gradFill>
          <a:ln w="12700" cap="flat" cmpd="sng" algn="ctr">
            <a:no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444500">
              <a:lnSpc>
                <a:spcPct val="90000"/>
              </a:lnSpc>
              <a:spcBef>
                <a:spcPct val="0"/>
              </a:spcBef>
              <a:spcAft>
                <a:spcPct val="35000"/>
              </a:spcAft>
            </a:pPr>
            <a:r>
              <a:rPr lang="en-US" sz="950" dirty="0">
                <a:solidFill>
                  <a:srgbClr val="FFFFFF"/>
                </a:solidFill>
              </a:rPr>
              <a:t>SharePoint 2010</a:t>
            </a:r>
          </a:p>
        </p:txBody>
      </p:sp>
      <p:sp>
        <p:nvSpPr>
          <p:cNvPr id="66" name="Rounded Rectangle 65"/>
          <p:cNvSpPr/>
          <p:nvPr/>
        </p:nvSpPr>
        <p:spPr bwMode="auto">
          <a:xfrm>
            <a:off x="10389656" y="5871586"/>
            <a:ext cx="1577441" cy="421525"/>
          </a:xfrm>
          <a:prstGeom prst="roundRect">
            <a:avLst/>
          </a:prstGeom>
          <a:gradFill rotWithShape="1">
            <a:gsLst>
              <a:gs pos="0">
                <a:srgbClr val="9BBB59">
                  <a:shade val="63000"/>
                  <a:satMod val="165000"/>
                </a:srgbClr>
              </a:gs>
              <a:gs pos="30000">
                <a:srgbClr val="9BBB59">
                  <a:shade val="58000"/>
                  <a:satMod val="165000"/>
                </a:srgbClr>
              </a:gs>
              <a:gs pos="75000">
                <a:srgbClr val="9BBB59">
                  <a:shade val="30000"/>
                  <a:satMod val="175000"/>
                </a:srgbClr>
              </a:gs>
              <a:gs pos="100000">
                <a:srgbClr val="9BBB59">
                  <a:shade val="15000"/>
                  <a:satMod val="175000"/>
                </a:srgbClr>
              </a:gs>
            </a:gsLst>
            <a:path path="circle">
              <a:fillToRect l="5000" t="100000" r="120000" b="10000"/>
            </a:path>
          </a:gradFill>
          <a:ln w="12700" cap="flat" cmpd="sng" algn="ctr">
            <a:no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444500">
              <a:lnSpc>
                <a:spcPct val="90000"/>
              </a:lnSpc>
              <a:spcBef>
                <a:spcPct val="0"/>
              </a:spcBef>
              <a:spcAft>
                <a:spcPct val="35000"/>
              </a:spcAft>
            </a:pPr>
            <a:r>
              <a:rPr lang="en-US" sz="950" dirty="0">
                <a:solidFill>
                  <a:srgbClr val="FFFFFF"/>
                </a:solidFill>
              </a:rPr>
              <a:t>SharePoint 2010</a:t>
            </a:r>
          </a:p>
        </p:txBody>
      </p:sp>
      <p:sp>
        <p:nvSpPr>
          <p:cNvPr id="87" name="Rounded Rectangle 86"/>
          <p:cNvSpPr/>
          <p:nvPr/>
        </p:nvSpPr>
        <p:spPr bwMode="auto">
          <a:xfrm>
            <a:off x="8665956" y="5426864"/>
            <a:ext cx="1581577" cy="419461"/>
          </a:xfrm>
          <a:prstGeom prst="roundRect">
            <a:avLst>
              <a:gd name="adj" fmla="val 17525"/>
            </a:avLst>
          </a:prstGeom>
          <a:gradFill rotWithShape="1">
            <a:gsLst>
              <a:gs pos="0">
                <a:srgbClr val="FFA615">
                  <a:shade val="63000"/>
                  <a:satMod val="165000"/>
                </a:srgbClr>
              </a:gs>
              <a:gs pos="30000">
                <a:srgbClr val="FFA615">
                  <a:shade val="58000"/>
                  <a:satMod val="165000"/>
                </a:srgbClr>
              </a:gs>
              <a:gs pos="75000">
                <a:srgbClr val="FFA615">
                  <a:shade val="30000"/>
                  <a:satMod val="175000"/>
                </a:srgbClr>
              </a:gs>
              <a:gs pos="100000">
                <a:srgbClr val="FFA615">
                  <a:shade val="15000"/>
                  <a:satMod val="175000"/>
                </a:srgbClr>
              </a:gs>
            </a:gsLst>
            <a:path path="circle">
              <a:fillToRect l="5000" t="100000" r="120000" b="10000"/>
            </a:path>
          </a:gradFill>
          <a:ln w="12700" cap="flat" cmpd="sng" algn="ctr">
            <a:no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444500">
              <a:lnSpc>
                <a:spcPct val="90000"/>
              </a:lnSpc>
              <a:spcBef>
                <a:spcPct val="0"/>
              </a:spcBef>
              <a:spcAft>
                <a:spcPct val="35000"/>
              </a:spcAft>
            </a:pPr>
            <a:r>
              <a:rPr lang="en-US" sz="950" dirty="0">
                <a:solidFill>
                  <a:prstClr val="white"/>
                </a:solidFill>
              </a:rPr>
              <a:t>Word 2010</a:t>
            </a:r>
          </a:p>
        </p:txBody>
      </p:sp>
      <p:sp>
        <p:nvSpPr>
          <p:cNvPr id="88" name="Rounded Rectangle 87"/>
          <p:cNvSpPr/>
          <p:nvPr/>
        </p:nvSpPr>
        <p:spPr bwMode="auto">
          <a:xfrm>
            <a:off x="8665956" y="5875238"/>
            <a:ext cx="1581577" cy="419461"/>
          </a:xfrm>
          <a:prstGeom prst="roundRect">
            <a:avLst>
              <a:gd name="adj" fmla="val 17525"/>
            </a:avLst>
          </a:prstGeom>
          <a:gradFill rotWithShape="1">
            <a:gsLst>
              <a:gs pos="0">
                <a:srgbClr val="FFA615">
                  <a:shade val="63000"/>
                  <a:satMod val="165000"/>
                </a:srgbClr>
              </a:gs>
              <a:gs pos="30000">
                <a:srgbClr val="FFA615">
                  <a:shade val="58000"/>
                  <a:satMod val="165000"/>
                </a:srgbClr>
              </a:gs>
              <a:gs pos="75000">
                <a:srgbClr val="FFA615">
                  <a:shade val="30000"/>
                  <a:satMod val="175000"/>
                </a:srgbClr>
              </a:gs>
              <a:gs pos="100000">
                <a:srgbClr val="FFA615">
                  <a:shade val="15000"/>
                  <a:satMod val="175000"/>
                </a:srgbClr>
              </a:gs>
            </a:gsLst>
            <a:path path="circle">
              <a:fillToRect l="5000" t="100000" r="120000" b="10000"/>
            </a:path>
          </a:gradFill>
          <a:ln w="12700" cap="flat" cmpd="sng" algn="ctr">
            <a:no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444500">
              <a:lnSpc>
                <a:spcPct val="90000"/>
              </a:lnSpc>
              <a:spcBef>
                <a:spcPct val="0"/>
              </a:spcBef>
              <a:spcAft>
                <a:spcPct val="35000"/>
              </a:spcAft>
            </a:pPr>
            <a:r>
              <a:rPr lang="en-US" sz="950" dirty="0">
                <a:solidFill>
                  <a:prstClr val="white"/>
                </a:solidFill>
              </a:rPr>
              <a:t>Office 2010</a:t>
            </a:r>
          </a:p>
        </p:txBody>
      </p:sp>
      <p:sp>
        <p:nvSpPr>
          <p:cNvPr id="89" name="TextBox 88"/>
          <p:cNvSpPr txBox="1"/>
          <p:nvPr/>
        </p:nvSpPr>
        <p:spPr>
          <a:xfrm>
            <a:off x="8947350" y="1131791"/>
            <a:ext cx="707245" cy="338554"/>
          </a:xfrm>
          <a:prstGeom prst="rect">
            <a:avLst/>
          </a:prstGeom>
          <a:noFill/>
        </p:spPr>
        <p:txBody>
          <a:bodyPr wrap="none" rtlCol="0">
            <a:spAutoFit/>
          </a:bodyPr>
          <a:lstStyle/>
          <a:p>
            <a:pPr defTabSz="914363"/>
            <a:r>
              <a:rPr lang="en-US" sz="1600" dirty="0"/>
              <a:t>Client</a:t>
            </a:r>
          </a:p>
        </p:txBody>
      </p:sp>
      <p:sp>
        <p:nvSpPr>
          <p:cNvPr id="90" name="TextBox 89"/>
          <p:cNvSpPr txBox="1"/>
          <p:nvPr/>
        </p:nvSpPr>
        <p:spPr>
          <a:xfrm>
            <a:off x="10661438" y="1131791"/>
            <a:ext cx="788999" cy="338554"/>
          </a:xfrm>
          <a:prstGeom prst="rect">
            <a:avLst/>
          </a:prstGeom>
          <a:noFill/>
        </p:spPr>
        <p:txBody>
          <a:bodyPr wrap="none" rtlCol="0">
            <a:spAutoFit/>
          </a:bodyPr>
          <a:lstStyle/>
          <a:p>
            <a:pPr defTabSz="914363"/>
            <a:r>
              <a:rPr lang="en-US" sz="1600" dirty="0"/>
              <a:t>Server</a:t>
            </a:r>
          </a:p>
        </p:txBody>
      </p:sp>
      <p:sp>
        <p:nvSpPr>
          <p:cNvPr id="91" name="Rounded Rectangle 6"/>
          <p:cNvSpPr/>
          <p:nvPr/>
        </p:nvSpPr>
        <p:spPr>
          <a:xfrm>
            <a:off x="3176290" y="2845064"/>
            <a:ext cx="5305101" cy="603126"/>
          </a:xfrm>
          <a:prstGeom prst="round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rtlCol="0" anchor="ctr" compatLnSpc="1">
            <a:noAutofit/>
          </a:bodyPr>
          <a:lstStyle/>
          <a:p>
            <a:pPr defTabSz="1096963" fontAlgn="base">
              <a:lnSpc>
                <a:spcPct val="80000"/>
              </a:lnSpc>
              <a:spcBef>
                <a:spcPct val="0"/>
              </a:spcBef>
              <a:spcAft>
                <a:spcPct val="0"/>
              </a:spcAft>
              <a:defRPr/>
            </a:pPr>
            <a:endParaRPr lang="en-US" sz="1200" dirty="0"/>
          </a:p>
        </p:txBody>
      </p:sp>
      <p:sp>
        <p:nvSpPr>
          <p:cNvPr id="56" name="Rounded Rectangle 55"/>
          <p:cNvSpPr/>
          <p:nvPr/>
        </p:nvSpPr>
        <p:spPr bwMode="auto">
          <a:xfrm>
            <a:off x="10385910" y="1438036"/>
            <a:ext cx="1577441" cy="421525"/>
          </a:xfrm>
          <a:prstGeom prst="roundRect">
            <a:avLst/>
          </a:prstGeom>
          <a:gradFill rotWithShape="1">
            <a:gsLst>
              <a:gs pos="0">
                <a:srgbClr val="9BBB59">
                  <a:shade val="63000"/>
                  <a:satMod val="165000"/>
                </a:srgbClr>
              </a:gs>
              <a:gs pos="30000">
                <a:srgbClr val="9BBB59">
                  <a:shade val="58000"/>
                  <a:satMod val="165000"/>
                </a:srgbClr>
              </a:gs>
              <a:gs pos="75000">
                <a:srgbClr val="9BBB59">
                  <a:shade val="30000"/>
                  <a:satMod val="175000"/>
                </a:srgbClr>
              </a:gs>
              <a:gs pos="100000">
                <a:srgbClr val="9BBB59">
                  <a:shade val="15000"/>
                  <a:satMod val="175000"/>
                </a:srgbClr>
              </a:gs>
            </a:gsLst>
            <a:path path="circle">
              <a:fillToRect l="5000" t="100000" r="120000" b="10000"/>
            </a:path>
          </a:gradFill>
          <a:ln w="12700" cap="flat" cmpd="sng" algn="ctr">
            <a:no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444500">
              <a:lnSpc>
                <a:spcPct val="90000"/>
              </a:lnSpc>
              <a:spcBef>
                <a:spcPct val="0"/>
              </a:spcBef>
              <a:spcAft>
                <a:spcPct val="35000"/>
              </a:spcAft>
            </a:pPr>
            <a:r>
              <a:rPr lang="en-US" sz="950" dirty="0">
                <a:solidFill>
                  <a:prstClr val="white"/>
                </a:solidFill>
              </a:rPr>
              <a:t>Lync Server 2010</a:t>
            </a:r>
          </a:p>
        </p:txBody>
      </p:sp>
      <p:sp>
        <p:nvSpPr>
          <p:cNvPr id="55" name="Rounded Rectangle 54"/>
          <p:cNvSpPr/>
          <p:nvPr/>
        </p:nvSpPr>
        <p:spPr bwMode="auto">
          <a:xfrm>
            <a:off x="10389656" y="1884607"/>
            <a:ext cx="1577441" cy="421525"/>
          </a:xfrm>
          <a:prstGeom prst="roundRect">
            <a:avLst/>
          </a:prstGeom>
          <a:gradFill rotWithShape="1">
            <a:gsLst>
              <a:gs pos="0">
                <a:srgbClr val="9BBB59">
                  <a:shade val="63000"/>
                  <a:satMod val="165000"/>
                </a:srgbClr>
              </a:gs>
              <a:gs pos="30000">
                <a:srgbClr val="9BBB59">
                  <a:shade val="58000"/>
                  <a:satMod val="165000"/>
                </a:srgbClr>
              </a:gs>
              <a:gs pos="75000">
                <a:srgbClr val="9BBB59">
                  <a:shade val="30000"/>
                  <a:satMod val="175000"/>
                </a:srgbClr>
              </a:gs>
              <a:gs pos="100000">
                <a:srgbClr val="9BBB59">
                  <a:shade val="15000"/>
                  <a:satMod val="175000"/>
                </a:srgbClr>
              </a:gs>
            </a:gsLst>
            <a:path path="circle">
              <a:fillToRect l="5000" t="100000" r="120000" b="10000"/>
            </a:path>
          </a:gradFill>
          <a:ln w="12700" cap="flat" cmpd="sng" algn="ctr">
            <a:no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444500">
              <a:lnSpc>
                <a:spcPct val="90000"/>
              </a:lnSpc>
              <a:spcBef>
                <a:spcPct val="0"/>
              </a:spcBef>
              <a:spcAft>
                <a:spcPct val="35000"/>
              </a:spcAft>
            </a:pPr>
            <a:r>
              <a:rPr lang="en-US" sz="950" dirty="0">
                <a:solidFill>
                  <a:prstClr val="white"/>
                </a:solidFill>
              </a:rPr>
              <a:t>Lync Server 2010</a:t>
            </a:r>
          </a:p>
        </p:txBody>
      </p:sp>
      <p:sp>
        <p:nvSpPr>
          <p:cNvPr id="80" name="Rounded Rectangle 79"/>
          <p:cNvSpPr/>
          <p:nvPr/>
        </p:nvSpPr>
        <p:spPr bwMode="auto">
          <a:xfrm>
            <a:off x="8665956" y="1438421"/>
            <a:ext cx="1581577" cy="419461"/>
          </a:xfrm>
          <a:prstGeom prst="roundRect">
            <a:avLst>
              <a:gd name="adj" fmla="val 17525"/>
            </a:avLst>
          </a:prstGeom>
          <a:gradFill rotWithShape="1">
            <a:gsLst>
              <a:gs pos="0">
                <a:srgbClr val="FFA615">
                  <a:shade val="63000"/>
                  <a:satMod val="165000"/>
                </a:srgbClr>
              </a:gs>
              <a:gs pos="30000">
                <a:srgbClr val="FFA615">
                  <a:shade val="58000"/>
                  <a:satMod val="165000"/>
                </a:srgbClr>
              </a:gs>
              <a:gs pos="75000">
                <a:srgbClr val="FFA615">
                  <a:shade val="30000"/>
                  <a:satMod val="175000"/>
                </a:srgbClr>
              </a:gs>
              <a:gs pos="100000">
                <a:srgbClr val="FFA615">
                  <a:shade val="15000"/>
                  <a:satMod val="175000"/>
                </a:srgbClr>
              </a:gs>
            </a:gsLst>
            <a:path path="circle">
              <a:fillToRect l="5000" t="100000" r="120000" b="10000"/>
            </a:path>
          </a:gradFill>
          <a:ln w="12700" cap="flat" cmpd="sng" algn="ctr">
            <a:no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444500">
              <a:lnSpc>
                <a:spcPct val="90000"/>
              </a:lnSpc>
              <a:spcBef>
                <a:spcPct val="0"/>
              </a:spcBef>
              <a:spcAft>
                <a:spcPct val="35000"/>
              </a:spcAft>
            </a:pPr>
            <a:r>
              <a:rPr lang="en-US" sz="950" dirty="0">
                <a:solidFill>
                  <a:prstClr val="white"/>
                </a:solidFill>
              </a:rPr>
              <a:t>Lync 2010</a:t>
            </a:r>
          </a:p>
        </p:txBody>
      </p:sp>
      <p:sp>
        <p:nvSpPr>
          <p:cNvPr id="82" name="Rounded Rectangle 81"/>
          <p:cNvSpPr/>
          <p:nvPr/>
        </p:nvSpPr>
        <p:spPr bwMode="auto">
          <a:xfrm>
            <a:off x="8665956" y="1884824"/>
            <a:ext cx="1581577" cy="419461"/>
          </a:xfrm>
          <a:prstGeom prst="roundRect">
            <a:avLst>
              <a:gd name="adj" fmla="val 17525"/>
            </a:avLst>
          </a:prstGeom>
          <a:gradFill rotWithShape="1">
            <a:gsLst>
              <a:gs pos="0">
                <a:srgbClr val="FFA615">
                  <a:shade val="63000"/>
                  <a:satMod val="165000"/>
                </a:srgbClr>
              </a:gs>
              <a:gs pos="30000">
                <a:srgbClr val="FFA615">
                  <a:shade val="58000"/>
                  <a:satMod val="165000"/>
                </a:srgbClr>
              </a:gs>
              <a:gs pos="75000">
                <a:srgbClr val="FFA615">
                  <a:shade val="30000"/>
                  <a:satMod val="175000"/>
                </a:srgbClr>
              </a:gs>
              <a:gs pos="100000">
                <a:srgbClr val="FFA615">
                  <a:shade val="15000"/>
                  <a:satMod val="175000"/>
                </a:srgbClr>
              </a:gs>
            </a:gsLst>
            <a:path path="circle">
              <a:fillToRect l="5000" t="100000" r="120000" b="10000"/>
            </a:path>
          </a:gradFill>
          <a:ln w="12700" cap="flat" cmpd="sng" algn="ctr">
            <a:no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444500">
              <a:lnSpc>
                <a:spcPct val="90000"/>
              </a:lnSpc>
              <a:spcBef>
                <a:spcPct val="0"/>
              </a:spcBef>
              <a:spcAft>
                <a:spcPct val="35000"/>
              </a:spcAft>
            </a:pPr>
            <a:r>
              <a:rPr lang="en-US" sz="950" dirty="0">
                <a:solidFill>
                  <a:prstClr val="white"/>
                </a:solidFill>
              </a:rPr>
              <a:t>Word 2010</a:t>
            </a:r>
            <a:br>
              <a:rPr lang="en-US" sz="950" dirty="0">
                <a:solidFill>
                  <a:prstClr val="white"/>
                </a:solidFill>
              </a:rPr>
            </a:br>
            <a:r>
              <a:rPr lang="en-US" sz="950" dirty="0">
                <a:solidFill>
                  <a:prstClr val="white"/>
                </a:solidFill>
              </a:rPr>
              <a:t>Lync 2010</a:t>
            </a:r>
          </a:p>
        </p:txBody>
      </p:sp>
      <p:sp>
        <p:nvSpPr>
          <p:cNvPr id="57" name="Rounded Rectangle 56"/>
          <p:cNvSpPr/>
          <p:nvPr/>
        </p:nvSpPr>
        <p:spPr bwMode="auto">
          <a:xfrm>
            <a:off x="10389656" y="2909413"/>
            <a:ext cx="1577441" cy="421524"/>
          </a:xfrm>
          <a:prstGeom prst="roundRect">
            <a:avLst/>
          </a:prstGeom>
          <a:gradFill rotWithShape="1">
            <a:gsLst>
              <a:gs pos="0">
                <a:srgbClr val="9BBB59">
                  <a:shade val="63000"/>
                  <a:satMod val="165000"/>
                </a:srgbClr>
              </a:gs>
              <a:gs pos="30000">
                <a:srgbClr val="9BBB59">
                  <a:shade val="58000"/>
                  <a:satMod val="165000"/>
                </a:srgbClr>
              </a:gs>
              <a:gs pos="75000">
                <a:srgbClr val="9BBB59">
                  <a:shade val="30000"/>
                  <a:satMod val="175000"/>
                </a:srgbClr>
              </a:gs>
              <a:gs pos="100000">
                <a:srgbClr val="9BBB59">
                  <a:shade val="15000"/>
                  <a:satMod val="175000"/>
                </a:srgbClr>
              </a:gs>
            </a:gsLst>
            <a:path path="circle">
              <a:fillToRect l="5000" t="100000" r="120000" b="10000"/>
            </a:path>
          </a:gradFill>
          <a:ln w="12700" cap="flat" cmpd="sng" algn="ctr">
            <a:no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444500">
              <a:lnSpc>
                <a:spcPct val="90000"/>
              </a:lnSpc>
              <a:spcBef>
                <a:spcPct val="0"/>
              </a:spcBef>
              <a:spcAft>
                <a:spcPct val="35000"/>
              </a:spcAft>
            </a:pPr>
            <a:r>
              <a:rPr lang="en-US" sz="950" dirty="0">
                <a:solidFill>
                  <a:srgbClr val="FFFFFF"/>
                </a:solidFill>
              </a:rPr>
              <a:t>SharePoint 2010</a:t>
            </a:r>
          </a:p>
        </p:txBody>
      </p:sp>
      <p:sp>
        <p:nvSpPr>
          <p:cNvPr id="83" name="Rounded Rectangle 82"/>
          <p:cNvSpPr/>
          <p:nvPr/>
        </p:nvSpPr>
        <p:spPr bwMode="auto">
          <a:xfrm>
            <a:off x="8665956" y="2909540"/>
            <a:ext cx="1581577" cy="419460"/>
          </a:xfrm>
          <a:prstGeom prst="roundRect">
            <a:avLst>
              <a:gd name="adj" fmla="val 17525"/>
            </a:avLst>
          </a:prstGeom>
          <a:gradFill rotWithShape="1">
            <a:gsLst>
              <a:gs pos="0">
                <a:srgbClr val="FFA615">
                  <a:shade val="63000"/>
                  <a:satMod val="165000"/>
                </a:srgbClr>
              </a:gs>
              <a:gs pos="30000">
                <a:srgbClr val="FFA615">
                  <a:shade val="58000"/>
                  <a:satMod val="165000"/>
                </a:srgbClr>
              </a:gs>
              <a:gs pos="75000">
                <a:srgbClr val="FFA615">
                  <a:shade val="30000"/>
                  <a:satMod val="175000"/>
                </a:srgbClr>
              </a:gs>
              <a:gs pos="100000">
                <a:srgbClr val="FFA615">
                  <a:shade val="15000"/>
                  <a:satMod val="175000"/>
                </a:srgbClr>
              </a:gs>
            </a:gsLst>
            <a:path path="circle">
              <a:fillToRect l="5000" t="100000" r="120000" b="10000"/>
            </a:path>
          </a:gradFill>
          <a:ln w="12700" cap="flat" cmpd="sng" algn="ctr">
            <a:no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444500">
              <a:lnSpc>
                <a:spcPct val="90000"/>
              </a:lnSpc>
              <a:spcBef>
                <a:spcPct val="0"/>
              </a:spcBef>
              <a:spcAft>
                <a:spcPct val="35000"/>
              </a:spcAft>
            </a:pPr>
            <a:r>
              <a:rPr lang="en-US" sz="950" dirty="0" smtClean="0">
                <a:solidFill>
                  <a:srgbClr val="FFFFFF"/>
                </a:solidFill>
              </a:rPr>
              <a:t>Power Pivot </a:t>
            </a:r>
            <a:r>
              <a:rPr lang="en-US" sz="950" dirty="0">
                <a:solidFill>
                  <a:srgbClr val="FFFFFF"/>
                </a:solidFill>
              </a:rPr>
              <a:t>for Excel add-in</a:t>
            </a:r>
          </a:p>
        </p:txBody>
      </p:sp>
      <p:sp>
        <p:nvSpPr>
          <p:cNvPr id="67" name="Rounded Rectangle 66"/>
          <p:cNvSpPr/>
          <p:nvPr/>
        </p:nvSpPr>
        <p:spPr bwMode="auto">
          <a:xfrm>
            <a:off x="10389656" y="2334146"/>
            <a:ext cx="1577441" cy="421524"/>
          </a:xfrm>
          <a:prstGeom prst="roundRect">
            <a:avLst/>
          </a:prstGeom>
          <a:gradFill rotWithShape="1">
            <a:gsLst>
              <a:gs pos="0">
                <a:srgbClr val="9BBB59">
                  <a:shade val="63000"/>
                  <a:satMod val="165000"/>
                </a:srgbClr>
              </a:gs>
              <a:gs pos="30000">
                <a:srgbClr val="9BBB59">
                  <a:shade val="58000"/>
                  <a:satMod val="165000"/>
                </a:srgbClr>
              </a:gs>
              <a:gs pos="75000">
                <a:srgbClr val="9BBB59">
                  <a:shade val="30000"/>
                  <a:satMod val="175000"/>
                </a:srgbClr>
              </a:gs>
              <a:gs pos="100000">
                <a:srgbClr val="9BBB59">
                  <a:shade val="15000"/>
                  <a:satMod val="175000"/>
                </a:srgbClr>
              </a:gs>
            </a:gsLst>
            <a:path path="circle">
              <a:fillToRect l="5000" t="100000" r="120000" b="10000"/>
            </a:path>
          </a:gradFill>
          <a:ln w="12700" cap="flat" cmpd="sng" algn="ctr">
            <a:no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444500">
              <a:lnSpc>
                <a:spcPct val="90000"/>
              </a:lnSpc>
              <a:spcBef>
                <a:spcPct val="0"/>
              </a:spcBef>
              <a:spcAft>
                <a:spcPct val="35000"/>
              </a:spcAft>
            </a:pPr>
            <a:r>
              <a:rPr lang="en-US" sz="950" dirty="0">
                <a:solidFill>
                  <a:srgbClr val="FFFFFF"/>
                </a:solidFill>
              </a:rPr>
              <a:t>Exchange 2010</a:t>
            </a:r>
          </a:p>
        </p:txBody>
      </p:sp>
      <p:sp>
        <p:nvSpPr>
          <p:cNvPr id="68" name="Rounded Rectangle 67"/>
          <p:cNvSpPr/>
          <p:nvPr/>
        </p:nvSpPr>
        <p:spPr bwMode="auto">
          <a:xfrm>
            <a:off x="8665956" y="2334368"/>
            <a:ext cx="1581577" cy="419461"/>
          </a:xfrm>
          <a:prstGeom prst="roundRect">
            <a:avLst>
              <a:gd name="adj" fmla="val 17525"/>
            </a:avLst>
          </a:prstGeom>
          <a:gradFill rotWithShape="1">
            <a:gsLst>
              <a:gs pos="0">
                <a:srgbClr val="FFA615">
                  <a:shade val="63000"/>
                  <a:satMod val="165000"/>
                </a:srgbClr>
              </a:gs>
              <a:gs pos="30000">
                <a:srgbClr val="FFA615">
                  <a:shade val="58000"/>
                  <a:satMod val="165000"/>
                </a:srgbClr>
              </a:gs>
              <a:gs pos="75000">
                <a:srgbClr val="FFA615">
                  <a:shade val="30000"/>
                  <a:satMod val="175000"/>
                </a:srgbClr>
              </a:gs>
              <a:gs pos="100000">
                <a:srgbClr val="FFA615">
                  <a:shade val="15000"/>
                  <a:satMod val="175000"/>
                </a:srgbClr>
              </a:gs>
            </a:gsLst>
            <a:path path="circle">
              <a:fillToRect l="5000" t="100000" r="120000" b="10000"/>
            </a:path>
          </a:gradFill>
          <a:ln w="12700" cap="flat" cmpd="sng" algn="ctr">
            <a:no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444500">
              <a:lnSpc>
                <a:spcPct val="90000"/>
              </a:lnSpc>
              <a:spcBef>
                <a:spcPct val="0"/>
              </a:spcBef>
              <a:spcAft>
                <a:spcPct val="35000"/>
              </a:spcAft>
            </a:pPr>
            <a:r>
              <a:rPr lang="en-US" sz="950" dirty="0">
                <a:solidFill>
                  <a:srgbClr val="FFFFFF"/>
                </a:solidFill>
              </a:rPr>
              <a:t>Outlook 2010</a:t>
            </a:r>
          </a:p>
        </p:txBody>
      </p:sp>
      <p:sp>
        <p:nvSpPr>
          <p:cNvPr id="102" name="Rounded Rectangle 101"/>
          <p:cNvSpPr/>
          <p:nvPr/>
        </p:nvSpPr>
        <p:spPr bwMode="auto">
          <a:xfrm>
            <a:off x="10389656" y="4833199"/>
            <a:ext cx="1577441" cy="421524"/>
          </a:xfrm>
          <a:prstGeom prst="roundRect">
            <a:avLst/>
          </a:prstGeom>
          <a:gradFill rotWithShape="1">
            <a:gsLst>
              <a:gs pos="0">
                <a:srgbClr val="9BBB59">
                  <a:shade val="63000"/>
                  <a:satMod val="165000"/>
                </a:srgbClr>
              </a:gs>
              <a:gs pos="30000">
                <a:srgbClr val="9BBB59">
                  <a:shade val="58000"/>
                  <a:satMod val="165000"/>
                </a:srgbClr>
              </a:gs>
              <a:gs pos="75000">
                <a:srgbClr val="9BBB59">
                  <a:shade val="30000"/>
                  <a:satMod val="175000"/>
                </a:srgbClr>
              </a:gs>
              <a:gs pos="100000">
                <a:srgbClr val="9BBB59">
                  <a:shade val="15000"/>
                  <a:satMod val="175000"/>
                </a:srgbClr>
              </a:gs>
            </a:gsLst>
            <a:path path="circle">
              <a:fillToRect l="5000" t="100000" r="120000" b="10000"/>
            </a:path>
          </a:gradFill>
          <a:ln w="12700" cap="flat" cmpd="sng" algn="ctr">
            <a:no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444500">
              <a:lnSpc>
                <a:spcPct val="90000"/>
              </a:lnSpc>
              <a:spcBef>
                <a:spcPct val="0"/>
              </a:spcBef>
              <a:spcAft>
                <a:spcPct val="35000"/>
              </a:spcAft>
            </a:pPr>
            <a:r>
              <a:rPr lang="en-US" sz="950" dirty="0">
                <a:solidFill>
                  <a:srgbClr val="FFFFFF"/>
                </a:solidFill>
              </a:rPr>
              <a:t>Exchange 2010</a:t>
            </a:r>
          </a:p>
        </p:txBody>
      </p:sp>
      <p:sp>
        <p:nvSpPr>
          <p:cNvPr id="103" name="Rounded Rectangle 102"/>
          <p:cNvSpPr/>
          <p:nvPr/>
        </p:nvSpPr>
        <p:spPr bwMode="auto">
          <a:xfrm>
            <a:off x="8665956" y="4832891"/>
            <a:ext cx="1581577" cy="419460"/>
          </a:xfrm>
          <a:prstGeom prst="roundRect">
            <a:avLst>
              <a:gd name="adj" fmla="val 17525"/>
            </a:avLst>
          </a:prstGeom>
          <a:gradFill rotWithShape="1">
            <a:gsLst>
              <a:gs pos="0">
                <a:srgbClr val="FFA615">
                  <a:shade val="63000"/>
                  <a:satMod val="165000"/>
                </a:srgbClr>
              </a:gs>
              <a:gs pos="30000">
                <a:srgbClr val="FFA615">
                  <a:shade val="58000"/>
                  <a:satMod val="165000"/>
                </a:srgbClr>
              </a:gs>
              <a:gs pos="75000">
                <a:srgbClr val="FFA615">
                  <a:shade val="30000"/>
                  <a:satMod val="175000"/>
                </a:srgbClr>
              </a:gs>
              <a:gs pos="100000">
                <a:srgbClr val="FFA615">
                  <a:shade val="15000"/>
                  <a:satMod val="175000"/>
                </a:srgbClr>
              </a:gs>
            </a:gsLst>
            <a:path path="circle">
              <a:fillToRect l="5000" t="100000" r="120000" b="10000"/>
            </a:path>
          </a:gradFill>
          <a:ln w="12700" cap="flat" cmpd="sng" algn="ctr">
            <a:no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444500">
              <a:lnSpc>
                <a:spcPct val="90000"/>
              </a:lnSpc>
              <a:spcBef>
                <a:spcPct val="0"/>
              </a:spcBef>
              <a:spcAft>
                <a:spcPct val="35000"/>
              </a:spcAft>
            </a:pPr>
            <a:r>
              <a:rPr lang="en-US" sz="950" dirty="0">
                <a:solidFill>
                  <a:srgbClr val="FFFFFF"/>
                </a:solidFill>
              </a:rPr>
              <a:t>Outlook 2010</a:t>
            </a:r>
          </a:p>
        </p:txBody>
      </p:sp>
      <p:sp>
        <p:nvSpPr>
          <p:cNvPr id="105" name="Rounded Rectangle 6"/>
          <p:cNvSpPr/>
          <p:nvPr/>
        </p:nvSpPr>
        <p:spPr>
          <a:xfrm>
            <a:off x="3074719" y="2305190"/>
            <a:ext cx="5118881" cy="603126"/>
          </a:xfrm>
          <a:prstGeom prst="round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rtlCol="0" anchor="ctr" compatLnSpc="1">
            <a:noAutofit/>
          </a:bodyPr>
          <a:lstStyle/>
          <a:p>
            <a:pPr defTabSz="1096963" fontAlgn="base">
              <a:lnSpc>
                <a:spcPct val="80000"/>
              </a:lnSpc>
              <a:spcBef>
                <a:spcPct val="0"/>
              </a:spcBef>
              <a:spcAft>
                <a:spcPct val="0"/>
              </a:spcAft>
              <a:defRPr/>
            </a:pPr>
            <a:endParaRPr lang="en-US" sz="1200" dirty="0"/>
          </a:p>
        </p:txBody>
      </p:sp>
      <p:sp>
        <p:nvSpPr>
          <p:cNvPr id="115" name="Rectangle 114"/>
          <p:cNvSpPr/>
          <p:nvPr/>
        </p:nvSpPr>
        <p:spPr>
          <a:xfrm>
            <a:off x="3074717" y="1527108"/>
            <a:ext cx="5406674" cy="244682"/>
          </a:xfrm>
          <a:prstGeom prst="rect">
            <a:avLst/>
          </a:prstGeom>
          <a:noFill/>
        </p:spPr>
        <p:txBody>
          <a:bodyPr wrap="square">
            <a:spAutoFit/>
          </a:bodyPr>
          <a:lstStyle/>
          <a:p>
            <a:pPr marL="119063" indent="-119063" defTabSz="-13873163" eaLnBrk="0" fontAlgn="base" hangingPunct="0">
              <a:lnSpc>
                <a:spcPct val="90000"/>
              </a:lnSpc>
              <a:spcBef>
                <a:spcPct val="30000"/>
              </a:spcBef>
              <a:spcAft>
                <a:spcPct val="0"/>
              </a:spcAft>
              <a:buClr>
                <a:srgbClr val="EEECE1"/>
              </a:buClr>
              <a:buSzPct val="85000"/>
              <a:buFontTx/>
              <a:buBlip>
                <a:blip r:embed="rId3"/>
              </a:buBlip>
            </a:pPr>
            <a:r>
              <a:rPr lang="en-US" sz="1100" dirty="0"/>
              <a:t>Share an Office application with others in one click</a:t>
            </a:r>
          </a:p>
        </p:txBody>
      </p:sp>
      <p:sp>
        <p:nvSpPr>
          <p:cNvPr id="116" name="Rectangle 115"/>
          <p:cNvSpPr/>
          <p:nvPr/>
        </p:nvSpPr>
        <p:spPr>
          <a:xfrm>
            <a:off x="3074717" y="1897124"/>
            <a:ext cx="5406674" cy="397032"/>
          </a:xfrm>
          <a:prstGeom prst="rect">
            <a:avLst/>
          </a:prstGeom>
          <a:noFill/>
        </p:spPr>
        <p:txBody>
          <a:bodyPr wrap="square">
            <a:spAutoFit/>
          </a:bodyPr>
          <a:lstStyle/>
          <a:p>
            <a:pPr marL="119063" indent="-119063" defTabSz="-13873163" eaLnBrk="0" fontAlgn="base" hangingPunct="0">
              <a:lnSpc>
                <a:spcPct val="90000"/>
              </a:lnSpc>
              <a:spcBef>
                <a:spcPct val="30000"/>
              </a:spcBef>
              <a:spcAft>
                <a:spcPct val="0"/>
              </a:spcAft>
              <a:buClr>
                <a:srgbClr val="EEECE1"/>
              </a:buClr>
              <a:buSzPct val="85000"/>
              <a:buFontTx/>
              <a:buBlip>
                <a:blip r:embed="rId3"/>
              </a:buBlip>
            </a:pPr>
            <a:r>
              <a:rPr lang="en-US" sz="1100" dirty="0"/>
              <a:t>See presence and contact others from within your shared document with IM or voice</a:t>
            </a:r>
          </a:p>
        </p:txBody>
      </p:sp>
      <p:sp>
        <p:nvSpPr>
          <p:cNvPr id="117" name="Rectangle 116"/>
          <p:cNvSpPr/>
          <p:nvPr/>
        </p:nvSpPr>
        <p:spPr>
          <a:xfrm>
            <a:off x="3074717" y="2419490"/>
            <a:ext cx="5406674" cy="244682"/>
          </a:xfrm>
          <a:prstGeom prst="rect">
            <a:avLst/>
          </a:prstGeom>
          <a:noFill/>
        </p:spPr>
        <p:txBody>
          <a:bodyPr wrap="square">
            <a:spAutoFit/>
          </a:bodyPr>
          <a:lstStyle/>
          <a:p>
            <a:pPr marL="119063" indent="-119063" defTabSz="-13873163" eaLnBrk="0" fontAlgn="base" hangingPunct="0">
              <a:lnSpc>
                <a:spcPct val="90000"/>
              </a:lnSpc>
              <a:spcBef>
                <a:spcPct val="30000"/>
              </a:spcBef>
              <a:spcAft>
                <a:spcPct val="0"/>
              </a:spcAft>
              <a:buClr>
                <a:srgbClr val="EEECE1"/>
              </a:buClr>
              <a:buSzPct val="85000"/>
              <a:buFontTx/>
              <a:buBlip>
                <a:blip r:embed="rId3"/>
              </a:buBlip>
            </a:pPr>
            <a:r>
              <a:rPr lang="en-US" sz="1100" dirty="0"/>
              <a:t>See voice mail transcripts and faxes right in your inbox</a:t>
            </a:r>
          </a:p>
        </p:txBody>
      </p:sp>
      <p:sp>
        <p:nvSpPr>
          <p:cNvPr id="118" name="Rectangle 117"/>
          <p:cNvSpPr/>
          <p:nvPr/>
        </p:nvSpPr>
        <p:spPr>
          <a:xfrm>
            <a:off x="3074717" y="2948413"/>
            <a:ext cx="5406674" cy="397032"/>
          </a:xfrm>
          <a:prstGeom prst="rect">
            <a:avLst/>
          </a:prstGeom>
          <a:noFill/>
        </p:spPr>
        <p:txBody>
          <a:bodyPr wrap="square">
            <a:spAutoFit/>
          </a:bodyPr>
          <a:lstStyle/>
          <a:p>
            <a:pPr marL="119063" indent="-119063" defTabSz="-13873163" eaLnBrk="0" fontAlgn="base" hangingPunct="0">
              <a:lnSpc>
                <a:spcPct val="90000"/>
              </a:lnSpc>
              <a:spcBef>
                <a:spcPct val="30000"/>
              </a:spcBef>
              <a:spcAft>
                <a:spcPct val="0"/>
              </a:spcAft>
              <a:buClr>
                <a:srgbClr val="EEECE1"/>
              </a:buClr>
              <a:buSzPct val="85000"/>
              <a:buFontTx/>
              <a:buBlip>
                <a:blip r:embed="rId3"/>
              </a:buBlip>
            </a:pPr>
            <a:r>
              <a:rPr lang="en-US" sz="1100" dirty="0"/>
              <a:t>Consolidate &amp; quickly analyze </a:t>
            </a:r>
            <a:r>
              <a:rPr lang="en-US" sz="1100" dirty="0" smtClean="0"/>
              <a:t>vast </a:t>
            </a:r>
            <a:r>
              <a:rPr lang="en-US" sz="1100" dirty="0"/>
              <a:t>amounts of data. Share &amp; Refresh powerful BI models in SharePoint</a:t>
            </a:r>
          </a:p>
        </p:txBody>
      </p:sp>
      <p:sp>
        <p:nvSpPr>
          <p:cNvPr id="119" name="Rectangle 118"/>
          <p:cNvSpPr/>
          <p:nvPr/>
        </p:nvSpPr>
        <p:spPr>
          <a:xfrm>
            <a:off x="3074717" y="3593318"/>
            <a:ext cx="5406674" cy="244682"/>
          </a:xfrm>
          <a:prstGeom prst="rect">
            <a:avLst/>
          </a:prstGeom>
          <a:noFill/>
        </p:spPr>
        <p:txBody>
          <a:bodyPr wrap="square">
            <a:spAutoFit/>
          </a:bodyPr>
          <a:lstStyle/>
          <a:p>
            <a:pPr marL="119063" indent="-119063" defTabSz="-13873163" eaLnBrk="0" fontAlgn="base" hangingPunct="0">
              <a:lnSpc>
                <a:spcPct val="90000"/>
              </a:lnSpc>
              <a:spcBef>
                <a:spcPct val="30000"/>
              </a:spcBef>
              <a:spcAft>
                <a:spcPct val="0"/>
              </a:spcAft>
              <a:buClr>
                <a:srgbClr val="EEECE1"/>
              </a:buClr>
              <a:buSzPct val="85000"/>
              <a:buFontTx/>
              <a:buBlip>
                <a:blip r:embed="rId3"/>
              </a:buBlip>
            </a:pPr>
            <a:r>
              <a:rPr lang="en-US" sz="1100" dirty="0"/>
              <a:t>Edit the same document at the same time</a:t>
            </a:r>
          </a:p>
        </p:txBody>
      </p:sp>
      <p:sp>
        <p:nvSpPr>
          <p:cNvPr id="121" name="Rectangle 120"/>
          <p:cNvSpPr/>
          <p:nvPr/>
        </p:nvSpPr>
        <p:spPr>
          <a:xfrm>
            <a:off x="3074717" y="3948844"/>
            <a:ext cx="5406674" cy="244682"/>
          </a:xfrm>
          <a:prstGeom prst="rect">
            <a:avLst/>
          </a:prstGeom>
          <a:noFill/>
        </p:spPr>
        <p:txBody>
          <a:bodyPr wrap="square">
            <a:spAutoFit/>
          </a:bodyPr>
          <a:lstStyle/>
          <a:p>
            <a:pPr marL="119063" indent="-119063" defTabSz="-13873163" eaLnBrk="0" fontAlgn="base" hangingPunct="0">
              <a:lnSpc>
                <a:spcPct val="90000"/>
              </a:lnSpc>
              <a:spcBef>
                <a:spcPct val="30000"/>
              </a:spcBef>
              <a:spcAft>
                <a:spcPct val="0"/>
              </a:spcAft>
              <a:buClr>
                <a:srgbClr val="EEECE1"/>
              </a:buClr>
              <a:buSzPct val="85000"/>
              <a:buFontTx/>
              <a:buBlip>
                <a:blip r:embed="rId3"/>
              </a:buBlip>
            </a:pPr>
            <a:r>
              <a:rPr lang="en-US" sz="1100" dirty="0"/>
              <a:t>Use &amp; update SharePoint documents and lists when you’re not connected</a:t>
            </a:r>
          </a:p>
        </p:txBody>
      </p:sp>
      <p:sp>
        <p:nvSpPr>
          <p:cNvPr id="122" name="Rectangle 121"/>
          <p:cNvSpPr/>
          <p:nvPr/>
        </p:nvSpPr>
        <p:spPr>
          <a:xfrm>
            <a:off x="3074717" y="4456720"/>
            <a:ext cx="5406674" cy="244682"/>
          </a:xfrm>
          <a:prstGeom prst="rect">
            <a:avLst/>
          </a:prstGeom>
          <a:noFill/>
        </p:spPr>
        <p:txBody>
          <a:bodyPr wrap="square">
            <a:spAutoFit/>
          </a:bodyPr>
          <a:lstStyle/>
          <a:p>
            <a:pPr marL="119063" indent="-119063" defTabSz="-13873163" eaLnBrk="0" fontAlgn="base" hangingPunct="0">
              <a:lnSpc>
                <a:spcPct val="90000"/>
              </a:lnSpc>
              <a:spcBef>
                <a:spcPct val="30000"/>
              </a:spcBef>
              <a:spcAft>
                <a:spcPct val="0"/>
              </a:spcAft>
              <a:buClr>
                <a:srgbClr val="EEECE1"/>
              </a:buClr>
              <a:buSzPct val="85000"/>
              <a:buFontTx/>
              <a:buBlip>
                <a:blip r:embed="rId3"/>
              </a:buBlip>
            </a:pPr>
            <a:r>
              <a:rPr lang="en-US" sz="1100" dirty="0"/>
              <a:t>Quickly broadcast a slideshow right from within PowerPoint </a:t>
            </a:r>
          </a:p>
        </p:txBody>
      </p:sp>
      <p:sp>
        <p:nvSpPr>
          <p:cNvPr id="123" name="Rectangle 122"/>
          <p:cNvSpPr/>
          <p:nvPr/>
        </p:nvSpPr>
        <p:spPr>
          <a:xfrm>
            <a:off x="3074717" y="4812247"/>
            <a:ext cx="5406674" cy="363176"/>
          </a:xfrm>
          <a:prstGeom prst="rect">
            <a:avLst/>
          </a:prstGeom>
          <a:noFill/>
        </p:spPr>
        <p:txBody>
          <a:bodyPr wrap="square">
            <a:spAutoFit/>
          </a:bodyPr>
          <a:lstStyle/>
          <a:p>
            <a:pPr marL="119063" indent="-119063" defTabSz="-13873163" eaLnBrk="0" fontAlgn="base" hangingPunct="0">
              <a:lnSpc>
                <a:spcPct val="80000"/>
              </a:lnSpc>
              <a:spcBef>
                <a:spcPct val="30000"/>
              </a:spcBef>
              <a:spcAft>
                <a:spcPct val="0"/>
              </a:spcAft>
              <a:buClr>
                <a:srgbClr val="EEECE1"/>
              </a:buClr>
              <a:buSzPct val="85000"/>
              <a:buFontTx/>
              <a:buBlip>
                <a:blip r:embed="rId3"/>
              </a:buBlip>
            </a:pPr>
            <a:r>
              <a:rPr lang="en-US" sz="1100" dirty="0"/>
              <a:t>Avoid sending sensitive mail to the wrong people with help from Mail Tips and keep security a priority with Retention Policy and Automated Policy Application</a:t>
            </a:r>
          </a:p>
        </p:txBody>
      </p:sp>
      <p:sp>
        <p:nvSpPr>
          <p:cNvPr id="124" name="Rectangle 123"/>
          <p:cNvSpPr/>
          <p:nvPr/>
        </p:nvSpPr>
        <p:spPr>
          <a:xfrm>
            <a:off x="3074717" y="5489558"/>
            <a:ext cx="5406674" cy="397032"/>
          </a:xfrm>
          <a:prstGeom prst="rect">
            <a:avLst/>
          </a:prstGeom>
          <a:noFill/>
        </p:spPr>
        <p:txBody>
          <a:bodyPr wrap="square">
            <a:spAutoFit/>
          </a:bodyPr>
          <a:lstStyle/>
          <a:p>
            <a:pPr marL="119063" indent="-119063" defTabSz="-13873163" eaLnBrk="0" fontAlgn="base" hangingPunct="0">
              <a:lnSpc>
                <a:spcPct val="90000"/>
              </a:lnSpc>
              <a:spcBef>
                <a:spcPct val="30000"/>
              </a:spcBef>
              <a:spcAft>
                <a:spcPct val="0"/>
              </a:spcAft>
              <a:buClr>
                <a:srgbClr val="EEECE1"/>
              </a:buClr>
              <a:buSzPct val="85000"/>
              <a:buFontTx/>
              <a:buBlip>
                <a:blip r:embed="rId3"/>
              </a:buBlip>
            </a:pPr>
            <a:r>
              <a:rPr lang="en-US" sz="1100" dirty="0"/>
              <a:t>Enhance content management with smart templates that populate document metadata</a:t>
            </a:r>
          </a:p>
        </p:txBody>
      </p:sp>
      <p:sp>
        <p:nvSpPr>
          <p:cNvPr id="125" name="Rectangle 124"/>
          <p:cNvSpPr/>
          <p:nvPr/>
        </p:nvSpPr>
        <p:spPr>
          <a:xfrm>
            <a:off x="3074717" y="5908658"/>
            <a:ext cx="5406674" cy="244682"/>
          </a:xfrm>
          <a:prstGeom prst="rect">
            <a:avLst/>
          </a:prstGeom>
          <a:noFill/>
        </p:spPr>
        <p:txBody>
          <a:bodyPr wrap="square">
            <a:spAutoFit/>
          </a:bodyPr>
          <a:lstStyle/>
          <a:p>
            <a:pPr marL="119063" indent="-119063" defTabSz="-13873163" eaLnBrk="0" fontAlgn="base" hangingPunct="0">
              <a:lnSpc>
                <a:spcPct val="90000"/>
              </a:lnSpc>
              <a:spcBef>
                <a:spcPct val="30000"/>
              </a:spcBef>
              <a:spcAft>
                <a:spcPct val="0"/>
              </a:spcAft>
              <a:buClr>
                <a:srgbClr val="EEECE1"/>
              </a:buClr>
              <a:buSzPct val="85000"/>
              <a:buFontTx/>
              <a:buBlip>
                <a:blip r:embed="rId3"/>
              </a:buBlip>
            </a:pPr>
            <a:r>
              <a:rPr lang="en-US" sz="1100" dirty="0"/>
              <a:t>Easily access rich client/server capabilities with the Backstage view in Office 2010</a:t>
            </a:r>
          </a:p>
        </p:txBody>
      </p:sp>
    </p:spTree>
    <p:extLst>
      <p:ext uri="{BB962C8B-B14F-4D97-AF65-F5344CB8AC3E}">
        <p14:creationId xmlns:p14="http://schemas.microsoft.com/office/powerpoint/2010/main" val="2487656777"/>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Transition Data Flow</a:t>
            </a:r>
            <a:endParaRPr lang="en-US" dirty="0"/>
          </a:p>
        </p:txBody>
      </p:sp>
      <p:sp>
        <p:nvSpPr>
          <p:cNvPr id="50" name="Freeform 49"/>
          <p:cNvSpPr/>
          <p:nvPr/>
        </p:nvSpPr>
        <p:spPr>
          <a:xfrm>
            <a:off x="485108" y="1705951"/>
            <a:ext cx="1269480" cy="761688"/>
          </a:xfrm>
          <a:custGeom>
            <a:avLst/>
            <a:gdLst>
              <a:gd name="connsiteX0" fmla="*/ 0 w 1269480"/>
              <a:gd name="connsiteY0" fmla="*/ 76169 h 761688"/>
              <a:gd name="connsiteX1" fmla="*/ 76169 w 1269480"/>
              <a:gd name="connsiteY1" fmla="*/ 0 h 761688"/>
              <a:gd name="connsiteX2" fmla="*/ 1193311 w 1269480"/>
              <a:gd name="connsiteY2" fmla="*/ 0 h 761688"/>
              <a:gd name="connsiteX3" fmla="*/ 1269480 w 1269480"/>
              <a:gd name="connsiteY3" fmla="*/ 76169 h 761688"/>
              <a:gd name="connsiteX4" fmla="*/ 1269480 w 1269480"/>
              <a:gd name="connsiteY4" fmla="*/ 685519 h 761688"/>
              <a:gd name="connsiteX5" fmla="*/ 1193311 w 1269480"/>
              <a:gd name="connsiteY5" fmla="*/ 761688 h 761688"/>
              <a:gd name="connsiteX6" fmla="*/ 76169 w 1269480"/>
              <a:gd name="connsiteY6" fmla="*/ 761688 h 761688"/>
              <a:gd name="connsiteX7" fmla="*/ 0 w 1269480"/>
              <a:gd name="connsiteY7" fmla="*/ 685519 h 761688"/>
              <a:gd name="connsiteX8" fmla="*/ 0 w 1269480"/>
              <a:gd name="connsiteY8" fmla="*/ 76169 h 76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480" h="761688">
                <a:moveTo>
                  <a:pt x="0" y="76169"/>
                </a:moveTo>
                <a:cubicBezTo>
                  <a:pt x="0" y="34102"/>
                  <a:pt x="34102" y="0"/>
                  <a:pt x="76169" y="0"/>
                </a:cubicBezTo>
                <a:lnTo>
                  <a:pt x="1193311" y="0"/>
                </a:lnTo>
                <a:cubicBezTo>
                  <a:pt x="1235378" y="0"/>
                  <a:pt x="1269480" y="34102"/>
                  <a:pt x="1269480" y="76169"/>
                </a:cubicBezTo>
                <a:lnTo>
                  <a:pt x="1269480" y="685519"/>
                </a:lnTo>
                <a:cubicBezTo>
                  <a:pt x="1269480" y="727586"/>
                  <a:pt x="1235378" y="761688"/>
                  <a:pt x="1193311" y="761688"/>
                </a:cubicBezTo>
                <a:lnTo>
                  <a:pt x="76169" y="761688"/>
                </a:lnTo>
                <a:cubicBezTo>
                  <a:pt x="34102" y="761688"/>
                  <a:pt x="0" y="727586"/>
                  <a:pt x="0" y="685519"/>
                </a:cubicBezTo>
                <a:lnTo>
                  <a:pt x="0" y="76169"/>
                </a:lnTo>
                <a:close/>
              </a:path>
            </a:pathLst>
          </a:custGeom>
          <a:solidFill>
            <a:srgbClr val="2BA2C2">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94699" tIns="94699" rIns="94699" bIns="94699"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smtClean="0">
                <a:ln>
                  <a:noFill/>
                </a:ln>
                <a:solidFill>
                  <a:sysClr val="window" lastClr="FFFFFF"/>
                </a:solidFill>
                <a:effectLst/>
                <a:uLnTx/>
                <a:uFillTx/>
                <a:latin typeface="Segoe UI"/>
                <a:ea typeface="+mn-ea"/>
                <a:cs typeface="+mn-cs"/>
              </a:rPr>
              <a:t>Begin</a:t>
            </a:r>
            <a:endParaRPr kumimoji="0" lang="en-US" sz="1900" b="0" i="0" u="none" strike="noStrike" kern="1200" cap="none" spc="0" normalizeH="0" baseline="0" noProof="0" dirty="0">
              <a:ln>
                <a:noFill/>
              </a:ln>
              <a:solidFill>
                <a:sysClr val="window" lastClr="FFFFFF"/>
              </a:solidFill>
              <a:effectLst/>
              <a:uLnTx/>
              <a:uFillTx/>
              <a:latin typeface="Segoe UI"/>
              <a:ea typeface="+mn-ea"/>
              <a:cs typeface="+mn-cs"/>
            </a:endParaRPr>
          </a:p>
        </p:txBody>
      </p:sp>
      <p:sp>
        <p:nvSpPr>
          <p:cNvPr id="52" name="Freeform 51"/>
          <p:cNvSpPr/>
          <p:nvPr/>
        </p:nvSpPr>
        <p:spPr>
          <a:xfrm>
            <a:off x="485108" y="2684573"/>
            <a:ext cx="1269480" cy="761688"/>
          </a:xfrm>
          <a:custGeom>
            <a:avLst/>
            <a:gdLst>
              <a:gd name="connsiteX0" fmla="*/ 0 w 1269480"/>
              <a:gd name="connsiteY0" fmla="*/ 76169 h 761688"/>
              <a:gd name="connsiteX1" fmla="*/ 76169 w 1269480"/>
              <a:gd name="connsiteY1" fmla="*/ 0 h 761688"/>
              <a:gd name="connsiteX2" fmla="*/ 1193311 w 1269480"/>
              <a:gd name="connsiteY2" fmla="*/ 0 h 761688"/>
              <a:gd name="connsiteX3" fmla="*/ 1269480 w 1269480"/>
              <a:gd name="connsiteY3" fmla="*/ 76169 h 761688"/>
              <a:gd name="connsiteX4" fmla="*/ 1269480 w 1269480"/>
              <a:gd name="connsiteY4" fmla="*/ 685519 h 761688"/>
              <a:gd name="connsiteX5" fmla="*/ 1193311 w 1269480"/>
              <a:gd name="connsiteY5" fmla="*/ 761688 h 761688"/>
              <a:gd name="connsiteX6" fmla="*/ 76169 w 1269480"/>
              <a:gd name="connsiteY6" fmla="*/ 761688 h 761688"/>
              <a:gd name="connsiteX7" fmla="*/ 0 w 1269480"/>
              <a:gd name="connsiteY7" fmla="*/ 685519 h 761688"/>
              <a:gd name="connsiteX8" fmla="*/ 0 w 1269480"/>
              <a:gd name="connsiteY8" fmla="*/ 76169 h 76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480" h="761688">
                <a:moveTo>
                  <a:pt x="0" y="76169"/>
                </a:moveTo>
                <a:cubicBezTo>
                  <a:pt x="0" y="34102"/>
                  <a:pt x="34102" y="0"/>
                  <a:pt x="76169" y="0"/>
                </a:cubicBezTo>
                <a:lnTo>
                  <a:pt x="1193311" y="0"/>
                </a:lnTo>
                <a:cubicBezTo>
                  <a:pt x="1235378" y="0"/>
                  <a:pt x="1269480" y="34102"/>
                  <a:pt x="1269480" y="76169"/>
                </a:cubicBezTo>
                <a:lnTo>
                  <a:pt x="1269480" y="685519"/>
                </a:lnTo>
                <a:cubicBezTo>
                  <a:pt x="1269480" y="727586"/>
                  <a:pt x="1235378" y="761688"/>
                  <a:pt x="1193311" y="761688"/>
                </a:cubicBezTo>
                <a:lnTo>
                  <a:pt x="76169" y="761688"/>
                </a:lnTo>
                <a:cubicBezTo>
                  <a:pt x="34102" y="761688"/>
                  <a:pt x="0" y="727586"/>
                  <a:pt x="0" y="685519"/>
                </a:cubicBezTo>
                <a:lnTo>
                  <a:pt x="0" y="76169"/>
                </a:lnTo>
                <a:close/>
              </a:path>
            </a:pathLst>
          </a:custGeom>
          <a:solidFill>
            <a:srgbClr val="2BA2C2">
              <a:hueOff val="-1370556"/>
              <a:satOff val="-4075"/>
              <a:lumOff val="1078"/>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94699" tIns="94699" rIns="94699" bIns="94699"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smtClean="0">
                <a:ln>
                  <a:noFill/>
                </a:ln>
                <a:solidFill>
                  <a:sysClr val="window" lastClr="FFFFFF"/>
                </a:solidFill>
                <a:effectLst/>
                <a:uLnTx/>
                <a:uFillTx/>
                <a:latin typeface="Segoe UI"/>
                <a:ea typeface="+mn-ea"/>
                <a:cs typeface="+mn-cs"/>
              </a:rPr>
              <a:t>T-7 Days</a:t>
            </a:r>
            <a:endParaRPr kumimoji="0" lang="en-US" sz="1900" b="0" i="0" u="none" strike="noStrike" kern="1200" cap="none" spc="0" normalizeH="0" baseline="0" noProof="0" dirty="0">
              <a:ln>
                <a:noFill/>
              </a:ln>
              <a:solidFill>
                <a:sysClr val="window" lastClr="FFFFFF"/>
              </a:solidFill>
              <a:effectLst/>
              <a:uLnTx/>
              <a:uFillTx/>
              <a:latin typeface="Segoe UI"/>
              <a:ea typeface="+mn-ea"/>
              <a:cs typeface="+mn-cs"/>
            </a:endParaRPr>
          </a:p>
        </p:txBody>
      </p:sp>
      <p:sp>
        <p:nvSpPr>
          <p:cNvPr id="55" name="Freeform 54"/>
          <p:cNvSpPr/>
          <p:nvPr/>
        </p:nvSpPr>
        <p:spPr>
          <a:xfrm>
            <a:off x="485108" y="3685562"/>
            <a:ext cx="1269480" cy="761688"/>
          </a:xfrm>
          <a:custGeom>
            <a:avLst/>
            <a:gdLst>
              <a:gd name="connsiteX0" fmla="*/ 0 w 1269480"/>
              <a:gd name="connsiteY0" fmla="*/ 76169 h 761688"/>
              <a:gd name="connsiteX1" fmla="*/ 76169 w 1269480"/>
              <a:gd name="connsiteY1" fmla="*/ 0 h 761688"/>
              <a:gd name="connsiteX2" fmla="*/ 1193311 w 1269480"/>
              <a:gd name="connsiteY2" fmla="*/ 0 h 761688"/>
              <a:gd name="connsiteX3" fmla="*/ 1269480 w 1269480"/>
              <a:gd name="connsiteY3" fmla="*/ 76169 h 761688"/>
              <a:gd name="connsiteX4" fmla="*/ 1269480 w 1269480"/>
              <a:gd name="connsiteY4" fmla="*/ 685519 h 761688"/>
              <a:gd name="connsiteX5" fmla="*/ 1193311 w 1269480"/>
              <a:gd name="connsiteY5" fmla="*/ 761688 h 761688"/>
              <a:gd name="connsiteX6" fmla="*/ 76169 w 1269480"/>
              <a:gd name="connsiteY6" fmla="*/ 761688 h 761688"/>
              <a:gd name="connsiteX7" fmla="*/ 0 w 1269480"/>
              <a:gd name="connsiteY7" fmla="*/ 685519 h 761688"/>
              <a:gd name="connsiteX8" fmla="*/ 0 w 1269480"/>
              <a:gd name="connsiteY8" fmla="*/ 76169 h 76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480" h="761688">
                <a:moveTo>
                  <a:pt x="0" y="76169"/>
                </a:moveTo>
                <a:cubicBezTo>
                  <a:pt x="0" y="34102"/>
                  <a:pt x="34102" y="0"/>
                  <a:pt x="76169" y="0"/>
                </a:cubicBezTo>
                <a:lnTo>
                  <a:pt x="1193311" y="0"/>
                </a:lnTo>
                <a:cubicBezTo>
                  <a:pt x="1235378" y="0"/>
                  <a:pt x="1269480" y="34102"/>
                  <a:pt x="1269480" y="76169"/>
                </a:cubicBezTo>
                <a:lnTo>
                  <a:pt x="1269480" y="685519"/>
                </a:lnTo>
                <a:cubicBezTo>
                  <a:pt x="1269480" y="727586"/>
                  <a:pt x="1235378" y="761688"/>
                  <a:pt x="1193311" y="761688"/>
                </a:cubicBezTo>
                <a:lnTo>
                  <a:pt x="76169" y="761688"/>
                </a:lnTo>
                <a:cubicBezTo>
                  <a:pt x="34102" y="761688"/>
                  <a:pt x="0" y="727586"/>
                  <a:pt x="0" y="685519"/>
                </a:cubicBezTo>
                <a:lnTo>
                  <a:pt x="0" y="76169"/>
                </a:lnTo>
                <a:close/>
              </a:path>
            </a:pathLst>
          </a:custGeom>
          <a:solidFill>
            <a:srgbClr val="2BA2C2">
              <a:hueOff val="-2741111"/>
              <a:satOff val="-8151"/>
              <a:lumOff val="2157"/>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94699" tIns="94699" rIns="94699" bIns="94699"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smtClean="0">
                <a:ln>
                  <a:noFill/>
                </a:ln>
                <a:solidFill>
                  <a:sysClr val="window" lastClr="FFFFFF"/>
                </a:solidFill>
                <a:effectLst/>
                <a:uLnTx/>
                <a:uFillTx/>
                <a:latin typeface="Segoe UI"/>
                <a:ea typeface="+mn-ea"/>
                <a:cs typeface="+mn-cs"/>
              </a:rPr>
              <a:t>Transition</a:t>
            </a:r>
            <a:endParaRPr kumimoji="0" lang="en-US" sz="1900" b="0" i="0" u="none" strike="noStrike" kern="1200" cap="none" spc="0" normalizeH="0" baseline="0" noProof="0" dirty="0">
              <a:ln>
                <a:noFill/>
              </a:ln>
              <a:solidFill>
                <a:sysClr val="window" lastClr="FFFFFF"/>
              </a:solidFill>
              <a:effectLst/>
              <a:uLnTx/>
              <a:uFillTx/>
              <a:latin typeface="Segoe UI"/>
              <a:ea typeface="+mn-ea"/>
              <a:cs typeface="+mn-cs"/>
            </a:endParaRPr>
          </a:p>
        </p:txBody>
      </p:sp>
      <p:sp>
        <p:nvSpPr>
          <p:cNvPr id="56" name="Freeform 55"/>
          <p:cNvSpPr/>
          <p:nvPr/>
        </p:nvSpPr>
        <p:spPr>
          <a:xfrm>
            <a:off x="485108" y="4712238"/>
            <a:ext cx="1269480" cy="761688"/>
          </a:xfrm>
          <a:custGeom>
            <a:avLst/>
            <a:gdLst>
              <a:gd name="connsiteX0" fmla="*/ 0 w 1269480"/>
              <a:gd name="connsiteY0" fmla="*/ 76169 h 761688"/>
              <a:gd name="connsiteX1" fmla="*/ 76169 w 1269480"/>
              <a:gd name="connsiteY1" fmla="*/ 0 h 761688"/>
              <a:gd name="connsiteX2" fmla="*/ 1193311 w 1269480"/>
              <a:gd name="connsiteY2" fmla="*/ 0 h 761688"/>
              <a:gd name="connsiteX3" fmla="*/ 1269480 w 1269480"/>
              <a:gd name="connsiteY3" fmla="*/ 76169 h 761688"/>
              <a:gd name="connsiteX4" fmla="*/ 1269480 w 1269480"/>
              <a:gd name="connsiteY4" fmla="*/ 685519 h 761688"/>
              <a:gd name="connsiteX5" fmla="*/ 1193311 w 1269480"/>
              <a:gd name="connsiteY5" fmla="*/ 761688 h 761688"/>
              <a:gd name="connsiteX6" fmla="*/ 76169 w 1269480"/>
              <a:gd name="connsiteY6" fmla="*/ 761688 h 761688"/>
              <a:gd name="connsiteX7" fmla="*/ 0 w 1269480"/>
              <a:gd name="connsiteY7" fmla="*/ 685519 h 761688"/>
              <a:gd name="connsiteX8" fmla="*/ 0 w 1269480"/>
              <a:gd name="connsiteY8" fmla="*/ 76169 h 76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480" h="761688">
                <a:moveTo>
                  <a:pt x="0" y="76169"/>
                </a:moveTo>
                <a:cubicBezTo>
                  <a:pt x="0" y="34102"/>
                  <a:pt x="34102" y="0"/>
                  <a:pt x="76169" y="0"/>
                </a:cubicBezTo>
                <a:lnTo>
                  <a:pt x="1193311" y="0"/>
                </a:lnTo>
                <a:cubicBezTo>
                  <a:pt x="1235378" y="0"/>
                  <a:pt x="1269480" y="34102"/>
                  <a:pt x="1269480" y="76169"/>
                </a:cubicBezTo>
                <a:lnTo>
                  <a:pt x="1269480" y="685519"/>
                </a:lnTo>
                <a:cubicBezTo>
                  <a:pt x="1269480" y="727586"/>
                  <a:pt x="1235378" y="761688"/>
                  <a:pt x="1193311" y="761688"/>
                </a:cubicBezTo>
                <a:lnTo>
                  <a:pt x="76169" y="761688"/>
                </a:lnTo>
                <a:cubicBezTo>
                  <a:pt x="34102" y="761688"/>
                  <a:pt x="0" y="727586"/>
                  <a:pt x="0" y="685519"/>
                </a:cubicBezTo>
                <a:lnTo>
                  <a:pt x="0" y="76169"/>
                </a:lnTo>
                <a:close/>
              </a:path>
            </a:pathLst>
          </a:custGeom>
          <a:solidFill>
            <a:srgbClr val="2BA2C2">
              <a:hueOff val="-5482223"/>
              <a:satOff val="-16301"/>
              <a:lumOff val="4314"/>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94699" tIns="94699" rIns="94699" bIns="94699"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smtClean="0">
                <a:ln>
                  <a:noFill/>
                </a:ln>
                <a:solidFill>
                  <a:sysClr val="window" lastClr="FFFFFF"/>
                </a:solidFill>
                <a:effectLst/>
                <a:uLnTx/>
                <a:uFillTx/>
                <a:latin typeface="Segoe UI"/>
                <a:ea typeface="+mn-ea"/>
                <a:cs typeface="+mn-cs"/>
              </a:rPr>
              <a:t>Complete</a:t>
            </a:r>
            <a:endParaRPr kumimoji="0" lang="en-US" sz="1900" b="0" i="0" u="none" strike="noStrike" kern="1200" cap="none" spc="0" normalizeH="0" baseline="0" noProof="0" dirty="0">
              <a:ln>
                <a:noFill/>
              </a:ln>
              <a:solidFill>
                <a:sysClr val="window" lastClr="FFFFFF"/>
              </a:solidFill>
              <a:effectLst/>
              <a:uLnTx/>
              <a:uFillTx/>
              <a:latin typeface="Segoe UI"/>
              <a:ea typeface="+mn-ea"/>
              <a:cs typeface="+mn-cs"/>
            </a:endParaRPr>
          </a:p>
        </p:txBody>
      </p:sp>
      <p:sp>
        <p:nvSpPr>
          <p:cNvPr id="57" name="Flowchart: Magnetic Disk 56"/>
          <p:cNvSpPr/>
          <p:nvPr/>
        </p:nvSpPr>
        <p:spPr bwMode="auto">
          <a:xfrm>
            <a:off x="3071615" y="1306702"/>
            <a:ext cx="1107583" cy="1740310"/>
          </a:xfrm>
          <a:prstGeom prst="flowChartMagneticDisk">
            <a:avLst/>
          </a:prstGeom>
          <a:solidFill>
            <a:srgbClr val="2BA2C2"/>
          </a:solidFill>
          <a:ln w="25400" cap="flat" cmpd="sng" algn="ctr">
            <a:solidFill>
              <a:srgbClr val="2BA2C2">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sp>
        <p:nvSpPr>
          <p:cNvPr id="58" name="Flowchart: Magnetic Disk 57"/>
          <p:cNvSpPr/>
          <p:nvPr/>
        </p:nvSpPr>
        <p:spPr bwMode="auto">
          <a:xfrm>
            <a:off x="3071613" y="4307473"/>
            <a:ext cx="1107583" cy="1765827"/>
          </a:xfrm>
          <a:prstGeom prst="flowChartMagneticDisk">
            <a:avLst/>
          </a:prstGeom>
          <a:solidFill>
            <a:srgbClr val="6BBD46"/>
          </a:solidFill>
          <a:ln w="25400" cap="flat" cmpd="sng" algn="ctr">
            <a:solidFill>
              <a:srgbClr val="6BBD46">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4683" y="2240265"/>
            <a:ext cx="3238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2" name="Straight Arrow Connector 61"/>
          <p:cNvCxnSpPr>
            <a:stCxn id="57" idx="4"/>
            <a:endCxn id="59" idx="1"/>
          </p:cNvCxnSpPr>
          <p:nvPr/>
        </p:nvCxnSpPr>
        <p:spPr>
          <a:xfrm>
            <a:off x="4179198" y="2176857"/>
            <a:ext cx="3365485" cy="230096"/>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63" name="Straight Arrow Connector 62"/>
          <p:cNvCxnSpPr>
            <a:stCxn id="65" idx="2"/>
          </p:cNvCxnSpPr>
          <p:nvPr/>
        </p:nvCxnSpPr>
        <p:spPr>
          <a:xfrm flipH="1" flipV="1">
            <a:off x="4179199" y="2406953"/>
            <a:ext cx="2433096" cy="205358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5" name="Cloud 64"/>
          <p:cNvSpPr/>
          <p:nvPr/>
        </p:nvSpPr>
        <p:spPr bwMode="auto">
          <a:xfrm>
            <a:off x="6605464" y="3868111"/>
            <a:ext cx="2202287" cy="1184850"/>
          </a:xfrm>
          <a:prstGeom prst="cloud">
            <a:avLst/>
          </a:prstGeom>
          <a:solidFill>
            <a:sysClr val="window" lastClr="FFFFFF"/>
          </a:solidFill>
          <a:ln w="25400" cap="flat" cmpd="sng" algn="ctr">
            <a:solidFill>
              <a:srgbClr val="595959"/>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595959"/>
                </a:solidFill>
                <a:effectLst/>
                <a:uLnTx/>
                <a:uFillTx/>
                <a:latin typeface="Segoe UI"/>
                <a:ea typeface="+mn-ea"/>
                <a:cs typeface="+mn-cs"/>
              </a:rPr>
              <a:t>Incoming Email</a:t>
            </a:r>
          </a:p>
        </p:txBody>
      </p:sp>
      <p:cxnSp>
        <p:nvCxnSpPr>
          <p:cNvPr id="67" name="Straight Arrow Connector 66"/>
          <p:cNvCxnSpPr>
            <a:stCxn id="65" idx="2"/>
            <a:endCxn id="58" idx="4"/>
          </p:cNvCxnSpPr>
          <p:nvPr/>
        </p:nvCxnSpPr>
        <p:spPr>
          <a:xfrm flipH="1">
            <a:off x="4179196" y="4460536"/>
            <a:ext cx="2433099" cy="72985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68" name="Straight Arrow Connector 67"/>
          <p:cNvCxnSpPr/>
          <p:nvPr/>
        </p:nvCxnSpPr>
        <p:spPr>
          <a:xfrm flipV="1">
            <a:off x="4179199" y="2573640"/>
            <a:ext cx="3365484" cy="2251821"/>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
        <p:nvSpPr>
          <p:cNvPr id="69" name="Curved Right Arrow 68"/>
          <p:cNvSpPr/>
          <p:nvPr/>
        </p:nvSpPr>
        <p:spPr bwMode="auto">
          <a:xfrm>
            <a:off x="2550018" y="2323608"/>
            <a:ext cx="521595" cy="2866777"/>
          </a:xfrm>
          <a:prstGeom prst="curvedRightArrow">
            <a:avLst/>
          </a:prstGeom>
          <a:gradFill rotWithShape="1">
            <a:gsLst>
              <a:gs pos="0">
                <a:srgbClr val="2BA2C2">
                  <a:shade val="51000"/>
                  <a:satMod val="130000"/>
                </a:srgbClr>
              </a:gs>
              <a:gs pos="80000">
                <a:srgbClr val="2BA2C2">
                  <a:shade val="93000"/>
                  <a:satMod val="130000"/>
                </a:srgbClr>
              </a:gs>
              <a:gs pos="100000">
                <a:srgbClr val="2BA2C2">
                  <a:shade val="94000"/>
                  <a:satMod val="135000"/>
                </a:srgbClr>
              </a:gs>
            </a:gsLst>
            <a:lin ang="16200000" scaled="0"/>
          </a:gradFill>
          <a:ln w="9525" cap="flat" cmpd="sng" algn="ctr">
            <a:solidFill>
              <a:srgbClr val="2BA2C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sp>
        <p:nvSpPr>
          <p:cNvPr id="72" name="TextBox 71"/>
          <p:cNvSpPr txBox="1"/>
          <p:nvPr/>
        </p:nvSpPr>
        <p:spPr>
          <a:xfrm>
            <a:off x="1928608" y="2334061"/>
            <a:ext cx="882207" cy="83099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a:gsLst>
                    <a:gs pos="0">
                      <a:sysClr val="windowText" lastClr="000000"/>
                    </a:gs>
                    <a:gs pos="86000">
                      <a:sysClr val="windowText" lastClr="000000"/>
                    </a:gs>
                  </a:gsLst>
                  <a:lin ang="5400000" scaled="0"/>
                </a:gradFill>
                <a:effectLst/>
                <a:uLnTx/>
                <a:uFillTx/>
              </a:rPr>
              <a:t>Initial Data Copy</a:t>
            </a:r>
          </a:p>
        </p:txBody>
      </p:sp>
      <p:sp>
        <p:nvSpPr>
          <p:cNvPr id="74" name="Rectangle 73"/>
          <p:cNvSpPr/>
          <p:nvPr/>
        </p:nvSpPr>
        <p:spPr bwMode="auto">
          <a:xfrm>
            <a:off x="3242259" y="2155076"/>
            <a:ext cx="724434" cy="418564"/>
          </a:xfrm>
          <a:prstGeom prst="rect">
            <a:avLst/>
          </a:prstGeom>
          <a:solidFill>
            <a:srgbClr val="FC4B00"/>
          </a:solidFill>
          <a:ln w="25400" cap="flat" cmpd="sng" algn="ctr">
            <a:solidFill>
              <a:srgbClr val="FC4B00">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rPr>
              <a:t>Single Mailbox</a:t>
            </a:r>
          </a:p>
        </p:txBody>
      </p:sp>
      <p:sp>
        <p:nvSpPr>
          <p:cNvPr id="76" name="Rectangle 75"/>
          <p:cNvSpPr/>
          <p:nvPr/>
        </p:nvSpPr>
        <p:spPr bwMode="auto">
          <a:xfrm>
            <a:off x="3263189" y="5062481"/>
            <a:ext cx="724434" cy="418564"/>
          </a:xfrm>
          <a:prstGeom prst="rect">
            <a:avLst/>
          </a:prstGeom>
          <a:solidFill>
            <a:srgbClr val="FC4B00"/>
          </a:solidFill>
          <a:ln w="25400" cap="flat" cmpd="sng" algn="ctr">
            <a:solidFill>
              <a:srgbClr val="FC4B00">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rPr>
              <a:t>Mailbox</a:t>
            </a:r>
          </a:p>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rPr>
              <a:t>Copy</a:t>
            </a:r>
          </a:p>
        </p:txBody>
      </p:sp>
      <p:sp>
        <p:nvSpPr>
          <p:cNvPr id="77" name="Right Arrow 76"/>
          <p:cNvSpPr/>
          <p:nvPr/>
        </p:nvSpPr>
        <p:spPr bwMode="auto">
          <a:xfrm rot="5400000">
            <a:off x="3116690" y="3600870"/>
            <a:ext cx="1017431" cy="198764"/>
          </a:xfrm>
          <a:prstGeom prst="rightArrow">
            <a:avLst/>
          </a:prstGeom>
          <a:gradFill rotWithShape="1">
            <a:gsLst>
              <a:gs pos="0">
                <a:srgbClr val="6BBD46">
                  <a:shade val="51000"/>
                  <a:satMod val="130000"/>
                </a:srgbClr>
              </a:gs>
              <a:gs pos="80000">
                <a:srgbClr val="6BBD46">
                  <a:shade val="93000"/>
                  <a:satMod val="130000"/>
                </a:srgbClr>
              </a:gs>
              <a:gs pos="100000">
                <a:srgbClr val="6BBD46">
                  <a:shade val="94000"/>
                  <a:satMod val="135000"/>
                </a:srgbClr>
              </a:gs>
            </a:gsLst>
            <a:lin ang="16200000" scaled="0"/>
          </a:gradFill>
          <a:ln w="9525" cap="flat" cmpd="sng" algn="ctr">
            <a:solidFill>
              <a:srgbClr val="6BBD46">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sp>
        <p:nvSpPr>
          <p:cNvPr id="78" name="TextBox 77"/>
          <p:cNvSpPr txBox="1"/>
          <p:nvPr/>
        </p:nvSpPr>
        <p:spPr>
          <a:xfrm>
            <a:off x="3625404" y="3251658"/>
            <a:ext cx="882207" cy="83099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a:gsLst>
                    <a:gs pos="0">
                      <a:sysClr val="windowText" lastClr="000000"/>
                    </a:gs>
                    <a:gs pos="86000">
                      <a:sysClr val="windowText" lastClr="000000"/>
                    </a:gs>
                  </a:gsLst>
                  <a:lin ang="5400000" scaled="0"/>
                </a:gradFill>
                <a:effectLst/>
                <a:uLnTx/>
                <a:uFillTx/>
              </a:rPr>
              <a:t>Final Data Copy</a:t>
            </a:r>
          </a:p>
        </p:txBody>
      </p:sp>
      <p:sp>
        <p:nvSpPr>
          <p:cNvPr id="81" name="Rectangle 80"/>
          <p:cNvSpPr/>
          <p:nvPr/>
        </p:nvSpPr>
        <p:spPr bwMode="auto">
          <a:xfrm>
            <a:off x="3268017" y="5062883"/>
            <a:ext cx="724434" cy="418564"/>
          </a:xfrm>
          <a:prstGeom prst="rect">
            <a:avLst/>
          </a:prstGeom>
          <a:solidFill>
            <a:srgbClr val="FC4B00"/>
          </a:solidFill>
          <a:ln w="25400" cap="flat" cmpd="sng" algn="ctr">
            <a:solidFill>
              <a:srgbClr val="FC4B00">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rPr>
              <a:t>Single Mailbox</a:t>
            </a:r>
          </a:p>
        </p:txBody>
      </p:sp>
      <p:sp>
        <p:nvSpPr>
          <p:cNvPr id="85" name="TextBox 84"/>
          <p:cNvSpPr txBox="1"/>
          <p:nvPr/>
        </p:nvSpPr>
        <p:spPr>
          <a:xfrm>
            <a:off x="3966693" y="5545060"/>
            <a:ext cx="2266681" cy="55399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Office 365 </a:t>
            </a:r>
            <a:br>
              <a:rPr kumimoji="0" lang="en-US" sz="1800" b="0" i="1"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br>
            <a:r>
              <a:rPr kumimoji="0" lang="en-US" sz="1800" b="0" i="1"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Exchange Server</a:t>
            </a:r>
          </a:p>
        </p:txBody>
      </p:sp>
      <p:sp>
        <p:nvSpPr>
          <p:cNvPr id="87" name="TextBox 86"/>
          <p:cNvSpPr txBox="1"/>
          <p:nvPr/>
        </p:nvSpPr>
        <p:spPr>
          <a:xfrm>
            <a:off x="3992451" y="1041975"/>
            <a:ext cx="2266681" cy="55399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BPOS </a:t>
            </a:r>
            <a:br>
              <a:rPr kumimoji="0" lang="en-US" sz="1800" b="0" i="1"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br>
            <a:r>
              <a:rPr kumimoji="0" lang="en-US" sz="1800" b="0" i="1"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Exchange Server</a:t>
            </a:r>
          </a:p>
        </p:txBody>
      </p:sp>
      <p:pic>
        <p:nvPicPr>
          <p:cNvPr id="88" name="Picture 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241" y="1730948"/>
            <a:ext cx="1594732" cy="362439"/>
          </a:xfrm>
          <a:prstGeom prst="rect">
            <a:avLst/>
          </a:prstGeom>
        </p:spPr>
      </p:pic>
    </p:spTree>
    <p:extLst>
      <p:ext uri="{BB962C8B-B14F-4D97-AF65-F5344CB8AC3E}">
        <p14:creationId xmlns:p14="http://schemas.microsoft.com/office/powerpoint/2010/main" val="3056223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up)">
                                      <p:cBhvr>
                                        <p:cTn id="11" dur="500"/>
                                        <p:tgtEl>
                                          <p:spTgt spid="7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wipe(up)">
                                      <p:cBhvr>
                                        <p:cTn id="14" dur="500"/>
                                        <p:tgtEl>
                                          <p:spTgt spid="69"/>
                                        </p:tgtEl>
                                      </p:cBhvr>
                                    </p:animEffect>
                                  </p:childTnLst>
                                </p:cTn>
                              </p:par>
                              <p:par>
                                <p:cTn id="15" presetID="22" presetClass="entr" presetSubtype="1" fill="hold" grpId="1" nodeType="with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wipe(up)">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wipe(up)">
                                      <p:cBhvr>
                                        <p:cTn id="26" dur="500"/>
                                        <p:tgtEl>
                                          <p:spTgt spid="78"/>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up)">
                                      <p:cBhvr>
                                        <p:cTn id="29" dur="500"/>
                                        <p:tgtEl>
                                          <p:spTgt spid="7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left)">
                                      <p:cBhvr>
                                        <p:cTn id="34" dur="500"/>
                                        <p:tgtEl>
                                          <p:spTgt spid="56"/>
                                        </p:tgtEl>
                                      </p:cBhvr>
                                    </p:animEffect>
                                  </p:childTnLst>
                                </p:cTn>
                              </p:par>
                              <p:par>
                                <p:cTn id="35" presetID="22" presetClass="exit" presetSubtype="4" fill="hold" grpId="0" nodeType="withEffect">
                                  <p:stCondLst>
                                    <p:cond delay="0"/>
                                  </p:stCondLst>
                                  <p:childTnLst>
                                    <p:animEffect transition="out" filter="wipe(down)">
                                      <p:cBhvr>
                                        <p:cTn id="36" dur="500"/>
                                        <p:tgtEl>
                                          <p:spTgt spid="76"/>
                                        </p:tgtEl>
                                      </p:cBhvr>
                                    </p:animEffect>
                                    <p:set>
                                      <p:cBhvr>
                                        <p:cTn id="37" dur="1" fill="hold">
                                          <p:stCondLst>
                                            <p:cond delay="499"/>
                                          </p:stCondLst>
                                        </p:cTn>
                                        <p:tgtEl>
                                          <p:spTgt spid="76"/>
                                        </p:tgtEl>
                                        <p:attrNameLst>
                                          <p:attrName>style.visibility</p:attrName>
                                        </p:attrNameLst>
                                      </p:cBhvr>
                                      <p:to>
                                        <p:strVal val="hidden"/>
                                      </p:to>
                                    </p:set>
                                  </p:childTnLst>
                                </p:cTn>
                              </p:par>
                              <p:par>
                                <p:cTn id="38" presetID="22" presetClass="exit" presetSubtype="4" fill="hold" grpId="0" nodeType="withEffect">
                                  <p:stCondLst>
                                    <p:cond delay="0"/>
                                  </p:stCondLst>
                                  <p:childTnLst>
                                    <p:animEffect transition="out" filter="wipe(down)">
                                      <p:cBhvr>
                                        <p:cTn id="39" dur="500"/>
                                        <p:tgtEl>
                                          <p:spTgt spid="74"/>
                                        </p:tgtEl>
                                      </p:cBhvr>
                                    </p:animEffect>
                                    <p:set>
                                      <p:cBhvr>
                                        <p:cTn id="40" dur="1" fill="hold">
                                          <p:stCondLst>
                                            <p:cond delay="499"/>
                                          </p:stCondLst>
                                        </p:cTn>
                                        <p:tgtEl>
                                          <p:spTgt spid="74"/>
                                        </p:tgtEl>
                                        <p:attrNameLst>
                                          <p:attrName>style.visibility</p:attrName>
                                        </p:attrNameLst>
                                      </p:cBhvr>
                                      <p:to>
                                        <p:strVal val="hidden"/>
                                      </p:to>
                                    </p:set>
                                  </p:childTnLst>
                                </p:cTn>
                              </p:par>
                              <p:par>
                                <p:cTn id="41" presetID="22" presetClass="entr" presetSubtype="4"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wipe(down)">
                                      <p:cBhvr>
                                        <p:cTn id="43" dur="500"/>
                                        <p:tgtEl>
                                          <p:spTgt spid="81"/>
                                        </p:tgtEl>
                                      </p:cBhvr>
                                    </p:animEffect>
                                  </p:childTnLst>
                                </p:cTn>
                              </p:par>
                            </p:childTnLst>
                          </p:cTn>
                        </p:par>
                        <p:par>
                          <p:cTn id="44" fill="hold">
                            <p:stCondLst>
                              <p:cond delay="500"/>
                            </p:stCondLst>
                            <p:childTnLst>
                              <p:par>
                                <p:cTn id="45" presetID="16" presetClass="entr" presetSubtype="21" fill="hold"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barn(inVertical)">
                                      <p:cBhvr>
                                        <p:cTn id="47" dur="500"/>
                                        <p:tgtEl>
                                          <p:spTgt spid="68"/>
                                        </p:tgtEl>
                                      </p:cBhvr>
                                    </p:animEffect>
                                  </p:childTnLst>
                                </p:cTn>
                              </p:par>
                              <p:par>
                                <p:cTn id="48" presetID="22" presetClass="entr" presetSubtype="2" fill="hold" nodeType="with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right)">
                                      <p:cBhvr>
                                        <p:cTn id="50" dur="500"/>
                                        <p:tgtEl>
                                          <p:spTgt spid="67"/>
                                        </p:tgtEl>
                                      </p:cBhvr>
                                    </p:animEffect>
                                  </p:childTnLst>
                                </p:cTn>
                              </p:par>
                              <p:par>
                                <p:cTn id="51" presetID="22" presetClass="exit" presetSubtype="4" fill="hold" nodeType="withEffect">
                                  <p:stCondLst>
                                    <p:cond delay="0"/>
                                  </p:stCondLst>
                                  <p:childTnLst>
                                    <p:animEffect transition="out" filter="wipe(down)">
                                      <p:cBhvr>
                                        <p:cTn id="52" dur="500"/>
                                        <p:tgtEl>
                                          <p:spTgt spid="63"/>
                                        </p:tgtEl>
                                      </p:cBhvr>
                                    </p:animEffect>
                                    <p:set>
                                      <p:cBhvr>
                                        <p:cTn id="53" dur="1" fill="hold">
                                          <p:stCondLst>
                                            <p:cond delay="499"/>
                                          </p:stCondLst>
                                        </p:cTn>
                                        <p:tgtEl>
                                          <p:spTgt spid="63"/>
                                        </p:tgtEl>
                                        <p:attrNameLst>
                                          <p:attrName>style.visibility</p:attrName>
                                        </p:attrNameLst>
                                      </p:cBhvr>
                                      <p:to>
                                        <p:strVal val="hidden"/>
                                      </p:to>
                                    </p:set>
                                  </p:childTnLst>
                                </p:cTn>
                              </p:par>
                              <p:par>
                                <p:cTn id="54" presetID="22" presetClass="exit" presetSubtype="4" fill="hold" nodeType="withEffect">
                                  <p:stCondLst>
                                    <p:cond delay="0"/>
                                  </p:stCondLst>
                                  <p:childTnLst>
                                    <p:animEffect transition="out" filter="wipe(down)">
                                      <p:cBhvr>
                                        <p:cTn id="55" dur="500"/>
                                        <p:tgtEl>
                                          <p:spTgt spid="62"/>
                                        </p:tgtEl>
                                      </p:cBhvr>
                                    </p:animEffect>
                                    <p:set>
                                      <p:cBhvr>
                                        <p:cTn id="56"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5" grpId="0" animBg="1"/>
      <p:bldP spid="56" grpId="0" animBg="1"/>
      <p:bldP spid="69" grpId="0" animBg="1"/>
      <p:bldP spid="72" grpId="0"/>
      <p:bldP spid="74" grpId="0" animBg="1"/>
      <p:bldP spid="76" grpId="0" animBg="1"/>
      <p:bldP spid="76" grpId="1" animBg="1"/>
      <p:bldP spid="77" grpId="0" animBg="1"/>
      <p:bldP spid="78" grpId="0"/>
      <p:bldP spid="8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SharePoint Transition Data Flow</a:t>
            </a:r>
          </a:p>
        </p:txBody>
      </p:sp>
      <p:sp>
        <p:nvSpPr>
          <p:cNvPr id="6" name="Freeform 5"/>
          <p:cNvSpPr/>
          <p:nvPr/>
        </p:nvSpPr>
        <p:spPr>
          <a:xfrm>
            <a:off x="485108" y="1306702"/>
            <a:ext cx="1269480" cy="761688"/>
          </a:xfrm>
          <a:custGeom>
            <a:avLst/>
            <a:gdLst>
              <a:gd name="connsiteX0" fmla="*/ 0 w 1269480"/>
              <a:gd name="connsiteY0" fmla="*/ 76169 h 761688"/>
              <a:gd name="connsiteX1" fmla="*/ 76169 w 1269480"/>
              <a:gd name="connsiteY1" fmla="*/ 0 h 761688"/>
              <a:gd name="connsiteX2" fmla="*/ 1193311 w 1269480"/>
              <a:gd name="connsiteY2" fmla="*/ 0 h 761688"/>
              <a:gd name="connsiteX3" fmla="*/ 1269480 w 1269480"/>
              <a:gd name="connsiteY3" fmla="*/ 76169 h 761688"/>
              <a:gd name="connsiteX4" fmla="*/ 1269480 w 1269480"/>
              <a:gd name="connsiteY4" fmla="*/ 685519 h 761688"/>
              <a:gd name="connsiteX5" fmla="*/ 1193311 w 1269480"/>
              <a:gd name="connsiteY5" fmla="*/ 761688 h 761688"/>
              <a:gd name="connsiteX6" fmla="*/ 76169 w 1269480"/>
              <a:gd name="connsiteY6" fmla="*/ 761688 h 761688"/>
              <a:gd name="connsiteX7" fmla="*/ 0 w 1269480"/>
              <a:gd name="connsiteY7" fmla="*/ 685519 h 761688"/>
              <a:gd name="connsiteX8" fmla="*/ 0 w 1269480"/>
              <a:gd name="connsiteY8" fmla="*/ 76169 h 76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480" h="761688">
                <a:moveTo>
                  <a:pt x="0" y="76169"/>
                </a:moveTo>
                <a:cubicBezTo>
                  <a:pt x="0" y="34102"/>
                  <a:pt x="34102" y="0"/>
                  <a:pt x="76169" y="0"/>
                </a:cubicBezTo>
                <a:lnTo>
                  <a:pt x="1193311" y="0"/>
                </a:lnTo>
                <a:cubicBezTo>
                  <a:pt x="1235378" y="0"/>
                  <a:pt x="1269480" y="34102"/>
                  <a:pt x="1269480" y="76169"/>
                </a:cubicBezTo>
                <a:lnTo>
                  <a:pt x="1269480" y="685519"/>
                </a:lnTo>
                <a:cubicBezTo>
                  <a:pt x="1269480" y="727586"/>
                  <a:pt x="1235378" y="761688"/>
                  <a:pt x="1193311" y="761688"/>
                </a:cubicBezTo>
                <a:lnTo>
                  <a:pt x="76169" y="761688"/>
                </a:lnTo>
                <a:cubicBezTo>
                  <a:pt x="34102" y="761688"/>
                  <a:pt x="0" y="727586"/>
                  <a:pt x="0" y="685519"/>
                </a:cubicBezTo>
                <a:lnTo>
                  <a:pt x="0" y="76169"/>
                </a:lnTo>
                <a:close/>
              </a:path>
            </a:pathLst>
          </a:custGeom>
          <a:solidFill>
            <a:srgbClr val="2BA2C2">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94699" tIns="94699" rIns="94699" bIns="94699"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smtClean="0">
                <a:ln>
                  <a:noFill/>
                </a:ln>
                <a:solidFill>
                  <a:sysClr val="window" lastClr="FFFFFF"/>
                </a:solidFill>
                <a:effectLst/>
                <a:uLnTx/>
                <a:uFillTx/>
                <a:latin typeface="Segoe UI"/>
                <a:ea typeface="+mn-ea"/>
                <a:cs typeface="+mn-cs"/>
              </a:rPr>
              <a:t>Begin</a:t>
            </a:r>
            <a:endParaRPr kumimoji="0" lang="en-US" sz="1900" b="0" i="0" u="none" strike="noStrike" kern="1200" cap="none" spc="0" normalizeH="0" baseline="0" noProof="0" dirty="0">
              <a:ln>
                <a:noFill/>
              </a:ln>
              <a:solidFill>
                <a:sysClr val="window" lastClr="FFFFFF"/>
              </a:solidFill>
              <a:effectLst/>
              <a:uLnTx/>
              <a:uFillTx/>
              <a:latin typeface="Segoe UI"/>
              <a:ea typeface="+mn-ea"/>
              <a:cs typeface="+mn-cs"/>
            </a:endParaRPr>
          </a:p>
        </p:txBody>
      </p:sp>
      <p:sp>
        <p:nvSpPr>
          <p:cNvPr id="7" name="Freeform 6"/>
          <p:cNvSpPr/>
          <p:nvPr/>
        </p:nvSpPr>
        <p:spPr>
          <a:xfrm>
            <a:off x="1881536" y="1530130"/>
            <a:ext cx="269129" cy="314831"/>
          </a:xfrm>
          <a:custGeom>
            <a:avLst/>
            <a:gdLst>
              <a:gd name="connsiteX0" fmla="*/ 0 w 269129"/>
              <a:gd name="connsiteY0" fmla="*/ 62966 h 314831"/>
              <a:gd name="connsiteX1" fmla="*/ 134565 w 269129"/>
              <a:gd name="connsiteY1" fmla="*/ 62966 h 314831"/>
              <a:gd name="connsiteX2" fmla="*/ 134565 w 269129"/>
              <a:gd name="connsiteY2" fmla="*/ 0 h 314831"/>
              <a:gd name="connsiteX3" fmla="*/ 269129 w 269129"/>
              <a:gd name="connsiteY3" fmla="*/ 157416 h 314831"/>
              <a:gd name="connsiteX4" fmla="*/ 134565 w 269129"/>
              <a:gd name="connsiteY4" fmla="*/ 314831 h 314831"/>
              <a:gd name="connsiteX5" fmla="*/ 134565 w 269129"/>
              <a:gd name="connsiteY5" fmla="*/ 251865 h 314831"/>
              <a:gd name="connsiteX6" fmla="*/ 0 w 269129"/>
              <a:gd name="connsiteY6" fmla="*/ 251865 h 314831"/>
              <a:gd name="connsiteX7" fmla="*/ 0 w 269129"/>
              <a:gd name="connsiteY7" fmla="*/ 62966 h 31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129" h="314831">
                <a:moveTo>
                  <a:pt x="0" y="62966"/>
                </a:moveTo>
                <a:lnTo>
                  <a:pt x="134565" y="62966"/>
                </a:lnTo>
                <a:lnTo>
                  <a:pt x="134565" y="0"/>
                </a:lnTo>
                <a:lnTo>
                  <a:pt x="269129" y="157416"/>
                </a:lnTo>
                <a:lnTo>
                  <a:pt x="134565" y="314831"/>
                </a:lnTo>
                <a:lnTo>
                  <a:pt x="134565" y="251865"/>
                </a:lnTo>
                <a:lnTo>
                  <a:pt x="0" y="251865"/>
                </a:lnTo>
                <a:lnTo>
                  <a:pt x="0" y="62966"/>
                </a:lnTo>
                <a:close/>
              </a:path>
            </a:pathLst>
          </a:custGeom>
          <a:solidFill>
            <a:srgbClr val="2BA2C2">
              <a:hueOff val="0"/>
              <a:satOff val="0"/>
              <a:lumOff val="0"/>
              <a:alphaOff val="0"/>
            </a:srgbClr>
          </a:solidFill>
          <a:ln>
            <a:noFill/>
          </a:ln>
          <a:effectLst/>
        </p:spPr>
        <p:txBody>
          <a:bodyPr spcFirstLastPara="0" vert="horz" wrap="square" lIns="0" tIns="62966" rIns="80739" bIns="62966"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dirty="0">
              <a:ln>
                <a:noFill/>
              </a:ln>
              <a:solidFill>
                <a:sysClr val="window" lastClr="FFFFFF"/>
              </a:solidFill>
              <a:effectLst/>
              <a:uLnTx/>
              <a:uFillTx/>
              <a:latin typeface="Segoe UI"/>
              <a:ea typeface="+mn-ea"/>
              <a:cs typeface="+mn-cs"/>
            </a:endParaRPr>
          </a:p>
        </p:txBody>
      </p:sp>
      <p:sp>
        <p:nvSpPr>
          <p:cNvPr id="8" name="Freeform 7"/>
          <p:cNvSpPr/>
          <p:nvPr/>
        </p:nvSpPr>
        <p:spPr>
          <a:xfrm>
            <a:off x="2262380" y="1306702"/>
            <a:ext cx="1269480" cy="761688"/>
          </a:xfrm>
          <a:custGeom>
            <a:avLst/>
            <a:gdLst>
              <a:gd name="connsiteX0" fmla="*/ 0 w 1269480"/>
              <a:gd name="connsiteY0" fmla="*/ 76169 h 761688"/>
              <a:gd name="connsiteX1" fmla="*/ 76169 w 1269480"/>
              <a:gd name="connsiteY1" fmla="*/ 0 h 761688"/>
              <a:gd name="connsiteX2" fmla="*/ 1193311 w 1269480"/>
              <a:gd name="connsiteY2" fmla="*/ 0 h 761688"/>
              <a:gd name="connsiteX3" fmla="*/ 1269480 w 1269480"/>
              <a:gd name="connsiteY3" fmla="*/ 76169 h 761688"/>
              <a:gd name="connsiteX4" fmla="*/ 1269480 w 1269480"/>
              <a:gd name="connsiteY4" fmla="*/ 685519 h 761688"/>
              <a:gd name="connsiteX5" fmla="*/ 1193311 w 1269480"/>
              <a:gd name="connsiteY5" fmla="*/ 761688 h 761688"/>
              <a:gd name="connsiteX6" fmla="*/ 76169 w 1269480"/>
              <a:gd name="connsiteY6" fmla="*/ 761688 h 761688"/>
              <a:gd name="connsiteX7" fmla="*/ 0 w 1269480"/>
              <a:gd name="connsiteY7" fmla="*/ 685519 h 761688"/>
              <a:gd name="connsiteX8" fmla="*/ 0 w 1269480"/>
              <a:gd name="connsiteY8" fmla="*/ 76169 h 76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480" h="761688">
                <a:moveTo>
                  <a:pt x="0" y="76169"/>
                </a:moveTo>
                <a:cubicBezTo>
                  <a:pt x="0" y="34102"/>
                  <a:pt x="34102" y="0"/>
                  <a:pt x="76169" y="0"/>
                </a:cubicBezTo>
                <a:lnTo>
                  <a:pt x="1193311" y="0"/>
                </a:lnTo>
                <a:cubicBezTo>
                  <a:pt x="1235378" y="0"/>
                  <a:pt x="1269480" y="34102"/>
                  <a:pt x="1269480" y="76169"/>
                </a:cubicBezTo>
                <a:lnTo>
                  <a:pt x="1269480" y="685519"/>
                </a:lnTo>
                <a:cubicBezTo>
                  <a:pt x="1269480" y="727586"/>
                  <a:pt x="1235378" y="761688"/>
                  <a:pt x="1193311" y="761688"/>
                </a:cubicBezTo>
                <a:lnTo>
                  <a:pt x="76169" y="761688"/>
                </a:lnTo>
                <a:cubicBezTo>
                  <a:pt x="34102" y="761688"/>
                  <a:pt x="0" y="727586"/>
                  <a:pt x="0" y="685519"/>
                </a:cubicBezTo>
                <a:lnTo>
                  <a:pt x="0" y="76169"/>
                </a:lnTo>
                <a:close/>
              </a:path>
            </a:pathLst>
          </a:custGeom>
          <a:solidFill>
            <a:srgbClr val="2BA2C2">
              <a:hueOff val="-1370556"/>
              <a:satOff val="-4075"/>
              <a:lumOff val="1078"/>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94699" tIns="94699" rIns="94699" bIns="94699"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smtClean="0">
                <a:ln>
                  <a:noFill/>
                </a:ln>
                <a:solidFill>
                  <a:sysClr val="window" lastClr="FFFFFF"/>
                </a:solidFill>
                <a:effectLst/>
                <a:uLnTx/>
                <a:uFillTx/>
                <a:latin typeface="Segoe UI"/>
                <a:ea typeface="+mn-ea"/>
                <a:cs typeface="+mn-cs"/>
              </a:rPr>
              <a:t>T-7 Days</a:t>
            </a:r>
            <a:endParaRPr kumimoji="0" lang="en-US" sz="1900" b="0" i="0" u="none" strike="noStrike" kern="1200" cap="none" spc="0" normalizeH="0" baseline="0" noProof="0" dirty="0">
              <a:ln>
                <a:noFill/>
              </a:ln>
              <a:solidFill>
                <a:sysClr val="window" lastClr="FFFFFF"/>
              </a:solidFill>
              <a:effectLst/>
              <a:uLnTx/>
              <a:uFillTx/>
              <a:latin typeface="Segoe UI"/>
              <a:ea typeface="+mn-ea"/>
              <a:cs typeface="+mn-cs"/>
            </a:endParaRPr>
          </a:p>
        </p:txBody>
      </p:sp>
      <p:sp>
        <p:nvSpPr>
          <p:cNvPr id="9" name="Freeform 8"/>
          <p:cNvSpPr/>
          <p:nvPr/>
        </p:nvSpPr>
        <p:spPr>
          <a:xfrm>
            <a:off x="3658809" y="1530130"/>
            <a:ext cx="269129" cy="314831"/>
          </a:xfrm>
          <a:custGeom>
            <a:avLst/>
            <a:gdLst>
              <a:gd name="connsiteX0" fmla="*/ 0 w 269129"/>
              <a:gd name="connsiteY0" fmla="*/ 62966 h 314831"/>
              <a:gd name="connsiteX1" fmla="*/ 134565 w 269129"/>
              <a:gd name="connsiteY1" fmla="*/ 62966 h 314831"/>
              <a:gd name="connsiteX2" fmla="*/ 134565 w 269129"/>
              <a:gd name="connsiteY2" fmla="*/ 0 h 314831"/>
              <a:gd name="connsiteX3" fmla="*/ 269129 w 269129"/>
              <a:gd name="connsiteY3" fmla="*/ 157416 h 314831"/>
              <a:gd name="connsiteX4" fmla="*/ 134565 w 269129"/>
              <a:gd name="connsiteY4" fmla="*/ 314831 h 314831"/>
              <a:gd name="connsiteX5" fmla="*/ 134565 w 269129"/>
              <a:gd name="connsiteY5" fmla="*/ 251865 h 314831"/>
              <a:gd name="connsiteX6" fmla="*/ 0 w 269129"/>
              <a:gd name="connsiteY6" fmla="*/ 251865 h 314831"/>
              <a:gd name="connsiteX7" fmla="*/ 0 w 269129"/>
              <a:gd name="connsiteY7" fmla="*/ 62966 h 31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129" h="314831">
                <a:moveTo>
                  <a:pt x="0" y="62966"/>
                </a:moveTo>
                <a:lnTo>
                  <a:pt x="134565" y="62966"/>
                </a:lnTo>
                <a:lnTo>
                  <a:pt x="134565" y="0"/>
                </a:lnTo>
                <a:lnTo>
                  <a:pt x="269129" y="157416"/>
                </a:lnTo>
                <a:lnTo>
                  <a:pt x="134565" y="314831"/>
                </a:lnTo>
                <a:lnTo>
                  <a:pt x="134565" y="251865"/>
                </a:lnTo>
                <a:lnTo>
                  <a:pt x="0" y="251865"/>
                </a:lnTo>
                <a:lnTo>
                  <a:pt x="0" y="62966"/>
                </a:lnTo>
                <a:close/>
              </a:path>
            </a:pathLst>
          </a:custGeom>
          <a:solidFill>
            <a:srgbClr val="2BA2C2">
              <a:hueOff val="-1827408"/>
              <a:satOff val="-5434"/>
              <a:lumOff val="1438"/>
              <a:alphaOff val="0"/>
            </a:srgbClr>
          </a:solidFill>
          <a:ln>
            <a:noFill/>
          </a:ln>
          <a:effectLst/>
        </p:spPr>
        <p:txBody>
          <a:bodyPr spcFirstLastPara="0" vert="horz" wrap="square" lIns="0" tIns="62966" rIns="80739" bIns="62966"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dirty="0">
              <a:ln>
                <a:noFill/>
              </a:ln>
              <a:solidFill>
                <a:sysClr val="window" lastClr="FFFFFF"/>
              </a:solidFill>
              <a:effectLst/>
              <a:uLnTx/>
              <a:uFillTx/>
              <a:latin typeface="Segoe UI"/>
              <a:ea typeface="+mn-ea"/>
              <a:cs typeface="+mn-cs"/>
            </a:endParaRPr>
          </a:p>
        </p:txBody>
      </p:sp>
      <p:sp>
        <p:nvSpPr>
          <p:cNvPr id="10" name="Freeform 9"/>
          <p:cNvSpPr/>
          <p:nvPr/>
        </p:nvSpPr>
        <p:spPr>
          <a:xfrm>
            <a:off x="4039653" y="1306702"/>
            <a:ext cx="1269480" cy="761688"/>
          </a:xfrm>
          <a:custGeom>
            <a:avLst/>
            <a:gdLst>
              <a:gd name="connsiteX0" fmla="*/ 0 w 1269480"/>
              <a:gd name="connsiteY0" fmla="*/ 76169 h 761688"/>
              <a:gd name="connsiteX1" fmla="*/ 76169 w 1269480"/>
              <a:gd name="connsiteY1" fmla="*/ 0 h 761688"/>
              <a:gd name="connsiteX2" fmla="*/ 1193311 w 1269480"/>
              <a:gd name="connsiteY2" fmla="*/ 0 h 761688"/>
              <a:gd name="connsiteX3" fmla="*/ 1269480 w 1269480"/>
              <a:gd name="connsiteY3" fmla="*/ 76169 h 761688"/>
              <a:gd name="connsiteX4" fmla="*/ 1269480 w 1269480"/>
              <a:gd name="connsiteY4" fmla="*/ 685519 h 761688"/>
              <a:gd name="connsiteX5" fmla="*/ 1193311 w 1269480"/>
              <a:gd name="connsiteY5" fmla="*/ 761688 h 761688"/>
              <a:gd name="connsiteX6" fmla="*/ 76169 w 1269480"/>
              <a:gd name="connsiteY6" fmla="*/ 761688 h 761688"/>
              <a:gd name="connsiteX7" fmla="*/ 0 w 1269480"/>
              <a:gd name="connsiteY7" fmla="*/ 685519 h 761688"/>
              <a:gd name="connsiteX8" fmla="*/ 0 w 1269480"/>
              <a:gd name="connsiteY8" fmla="*/ 76169 h 76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480" h="761688">
                <a:moveTo>
                  <a:pt x="0" y="76169"/>
                </a:moveTo>
                <a:cubicBezTo>
                  <a:pt x="0" y="34102"/>
                  <a:pt x="34102" y="0"/>
                  <a:pt x="76169" y="0"/>
                </a:cubicBezTo>
                <a:lnTo>
                  <a:pt x="1193311" y="0"/>
                </a:lnTo>
                <a:cubicBezTo>
                  <a:pt x="1235378" y="0"/>
                  <a:pt x="1269480" y="34102"/>
                  <a:pt x="1269480" y="76169"/>
                </a:cubicBezTo>
                <a:lnTo>
                  <a:pt x="1269480" y="685519"/>
                </a:lnTo>
                <a:cubicBezTo>
                  <a:pt x="1269480" y="727586"/>
                  <a:pt x="1235378" y="761688"/>
                  <a:pt x="1193311" y="761688"/>
                </a:cubicBezTo>
                <a:lnTo>
                  <a:pt x="76169" y="761688"/>
                </a:lnTo>
                <a:cubicBezTo>
                  <a:pt x="34102" y="761688"/>
                  <a:pt x="0" y="727586"/>
                  <a:pt x="0" y="685519"/>
                </a:cubicBezTo>
                <a:lnTo>
                  <a:pt x="0" y="76169"/>
                </a:lnTo>
                <a:close/>
              </a:path>
            </a:pathLst>
          </a:custGeom>
          <a:solidFill>
            <a:srgbClr val="2BA2C2">
              <a:hueOff val="-2741111"/>
              <a:satOff val="-8151"/>
              <a:lumOff val="2157"/>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94699" tIns="94699" rIns="94699" bIns="94699"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smtClean="0">
                <a:ln>
                  <a:noFill/>
                </a:ln>
                <a:solidFill>
                  <a:sysClr val="window" lastClr="FFFFFF"/>
                </a:solidFill>
                <a:effectLst/>
                <a:uLnTx/>
                <a:uFillTx/>
                <a:latin typeface="Segoe UI"/>
                <a:ea typeface="+mn-ea"/>
                <a:cs typeface="+mn-cs"/>
              </a:rPr>
              <a:t>Transition</a:t>
            </a:r>
            <a:endParaRPr kumimoji="0" lang="en-US" sz="1900" b="0" i="0" u="none" strike="noStrike" kern="1200" cap="none" spc="0" normalizeH="0" baseline="0" noProof="0" dirty="0">
              <a:ln>
                <a:noFill/>
              </a:ln>
              <a:solidFill>
                <a:sysClr val="window" lastClr="FFFFFF"/>
              </a:solidFill>
              <a:effectLst/>
              <a:uLnTx/>
              <a:uFillTx/>
              <a:latin typeface="Segoe UI"/>
              <a:ea typeface="+mn-ea"/>
              <a:cs typeface="+mn-cs"/>
            </a:endParaRPr>
          </a:p>
        </p:txBody>
      </p:sp>
      <p:sp>
        <p:nvSpPr>
          <p:cNvPr id="11" name="Freeform 10"/>
          <p:cNvSpPr/>
          <p:nvPr/>
        </p:nvSpPr>
        <p:spPr>
          <a:xfrm>
            <a:off x="5436082" y="1530130"/>
            <a:ext cx="269129" cy="314831"/>
          </a:xfrm>
          <a:custGeom>
            <a:avLst/>
            <a:gdLst>
              <a:gd name="connsiteX0" fmla="*/ 0 w 269129"/>
              <a:gd name="connsiteY0" fmla="*/ 62966 h 314831"/>
              <a:gd name="connsiteX1" fmla="*/ 134565 w 269129"/>
              <a:gd name="connsiteY1" fmla="*/ 62966 h 314831"/>
              <a:gd name="connsiteX2" fmla="*/ 134565 w 269129"/>
              <a:gd name="connsiteY2" fmla="*/ 0 h 314831"/>
              <a:gd name="connsiteX3" fmla="*/ 269129 w 269129"/>
              <a:gd name="connsiteY3" fmla="*/ 157416 h 314831"/>
              <a:gd name="connsiteX4" fmla="*/ 134565 w 269129"/>
              <a:gd name="connsiteY4" fmla="*/ 314831 h 314831"/>
              <a:gd name="connsiteX5" fmla="*/ 134565 w 269129"/>
              <a:gd name="connsiteY5" fmla="*/ 251865 h 314831"/>
              <a:gd name="connsiteX6" fmla="*/ 0 w 269129"/>
              <a:gd name="connsiteY6" fmla="*/ 251865 h 314831"/>
              <a:gd name="connsiteX7" fmla="*/ 0 w 269129"/>
              <a:gd name="connsiteY7" fmla="*/ 62966 h 31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129" h="314831">
                <a:moveTo>
                  <a:pt x="0" y="62966"/>
                </a:moveTo>
                <a:lnTo>
                  <a:pt x="134565" y="62966"/>
                </a:lnTo>
                <a:lnTo>
                  <a:pt x="134565" y="0"/>
                </a:lnTo>
                <a:lnTo>
                  <a:pt x="269129" y="157416"/>
                </a:lnTo>
                <a:lnTo>
                  <a:pt x="134565" y="314831"/>
                </a:lnTo>
                <a:lnTo>
                  <a:pt x="134565" y="251865"/>
                </a:lnTo>
                <a:lnTo>
                  <a:pt x="0" y="251865"/>
                </a:lnTo>
                <a:lnTo>
                  <a:pt x="0" y="62966"/>
                </a:lnTo>
                <a:close/>
              </a:path>
            </a:pathLst>
          </a:custGeom>
          <a:solidFill>
            <a:srgbClr val="2BA2C2">
              <a:hueOff val="-3654815"/>
              <a:satOff val="-10867"/>
              <a:lumOff val="2876"/>
              <a:alphaOff val="0"/>
            </a:srgbClr>
          </a:solidFill>
          <a:ln>
            <a:noFill/>
          </a:ln>
          <a:effectLst/>
        </p:spPr>
        <p:txBody>
          <a:bodyPr spcFirstLastPara="0" vert="horz" wrap="square" lIns="0" tIns="62966" rIns="80739" bIns="62966"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dirty="0">
              <a:ln>
                <a:noFill/>
              </a:ln>
              <a:solidFill>
                <a:sysClr val="window" lastClr="FFFFFF"/>
              </a:solidFill>
              <a:effectLst/>
              <a:uLnTx/>
              <a:uFillTx/>
              <a:latin typeface="Segoe UI"/>
              <a:ea typeface="+mn-ea"/>
              <a:cs typeface="+mn-cs"/>
            </a:endParaRPr>
          </a:p>
        </p:txBody>
      </p:sp>
      <p:sp>
        <p:nvSpPr>
          <p:cNvPr id="12" name="Freeform 11"/>
          <p:cNvSpPr/>
          <p:nvPr/>
        </p:nvSpPr>
        <p:spPr>
          <a:xfrm>
            <a:off x="5816926" y="1306702"/>
            <a:ext cx="1269480" cy="761688"/>
          </a:xfrm>
          <a:custGeom>
            <a:avLst/>
            <a:gdLst>
              <a:gd name="connsiteX0" fmla="*/ 0 w 1269480"/>
              <a:gd name="connsiteY0" fmla="*/ 76169 h 761688"/>
              <a:gd name="connsiteX1" fmla="*/ 76169 w 1269480"/>
              <a:gd name="connsiteY1" fmla="*/ 0 h 761688"/>
              <a:gd name="connsiteX2" fmla="*/ 1193311 w 1269480"/>
              <a:gd name="connsiteY2" fmla="*/ 0 h 761688"/>
              <a:gd name="connsiteX3" fmla="*/ 1269480 w 1269480"/>
              <a:gd name="connsiteY3" fmla="*/ 76169 h 761688"/>
              <a:gd name="connsiteX4" fmla="*/ 1269480 w 1269480"/>
              <a:gd name="connsiteY4" fmla="*/ 685519 h 761688"/>
              <a:gd name="connsiteX5" fmla="*/ 1193311 w 1269480"/>
              <a:gd name="connsiteY5" fmla="*/ 761688 h 761688"/>
              <a:gd name="connsiteX6" fmla="*/ 76169 w 1269480"/>
              <a:gd name="connsiteY6" fmla="*/ 761688 h 761688"/>
              <a:gd name="connsiteX7" fmla="*/ 0 w 1269480"/>
              <a:gd name="connsiteY7" fmla="*/ 685519 h 761688"/>
              <a:gd name="connsiteX8" fmla="*/ 0 w 1269480"/>
              <a:gd name="connsiteY8" fmla="*/ 76169 h 76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480" h="761688">
                <a:moveTo>
                  <a:pt x="0" y="76169"/>
                </a:moveTo>
                <a:cubicBezTo>
                  <a:pt x="0" y="34102"/>
                  <a:pt x="34102" y="0"/>
                  <a:pt x="76169" y="0"/>
                </a:cubicBezTo>
                <a:lnTo>
                  <a:pt x="1193311" y="0"/>
                </a:lnTo>
                <a:cubicBezTo>
                  <a:pt x="1235378" y="0"/>
                  <a:pt x="1269480" y="34102"/>
                  <a:pt x="1269480" y="76169"/>
                </a:cubicBezTo>
                <a:lnTo>
                  <a:pt x="1269480" y="685519"/>
                </a:lnTo>
                <a:cubicBezTo>
                  <a:pt x="1269480" y="727586"/>
                  <a:pt x="1235378" y="761688"/>
                  <a:pt x="1193311" y="761688"/>
                </a:cubicBezTo>
                <a:lnTo>
                  <a:pt x="76169" y="761688"/>
                </a:lnTo>
                <a:cubicBezTo>
                  <a:pt x="34102" y="761688"/>
                  <a:pt x="0" y="727586"/>
                  <a:pt x="0" y="685519"/>
                </a:cubicBezTo>
                <a:lnTo>
                  <a:pt x="0" y="76169"/>
                </a:lnTo>
                <a:close/>
              </a:path>
            </a:pathLst>
          </a:custGeom>
          <a:solidFill>
            <a:srgbClr val="2BA2C2">
              <a:hueOff val="-4111667"/>
              <a:satOff val="-12226"/>
              <a:lumOff val="3235"/>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94699" tIns="94699" rIns="94699" bIns="94699"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smtClean="0">
                <a:ln>
                  <a:noFill/>
                </a:ln>
                <a:solidFill>
                  <a:sysClr val="window" lastClr="FFFFFF"/>
                </a:solidFill>
                <a:effectLst/>
                <a:uLnTx/>
                <a:uFillTx/>
                <a:latin typeface="Segoe UI"/>
                <a:ea typeface="+mn-ea"/>
                <a:cs typeface="+mn-cs"/>
              </a:rPr>
              <a:t>T+7 Days</a:t>
            </a:r>
            <a:endParaRPr kumimoji="0" lang="en-US" sz="1900" b="0" i="0" u="none" strike="noStrike" kern="1200" cap="none" spc="0" normalizeH="0" baseline="0" noProof="0" dirty="0">
              <a:ln>
                <a:noFill/>
              </a:ln>
              <a:solidFill>
                <a:sysClr val="window" lastClr="FFFFFF"/>
              </a:solidFill>
              <a:effectLst/>
              <a:uLnTx/>
              <a:uFillTx/>
              <a:latin typeface="Segoe UI"/>
              <a:ea typeface="+mn-ea"/>
              <a:cs typeface="+mn-cs"/>
            </a:endParaRPr>
          </a:p>
        </p:txBody>
      </p:sp>
      <p:sp>
        <p:nvSpPr>
          <p:cNvPr id="13" name="Freeform 12"/>
          <p:cNvSpPr/>
          <p:nvPr/>
        </p:nvSpPr>
        <p:spPr>
          <a:xfrm>
            <a:off x="7213355" y="1530130"/>
            <a:ext cx="269129" cy="314831"/>
          </a:xfrm>
          <a:custGeom>
            <a:avLst/>
            <a:gdLst>
              <a:gd name="connsiteX0" fmla="*/ 0 w 269129"/>
              <a:gd name="connsiteY0" fmla="*/ 62966 h 314831"/>
              <a:gd name="connsiteX1" fmla="*/ 134565 w 269129"/>
              <a:gd name="connsiteY1" fmla="*/ 62966 h 314831"/>
              <a:gd name="connsiteX2" fmla="*/ 134565 w 269129"/>
              <a:gd name="connsiteY2" fmla="*/ 0 h 314831"/>
              <a:gd name="connsiteX3" fmla="*/ 269129 w 269129"/>
              <a:gd name="connsiteY3" fmla="*/ 157416 h 314831"/>
              <a:gd name="connsiteX4" fmla="*/ 134565 w 269129"/>
              <a:gd name="connsiteY4" fmla="*/ 314831 h 314831"/>
              <a:gd name="connsiteX5" fmla="*/ 134565 w 269129"/>
              <a:gd name="connsiteY5" fmla="*/ 251865 h 314831"/>
              <a:gd name="connsiteX6" fmla="*/ 0 w 269129"/>
              <a:gd name="connsiteY6" fmla="*/ 251865 h 314831"/>
              <a:gd name="connsiteX7" fmla="*/ 0 w 269129"/>
              <a:gd name="connsiteY7" fmla="*/ 62966 h 31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129" h="314831">
                <a:moveTo>
                  <a:pt x="0" y="62966"/>
                </a:moveTo>
                <a:lnTo>
                  <a:pt x="134565" y="62966"/>
                </a:lnTo>
                <a:lnTo>
                  <a:pt x="134565" y="0"/>
                </a:lnTo>
                <a:lnTo>
                  <a:pt x="269129" y="157416"/>
                </a:lnTo>
                <a:lnTo>
                  <a:pt x="134565" y="314831"/>
                </a:lnTo>
                <a:lnTo>
                  <a:pt x="134565" y="251865"/>
                </a:lnTo>
                <a:lnTo>
                  <a:pt x="0" y="251865"/>
                </a:lnTo>
                <a:lnTo>
                  <a:pt x="0" y="62966"/>
                </a:lnTo>
                <a:close/>
              </a:path>
            </a:pathLst>
          </a:custGeom>
          <a:solidFill>
            <a:srgbClr val="2BA2C2">
              <a:hueOff val="-5482223"/>
              <a:satOff val="-16301"/>
              <a:lumOff val="4314"/>
              <a:alphaOff val="0"/>
            </a:srgbClr>
          </a:solidFill>
          <a:ln>
            <a:noFill/>
          </a:ln>
          <a:effectLst/>
        </p:spPr>
        <p:txBody>
          <a:bodyPr spcFirstLastPara="0" vert="horz" wrap="square" lIns="0" tIns="62966" rIns="80739" bIns="62966"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dirty="0">
              <a:ln>
                <a:noFill/>
              </a:ln>
              <a:solidFill>
                <a:sysClr val="window" lastClr="FFFFFF"/>
              </a:solidFill>
              <a:effectLst/>
              <a:uLnTx/>
              <a:uFillTx/>
              <a:latin typeface="Segoe UI"/>
              <a:ea typeface="+mn-ea"/>
              <a:cs typeface="+mn-cs"/>
            </a:endParaRPr>
          </a:p>
        </p:txBody>
      </p:sp>
      <p:sp>
        <p:nvSpPr>
          <p:cNvPr id="14" name="Freeform 13"/>
          <p:cNvSpPr/>
          <p:nvPr/>
        </p:nvSpPr>
        <p:spPr>
          <a:xfrm>
            <a:off x="7594199" y="1306702"/>
            <a:ext cx="1269480" cy="761688"/>
          </a:xfrm>
          <a:custGeom>
            <a:avLst/>
            <a:gdLst>
              <a:gd name="connsiteX0" fmla="*/ 0 w 1269480"/>
              <a:gd name="connsiteY0" fmla="*/ 76169 h 761688"/>
              <a:gd name="connsiteX1" fmla="*/ 76169 w 1269480"/>
              <a:gd name="connsiteY1" fmla="*/ 0 h 761688"/>
              <a:gd name="connsiteX2" fmla="*/ 1193311 w 1269480"/>
              <a:gd name="connsiteY2" fmla="*/ 0 h 761688"/>
              <a:gd name="connsiteX3" fmla="*/ 1269480 w 1269480"/>
              <a:gd name="connsiteY3" fmla="*/ 76169 h 761688"/>
              <a:gd name="connsiteX4" fmla="*/ 1269480 w 1269480"/>
              <a:gd name="connsiteY4" fmla="*/ 685519 h 761688"/>
              <a:gd name="connsiteX5" fmla="*/ 1193311 w 1269480"/>
              <a:gd name="connsiteY5" fmla="*/ 761688 h 761688"/>
              <a:gd name="connsiteX6" fmla="*/ 76169 w 1269480"/>
              <a:gd name="connsiteY6" fmla="*/ 761688 h 761688"/>
              <a:gd name="connsiteX7" fmla="*/ 0 w 1269480"/>
              <a:gd name="connsiteY7" fmla="*/ 685519 h 761688"/>
              <a:gd name="connsiteX8" fmla="*/ 0 w 1269480"/>
              <a:gd name="connsiteY8" fmla="*/ 76169 h 76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480" h="761688">
                <a:moveTo>
                  <a:pt x="0" y="76169"/>
                </a:moveTo>
                <a:cubicBezTo>
                  <a:pt x="0" y="34102"/>
                  <a:pt x="34102" y="0"/>
                  <a:pt x="76169" y="0"/>
                </a:cubicBezTo>
                <a:lnTo>
                  <a:pt x="1193311" y="0"/>
                </a:lnTo>
                <a:cubicBezTo>
                  <a:pt x="1235378" y="0"/>
                  <a:pt x="1269480" y="34102"/>
                  <a:pt x="1269480" y="76169"/>
                </a:cubicBezTo>
                <a:lnTo>
                  <a:pt x="1269480" y="685519"/>
                </a:lnTo>
                <a:cubicBezTo>
                  <a:pt x="1269480" y="727586"/>
                  <a:pt x="1235378" y="761688"/>
                  <a:pt x="1193311" y="761688"/>
                </a:cubicBezTo>
                <a:lnTo>
                  <a:pt x="76169" y="761688"/>
                </a:lnTo>
                <a:cubicBezTo>
                  <a:pt x="34102" y="761688"/>
                  <a:pt x="0" y="727586"/>
                  <a:pt x="0" y="685519"/>
                </a:cubicBezTo>
                <a:lnTo>
                  <a:pt x="0" y="76169"/>
                </a:lnTo>
                <a:close/>
              </a:path>
            </a:pathLst>
          </a:custGeom>
          <a:solidFill>
            <a:srgbClr val="2BA2C2">
              <a:hueOff val="-5482223"/>
              <a:satOff val="-16301"/>
              <a:lumOff val="4314"/>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94699" tIns="94699" rIns="94699" bIns="94699"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smtClean="0">
                <a:ln>
                  <a:noFill/>
                </a:ln>
                <a:solidFill>
                  <a:sysClr val="window" lastClr="FFFFFF"/>
                </a:solidFill>
                <a:effectLst/>
                <a:uLnTx/>
                <a:uFillTx/>
                <a:latin typeface="Segoe UI"/>
                <a:ea typeface="+mn-ea"/>
                <a:cs typeface="+mn-cs"/>
              </a:rPr>
              <a:t>Complete</a:t>
            </a:r>
            <a:endParaRPr kumimoji="0" lang="en-US" sz="1900" b="0" i="0" u="none" strike="noStrike" kern="1200" cap="none" spc="0" normalizeH="0" baseline="0" noProof="0" dirty="0">
              <a:ln>
                <a:noFill/>
              </a:ln>
              <a:solidFill>
                <a:sysClr val="window" lastClr="FFFFFF"/>
              </a:solidFill>
              <a:effectLst/>
              <a:uLnTx/>
              <a:uFillTx/>
              <a:latin typeface="Segoe UI"/>
              <a:ea typeface="+mn-ea"/>
              <a:cs typeface="+mn-cs"/>
            </a:endParaRPr>
          </a:p>
        </p:txBody>
      </p:sp>
      <p:sp>
        <p:nvSpPr>
          <p:cNvPr id="15" name="Flowchart: Magnetic Disk 14"/>
          <p:cNvSpPr/>
          <p:nvPr/>
        </p:nvSpPr>
        <p:spPr bwMode="auto">
          <a:xfrm>
            <a:off x="811370" y="2305313"/>
            <a:ext cx="1107583" cy="837127"/>
          </a:xfrm>
          <a:prstGeom prst="flowChartMagneticDisk">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sp>
        <p:nvSpPr>
          <p:cNvPr id="16" name="Flowchart: Magnetic Disk 15"/>
          <p:cNvSpPr/>
          <p:nvPr/>
        </p:nvSpPr>
        <p:spPr bwMode="auto">
          <a:xfrm>
            <a:off x="811370" y="4247879"/>
            <a:ext cx="1107583" cy="837127"/>
          </a:xfrm>
          <a:prstGeom prst="flowChartMagneticDisk">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sp>
        <p:nvSpPr>
          <p:cNvPr id="17" name="Flowchart: Magnetic Disk 16"/>
          <p:cNvSpPr/>
          <p:nvPr/>
        </p:nvSpPr>
        <p:spPr bwMode="auto">
          <a:xfrm>
            <a:off x="399245" y="3256204"/>
            <a:ext cx="1107583" cy="837127"/>
          </a:xfrm>
          <a:prstGeom prst="flowChartMagneticDisk">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sp>
        <p:nvSpPr>
          <p:cNvPr id="18" name="Flowchart: Magnetic Disk 17"/>
          <p:cNvSpPr/>
          <p:nvPr/>
        </p:nvSpPr>
        <p:spPr bwMode="auto">
          <a:xfrm>
            <a:off x="7313055" y="2305313"/>
            <a:ext cx="1107583" cy="837127"/>
          </a:xfrm>
          <a:prstGeom prst="flowChartMagneticDisk">
            <a:avLst/>
          </a:prstGeom>
          <a:solidFill>
            <a:srgbClr val="6BBD46"/>
          </a:solidFill>
          <a:ln w="38100" cap="flat" cmpd="sng" algn="ctr">
            <a:solidFill>
              <a:sysClr val="window" lastClr="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sp>
        <p:nvSpPr>
          <p:cNvPr id="19" name="Flowchart: Magnetic Disk 18"/>
          <p:cNvSpPr/>
          <p:nvPr/>
        </p:nvSpPr>
        <p:spPr bwMode="auto">
          <a:xfrm>
            <a:off x="7313055" y="4247879"/>
            <a:ext cx="1107583" cy="837127"/>
          </a:xfrm>
          <a:prstGeom prst="flowChartMagneticDisk">
            <a:avLst/>
          </a:prstGeom>
          <a:solidFill>
            <a:srgbClr val="6BBD46"/>
          </a:solidFill>
          <a:ln w="38100" cap="flat" cmpd="sng" algn="ctr">
            <a:solidFill>
              <a:sysClr val="window" lastClr="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sp>
        <p:nvSpPr>
          <p:cNvPr id="20" name="Flowchart: Magnetic Disk 19"/>
          <p:cNvSpPr/>
          <p:nvPr/>
        </p:nvSpPr>
        <p:spPr bwMode="auto">
          <a:xfrm>
            <a:off x="7866846" y="3256204"/>
            <a:ext cx="1107583" cy="837127"/>
          </a:xfrm>
          <a:prstGeom prst="flowChartMagneticDisk">
            <a:avLst/>
          </a:prstGeom>
          <a:solidFill>
            <a:srgbClr val="6BBD46"/>
          </a:solidFill>
          <a:ln w="38100" cap="flat" cmpd="sng" algn="ctr">
            <a:solidFill>
              <a:sysClr val="window" lastClr="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sp>
        <p:nvSpPr>
          <p:cNvPr id="21" name="Flowchart: Magnetic Disk 20"/>
          <p:cNvSpPr/>
          <p:nvPr/>
        </p:nvSpPr>
        <p:spPr bwMode="auto">
          <a:xfrm>
            <a:off x="3166062" y="3116682"/>
            <a:ext cx="1107583" cy="1105439"/>
          </a:xfrm>
          <a:prstGeom prst="flowChartMagneticDisk">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sp>
        <p:nvSpPr>
          <p:cNvPr id="22" name="Flowchart: Magnetic Disk 21"/>
          <p:cNvSpPr/>
          <p:nvPr/>
        </p:nvSpPr>
        <p:spPr bwMode="auto">
          <a:xfrm>
            <a:off x="5069983" y="3116682"/>
            <a:ext cx="1107583" cy="1131197"/>
          </a:xfrm>
          <a:prstGeom prst="flowChartMagneticDisk">
            <a:avLst/>
          </a:prstGeom>
          <a:solidFill>
            <a:srgbClr val="6BBD46"/>
          </a:solidFill>
          <a:ln w="25400" cap="flat" cmpd="sng" algn="ctr">
            <a:solidFill>
              <a:srgbClr val="6BBD46">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sp>
        <p:nvSpPr>
          <p:cNvPr id="23" name="Rectangle 22"/>
          <p:cNvSpPr/>
          <p:nvPr/>
        </p:nvSpPr>
        <p:spPr bwMode="auto">
          <a:xfrm>
            <a:off x="1107587" y="2723876"/>
            <a:ext cx="605304" cy="418564"/>
          </a:xfrm>
          <a:prstGeom prst="rect">
            <a:avLst/>
          </a:prstGeom>
          <a:solidFill>
            <a:srgbClr val="FC4B00"/>
          </a:solidFill>
          <a:ln w="25400" cap="flat" cmpd="sng" algn="ctr">
            <a:solidFill>
              <a:srgbClr val="FC4B00">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rPr>
              <a:t>Your Data</a:t>
            </a:r>
          </a:p>
        </p:txBody>
      </p:sp>
      <p:sp>
        <p:nvSpPr>
          <p:cNvPr id="24" name="Rectangle 23"/>
          <p:cNvSpPr/>
          <p:nvPr/>
        </p:nvSpPr>
        <p:spPr bwMode="auto">
          <a:xfrm>
            <a:off x="8023538" y="3659737"/>
            <a:ext cx="577403" cy="418564"/>
          </a:xfrm>
          <a:prstGeom prst="rect">
            <a:avLst/>
          </a:prstGeom>
          <a:solidFill>
            <a:srgbClr val="FC4B00"/>
          </a:solidFill>
          <a:ln w="25400" cap="flat" cmpd="sng" algn="ctr">
            <a:solidFill>
              <a:srgbClr val="FC4B00">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rPr>
              <a:t>Your Data</a:t>
            </a:r>
          </a:p>
        </p:txBody>
      </p:sp>
      <p:cxnSp>
        <p:nvCxnSpPr>
          <p:cNvPr id="25" name="Elbow Connector 24"/>
          <p:cNvCxnSpPr>
            <a:stCxn id="15" idx="4"/>
          </p:cNvCxnSpPr>
          <p:nvPr/>
        </p:nvCxnSpPr>
        <p:spPr>
          <a:xfrm>
            <a:off x="1918953" y="2723877"/>
            <a:ext cx="1247109" cy="766298"/>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16" idx="4"/>
          </p:cNvCxnSpPr>
          <p:nvPr/>
        </p:nvCxnSpPr>
        <p:spPr>
          <a:xfrm flipV="1">
            <a:off x="1918953" y="3869019"/>
            <a:ext cx="1247109" cy="797424"/>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bwMode="auto">
          <a:xfrm>
            <a:off x="3539550" y="3695159"/>
            <a:ext cx="581689" cy="418564"/>
          </a:xfrm>
          <a:prstGeom prst="rect">
            <a:avLst/>
          </a:prstGeom>
          <a:solidFill>
            <a:srgbClr val="FC4B00"/>
          </a:solidFill>
          <a:ln w="25400" cap="flat" cmpd="sng" algn="ctr">
            <a:solidFill>
              <a:srgbClr val="FC4B00">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rPr>
              <a:t>Your Data</a:t>
            </a:r>
          </a:p>
        </p:txBody>
      </p:sp>
      <p:cxnSp>
        <p:nvCxnSpPr>
          <p:cNvPr id="28" name="Elbow Connector 27"/>
          <p:cNvCxnSpPr>
            <a:endCxn id="18" idx="2"/>
          </p:cNvCxnSpPr>
          <p:nvPr/>
        </p:nvCxnSpPr>
        <p:spPr>
          <a:xfrm flipV="1">
            <a:off x="6177566" y="2723877"/>
            <a:ext cx="1135489" cy="766298"/>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9" name="Elbow Connector 28"/>
          <p:cNvCxnSpPr>
            <a:endCxn id="19" idx="2"/>
          </p:cNvCxnSpPr>
          <p:nvPr/>
        </p:nvCxnSpPr>
        <p:spPr>
          <a:xfrm>
            <a:off x="6177566" y="3869019"/>
            <a:ext cx="1135489" cy="797424"/>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a:stCxn id="22" idx="4"/>
            <a:endCxn id="20" idx="2"/>
          </p:cNvCxnSpPr>
          <p:nvPr/>
        </p:nvCxnSpPr>
        <p:spPr>
          <a:xfrm flipV="1">
            <a:off x="6177566" y="3674768"/>
            <a:ext cx="1689280" cy="751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a:stCxn id="21" idx="4"/>
            <a:endCxn id="22" idx="2"/>
          </p:cNvCxnSpPr>
          <p:nvPr/>
        </p:nvCxnSpPr>
        <p:spPr>
          <a:xfrm>
            <a:off x="4273645" y="3669402"/>
            <a:ext cx="796338" cy="1287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2" name="Rectangle 31"/>
          <p:cNvSpPr/>
          <p:nvPr/>
        </p:nvSpPr>
        <p:spPr bwMode="auto">
          <a:xfrm>
            <a:off x="5461719" y="3674758"/>
            <a:ext cx="581689" cy="418564"/>
          </a:xfrm>
          <a:prstGeom prst="rect">
            <a:avLst/>
          </a:prstGeom>
          <a:solidFill>
            <a:srgbClr val="FC4B00"/>
          </a:solidFill>
          <a:ln w="25400" cap="flat" cmpd="sng" algn="ctr">
            <a:solidFill>
              <a:srgbClr val="FC4B00">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rPr>
              <a:t>Your Data</a:t>
            </a:r>
          </a:p>
        </p:txBody>
      </p:sp>
      <p:sp>
        <p:nvSpPr>
          <p:cNvPr id="33" name="TextBox 32"/>
          <p:cNvSpPr txBox="1"/>
          <p:nvPr/>
        </p:nvSpPr>
        <p:spPr>
          <a:xfrm>
            <a:off x="399245" y="5215944"/>
            <a:ext cx="1937200" cy="55399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a:gsLst>
                    <a:gs pos="0">
                      <a:sysClr val="windowText" lastClr="000000"/>
                    </a:gs>
                    <a:gs pos="86000">
                      <a:sysClr val="windowText" lastClr="000000"/>
                    </a:gs>
                  </a:gsLst>
                  <a:lin ang="5400000" scaled="0"/>
                </a:gradFill>
                <a:effectLst/>
                <a:uLnTx/>
                <a:uFillTx/>
              </a:rPr>
              <a:t>Production SharePoint Servers</a:t>
            </a:r>
          </a:p>
        </p:txBody>
      </p:sp>
      <p:sp>
        <p:nvSpPr>
          <p:cNvPr id="34" name="TextBox 33"/>
          <p:cNvSpPr txBox="1"/>
          <p:nvPr/>
        </p:nvSpPr>
        <p:spPr>
          <a:xfrm>
            <a:off x="6898246" y="5215944"/>
            <a:ext cx="1937200" cy="55399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a:gsLst>
                    <a:gs pos="0">
                      <a:sysClr val="windowText" lastClr="000000"/>
                    </a:gs>
                    <a:gs pos="86000">
                      <a:sysClr val="windowText" lastClr="000000"/>
                    </a:gs>
                  </a:gsLst>
                  <a:lin ang="5400000" scaled="0"/>
                </a:gradFill>
                <a:effectLst/>
                <a:uLnTx/>
                <a:uFillTx/>
              </a:rPr>
              <a:t>Production SharePoint Servers</a:t>
            </a:r>
          </a:p>
        </p:txBody>
      </p:sp>
      <p:sp>
        <p:nvSpPr>
          <p:cNvPr id="35" name="TextBox 34"/>
          <p:cNvSpPr txBox="1"/>
          <p:nvPr/>
        </p:nvSpPr>
        <p:spPr>
          <a:xfrm>
            <a:off x="2751253" y="4531008"/>
            <a:ext cx="1937200" cy="55399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a:gsLst>
                    <a:gs pos="0">
                      <a:sysClr val="windowText" lastClr="000000"/>
                    </a:gs>
                    <a:gs pos="86000">
                      <a:sysClr val="windowText" lastClr="000000"/>
                    </a:gs>
                  </a:gsLst>
                  <a:lin ang="5400000" scaled="0"/>
                </a:gradFill>
                <a:effectLst/>
                <a:uLnTx/>
                <a:uFillTx/>
              </a:rPr>
              <a:t>Pre-Transition Staging Server</a:t>
            </a:r>
          </a:p>
        </p:txBody>
      </p:sp>
      <p:sp>
        <p:nvSpPr>
          <p:cNvPr id="36" name="TextBox 35"/>
          <p:cNvSpPr txBox="1"/>
          <p:nvPr/>
        </p:nvSpPr>
        <p:spPr>
          <a:xfrm>
            <a:off x="4808110" y="4541531"/>
            <a:ext cx="1937200" cy="55399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a:gsLst>
                    <a:gs pos="0">
                      <a:sysClr val="windowText" lastClr="000000"/>
                    </a:gs>
                    <a:gs pos="86000">
                      <a:sysClr val="windowText" lastClr="000000"/>
                    </a:gs>
                  </a:gsLst>
                  <a:lin ang="5400000" scaled="0"/>
                </a:gradFill>
                <a:effectLst/>
                <a:uLnTx/>
                <a:uFillTx/>
              </a:rPr>
              <a:t>Post Transition Staging Server</a:t>
            </a:r>
          </a:p>
        </p:txBody>
      </p:sp>
      <p:cxnSp>
        <p:nvCxnSpPr>
          <p:cNvPr id="37" name="Straight Arrow Connector 36"/>
          <p:cNvCxnSpPr>
            <a:stCxn id="17" idx="4"/>
            <a:endCxn id="21" idx="2"/>
          </p:cNvCxnSpPr>
          <p:nvPr/>
        </p:nvCxnSpPr>
        <p:spPr>
          <a:xfrm flipV="1">
            <a:off x="1506828" y="3669402"/>
            <a:ext cx="1659234" cy="53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5502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8"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500"/>
                                        <p:tgtEl>
                                          <p:spTgt spid="28"/>
                                        </p:tgtEl>
                                      </p:cBhvr>
                                    </p:animEffect>
                                  </p:childTnLst>
                                </p:cTn>
                              </p:par>
                              <p:par>
                                <p:cTn id="65" presetID="22" presetClass="entr" presetSubtype="8"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par>
                                <p:cTn id="68" presetID="2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left)">
                                      <p:cBhvr>
                                        <p:cTn id="70" dur="500"/>
                                        <p:tgtEl>
                                          <p:spTgt spid="29"/>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ipe(left)">
                                      <p:cBhvr>
                                        <p:cTn id="80" dur="500"/>
                                        <p:tgtEl>
                                          <p:spTgt spid="24"/>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500"/>
                                        <p:tgtEl>
                                          <p:spTgt spid="1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left)">
                                      <p:cBhvr>
                                        <p:cTn id="86" dur="500"/>
                                        <p:tgtEl>
                                          <p:spTgt spid="34"/>
                                        </p:tgtEl>
                                      </p:cBhvr>
                                    </p:animEffect>
                                  </p:childTnLst>
                                </p:cTn>
                              </p:par>
                            </p:childTnLst>
                          </p:cTn>
                        </p:par>
                        <p:par>
                          <p:cTn id="87" fill="hold">
                            <p:stCondLst>
                              <p:cond delay="1500"/>
                            </p:stCondLst>
                            <p:childTnLst>
                              <p:par>
                                <p:cTn id="88" presetID="22" presetClass="entr" presetSubtype="8" fill="hold" grpId="0"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wipe(left)">
                                      <p:cBhvr>
                                        <p:cTn id="9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8" grpId="0" animBg="1"/>
      <p:bldP spid="19" grpId="0" animBg="1"/>
      <p:bldP spid="20" grpId="0" animBg="1"/>
      <p:bldP spid="21" grpId="0" animBg="1"/>
      <p:bldP spid="22" grpId="0" animBg="1"/>
      <p:bldP spid="24" grpId="0" animBg="1"/>
      <p:bldP spid="27" grpId="0" animBg="1"/>
      <p:bldP spid="32" grpId="0" animBg="1"/>
      <p:bldP spid="34" grpId="0"/>
      <p:bldP spid="35" grpId="0"/>
      <p:bldP spid="3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Transition Flow</a:t>
            </a:r>
            <a:endParaRPr lang="en-US" dirty="0"/>
          </a:p>
        </p:txBody>
      </p:sp>
      <p:sp>
        <p:nvSpPr>
          <p:cNvPr id="70" name="Freeform 69"/>
          <p:cNvSpPr/>
          <p:nvPr/>
        </p:nvSpPr>
        <p:spPr>
          <a:xfrm>
            <a:off x="481014" y="1521959"/>
            <a:ext cx="1334908" cy="837478"/>
          </a:xfrm>
          <a:custGeom>
            <a:avLst/>
            <a:gdLst>
              <a:gd name="connsiteX0" fmla="*/ 0 w 1334908"/>
              <a:gd name="connsiteY0" fmla="*/ 83748 h 837478"/>
              <a:gd name="connsiteX1" fmla="*/ 83748 w 1334908"/>
              <a:gd name="connsiteY1" fmla="*/ 0 h 837478"/>
              <a:gd name="connsiteX2" fmla="*/ 1251160 w 1334908"/>
              <a:gd name="connsiteY2" fmla="*/ 0 h 837478"/>
              <a:gd name="connsiteX3" fmla="*/ 1334908 w 1334908"/>
              <a:gd name="connsiteY3" fmla="*/ 83748 h 837478"/>
              <a:gd name="connsiteX4" fmla="*/ 1334908 w 1334908"/>
              <a:gd name="connsiteY4" fmla="*/ 753730 h 837478"/>
              <a:gd name="connsiteX5" fmla="*/ 1251160 w 1334908"/>
              <a:gd name="connsiteY5" fmla="*/ 837478 h 837478"/>
              <a:gd name="connsiteX6" fmla="*/ 83748 w 1334908"/>
              <a:gd name="connsiteY6" fmla="*/ 837478 h 837478"/>
              <a:gd name="connsiteX7" fmla="*/ 0 w 1334908"/>
              <a:gd name="connsiteY7" fmla="*/ 753730 h 837478"/>
              <a:gd name="connsiteX8" fmla="*/ 0 w 1334908"/>
              <a:gd name="connsiteY8" fmla="*/ 83748 h 8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908" h="837478">
                <a:moveTo>
                  <a:pt x="0" y="83748"/>
                </a:moveTo>
                <a:cubicBezTo>
                  <a:pt x="0" y="37495"/>
                  <a:pt x="37495" y="0"/>
                  <a:pt x="83748" y="0"/>
                </a:cubicBezTo>
                <a:lnTo>
                  <a:pt x="1251160" y="0"/>
                </a:lnTo>
                <a:cubicBezTo>
                  <a:pt x="1297413" y="0"/>
                  <a:pt x="1334908" y="37495"/>
                  <a:pt x="1334908" y="83748"/>
                </a:cubicBezTo>
                <a:lnTo>
                  <a:pt x="1334908" y="753730"/>
                </a:lnTo>
                <a:cubicBezTo>
                  <a:pt x="1334908" y="799983"/>
                  <a:pt x="1297413" y="837478"/>
                  <a:pt x="1251160" y="837478"/>
                </a:cubicBezTo>
                <a:lnTo>
                  <a:pt x="83748" y="837478"/>
                </a:lnTo>
                <a:cubicBezTo>
                  <a:pt x="37495" y="837478"/>
                  <a:pt x="0" y="799983"/>
                  <a:pt x="0" y="753730"/>
                </a:cubicBezTo>
                <a:lnTo>
                  <a:pt x="0" y="83748"/>
                </a:lnTo>
                <a:close/>
              </a:path>
            </a:pathLst>
          </a:custGeom>
          <a:solidFill>
            <a:srgbClr val="2BA2C2">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100729" tIns="100729" rIns="100729" bIns="100729"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smtClean="0">
                <a:ln>
                  <a:noFill/>
                </a:ln>
                <a:solidFill>
                  <a:sysClr val="window" lastClr="FFFFFF"/>
                </a:solidFill>
                <a:effectLst/>
                <a:uLnTx/>
                <a:uFillTx/>
                <a:latin typeface="Segoe UI"/>
                <a:ea typeface="+mn-ea"/>
                <a:cs typeface="+mn-cs"/>
              </a:rPr>
              <a:t>Begin</a:t>
            </a:r>
            <a:endParaRPr kumimoji="0" lang="en-US" sz="2000" b="0" i="0" u="none" strike="noStrike" kern="1200" cap="none" spc="0" normalizeH="0" baseline="0" noProof="0" dirty="0">
              <a:ln>
                <a:noFill/>
              </a:ln>
              <a:solidFill>
                <a:sysClr val="window" lastClr="FFFFFF"/>
              </a:solidFill>
              <a:effectLst/>
              <a:uLnTx/>
              <a:uFillTx/>
              <a:latin typeface="Segoe UI"/>
              <a:ea typeface="+mn-ea"/>
              <a:cs typeface="+mn-cs"/>
            </a:endParaRPr>
          </a:p>
        </p:txBody>
      </p:sp>
      <p:sp>
        <p:nvSpPr>
          <p:cNvPr id="71" name="Freeform 70"/>
          <p:cNvSpPr/>
          <p:nvPr/>
        </p:nvSpPr>
        <p:spPr>
          <a:xfrm>
            <a:off x="960034" y="2411780"/>
            <a:ext cx="376866" cy="314055"/>
          </a:xfrm>
          <a:custGeom>
            <a:avLst/>
            <a:gdLst>
              <a:gd name="connsiteX0" fmla="*/ 0 w 314054"/>
              <a:gd name="connsiteY0" fmla="*/ 75373 h 376865"/>
              <a:gd name="connsiteX1" fmla="*/ 157027 w 314054"/>
              <a:gd name="connsiteY1" fmla="*/ 75373 h 376865"/>
              <a:gd name="connsiteX2" fmla="*/ 157027 w 314054"/>
              <a:gd name="connsiteY2" fmla="*/ 0 h 376865"/>
              <a:gd name="connsiteX3" fmla="*/ 314054 w 314054"/>
              <a:gd name="connsiteY3" fmla="*/ 188433 h 376865"/>
              <a:gd name="connsiteX4" fmla="*/ 157027 w 314054"/>
              <a:gd name="connsiteY4" fmla="*/ 376865 h 376865"/>
              <a:gd name="connsiteX5" fmla="*/ 157027 w 314054"/>
              <a:gd name="connsiteY5" fmla="*/ 301492 h 376865"/>
              <a:gd name="connsiteX6" fmla="*/ 0 w 314054"/>
              <a:gd name="connsiteY6" fmla="*/ 301492 h 376865"/>
              <a:gd name="connsiteX7" fmla="*/ 0 w 314054"/>
              <a:gd name="connsiteY7" fmla="*/ 75373 h 37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054" h="376865">
                <a:moveTo>
                  <a:pt x="251243" y="1"/>
                </a:moveTo>
                <a:lnTo>
                  <a:pt x="251243" y="188433"/>
                </a:lnTo>
                <a:lnTo>
                  <a:pt x="314054" y="188433"/>
                </a:lnTo>
                <a:lnTo>
                  <a:pt x="157027" y="376864"/>
                </a:lnTo>
                <a:lnTo>
                  <a:pt x="0" y="188433"/>
                </a:lnTo>
                <a:lnTo>
                  <a:pt x="62811" y="188433"/>
                </a:lnTo>
                <a:lnTo>
                  <a:pt x="62811" y="1"/>
                </a:lnTo>
                <a:lnTo>
                  <a:pt x="251243" y="1"/>
                </a:lnTo>
                <a:close/>
              </a:path>
            </a:pathLst>
          </a:custGeom>
          <a:solidFill>
            <a:srgbClr val="2BA2C2">
              <a:hueOff val="0"/>
              <a:satOff val="0"/>
              <a:lumOff val="0"/>
              <a:alphaOff val="0"/>
            </a:srgbClr>
          </a:solidFill>
          <a:ln>
            <a:noFill/>
          </a:ln>
          <a:effectLst/>
        </p:spPr>
        <p:txBody>
          <a:bodyPr spcFirstLastPara="0" vert="horz" wrap="square" lIns="75374" tIns="0" rIns="75373" bIns="94217"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Segoe UI"/>
              <a:ea typeface="+mn-ea"/>
              <a:cs typeface="+mn-cs"/>
            </a:endParaRPr>
          </a:p>
        </p:txBody>
      </p:sp>
      <p:sp>
        <p:nvSpPr>
          <p:cNvPr id="72" name="Freeform 71"/>
          <p:cNvSpPr/>
          <p:nvPr/>
        </p:nvSpPr>
        <p:spPr>
          <a:xfrm>
            <a:off x="481014" y="2778177"/>
            <a:ext cx="1334908" cy="837478"/>
          </a:xfrm>
          <a:custGeom>
            <a:avLst/>
            <a:gdLst>
              <a:gd name="connsiteX0" fmla="*/ 0 w 1334908"/>
              <a:gd name="connsiteY0" fmla="*/ 83748 h 837478"/>
              <a:gd name="connsiteX1" fmla="*/ 83748 w 1334908"/>
              <a:gd name="connsiteY1" fmla="*/ 0 h 837478"/>
              <a:gd name="connsiteX2" fmla="*/ 1251160 w 1334908"/>
              <a:gd name="connsiteY2" fmla="*/ 0 h 837478"/>
              <a:gd name="connsiteX3" fmla="*/ 1334908 w 1334908"/>
              <a:gd name="connsiteY3" fmla="*/ 83748 h 837478"/>
              <a:gd name="connsiteX4" fmla="*/ 1334908 w 1334908"/>
              <a:gd name="connsiteY4" fmla="*/ 753730 h 837478"/>
              <a:gd name="connsiteX5" fmla="*/ 1251160 w 1334908"/>
              <a:gd name="connsiteY5" fmla="*/ 837478 h 837478"/>
              <a:gd name="connsiteX6" fmla="*/ 83748 w 1334908"/>
              <a:gd name="connsiteY6" fmla="*/ 837478 h 837478"/>
              <a:gd name="connsiteX7" fmla="*/ 0 w 1334908"/>
              <a:gd name="connsiteY7" fmla="*/ 753730 h 837478"/>
              <a:gd name="connsiteX8" fmla="*/ 0 w 1334908"/>
              <a:gd name="connsiteY8" fmla="*/ 83748 h 8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908" h="837478">
                <a:moveTo>
                  <a:pt x="0" y="83748"/>
                </a:moveTo>
                <a:cubicBezTo>
                  <a:pt x="0" y="37495"/>
                  <a:pt x="37495" y="0"/>
                  <a:pt x="83748" y="0"/>
                </a:cubicBezTo>
                <a:lnTo>
                  <a:pt x="1251160" y="0"/>
                </a:lnTo>
                <a:cubicBezTo>
                  <a:pt x="1297413" y="0"/>
                  <a:pt x="1334908" y="37495"/>
                  <a:pt x="1334908" y="83748"/>
                </a:cubicBezTo>
                <a:lnTo>
                  <a:pt x="1334908" y="753730"/>
                </a:lnTo>
                <a:cubicBezTo>
                  <a:pt x="1334908" y="799983"/>
                  <a:pt x="1297413" y="837478"/>
                  <a:pt x="1251160" y="837478"/>
                </a:cubicBezTo>
                <a:lnTo>
                  <a:pt x="83748" y="837478"/>
                </a:lnTo>
                <a:cubicBezTo>
                  <a:pt x="37495" y="837478"/>
                  <a:pt x="0" y="799983"/>
                  <a:pt x="0" y="753730"/>
                </a:cubicBezTo>
                <a:lnTo>
                  <a:pt x="0" y="83748"/>
                </a:lnTo>
                <a:close/>
              </a:path>
            </a:pathLst>
          </a:custGeom>
          <a:solidFill>
            <a:srgbClr val="2BA2C2">
              <a:hueOff val="-1827408"/>
              <a:satOff val="-5434"/>
              <a:lumOff val="1438"/>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100729" tIns="100729" rIns="100729" bIns="100729"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smtClean="0">
                <a:ln>
                  <a:noFill/>
                </a:ln>
                <a:solidFill>
                  <a:sysClr val="window" lastClr="FFFFFF"/>
                </a:solidFill>
                <a:effectLst/>
                <a:uLnTx/>
                <a:uFillTx/>
                <a:latin typeface="Segoe UI"/>
                <a:ea typeface="+mn-ea"/>
                <a:cs typeface="+mn-cs"/>
              </a:rPr>
              <a:t>GA +90 Days</a:t>
            </a:r>
            <a:endParaRPr kumimoji="0" lang="en-US" sz="2000" b="0" i="0" u="none" strike="noStrike" kern="1200" cap="none" spc="0" normalizeH="0" baseline="0" noProof="0" dirty="0">
              <a:ln>
                <a:noFill/>
              </a:ln>
              <a:solidFill>
                <a:sysClr val="window" lastClr="FFFFFF"/>
              </a:solidFill>
              <a:effectLst/>
              <a:uLnTx/>
              <a:uFillTx/>
              <a:latin typeface="Segoe UI"/>
              <a:ea typeface="+mn-ea"/>
              <a:cs typeface="+mn-cs"/>
            </a:endParaRPr>
          </a:p>
        </p:txBody>
      </p:sp>
      <p:sp>
        <p:nvSpPr>
          <p:cNvPr id="73" name="Freeform 72"/>
          <p:cNvSpPr/>
          <p:nvPr/>
        </p:nvSpPr>
        <p:spPr>
          <a:xfrm>
            <a:off x="960034" y="3667998"/>
            <a:ext cx="376866" cy="314055"/>
          </a:xfrm>
          <a:custGeom>
            <a:avLst/>
            <a:gdLst>
              <a:gd name="connsiteX0" fmla="*/ 0 w 314054"/>
              <a:gd name="connsiteY0" fmla="*/ 75373 h 376865"/>
              <a:gd name="connsiteX1" fmla="*/ 157027 w 314054"/>
              <a:gd name="connsiteY1" fmla="*/ 75373 h 376865"/>
              <a:gd name="connsiteX2" fmla="*/ 157027 w 314054"/>
              <a:gd name="connsiteY2" fmla="*/ 0 h 376865"/>
              <a:gd name="connsiteX3" fmla="*/ 314054 w 314054"/>
              <a:gd name="connsiteY3" fmla="*/ 188433 h 376865"/>
              <a:gd name="connsiteX4" fmla="*/ 157027 w 314054"/>
              <a:gd name="connsiteY4" fmla="*/ 376865 h 376865"/>
              <a:gd name="connsiteX5" fmla="*/ 157027 w 314054"/>
              <a:gd name="connsiteY5" fmla="*/ 301492 h 376865"/>
              <a:gd name="connsiteX6" fmla="*/ 0 w 314054"/>
              <a:gd name="connsiteY6" fmla="*/ 301492 h 376865"/>
              <a:gd name="connsiteX7" fmla="*/ 0 w 314054"/>
              <a:gd name="connsiteY7" fmla="*/ 75373 h 37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054" h="376865">
                <a:moveTo>
                  <a:pt x="251243" y="1"/>
                </a:moveTo>
                <a:lnTo>
                  <a:pt x="251243" y="188433"/>
                </a:lnTo>
                <a:lnTo>
                  <a:pt x="314054" y="188433"/>
                </a:lnTo>
                <a:lnTo>
                  <a:pt x="157027" y="376864"/>
                </a:lnTo>
                <a:lnTo>
                  <a:pt x="0" y="188433"/>
                </a:lnTo>
                <a:lnTo>
                  <a:pt x="62811" y="188433"/>
                </a:lnTo>
                <a:lnTo>
                  <a:pt x="62811" y="1"/>
                </a:lnTo>
                <a:lnTo>
                  <a:pt x="251243" y="1"/>
                </a:lnTo>
                <a:close/>
              </a:path>
            </a:pathLst>
          </a:custGeom>
          <a:solidFill>
            <a:srgbClr val="2BA2C2">
              <a:hueOff val="-2741111"/>
              <a:satOff val="-8151"/>
              <a:lumOff val="2157"/>
              <a:alphaOff val="0"/>
            </a:srgbClr>
          </a:solidFill>
          <a:ln>
            <a:noFill/>
          </a:ln>
          <a:effectLst/>
        </p:spPr>
        <p:txBody>
          <a:bodyPr spcFirstLastPara="0" vert="horz" wrap="square" lIns="75374" tIns="0" rIns="75373" bIns="94217"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Segoe UI"/>
              <a:ea typeface="+mn-ea"/>
              <a:cs typeface="+mn-cs"/>
            </a:endParaRPr>
          </a:p>
        </p:txBody>
      </p:sp>
      <p:sp>
        <p:nvSpPr>
          <p:cNvPr id="74" name="Freeform 73"/>
          <p:cNvSpPr/>
          <p:nvPr/>
        </p:nvSpPr>
        <p:spPr>
          <a:xfrm>
            <a:off x="481014" y="4034395"/>
            <a:ext cx="1334908" cy="837478"/>
          </a:xfrm>
          <a:custGeom>
            <a:avLst/>
            <a:gdLst>
              <a:gd name="connsiteX0" fmla="*/ 0 w 1334908"/>
              <a:gd name="connsiteY0" fmla="*/ 83748 h 837478"/>
              <a:gd name="connsiteX1" fmla="*/ 83748 w 1334908"/>
              <a:gd name="connsiteY1" fmla="*/ 0 h 837478"/>
              <a:gd name="connsiteX2" fmla="*/ 1251160 w 1334908"/>
              <a:gd name="connsiteY2" fmla="*/ 0 h 837478"/>
              <a:gd name="connsiteX3" fmla="*/ 1334908 w 1334908"/>
              <a:gd name="connsiteY3" fmla="*/ 83748 h 837478"/>
              <a:gd name="connsiteX4" fmla="*/ 1334908 w 1334908"/>
              <a:gd name="connsiteY4" fmla="*/ 753730 h 837478"/>
              <a:gd name="connsiteX5" fmla="*/ 1251160 w 1334908"/>
              <a:gd name="connsiteY5" fmla="*/ 837478 h 837478"/>
              <a:gd name="connsiteX6" fmla="*/ 83748 w 1334908"/>
              <a:gd name="connsiteY6" fmla="*/ 837478 h 837478"/>
              <a:gd name="connsiteX7" fmla="*/ 0 w 1334908"/>
              <a:gd name="connsiteY7" fmla="*/ 753730 h 837478"/>
              <a:gd name="connsiteX8" fmla="*/ 0 w 1334908"/>
              <a:gd name="connsiteY8" fmla="*/ 83748 h 8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908" h="837478">
                <a:moveTo>
                  <a:pt x="0" y="83748"/>
                </a:moveTo>
                <a:cubicBezTo>
                  <a:pt x="0" y="37495"/>
                  <a:pt x="37495" y="0"/>
                  <a:pt x="83748" y="0"/>
                </a:cubicBezTo>
                <a:lnTo>
                  <a:pt x="1251160" y="0"/>
                </a:lnTo>
                <a:cubicBezTo>
                  <a:pt x="1297413" y="0"/>
                  <a:pt x="1334908" y="37495"/>
                  <a:pt x="1334908" y="83748"/>
                </a:cubicBezTo>
                <a:lnTo>
                  <a:pt x="1334908" y="753730"/>
                </a:lnTo>
                <a:cubicBezTo>
                  <a:pt x="1334908" y="799983"/>
                  <a:pt x="1297413" y="837478"/>
                  <a:pt x="1251160" y="837478"/>
                </a:cubicBezTo>
                <a:lnTo>
                  <a:pt x="83748" y="837478"/>
                </a:lnTo>
                <a:cubicBezTo>
                  <a:pt x="37495" y="837478"/>
                  <a:pt x="0" y="799983"/>
                  <a:pt x="0" y="753730"/>
                </a:cubicBezTo>
                <a:lnTo>
                  <a:pt x="0" y="83748"/>
                </a:lnTo>
                <a:close/>
              </a:path>
            </a:pathLst>
          </a:custGeom>
          <a:solidFill>
            <a:srgbClr val="2BA2C2">
              <a:hueOff val="-3654815"/>
              <a:satOff val="-10867"/>
              <a:lumOff val="2876"/>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100729" tIns="100729" rIns="100729" bIns="100729"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smtClean="0">
                <a:ln>
                  <a:noFill/>
                </a:ln>
                <a:solidFill>
                  <a:sysClr val="window" lastClr="FFFFFF"/>
                </a:solidFill>
                <a:effectLst/>
                <a:uLnTx/>
                <a:uFillTx/>
                <a:latin typeface="Segoe UI"/>
                <a:ea typeface="+mn-ea"/>
                <a:cs typeface="+mn-cs"/>
              </a:rPr>
              <a:t>Transition</a:t>
            </a:r>
            <a:endParaRPr kumimoji="0" lang="en-US" sz="2000" b="0" i="0" u="none" strike="noStrike" kern="1200" cap="none" spc="0" normalizeH="0" baseline="0" noProof="0" dirty="0">
              <a:ln>
                <a:noFill/>
              </a:ln>
              <a:solidFill>
                <a:sysClr val="window" lastClr="FFFFFF"/>
              </a:solidFill>
              <a:effectLst/>
              <a:uLnTx/>
              <a:uFillTx/>
              <a:latin typeface="Segoe UI"/>
              <a:ea typeface="+mn-ea"/>
              <a:cs typeface="+mn-cs"/>
            </a:endParaRPr>
          </a:p>
        </p:txBody>
      </p:sp>
      <p:sp>
        <p:nvSpPr>
          <p:cNvPr id="75" name="Freeform 74"/>
          <p:cNvSpPr/>
          <p:nvPr/>
        </p:nvSpPr>
        <p:spPr>
          <a:xfrm>
            <a:off x="960034" y="4924216"/>
            <a:ext cx="376866" cy="314055"/>
          </a:xfrm>
          <a:custGeom>
            <a:avLst/>
            <a:gdLst>
              <a:gd name="connsiteX0" fmla="*/ 0 w 314054"/>
              <a:gd name="connsiteY0" fmla="*/ 75373 h 376865"/>
              <a:gd name="connsiteX1" fmla="*/ 157027 w 314054"/>
              <a:gd name="connsiteY1" fmla="*/ 75373 h 376865"/>
              <a:gd name="connsiteX2" fmla="*/ 157027 w 314054"/>
              <a:gd name="connsiteY2" fmla="*/ 0 h 376865"/>
              <a:gd name="connsiteX3" fmla="*/ 314054 w 314054"/>
              <a:gd name="connsiteY3" fmla="*/ 188433 h 376865"/>
              <a:gd name="connsiteX4" fmla="*/ 157027 w 314054"/>
              <a:gd name="connsiteY4" fmla="*/ 376865 h 376865"/>
              <a:gd name="connsiteX5" fmla="*/ 157027 w 314054"/>
              <a:gd name="connsiteY5" fmla="*/ 301492 h 376865"/>
              <a:gd name="connsiteX6" fmla="*/ 0 w 314054"/>
              <a:gd name="connsiteY6" fmla="*/ 301492 h 376865"/>
              <a:gd name="connsiteX7" fmla="*/ 0 w 314054"/>
              <a:gd name="connsiteY7" fmla="*/ 75373 h 37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054" h="376865">
                <a:moveTo>
                  <a:pt x="251243" y="1"/>
                </a:moveTo>
                <a:lnTo>
                  <a:pt x="251243" y="188433"/>
                </a:lnTo>
                <a:lnTo>
                  <a:pt x="314054" y="188433"/>
                </a:lnTo>
                <a:lnTo>
                  <a:pt x="157027" y="376864"/>
                </a:lnTo>
                <a:lnTo>
                  <a:pt x="0" y="188433"/>
                </a:lnTo>
                <a:lnTo>
                  <a:pt x="62811" y="188433"/>
                </a:lnTo>
                <a:lnTo>
                  <a:pt x="62811" y="1"/>
                </a:lnTo>
                <a:lnTo>
                  <a:pt x="251243" y="1"/>
                </a:lnTo>
                <a:close/>
              </a:path>
            </a:pathLst>
          </a:custGeom>
          <a:solidFill>
            <a:srgbClr val="2BA2C2">
              <a:hueOff val="-5482223"/>
              <a:satOff val="-16301"/>
              <a:lumOff val="4314"/>
              <a:alphaOff val="0"/>
            </a:srgbClr>
          </a:solidFill>
          <a:ln>
            <a:noFill/>
          </a:ln>
          <a:effectLst/>
        </p:spPr>
        <p:txBody>
          <a:bodyPr spcFirstLastPara="0" vert="horz" wrap="square" lIns="75374" tIns="0" rIns="75373" bIns="94217"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Segoe UI"/>
              <a:ea typeface="+mn-ea"/>
              <a:cs typeface="+mn-cs"/>
            </a:endParaRPr>
          </a:p>
        </p:txBody>
      </p:sp>
      <p:sp>
        <p:nvSpPr>
          <p:cNvPr id="76" name="Freeform 75"/>
          <p:cNvSpPr/>
          <p:nvPr/>
        </p:nvSpPr>
        <p:spPr>
          <a:xfrm>
            <a:off x="481014" y="5290613"/>
            <a:ext cx="1334908" cy="837478"/>
          </a:xfrm>
          <a:custGeom>
            <a:avLst/>
            <a:gdLst>
              <a:gd name="connsiteX0" fmla="*/ 0 w 1334908"/>
              <a:gd name="connsiteY0" fmla="*/ 83748 h 837478"/>
              <a:gd name="connsiteX1" fmla="*/ 83748 w 1334908"/>
              <a:gd name="connsiteY1" fmla="*/ 0 h 837478"/>
              <a:gd name="connsiteX2" fmla="*/ 1251160 w 1334908"/>
              <a:gd name="connsiteY2" fmla="*/ 0 h 837478"/>
              <a:gd name="connsiteX3" fmla="*/ 1334908 w 1334908"/>
              <a:gd name="connsiteY3" fmla="*/ 83748 h 837478"/>
              <a:gd name="connsiteX4" fmla="*/ 1334908 w 1334908"/>
              <a:gd name="connsiteY4" fmla="*/ 753730 h 837478"/>
              <a:gd name="connsiteX5" fmla="*/ 1251160 w 1334908"/>
              <a:gd name="connsiteY5" fmla="*/ 837478 h 837478"/>
              <a:gd name="connsiteX6" fmla="*/ 83748 w 1334908"/>
              <a:gd name="connsiteY6" fmla="*/ 837478 h 837478"/>
              <a:gd name="connsiteX7" fmla="*/ 0 w 1334908"/>
              <a:gd name="connsiteY7" fmla="*/ 753730 h 837478"/>
              <a:gd name="connsiteX8" fmla="*/ 0 w 1334908"/>
              <a:gd name="connsiteY8" fmla="*/ 83748 h 8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908" h="837478">
                <a:moveTo>
                  <a:pt x="0" y="83748"/>
                </a:moveTo>
                <a:cubicBezTo>
                  <a:pt x="0" y="37495"/>
                  <a:pt x="37495" y="0"/>
                  <a:pt x="83748" y="0"/>
                </a:cubicBezTo>
                <a:lnTo>
                  <a:pt x="1251160" y="0"/>
                </a:lnTo>
                <a:cubicBezTo>
                  <a:pt x="1297413" y="0"/>
                  <a:pt x="1334908" y="37495"/>
                  <a:pt x="1334908" y="83748"/>
                </a:cubicBezTo>
                <a:lnTo>
                  <a:pt x="1334908" y="753730"/>
                </a:lnTo>
                <a:cubicBezTo>
                  <a:pt x="1334908" y="799983"/>
                  <a:pt x="1297413" y="837478"/>
                  <a:pt x="1251160" y="837478"/>
                </a:cubicBezTo>
                <a:lnTo>
                  <a:pt x="83748" y="837478"/>
                </a:lnTo>
                <a:cubicBezTo>
                  <a:pt x="37495" y="837478"/>
                  <a:pt x="0" y="799983"/>
                  <a:pt x="0" y="753730"/>
                </a:cubicBezTo>
                <a:lnTo>
                  <a:pt x="0" y="83748"/>
                </a:lnTo>
                <a:close/>
              </a:path>
            </a:pathLst>
          </a:custGeom>
          <a:solidFill>
            <a:srgbClr val="2BA2C2">
              <a:hueOff val="-5482223"/>
              <a:satOff val="-16301"/>
              <a:lumOff val="4314"/>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100729" tIns="100729" rIns="100729" bIns="100729"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smtClean="0">
                <a:ln>
                  <a:noFill/>
                </a:ln>
                <a:solidFill>
                  <a:sysClr val="window" lastClr="FFFFFF"/>
                </a:solidFill>
                <a:effectLst/>
                <a:uLnTx/>
                <a:uFillTx/>
                <a:latin typeface="Segoe UI"/>
                <a:ea typeface="+mn-ea"/>
                <a:cs typeface="+mn-cs"/>
              </a:rPr>
              <a:t>+120 Days</a:t>
            </a:r>
            <a:endParaRPr kumimoji="0" lang="en-US" sz="2000" b="0" i="0" u="none" strike="noStrike" kern="1200" cap="none" spc="0" normalizeH="0" baseline="0" noProof="0" dirty="0">
              <a:ln>
                <a:noFill/>
              </a:ln>
              <a:solidFill>
                <a:sysClr val="window" lastClr="FFFFFF"/>
              </a:solidFill>
              <a:effectLst/>
              <a:uLnTx/>
              <a:uFillTx/>
              <a:latin typeface="Segoe UI"/>
              <a:ea typeface="+mn-ea"/>
              <a:cs typeface="+mn-cs"/>
            </a:endParaRPr>
          </a:p>
        </p:txBody>
      </p:sp>
      <p:pic>
        <p:nvPicPr>
          <p:cNvPr id="77" name="Picture 7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1617" y="2180846"/>
            <a:ext cx="1819543" cy="311453"/>
          </a:xfrm>
          <a:prstGeom prst="rect">
            <a:avLst/>
          </a:prstGeom>
        </p:spPr>
      </p:pic>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0281" y="1624707"/>
            <a:ext cx="2643792" cy="309841"/>
          </a:xfrm>
          <a:prstGeom prst="rect">
            <a:avLst/>
          </a:prstGeom>
        </p:spPr>
      </p:pic>
      <p:pic>
        <p:nvPicPr>
          <p:cNvPr id="79" name="Picture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1415" y="2906162"/>
            <a:ext cx="1682917" cy="432309"/>
          </a:xfrm>
          <a:prstGeom prst="rect">
            <a:avLst/>
          </a:prstGeom>
          <a:ln>
            <a:noFill/>
          </a:ln>
          <a:effectLst>
            <a:outerShdw blurRad="292100" dist="139700" dir="2700000" algn="tl" rotWithShape="0">
              <a:srgbClr val="333333">
                <a:alpha val="65000"/>
              </a:srgbClr>
            </a:outerShdw>
          </a:effectLst>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1415" y="1690613"/>
            <a:ext cx="2952884" cy="314387"/>
          </a:xfrm>
          <a:prstGeom prst="rect">
            <a:avLst/>
          </a:prstGeom>
          <a:ln>
            <a:noFill/>
          </a:ln>
          <a:effectLst>
            <a:outerShdw blurRad="292100" dist="139700" dir="2700000" algn="tl" rotWithShape="0">
              <a:srgbClr val="333333">
                <a:alpha val="65000"/>
              </a:srgbClr>
            </a:outerShdw>
          </a:effectLst>
        </p:spPr>
      </p:pic>
      <p:sp>
        <p:nvSpPr>
          <p:cNvPr id="81" name="Right Arrow 80"/>
          <p:cNvSpPr/>
          <p:nvPr/>
        </p:nvSpPr>
        <p:spPr bwMode="auto">
          <a:xfrm rot="5400000">
            <a:off x="1874294" y="2333480"/>
            <a:ext cx="508717" cy="198765"/>
          </a:xfrm>
          <a:prstGeom prst="rightArrow">
            <a:avLst/>
          </a:prstGeom>
          <a:gradFill rotWithShape="1">
            <a:gsLst>
              <a:gs pos="0">
                <a:srgbClr val="6BBD46">
                  <a:shade val="51000"/>
                  <a:satMod val="130000"/>
                </a:srgbClr>
              </a:gs>
              <a:gs pos="80000">
                <a:srgbClr val="6BBD46">
                  <a:shade val="93000"/>
                  <a:satMod val="130000"/>
                </a:srgbClr>
              </a:gs>
              <a:gs pos="100000">
                <a:srgbClr val="6BBD46">
                  <a:shade val="94000"/>
                  <a:satMod val="135000"/>
                </a:srgbClr>
              </a:gs>
            </a:gsLst>
            <a:lin ang="16200000" scaled="0"/>
          </a:gradFill>
          <a:ln w="9525" cap="flat" cmpd="sng" algn="ctr">
            <a:solidFill>
              <a:srgbClr val="6BBD46">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sp>
        <p:nvSpPr>
          <p:cNvPr id="82" name="TextBox 81"/>
          <p:cNvSpPr txBox="1"/>
          <p:nvPr/>
        </p:nvSpPr>
        <p:spPr>
          <a:xfrm>
            <a:off x="2331075" y="2246899"/>
            <a:ext cx="2108005" cy="430887"/>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gradFill>
                  <a:gsLst>
                    <a:gs pos="0">
                      <a:sysClr val="windowText" lastClr="000000"/>
                    </a:gs>
                    <a:gs pos="86000">
                      <a:sysClr val="windowText" lastClr="000000"/>
                    </a:gs>
                  </a:gsLst>
                  <a:lin ang="5400000" scaled="0"/>
                </a:gradFill>
                <a:effectLst/>
                <a:uLnTx/>
                <a:uFillTx/>
              </a:rPr>
              <a:t>All servers upgraded to…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gradFill>
                  <a:gsLst>
                    <a:gs pos="0">
                      <a:sysClr val="windowText" lastClr="000000"/>
                    </a:gs>
                    <a:gs pos="86000">
                      <a:sysClr val="windowText" lastClr="000000"/>
                    </a:gs>
                  </a:gsLst>
                  <a:lin ang="5400000" scaled="0"/>
                </a:gradFill>
                <a:effectLst/>
                <a:uLnTx/>
                <a:uFillTx/>
              </a:rPr>
              <a:t>IM Contacts Copied</a:t>
            </a:r>
          </a:p>
        </p:txBody>
      </p:sp>
      <p:cxnSp>
        <p:nvCxnSpPr>
          <p:cNvPr id="83" name="Straight Arrow Connector 82"/>
          <p:cNvCxnSpPr>
            <a:stCxn id="78" idx="1"/>
            <a:endCxn id="80" idx="3"/>
          </p:cNvCxnSpPr>
          <p:nvPr/>
        </p:nvCxnSpPr>
        <p:spPr>
          <a:xfrm flipH="1">
            <a:off x="4884299" y="1779628"/>
            <a:ext cx="485982" cy="6817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4" name="Straight Arrow Connector 83"/>
          <p:cNvCxnSpPr>
            <a:stCxn id="77" idx="1"/>
            <a:endCxn id="80" idx="3"/>
          </p:cNvCxnSpPr>
          <p:nvPr/>
        </p:nvCxnSpPr>
        <p:spPr>
          <a:xfrm flipH="1" flipV="1">
            <a:off x="4884299" y="1847807"/>
            <a:ext cx="2077318" cy="4887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5" name="Straight Arrow Connector 84"/>
          <p:cNvCxnSpPr>
            <a:stCxn id="78" idx="1"/>
            <a:endCxn id="79" idx="3"/>
          </p:cNvCxnSpPr>
          <p:nvPr/>
        </p:nvCxnSpPr>
        <p:spPr>
          <a:xfrm flipH="1">
            <a:off x="3614332" y="1779628"/>
            <a:ext cx="1755949" cy="1342689"/>
          </a:xfrm>
          <a:prstGeom prst="straightConnector1">
            <a:avLst/>
          </a:prstGeom>
          <a:noFill/>
          <a:ln w="25400" cap="flat" cmpd="sng" algn="ctr">
            <a:solidFill>
              <a:srgbClr val="FEA500"/>
            </a:solidFill>
            <a:prstDash val="solid"/>
            <a:tailEnd type="arrow"/>
          </a:ln>
          <a:effectLst>
            <a:outerShdw blurRad="40000" dist="20000" dir="5400000" rotWithShape="0">
              <a:srgbClr val="000000">
                <a:alpha val="38000"/>
              </a:srgbClr>
            </a:outerShdw>
          </a:effectLst>
        </p:spPr>
      </p:cxnSp>
      <p:pic>
        <p:nvPicPr>
          <p:cNvPr id="86" name="Pictur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3994" y="3556758"/>
            <a:ext cx="937927" cy="425295"/>
          </a:xfrm>
          <a:prstGeom prst="rect">
            <a:avLst/>
          </a:prstGeom>
        </p:spPr>
      </p:pic>
      <p:cxnSp>
        <p:nvCxnSpPr>
          <p:cNvPr id="87" name="Straight Arrow Connector 86"/>
          <p:cNvCxnSpPr>
            <a:stCxn id="86" idx="1"/>
            <a:endCxn id="79" idx="3"/>
          </p:cNvCxnSpPr>
          <p:nvPr/>
        </p:nvCxnSpPr>
        <p:spPr>
          <a:xfrm flipH="1" flipV="1">
            <a:off x="3614332" y="3122317"/>
            <a:ext cx="1839662" cy="647089"/>
          </a:xfrm>
          <a:prstGeom prst="straightConnector1">
            <a:avLst/>
          </a:prstGeom>
          <a:noFill/>
          <a:ln w="25400" cap="flat" cmpd="sng" algn="ctr">
            <a:solidFill>
              <a:srgbClr val="6BBD46"/>
            </a:solidFill>
            <a:prstDash val="solid"/>
            <a:tailEnd type="arrow"/>
          </a:ln>
          <a:effectLst>
            <a:outerShdw blurRad="40000" dist="20000" dir="5400000" rotWithShape="0">
              <a:srgbClr val="000000">
                <a:alpha val="38000"/>
              </a:srgbClr>
            </a:outerShdw>
          </a:effectLst>
        </p:spPr>
      </p:cxnSp>
      <p:sp>
        <p:nvSpPr>
          <p:cNvPr id="88" name="Rectangle 87"/>
          <p:cNvSpPr/>
          <p:nvPr/>
        </p:nvSpPr>
        <p:spPr bwMode="auto">
          <a:xfrm>
            <a:off x="1931416" y="1094704"/>
            <a:ext cx="3129982" cy="321972"/>
          </a:xfrm>
          <a:prstGeom prst="rect">
            <a:avLst/>
          </a:prstGeom>
          <a:gradFill rotWithShape="1">
            <a:gsLst>
              <a:gs pos="0">
                <a:srgbClr val="595959">
                  <a:shade val="51000"/>
                  <a:satMod val="130000"/>
                </a:srgbClr>
              </a:gs>
              <a:gs pos="80000">
                <a:srgbClr val="595959">
                  <a:shade val="93000"/>
                  <a:satMod val="130000"/>
                </a:srgbClr>
              </a:gs>
              <a:gs pos="100000">
                <a:srgbClr val="595959">
                  <a:shade val="94000"/>
                  <a:satMod val="135000"/>
                </a:srgbClr>
              </a:gs>
            </a:gsLst>
            <a:lin ang="16200000" scaled="0"/>
          </a:gradFill>
          <a:ln w="9525" cap="flat" cmpd="sng" algn="ctr">
            <a:solidFill>
              <a:srgbClr val="5959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rPr>
              <a:t>Microsoft Online</a:t>
            </a:r>
          </a:p>
        </p:txBody>
      </p:sp>
      <p:sp>
        <p:nvSpPr>
          <p:cNvPr id="89" name="Rectangle 88"/>
          <p:cNvSpPr/>
          <p:nvPr/>
        </p:nvSpPr>
        <p:spPr bwMode="auto">
          <a:xfrm>
            <a:off x="6922981" y="1094704"/>
            <a:ext cx="2014958" cy="321972"/>
          </a:xfrm>
          <a:prstGeom prst="rect">
            <a:avLst/>
          </a:prstGeom>
          <a:gradFill rotWithShape="1">
            <a:gsLst>
              <a:gs pos="0">
                <a:srgbClr val="595959">
                  <a:shade val="51000"/>
                  <a:satMod val="130000"/>
                </a:srgbClr>
              </a:gs>
              <a:gs pos="80000">
                <a:srgbClr val="595959">
                  <a:shade val="93000"/>
                  <a:satMod val="130000"/>
                </a:srgbClr>
              </a:gs>
              <a:gs pos="100000">
                <a:srgbClr val="595959">
                  <a:shade val="94000"/>
                  <a:satMod val="135000"/>
                </a:srgbClr>
              </a:gs>
            </a:gsLst>
            <a:lin ang="16200000" scaled="0"/>
          </a:gradFill>
          <a:ln w="9525" cap="flat" cmpd="sng" algn="ctr">
            <a:solidFill>
              <a:srgbClr val="5959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rPr>
              <a:t>Conferencing</a:t>
            </a:r>
          </a:p>
        </p:txBody>
      </p:sp>
      <p:sp>
        <p:nvSpPr>
          <p:cNvPr id="90" name="Rectangle 89"/>
          <p:cNvSpPr/>
          <p:nvPr/>
        </p:nvSpPr>
        <p:spPr bwMode="auto">
          <a:xfrm>
            <a:off x="5243201" y="1094704"/>
            <a:ext cx="1543965" cy="321972"/>
          </a:xfrm>
          <a:prstGeom prst="rect">
            <a:avLst/>
          </a:prstGeom>
          <a:gradFill rotWithShape="1">
            <a:gsLst>
              <a:gs pos="0">
                <a:srgbClr val="595959">
                  <a:shade val="51000"/>
                  <a:satMod val="130000"/>
                </a:srgbClr>
              </a:gs>
              <a:gs pos="80000">
                <a:srgbClr val="595959">
                  <a:shade val="93000"/>
                  <a:satMod val="130000"/>
                </a:srgbClr>
              </a:gs>
              <a:gs pos="100000">
                <a:srgbClr val="595959">
                  <a:shade val="94000"/>
                  <a:satMod val="135000"/>
                </a:srgbClr>
              </a:gs>
            </a:gsLst>
            <a:lin ang="16200000" scaled="0"/>
          </a:gradFill>
          <a:ln w="9525" cap="flat" cmpd="sng" algn="ctr">
            <a:solidFill>
              <a:srgbClr val="5959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rPr>
              <a:t>IM</a:t>
            </a:r>
          </a:p>
        </p:txBody>
      </p:sp>
      <p:cxnSp>
        <p:nvCxnSpPr>
          <p:cNvPr id="91" name="Straight Arrow Connector 90"/>
          <p:cNvCxnSpPr>
            <a:stCxn id="77" idx="1"/>
            <a:endCxn id="79" idx="3"/>
          </p:cNvCxnSpPr>
          <p:nvPr/>
        </p:nvCxnSpPr>
        <p:spPr>
          <a:xfrm flipH="1">
            <a:off x="3614332" y="2336573"/>
            <a:ext cx="3347285" cy="785744"/>
          </a:xfrm>
          <a:prstGeom prst="straightConnector1">
            <a:avLst/>
          </a:prstGeom>
          <a:noFill/>
          <a:ln w="25400" cap="flat" cmpd="sng" algn="ctr">
            <a:solidFill>
              <a:srgbClr val="FEA500"/>
            </a:solidFill>
            <a:prstDash val="solid"/>
            <a:tailEnd type="arrow"/>
          </a:ln>
          <a:effectLst>
            <a:outerShdw blurRad="40000" dist="20000" dir="5400000" rotWithShape="0">
              <a:srgbClr val="000000">
                <a:alpha val="38000"/>
              </a:srgbClr>
            </a:outerShdw>
          </a:effectLst>
        </p:spPr>
      </p:cxnSp>
      <p:sp>
        <p:nvSpPr>
          <p:cNvPr id="92" name="TextBox 91"/>
          <p:cNvSpPr txBox="1"/>
          <p:nvPr/>
        </p:nvSpPr>
        <p:spPr>
          <a:xfrm>
            <a:off x="6671651" y="3332615"/>
            <a:ext cx="2266288" cy="954107"/>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gradFill>
                  <a:gsLst>
                    <a:gs pos="0">
                      <a:sysClr val="windowText" lastClr="000000"/>
                    </a:gs>
                    <a:gs pos="86000">
                      <a:sysClr val="windowText" lastClr="000000"/>
                    </a:gs>
                  </a:gsLst>
                  <a:lin ang="5400000" scaled="0"/>
                </a:gradFill>
                <a:effectLst/>
                <a:uLnTx/>
                <a:uFillTx/>
              </a:rPr>
              <a:t>Option 1: Pre-Transition </a:t>
            </a:r>
            <a:endParaRPr kumimoji="0" lang="en-US" sz="1400" b="0" i="0" u="none" strike="noStrike" kern="0" cap="none" spc="0" normalizeH="0" baseline="0" noProof="0" dirty="0">
              <a:ln>
                <a:noFill/>
              </a:ln>
              <a:gradFill>
                <a:gsLst>
                  <a:gs pos="0">
                    <a:sysClr val="windowText" lastClr="000000"/>
                  </a:gs>
                  <a:gs pos="86000">
                    <a:sysClr val="windowText" lastClr="000000"/>
                  </a:gs>
                </a:gsLst>
                <a:lin ang="5400000" scaled="0"/>
              </a:gra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1" u="none" strike="noStrike" kern="0" cap="none" spc="0" normalizeH="0" baseline="0" noProof="0" dirty="0" smtClean="0">
                <a:ln>
                  <a:noFill/>
                </a:ln>
                <a:gradFill>
                  <a:gsLst>
                    <a:gs pos="0">
                      <a:sysClr val="windowText" lastClr="000000"/>
                    </a:gs>
                    <a:gs pos="86000">
                      <a:sysClr val="windowText" lastClr="000000"/>
                    </a:gs>
                  </a:gsLst>
                  <a:lin ang="5400000" scaled="0"/>
                </a:gradFill>
                <a:effectLst/>
                <a:uLnTx/>
                <a:uFillTx/>
              </a:rPr>
              <a:t>Install Lync </a:t>
            </a:r>
            <a:r>
              <a:rPr kumimoji="0" lang="en-US" sz="1200" b="0" i="1" u="none" strike="noStrike" kern="0" cap="none" spc="0" normalizeH="0" baseline="0" noProof="0" dirty="0">
                <a:ln>
                  <a:noFill/>
                </a:ln>
                <a:gradFill>
                  <a:gsLst>
                    <a:gs pos="0">
                      <a:sysClr val="windowText" lastClr="000000"/>
                    </a:gs>
                    <a:gs pos="86000">
                      <a:sysClr val="windowText" lastClr="000000"/>
                    </a:gs>
                  </a:gsLst>
                  <a:lin ang="5400000" scaled="0"/>
                </a:gradFill>
                <a:effectLst/>
                <a:uLnTx/>
                <a:uFillTx/>
              </a:rPr>
              <a:t>c</a:t>
            </a:r>
            <a:r>
              <a:rPr kumimoji="0" lang="en-US" sz="1200" b="0" i="1" u="none" strike="noStrike" kern="0" cap="none" spc="0" normalizeH="0" baseline="0" noProof="0" dirty="0" smtClean="0">
                <a:ln>
                  <a:noFill/>
                </a:ln>
                <a:gradFill>
                  <a:gsLst>
                    <a:gs pos="0">
                      <a:sysClr val="windowText" lastClr="000000"/>
                    </a:gs>
                    <a:gs pos="86000">
                      <a:sysClr val="windowText" lastClr="000000"/>
                    </a:gs>
                  </a:gsLst>
                  <a:lin ang="5400000" scaled="0"/>
                </a:gradFill>
                <a:effectLst/>
                <a:uLnTx/>
                <a:uFillTx/>
              </a:rPr>
              <a:t>lient gradually before Transition</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1" u="none" strike="noStrike" kern="0" cap="none" spc="0" normalizeH="0" baseline="0" noProof="0" dirty="0" smtClean="0">
                <a:ln>
                  <a:noFill/>
                </a:ln>
                <a:gradFill>
                  <a:gsLst>
                    <a:gs pos="0">
                      <a:sysClr val="windowText" lastClr="000000"/>
                    </a:gs>
                    <a:gs pos="86000">
                      <a:sysClr val="windowText" lastClr="000000"/>
                    </a:gs>
                  </a:gsLst>
                  <a:lin ang="5400000" scaled="0"/>
                </a:gradFill>
                <a:effectLst/>
                <a:uLnTx/>
                <a:uFillTx/>
              </a:rPr>
              <a:t>Office Communicator remains functional</a:t>
            </a:r>
          </a:p>
        </p:txBody>
      </p:sp>
      <p:sp>
        <p:nvSpPr>
          <p:cNvPr id="93" name="TextBox 92"/>
          <p:cNvSpPr txBox="1"/>
          <p:nvPr/>
        </p:nvSpPr>
        <p:spPr>
          <a:xfrm>
            <a:off x="6669503" y="4453134"/>
            <a:ext cx="2266288" cy="76944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gradFill>
                  <a:gsLst>
                    <a:gs pos="0">
                      <a:sysClr val="windowText" lastClr="000000"/>
                    </a:gs>
                    <a:gs pos="86000">
                      <a:sysClr val="windowText" lastClr="000000"/>
                    </a:gs>
                  </a:gsLst>
                  <a:lin ang="5400000" scaled="0"/>
                </a:gradFill>
                <a:effectLst/>
                <a:uLnTx/>
                <a:uFillTx/>
              </a:rPr>
              <a:t>Option 2: Post-Transition</a:t>
            </a:r>
            <a:endParaRPr kumimoji="0" lang="en-US" sz="1400" b="0" i="0" u="none" strike="noStrike" kern="0" cap="none" spc="0" normalizeH="0" baseline="0" noProof="0" dirty="0">
              <a:ln>
                <a:noFill/>
              </a:ln>
              <a:gradFill>
                <a:gsLst>
                  <a:gs pos="0">
                    <a:sysClr val="windowText" lastClr="000000"/>
                  </a:gs>
                  <a:gs pos="86000">
                    <a:sysClr val="windowText" lastClr="000000"/>
                  </a:gs>
                </a:gsLst>
                <a:lin ang="5400000" scaled="0"/>
              </a:gra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1" u="none" strike="noStrike" kern="0" cap="none" spc="0" normalizeH="0" baseline="0" noProof="0" dirty="0">
                <a:ln>
                  <a:noFill/>
                </a:ln>
                <a:gradFill>
                  <a:gsLst>
                    <a:gs pos="0">
                      <a:sysClr val="windowText" lastClr="000000"/>
                    </a:gs>
                    <a:gs pos="86000">
                      <a:sysClr val="windowText" lastClr="000000"/>
                    </a:gs>
                  </a:gsLst>
                  <a:lin ang="5400000" scaled="0"/>
                </a:gradFill>
                <a:effectLst/>
                <a:uLnTx/>
                <a:uFillTx/>
              </a:rPr>
              <a:t>Office Communicator </a:t>
            </a:r>
            <a:r>
              <a:rPr kumimoji="0" lang="en-US" sz="1200" b="0" i="1" u="none" strike="noStrike" kern="0" cap="none" spc="0" normalizeH="0" baseline="0" noProof="0" dirty="0" smtClean="0">
                <a:ln>
                  <a:noFill/>
                </a:ln>
                <a:gradFill>
                  <a:gsLst>
                    <a:gs pos="0">
                      <a:sysClr val="windowText" lastClr="000000"/>
                    </a:gs>
                    <a:gs pos="86000">
                      <a:sysClr val="windowText" lastClr="000000"/>
                    </a:gs>
                  </a:gsLst>
                  <a:lin ang="5400000" scaled="0"/>
                </a:gradFill>
                <a:effectLst/>
                <a:uLnTx/>
                <a:uFillTx/>
              </a:rPr>
              <a:t>no longer functions</a:t>
            </a:r>
            <a:endParaRPr kumimoji="0" lang="en-US" sz="1200" b="0" i="1" u="none" strike="noStrike" kern="0" cap="none" spc="0" normalizeH="0" baseline="0" noProof="0" dirty="0">
              <a:ln>
                <a:noFill/>
              </a:ln>
              <a:gradFill>
                <a:gsLst>
                  <a:gs pos="0">
                    <a:sysClr val="windowText" lastClr="000000"/>
                  </a:gs>
                  <a:gs pos="86000">
                    <a:sysClr val="windowText" lastClr="000000"/>
                  </a:gs>
                </a:gsLst>
                <a:lin ang="5400000" scaled="0"/>
              </a:gra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1" u="none" strike="noStrike" kern="0" cap="none" spc="0" normalizeH="0" baseline="0" noProof="0" dirty="0" smtClean="0">
                <a:ln>
                  <a:noFill/>
                </a:ln>
                <a:gradFill>
                  <a:gsLst>
                    <a:gs pos="0">
                      <a:sysClr val="windowText" lastClr="000000"/>
                    </a:gs>
                    <a:gs pos="86000">
                      <a:sysClr val="windowText" lastClr="000000"/>
                    </a:gs>
                  </a:gsLst>
                  <a:lin ang="5400000" scaled="0"/>
                </a:gradFill>
                <a:effectLst/>
                <a:uLnTx/>
                <a:uFillTx/>
              </a:rPr>
              <a:t>Install Lync </a:t>
            </a:r>
            <a:r>
              <a:rPr kumimoji="0" lang="en-US" sz="1200" b="0" i="1" u="none" strike="noStrike" kern="0" cap="none" spc="0" normalizeH="0" baseline="0" noProof="0" dirty="0">
                <a:ln>
                  <a:noFill/>
                </a:ln>
                <a:gradFill>
                  <a:gsLst>
                    <a:gs pos="0">
                      <a:sysClr val="windowText" lastClr="000000"/>
                    </a:gs>
                    <a:gs pos="86000">
                      <a:sysClr val="windowText" lastClr="000000"/>
                    </a:gs>
                  </a:gsLst>
                  <a:lin ang="5400000" scaled="0"/>
                </a:gradFill>
                <a:effectLst/>
                <a:uLnTx/>
                <a:uFillTx/>
              </a:rPr>
              <a:t>c</a:t>
            </a:r>
            <a:r>
              <a:rPr kumimoji="0" lang="en-US" sz="1200" b="0" i="1" u="none" strike="noStrike" kern="0" cap="none" spc="0" normalizeH="0" baseline="0" noProof="0" dirty="0" smtClean="0">
                <a:ln>
                  <a:noFill/>
                </a:ln>
                <a:gradFill>
                  <a:gsLst>
                    <a:gs pos="0">
                      <a:sysClr val="windowText" lastClr="000000"/>
                    </a:gs>
                    <a:gs pos="86000">
                      <a:sysClr val="windowText" lastClr="000000"/>
                    </a:gs>
                  </a:gsLst>
                  <a:lin ang="5400000" scaled="0"/>
                </a:gradFill>
                <a:effectLst/>
                <a:uLnTx/>
                <a:uFillTx/>
              </a:rPr>
              <a:t>lient all at once</a:t>
            </a:r>
          </a:p>
        </p:txBody>
      </p:sp>
      <p:cxnSp>
        <p:nvCxnSpPr>
          <p:cNvPr id="94" name="Straight Arrow Connector 93"/>
          <p:cNvCxnSpPr>
            <a:endCxn id="79" idx="3"/>
          </p:cNvCxnSpPr>
          <p:nvPr/>
        </p:nvCxnSpPr>
        <p:spPr>
          <a:xfrm flipH="1" flipV="1">
            <a:off x="3614332" y="3122317"/>
            <a:ext cx="1755949" cy="1462562"/>
          </a:xfrm>
          <a:prstGeom prst="straightConnector1">
            <a:avLst/>
          </a:prstGeom>
          <a:noFill/>
          <a:ln w="25400" cap="flat" cmpd="sng" algn="ctr">
            <a:solidFill>
              <a:srgbClr val="6BBD46"/>
            </a:solidFill>
            <a:prstDash val="solid"/>
            <a:tailEnd type="arrow"/>
          </a:ln>
          <a:effectLst>
            <a:outerShdw blurRad="40000" dist="20000" dir="5400000" rotWithShape="0">
              <a:srgbClr val="000000">
                <a:alpha val="38000"/>
              </a:srgbClr>
            </a:outerShdw>
          </a:effectLst>
        </p:spPr>
      </p:cxnSp>
      <p:sp>
        <p:nvSpPr>
          <p:cNvPr id="95" name="TextBox 94"/>
          <p:cNvSpPr txBox="1"/>
          <p:nvPr/>
        </p:nvSpPr>
        <p:spPr>
          <a:xfrm>
            <a:off x="2884652" y="5460642"/>
            <a:ext cx="5177517"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a:gsLst>
                    <a:gs pos="0">
                      <a:sysClr val="windowText" lastClr="000000"/>
                    </a:gs>
                    <a:gs pos="86000">
                      <a:sysClr val="windowText" lastClr="000000"/>
                    </a:gs>
                  </a:gsLst>
                  <a:lin ang="5400000" scaled="0"/>
                </a:gradFill>
                <a:effectLst/>
                <a:uLnTx/>
                <a:uFillTx/>
              </a:rPr>
              <a:t>All Recurring Live Meeting events should be replaced before Live Meeting service deactivated</a:t>
            </a:r>
          </a:p>
        </p:txBody>
      </p:sp>
    </p:spTree>
    <p:extLst>
      <p:ext uri="{BB962C8B-B14F-4D97-AF65-F5344CB8AC3E}">
        <p14:creationId xmlns:p14="http://schemas.microsoft.com/office/powerpoint/2010/main" val="1799628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up)">
                                      <p:cBhvr>
                                        <p:cTn id="7" dur="500"/>
                                        <p:tgtEl>
                                          <p:spTgt spid="7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wipe(up)">
                                      <p:cBhvr>
                                        <p:cTn id="10" dur="500"/>
                                        <p:tgtEl>
                                          <p:spTgt spid="7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wipe(up)">
                                      <p:cBhvr>
                                        <p:cTn id="14" dur="500"/>
                                        <p:tgtEl>
                                          <p:spTgt spid="8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wipe(up)">
                                      <p:cBhvr>
                                        <p:cTn id="17" dur="500"/>
                                        <p:tgtEl>
                                          <p:spTgt spid="8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par>
                                <p:cTn id="22" presetID="22" presetClass="exit" presetSubtype="8" fill="hold" nodeType="withEffect">
                                  <p:stCondLst>
                                    <p:cond delay="0"/>
                                  </p:stCondLst>
                                  <p:childTnLst>
                                    <p:animEffect transition="out" filter="wipe(left)">
                                      <p:cBhvr>
                                        <p:cTn id="23" dur="1000"/>
                                        <p:tgtEl>
                                          <p:spTgt spid="83"/>
                                        </p:tgtEl>
                                      </p:cBhvr>
                                    </p:animEffect>
                                    <p:set>
                                      <p:cBhvr>
                                        <p:cTn id="24" dur="1" fill="hold">
                                          <p:stCondLst>
                                            <p:cond delay="999"/>
                                          </p:stCondLst>
                                        </p:cTn>
                                        <p:tgtEl>
                                          <p:spTgt spid="83"/>
                                        </p:tgtEl>
                                        <p:attrNameLst>
                                          <p:attrName>style.visibility</p:attrName>
                                        </p:attrNameLst>
                                      </p:cBhvr>
                                      <p:to>
                                        <p:strVal val="hidden"/>
                                      </p:to>
                                    </p:set>
                                  </p:childTnLst>
                                </p:cTn>
                              </p:par>
                              <p:par>
                                <p:cTn id="25" presetID="22" presetClass="entr" presetSubtype="2" fill="hold" nodeType="with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right)">
                                      <p:cBhvr>
                                        <p:cTn id="27" dur="1000"/>
                                        <p:tgtEl>
                                          <p:spTgt spid="85"/>
                                        </p:tgtEl>
                                      </p:cBhvr>
                                    </p:animEffect>
                                  </p:childTnLst>
                                </p:cTn>
                              </p:par>
                            </p:childTnLst>
                          </p:cTn>
                        </p:par>
                        <p:par>
                          <p:cTn id="28" fill="hold">
                            <p:stCondLst>
                              <p:cond delay="2000"/>
                            </p:stCondLst>
                            <p:childTnLst>
                              <p:par>
                                <p:cTn id="29" presetID="22" presetClass="exit" presetSubtype="8" fill="hold" nodeType="afterEffect">
                                  <p:stCondLst>
                                    <p:cond delay="0"/>
                                  </p:stCondLst>
                                  <p:childTnLst>
                                    <p:animEffect transition="out" filter="wipe(left)">
                                      <p:cBhvr>
                                        <p:cTn id="30" dur="1000"/>
                                        <p:tgtEl>
                                          <p:spTgt spid="84"/>
                                        </p:tgtEl>
                                      </p:cBhvr>
                                    </p:animEffect>
                                    <p:set>
                                      <p:cBhvr>
                                        <p:cTn id="31" dur="1" fill="hold">
                                          <p:stCondLst>
                                            <p:cond delay="999"/>
                                          </p:stCondLst>
                                        </p:cTn>
                                        <p:tgtEl>
                                          <p:spTgt spid="84"/>
                                        </p:tgtEl>
                                        <p:attrNameLst>
                                          <p:attrName>style.visibility</p:attrName>
                                        </p:attrNameLst>
                                      </p:cBhvr>
                                      <p:to>
                                        <p:strVal val="hidden"/>
                                      </p:to>
                                    </p:set>
                                  </p:childTnLst>
                                </p:cTn>
                              </p:par>
                              <p:par>
                                <p:cTn id="32" presetID="22" presetClass="entr" presetSubtype="2" fill="hold"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wipe(right)">
                                      <p:cBhvr>
                                        <p:cTn id="34" dur="1000"/>
                                        <p:tgtEl>
                                          <p:spTgt spid="9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wipe(right)">
                                      <p:cBhvr>
                                        <p:cTn id="39" dur="500"/>
                                        <p:tgtEl>
                                          <p:spTgt spid="92"/>
                                        </p:tgtEl>
                                      </p:cBhvr>
                                    </p:animEffect>
                                  </p:childTnLst>
                                </p:cTn>
                              </p:par>
                            </p:childTnLst>
                          </p:cTn>
                        </p:par>
                        <p:par>
                          <p:cTn id="40" fill="hold">
                            <p:stCondLst>
                              <p:cond delay="500"/>
                            </p:stCondLst>
                            <p:childTnLst>
                              <p:par>
                                <p:cTn id="41" presetID="22" presetClass="entr" presetSubtype="2"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wipe(right)">
                                      <p:cBhvr>
                                        <p:cTn id="43" dur="500"/>
                                        <p:tgtEl>
                                          <p:spTgt spid="87"/>
                                        </p:tgtEl>
                                      </p:cBhvr>
                                    </p:animEffect>
                                  </p:childTnLst>
                                </p:cTn>
                              </p:par>
                              <p:par>
                                <p:cTn id="44" presetID="22" presetClass="entr" presetSubtype="2" fill="hold" nodeType="with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right)">
                                      <p:cBhvr>
                                        <p:cTn id="46" dur="500"/>
                                        <p:tgtEl>
                                          <p:spTgt spid="8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par>
                                <p:cTn id="52" presetID="1" presetClass="exit" presetSubtype="0" fill="hold" nodeType="withEffect">
                                  <p:stCondLst>
                                    <p:cond delay="0"/>
                                  </p:stCondLst>
                                  <p:childTnLst>
                                    <p:set>
                                      <p:cBhvr>
                                        <p:cTn id="53" dur="1" fill="hold">
                                          <p:stCondLst>
                                            <p:cond delay="0"/>
                                          </p:stCondLst>
                                        </p:cTn>
                                        <p:tgtEl>
                                          <p:spTgt spid="87"/>
                                        </p:tgtEl>
                                        <p:attrNameLst>
                                          <p:attrName>style.visibility</p:attrName>
                                        </p:attrNameLst>
                                      </p:cBhvr>
                                      <p:to>
                                        <p:strVal val="hidden"/>
                                      </p:to>
                                    </p:set>
                                  </p:childTnLst>
                                </p:cTn>
                              </p:par>
                              <p:par>
                                <p:cTn id="54" presetID="22" presetClass="entr" presetSubtype="1"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up)">
                                      <p:cBhvr>
                                        <p:cTn id="56" dur="500"/>
                                        <p:tgtEl>
                                          <p:spTgt spid="73"/>
                                        </p:tgtEl>
                                      </p:cBhvr>
                                    </p:animEffect>
                                  </p:childTnLst>
                                </p:cTn>
                              </p:par>
                            </p:childTnLst>
                          </p:cTn>
                        </p:par>
                        <p:par>
                          <p:cTn id="57" fill="hold">
                            <p:stCondLst>
                              <p:cond delay="500"/>
                            </p:stCondLst>
                            <p:childTnLst>
                              <p:par>
                                <p:cTn id="58" presetID="22" presetClass="entr" presetSubtype="2" fill="hold" grpId="0" nodeType="after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ipe(right)">
                                      <p:cBhvr>
                                        <p:cTn id="60" dur="500"/>
                                        <p:tgtEl>
                                          <p:spTgt spid="93"/>
                                        </p:tgtEl>
                                      </p:cBhvr>
                                    </p:animEffect>
                                  </p:childTnLst>
                                </p:cTn>
                              </p:par>
                              <p:par>
                                <p:cTn id="61" presetID="31" presetClass="exit" presetSubtype="0" fill="hold" nodeType="withEffect">
                                  <p:stCondLst>
                                    <p:cond delay="0"/>
                                  </p:stCondLst>
                                  <p:childTnLst>
                                    <p:anim calcmode="lin" valueType="num">
                                      <p:cBhvr>
                                        <p:cTn id="62" dur="1000"/>
                                        <p:tgtEl>
                                          <p:spTgt spid="85"/>
                                        </p:tgtEl>
                                        <p:attrNameLst>
                                          <p:attrName>ppt_w</p:attrName>
                                        </p:attrNameLst>
                                      </p:cBhvr>
                                      <p:tavLst>
                                        <p:tav tm="0">
                                          <p:val>
                                            <p:strVal val="ppt_w"/>
                                          </p:val>
                                        </p:tav>
                                        <p:tav tm="100000">
                                          <p:val>
                                            <p:fltVal val="0"/>
                                          </p:val>
                                        </p:tav>
                                      </p:tavLst>
                                    </p:anim>
                                    <p:anim calcmode="lin" valueType="num">
                                      <p:cBhvr>
                                        <p:cTn id="63" dur="1000"/>
                                        <p:tgtEl>
                                          <p:spTgt spid="85"/>
                                        </p:tgtEl>
                                        <p:attrNameLst>
                                          <p:attrName>ppt_h</p:attrName>
                                        </p:attrNameLst>
                                      </p:cBhvr>
                                      <p:tavLst>
                                        <p:tav tm="0">
                                          <p:val>
                                            <p:strVal val="ppt_h"/>
                                          </p:val>
                                        </p:tav>
                                        <p:tav tm="100000">
                                          <p:val>
                                            <p:fltVal val="0"/>
                                          </p:val>
                                        </p:tav>
                                      </p:tavLst>
                                    </p:anim>
                                    <p:anim calcmode="lin" valueType="num">
                                      <p:cBhvr>
                                        <p:cTn id="64" dur="1000"/>
                                        <p:tgtEl>
                                          <p:spTgt spid="85"/>
                                        </p:tgtEl>
                                        <p:attrNameLst>
                                          <p:attrName>style.rotation</p:attrName>
                                        </p:attrNameLst>
                                      </p:cBhvr>
                                      <p:tavLst>
                                        <p:tav tm="0">
                                          <p:val>
                                            <p:fltVal val="0"/>
                                          </p:val>
                                        </p:tav>
                                        <p:tav tm="100000">
                                          <p:val>
                                            <p:fltVal val="90"/>
                                          </p:val>
                                        </p:tav>
                                      </p:tavLst>
                                    </p:anim>
                                    <p:animEffect transition="out" filter="fade">
                                      <p:cBhvr>
                                        <p:cTn id="65" dur="1000"/>
                                        <p:tgtEl>
                                          <p:spTgt spid="85"/>
                                        </p:tgtEl>
                                      </p:cBhvr>
                                    </p:animEffect>
                                    <p:set>
                                      <p:cBhvr>
                                        <p:cTn id="66" dur="1" fill="hold">
                                          <p:stCondLst>
                                            <p:cond delay="999"/>
                                          </p:stCondLst>
                                        </p:cTn>
                                        <p:tgtEl>
                                          <p:spTgt spid="85"/>
                                        </p:tgtEl>
                                        <p:attrNameLst>
                                          <p:attrName>style.visibility</p:attrName>
                                        </p:attrNameLst>
                                      </p:cBhvr>
                                      <p:to>
                                        <p:strVal val="hidden"/>
                                      </p:to>
                                    </p:set>
                                  </p:childTnLst>
                                </p:cTn>
                              </p:par>
                            </p:childTnLst>
                          </p:cTn>
                        </p:par>
                        <p:par>
                          <p:cTn id="67" fill="hold">
                            <p:stCondLst>
                              <p:cond delay="1500"/>
                            </p:stCondLst>
                            <p:childTnLst>
                              <p:par>
                                <p:cTn id="68" presetID="42" presetClass="path" presetSubtype="0" accel="50000" decel="50000" fill="hold" nodeType="afterEffect">
                                  <p:stCondLst>
                                    <p:cond delay="0"/>
                                  </p:stCondLst>
                                  <p:childTnLst>
                                    <p:animMotion origin="layout" path="M -3.05556E-6 1.32285E-6 L -3.05556E-6 0.14685 " pathEditMode="relative" rAng="0" ptsTypes="AA">
                                      <p:cBhvr>
                                        <p:cTn id="69" dur="2000" fill="hold"/>
                                        <p:tgtEl>
                                          <p:spTgt spid="86"/>
                                        </p:tgtEl>
                                        <p:attrNameLst>
                                          <p:attrName>ppt_x</p:attrName>
                                          <p:attrName>ppt_y</p:attrName>
                                        </p:attrNameLst>
                                      </p:cBhvr>
                                      <p:rCtr x="0" y="7331"/>
                                    </p:animMotion>
                                  </p:childTnLst>
                                </p:cTn>
                              </p:par>
                            </p:childTnLst>
                          </p:cTn>
                        </p:par>
                        <p:par>
                          <p:cTn id="70" fill="hold">
                            <p:stCondLst>
                              <p:cond delay="3500"/>
                            </p:stCondLst>
                            <p:childTnLst>
                              <p:par>
                                <p:cTn id="71" presetID="22" presetClass="entr" presetSubtype="2" fill="hold" nodeType="afterEffect">
                                  <p:stCondLst>
                                    <p:cond delay="0"/>
                                  </p:stCondLst>
                                  <p:childTnLst>
                                    <p:set>
                                      <p:cBhvr>
                                        <p:cTn id="72" dur="1" fill="hold">
                                          <p:stCondLst>
                                            <p:cond delay="0"/>
                                          </p:stCondLst>
                                        </p:cTn>
                                        <p:tgtEl>
                                          <p:spTgt spid="94"/>
                                        </p:tgtEl>
                                        <p:attrNameLst>
                                          <p:attrName>style.visibility</p:attrName>
                                        </p:attrNameLst>
                                      </p:cBhvr>
                                      <p:to>
                                        <p:strVal val="visible"/>
                                      </p:to>
                                    </p:set>
                                    <p:animEffect transition="in" filter="wipe(right)">
                                      <p:cBhvr>
                                        <p:cTn id="73" dur="500"/>
                                        <p:tgtEl>
                                          <p:spTgt spid="9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75"/>
                                        </p:tgtEl>
                                        <p:attrNameLst>
                                          <p:attrName>style.visibility</p:attrName>
                                        </p:attrNameLst>
                                      </p:cBhvr>
                                      <p:to>
                                        <p:strVal val="visible"/>
                                      </p:to>
                                    </p:set>
                                    <p:animEffect transition="in" filter="wipe(up)">
                                      <p:cBhvr>
                                        <p:cTn id="78" dur="500"/>
                                        <p:tgtEl>
                                          <p:spTgt spid="75"/>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wipe(up)">
                                      <p:cBhvr>
                                        <p:cTn id="81" dur="500"/>
                                        <p:tgtEl>
                                          <p:spTgt spid="76"/>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95"/>
                                        </p:tgtEl>
                                        <p:attrNameLst>
                                          <p:attrName>style.visibility</p:attrName>
                                        </p:attrNameLst>
                                      </p:cBhvr>
                                      <p:to>
                                        <p:strVal val="visible"/>
                                      </p:to>
                                    </p:set>
                                    <p:animEffect transition="in" filter="wipe(up)">
                                      <p:cBhvr>
                                        <p:cTn id="8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P spid="75" grpId="0" animBg="1"/>
      <p:bldP spid="76" grpId="0" animBg="1"/>
      <p:bldP spid="81" grpId="0" animBg="1"/>
      <p:bldP spid="82" grpId="0"/>
      <p:bldP spid="92" grpId="0"/>
      <p:bldP spid="93" grpId="0"/>
      <p:bldP spid="9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406466069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53119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57440246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 </a:t>
            </a:r>
            <a:r>
              <a:rPr lang="en-US" sz="700" dirty="0" smtClean="0">
                <a:gradFill>
                  <a:gsLst>
                    <a:gs pos="0">
                      <a:srgbClr val="FFFFFF"/>
                    </a:gs>
                    <a:gs pos="100000">
                      <a:srgbClr val="FFFFFF"/>
                    </a:gs>
                  </a:gsLst>
                  <a:lin ang="5400000" scaled="0"/>
                </a:gradFill>
                <a:latin typeface="Segoe UI" pitchFamily="34" charset="0"/>
                <a:cs typeface="Arial" charset="0"/>
              </a:rPr>
              <a:t>2011 Microsoft </a:t>
            </a:r>
            <a:r>
              <a:rPr lang="en-US" sz="700" dirty="0">
                <a:gradFill>
                  <a:gsLst>
                    <a:gs pos="0">
                      <a:srgbClr val="FFFFFF"/>
                    </a:gs>
                    <a:gs pos="100000">
                      <a:srgbClr val="FFFFFF"/>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rgbClr val="FFFFFF"/>
                    </a:gs>
                    <a:gs pos="100000">
                      <a:srgbClr val="FFFFFF"/>
                    </a:gs>
                  </a:gsLst>
                  <a:lin ang="5400000" scaled="0"/>
                </a:gradFill>
                <a:latin typeface="Segoe UI" pitchFamily="34" charset="0"/>
                <a:cs typeface="Arial" charset="0"/>
              </a:rPr>
              <a:t/>
            </a:r>
            <a:br>
              <a:rPr lang="en-US" sz="700" dirty="0" smtClean="0">
                <a:gradFill>
                  <a:gsLst>
                    <a:gs pos="0">
                      <a:srgbClr val="FFFFFF"/>
                    </a:gs>
                    <a:gs pos="100000">
                      <a:srgbClr val="FFFFFF"/>
                    </a:gs>
                  </a:gsLst>
                  <a:lin ang="5400000" scaled="0"/>
                </a:gradFill>
                <a:latin typeface="Segoe UI" pitchFamily="34" charset="0"/>
                <a:cs typeface="Arial" charset="0"/>
              </a:rPr>
            </a:br>
            <a:r>
              <a:rPr lang="en-US" sz="700" dirty="0" smtClean="0">
                <a:gradFill>
                  <a:gsLst>
                    <a:gs pos="0">
                      <a:srgbClr val="FFFFFF"/>
                    </a:gs>
                    <a:gs pos="100000">
                      <a:srgbClr val="FFFFFF"/>
                    </a:gs>
                  </a:gsLst>
                  <a:lin ang="5400000" scaled="0"/>
                </a:gradFill>
                <a:latin typeface="Segoe UI" pitchFamily="34" charset="0"/>
                <a:cs typeface="Arial" charset="0"/>
              </a:rPr>
              <a:t>on </a:t>
            </a:r>
            <a:r>
              <a:rPr lang="en-US" sz="700" dirty="0">
                <a:gradFill>
                  <a:gsLst>
                    <a:gs pos="0">
                      <a:srgbClr val="FFFFFF"/>
                    </a:gs>
                    <a:gs pos="100000">
                      <a:srgbClr val="FFFFFF"/>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rgbClr val="FFFFFF"/>
                    </a:gs>
                    <a:gs pos="100000">
                      <a:srgbClr val="FFFFFF"/>
                    </a:gs>
                  </a:gsLst>
                  <a:lin ang="5400000" scaled="0"/>
                </a:gradFill>
                <a:latin typeface="Segoe UI" pitchFamily="34" charset="0"/>
                <a:cs typeface="Arial" charset="0"/>
              </a:rPr>
              <a:t>. MICROSOFT </a:t>
            </a:r>
            <a:r>
              <a:rPr lang="en-US" sz="700" dirty="0">
                <a:gradFill>
                  <a:gsLst>
                    <a:gs pos="0">
                      <a:srgbClr val="FFFFFF"/>
                    </a:gs>
                    <a:gs pos="100000">
                      <a:srgbClr val="FFFFFF"/>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17705482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BPOS to O365 Transition Plans</a:t>
            </a:r>
            <a:endParaRPr lang="en-US" dirty="0"/>
          </a:p>
        </p:txBody>
      </p:sp>
      <p:sp>
        <p:nvSpPr>
          <p:cNvPr id="26" name="Rectangle 25"/>
          <p:cNvSpPr/>
          <p:nvPr/>
        </p:nvSpPr>
        <p:spPr bwMode="auto">
          <a:xfrm>
            <a:off x="291531" y="1491618"/>
            <a:ext cx="5144633" cy="4629787"/>
          </a:xfrm>
          <a:prstGeom prst="rect">
            <a:avLst/>
          </a:prstGeom>
          <a:solidFill>
            <a:schemeClr val="tx1"/>
          </a:solidFill>
          <a:ln w="25400" cap="flat" cmpd="sng" algn="ctr">
            <a:noFill/>
            <a:prstDash val="solid"/>
          </a:ln>
          <a:effectLst>
            <a:outerShdw blurRad="63500" sx="102000" sy="102000" algn="ctr" rotWithShape="0">
              <a:prstClr val="black">
                <a:alpha val="40000"/>
              </a:prstClr>
            </a:outerShdw>
          </a:effectLst>
        </p:spPr>
        <p:txBody>
          <a:bodyPr tIns="502920" rtlCol="0" anchor="t" anchorCtr="0"/>
          <a:lstStyle/>
          <a:p>
            <a:pPr marL="171450" indent="-171450" defTabSz="914400">
              <a:spcBef>
                <a:spcPts val="400"/>
              </a:spcBef>
              <a:spcAft>
                <a:spcPts val="400"/>
              </a:spcAft>
              <a:buClr>
                <a:srgbClr val="1F497D"/>
              </a:buClr>
              <a:buSzPct val="100000"/>
              <a:buFont typeface="Arial" pitchFamily="34" charset="0"/>
              <a:buChar char="•"/>
              <a:defRPr/>
            </a:pPr>
            <a:endParaRPr lang="en-US" sz="1400" dirty="0">
              <a:solidFill>
                <a:schemeClr val="bg1"/>
              </a:solidFill>
            </a:endParaRPr>
          </a:p>
        </p:txBody>
      </p:sp>
      <p:sp>
        <p:nvSpPr>
          <p:cNvPr id="27" name="Rectangle 26"/>
          <p:cNvSpPr/>
          <p:nvPr/>
        </p:nvSpPr>
        <p:spPr>
          <a:xfrm>
            <a:off x="291531" y="1284853"/>
            <a:ext cx="5144632" cy="513169"/>
          </a:xfrm>
          <a:prstGeom prst="rect">
            <a:avLst/>
          </a:prstGeom>
          <a:solidFill>
            <a:schemeClr val="tx1"/>
          </a:solidFill>
          <a:ln w="25400" cap="flat" cmpd="sng" algn="ctr">
            <a:noFill/>
            <a:prstDash val="solid"/>
          </a:ln>
          <a:effectLst/>
        </p:spPr>
        <p:txBody>
          <a:bodyPr rtlCol="0" anchor="ctr" anchorCtr="0">
            <a:noAutofit/>
          </a:bodyPr>
          <a:lstStyle/>
          <a:p>
            <a:pPr algn="ctr" defTabSz="914400">
              <a:lnSpc>
                <a:spcPct val="90000"/>
              </a:lnSpc>
            </a:pPr>
            <a:endParaRPr lang="en-US" sz="1600" b="1" kern="0" dirty="0">
              <a:solidFill>
                <a:schemeClr val="bg1"/>
              </a:solidFill>
              <a:effectLst>
                <a:outerShdw blurRad="38100" dist="38100" dir="2700000" algn="tl">
                  <a:srgbClr val="000000">
                    <a:alpha val="43137"/>
                  </a:srgbClr>
                </a:outerShdw>
              </a:effectLst>
            </a:endParaRPr>
          </a:p>
        </p:txBody>
      </p:sp>
      <p:sp>
        <p:nvSpPr>
          <p:cNvPr id="28" name="Rectangle 27"/>
          <p:cNvSpPr/>
          <p:nvPr/>
        </p:nvSpPr>
        <p:spPr bwMode="auto">
          <a:xfrm>
            <a:off x="6734197" y="1306948"/>
            <a:ext cx="5191790" cy="4814452"/>
          </a:xfrm>
          <a:prstGeom prst="rect">
            <a:avLst/>
          </a:prstGeom>
          <a:solidFill>
            <a:schemeClr val="tx1"/>
          </a:solidFill>
          <a:ln w="12700" cap="rnd">
            <a:noFill/>
            <a:prstDash val="sysDash"/>
            <a:headEnd type="oval"/>
          </a:ln>
          <a:effectLst>
            <a:outerShdw blurRad="63500" sx="102000" sy="102000" algn="ctr" rotWithShape="0">
              <a:prstClr val="black">
                <a:alpha val="40000"/>
              </a:prstClr>
            </a:outerShdw>
          </a:effectLst>
        </p:spPr>
        <p:txBody>
          <a:bodyPr tIns="502920" rtlCol="0" anchor="t" anchorCtr="0"/>
          <a:lstStyle/>
          <a:p>
            <a:pPr marL="171450" indent="-171450" defTabSz="914400">
              <a:spcBef>
                <a:spcPts val="400"/>
              </a:spcBef>
              <a:spcAft>
                <a:spcPts val="400"/>
              </a:spcAft>
              <a:buClr>
                <a:srgbClr val="1F497D"/>
              </a:buClr>
              <a:buSzPct val="100000"/>
              <a:buFont typeface="Arial" pitchFamily="34" charset="0"/>
              <a:buChar char="•"/>
              <a:defRPr/>
            </a:pPr>
            <a:endParaRPr lang="en-US" sz="1400" dirty="0">
              <a:solidFill>
                <a:schemeClr val="bg1"/>
              </a:solidFill>
            </a:endParaRPr>
          </a:p>
        </p:txBody>
      </p:sp>
      <p:sp>
        <p:nvSpPr>
          <p:cNvPr id="29" name="Rectangle 28"/>
          <p:cNvSpPr/>
          <p:nvPr/>
        </p:nvSpPr>
        <p:spPr>
          <a:xfrm>
            <a:off x="6734197" y="1283197"/>
            <a:ext cx="5191790" cy="514820"/>
          </a:xfrm>
          <a:prstGeom prst="rect">
            <a:avLst/>
          </a:prstGeom>
          <a:solidFill>
            <a:schemeClr val="tx1"/>
          </a:solidFill>
          <a:ln w="25400" cap="flat" cmpd="sng" algn="ctr">
            <a:noFill/>
            <a:prstDash val="solid"/>
          </a:ln>
          <a:effectLst/>
        </p:spPr>
        <p:txBody>
          <a:bodyPr rtlCol="0" anchor="ctr" anchorCtr="0">
            <a:noAutofit/>
          </a:bodyPr>
          <a:lstStyle/>
          <a:p>
            <a:pPr algn="ctr" defTabSz="914400">
              <a:lnSpc>
                <a:spcPct val="90000"/>
              </a:lnSpc>
            </a:pPr>
            <a:endParaRPr lang="en-US" sz="1600" b="1" kern="0" dirty="0">
              <a:solidFill>
                <a:schemeClr val="bg1"/>
              </a:solidFill>
              <a:effectLst>
                <a:outerShdw blurRad="38100" dist="38100" dir="2700000" algn="tl">
                  <a:srgbClr val="000000">
                    <a:alpha val="43137"/>
                  </a:srgbClr>
                </a:outerShdw>
              </a:effectLst>
            </a:endParaRPr>
          </a:p>
        </p:txBody>
      </p:sp>
      <p:sp>
        <p:nvSpPr>
          <p:cNvPr id="30" name="Rounded Rectangle 29"/>
          <p:cNvSpPr/>
          <p:nvPr/>
        </p:nvSpPr>
        <p:spPr bwMode="auto">
          <a:xfrm>
            <a:off x="430483" y="4682878"/>
            <a:ext cx="4834486" cy="625722"/>
          </a:xfrm>
          <a:prstGeom prst="roundRect">
            <a:avLst>
              <a:gd name="adj" fmla="val 6922"/>
            </a:avLst>
          </a:prstGeom>
          <a:gradFill>
            <a:gsLst>
              <a:gs pos="17000">
                <a:schemeClr val="tx1"/>
              </a:gs>
              <a:gs pos="0">
                <a:schemeClr val="accent6">
                  <a:lumMod val="20000"/>
                  <a:lumOff val="80000"/>
                </a:schemeClr>
              </a:gs>
              <a:gs pos="100000">
                <a:schemeClr val="tx1"/>
              </a:gs>
            </a:gsLst>
            <a:lin ang="10800000" scaled="1"/>
          </a:gradFill>
          <a:ln w="12700" cap="rnd">
            <a:noFill/>
            <a:prstDash val="sysDash"/>
            <a:headEnd type="ova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lvl="1" algn="ctr" defTabSz="914400"/>
            <a:endParaRPr lang="en-US" sz="1600" b="1" dirty="0" smtClean="0">
              <a:solidFill>
                <a:schemeClr val="bg1"/>
              </a:solidFill>
            </a:endParaRPr>
          </a:p>
          <a:p>
            <a:pPr marL="0" lvl="1" algn="ctr" defTabSz="914400"/>
            <a:endParaRPr lang="en-US" sz="1200" b="1" dirty="0" smtClean="0">
              <a:solidFill>
                <a:schemeClr val="bg1"/>
              </a:solidFill>
            </a:endParaRPr>
          </a:p>
        </p:txBody>
      </p:sp>
      <p:pic>
        <p:nvPicPr>
          <p:cNvPr id="34" name="Picture 2" descr="C:\Users\hannahr\Desktop\ofc-Comm-Online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667" y="4783174"/>
            <a:ext cx="3696168" cy="295219"/>
          </a:xfrm>
          <a:prstGeom prst="rect">
            <a:avLst/>
          </a:prstGeom>
          <a:noFill/>
          <a:extLst/>
        </p:spPr>
      </p:pic>
      <p:sp>
        <p:nvSpPr>
          <p:cNvPr id="35" name="Rounded Rectangle 34"/>
          <p:cNvSpPr/>
          <p:nvPr/>
        </p:nvSpPr>
        <p:spPr bwMode="auto">
          <a:xfrm>
            <a:off x="449534" y="5399523"/>
            <a:ext cx="4834486" cy="625722"/>
          </a:xfrm>
          <a:prstGeom prst="roundRect">
            <a:avLst>
              <a:gd name="adj" fmla="val 6922"/>
            </a:avLst>
          </a:prstGeom>
          <a:gradFill>
            <a:gsLst>
              <a:gs pos="17000">
                <a:schemeClr val="tx1"/>
              </a:gs>
              <a:gs pos="0">
                <a:schemeClr val="accent6">
                  <a:lumMod val="20000"/>
                  <a:lumOff val="80000"/>
                </a:schemeClr>
              </a:gs>
              <a:gs pos="100000">
                <a:schemeClr val="tx1"/>
              </a:gs>
            </a:gsLst>
            <a:lin ang="10800000" scaled="1"/>
          </a:gradFill>
          <a:ln w="12700" cap="rnd">
            <a:noFill/>
            <a:prstDash val="sysDash"/>
            <a:headEnd type="ova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lvl="1" algn="ctr" defTabSz="914400"/>
            <a:endParaRPr lang="en-US" sz="1600" b="1" dirty="0" smtClean="0">
              <a:solidFill>
                <a:schemeClr val="bg1"/>
              </a:solidFill>
            </a:endParaRPr>
          </a:p>
          <a:p>
            <a:pPr marL="0" lvl="1" algn="ctr" defTabSz="914400"/>
            <a:endParaRPr lang="en-US" sz="1200" b="1" dirty="0" smtClean="0">
              <a:solidFill>
                <a:schemeClr val="bg1"/>
              </a:solidFill>
            </a:endParaRPr>
          </a:p>
        </p:txBody>
      </p:sp>
      <p:sp>
        <p:nvSpPr>
          <p:cNvPr id="36" name="Rounded Rectangle 35"/>
          <p:cNvSpPr/>
          <p:nvPr/>
        </p:nvSpPr>
        <p:spPr bwMode="auto">
          <a:xfrm>
            <a:off x="430775" y="2582982"/>
            <a:ext cx="4834486" cy="625722"/>
          </a:xfrm>
          <a:prstGeom prst="roundRect">
            <a:avLst>
              <a:gd name="adj" fmla="val 6922"/>
            </a:avLst>
          </a:prstGeom>
          <a:gradFill>
            <a:gsLst>
              <a:gs pos="17000">
                <a:schemeClr val="tx1"/>
              </a:gs>
              <a:gs pos="0">
                <a:schemeClr val="accent6">
                  <a:lumMod val="20000"/>
                  <a:lumOff val="80000"/>
                </a:schemeClr>
              </a:gs>
              <a:gs pos="100000">
                <a:schemeClr val="tx1"/>
              </a:gs>
            </a:gsLst>
            <a:lin ang="10800000" scaled="1"/>
          </a:gradFill>
          <a:ln w="12700" cap="rnd">
            <a:noFill/>
            <a:prstDash val="sysDash"/>
            <a:headEnd type="ova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lvl="1" algn="ctr" defTabSz="914400"/>
            <a:endParaRPr lang="en-US" sz="1600" b="1" dirty="0" smtClean="0">
              <a:solidFill>
                <a:schemeClr val="bg1"/>
              </a:solidFill>
            </a:endParaRPr>
          </a:p>
        </p:txBody>
      </p:sp>
      <p:sp>
        <p:nvSpPr>
          <p:cNvPr id="37" name="Rounded Rectangle 36"/>
          <p:cNvSpPr/>
          <p:nvPr/>
        </p:nvSpPr>
        <p:spPr bwMode="auto">
          <a:xfrm>
            <a:off x="430772" y="3273665"/>
            <a:ext cx="4834486" cy="625722"/>
          </a:xfrm>
          <a:prstGeom prst="roundRect">
            <a:avLst>
              <a:gd name="adj" fmla="val 6922"/>
            </a:avLst>
          </a:prstGeom>
          <a:gradFill>
            <a:gsLst>
              <a:gs pos="17000">
                <a:schemeClr val="tx1"/>
              </a:gs>
              <a:gs pos="0">
                <a:schemeClr val="accent6">
                  <a:lumMod val="20000"/>
                  <a:lumOff val="80000"/>
                </a:schemeClr>
              </a:gs>
              <a:gs pos="100000">
                <a:schemeClr val="tx1"/>
              </a:gs>
            </a:gsLst>
            <a:lin ang="10800000" scaled="1"/>
          </a:gradFill>
          <a:ln w="12700" cap="rnd">
            <a:noFill/>
            <a:prstDash val="sysDash"/>
            <a:headEnd type="ova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lvl="1" algn="ctr" defTabSz="914400"/>
            <a:endParaRPr lang="en-US" sz="1600" b="1" dirty="0" smtClean="0">
              <a:solidFill>
                <a:schemeClr val="bg1"/>
              </a:solidFill>
            </a:endParaRPr>
          </a:p>
          <a:p>
            <a:pPr marL="0" lvl="1" algn="ctr" defTabSz="914400"/>
            <a:r>
              <a:rPr lang="en-US" sz="1200" b="1" dirty="0" smtClean="0">
                <a:solidFill>
                  <a:schemeClr val="bg1"/>
                </a:solidFill>
              </a:rPr>
              <a:t>Deskless</a:t>
            </a:r>
            <a:endParaRPr lang="en-US" sz="1200" b="1" dirty="0">
              <a:solidFill>
                <a:schemeClr val="bg1"/>
              </a:solidFill>
            </a:endParaRPr>
          </a:p>
        </p:txBody>
      </p:sp>
      <p:sp>
        <p:nvSpPr>
          <p:cNvPr id="38" name="Rounded Rectangle 37"/>
          <p:cNvSpPr/>
          <p:nvPr/>
        </p:nvSpPr>
        <p:spPr bwMode="auto">
          <a:xfrm>
            <a:off x="426452" y="3967069"/>
            <a:ext cx="4834486" cy="625722"/>
          </a:xfrm>
          <a:prstGeom prst="roundRect">
            <a:avLst>
              <a:gd name="adj" fmla="val 6922"/>
            </a:avLst>
          </a:prstGeom>
          <a:gradFill>
            <a:gsLst>
              <a:gs pos="17000">
                <a:schemeClr val="tx1"/>
              </a:gs>
              <a:gs pos="0">
                <a:schemeClr val="accent6">
                  <a:lumMod val="20000"/>
                  <a:lumOff val="80000"/>
                </a:schemeClr>
              </a:gs>
              <a:gs pos="100000">
                <a:schemeClr val="tx1"/>
              </a:gs>
            </a:gsLst>
            <a:lin ang="10800000" scaled="1"/>
          </a:gradFill>
          <a:ln w="12700" cap="rnd">
            <a:noFill/>
            <a:prstDash val="sysDash"/>
            <a:headEnd type="ova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lvl="1" algn="ctr" defTabSz="914400"/>
            <a:endParaRPr lang="en-US" sz="1600" b="1" dirty="0" smtClean="0">
              <a:solidFill>
                <a:schemeClr val="bg1"/>
              </a:solidFill>
            </a:endParaRPr>
          </a:p>
        </p:txBody>
      </p:sp>
      <p:sp>
        <p:nvSpPr>
          <p:cNvPr id="39" name="Rounded Rectangle 38"/>
          <p:cNvSpPr/>
          <p:nvPr/>
        </p:nvSpPr>
        <p:spPr bwMode="auto">
          <a:xfrm>
            <a:off x="6974569" y="4682878"/>
            <a:ext cx="4834486" cy="625722"/>
          </a:xfrm>
          <a:prstGeom prst="roundRect">
            <a:avLst>
              <a:gd name="adj" fmla="val 6922"/>
            </a:avLst>
          </a:prstGeom>
          <a:gradFill>
            <a:gsLst>
              <a:gs pos="17000">
                <a:schemeClr val="tx1"/>
              </a:gs>
              <a:gs pos="0">
                <a:schemeClr val="accent6">
                  <a:lumMod val="20000"/>
                  <a:lumOff val="80000"/>
                </a:schemeClr>
              </a:gs>
              <a:gs pos="100000">
                <a:schemeClr val="tx1"/>
              </a:gs>
            </a:gsLst>
            <a:lin ang="10800000" scaled="1"/>
          </a:gradFill>
          <a:ln w="12700" cap="rnd">
            <a:noFill/>
            <a:prstDash val="sysDash"/>
            <a:headEnd type="ova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lvl="1" algn="ctr" defTabSz="914400"/>
            <a:endParaRPr lang="en-US" sz="1600" b="1" dirty="0" smtClean="0">
              <a:solidFill>
                <a:schemeClr val="bg1"/>
              </a:solidFill>
            </a:endParaRPr>
          </a:p>
          <a:p>
            <a:pPr marL="0" lvl="1" algn="ctr" defTabSz="914400"/>
            <a:endParaRPr lang="en-US" sz="1200" b="1" dirty="0" smtClean="0">
              <a:solidFill>
                <a:schemeClr val="bg1"/>
              </a:solidFill>
            </a:endParaRPr>
          </a:p>
          <a:p>
            <a:pPr marL="0" lvl="1" algn="ctr" defTabSz="914400"/>
            <a:r>
              <a:rPr lang="en-US" sz="1200" b="1" dirty="0" smtClean="0">
                <a:solidFill>
                  <a:schemeClr val="bg1"/>
                </a:solidFill>
              </a:rPr>
              <a:t>Plan 1</a:t>
            </a:r>
            <a:endParaRPr lang="en-US" sz="1200" b="1" dirty="0">
              <a:solidFill>
                <a:schemeClr val="bg1"/>
              </a:solidFill>
            </a:endParaRPr>
          </a:p>
        </p:txBody>
      </p:sp>
      <p:sp>
        <p:nvSpPr>
          <p:cNvPr id="40" name="Rounded Rectangle 39"/>
          <p:cNvSpPr/>
          <p:nvPr/>
        </p:nvSpPr>
        <p:spPr bwMode="auto">
          <a:xfrm>
            <a:off x="6977792" y="5399523"/>
            <a:ext cx="4834486" cy="625722"/>
          </a:xfrm>
          <a:prstGeom prst="roundRect">
            <a:avLst>
              <a:gd name="adj" fmla="val 6922"/>
            </a:avLst>
          </a:prstGeom>
          <a:gradFill>
            <a:gsLst>
              <a:gs pos="17000">
                <a:schemeClr val="tx1"/>
              </a:gs>
              <a:gs pos="0">
                <a:schemeClr val="accent6">
                  <a:lumMod val="20000"/>
                  <a:lumOff val="80000"/>
                </a:schemeClr>
              </a:gs>
              <a:gs pos="100000">
                <a:schemeClr val="tx1"/>
              </a:gs>
            </a:gsLst>
            <a:lin ang="10800000" scaled="1"/>
          </a:gradFill>
          <a:ln w="12700" cap="rnd">
            <a:noFill/>
            <a:prstDash val="sysDash"/>
            <a:headEnd type="ova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lvl="1" algn="ctr" defTabSz="914400"/>
            <a:endParaRPr lang="en-US" sz="1600" b="1" dirty="0" smtClean="0">
              <a:solidFill>
                <a:schemeClr val="bg1"/>
              </a:solidFill>
            </a:endParaRPr>
          </a:p>
          <a:p>
            <a:pPr marL="0" lvl="1" algn="ctr" defTabSz="914400"/>
            <a:r>
              <a:rPr lang="en-US" sz="1200" b="1" dirty="0" smtClean="0">
                <a:solidFill>
                  <a:schemeClr val="bg1"/>
                </a:solidFill>
              </a:rPr>
              <a:t>Plan 2</a:t>
            </a:r>
            <a:endParaRPr lang="en-US" sz="1200" b="1" dirty="0">
              <a:solidFill>
                <a:schemeClr val="bg1"/>
              </a:solidFill>
            </a:endParaRPr>
          </a:p>
        </p:txBody>
      </p:sp>
      <p:sp>
        <p:nvSpPr>
          <p:cNvPr id="41" name="Rounded Rectangle 40"/>
          <p:cNvSpPr/>
          <p:nvPr/>
        </p:nvSpPr>
        <p:spPr bwMode="auto">
          <a:xfrm>
            <a:off x="6957936" y="2582982"/>
            <a:ext cx="4834486" cy="625722"/>
          </a:xfrm>
          <a:prstGeom prst="roundRect">
            <a:avLst>
              <a:gd name="adj" fmla="val 6922"/>
            </a:avLst>
          </a:prstGeom>
          <a:gradFill>
            <a:gsLst>
              <a:gs pos="17000">
                <a:schemeClr val="tx1"/>
              </a:gs>
              <a:gs pos="0">
                <a:schemeClr val="accent6">
                  <a:lumMod val="20000"/>
                  <a:lumOff val="80000"/>
                </a:schemeClr>
              </a:gs>
              <a:gs pos="100000">
                <a:schemeClr val="tx1"/>
              </a:gs>
            </a:gsLst>
            <a:lin ang="10800000" scaled="1"/>
          </a:gradFill>
          <a:ln w="12700" cap="rnd">
            <a:noFill/>
            <a:prstDash val="sysDash"/>
            <a:headEnd type="ova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lvl="1" algn="ctr" defTabSz="914400"/>
            <a:endParaRPr lang="en-US" sz="1600" b="1" dirty="0" smtClean="0">
              <a:solidFill>
                <a:schemeClr val="bg1"/>
              </a:solidFill>
            </a:endParaRPr>
          </a:p>
          <a:p>
            <a:pPr marL="0" lvl="1" algn="ctr" defTabSz="914400"/>
            <a:r>
              <a:rPr lang="en-US" sz="1200" b="1" dirty="0" smtClean="0">
                <a:solidFill>
                  <a:schemeClr val="bg1"/>
                </a:solidFill>
              </a:rPr>
              <a:t>Plan 1</a:t>
            </a:r>
            <a:endParaRPr lang="en-US" sz="1200" b="1" dirty="0">
              <a:solidFill>
                <a:schemeClr val="bg1"/>
              </a:solidFill>
            </a:endParaRPr>
          </a:p>
        </p:txBody>
      </p:sp>
      <p:sp>
        <p:nvSpPr>
          <p:cNvPr id="42" name="Rounded Rectangle 41"/>
          <p:cNvSpPr/>
          <p:nvPr/>
        </p:nvSpPr>
        <p:spPr bwMode="auto">
          <a:xfrm>
            <a:off x="6957932" y="3273665"/>
            <a:ext cx="4834486" cy="625722"/>
          </a:xfrm>
          <a:prstGeom prst="roundRect">
            <a:avLst>
              <a:gd name="adj" fmla="val 6922"/>
            </a:avLst>
          </a:prstGeom>
          <a:gradFill>
            <a:gsLst>
              <a:gs pos="17000">
                <a:schemeClr val="tx1"/>
              </a:gs>
              <a:gs pos="0">
                <a:schemeClr val="accent6">
                  <a:lumMod val="20000"/>
                  <a:lumOff val="80000"/>
                </a:schemeClr>
              </a:gs>
              <a:gs pos="100000">
                <a:schemeClr val="tx1"/>
              </a:gs>
            </a:gsLst>
            <a:lin ang="10800000" scaled="1"/>
          </a:gradFill>
          <a:ln w="12700" cap="rnd">
            <a:noFill/>
            <a:prstDash val="sysDash"/>
            <a:headEnd type="ova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lvl="1" algn="ctr" defTabSz="914400"/>
            <a:endParaRPr lang="en-US" sz="1600" b="1" dirty="0" smtClean="0">
              <a:solidFill>
                <a:schemeClr val="bg1"/>
              </a:solidFill>
            </a:endParaRPr>
          </a:p>
          <a:p>
            <a:pPr marL="0" lvl="1" algn="ctr" defTabSz="914400"/>
            <a:r>
              <a:rPr lang="en-US" sz="1200" b="1" dirty="0" smtClean="0">
                <a:solidFill>
                  <a:schemeClr val="bg1"/>
                </a:solidFill>
              </a:rPr>
              <a:t>Kiosk</a:t>
            </a:r>
            <a:endParaRPr lang="en-US" sz="1200" b="1" dirty="0">
              <a:solidFill>
                <a:schemeClr val="bg1"/>
              </a:solidFill>
            </a:endParaRPr>
          </a:p>
        </p:txBody>
      </p:sp>
      <p:sp>
        <p:nvSpPr>
          <p:cNvPr id="43" name="Rounded Rectangle 42"/>
          <p:cNvSpPr/>
          <p:nvPr/>
        </p:nvSpPr>
        <p:spPr bwMode="auto">
          <a:xfrm>
            <a:off x="6970542" y="3967069"/>
            <a:ext cx="4834486" cy="625722"/>
          </a:xfrm>
          <a:prstGeom prst="roundRect">
            <a:avLst>
              <a:gd name="adj" fmla="val 6922"/>
            </a:avLst>
          </a:prstGeom>
          <a:gradFill>
            <a:gsLst>
              <a:gs pos="17000">
                <a:schemeClr val="tx1"/>
              </a:gs>
              <a:gs pos="0">
                <a:schemeClr val="accent6">
                  <a:lumMod val="20000"/>
                  <a:lumOff val="80000"/>
                </a:schemeClr>
              </a:gs>
              <a:gs pos="100000">
                <a:schemeClr val="tx1"/>
              </a:gs>
            </a:gsLst>
            <a:lin ang="10800000" scaled="1"/>
          </a:gradFill>
          <a:ln w="12700" cap="rnd">
            <a:noFill/>
            <a:prstDash val="sysDash"/>
            <a:headEnd type="ova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lvl="1" algn="ctr" defTabSz="914400"/>
            <a:endParaRPr lang="en-US" sz="1600" b="1" dirty="0" smtClean="0">
              <a:solidFill>
                <a:schemeClr val="bg1"/>
              </a:solidFill>
            </a:endParaRPr>
          </a:p>
          <a:p>
            <a:pPr marL="0" lvl="1" algn="ctr" defTabSz="914400"/>
            <a:r>
              <a:rPr lang="en-US" sz="1200" b="1" dirty="0" smtClean="0">
                <a:solidFill>
                  <a:schemeClr val="bg1"/>
                </a:solidFill>
              </a:rPr>
              <a:t>Plan 1</a:t>
            </a:r>
            <a:endParaRPr lang="en-US" sz="1200" b="1" dirty="0">
              <a:solidFill>
                <a:schemeClr val="bg1"/>
              </a:solidFill>
            </a:endParaRPr>
          </a:p>
        </p:txBody>
      </p:sp>
      <p:pic>
        <p:nvPicPr>
          <p:cNvPr id="44" name="Picture 4" descr="C:\Users\hannahr\Desktop\Lync-Online_h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9126" y="4733182"/>
            <a:ext cx="1828324" cy="345211"/>
          </a:xfrm>
          <a:prstGeom prst="rect">
            <a:avLst/>
          </a:prstGeom>
          <a:noFill/>
          <a:extLst/>
        </p:spPr>
      </p:pic>
      <p:pic>
        <p:nvPicPr>
          <p:cNvPr id="45" name="Picture 3" descr="C:\Users\hannahr\Desktop\ofc-LiveMtg07_rgb.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4275"/>
          <a:stretch/>
        </p:blipFill>
        <p:spPr bwMode="auto">
          <a:xfrm>
            <a:off x="975670" y="5423278"/>
            <a:ext cx="2701658" cy="345985"/>
          </a:xfrm>
          <a:prstGeom prst="rect">
            <a:avLst/>
          </a:prstGeom>
          <a:noFill/>
          <a:extLst/>
        </p:spPr>
      </p:pic>
      <p:pic>
        <p:nvPicPr>
          <p:cNvPr id="46" name="Picture 4" descr="C:\Users\hannahr\Desktop\Lync-Online_h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9126" y="5400302"/>
            <a:ext cx="1828324" cy="345211"/>
          </a:xfrm>
          <a:prstGeom prst="rect">
            <a:avLst/>
          </a:prstGeom>
          <a:noFill/>
          <a:extLst/>
        </p:spPr>
      </p:pic>
      <p:pic>
        <p:nvPicPr>
          <p:cNvPr id="4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46099" y="2576759"/>
            <a:ext cx="2315877" cy="327627"/>
          </a:xfrm>
          <a:prstGeom prst="rect">
            <a:avLst/>
          </a:prstGeom>
          <a:noFill/>
          <a:ln>
            <a:noFill/>
          </a:ln>
          <a:extLst/>
        </p:spPr>
      </p:pic>
      <p:pic>
        <p:nvPicPr>
          <p:cNvPr id="4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13439" y="2597216"/>
            <a:ext cx="2315877" cy="327627"/>
          </a:xfrm>
          <a:prstGeom prst="rect">
            <a:avLst/>
          </a:prstGeom>
          <a:noFill/>
          <a:ln>
            <a:noFill/>
          </a:ln>
          <a:extLst/>
        </p:spPr>
      </p:pic>
      <p:pic>
        <p:nvPicPr>
          <p:cNvPr id="4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55334" y="3273670"/>
            <a:ext cx="2315877" cy="327627"/>
          </a:xfrm>
          <a:prstGeom prst="rect">
            <a:avLst/>
          </a:prstGeom>
          <a:noFill/>
          <a:ln>
            <a:noFill/>
          </a:ln>
          <a:extLst/>
        </p:spPr>
      </p:pic>
      <p:pic>
        <p:nvPicPr>
          <p:cNvPr id="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13439" y="3268937"/>
            <a:ext cx="2315877" cy="327627"/>
          </a:xfrm>
          <a:prstGeom prst="rect">
            <a:avLst/>
          </a:prstGeom>
          <a:noFill/>
          <a:ln>
            <a:noFill/>
          </a:ln>
          <a:extLst/>
        </p:spPr>
      </p:pic>
      <p:pic>
        <p:nvPicPr>
          <p:cNvPr id="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71609" y="3979472"/>
            <a:ext cx="2315877" cy="300458"/>
          </a:xfrm>
          <a:prstGeom prst="rect">
            <a:avLst/>
          </a:prstGeom>
          <a:noFill/>
          <a:ln>
            <a:noFill/>
          </a:ln>
          <a:extLst/>
        </p:spPr>
      </p:pic>
      <p:pic>
        <p:nvPicPr>
          <p:cNvPr id="52"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13439" y="3979472"/>
            <a:ext cx="2315877" cy="300458"/>
          </a:xfrm>
          <a:prstGeom prst="rect">
            <a:avLst/>
          </a:prstGeom>
          <a:noFill/>
          <a:ln>
            <a:noFill/>
          </a:ln>
          <a:extLst/>
        </p:spPr>
      </p:pic>
      <p:sp>
        <p:nvSpPr>
          <p:cNvPr id="53" name="Rounded Rectangle 52"/>
          <p:cNvSpPr/>
          <p:nvPr/>
        </p:nvSpPr>
        <p:spPr bwMode="auto">
          <a:xfrm>
            <a:off x="446603" y="1857210"/>
            <a:ext cx="4834486" cy="625722"/>
          </a:xfrm>
          <a:prstGeom prst="roundRect">
            <a:avLst>
              <a:gd name="adj" fmla="val 6922"/>
            </a:avLst>
          </a:prstGeom>
          <a:gradFill>
            <a:gsLst>
              <a:gs pos="17000">
                <a:schemeClr val="tx1"/>
              </a:gs>
              <a:gs pos="0">
                <a:schemeClr val="accent6">
                  <a:lumMod val="20000"/>
                  <a:lumOff val="80000"/>
                </a:schemeClr>
              </a:gs>
              <a:gs pos="100000">
                <a:schemeClr val="tx1"/>
              </a:gs>
            </a:gsLst>
            <a:lin ang="10800000" scaled="1"/>
          </a:gradFill>
          <a:ln w="12700" cap="rnd">
            <a:noFill/>
            <a:prstDash val="sysDash"/>
            <a:headEnd type="ova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lvl="1" algn="ctr" defTabSz="914400"/>
            <a:endParaRPr lang="en-US" sz="1600" b="1" dirty="0" smtClean="0">
              <a:solidFill>
                <a:schemeClr val="bg1"/>
              </a:solidFill>
            </a:endParaRPr>
          </a:p>
        </p:txBody>
      </p:sp>
      <p:sp>
        <p:nvSpPr>
          <p:cNvPr id="54" name="TextBox 53"/>
          <p:cNvSpPr txBox="1"/>
          <p:nvPr/>
        </p:nvSpPr>
        <p:spPr>
          <a:xfrm>
            <a:off x="462432" y="1857210"/>
            <a:ext cx="4786998" cy="338554"/>
          </a:xfrm>
          <a:prstGeom prst="rect">
            <a:avLst/>
          </a:prstGeom>
          <a:noFill/>
        </p:spPr>
        <p:txBody>
          <a:bodyPr wrap="square" rtlCol="0">
            <a:spAutoFit/>
          </a:bodyPr>
          <a:lstStyle/>
          <a:p>
            <a:pPr defTabSz="914400"/>
            <a:r>
              <a:rPr lang="en-US" altLang="zh-CN" sz="1600" b="1" dirty="0" smtClean="0">
                <a:solidFill>
                  <a:schemeClr val="bg1"/>
                </a:solidFill>
                <a:effectLst>
                  <a:outerShdw blurRad="38100" dist="38100" dir="2700000" algn="tl">
                    <a:srgbClr val="000000">
                      <a:alpha val="43137"/>
                    </a:srgbClr>
                  </a:outerShdw>
                </a:effectLst>
                <a:cs typeface="Segoe UI" pitchFamily="34" charset="0"/>
              </a:rPr>
              <a:t>Business Productivity Online Suite</a:t>
            </a:r>
            <a:endParaRPr lang="en-US" altLang="zh-CN" sz="1600" b="1" dirty="0">
              <a:solidFill>
                <a:schemeClr val="bg1"/>
              </a:solidFill>
              <a:effectLst>
                <a:outerShdw blurRad="38100" dist="38100" dir="2700000" algn="tl">
                  <a:srgbClr val="000000">
                    <a:alpha val="43137"/>
                  </a:srgbClr>
                </a:outerShdw>
              </a:effectLst>
              <a:cs typeface="Segoe UI" pitchFamily="34" charset="0"/>
            </a:endParaRPr>
          </a:p>
        </p:txBody>
      </p:sp>
      <p:sp>
        <p:nvSpPr>
          <p:cNvPr id="55" name="Rounded Rectangle 54"/>
          <p:cNvSpPr/>
          <p:nvPr/>
        </p:nvSpPr>
        <p:spPr bwMode="auto">
          <a:xfrm>
            <a:off x="6957932" y="1857210"/>
            <a:ext cx="4834486" cy="625722"/>
          </a:xfrm>
          <a:prstGeom prst="roundRect">
            <a:avLst>
              <a:gd name="adj" fmla="val 6922"/>
            </a:avLst>
          </a:prstGeom>
          <a:gradFill>
            <a:gsLst>
              <a:gs pos="17000">
                <a:schemeClr val="tx1"/>
              </a:gs>
              <a:gs pos="0">
                <a:schemeClr val="accent6">
                  <a:lumMod val="20000"/>
                  <a:lumOff val="80000"/>
                </a:schemeClr>
              </a:gs>
              <a:gs pos="100000">
                <a:schemeClr val="tx1"/>
              </a:gs>
            </a:gsLst>
            <a:lin ang="10800000" scaled="1"/>
          </a:gradFill>
          <a:ln w="12700" cap="rnd">
            <a:noFill/>
            <a:prstDash val="sysDash"/>
            <a:headEnd type="ova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lvl="1" algn="ctr" defTabSz="914400"/>
            <a:endParaRPr lang="en-US" sz="1600" b="1" dirty="0" smtClean="0">
              <a:solidFill>
                <a:schemeClr val="bg1"/>
              </a:solidFill>
            </a:endParaRPr>
          </a:p>
          <a:p>
            <a:pPr marL="0" lvl="1" algn="ctr" defTabSz="914400"/>
            <a:endParaRPr lang="en-US" sz="1200" b="1" dirty="0" smtClean="0">
              <a:solidFill>
                <a:schemeClr val="bg1"/>
              </a:solidFill>
            </a:endParaRPr>
          </a:p>
          <a:p>
            <a:pPr marL="0" lvl="1" algn="ctr" defTabSz="914400"/>
            <a:r>
              <a:rPr lang="en-US" sz="1200" b="1" dirty="0" smtClean="0">
                <a:solidFill>
                  <a:schemeClr val="bg1"/>
                </a:solidFill>
              </a:rPr>
              <a:t>Plan E1</a:t>
            </a:r>
            <a:endParaRPr lang="en-US" sz="1200" b="1" dirty="0">
              <a:solidFill>
                <a:schemeClr val="bg1"/>
              </a:solidFill>
            </a:endParaRPr>
          </a:p>
        </p:txBody>
      </p:sp>
      <p:pic>
        <p:nvPicPr>
          <p:cNvPr id="56" name="Picture 5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85006" y="1869746"/>
            <a:ext cx="2073251" cy="430301"/>
          </a:xfrm>
          <a:prstGeom prst="rect">
            <a:avLst/>
          </a:prstGeom>
          <a:noFill/>
        </p:spPr>
      </p:pic>
      <p:sp>
        <p:nvSpPr>
          <p:cNvPr id="62" name="Rectangle 61"/>
          <p:cNvSpPr/>
          <p:nvPr/>
        </p:nvSpPr>
        <p:spPr>
          <a:xfrm>
            <a:off x="6734197" y="1287083"/>
            <a:ext cx="5191790" cy="514820"/>
          </a:xfrm>
          <a:prstGeom prst="rect">
            <a:avLst/>
          </a:prstGeom>
          <a:gradFill flip="none" rotWithShape="1">
            <a:gsLst>
              <a:gs pos="0">
                <a:srgbClr val="FE6A00">
                  <a:lumMod val="40000"/>
                  <a:lumOff val="60000"/>
                </a:srgbClr>
              </a:gs>
              <a:gs pos="10000">
                <a:srgbClr val="FE6A00">
                  <a:lumMod val="60000"/>
                  <a:lumOff val="40000"/>
                </a:srgbClr>
              </a:gs>
              <a:gs pos="70000">
                <a:srgbClr val="FE6A00"/>
              </a:gs>
            </a:gsLst>
            <a:lin ang="5400000" scaled="1"/>
            <a:tileRect/>
          </a:gradFill>
          <a:ln w="25400" cap="flat" cmpd="sng" algn="ctr">
            <a:noFill/>
            <a:prstDash val="solid"/>
          </a:ln>
          <a:effectLst/>
        </p:spPr>
        <p:txBody>
          <a:bodyPr rtlCol="0" anchor="ctr" anchorCtr="0">
            <a:noAutofit/>
          </a:bodyPr>
          <a:lstStyle/>
          <a:p>
            <a:pPr algn="ctr" defTabSz="914400">
              <a:lnSpc>
                <a:spcPct val="90000"/>
              </a:lnSpc>
            </a:pPr>
            <a:endParaRPr lang="en-US" sz="1600" b="1" kern="0" dirty="0">
              <a:solidFill>
                <a:prstClr val="white">
                  <a:alpha val="99000"/>
                </a:prstClr>
              </a:solidFill>
              <a:effectLst>
                <a:outerShdw blurRad="38100" dist="38100" dir="2700000" algn="tl">
                  <a:srgbClr val="000000">
                    <a:alpha val="43137"/>
                  </a:srgbClr>
                </a:outerShdw>
              </a:effectLst>
            </a:endParaRPr>
          </a:p>
        </p:txBody>
      </p:sp>
      <p:pic>
        <p:nvPicPr>
          <p:cNvPr id="63"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39808" y="1234415"/>
            <a:ext cx="2437765" cy="58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Rectangle 63"/>
          <p:cNvSpPr/>
          <p:nvPr/>
        </p:nvSpPr>
        <p:spPr>
          <a:xfrm>
            <a:off x="291531" y="1284853"/>
            <a:ext cx="5144632" cy="513169"/>
          </a:xfrm>
          <a:prstGeom prst="rect">
            <a:avLst/>
          </a:prstGeom>
          <a:gradFill flip="none" rotWithShape="1">
            <a:gsLst>
              <a:gs pos="0">
                <a:srgbClr val="2473A8">
                  <a:lumMod val="40000"/>
                  <a:lumOff val="60000"/>
                </a:srgbClr>
              </a:gs>
              <a:gs pos="10000">
                <a:srgbClr val="2473A8">
                  <a:lumMod val="60000"/>
                  <a:lumOff val="40000"/>
                </a:srgbClr>
              </a:gs>
              <a:gs pos="70000">
                <a:srgbClr val="2473A8"/>
              </a:gs>
            </a:gsLst>
            <a:lin ang="5400000" scaled="1"/>
            <a:tileRect/>
          </a:gradFill>
          <a:ln w="25400" cap="flat" cmpd="sng" algn="ctr">
            <a:noFill/>
            <a:prstDash val="solid"/>
          </a:ln>
          <a:effectLst/>
        </p:spPr>
        <p:txBody>
          <a:bodyPr rtlCol="0" anchor="ctr" anchorCtr="0">
            <a:noAutofit/>
          </a:bodyPr>
          <a:lstStyle/>
          <a:p>
            <a:pPr algn="ctr" defTabSz="914400">
              <a:lnSpc>
                <a:spcPct val="90000"/>
              </a:lnSpc>
            </a:pPr>
            <a:endParaRPr lang="en-US" sz="1600" b="1" kern="0" dirty="0">
              <a:solidFill>
                <a:prstClr val="white">
                  <a:alpha val="99000"/>
                </a:prstClr>
              </a:solidFill>
              <a:effectLst>
                <a:outerShdw blurRad="38100" dist="38100" dir="2700000" algn="tl">
                  <a:srgbClr val="000000">
                    <a:alpha val="43137"/>
                  </a:srgbClr>
                </a:outerShdw>
              </a:effectLst>
            </a:endParaRPr>
          </a:p>
        </p:txBody>
      </p:sp>
      <p:sp>
        <p:nvSpPr>
          <p:cNvPr id="65" name="TextBox 64"/>
          <p:cNvSpPr txBox="1"/>
          <p:nvPr/>
        </p:nvSpPr>
        <p:spPr>
          <a:xfrm>
            <a:off x="411721" y="1370447"/>
            <a:ext cx="5024442" cy="338554"/>
          </a:xfrm>
          <a:prstGeom prst="rect">
            <a:avLst/>
          </a:prstGeom>
          <a:noFill/>
        </p:spPr>
        <p:txBody>
          <a:bodyPr wrap="square" rtlCol="0">
            <a:spAutoFit/>
          </a:bodyPr>
          <a:lstStyle/>
          <a:p>
            <a:pPr defTabSz="914400"/>
            <a:r>
              <a:rPr lang="en-US" altLang="zh-CN" sz="1600" b="1" dirty="0" smtClean="0">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lin ang="2700000" scaled="1"/>
                  <a:tileRect/>
                </a:gradFill>
                <a:cs typeface="Segoe UI" pitchFamily="34" charset="0"/>
              </a:rPr>
              <a:t>Business Productivity Online Suite</a:t>
            </a:r>
            <a:endParaRPr lang="en-US" altLang="zh-CN" sz="1600" b="1" dirty="0">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lin ang="2700000" scaled="1"/>
                <a:tileRect/>
              </a:gradFill>
              <a:cs typeface="Segoe UI" pitchFamily="34" charset="0"/>
            </a:endParaRPr>
          </a:p>
        </p:txBody>
      </p:sp>
      <p:sp>
        <p:nvSpPr>
          <p:cNvPr id="66" name="Right Arrow 65"/>
          <p:cNvSpPr/>
          <p:nvPr/>
        </p:nvSpPr>
        <p:spPr>
          <a:xfrm>
            <a:off x="5855291" y="5530610"/>
            <a:ext cx="680673" cy="3433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en-US" dirty="0">
              <a:solidFill>
                <a:prstClr val="white"/>
              </a:solidFill>
            </a:endParaRPr>
          </a:p>
        </p:txBody>
      </p:sp>
      <p:sp>
        <p:nvSpPr>
          <p:cNvPr id="67" name="Right Arrow 66"/>
          <p:cNvSpPr/>
          <p:nvPr/>
        </p:nvSpPr>
        <p:spPr>
          <a:xfrm>
            <a:off x="5855291" y="4824052"/>
            <a:ext cx="680673" cy="3433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en-US" dirty="0">
              <a:solidFill>
                <a:prstClr val="white"/>
              </a:solidFill>
            </a:endParaRPr>
          </a:p>
        </p:txBody>
      </p:sp>
      <p:sp>
        <p:nvSpPr>
          <p:cNvPr id="68" name="Right Arrow 67"/>
          <p:cNvSpPr/>
          <p:nvPr/>
        </p:nvSpPr>
        <p:spPr>
          <a:xfrm>
            <a:off x="5835437" y="2724156"/>
            <a:ext cx="680673" cy="3433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en-US" dirty="0">
              <a:solidFill>
                <a:prstClr val="white"/>
              </a:solidFill>
            </a:endParaRPr>
          </a:p>
        </p:txBody>
      </p:sp>
      <p:sp>
        <p:nvSpPr>
          <p:cNvPr id="69" name="Right Arrow 68"/>
          <p:cNvSpPr/>
          <p:nvPr/>
        </p:nvSpPr>
        <p:spPr>
          <a:xfrm>
            <a:off x="5835437" y="3414839"/>
            <a:ext cx="680673" cy="3433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en-US" dirty="0">
              <a:solidFill>
                <a:prstClr val="white"/>
              </a:solidFill>
            </a:endParaRPr>
          </a:p>
        </p:txBody>
      </p:sp>
      <p:sp>
        <p:nvSpPr>
          <p:cNvPr id="70" name="Right Arrow 69"/>
          <p:cNvSpPr/>
          <p:nvPr/>
        </p:nvSpPr>
        <p:spPr>
          <a:xfrm>
            <a:off x="5835437" y="4108243"/>
            <a:ext cx="680673" cy="3433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en-US" dirty="0">
              <a:solidFill>
                <a:prstClr val="white"/>
              </a:solidFill>
            </a:endParaRPr>
          </a:p>
        </p:txBody>
      </p:sp>
      <p:sp>
        <p:nvSpPr>
          <p:cNvPr id="78" name="Right Arrow 77"/>
          <p:cNvSpPr/>
          <p:nvPr/>
        </p:nvSpPr>
        <p:spPr>
          <a:xfrm>
            <a:off x="5841953" y="1998384"/>
            <a:ext cx="680673" cy="3433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en-US" dirty="0">
              <a:solidFill>
                <a:prstClr val="white"/>
              </a:solidFill>
            </a:endParaRPr>
          </a:p>
        </p:txBody>
      </p:sp>
    </p:spTree>
    <p:extLst>
      <p:ext uri="{BB962C8B-B14F-4D97-AF65-F5344CB8AC3E}">
        <p14:creationId xmlns:p14="http://schemas.microsoft.com/office/powerpoint/2010/main" val="121603773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178" y="290937"/>
            <a:ext cx="10969943" cy="609398"/>
          </a:xfrm>
        </p:spPr>
        <p:txBody>
          <a:bodyPr/>
          <a:lstStyle/>
          <a:p>
            <a:r>
              <a:rPr lang="en-US" dirty="0" smtClean="0"/>
              <a:t>Office 365 Plans</a:t>
            </a:r>
            <a:endParaRPr lang="en-US" dirty="0"/>
          </a:p>
        </p:txBody>
      </p:sp>
      <p:sp>
        <p:nvSpPr>
          <p:cNvPr id="64" name="Rounded Rectangle 63"/>
          <p:cNvSpPr/>
          <p:nvPr/>
        </p:nvSpPr>
        <p:spPr bwMode="auto">
          <a:xfrm>
            <a:off x="3451542" y="2521622"/>
            <a:ext cx="1823605" cy="4177128"/>
          </a:xfrm>
          <a:prstGeom prst="roundRect">
            <a:avLst/>
          </a:prstGeom>
          <a:gradFill rotWithShape="1">
            <a:gsLst>
              <a:gs pos="0">
                <a:srgbClr val="FEA500">
                  <a:tint val="50000"/>
                  <a:satMod val="300000"/>
                </a:srgbClr>
              </a:gs>
              <a:gs pos="35000">
                <a:srgbClr val="FEA500">
                  <a:tint val="37000"/>
                  <a:satMod val="300000"/>
                </a:srgbClr>
              </a:gs>
              <a:gs pos="100000">
                <a:srgbClr val="FEA500">
                  <a:tint val="15000"/>
                  <a:satMod val="350000"/>
                </a:srgbClr>
              </a:gs>
            </a:gsLst>
            <a:lin ang="16200000" scaled="1"/>
          </a:gradFill>
          <a:ln w="9525" cap="flat" cmpd="sng" algn="ctr">
            <a:solidFill>
              <a:srgbClr val="FEA5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Segoe UI"/>
                <a:ea typeface="+mn-ea"/>
                <a:cs typeface="+mn-cs"/>
              </a:rPr>
              <a:t>BPOS Transition</a:t>
            </a:r>
          </a:p>
        </p:txBody>
      </p:sp>
      <p:sp>
        <p:nvSpPr>
          <p:cNvPr id="65" name="Freeform 5"/>
          <p:cNvSpPr>
            <a:spLocks/>
          </p:cNvSpPr>
          <p:nvPr/>
        </p:nvSpPr>
        <p:spPr bwMode="auto">
          <a:xfrm>
            <a:off x="3572934" y="1113435"/>
            <a:ext cx="6883399" cy="241300"/>
          </a:xfrm>
          <a:prstGeom prst="roundRect">
            <a:avLst>
              <a:gd name="adj" fmla="val 7137"/>
            </a:avLst>
          </a:prstGeom>
          <a:noFill/>
          <a:ln w="25400" cap="flat" cmpd="sng" algn="ctr">
            <a:noFill/>
            <a:prstDash val="solid"/>
          </a:ln>
          <a:effectLst>
            <a:innerShdw blurRad="342900">
              <a:prstClr val="black">
                <a:alpha val="56000"/>
              </a:prstClr>
            </a:innerShdw>
          </a:effectLst>
          <a:extLst/>
        </p:spPr>
        <p:txBody>
          <a:bodyPr rtlCol="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solidFill>
                    <a:sysClr val="window" lastClr="FFFFFF">
                      <a:alpha val="0"/>
                    </a:sysClr>
                  </a:solidFill>
                </a:ln>
                <a:solidFill>
                  <a:srgbClr val="F37A1F">
                    <a:alpha val="99000"/>
                  </a:srgbClr>
                </a:solidFill>
                <a:effectLst/>
                <a:uLnTx/>
                <a:uFillTx/>
                <a:latin typeface="Segoe UI"/>
              </a:rPr>
              <a:t>Suites</a:t>
            </a:r>
          </a:p>
        </p:txBody>
      </p:sp>
      <p:sp>
        <p:nvSpPr>
          <p:cNvPr id="66" name="Freeform 5"/>
          <p:cNvSpPr>
            <a:spLocks/>
          </p:cNvSpPr>
          <p:nvPr/>
        </p:nvSpPr>
        <p:spPr bwMode="auto">
          <a:xfrm>
            <a:off x="1604433" y="1113435"/>
            <a:ext cx="1765301" cy="241300"/>
          </a:xfrm>
          <a:prstGeom prst="roundRect">
            <a:avLst>
              <a:gd name="adj" fmla="val 15073"/>
            </a:avLst>
          </a:prstGeom>
          <a:noFill/>
          <a:ln w="25400" cap="flat" cmpd="sng" algn="ctr">
            <a:noFill/>
            <a:prstDash val="solid"/>
          </a:ln>
          <a:effectLst>
            <a:innerShdw blurRad="342900">
              <a:prstClr val="black">
                <a:alpha val="56000"/>
              </a:prstClr>
            </a:innerShdw>
          </a:effectLst>
          <a:extLst/>
        </p:spPr>
        <p:txBody>
          <a:bodyPr rtlCol="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solidFill>
                    <a:sysClr val="window" lastClr="FFFFFF">
                      <a:alpha val="0"/>
                    </a:sysClr>
                  </a:solidFill>
                </a:ln>
                <a:solidFill>
                  <a:srgbClr val="F37A1F">
                    <a:alpha val="99000"/>
                  </a:srgbClr>
                </a:solidFill>
                <a:effectLst/>
                <a:uLnTx/>
                <a:uFillTx/>
                <a:latin typeface="Segoe UI"/>
              </a:rPr>
              <a:t>Components</a:t>
            </a:r>
          </a:p>
        </p:txBody>
      </p:sp>
      <p:sp>
        <p:nvSpPr>
          <p:cNvPr id="67" name="Rounded Rectangle 66"/>
          <p:cNvSpPr/>
          <p:nvPr/>
        </p:nvSpPr>
        <p:spPr bwMode="auto">
          <a:xfrm>
            <a:off x="3547534" y="3216692"/>
            <a:ext cx="1554480" cy="1250100"/>
          </a:xfrm>
          <a:prstGeom prst="roundRect">
            <a:avLst>
              <a:gd name="adj" fmla="val 4910"/>
            </a:avLst>
          </a:prstGeom>
          <a:solidFill>
            <a:srgbClr val="E6E6E6"/>
          </a:solidFill>
          <a:ln w="25400" cap="flat" cmpd="sng" algn="ctr">
            <a:noFill/>
            <a:prstDash val="solid"/>
          </a:ln>
          <a:effectLst>
            <a:innerShdw blurRad="342900">
              <a:prstClr val="black">
                <a:alpha val="56000"/>
              </a:prstClr>
            </a:innerShdw>
          </a:effectLst>
        </p:spPr>
        <p:txBody>
          <a:bodyPr lIns="45720" tIns="45720" rIns="45720" bIns="4572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solidFill>
                    <a:sysClr val="window" lastClr="FFFFFF">
                      <a:alpha val="0"/>
                    </a:sysClr>
                  </a:solidFill>
                </a:ln>
                <a:solidFill>
                  <a:sysClr val="windowText" lastClr="000000"/>
                </a:solidFill>
                <a:effectLst/>
                <a:uLnTx/>
                <a:uFillTx/>
              </a:rPr>
              <a:t>Office 365 </a:t>
            </a:r>
            <a:r>
              <a:rPr kumimoji="0" lang="en-US" sz="1600" b="1" i="0" u="none" strike="noStrike" kern="0" cap="none" spc="0" normalizeH="0" baseline="0" noProof="0" dirty="0">
                <a:ln>
                  <a:solidFill>
                    <a:sysClr val="window" lastClr="FFFFFF">
                      <a:alpha val="0"/>
                    </a:sysClr>
                  </a:solidFill>
                </a:ln>
                <a:solidFill>
                  <a:sysClr val="windowText" lastClr="000000"/>
                </a:solidFill>
                <a:effectLst/>
                <a:uLnTx/>
                <a:uFillTx/>
              </a:rPr>
              <a:t>E1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Includes: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Exchange Plan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SharePoint Plan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Lync Plan 2</a:t>
            </a:r>
            <a:endParaRPr kumimoji="0" lang="en-US" sz="1050" b="0" i="1" u="none" strike="noStrike" kern="0" cap="none" spc="0" normalizeH="0" baseline="0" noProof="0" dirty="0">
              <a:ln>
                <a:solidFill>
                  <a:sysClr val="window" lastClr="FFFFFF">
                    <a:alpha val="0"/>
                  </a:sysClr>
                </a:solidFill>
              </a:ln>
              <a:solidFill>
                <a:sysClr val="windowText" lastClr="000000"/>
              </a:solidFill>
              <a:effectLst/>
              <a:uLnTx/>
              <a:uFillTx/>
            </a:endParaRPr>
          </a:p>
        </p:txBody>
      </p:sp>
      <p:sp>
        <p:nvSpPr>
          <p:cNvPr id="68" name="Rounded Rectangle 67"/>
          <p:cNvSpPr/>
          <p:nvPr/>
        </p:nvSpPr>
        <p:spPr bwMode="auto">
          <a:xfrm>
            <a:off x="1680634" y="2860951"/>
            <a:ext cx="1737360" cy="274320"/>
          </a:xfrm>
          <a:prstGeom prst="roundRect">
            <a:avLst/>
          </a:prstGeom>
          <a:solidFill>
            <a:sysClr val="window" lastClr="FFFFFF"/>
          </a:solidFill>
          <a:ln w="12700" cap="rnd" cmpd="sng" algn="ctr">
            <a:noFill/>
            <a:prstDash val="sysDash"/>
            <a:headEnd type="oval"/>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solidFill>
                    <a:sysClr val="window" lastClr="FFFFFF">
                      <a:alpha val="0"/>
                    </a:sysClr>
                  </a:solidFill>
                </a:ln>
                <a:solidFill>
                  <a:sysClr val="windowText" lastClr="000000"/>
                </a:solidFill>
                <a:effectLst/>
                <a:uLnTx/>
                <a:uFillTx/>
                <a:latin typeface="Segoe UI"/>
                <a:ea typeface="+mn-ea"/>
                <a:cs typeface="+mn-cs"/>
              </a:rPr>
              <a:t>Office Web Apps</a:t>
            </a:r>
          </a:p>
        </p:txBody>
      </p:sp>
      <p:sp>
        <p:nvSpPr>
          <p:cNvPr id="69" name="Rounded Rectangle 68"/>
          <p:cNvSpPr/>
          <p:nvPr/>
        </p:nvSpPr>
        <p:spPr bwMode="auto">
          <a:xfrm>
            <a:off x="1680634" y="3186212"/>
            <a:ext cx="1737360" cy="274320"/>
          </a:xfrm>
          <a:prstGeom prst="roundRect">
            <a:avLst/>
          </a:prstGeom>
          <a:solidFill>
            <a:sysClr val="window" lastClr="FFFFFF"/>
          </a:solidFill>
          <a:ln w="12700" cap="rnd" cmpd="sng" algn="ctr">
            <a:noFill/>
            <a:prstDash val="sysDash"/>
            <a:headEnd type="oval"/>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solidFill>
                    <a:sysClr val="window" lastClr="FFFFFF">
                      <a:alpha val="0"/>
                    </a:sysClr>
                  </a:solidFill>
                </a:ln>
                <a:solidFill>
                  <a:sysClr val="windowText" lastClr="000000"/>
                </a:solidFill>
                <a:effectLst/>
                <a:uLnTx/>
                <a:uFillTx/>
                <a:latin typeface="Segoe UI"/>
                <a:ea typeface="+mn-ea"/>
                <a:cs typeface="+mn-cs"/>
              </a:rPr>
              <a:t>Email, calendar, AV/AS</a:t>
            </a:r>
          </a:p>
        </p:txBody>
      </p:sp>
      <p:sp>
        <p:nvSpPr>
          <p:cNvPr id="70" name="Rounded Rectangle 69"/>
          <p:cNvSpPr/>
          <p:nvPr/>
        </p:nvSpPr>
        <p:spPr bwMode="auto">
          <a:xfrm>
            <a:off x="1680634" y="3511473"/>
            <a:ext cx="1737360" cy="274320"/>
          </a:xfrm>
          <a:prstGeom prst="roundRect">
            <a:avLst/>
          </a:prstGeom>
          <a:solidFill>
            <a:sysClr val="window" lastClr="FFFFFF"/>
          </a:solidFill>
          <a:ln w="12700" cap="rnd" cmpd="sng" algn="ctr">
            <a:noFill/>
            <a:prstDash val="sysDash"/>
            <a:headEnd type="oval"/>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solidFill>
                    <a:sysClr val="window" lastClr="FFFFFF">
                      <a:alpha val="0"/>
                    </a:sysClr>
                  </a:solidFill>
                </a:ln>
                <a:solidFill>
                  <a:sysClr val="windowText" lastClr="000000"/>
                </a:solidFill>
                <a:effectLst/>
                <a:uLnTx/>
                <a:uFillTx/>
                <a:latin typeface="Segoe UI"/>
                <a:ea typeface="+mn-ea"/>
                <a:cs typeface="+mn-cs"/>
              </a:rPr>
              <a:t>Collaboration Portal</a:t>
            </a:r>
          </a:p>
        </p:txBody>
      </p:sp>
      <p:sp>
        <p:nvSpPr>
          <p:cNvPr id="71" name="Rounded Rectangle 70"/>
          <p:cNvSpPr/>
          <p:nvPr/>
        </p:nvSpPr>
        <p:spPr bwMode="auto">
          <a:xfrm>
            <a:off x="1680634" y="3836734"/>
            <a:ext cx="1737360" cy="274320"/>
          </a:xfrm>
          <a:prstGeom prst="roundRect">
            <a:avLst/>
          </a:prstGeom>
          <a:solidFill>
            <a:sysClr val="window" lastClr="FFFFFF"/>
          </a:solidFill>
          <a:ln w="12700" cap="rnd" cmpd="sng" algn="ctr">
            <a:noFill/>
            <a:prstDash val="sysDash"/>
            <a:headEnd type="oval"/>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solidFill>
                    <a:sysClr val="window" lastClr="FFFFFF">
                      <a:alpha val="0"/>
                    </a:sysClr>
                  </a:solidFill>
                </a:ln>
                <a:solidFill>
                  <a:sysClr val="windowText" lastClr="000000"/>
                </a:solidFill>
                <a:effectLst/>
                <a:uLnTx/>
                <a:uFillTx/>
                <a:latin typeface="Segoe UI"/>
                <a:ea typeface="+mn-ea"/>
                <a:cs typeface="+mn-cs"/>
              </a:rPr>
              <a:t>Conferencing</a:t>
            </a:r>
          </a:p>
        </p:txBody>
      </p:sp>
      <p:sp>
        <p:nvSpPr>
          <p:cNvPr id="72" name="Rounded Rectangle 71"/>
          <p:cNvSpPr/>
          <p:nvPr/>
        </p:nvSpPr>
        <p:spPr bwMode="auto">
          <a:xfrm>
            <a:off x="1680634" y="4161992"/>
            <a:ext cx="1737360" cy="274320"/>
          </a:xfrm>
          <a:prstGeom prst="roundRect">
            <a:avLst/>
          </a:prstGeom>
          <a:solidFill>
            <a:sysClr val="window" lastClr="FFFFFF"/>
          </a:solidFill>
          <a:ln w="12700" cap="rnd" cmpd="sng" algn="ctr">
            <a:noFill/>
            <a:prstDash val="sysDash"/>
            <a:headEnd type="oval"/>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solidFill>
                    <a:sysClr val="window" lastClr="FFFFFF">
                      <a:alpha val="0"/>
                    </a:sysClr>
                  </a:solidFill>
                </a:ln>
                <a:solidFill>
                  <a:sysClr val="windowText" lastClr="000000"/>
                </a:solidFill>
                <a:effectLst/>
                <a:uLnTx/>
                <a:uFillTx/>
                <a:latin typeface="Segoe UI"/>
                <a:ea typeface="+mn-ea"/>
                <a:cs typeface="+mn-cs"/>
              </a:rPr>
              <a:t>IM &amp; presence</a:t>
            </a:r>
          </a:p>
        </p:txBody>
      </p:sp>
      <p:sp>
        <p:nvSpPr>
          <p:cNvPr id="73" name="Rounded Rectangle 72"/>
          <p:cNvSpPr/>
          <p:nvPr/>
        </p:nvSpPr>
        <p:spPr bwMode="auto">
          <a:xfrm>
            <a:off x="1680634" y="1885168"/>
            <a:ext cx="1737360" cy="274320"/>
          </a:xfrm>
          <a:prstGeom prst="roundRect">
            <a:avLst/>
          </a:prstGeom>
          <a:solidFill>
            <a:sysClr val="window" lastClr="FFFFFF"/>
          </a:solidFill>
          <a:ln w="12700" cap="rnd" cmpd="sng" algn="ctr">
            <a:noFill/>
            <a:prstDash val="sysDash"/>
            <a:headEnd type="oval"/>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solidFill>
                    <a:sysClr val="window" lastClr="FFFFFF">
                      <a:alpha val="0"/>
                    </a:sysClr>
                  </a:solidFill>
                </a:ln>
                <a:solidFill>
                  <a:sysClr val="windowText" lastClr="000000"/>
                </a:solidFill>
                <a:effectLst/>
                <a:uLnTx/>
                <a:uFillTx/>
                <a:latin typeface="Segoe UI"/>
                <a:ea typeface="+mn-ea"/>
                <a:cs typeface="+mn-cs"/>
              </a:rPr>
              <a:t>Office </a:t>
            </a:r>
            <a:r>
              <a:rPr kumimoji="0" lang="en-US" sz="1100" b="0" i="0" u="none" strike="noStrike" kern="0" cap="none" spc="0" normalizeH="0" baseline="0" noProof="0" dirty="0" smtClean="0">
                <a:ln>
                  <a:solidFill>
                    <a:sysClr val="window" lastClr="FFFFFF">
                      <a:alpha val="0"/>
                    </a:sysClr>
                  </a:solidFill>
                </a:ln>
                <a:solidFill>
                  <a:sysClr val="windowText" lastClr="000000"/>
                </a:solidFill>
                <a:effectLst/>
                <a:uLnTx/>
                <a:uFillTx/>
                <a:latin typeface="Segoe UI"/>
                <a:ea typeface="+mn-ea"/>
                <a:cs typeface="+mn-cs"/>
              </a:rPr>
              <a:t>Pro Plus</a:t>
            </a:r>
            <a:endParaRPr kumimoji="0" lang="en-US" sz="1100" b="0" i="0" u="none" strike="noStrike" kern="0" cap="none" spc="0" normalizeH="0" baseline="0" noProof="0" dirty="0">
              <a:ln>
                <a:solidFill>
                  <a:sysClr val="window" lastClr="FFFFFF">
                    <a:alpha val="0"/>
                  </a:sysClr>
                </a:solidFill>
              </a:ln>
              <a:solidFill>
                <a:sysClr val="windowText" lastClr="000000"/>
              </a:solidFill>
              <a:effectLst/>
              <a:uLnTx/>
              <a:uFillTx/>
              <a:latin typeface="Segoe UI"/>
              <a:ea typeface="+mn-ea"/>
              <a:cs typeface="+mn-cs"/>
            </a:endParaRPr>
          </a:p>
        </p:txBody>
      </p:sp>
      <p:sp>
        <p:nvSpPr>
          <p:cNvPr id="74" name="Rounded Rectangle 73"/>
          <p:cNvSpPr/>
          <p:nvPr/>
        </p:nvSpPr>
        <p:spPr bwMode="auto">
          <a:xfrm>
            <a:off x="1680634" y="2535690"/>
            <a:ext cx="1737360" cy="274320"/>
          </a:xfrm>
          <a:prstGeom prst="roundRect">
            <a:avLst/>
          </a:prstGeom>
          <a:solidFill>
            <a:sysClr val="window" lastClr="FFFFFF"/>
          </a:solidFill>
          <a:ln w="12700" cap="rnd" cmpd="sng" algn="ctr">
            <a:noFill/>
            <a:prstDash val="sysDash"/>
            <a:headEnd type="oval"/>
          </a:ln>
          <a:effectLst>
            <a:outerShdw blurRad="63500" sx="102000" sy="102000" algn="ctr"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solidFill>
                    <a:sysClr val="window" lastClr="FFFFFF">
                      <a:alpha val="0"/>
                    </a:sysClr>
                  </a:solidFill>
                </a:ln>
                <a:solidFill>
                  <a:sysClr val="windowText" lastClr="000000"/>
                </a:solidFill>
                <a:effectLst/>
                <a:uLnTx/>
                <a:uFillTx/>
                <a:latin typeface="Segoe UI"/>
                <a:ea typeface="+mn-ea"/>
                <a:cs typeface="+mn-cs"/>
              </a:rPr>
              <a:t>Forms, Access/Excel</a:t>
            </a:r>
            <a:r>
              <a:rPr kumimoji="0" lang="en-US" sz="1100" b="0" i="0" u="none" strike="noStrike" kern="0" cap="none" spc="0" normalizeH="0" baseline="0" noProof="0" dirty="0" smtClean="0">
                <a:ln>
                  <a:solidFill>
                    <a:sysClr val="window" lastClr="FFFFFF">
                      <a:alpha val="0"/>
                    </a:sysClr>
                  </a:solidFill>
                </a:ln>
                <a:solidFill>
                  <a:sysClr val="windowText" lastClr="000000"/>
                </a:solidFill>
                <a:effectLst/>
                <a:uLnTx/>
                <a:uFillTx/>
                <a:latin typeface="Segoe U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solidFill>
                    <a:sysClr val="window" lastClr="FFFFFF">
                      <a:alpha val="0"/>
                    </a:sysClr>
                  </a:solidFill>
                </a:ln>
                <a:solidFill>
                  <a:sysClr val="windowText" lastClr="000000"/>
                </a:solidFill>
                <a:effectLst/>
                <a:uLnTx/>
                <a:uFillTx/>
                <a:latin typeface="Segoe UI"/>
                <a:ea typeface="+mn-ea"/>
                <a:cs typeface="+mn-cs"/>
              </a:rPr>
              <a:t>Visio </a:t>
            </a:r>
            <a:r>
              <a:rPr kumimoji="0" lang="en-US" sz="1100" b="0" i="0" u="none" strike="noStrike" kern="0" cap="none" spc="0" normalizeH="0" baseline="0" noProof="0" dirty="0">
                <a:ln>
                  <a:solidFill>
                    <a:sysClr val="window" lastClr="FFFFFF">
                      <a:alpha val="0"/>
                    </a:sysClr>
                  </a:solidFill>
                </a:ln>
                <a:solidFill>
                  <a:sysClr val="windowText" lastClr="000000"/>
                </a:solidFill>
                <a:effectLst/>
                <a:uLnTx/>
                <a:uFillTx/>
                <a:latin typeface="Segoe UI"/>
                <a:ea typeface="+mn-ea"/>
                <a:cs typeface="+mn-cs"/>
              </a:rPr>
              <a:t>Services</a:t>
            </a:r>
          </a:p>
        </p:txBody>
      </p:sp>
      <p:sp>
        <p:nvSpPr>
          <p:cNvPr id="75" name="Rounded Rectangle 74"/>
          <p:cNvSpPr/>
          <p:nvPr/>
        </p:nvSpPr>
        <p:spPr bwMode="auto">
          <a:xfrm>
            <a:off x="1680634" y="2210429"/>
            <a:ext cx="1737360" cy="274320"/>
          </a:xfrm>
          <a:prstGeom prst="roundRect">
            <a:avLst/>
          </a:prstGeom>
          <a:solidFill>
            <a:sysClr val="window" lastClr="FFFFFF"/>
          </a:solidFill>
          <a:ln w="12700" cap="rnd" cmpd="sng" algn="ctr">
            <a:noFill/>
            <a:prstDash val="sysDash"/>
            <a:headEnd type="oval"/>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solidFill>
                    <a:sysClr val="window" lastClr="FFFFFF">
                      <a:alpha val="0"/>
                    </a:sysClr>
                  </a:solidFill>
                </a:ln>
                <a:solidFill>
                  <a:sysClr val="windowText" lastClr="000000"/>
                </a:solidFill>
                <a:effectLst/>
                <a:uLnTx/>
                <a:uFillTx/>
                <a:latin typeface="Segoe UI"/>
                <a:ea typeface="+mn-ea"/>
                <a:cs typeface="+mn-cs"/>
              </a:rPr>
              <a:t>Voicemail &amp; Archive</a:t>
            </a:r>
          </a:p>
        </p:txBody>
      </p:sp>
      <p:sp>
        <p:nvSpPr>
          <p:cNvPr id="76" name="Rounded Rectangle 75"/>
          <p:cNvSpPr/>
          <p:nvPr/>
        </p:nvSpPr>
        <p:spPr bwMode="auto">
          <a:xfrm>
            <a:off x="7082366" y="1891776"/>
            <a:ext cx="1554480" cy="2542032"/>
          </a:xfrm>
          <a:prstGeom prst="roundRect">
            <a:avLst>
              <a:gd name="adj" fmla="val 4910"/>
            </a:avLst>
          </a:prstGeom>
          <a:solidFill>
            <a:srgbClr val="E6E6E6"/>
          </a:solidFill>
          <a:ln w="25400" cap="flat" cmpd="sng" algn="ctr">
            <a:noFill/>
            <a:prstDash val="solid"/>
          </a:ln>
          <a:effectLst>
            <a:innerShdw blurRad="342900">
              <a:prstClr val="black">
                <a:alpha val="56000"/>
              </a:prstClr>
            </a:innerShdw>
          </a:effectLst>
        </p:spPr>
        <p:txBody>
          <a:bodyPr lIns="45720" tIns="45720" rIns="45720" bIns="4572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solidFill>
                    <a:sysClr val="window" lastClr="FFFFFF">
                      <a:alpha val="0"/>
                    </a:sysClr>
                  </a:solidFill>
                </a:ln>
                <a:solidFill>
                  <a:sysClr val="windowText" lastClr="000000"/>
                </a:solidFill>
                <a:effectLst/>
                <a:uLnTx/>
                <a:uFillTx/>
              </a:rPr>
              <a:t>Office 365 </a:t>
            </a:r>
            <a:r>
              <a:rPr kumimoji="0" lang="en-US" sz="1600" b="1" i="0" u="none" strike="noStrike" kern="0" cap="none" spc="0" normalizeH="0" baseline="0" noProof="0" dirty="0">
                <a:ln>
                  <a:solidFill>
                    <a:sysClr val="window" lastClr="FFFFFF">
                      <a:alpha val="0"/>
                    </a:sysClr>
                  </a:solidFill>
                </a:ln>
                <a:solidFill>
                  <a:sysClr val="windowText" lastClr="000000"/>
                </a:solidFill>
                <a:effectLst/>
                <a:uLnTx/>
                <a:uFillTx/>
              </a:rPr>
              <a:t>E3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solidFill>
                  <a:sysClr val="window" lastClr="FFFFFF">
                    <a:alpha val="0"/>
                  </a:sysClr>
                </a:solid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Includes: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Exchange Plan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SharePoint Plan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Lync Plan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Office ProPlus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Office Web Apps</a:t>
            </a:r>
            <a:endParaRPr kumimoji="0" lang="en-US" sz="1050" b="0" i="1" u="none" strike="noStrike" kern="0" cap="none" spc="0" normalizeH="0" baseline="0" noProof="0" dirty="0">
              <a:ln>
                <a:solidFill>
                  <a:sysClr val="window" lastClr="FFFFFF">
                    <a:alpha val="0"/>
                  </a:sysClr>
                </a:solidFill>
              </a:ln>
              <a:solidFill>
                <a:sysClr val="windowText" lastClr="000000"/>
              </a:solidFill>
              <a:effectLst/>
              <a:uLnTx/>
              <a:uFillTx/>
            </a:endParaRPr>
          </a:p>
        </p:txBody>
      </p:sp>
      <p:sp>
        <p:nvSpPr>
          <p:cNvPr id="77" name="Rounded Rectangle 76"/>
          <p:cNvSpPr/>
          <p:nvPr/>
        </p:nvSpPr>
        <p:spPr bwMode="auto">
          <a:xfrm>
            <a:off x="8830733" y="1470148"/>
            <a:ext cx="1554480" cy="2962280"/>
          </a:xfrm>
          <a:prstGeom prst="roundRect">
            <a:avLst>
              <a:gd name="adj" fmla="val 4910"/>
            </a:avLst>
          </a:prstGeom>
          <a:solidFill>
            <a:srgbClr val="E6E6E6"/>
          </a:solidFill>
          <a:ln w="25400" cap="flat" cmpd="sng" algn="ctr">
            <a:noFill/>
            <a:prstDash val="solid"/>
          </a:ln>
          <a:effectLst>
            <a:innerShdw blurRad="342900">
              <a:prstClr val="black">
                <a:alpha val="56000"/>
              </a:prstClr>
            </a:innerShdw>
          </a:effectLst>
        </p:spPr>
        <p:txBody>
          <a:bodyPr lIns="45720" tIns="45720" rIns="45720" bIns="4572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solidFill>
                    <a:sysClr val="window" lastClr="FFFFFF">
                      <a:alpha val="0"/>
                    </a:sysClr>
                  </a:solidFill>
                </a:ln>
                <a:solidFill>
                  <a:sysClr val="windowText" lastClr="000000"/>
                </a:solidFill>
                <a:effectLst/>
                <a:uLnTx/>
                <a:uFillTx/>
              </a:rPr>
              <a:t>Office 365 </a:t>
            </a:r>
            <a:r>
              <a:rPr kumimoji="0" lang="en-US" sz="1600" b="1" i="0" u="none" strike="noStrike" kern="0" cap="none" spc="0" normalizeH="0" baseline="0" noProof="0" dirty="0">
                <a:ln>
                  <a:solidFill>
                    <a:sysClr val="window" lastClr="FFFFFF">
                      <a:alpha val="0"/>
                    </a:sysClr>
                  </a:solidFill>
                </a:ln>
                <a:solidFill>
                  <a:sysClr val="windowText" lastClr="000000"/>
                </a:solidFill>
                <a:effectLst/>
                <a:uLnTx/>
                <a:uFillTx/>
              </a:rPr>
              <a:t>E4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solidFill>
                  <a:sysClr val="window" lastClr="FFFFFF">
                    <a:alpha val="0"/>
                  </a:sysClr>
                </a:solid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Includes: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Exchange Plan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SharePoint Plan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Lync Plan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Office ProPlus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Office Web Apps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Lync Plus (Voice)</a:t>
            </a:r>
            <a:endParaRPr kumimoji="0" lang="en-US" sz="1050" b="0" i="1" u="none" strike="noStrike" kern="0" cap="none" spc="0" normalizeH="0" baseline="0" noProof="0" dirty="0">
              <a:ln>
                <a:solidFill>
                  <a:sysClr val="window" lastClr="FFFFFF">
                    <a:alpha val="0"/>
                  </a:sysClr>
                </a:solidFill>
              </a:ln>
              <a:solidFill>
                <a:sysClr val="windowText" lastClr="000000"/>
              </a:solidFill>
              <a:effectLst/>
              <a:uLnTx/>
              <a:uFillTx/>
            </a:endParaRPr>
          </a:p>
        </p:txBody>
      </p:sp>
      <p:sp>
        <p:nvSpPr>
          <p:cNvPr id="78" name="Rounded Rectangle 77"/>
          <p:cNvSpPr/>
          <p:nvPr/>
        </p:nvSpPr>
        <p:spPr bwMode="auto">
          <a:xfrm>
            <a:off x="1680634" y="1514046"/>
            <a:ext cx="1737360" cy="274320"/>
          </a:xfrm>
          <a:prstGeom prst="roundRect">
            <a:avLst/>
          </a:prstGeom>
          <a:solidFill>
            <a:sysClr val="window" lastClr="FFFFFF"/>
          </a:solidFill>
          <a:ln w="12700" cap="rnd" cmpd="sng" algn="ctr">
            <a:noFill/>
            <a:prstDash val="sysDash"/>
            <a:headEnd type="oval"/>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solidFill>
                    <a:sysClr val="window" lastClr="FFFFFF">
                      <a:alpha val="0"/>
                    </a:sysClr>
                  </a:solidFill>
                </a:ln>
                <a:solidFill>
                  <a:sysClr val="windowText" lastClr="000000"/>
                </a:solidFill>
                <a:effectLst/>
                <a:uLnTx/>
                <a:uFillTx/>
                <a:latin typeface="Segoe UI"/>
                <a:ea typeface="+mn-ea"/>
                <a:cs typeface="+mn-cs"/>
              </a:rPr>
              <a:t>Voice</a:t>
            </a:r>
          </a:p>
        </p:txBody>
      </p:sp>
      <p:sp>
        <p:nvSpPr>
          <p:cNvPr id="79" name="Rounded Rectangle 78"/>
          <p:cNvSpPr/>
          <p:nvPr/>
        </p:nvSpPr>
        <p:spPr bwMode="auto">
          <a:xfrm>
            <a:off x="5308600" y="2860403"/>
            <a:ext cx="1554480" cy="1572768"/>
          </a:xfrm>
          <a:prstGeom prst="roundRect">
            <a:avLst>
              <a:gd name="adj" fmla="val 4910"/>
            </a:avLst>
          </a:prstGeom>
          <a:solidFill>
            <a:srgbClr val="E6E6E6"/>
          </a:solidFill>
          <a:ln w="25400" cap="flat" cmpd="sng" algn="ctr">
            <a:noFill/>
            <a:prstDash val="solid"/>
          </a:ln>
          <a:effectLst>
            <a:innerShdw blurRad="342900">
              <a:prstClr val="black">
                <a:alpha val="56000"/>
              </a:prstClr>
            </a:innerShdw>
          </a:effectLst>
        </p:spPr>
        <p:txBody>
          <a:bodyPr lIns="45720" tIns="45720" rIns="45720" bIns="4572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solidFill>
                    <a:sysClr val="window" lastClr="FFFFFF">
                      <a:alpha val="0"/>
                    </a:sysClr>
                  </a:solidFill>
                </a:ln>
                <a:solidFill>
                  <a:sysClr val="windowText" lastClr="000000"/>
                </a:solidFill>
                <a:effectLst/>
                <a:uLnTx/>
                <a:uFillTx/>
              </a:rPr>
              <a:t>Office 365 </a:t>
            </a:r>
            <a:r>
              <a:rPr kumimoji="0" lang="en-US" sz="1600" b="1" i="0" u="none" strike="noStrike" kern="0" cap="none" spc="0" normalizeH="0" baseline="0" noProof="0" dirty="0">
                <a:ln>
                  <a:solidFill>
                    <a:sysClr val="window" lastClr="FFFFFF">
                      <a:alpha val="0"/>
                    </a:sysClr>
                  </a:solidFill>
                </a:ln>
                <a:solidFill>
                  <a:sysClr val="windowText" lastClr="000000"/>
                </a:solidFill>
                <a:effectLst/>
                <a:uLnTx/>
                <a:uFillTx/>
              </a:rPr>
              <a:t>E2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smtClean="0">
              <a:ln>
                <a:solidFill>
                  <a:sysClr val="window" lastClr="FFFFFF">
                    <a:alpha val="0"/>
                  </a:sysClr>
                </a:solid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Includes: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Exchange Plan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SharePoint Plan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Lync Plan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Office Web Apps</a:t>
            </a:r>
            <a:endParaRPr kumimoji="0" lang="en-US" sz="1050" b="0" i="1" u="none" strike="noStrike" kern="0" cap="none" spc="0" normalizeH="0" baseline="0" noProof="0" dirty="0">
              <a:ln>
                <a:solidFill>
                  <a:sysClr val="window" lastClr="FFFFFF">
                    <a:alpha val="0"/>
                  </a:sysClr>
                </a:solidFill>
              </a:ln>
              <a:solidFill>
                <a:sysClr val="windowText" lastClr="000000"/>
              </a:solidFill>
              <a:effectLst/>
              <a:uLnTx/>
              <a:uFillTx/>
            </a:endParaRPr>
          </a:p>
        </p:txBody>
      </p:sp>
      <p:cxnSp>
        <p:nvCxnSpPr>
          <p:cNvPr id="80" name="Straight Connector 79"/>
          <p:cNvCxnSpPr/>
          <p:nvPr/>
        </p:nvCxnSpPr>
        <p:spPr>
          <a:xfrm>
            <a:off x="1680634" y="3162792"/>
            <a:ext cx="3421380" cy="0"/>
          </a:xfrm>
          <a:prstGeom prst="line">
            <a:avLst/>
          </a:prstGeom>
          <a:noFill/>
          <a:ln w="38100" cap="flat" cmpd="sng" algn="ctr">
            <a:solidFill>
              <a:srgbClr val="EE7816">
                <a:shade val="95000"/>
                <a:satMod val="105000"/>
                <a:alpha val="50000"/>
              </a:srgbClr>
            </a:solidFill>
            <a:prstDash val="sysDash"/>
          </a:ln>
          <a:effectLst/>
        </p:spPr>
      </p:cxnSp>
      <p:cxnSp>
        <p:nvCxnSpPr>
          <p:cNvPr id="81" name="Straight Connector 80"/>
          <p:cNvCxnSpPr/>
          <p:nvPr/>
        </p:nvCxnSpPr>
        <p:spPr>
          <a:xfrm>
            <a:off x="1686082" y="2833516"/>
            <a:ext cx="5176998" cy="0"/>
          </a:xfrm>
          <a:prstGeom prst="line">
            <a:avLst/>
          </a:prstGeom>
          <a:noFill/>
          <a:ln w="38100" cap="flat" cmpd="sng" algn="ctr">
            <a:solidFill>
              <a:srgbClr val="EE7816">
                <a:shade val="95000"/>
                <a:satMod val="105000"/>
                <a:alpha val="50000"/>
              </a:srgbClr>
            </a:solidFill>
            <a:prstDash val="sysDash"/>
          </a:ln>
          <a:effectLst/>
        </p:spPr>
      </p:cxnSp>
      <p:cxnSp>
        <p:nvCxnSpPr>
          <p:cNvPr id="82" name="Straight Connector 81"/>
          <p:cNvCxnSpPr/>
          <p:nvPr/>
        </p:nvCxnSpPr>
        <p:spPr>
          <a:xfrm>
            <a:off x="1683366" y="1829348"/>
            <a:ext cx="6953480" cy="0"/>
          </a:xfrm>
          <a:prstGeom prst="line">
            <a:avLst/>
          </a:prstGeom>
          <a:noFill/>
          <a:ln w="38100" cap="flat" cmpd="sng" algn="ctr">
            <a:solidFill>
              <a:srgbClr val="EE7816">
                <a:shade val="95000"/>
                <a:satMod val="105000"/>
                <a:alpha val="50000"/>
              </a:srgbClr>
            </a:solidFill>
            <a:prstDash val="sysDash"/>
          </a:ln>
          <a:effectLst/>
        </p:spPr>
      </p:cxnSp>
      <p:cxnSp>
        <p:nvCxnSpPr>
          <p:cNvPr id="83" name="Straight Connector 82"/>
          <p:cNvCxnSpPr/>
          <p:nvPr/>
        </p:nvCxnSpPr>
        <p:spPr>
          <a:xfrm>
            <a:off x="1680650" y="1456335"/>
            <a:ext cx="8663347" cy="0"/>
          </a:xfrm>
          <a:prstGeom prst="line">
            <a:avLst/>
          </a:prstGeom>
          <a:noFill/>
          <a:ln w="38100" cap="flat" cmpd="sng" algn="ctr">
            <a:solidFill>
              <a:srgbClr val="EE7816">
                <a:shade val="95000"/>
                <a:satMod val="105000"/>
                <a:alpha val="50000"/>
              </a:srgbClr>
            </a:solidFill>
            <a:prstDash val="sysDash"/>
          </a:ln>
          <a:effectLst/>
        </p:spPr>
      </p:cxnSp>
      <p:sp>
        <p:nvSpPr>
          <p:cNvPr id="84" name="Rounded Rectangle 83"/>
          <p:cNvSpPr/>
          <p:nvPr/>
        </p:nvSpPr>
        <p:spPr bwMode="auto">
          <a:xfrm>
            <a:off x="3547534" y="5496550"/>
            <a:ext cx="1645920" cy="1097280"/>
          </a:xfrm>
          <a:prstGeom prst="roundRect">
            <a:avLst>
              <a:gd name="adj" fmla="val 8219"/>
            </a:avLst>
          </a:prstGeom>
          <a:solidFill>
            <a:srgbClr val="E6E6E6"/>
          </a:solidFill>
          <a:ln w="25400" cap="flat" cmpd="sng" algn="ctr">
            <a:noFill/>
            <a:prstDash val="solid"/>
          </a:ln>
          <a:effectLst>
            <a:innerShdw blurRad="342900">
              <a:prstClr val="black">
                <a:alpha val="56000"/>
              </a:prstClr>
            </a:innerShdw>
          </a:effectLst>
        </p:spPr>
        <p:txBody>
          <a:bodyPr tIns="9144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solidFill>
                    <a:sysClr val="window" lastClr="FFFFFF">
                      <a:alpha val="0"/>
                    </a:sysClr>
                  </a:solidFill>
                </a:ln>
                <a:solidFill>
                  <a:sysClr val="windowText" lastClr="000000"/>
                </a:solidFill>
                <a:effectLst/>
                <a:uLnTx/>
                <a:uFillTx/>
              </a:rPr>
              <a:t>Office 365 </a:t>
            </a:r>
            <a:r>
              <a:rPr kumimoji="0" lang="en-US" sz="1400" b="1" i="0" u="none" strike="noStrike" kern="0" cap="none" spc="0" normalizeH="0" baseline="0" noProof="0" dirty="0">
                <a:ln>
                  <a:solidFill>
                    <a:sysClr val="window" lastClr="FFFFFF">
                      <a:alpha val="0"/>
                    </a:sysClr>
                  </a:solidFill>
                </a:ln>
                <a:solidFill>
                  <a:sysClr val="windowText" lastClr="000000"/>
                </a:solidFill>
                <a:effectLst/>
                <a:uLnTx/>
                <a:uFillTx/>
              </a:rPr>
              <a:t>K1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Includes</a:t>
            </a:r>
            <a:r>
              <a:rPr kumimoji="0" lang="en-US" sz="1050" b="0" i="1" u="none" strike="noStrike" kern="0" cap="none" spc="0" normalizeH="0" baseline="0" noProof="0" dirty="0">
                <a:ln>
                  <a:solidFill>
                    <a:sysClr val="window" lastClr="FFFFFF">
                      <a:alpha val="0"/>
                    </a:sysClr>
                  </a:solidFill>
                </a:ln>
                <a:solidFill>
                  <a:sysClr val="windowText" lastClr="000000"/>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a:ln>
                  <a:solidFill>
                    <a:sysClr val="window" lastClr="FFFFFF">
                      <a:alpha val="0"/>
                    </a:sysClr>
                  </a:solidFill>
                </a:ln>
                <a:solidFill>
                  <a:sysClr val="windowText" lastClr="000000"/>
                </a:solidFill>
                <a:effectLst/>
                <a:uLnTx/>
                <a:uFillTx/>
              </a:rPr>
              <a:t>Exchange Kiosk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a:ln>
                  <a:solidFill>
                    <a:sysClr val="window" lastClr="FFFFFF">
                      <a:alpha val="0"/>
                    </a:sysClr>
                  </a:solidFill>
                </a:ln>
                <a:solidFill>
                  <a:sysClr val="windowText" lastClr="000000"/>
                </a:solidFill>
                <a:effectLst/>
                <a:uLnTx/>
                <a:uFillTx/>
              </a:rPr>
              <a:t>SharePoint Kiosk</a:t>
            </a:r>
          </a:p>
        </p:txBody>
      </p:sp>
      <p:sp>
        <p:nvSpPr>
          <p:cNvPr id="85" name="Rounded Rectangle 84"/>
          <p:cNvSpPr/>
          <p:nvPr/>
        </p:nvSpPr>
        <p:spPr bwMode="auto">
          <a:xfrm>
            <a:off x="1640732" y="4856470"/>
            <a:ext cx="1801368" cy="502920"/>
          </a:xfrm>
          <a:prstGeom prst="roundRect">
            <a:avLst>
              <a:gd name="adj" fmla="val 10606"/>
            </a:avLst>
          </a:prstGeom>
          <a:solidFill>
            <a:sysClr val="window" lastClr="FFFFFF"/>
          </a:solidFill>
          <a:ln w="12700" cap="rnd" cmpd="sng" algn="ctr">
            <a:noFill/>
            <a:prstDash val="sysDash"/>
            <a:headEnd type="oval"/>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solidFill>
                    <a:sysClr val="window" lastClr="FFFFFF">
                      <a:alpha val="0"/>
                    </a:sysClr>
                  </a:solidFill>
                </a:ln>
                <a:solidFill>
                  <a:sysClr val="windowText" lastClr="000000"/>
                </a:solidFill>
                <a:effectLst/>
                <a:uLnTx/>
                <a:uFillTx/>
                <a:latin typeface="Segoe UI"/>
                <a:ea typeface="+mn-ea"/>
                <a:cs typeface="+mn-cs"/>
              </a:rPr>
              <a:t>Office Web Apps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solidFill>
                    <a:sysClr val="window" lastClr="FFFFFF">
                      <a:alpha val="0"/>
                    </a:sysClr>
                  </a:solidFill>
                </a:ln>
                <a:solidFill>
                  <a:sysClr val="windowText" lastClr="000000"/>
                </a:solidFill>
                <a:effectLst/>
                <a:uLnTx/>
                <a:uFillTx/>
                <a:latin typeface="Segoe UI"/>
                <a:ea typeface="+mn-ea"/>
                <a:cs typeface="+mn-cs"/>
              </a:rPr>
              <a:t>Not offered standalone</a:t>
            </a:r>
          </a:p>
        </p:txBody>
      </p:sp>
      <p:sp>
        <p:nvSpPr>
          <p:cNvPr id="86" name="Rounded Rectangle 85"/>
          <p:cNvSpPr/>
          <p:nvPr/>
        </p:nvSpPr>
        <p:spPr bwMode="auto">
          <a:xfrm>
            <a:off x="1640731" y="5496550"/>
            <a:ext cx="1801368" cy="502920"/>
          </a:xfrm>
          <a:prstGeom prst="roundRect">
            <a:avLst>
              <a:gd name="adj" fmla="val 10606"/>
            </a:avLst>
          </a:prstGeom>
          <a:solidFill>
            <a:sysClr val="window" lastClr="FFFFFF"/>
          </a:solidFill>
          <a:ln w="12700" cap="rnd" cmpd="sng" algn="ctr">
            <a:noFill/>
            <a:prstDash val="sysDash"/>
            <a:headEnd type="oval"/>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solidFill>
                    <a:sysClr val="window" lastClr="FFFFFF">
                      <a:alpha val="0"/>
                    </a:sysClr>
                  </a:solidFill>
                </a:ln>
                <a:solidFill>
                  <a:sysClr val="windowText" lastClr="000000"/>
                </a:solidFill>
                <a:effectLst/>
                <a:uLnTx/>
                <a:uFillTx/>
                <a:latin typeface="Segoe UI"/>
                <a:ea typeface="+mn-ea"/>
                <a:cs typeface="+mn-cs"/>
              </a:rPr>
              <a:t>SharePoint Online Kiosk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solidFill>
                    <a:sysClr val="window" lastClr="FFFFFF">
                      <a:alpha val="0"/>
                    </a:sysClr>
                  </a:solidFill>
                </a:ln>
                <a:solidFill>
                  <a:sysClr val="windowText" lastClr="000000"/>
                </a:solidFill>
                <a:effectLst/>
                <a:uLnTx/>
                <a:uFillTx/>
                <a:latin typeface="Segoe UI"/>
                <a:ea typeface="+mn-ea"/>
                <a:cs typeface="+mn-cs"/>
              </a:rPr>
              <a:t>Not offered standalone</a:t>
            </a:r>
          </a:p>
        </p:txBody>
      </p:sp>
      <p:sp>
        <p:nvSpPr>
          <p:cNvPr id="87" name="Rounded Rectangle 86"/>
          <p:cNvSpPr/>
          <p:nvPr/>
        </p:nvSpPr>
        <p:spPr bwMode="auto">
          <a:xfrm>
            <a:off x="1640731" y="6090910"/>
            <a:ext cx="1801368" cy="502920"/>
          </a:xfrm>
          <a:prstGeom prst="roundRect">
            <a:avLst>
              <a:gd name="adj" fmla="val 10606"/>
            </a:avLst>
          </a:prstGeom>
          <a:solidFill>
            <a:sysClr val="window" lastClr="FFFFFF"/>
          </a:solidFill>
          <a:ln w="12700" cap="rnd" cmpd="sng" algn="ctr">
            <a:noFill/>
            <a:prstDash val="sysDash"/>
            <a:headEnd type="oval"/>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solidFill>
                    <a:sysClr val="window" lastClr="FFFFFF">
                      <a:alpha val="0"/>
                    </a:sysClr>
                  </a:solidFill>
                </a:ln>
                <a:solidFill>
                  <a:sysClr val="windowText" lastClr="000000"/>
                </a:solidFill>
                <a:effectLst/>
                <a:uLnTx/>
                <a:uFillTx/>
                <a:latin typeface="Segoe UI"/>
                <a:ea typeface="+mn-ea"/>
                <a:cs typeface="+mn-cs"/>
              </a:rPr>
              <a:t>Exchange Online </a:t>
            </a:r>
            <a:r>
              <a:rPr kumimoji="0" lang="en-US" sz="1100" b="0" i="0" u="none" strike="noStrike" kern="0" cap="none" spc="0" normalizeH="0" baseline="0" noProof="0" dirty="0" smtClean="0">
                <a:ln>
                  <a:solidFill>
                    <a:sysClr val="window" lastClr="FFFFFF">
                      <a:alpha val="0"/>
                    </a:sysClr>
                  </a:solidFill>
                </a:ln>
                <a:solidFill>
                  <a:sysClr val="windowText" lastClr="000000"/>
                </a:solidFill>
                <a:effectLst/>
                <a:uLnTx/>
                <a:uFillTx/>
                <a:latin typeface="Segoe UI"/>
                <a:ea typeface="+mn-ea"/>
                <a:cs typeface="+mn-cs"/>
              </a:rPr>
              <a:t>Kiosk</a:t>
            </a:r>
            <a:endParaRPr kumimoji="0" lang="en-US" sz="1100" b="0" i="0" u="none" strike="noStrike" kern="0" cap="none" spc="0" normalizeH="0" baseline="0" noProof="0" dirty="0">
              <a:ln>
                <a:solidFill>
                  <a:sysClr val="window" lastClr="FFFFFF">
                    <a:alpha val="0"/>
                  </a:sysClr>
                </a:solidFill>
              </a:ln>
              <a:solidFill>
                <a:sysClr val="windowText" lastClr="000000"/>
              </a:solidFill>
              <a:effectLst/>
              <a:uLnTx/>
              <a:uFillTx/>
              <a:latin typeface="Segoe UI"/>
              <a:ea typeface="+mn-ea"/>
              <a:cs typeface="+mn-cs"/>
            </a:endParaRPr>
          </a:p>
        </p:txBody>
      </p:sp>
      <p:sp>
        <p:nvSpPr>
          <p:cNvPr id="88" name="Rounded Rectangle 87"/>
          <p:cNvSpPr/>
          <p:nvPr/>
        </p:nvSpPr>
        <p:spPr bwMode="auto">
          <a:xfrm>
            <a:off x="5308600" y="4856470"/>
            <a:ext cx="1645920" cy="1737360"/>
          </a:xfrm>
          <a:prstGeom prst="roundRect">
            <a:avLst>
              <a:gd name="adj" fmla="val 4910"/>
            </a:avLst>
          </a:prstGeom>
          <a:solidFill>
            <a:srgbClr val="E6E6E6"/>
          </a:solidFill>
          <a:ln w="25400" cap="flat" cmpd="sng" algn="ctr">
            <a:noFill/>
            <a:prstDash val="solid"/>
          </a:ln>
          <a:effectLst>
            <a:innerShdw blurRad="342900">
              <a:prstClr val="black">
                <a:alpha val="56000"/>
              </a:prstClr>
            </a:innerShdw>
          </a:effectLst>
        </p:spPr>
        <p:txBody>
          <a:bodyPr tIns="9144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solidFill>
                    <a:sysClr val="window" lastClr="FFFFFF">
                      <a:alpha val="0"/>
                    </a:sysClr>
                  </a:solidFill>
                </a:ln>
                <a:solidFill>
                  <a:sysClr val="windowText" lastClr="000000"/>
                </a:solidFill>
                <a:effectLst/>
                <a:uLnTx/>
                <a:uFillTx/>
              </a:rPr>
              <a:t>Office 365 </a:t>
            </a:r>
            <a:r>
              <a:rPr kumimoji="0" lang="en-US" sz="1400" b="1" i="0" u="none" strike="noStrike" kern="0" cap="none" spc="0" normalizeH="0" baseline="0" noProof="0" dirty="0">
                <a:ln>
                  <a:solidFill>
                    <a:sysClr val="window" lastClr="FFFFFF">
                      <a:alpha val="0"/>
                    </a:sysClr>
                  </a:solidFill>
                </a:ln>
                <a:solidFill>
                  <a:sysClr val="windowText" lastClr="000000"/>
                </a:solidFill>
                <a:effectLst/>
                <a:uLnTx/>
                <a:uFillTx/>
              </a:rPr>
              <a:t>K2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Includes</a:t>
            </a:r>
            <a:r>
              <a:rPr kumimoji="0" lang="en-US" sz="1050" b="0" i="1" u="none" strike="noStrike" kern="0" cap="none" spc="0" normalizeH="0" baseline="0" noProof="0" dirty="0">
                <a:ln>
                  <a:solidFill>
                    <a:sysClr val="window" lastClr="FFFFFF">
                      <a:alpha val="0"/>
                    </a:sysClr>
                  </a:solidFill>
                </a:ln>
                <a:solidFill>
                  <a:sysClr val="windowText" lastClr="000000"/>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a:ln>
                  <a:solidFill>
                    <a:sysClr val="window" lastClr="FFFFFF">
                      <a:alpha val="0"/>
                    </a:sysClr>
                  </a:solidFill>
                </a:ln>
                <a:solidFill>
                  <a:sysClr val="windowText" lastClr="000000"/>
                </a:solidFill>
                <a:effectLst/>
                <a:uLnTx/>
                <a:uFillTx/>
              </a:rPr>
              <a:t>Exchange Kiosk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a:ln>
                  <a:solidFill>
                    <a:sysClr val="window" lastClr="FFFFFF">
                      <a:alpha val="0"/>
                    </a:sysClr>
                  </a:solidFill>
                </a:ln>
                <a:solidFill>
                  <a:sysClr val="windowText" lastClr="000000"/>
                </a:solidFill>
                <a:effectLst/>
                <a:uLnTx/>
                <a:uFillTx/>
              </a:rPr>
              <a:t>SharePoint Kiosk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a:ln>
                  <a:solidFill>
                    <a:sysClr val="window" lastClr="FFFFFF">
                      <a:alpha val="0"/>
                    </a:sysClr>
                  </a:solidFill>
                </a:ln>
                <a:solidFill>
                  <a:sysClr val="windowText" lastClr="000000"/>
                </a:solidFill>
                <a:effectLst/>
                <a:uLnTx/>
                <a:uFillTx/>
              </a:rPr>
              <a:t>Office Web </a:t>
            </a:r>
            <a:r>
              <a:rPr kumimoji="0" lang="en-US" sz="1050" b="0" i="1" u="none" strike="noStrike" kern="0" cap="none" spc="0" normalizeH="0" baseline="0" noProof="0" dirty="0" smtClean="0">
                <a:ln>
                  <a:solidFill>
                    <a:sysClr val="window" lastClr="FFFFFF">
                      <a:alpha val="0"/>
                    </a:sysClr>
                  </a:solidFill>
                </a:ln>
                <a:solidFill>
                  <a:sysClr val="windowText" lastClr="000000"/>
                </a:solidFill>
                <a:effectLst/>
                <a:uLnTx/>
                <a:uFillTx/>
              </a:rPr>
              <a:t>Apps</a:t>
            </a:r>
            <a:endParaRPr kumimoji="0" lang="en-US" sz="1050" b="0" i="1" u="none" strike="noStrike" kern="0" cap="none" spc="0" normalizeH="0" baseline="0" noProof="0" dirty="0">
              <a:ln>
                <a:solidFill>
                  <a:sysClr val="window" lastClr="FFFFFF">
                    <a:alpha val="0"/>
                  </a:sysClr>
                </a:solidFill>
              </a:ln>
              <a:solidFill>
                <a:sysClr val="windowText" lastClr="000000"/>
              </a:solidFill>
              <a:effectLst/>
              <a:uLnTx/>
              <a:uFillTx/>
            </a:endParaRPr>
          </a:p>
        </p:txBody>
      </p:sp>
      <p:cxnSp>
        <p:nvCxnSpPr>
          <p:cNvPr id="89" name="Straight Connector 88"/>
          <p:cNvCxnSpPr/>
          <p:nvPr/>
        </p:nvCxnSpPr>
        <p:spPr>
          <a:xfrm>
            <a:off x="1659302" y="5428822"/>
            <a:ext cx="3651387" cy="0"/>
          </a:xfrm>
          <a:prstGeom prst="line">
            <a:avLst/>
          </a:prstGeom>
          <a:noFill/>
          <a:ln w="38100" cap="flat" cmpd="sng" algn="ctr">
            <a:solidFill>
              <a:srgbClr val="EE7816">
                <a:shade val="95000"/>
                <a:satMod val="105000"/>
                <a:alpha val="50000"/>
              </a:srgbClr>
            </a:solidFill>
            <a:prstDash val="sysDash"/>
          </a:ln>
          <a:effectLst/>
        </p:spPr>
      </p:cxnSp>
      <p:cxnSp>
        <p:nvCxnSpPr>
          <p:cNvPr id="90" name="Straight Connector 89"/>
          <p:cNvCxnSpPr/>
          <p:nvPr/>
        </p:nvCxnSpPr>
        <p:spPr>
          <a:xfrm>
            <a:off x="1664750" y="4797478"/>
            <a:ext cx="5555624" cy="2241"/>
          </a:xfrm>
          <a:prstGeom prst="line">
            <a:avLst/>
          </a:prstGeom>
          <a:noFill/>
          <a:ln w="38100" cap="flat" cmpd="sng" algn="ctr">
            <a:solidFill>
              <a:srgbClr val="EE7816">
                <a:shade val="95000"/>
                <a:satMod val="105000"/>
                <a:alpha val="50000"/>
              </a:srgbClr>
            </a:solidFill>
            <a:prstDash val="sysDash"/>
          </a:ln>
          <a:effectLst/>
        </p:spPr>
      </p:cxnSp>
      <p:sp>
        <p:nvSpPr>
          <p:cNvPr id="91" name="Footer Placeholder 12"/>
          <p:cNvSpPr txBox="1">
            <a:spLocks/>
          </p:cNvSpPr>
          <p:nvPr/>
        </p:nvSpPr>
        <p:spPr>
          <a:xfrm>
            <a:off x="1892043" y="6574043"/>
            <a:ext cx="4107649" cy="156889"/>
          </a:xfrm>
          <a:prstGeom prst="rect">
            <a:avLst/>
          </a:prstGeom>
        </p:spPr>
        <p:txBody>
          <a:bodyPr lIns="0" tIns="0" rIns="0" bIns="0" anchor="ctr"/>
          <a:lstStyle>
            <a:defPPr>
              <a:defRPr lang="en-US"/>
            </a:defPPr>
            <a:lvl1pPr marL="0" algn="l" defTabSz="914363" rtl="0" eaLnBrk="1" latinLnBrk="0" hangingPunct="1">
              <a:defRPr sz="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fld id="{E6B99D99-642A-4E17-BD22-6C52BED7EF28}" type="slidenum">
              <a:rPr kumimoji="0" lang="en-US" sz="800" b="0" i="0" u="none" strike="noStrike" kern="1200" cap="none" spc="0" normalizeH="0" baseline="0" noProof="0" smtClean="0">
                <a:ln>
                  <a:noFill/>
                </a:ln>
                <a:solidFill>
                  <a:sysClr val="windowText" lastClr="000000"/>
                </a:solidFill>
                <a:effectLst/>
                <a:uLnTx/>
                <a:uFillTx/>
                <a:latin typeface="Segoe UI"/>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6</a:t>
            </a:fld>
            <a:r>
              <a:rPr kumimoji="0" lang="en-US" sz="800" b="0" i="0" u="none" strike="noStrike" kern="1200" cap="none" spc="0" normalizeH="0" baseline="0" noProof="0" smtClean="0">
                <a:ln>
                  <a:noFill/>
                </a:ln>
                <a:solidFill>
                  <a:sysClr val="windowText" lastClr="000000"/>
                </a:solidFill>
                <a:effectLst/>
                <a:uLnTx/>
                <a:uFillTx/>
                <a:latin typeface="Segoe UI"/>
                <a:ea typeface="+mn-ea"/>
                <a:cs typeface="+mn-cs"/>
              </a:rPr>
              <a:t>  </a:t>
            </a:r>
            <a:r>
              <a:rPr kumimoji="0" lang="en-US" sz="800" b="0" i="0" u="none" strike="noStrike" kern="1200" cap="none" spc="0" normalizeH="0" baseline="0" noProof="0" smtClean="0">
                <a:ln>
                  <a:noFill/>
                </a:ln>
                <a:solidFill>
                  <a:srgbClr val="595959"/>
                </a:solidFill>
                <a:effectLst/>
                <a:uLnTx/>
                <a:uFillTx/>
                <a:latin typeface="Segoe UI"/>
                <a:ea typeface="+mn-ea"/>
                <a:cs typeface="+mn-cs"/>
              </a:rPr>
              <a:t>|  </a:t>
            </a:r>
            <a:r>
              <a:rPr kumimoji="0" lang="en-US" sz="800" b="0" i="0" u="none" strike="noStrike" kern="1200" cap="none" spc="0" normalizeH="0" baseline="0" noProof="0" smtClean="0">
                <a:ln>
                  <a:noFill/>
                </a:ln>
                <a:solidFill>
                  <a:srgbClr val="FFFFFF"/>
                </a:solidFill>
                <a:effectLst/>
                <a:uLnTx/>
                <a:uFillTx/>
                <a:latin typeface="Segoe UI"/>
                <a:ea typeface="+mn-ea"/>
                <a:cs typeface="+mn-cs"/>
              </a:rPr>
              <a:t>Microsoft Confidential</a:t>
            </a:r>
            <a:endParaRPr kumimoji="0" lang="en-US" sz="800" b="0" i="0" u="none" strike="noStrike" kern="1200" cap="none" spc="0" normalizeH="0" baseline="0" noProof="0" dirty="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4234653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BPOS (Wave12) – Sunset SKU  </a:t>
            </a:r>
            <a:endParaRPr lang="en-US" dirty="0"/>
          </a:p>
        </p:txBody>
      </p:sp>
      <p:sp>
        <p:nvSpPr>
          <p:cNvPr id="55" name="Rectangle 54"/>
          <p:cNvSpPr/>
          <p:nvPr/>
        </p:nvSpPr>
        <p:spPr bwMode="auto">
          <a:xfrm>
            <a:off x="1690769" y="1575328"/>
            <a:ext cx="3859480" cy="5004990"/>
          </a:xfrm>
          <a:prstGeom prst="rect">
            <a:avLst/>
          </a:prstGeom>
          <a:solidFill>
            <a:sysClr val="window" lastClr="FFFFFF"/>
          </a:solidFill>
          <a:ln w="25400" cap="flat" cmpd="sng" algn="ctr">
            <a:noFill/>
            <a:prstDash val="solid"/>
          </a:ln>
          <a:effectLst>
            <a:outerShdw blurRad="63500" sx="102000" sy="102000" algn="ctr" rotWithShape="0">
              <a:prstClr val="black">
                <a:alpha val="40000"/>
              </a:prstClr>
            </a:outerShdw>
          </a:effectLst>
        </p:spPr>
        <p:txBody>
          <a:bodyPr tIns="502920" rtlCol="0" anchor="t" anchorCtr="0"/>
          <a:lstStyle/>
          <a:p>
            <a:pPr marL="171450" marR="0" lvl="0" indent="-171450" defTabSz="914400" eaLnBrk="1" fontAlgn="auto" latinLnBrk="0" hangingPunct="1">
              <a:lnSpc>
                <a:spcPct val="100000"/>
              </a:lnSpc>
              <a:spcBef>
                <a:spcPts val="400"/>
              </a:spcBef>
              <a:spcAft>
                <a:spcPts val="400"/>
              </a:spcAft>
              <a:buClr>
                <a:srgbClr val="595959"/>
              </a:buClr>
              <a:buSzPct val="100000"/>
              <a:buFont typeface="Arial" pitchFamily="34" charset="0"/>
              <a:buChar char="•"/>
              <a:tabLst/>
              <a:defRPr/>
            </a:pPr>
            <a:endParaRPr kumimoji="0" lang="en-US" sz="1400" b="0" i="0" u="none" strike="noStrike" kern="0" cap="none" spc="0" normalizeH="0" baseline="0" noProof="0" dirty="0">
              <a:ln>
                <a:noFill/>
              </a:ln>
              <a:solidFill>
                <a:sysClr val="windowText" lastClr="000000">
                  <a:lumMod val="85000"/>
                  <a:lumOff val="15000"/>
                  <a:alpha val="99000"/>
                </a:sysClr>
              </a:solidFill>
              <a:effectLst/>
              <a:uLnTx/>
              <a:uFillTx/>
            </a:endParaRPr>
          </a:p>
        </p:txBody>
      </p:sp>
      <p:sp>
        <p:nvSpPr>
          <p:cNvPr id="57" name="Rectangle 56"/>
          <p:cNvSpPr/>
          <p:nvPr/>
        </p:nvSpPr>
        <p:spPr>
          <a:xfrm>
            <a:off x="1669438" y="1319545"/>
            <a:ext cx="3880811" cy="513169"/>
          </a:xfrm>
          <a:prstGeom prst="rect">
            <a:avLst/>
          </a:prstGeom>
          <a:gradFill flip="none" rotWithShape="1">
            <a:gsLst>
              <a:gs pos="0">
                <a:srgbClr val="2473A8">
                  <a:lumMod val="40000"/>
                  <a:lumOff val="60000"/>
                </a:srgbClr>
              </a:gs>
              <a:gs pos="10000">
                <a:srgbClr val="2473A8">
                  <a:lumMod val="60000"/>
                  <a:lumOff val="40000"/>
                </a:srgbClr>
              </a:gs>
              <a:gs pos="70000">
                <a:srgbClr val="2473A8"/>
              </a:gs>
            </a:gsLst>
            <a:lin ang="5400000" scaled="1"/>
            <a:tileRect/>
          </a:gradFill>
          <a:ln w="25400" cap="flat" cmpd="sng" algn="ctr">
            <a:noFill/>
            <a:prstDash val="solid"/>
          </a:ln>
          <a:effectLst/>
        </p:spPr>
        <p:txBody>
          <a:bodyPr rtlCol="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 lastClr="FFFFFF">
                  <a:alpha val="99000"/>
                </a:sysClr>
              </a:solidFill>
              <a:effectLst>
                <a:outerShdw blurRad="38100" dist="38100" dir="2700000" algn="tl">
                  <a:srgbClr val="000000">
                    <a:alpha val="43137"/>
                  </a:srgbClr>
                </a:outerShdw>
              </a:effectLst>
              <a:uLnTx/>
              <a:uFillTx/>
            </a:endParaRPr>
          </a:p>
        </p:txBody>
      </p:sp>
      <p:sp>
        <p:nvSpPr>
          <p:cNvPr id="59" name="TextBox 58"/>
          <p:cNvSpPr txBox="1"/>
          <p:nvPr/>
        </p:nvSpPr>
        <p:spPr>
          <a:xfrm>
            <a:off x="1773897" y="1392446"/>
            <a:ext cx="377635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schemeClr val="accent1"/>
                </a:solidFill>
                <a:effectLst/>
                <a:uLnTx/>
                <a:uFillTx/>
                <a:latin typeface="Segoe UI"/>
                <a:cs typeface="Segoe UI" pitchFamily="34" charset="0"/>
              </a:rPr>
              <a:t>Business Productivity Online Suite</a:t>
            </a:r>
            <a:endParaRPr kumimoji="0" lang="en-US" altLang="zh-CN" sz="1600" b="1" i="0" u="none" strike="noStrike" kern="0" cap="none" spc="0" normalizeH="0" baseline="0" noProof="0" dirty="0">
              <a:ln>
                <a:noFill/>
              </a:ln>
              <a:solidFill>
                <a:schemeClr val="accent1"/>
              </a:solidFill>
              <a:effectLst/>
              <a:uLnTx/>
              <a:uFillTx/>
              <a:latin typeface="Segoe UI"/>
              <a:cs typeface="Segoe UI" pitchFamily="34" charset="0"/>
            </a:endParaRPr>
          </a:p>
        </p:txBody>
      </p:sp>
      <p:sp>
        <p:nvSpPr>
          <p:cNvPr id="60" name="Right Arrow 59"/>
          <p:cNvSpPr/>
          <p:nvPr/>
        </p:nvSpPr>
        <p:spPr>
          <a:xfrm>
            <a:off x="5855493" y="2195766"/>
            <a:ext cx="510638" cy="343383"/>
          </a:xfrm>
          <a:prstGeom prst="rightArrow">
            <a:avLst/>
          </a:prstGeom>
          <a:solidFill>
            <a:srgbClr val="FEA500"/>
          </a:solidFill>
          <a:ln w="25400" cap="flat" cmpd="sng" algn="ctr">
            <a:solidFill>
              <a:srgbClr val="FEA5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egoe UI"/>
              <a:ea typeface="+mn-ea"/>
              <a:cs typeface="+mn-cs"/>
            </a:endParaRPr>
          </a:p>
        </p:txBody>
      </p:sp>
      <p:sp>
        <p:nvSpPr>
          <p:cNvPr id="61" name="Rounded Rectangle 60"/>
          <p:cNvSpPr/>
          <p:nvPr/>
        </p:nvSpPr>
        <p:spPr bwMode="auto">
          <a:xfrm>
            <a:off x="1773897" y="1974270"/>
            <a:ext cx="3626809" cy="1031570"/>
          </a:xfrm>
          <a:prstGeom prst="roundRect">
            <a:avLst>
              <a:gd name="adj" fmla="val 6922"/>
            </a:avLst>
          </a:prstGeom>
          <a:gradFill flip="none" rotWithShape="1">
            <a:gsLst>
              <a:gs pos="17000">
                <a:sysClr val="window" lastClr="FFFFFF">
                  <a:alpha val="84000"/>
                </a:sysClr>
              </a:gs>
              <a:gs pos="0">
                <a:sysClr val="window" lastClr="FFFFFF">
                  <a:lumMod val="85000"/>
                </a:sysClr>
              </a:gs>
              <a:gs pos="100000">
                <a:sysClr val="window" lastClr="FFFFFF">
                  <a:alpha val="82000"/>
                </a:sysClr>
              </a:gs>
            </a:gsLst>
            <a:lin ang="10800000" scaled="1"/>
            <a:tileRect/>
          </a:gradFill>
          <a:ln w="12700" cap="rnd" cmpd="sng" algn="ctr">
            <a:noFill/>
            <a:prstDash val="sysDash"/>
            <a:headEnd type="oval"/>
          </a:ln>
          <a:effectLst>
            <a:outerShdw blurRad="63500" sx="102000" sy="102000" algn="ctr" rotWithShape="0">
              <a:prstClr val="black">
                <a:alpha val="40000"/>
              </a:prstClr>
            </a:outerShdw>
          </a:effectLst>
        </p:spPr>
        <p:txBody>
          <a:bodyPr lIns="0" tIns="0" rIns="0" bIns="0"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595959">
                  <a:lumMod val="50000"/>
                  <a:alpha val="99000"/>
                </a:srgbClr>
              </a:solidFill>
              <a:effectLst/>
              <a:uLnTx/>
              <a:uFillTx/>
              <a:latin typeface="Segoe UI"/>
              <a:ea typeface="+mn-ea"/>
              <a:cs typeface="+mn-cs"/>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595959">
                    <a:lumMod val="50000"/>
                    <a:alpha val="99000"/>
                  </a:srgbClr>
                </a:solidFill>
                <a:effectLst/>
                <a:uLnTx/>
                <a:uFillTx/>
                <a:latin typeface="Segoe UI"/>
                <a:ea typeface="+mn-ea"/>
                <a:cs typeface="+mn-cs"/>
              </a:rPr>
              <a:t>Additional Storage SKU </a:t>
            </a:r>
            <a:endParaRPr kumimoji="0" lang="en-US" sz="1200" b="1" i="0" u="none" strike="noStrike" kern="0" cap="none" spc="0" normalizeH="0" baseline="0" noProof="0" dirty="0">
              <a:ln>
                <a:noFill/>
              </a:ln>
              <a:solidFill>
                <a:srgbClr val="595959">
                  <a:lumMod val="50000"/>
                  <a:alpha val="99000"/>
                </a:srgbClr>
              </a:solidFill>
              <a:effectLst/>
              <a:uLnTx/>
              <a:uFillTx/>
              <a:latin typeface="Segoe UI"/>
              <a:ea typeface="+mn-ea"/>
              <a:cs typeface="+mn-cs"/>
            </a:endParaRPr>
          </a:p>
        </p:txBody>
      </p:sp>
      <p:sp>
        <p:nvSpPr>
          <p:cNvPr id="62" name="Rounded Rectangle 61"/>
          <p:cNvSpPr/>
          <p:nvPr/>
        </p:nvSpPr>
        <p:spPr bwMode="auto">
          <a:xfrm>
            <a:off x="1759605" y="3202569"/>
            <a:ext cx="3626809" cy="1085806"/>
          </a:xfrm>
          <a:prstGeom prst="roundRect">
            <a:avLst>
              <a:gd name="adj" fmla="val 6922"/>
            </a:avLst>
          </a:prstGeom>
          <a:gradFill flip="none" rotWithShape="1">
            <a:gsLst>
              <a:gs pos="17000">
                <a:sysClr val="window" lastClr="FFFFFF">
                  <a:alpha val="84000"/>
                </a:sysClr>
              </a:gs>
              <a:gs pos="0">
                <a:sysClr val="window" lastClr="FFFFFF">
                  <a:lumMod val="85000"/>
                </a:sysClr>
              </a:gs>
              <a:gs pos="100000">
                <a:sysClr val="window" lastClr="FFFFFF">
                  <a:alpha val="82000"/>
                </a:sysClr>
              </a:gs>
            </a:gsLst>
            <a:lin ang="10800000" scaled="1"/>
            <a:tileRect/>
          </a:gradFill>
          <a:ln w="12700" cap="rnd" cmpd="sng" algn="ctr">
            <a:noFill/>
            <a:prstDash val="sysDash"/>
            <a:headEnd type="oval"/>
          </a:ln>
          <a:effectLst>
            <a:outerShdw blurRad="63500" sx="102000" sy="102000" algn="ctr" rotWithShape="0">
              <a:prstClr val="black">
                <a:alpha val="40000"/>
              </a:prstClr>
            </a:outerShdw>
          </a:effectLst>
        </p:spPr>
        <p:txBody>
          <a:bodyPr lIns="0" tIns="0" rIns="0" bIns="0"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srgbClr val="595959">
                  <a:lumMod val="50000"/>
                  <a:alpha val="99000"/>
                </a:srgbClr>
              </a:solidFill>
              <a:effectLst/>
              <a:uLnTx/>
              <a:uFillTx/>
              <a:latin typeface="Segoe UI"/>
              <a:ea typeface="+mn-ea"/>
              <a:cs typeface="+mn-cs"/>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595959">
                    <a:lumMod val="50000"/>
                    <a:alpha val="99000"/>
                  </a:srgbClr>
                </a:solidFill>
                <a:effectLst/>
                <a:uLnTx/>
                <a:uFillTx/>
                <a:latin typeface="Segoe UI"/>
                <a:ea typeface="+mn-ea"/>
                <a:cs typeface="+mn-cs"/>
              </a:rPr>
              <a:t>Deskless Worker SKU</a:t>
            </a:r>
            <a:endParaRPr kumimoji="0" lang="en-US" sz="1600" b="1" i="0" u="none" strike="noStrike" kern="0" cap="none" spc="0" normalizeH="0" baseline="0" noProof="0" dirty="0">
              <a:ln>
                <a:noFill/>
              </a:ln>
              <a:solidFill>
                <a:srgbClr val="595959">
                  <a:lumMod val="50000"/>
                  <a:alpha val="99000"/>
                </a:srgbClr>
              </a:solidFill>
              <a:effectLst/>
              <a:uLnTx/>
              <a:uFillTx/>
              <a:latin typeface="Segoe UI"/>
              <a:ea typeface="+mn-ea"/>
              <a:cs typeface="+mn-cs"/>
            </a:endParaRPr>
          </a:p>
        </p:txBody>
      </p:sp>
      <p:pic>
        <p:nvPicPr>
          <p:cNvPr id="6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06900" y="2013952"/>
            <a:ext cx="1737360" cy="327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883149" y="3334680"/>
            <a:ext cx="1737360" cy="300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Rectangle 65"/>
          <p:cNvSpPr/>
          <p:nvPr/>
        </p:nvSpPr>
        <p:spPr bwMode="auto">
          <a:xfrm>
            <a:off x="6529548" y="1573611"/>
            <a:ext cx="3859480" cy="5016865"/>
          </a:xfrm>
          <a:prstGeom prst="rect">
            <a:avLst/>
          </a:prstGeom>
          <a:solidFill>
            <a:sysClr val="window" lastClr="FFFFFF"/>
          </a:solidFill>
          <a:ln w="25400" cap="flat" cmpd="sng" algn="ctr">
            <a:noFill/>
            <a:prstDash val="solid"/>
          </a:ln>
          <a:effectLst>
            <a:outerShdw blurRad="63500" sx="102000" sy="102000" algn="ctr" rotWithShape="0">
              <a:prstClr val="black">
                <a:alpha val="40000"/>
              </a:prstClr>
            </a:outerShdw>
          </a:effectLst>
        </p:spPr>
        <p:txBody>
          <a:bodyPr tIns="502920" rtlCol="0" anchor="t" anchorCtr="0"/>
          <a:lstStyle/>
          <a:p>
            <a:pPr marL="171450" marR="0" lvl="0" indent="-171450" defTabSz="914400" eaLnBrk="1" fontAlgn="auto" latinLnBrk="0" hangingPunct="1">
              <a:lnSpc>
                <a:spcPct val="100000"/>
              </a:lnSpc>
              <a:spcBef>
                <a:spcPts val="400"/>
              </a:spcBef>
              <a:spcAft>
                <a:spcPts val="400"/>
              </a:spcAft>
              <a:buClr>
                <a:srgbClr val="595959"/>
              </a:buClr>
              <a:buSzPct val="100000"/>
              <a:buFont typeface="Arial" pitchFamily="34" charset="0"/>
              <a:buChar char="•"/>
              <a:tabLst/>
              <a:defRPr/>
            </a:pPr>
            <a:endParaRPr kumimoji="0" lang="en-US" sz="1400" b="0" i="0" u="none" strike="noStrike" kern="0" cap="none" spc="0" normalizeH="0" baseline="0" noProof="0" dirty="0">
              <a:ln>
                <a:noFill/>
              </a:ln>
              <a:solidFill>
                <a:sysClr val="windowText" lastClr="000000">
                  <a:lumMod val="85000"/>
                  <a:lumOff val="15000"/>
                  <a:alpha val="99000"/>
                </a:sysClr>
              </a:solidFill>
              <a:effectLst/>
              <a:uLnTx/>
              <a:uFillTx/>
            </a:endParaRPr>
          </a:p>
        </p:txBody>
      </p:sp>
      <p:sp>
        <p:nvSpPr>
          <p:cNvPr id="68" name="Rounded Rectangle 67"/>
          <p:cNvSpPr/>
          <p:nvPr/>
        </p:nvSpPr>
        <p:spPr bwMode="auto">
          <a:xfrm>
            <a:off x="6667215" y="1996304"/>
            <a:ext cx="3626809" cy="1031570"/>
          </a:xfrm>
          <a:prstGeom prst="roundRect">
            <a:avLst>
              <a:gd name="adj" fmla="val 6922"/>
            </a:avLst>
          </a:prstGeom>
          <a:gradFill flip="none" rotWithShape="1">
            <a:gsLst>
              <a:gs pos="17000">
                <a:sysClr val="window" lastClr="FFFFFF">
                  <a:alpha val="84000"/>
                </a:sysClr>
              </a:gs>
              <a:gs pos="0">
                <a:sysClr val="window" lastClr="FFFFFF">
                  <a:lumMod val="85000"/>
                </a:sysClr>
              </a:gs>
              <a:gs pos="100000">
                <a:sysClr val="window" lastClr="FFFFFF">
                  <a:alpha val="82000"/>
                </a:sysClr>
              </a:gs>
            </a:gsLst>
            <a:lin ang="10800000" scaled="1"/>
            <a:tileRect/>
          </a:gradFill>
          <a:ln w="12700" cap="rnd" cmpd="sng" algn="ctr">
            <a:noFill/>
            <a:prstDash val="sysDash"/>
            <a:headEnd type="oval"/>
          </a:ln>
          <a:effectLst>
            <a:outerShdw blurRad="63500" sx="102000" sy="102000" algn="ctr" rotWithShape="0">
              <a:prstClr val="black">
                <a:alpha val="40000"/>
              </a:prstClr>
            </a:outerShdw>
          </a:effectLst>
        </p:spPr>
        <p:txBody>
          <a:bodyPr lIns="0" tIns="0" rIns="0" bIns="0"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595959">
                  <a:lumMod val="50000"/>
                  <a:alpha val="99000"/>
                </a:srgbClr>
              </a:solidFill>
              <a:effectLst/>
              <a:uLnTx/>
              <a:uFillTx/>
              <a:latin typeface="Segoe UI"/>
              <a:ea typeface="+mn-ea"/>
              <a:cs typeface="+mn-cs"/>
            </a:endParaRPr>
          </a:p>
          <a:p>
            <a:pPr marL="285750" marR="0" lvl="1" indent="-285750" algn="ctr"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smtClean="0">
                <a:ln>
                  <a:noFill/>
                </a:ln>
                <a:solidFill>
                  <a:srgbClr val="595959">
                    <a:lumMod val="50000"/>
                    <a:alpha val="99000"/>
                  </a:srgbClr>
                </a:solidFill>
                <a:effectLst/>
                <a:uLnTx/>
                <a:uFillTx/>
                <a:latin typeface="Segoe UI"/>
                <a:ea typeface="+mn-ea"/>
                <a:cs typeface="+mn-cs"/>
              </a:rPr>
              <a:t>Customer will be given for free </a:t>
            </a:r>
            <a:endParaRPr kumimoji="0" lang="en-US" sz="1400" b="0" i="0" u="none" strike="noStrike" kern="0" cap="none" spc="0" normalizeH="0" baseline="0" noProof="0" dirty="0">
              <a:ln>
                <a:noFill/>
              </a:ln>
              <a:solidFill>
                <a:srgbClr val="595959">
                  <a:lumMod val="50000"/>
                  <a:alpha val="99000"/>
                </a:srgbClr>
              </a:solidFill>
              <a:effectLst/>
              <a:uLnTx/>
              <a:uFillTx/>
              <a:latin typeface="Segoe UI"/>
              <a:ea typeface="+mn-ea"/>
              <a:cs typeface="+mn-cs"/>
            </a:endParaRPr>
          </a:p>
        </p:txBody>
      </p:sp>
      <p:sp>
        <p:nvSpPr>
          <p:cNvPr id="69" name="Rounded Rectangle 68"/>
          <p:cNvSpPr/>
          <p:nvPr/>
        </p:nvSpPr>
        <p:spPr bwMode="auto">
          <a:xfrm>
            <a:off x="6667215" y="3212135"/>
            <a:ext cx="3626809" cy="1085806"/>
          </a:xfrm>
          <a:prstGeom prst="roundRect">
            <a:avLst>
              <a:gd name="adj" fmla="val 6922"/>
            </a:avLst>
          </a:prstGeom>
          <a:gradFill flip="none" rotWithShape="1">
            <a:gsLst>
              <a:gs pos="17000">
                <a:sysClr val="window" lastClr="FFFFFF">
                  <a:alpha val="84000"/>
                </a:sysClr>
              </a:gs>
              <a:gs pos="0">
                <a:sysClr val="window" lastClr="FFFFFF">
                  <a:lumMod val="85000"/>
                </a:sysClr>
              </a:gs>
              <a:gs pos="100000">
                <a:sysClr val="window" lastClr="FFFFFF">
                  <a:alpha val="82000"/>
                </a:sysClr>
              </a:gs>
            </a:gsLst>
            <a:lin ang="10800000" scaled="1"/>
            <a:tileRect/>
          </a:gradFill>
          <a:ln w="12700" cap="rnd" cmpd="sng" algn="ctr">
            <a:noFill/>
            <a:prstDash val="sysDash"/>
            <a:headEnd type="oval"/>
          </a:ln>
          <a:effectLst>
            <a:outerShdw blurRad="63500" sx="102000" sy="102000" algn="ctr" rotWithShape="0">
              <a:prstClr val="black">
                <a:alpha val="40000"/>
              </a:prstClr>
            </a:outerShdw>
          </a:effectLst>
        </p:spPr>
        <p:txBody>
          <a:bodyPr lIns="0" tIns="0" rIns="0" bIns="0"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595959">
                  <a:lumMod val="50000"/>
                  <a:alpha val="99000"/>
                </a:srgbClr>
              </a:solidFill>
              <a:effectLst/>
              <a:uLnTx/>
              <a:uFillTx/>
              <a:latin typeface="Segoe UI"/>
              <a:ea typeface="+mn-ea"/>
              <a:cs typeface="+mn-cs"/>
            </a:endParaRPr>
          </a:p>
          <a:p>
            <a:pPr marL="0" marR="0" lvl="1"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srgbClr val="595959">
                  <a:lumMod val="50000"/>
                  <a:alpha val="99000"/>
                </a:srgbClr>
              </a:solidFill>
              <a:effectLst/>
              <a:uLnTx/>
              <a:uFillTx/>
              <a:latin typeface="Segoe UI"/>
              <a:ea typeface="+mn-ea"/>
              <a:cs typeface="+mn-cs"/>
            </a:endParaRPr>
          </a:p>
        </p:txBody>
      </p:sp>
      <p:pic>
        <p:nvPicPr>
          <p:cNvPr id="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55994" y="2013952"/>
            <a:ext cx="1737360" cy="327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55994" y="3334680"/>
            <a:ext cx="1737360" cy="300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Rounded Rectangle 71"/>
          <p:cNvSpPr/>
          <p:nvPr/>
        </p:nvSpPr>
        <p:spPr bwMode="auto">
          <a:xfrm>
            <a:off x="1796438" y="4440166"/>
            <a:ext cx="3626809" cy="2043840"/>
          </a:xfrm>
          <a:prstGeom prst="roundRect">
            <a:avLst>
              <a:gd name="adj" fmla="val 6922"/>
            </a:avLst>
          </a:prstGeom>
          <a:gradFill flip="none" rotWithShape="1">
            <a:gsLst>
              <a:gs pos="17000">
                <a:sysClr val="window" lastClr="FFFFFF">
                  <a:alpha val="84000"/>
                </a:sysClr>
              </a:gs>
              <a:gs pos="0">
                <a:sysClr val="window" lastClr="FFFFFF">
                  <a:lumMod val="85000"/>
                </a:sysClr>
              </a:gs>
              <a:gs pos="100000">
                <a:sysClr val="window" lastClr="FFFFFF">
                  <a:alpha val="82000"/>
                </a:sysClr>
              </a:gs>
            </a:gsLst>
            <a:lin ang="10800000" scaled="1"/>
            <a:tileRect/>
          </a:gradFill>
          <a:ln w="12700" cap="rnd" cmpd="sng" algn="ctr">
            <a:noFill/>
            <a:prstDash val="sysDash"/>
            <a:headEnd type="oval"/>
          </a:ln>
          <a:effectLst>
            <a:outerShdw blurRad="63500" sx="102000" sy="102000" algn="ctr" rotWithShape="0">
              <a:prstClr val="black">
                <a:alpha val="40000"/>
              </a:prstClr>
            </a:outerShdw>
          </a:effectLst>
        </p:spPr>
        <p:txBody>
          <a:bodyPr lIns="0" tIns="0" rIns="0" bIns="0"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srgbClr val="595959">
                  <a:lumMod val="50000"/>
                  <a:alpha val="99000"/>
                </a:srgbClr>
              </a:solidFill>
              <a:effectLst/>
              <a:uLnTx/>
              <a:uFillTx/>
              <a:latin typeface="Segoe UI"/>
              <a:ea typeface="+mn-ea"/>
              <a:cs typeface="+mn-cs"/>
            </a:endParaRPr>
          </a:p>
          <a:p>
            <a:pPr marL="0" marR="0" lvl="1"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595959">
                  <a:lumMod val="50000"/>
                  <a:alpha val="99000"/>
                </a:srgbClr>
              </a:solidFill>
              <a:effectLst/>
              <a:uLnTx/>
              <a:uFillTx/>
              <a:latin typeface="Segoe UI"/>
              <a:ea typeface="+mn-ea"/>
              <a:cs typeface="+mn-cs"/>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595959">
                    <a:lumMod val="50000"/>
                    <a:alpha val="99000"/>
                  </a:srgbClr>
                </a:solidFill>
                <a:effectLst/>
                <a:uLnTx/>
                <a:uFillTx/>
                <a:latin typeface="Segoe UI"/>
                <a:ea typeface="+mn-ea"/>
                <a:cs typeface="+mn-cs"/>
              </a:rPr>
              <a:t>Standalone SKU</a:t>
            </a:r>
            <a:endParaRPr kumimoji="0" lang="en-US" sz="1600" b="1" i="0" u="none" strike="noStrike" kern="0" cap="none" spc="0" normalizeH="0" baseline="0" noProof="0" dirty="0">
              <a:ln>
                <a:noFill/>
              </a:ln>
              <a:solidFill>
                <a:srgbClr val="595959">
                  <a:lumMod val="50000"/>
                  <a:alpha val="99000"/>
                </a:srgbClr>
              </a:solidFill>
              <a:effectLst/>
              <a:uLnTx/>
              <a:uFillTx/>
              <a:latin typeface="Segoe UI"/>
              <a:ea typeface="+mn-ea"/>
              <a:cs typeface="+mn-cs"/>
            </a:endParaRPr>
          </a:p>
        </p:txBody>
      </p:sp>
      <p:pic>
        <p:nvPicPr>
          <p:cNvPr id="73" name="Picture 3" descr="C:\Users\hannahr\Desktop\ofc-LiveMtg07_rgb.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4275"/>
          <a:stretch/>
        </p:blipFill>
        <p:spPr bwMode="auto">
          <a:xfrm>
            <a:off x="2037972" y="4753027"/>
            <a:ext cx="2026771" cy="345985"/>
          </a:xfrm>
          <a:prstGeom prst="rect">
            <a:avLst/>
          </a:prstGeom>
          <a:noFill/>
          <a:extLst>
            <a:ext uri="{909E8E84-426E-40DD-AFC4-6F175D3DCCD1}">
              <a14:hiddenFill xmlns:a14="http://schemas.microsoft.com/office/drawing/2010/main">
                <a:solidFill>
                  <a:srgbClr val="FFFFFF"/>
                </a:solidFill>
              </a14:hiddenFill>
            </a:ext>
          </a:extLst>
        </p:spPr>
      </p:pic>
      <p:sp>
        <p:nvSpPr>
          <p:cNvPr id="74" name="Rounded Rectangle 73"/>
          <p:cNvSpPr/>
          <p:nvPr/>
        </p:nvSpPr>
        <p:spPr bwMode="auto">
          <a:xfrm>
            <a:off x="6667215" y="4416323"/>
            <a:ext cx="3626809" cy="2089717"/>
          </a:xfrm>
          <a:prstGeom prst="roundRect">
            <a:avLst>
              <a:gd name="adj" fmla="val 6922"/>
            </a:avLst>
          </a:prstGeom>
          <a:gradFill flip="none" rotWithShape="1">
            <a:gsLst>
              <a:gs pos="17000">
                <a:sysClr val="window" lastClr="FFFFFF">
                  <a:alpha val="84000"/>
                </a:sysClr>
              </a:gs>
              <a:gs pos="0">
                <a:sysClr val="window" lastClr="FFFFFF">
                  <a:lumMod val="85000"/>
                </a:sysClr>
              </a:gs>
              <a:gs pos="100000">
                <a:sysClr val="window" lastClr="FFFFFF">
                  <a:alpha val="82000"/>
                </a:sysClr>
              </a:gs>
            </a:gsLst>
            <a:lin ang="10800000" scaled="1"/>
            <a:tileRect/>
          </a:gradFill>
          <a:ln w="12700" cap="rnd" cmpd="sng" algn="ctr">
            <a:noFill/>
            <a:prstDash val="sysDash"/>
            <a:headEnd type="oval"/>
          </a:ln>
          <a:effectLst>
            <a:outerShdw blurRad="63500" sx="102000" sy="102000" algn="ctr" rotWithShape="0">
              <a:prstClr val="black">
                <a:alpha val="40000"/>
              </a:prstClr>
            </a:outerShdw>
          </a:effectLst>
        </p:spPr>
        <p:txBody>
          <a:bodyPr lIns="0" tIns="0" rIns="0" bIns="0"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srgbClr val="595959">
                  <a:lumMod val="50000"/>
                  <a:alpha val="99000"/>
                </a:srgbClr>
              </a:solidFill>
              <a:effectLst/>
              <a:uLnTx/>
              <a:uFillTx/>
              <a:latin typeface="Segoe UI"/>
              <a:ea typeface="+mn-ea"/>
              <a:cs typeface="+mn-cs"/>
            </a:endParaRPr>
          </a:p>
          <a:p>
            <a:pPr marL="0" marR="0" lvl="1"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595959">
                  <a:lumMod val="50000"/>
                  <a:alpha val="99000"/>
                </a:srgbClr>
              </a:solidFill>
              <a:effectLst/>
              <a:uLnTx/>
              <a:uFillTx/>
              <a:latin typeface="Segoe UI"/>
              <a:ea typeface="+mn-ea"/>
              <a:cs typeface="+mn-cs"/>
            </a:endParaRPr>
          </a:p>
        </p:txBody>
      </p:sp>
      <p:pic>
        <p:nvPicPr>
          <p:cNvPr id="75" name="Picture 3" descr="C:\Users\hannahr\Desktop\ofc-LiveMtg07_rgb.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4275"/>
          <a:stretch/>
        </p:blipFill>
        <p:spPr bwMode="auto">
          <a:xfrm>
            <a:off x="6755994" y="4559442"/>
            <a:ext cx="2026771" cy="345985"/>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p:cNvSpPr/>
          <p:nvPr/>
        </p:nvSpPr>
        <p:spPr>
          <a:xfrm>
            <a:off x="6521315" y="1336088"/>
            <a:ext cx="3894857" cy="514820"/>
          </a:xfrm>
          <a:prstGeom prst="rect">
            <a:avLst/>
          </a:prstGeom>
          <a:gradFill flip="none" rotWithShape="1">
            <a:gsLst>
              <a:gs pos="0">
                <a:srgbClr val="FE6A00">
                  <a:lumMod val="40000"/>
                  <a:lumOff val="60000"/>
                </a:srgbClr>
              </a:gs>
              <a:gs pos="10000">
                <a:srgbClr val="FE6A00">
                  <a:lumMod val="60000"/>
                  <a:lumOff val="40000"/>
                </a:srgbClr>
              </a:gs>
              <a:gs pos="70000">
                <a:srgbClr val="FE6A00"/>
              </a:gs>
            </a:gsLst>
            <a:lin ang="5400000" scaled="1"/>
            <a:tileRect/>
          </a:gradFill>
          <a:ln w="25400" cap="flat" cmpd="sng" algn="ctr">
            <a:noFill/>
            <a:prstDash val="solid"/>
          </a:ln>
          <a:effectLst/>
        </p:spPr>
        <p:txBody>
          <a:bodyPr rtlCol="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 lastClr="FFFFFF">
                  <a:alpha val="99000"/>
                </a:sysClr>
              </a:solidFill>
              <a:effectLst>
                <a:outerShdw blurRad="38100" dist="38100" dir="2700000" algn="tl">
                  <a:srgbClr val="000000">
                    <a:alpha val="43137"/>
                  </a:srgbClr>
                </a:outerShdw>
              </a:effectLst>
              <a:uLnTx/>
              <a:uFillTx/>
            </a:endParaRPr>
          </a:p>
        </p:txBody>
      </p:sp>
      <p:pic>
        <p:nvPicPr>
          <p:cNvPr id="77"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5231" y="1257901"/>
            <a:ext cx="1828800" cy="58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TextBox 77"/>
          <p:cNvSpPr txBox="1"/>
          <p:nvPr/>
        </p:nvSpPr>
        <p:spPr>
          <a:xfrm>
            <a:off x="6874449" y="3694261"/>
            <a:ext cx="3229410" cy="523220"/>
          </a:xfrm>
          <a:prstGeom prst="rect">
            <a:avLst/>
          </a:prstGeom>
          <a:noFill/>
        </p:spPr>
        <p:txBody>
          <a:bodyPr wrap="none" rtlCol="0">
            <a:spAutoFit/>
          </a:bodyPr>
          <a:lstStyle/>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smtClean="0">
                <a:ln>
                  <a:noFill/>
                </a:ln>
                <a:solidFill>
                  <a:sysClr val="windowText" lastClr="000000"/>
                </a:solidFill>
                <a:effectLst/>
                <a:uLnTx/>
                <a:uFillTx/>
              </a:rPr>
              <a:t>SharePoint Deskless  will be retired</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smtClean="0">
                <a:ln>
                  <a:noFill/>
                </a:ln>
                <a:solidFill>
                  <a:sysClr val="windowText" lastClr="000000"/>
                </a:solidFill>
                <a:effectLst/>
                <a:uLnTx/>
                <a:uFillTx/>
              </a:rPr>
              <a:t>No SharePoint Kiosk SKU</a:t>
            </a:r>
            <a:endParaRPr kumimoji="0" lang="en-US" sz="1400" b="0" i="0" u="none" strike="noStrike" kern="0" cap="none" spc="0" normalizeH="0" baseline="0" noProof="0" dirty="0">
              <a:ln>
                <a:noFill/>
              </a:ln>
              <a:solidFill>
                <a:sysClr val="windowText" lastClr="000000"/>
              </a:solidFill>
              <a:effectLst/>
              <a:uLnTx/>
              <a:uFillTx/>
            </a:endParaRPr>
          </a:p>
        </p:txBody>
      </p:sp>
      <p:sp>
        <p:nvSpPr>
          <p:cNvPr id="79" name="TextBox 78"/>
          <p:cNvSpPr txBox="1"/>
          <p:nvPr/>
        </p:nvSpPr>
        <p:spPr>
          <a:xfrm>
            <a:off x="6755994" y="5099012"/>
            <a:ext cx="3347865" cy="1200329"/>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smtClean="0">
                <a:ln>
                  <a:noFill/>
                </a:ln>
                <a:solidFill>
                  <a:sysClr val="windowText" lastClr="000000"/>
                </a:solidFill>
                <a:effectLst/>
                <a:uLnTx/>
                <a:uFillTx/>
              </a:rPr>
              <a:t>LM will not be offered as Standalone</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smtClean="0">
                <a:ln>
                  <a:noFill/>
                </a:ln>
                <a:solidFill>
                  <a:sysClr val="windowText" lastClr="000000"/>
                </a:solidFill>
                <a:effectLst/>
                <a:uLnTx/>
                <a:uFillTx/>
              </a:rPr>
              <a:t>V2 customers can get rights to LM until </a:t>
            </a:r>
            <a:r>
              <a:rPr kumimoji="0" lang="en-US" sz="1200" b="0" i="0" u="none" strike="noStrike" kern="0" cap="none" spc="0" normalizeH="0" baseline="0" noProof="0" dirty="0" smtClean="0">
                <a:ln>
                  <a:noFill/>
                </a:ln>
                <a:solidFill>
                  <a:sysClr val="windowText" lastClr="000000"/>
                </a:solidFill>
                <a:effectLst/>
                <a:uLnTx/>
                <a:uFillTx/>
              </a:rPr>
              <a:t>end </a:t>
            </a:r>
            <a:r>
              <a:rPr kumimoji="0" lang="en-US" sz="1200" b="0" i="0" u="none" strike="noStrike" kern="0" cap="none" spc="0" normalizeH="0" baseline="0" noProof="0" dirty="0" smtClean="0">
                <a:ln>
                  <a:noFill/>
                </a:ln>
                <a:solidFill>
                  <a:sysClr val="windowText" lastClr="000000"/>
                </a:solidFill>
                <a:effectLst/>
                <a:uLnTx/>
                <a:uFillTx/>
              </a:rPr>
              <a:t>of FY13 (GA+18)</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smtClean="0">
                <a:ln>
                  <a:noFill/>
                </a:ln>
                <a:solidFill>
                  <a:sysClr val="windowText" lastClr="000000"/>
                </a:solidFill>
                <a:effectLst/>
                <a:uLnTx/>
                <a:uFillTx/>
              </a:rPr>
              <a:t>EA customer with LM standalone will be </a:t>
            </a:r>
            <a:r>
              <a:rPr kumimoji="0" lang="en-US" sz="1200" b="0" i="0" u="none" strike="noStrike" kern="0" cap="none" spc="0" normalizeH="0" baseline="0" noProof="0" dirty="0" smtClean="0">
                <a:ln>
                  <a:noFill/>
                </a:ln>
                <a:solidFill>
                  <a:sysClr val="windowText" lastClr="000000"/>
                </a:solidFill>
                <a:effectLst/>
                <a:uLnTx/>
                <a:uFillTx/>
              </a:rPr>
              <a:t>offered </a:t>
            </a:r>
            <a:r>
              <a:rPr kumimoji="0" lang="en-US" sz="1200" b="0" i="0" u="none" strike="noStrike" kern="0" cap="none" spc="0" normalizeH="0" baseline="0" noProof="0" dirty="0" smtClean="0">
                <a:ln>
                  <a:noFill/>
                </a:ln>
                <a:solidFill>
                  <a:sysClr val="windowText" lastClr="000000"/>
                </a:solidFill>
                <a:effectLst/>
                <a:uLnTx/>
                <a:uFillTx/>
              </a:rPr>
              <a:t>rights to Lync and will get </a:t>
            </a:r>
            <a:r>
              <a:rPr kumimoji="0" lang="en-US" sz="1200" b="0" i="0" u="none" strike="noStrike" kern="0" cap="none" spc="0" normalizeH="0" baseline="0" noProof="0" dirty="0" err="1" smtClean="0">
                <a:ln>
                  <a:noFill/>
                </a:ln>
                <a:solidFill>
                  <a:sysClr val="windowText" lastClr="000000"/>
                </a:solidFill>
                <a:effectLst/>
                <a:uLnTx/>
                <a:uFillTx/>
              </a:rPr>
              <a:t>Lync</a:t>
            </a:r>
            <a:r>
              <a:rPr kumimoji="0" lang="en-US" sz="1200" b="0" i="0" u="none" strike="noStrike" kern="0" cap="none" spc="0" normalizeH="0" baseline="0" noProof="0" dirty="0" smtClean="0">
                <a:ln>
                  <a:noFill/>
                </a:ln>
                <a:solidFill>
                  <a:sysClr val="windowText" lastClr="000000"/>
                </a:solidFill>
                <a:effectLst/>
                <a:uLnTx/>
                <a:uFillTx/>
              </a:rPr>
              <a:t> </a:t>
            </a:r>
            <a:r>
              <a:rPr kumimoji="0" lang="en-US" sz="1200" b="0" i="0" u="none" strike="noStrike" kern="0" cap="none" spc="0" normalizeH="0" baseline="0" noProof="0" dirty="0" smtClean="0">
                <a:ln>
                  <a:noFill/>
                </a:ln>
                <a:solidFill>
                  <a:sysClr val="windowText" lastClr="000000"/>
                </a:solidFill>
                <a:effectLst/>
                <a:uLnTx/>
                <a:uFillTx/>
              </a:rPr>
              <a:t>Online once </a:t>
            </a:r>
            <a:r>
              <a:rPr kumimoji="0" lang="en-US" sz="1200" b="0" i="0" u="none" strike="noStrike" kern="0" cap="none" spc="0" normalizeH="0" baseline="0" noProof="0" dirty="0" smtClean="0">
                <a:ln>
                  <a:noFill/>
                </a:ln>
                <a:solidFill>
                  <a:sysClr val="windowText" lastClr="000000"/>
                </a:solidFill>
                <a:effectLst/>
                <a:uLnTx/>
                <a:uFillTx/>
              </a:rPr>
              <a:t>they renew their contract</a:t>
            </a:r>
          </a:p>
        </p:txBody>
      </p:sp>
      <p:sp>
        <p:nvSpPr>
          <p:cNvPr id="80" name="Right Arrow 79"/>
          <p:cNvSpPr/>
          <p:nvPr/>
        </p:nvSpPr>
        <p:spPr>
          <a:xfrm>
            <a:off x="5807995" y="3561312"/>
            <a:ext cx="510638" cy="343383"/>
          </a:xfrm>
          <a:prstGeom prst="rightArrow">
            <a:avLst/>
          </a:prstGeom>
          <a:solidFill>
            <a:srgbClr val="FEA500"/>
          </a:solidFill>
          <a:ln w="25400" cap="flat" cmpd="sng" algn="ctr">
            <a:solidFill>
              <a:srgbClr val="FEA5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egoe UI"/>
              <a:ea typeface="+mn-ea"/>
              <a:cs typeface="+mn-cs"/>
            </a:endParaRPr>
          </a:p>
        </p:txBody>
      </p:sp>
      <p:sp>
        <p:nvSpPr>
          <p:cNvPr id="81" name="Right Arrow 80"/>
          <p:cNvSpPr/>
          <p:nvPr/>
        </p:nvSpPr>
        <p:spPr>
          <a:xfrm>
            <a:off x="5807995" y="5267455"/>
            <a:ext cx="510638" cy="343383"/>
          </a:xfrm>
          <a:prstGeom prst="rightArrow">
            <a:avLst/>
          </a:prstGeom>
          <a:solidFill>
            <a:srgbClr val="FEA500"/>
          </a:solidFill>
          <a:ln w="25400" cap="flat" cmpd="sng" algn="ctr">
            <a:solidFill>
              <a:srgbClr val="FEA5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egoe UI"/>
              <a:ea typeface="+mn-ea"/>
              <a:cs typeface="+mn-cs"/>
            </a:endParaRPr>
          </a:p>
        </p:txBody>
      </p:sp>
    </p:spTree>
    <p:extLst>
      <p:ext uri="{BB962C8B-B14F-4D97-AF65-F5344CB8AC3E}">
        <p14:creationId xmlns:p14="http://schemas.microsoft.com/office/powerpoint/2010/main" val="136198922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System requirements</a:t>
            </a:r>
            <a:endParaRPr lang="en-US" dirty="0"/>
          </a:p>
        </p:txBody>
      </p:sp>
      <p:sp>
        <p:nvSpPr>
          <p:cNvPr id="3" name="Subtitle 2"/>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8983381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Areas of Change</a:t>
            </a:r>
            <a:endParaRPr lang="en-US" dirty="0"/>
          </a:p>
        </p:txBody>
      </p:sp>
      <p:grpSp>
        <p:nvGrpSpPr>
          <p:cNvPr id="6" name="Group 5"/>
          <p:cNvGrpSpPr/>
          <p:nvPr/>
        </p:nvGrpSpPr>
        <p:grpSpPr>
          <a:xfrm>
            <a:off x="2745173" y="1107189"/>
            <a:ext cx="2091686" cy="1255011"/>
            <a:chOff x="958601" y="270"/>
            <a:chExt cx="2091686" cy="1255011"/>
          </a:xfrm>
        </p:grpSpPr>
        <p:sp>
          <p:nvSpPr>
            <p:cNvPr id="37" name="Rectangle 36"/>
            <p:cNvSpPr/>
            <p:nvPr/>
          </p:nvSpPr>
          <p:spPr>
            <a:xfrm>
              <a:off x="958601" y="270"/>
              <a:ext cx="2091686" cy="1255011"/>
            </a:xfrm>
            <a:prstGeom prst="rect">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8" name="Rectangle 37"/>
            <p:cNvSpPr/>
            <p:nvPr/>
          </p:nvSpPr>
          <p:spPr>
            <a:xfrm>
              <a:off x="958601" y="270"/>
              <a:ext cx="2091686" cy="12550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New features</a:t>
              </a:r>
              <a:endParaRPr lang="en-US" sz="1600" kern="1200" dirty="0"/>
            </a:p>
          </p:txBody>
        </p:sp>
      </p:grpSp>
      <p:grpSp>
        <p:nvGrpSpPr>
          <p:cNvPr id="7" name="Group 6"/>
          <p:cNvGrpSpPr/>
          <p:nvPr/>
        </p:nvGrpSpPr>
        <p:grpSpPr>
          <a:xfrm>
            <a:off x="5046028" y="1107189"/>
            <a:ext cx="2091686" cy="1255011"/>
            <a:chOff x="3259456" y="270"/>
            <a:chExt cx="2091686" cy="1255011"/>
          </a:xfrm>
        </p:grpSpPr>
        <p:sp>
          <p:nvSpPr>
            <p:cNvPr id="35" name="Rectangle 34"/>
            <p:cNvSpPr/>
            <p:nvPr/>
          </p:nvSpPr>
          <p:spPr>
            <a:xfrm>
              <a:off x="3259456" y="270"/>
              <a:ext cx="2091686" cy="1255011"/>
            </a:xfrm>
            <a:prstGeom prst="rect">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6" name="Rectangle 35"/>
            <p:cNvSpPr/>
            <p:nvPr/>
          </p:nvSpPr>
          <p:spPr>
            <a:xfrm>
              <a:off x="3259456" y="270"/>
              <a:ext cx="2091686" cy="12550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New Offerings</a:t>
              </a:r>
              <a:endParaRPr lang="en-US" sz="1600" kern="1200" dirty="0"/>
            </a:p>
          </p:txBody>
        </p:sp>
      </p:grpSp>
      <p:grpSp>
        <p:nvGrpSpPr>
          <p:cNvPr id="8" name="Group 7"/>
          <p:cNvGrpSpPr/>
          <p:nvPr/>
        </p:nvGrpSpPr>
        <p:grpSpPr>
          <a:xfrm>
            <a:off x="7325025" y="1106919"/>
            <a:ext cx="2091686" cy="1255011"/>
            <a:chOff x="5538453" y="0"/>
            <a:chExt cx="2091686" cy="1255011"/>
          </a:xfrm>
        </p:grpSpPr>
        <p:sp>
          <p:nvSpPr>
            <p:cNvPr id="33" name="Rectangle 32"/>
            <p:cNvSpPr/>
            <p:nvPr/>
          </p:nvSpPr>
          <p:spPr>
            <a:xfrm>
              <a:off x="5538453" y="0"/>
              <a:ext cx="2091686" cy="1255011"/>
            </a:xfrm>
            <a:prstGeom prst="rect">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5538453" y="0"/>
              <a:ext cx="2091686" cy="12550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SharePoint Online Deskless Worker Deprecation</a:t>
              </a:r>
              <a:endParaRPr lang="en-US" sz="1600" kern="1200" dirty="0"/>
            </a:p>
          </p:txBody>
        </p:sp>
      </p:grpSp>
      <p:grpSp>
        <p:nvGrpSpPr>
          <p:cNvPr id="9" name="Group 8"/>
          <p:cNvGrpSpPr/>
          <p:nvPr/>
        </p:nvGrpSpPr>
        <p:grpSpPr>
          <a:xfrm>
            <a:off x="2745173" y="2571369"/>
            <a:ext cx="2091686" cy="1255011"/>
            <a:chOff x="958601" y="1464450"/>
            <a:chExt cx="2091686" cy="1255011"/>
          </a:xfrm>
        </p:grpSpPr>
        <p:sp>
          <p:nvSpPr>
            <p:cNvPr id="31" name="Rectangle 30"/>
            <p:cNvSpPr/>
            <p:nvPr/>
          </p:nvSpPr>
          <p:spPr>
            <a:xfrm>
              <a:off x="958601" y="1464450"/>
              <a:ext cx="2091686" cy="1255011"/>
            </a:xfrm>
            <a:prstGeom prst="rect">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2" name="Rectangle 31"/>
            <p:cNvSpPr/>
            <p:nvPr/>
          </p:nvSpPr>
          <p:spPr>
            <a:xfrm>
              <a:off x="958601" y="1464450"/>
              <a:ext cx="2091686" cy="12550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Live Meeting to Lync transition</a:t>
              </a:r>
              <a:endParaRPr lang="en-US" sz="1600" kern="1200" dirty="0"/>
            </a:p>
          </p:txBody>
        </p:sp>
      </p:grpSp>
      <p:grpSp>
        <p:nvGrpSpPr>
          <p:cNvPr id="10" name="Group 9"/>
          <p:cNvGrpSpPr/>
          <p:nvPr/>
        </p:nvGrpSpPr>
        <p:grpSpPr>
          <a:xfrm>
            <a:off x="5046028" y="2571369"/>
            <a:ext cx="2091686" cy="1255011"/>
            <a:chOff x="3259456" y="1464450"/>
            <a:chExt cx="2091686" cy="1255011"/>
          </a:xfrm>
        </p:grpSpPr>
        <p:sp>
          <p:nvSpPr>
            <p:cNvPr id="29" name="Rectangle 28"/>
            <p:cNvSpPr/>
            <p:nvPr/>
          </p:nvSpPr>
          <p:spPr>
            <a:xfrm>
              <a:off x="3259456" y="1464450"/>
              <a:ext cx="2091686" cy="1255011"/>
            </a:xfrm>
            <a:prstGeom prst="rect">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0" name="Rectangle 29"/>
            <p:cNvSpPr/>
            <p:nvPr/>
          </p:nvSpPr>
          <p:spPr>
            <a:xfrm>
              <a:off x="3259456" y="1464450"/>
              <a:ext cx="2091686" cy="12550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C00000"/>
                  </a:solidFill>
                </a:rPr>
                <a:t>New System Requirements</a:t>
              </a:r>
              <a:endParaRPr lang="en-US" sz="1600" b="1" kern="1200" dirty="0">
                <a:solidFill>
                  <a:srgbClr val="C00000"/>
                </a:solidFill>
              </a:endParaRPr>
            </a:p>
          </p:txBody>
        </p:sp>
      </p:grpSp>
      <p:grpSp>
        <p:nvGrpSpPr>
          <p:cNvPr id="11" name="Group 10"/>
          <p:cNvGrpSpPr/>
          <p:nvPr/>
        </p:nvGrpSpPr>
        <p:grpSpPr>
          <a:xfrm>
            <a:off x="7346883" y="2571369"/>
            <a:ext cx="2091686" cy="1255011"/>
            <a:chOff x="5560311" y="1464450"/>
            <a:chExt cx="2091686" cy="1255011"/>
          </a:xfrm>
        </p:grpSpPr>
        <p:sp>
          <p:nvSpPr>
            <p:cNvPr id="27" name="Rectangle 26"/>
            <p:cNvSpPr/>
            <p:nvPr/>
          </p:nvSpPr>
          <p:spPr>
            <a:xfrm>
              <a:off x="5560311" y="1464450"/>
              <a:ext cx="2091686" cy="1255011"/>
            </a:xfrm>
            <a:prstGeom prst="rect">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8" name="Rectangle 27"/>
            <p:cNvSpPr/>
            <p:nvPr/>
          </p:nvSpPr>
          <p:spPr>
            <a:xfrm>
              <a:off x="5560311" y="1464450"/>
              <a:ext cx="2091686" cy="12550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New Portal Experiences</a:t>
              </a:r>
              <a:endParaRPr lang="en-US" sz="1600" kern="1200" dirty="0"/>
            </a:p>
          </p:txBody>
        </p:sp>
      </p:grpSp>
      <p:grpSp>
        <p:nvGrpSpPr>
          <p:cNvPr id="12" name="Group 11"/>
          <p:cNvGrpSpPr/>
          <p:nvPr/>
        </p:nvGrpSpPr>
        <p:grpSpPr>
          <a:xfrm>
            <a:off x="2745173" y="4035549"/>
            <a:ext cx="2091686" cy="1255011"/>
            <a:chOff x="958601" y="2928630"/>
            <a:chExt cx="2091686" cy="1255011"/>
          </a:xfrm>
        </p:grpSpPr>
        <p:sp>
          <p:nvSpPr>
            <p:cNvPr id="25" name="Rectangle 24"/>
            <p:cNvSpPr/>
            <p:nvPr/>
          </p:nvSpPr>
          <p:spPr>
            <a:xfrm>
              <a:off x="958601" y="2928630"/>
              <a:ext cx="2091686" cy="1255011"/>
            </a:xfrm>
            <a:prstGeom prst="rect">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958601" y="2928630"/>
              <a:ext cx="2091686" cy="12550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URL Changes for OWA and Portals</a:t>
              </a:r>
              <a:endParaRPr lang="en-US" sz="1600" kern="1200" dirty="0"/>
            </a:p>
          </p:txBody>
        </p:sp>
      </p:grpSp>
      <p:grpSp>
        <p:nvGrpSpPr>
          <p:cNvPr id="13" name="Group 12"/>
          <p:cNvGrpSpPr/>
          <p:nvPr/>
        </p:nvGrpSpPr>
        <p:grpSpPr>
          <a:xfrm>
            <a:off x="5046028" y="4035549"/>
            <a:ext cx="2091686" cy="1255011"/>
            <a:chOff x="3259456" y="2928630"/>
            <a:chExt cx="2091686" cy="1255011"/>
          </a:xfrm>
        </p:grpSpPr>
        <p:sp>
          <p:nvSpPr>
            <p:cNvPr id="23" name="Rectangle 22"/>
            <p:cNvSpPr/>
            <p:nvPr/>
          </p:nvSpPr>
          <p:spPr>
            <a:xfrm>
              <a:off x="3259456" y="2928630"/>
              <a:ext cx="2091686" cy="1255011"/>
            </a:xfrm>
            <a:prstGeom prst="rect">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4" name="Rectangle 23"/>
            <p:cNvSpPr/>
            <p:nvPr/>
          </p:nvSpPr>
          <p:spPr>
            <a:xfrm>
              <a:off x="3259456" y="2928630"/>
              <a:ext cx="2091686" cy="12550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Online Desktop Setup </a:t>
              </a:r>
              <a:br>
                <a:rPr lang="en-US" sz="1600" kern="1200" dirty="0" smtClean="0"/>
              </a:br>
              <a:r>
                <a:rPr lang="en-US" sz="1600" kern="1200" dirty="0" smtClean="0"/>
                <a:t>(one-time only)</a:t>
              </a:r>
              <a:br>
                <a:rPr lang="en-US" sz="1600" kern="1200" dirty="0" smtClean="0"/>
              </a:br>
              <a:r>
                <a:rPr lang="en-US" sz="1600" kern="1200" dirty="0" smtClean="0"/>
                <a:t>replaces Sign-in App</a:t>
              </a:r>
            </a:p>
          </p:txBody>
        </p:sp>
      </p:grpSp>
      <p:grpSp>
        <p:nvGrpSpPr>
          <p:cNvPr id="14" name="Group 13"/>
          <p:cNvGrpSpPr/>
          <p:nvPr/>
        </p:nvGrpSpPr>
        <p:grpSpPr>
          <a:xfrm>
            <a:off x="3873701" y="5436331"/>
            <a:ext cx="2091686" cy="1255011"/>
            <a:chOff x="2087129" y="4329412"/>
            <a:chExt cx="2091686" cy="1255011"/>
          </a:xfrm>
        </p:grpSpPr>
        <p:sp>
          <p:nvSpPr>
            <p:cNvPr id="21" name="Rectangle 20"/>
            <p:cNvSpPr/>
            <p:nvPr/>
          </p:nvSpPr>
          <p:spPr>
            <a:xfrm>
              <a:off x="2087129" y="4329412"/>
              <a:ext cx="2091686" cy="1255011"/>
            </a:xfrm>
            <a:prstGeom prst="rect">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2" name="Rectangle 21"/>
            <p:cNvSpPr/>
            <p:nvPr/>
          </p:nvSpPr>
          <p:spPr>
            <a:xfrm>
              <a:off x="2087129" y="4329412"/>
              <a:ext cx="2091686" cy="12550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Optional: Federated Identity</a:t>
              </a:r>
              <a:endParaRPr lang="en-US" sz="1600" kern="1200" dirty="0"/>
            </a:p>
          </p:txBody>
        </p:sp>
      </p:grpSp>
      <p:grpSp>
        <p:nvGrpSpPr>
          <p:cNvPr id="15" name="Group 14"/>
          <p:cNvGrpSpPr/>
          <p:nvPr/>
        </p:nvGrpSpPr>
        <p:grpSpPr>
          <a:xfrm>
            <a:off x="7351966" y="4031466"/>
            <a:ext cx="2091686" cy="1255011"/>
            <a:chOff x="5565394" y="2924547"/>
            <a:chExt cx="2091686" cy="1255011"/>
          </a:xfrm>
        </p:grpSpPr>
        <p:sp>
          <p:nvSpPr>
            <p:cNvPr id="19" name="Rectangle 18"/>
            <p:cNvSpPr/>
            <p:nvPr/>
          </p:nvSpPr>
          <p:spPr>
            <a:xfrm>
              <a:off x="5565394" y="2924547"/>
              <a:ext cx="2091686" cy="1255011"/>
            </a:xfrm>
            <a:prstGeom prst="rect">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565394" y="2924547"/>
              <a:ext cx="2091686" cy="12550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New Password Requirements</a:t>
              </a:r>
              <a:endParaRPr lang="en-US" sz="1600" kern="1200" dirty="0"/>
            </a:p>
          </p:txBody>
        </p:sp>
      </p:grpSp>
      <p:grpSp>
        <p:nvGrpSpPr>
          <p:cNvPr id="16" name="Group 15"/>
          <p:cNvGrpSpPr/>
          <p:nvPr/>
        </p:nvGrpSpPr>
        <p:grpSpPr>
          <a:xfrm>
            <a:off x="6127974" y="5441372"/>
            <a:ext cx="2091686" cy="1255011"/>
            <a:chOff x="4341402" y="4334453"/>
            <a:chExt cx="2091686" cy="1255011"/>
          </a:xfrm>
        </p:grpSpPr>
        <p:sp>
          <p:nvSpPr>
            <p:cNvPr id="17" name="Rectangle 16"/>
            <p:cNvSpPr/>
            <p:nvPr/>
          </p:nvSpPr>
          <p:spPr>
            <a:xfrm>
              <a:off x="4341402" y="4334453"/>
              <a:ext cx="2091686" cy="1255011"/>
            </a:xfrm>
            <a:prstGeom prst="rect">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4341402" y="4334453"/>
              <a:ext cx="2091686" cy="12550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Optional:  Rich Coexistence</a:t>
              </a:r>
              <a:endParaRPr lang="en-US" sz="1600" kern="1200" dirty="0"/>
            </a:p>
          </p:txBody>
        </p:sp>
      </p:grpSp>
    </p:spTree>
    <p:extLst>
      <p:ext uri="{BB962C8B-B14F-4D97-AF65-F5344CB8AC3E}">
        <p14:creationId xmlns:p14="http://schemas.microsoft.com/office/powerpoint/2010/main" val="30573042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www.w3.org/XML/1998/namespace"/>
    <ds:schemaRef ds:uri="http://schemas.microsoft.com/office/2006/metadata/properties"/>
    <ds:schemaRef ds:uri="http://purl.org/dc/terms/"/>
    <ds:schemaRef ds:uri="http://schemas.openxmlformats.org/package/2006/metadata/core-properties"/>
    <ds:schemaRef ds:uri="http://schemas.microsoft.com/office/2006/documentManagement/types"/>
    <ds:schemaRef ds:uri="2295e2e7-0eeb-498e-8716-217bb2ee6ee3"/>
    <ds:schemaRef ds:uri="http://purl.org/dc/elements/1.1/"/>
    <ds:schemaRef ds:uri="http://schemas.microsoft.com/office/infopath/2007/PartnerControls"/>
    <ds:schemaRef ds:uri="8b529f77-48ab-4581-b468-93f09345b8a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TENA11_BreakoutSession_Template_16x9_Final_05132011</Template>
  <TotalTime>102</TotalTime>
  <Words>4074</Words>
  <Application>Microsoft Office PowerPoint</Application>
  <PresentationFormat>Custom</PresentationFormat>
  <Paragraphs>690</Paragraphs>
  <Slides>46</Slides>
  <Notes>36</Notes>
  <HiddenSlides>1</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TENA11_BreakoutSession_Template_16x9_Final_05132011</vt:lpstr>
      <vt:lpstr>White with Consolas font for code slides</vt:lpstr>
      <vt:lpstr>PowerPoint Presentation</vt:lpstr>
      <vt:lpstr>What Do Existing BPOS Customers Need to Do to Prepare for Microsoft Office 365?</vt:lpstr>
      <vt:lpstr>Office 365 is an Evolution of the Existing Service</vt:lpstr>
      <vt:lpstr>Help People Accomplish More Put the Power of the 2010 Servers into Their Hands with Office 2010</vt:lpstr>
      <vt:lpstr>BPOS to O365 Transition Plans</vt:lpstr>
      <vt:lpstr>Office 365 Plans</vt:lpstr>
      <vt:lpstr>BPOS (Wave12) – Sunset SKU  </vt:lpstr>
      <vt:lpstr>System requirements</vt:lpstr>
      <vt:lpstr>Key Areas of Change</vt:lpstr>
      <vt:lpstr>System Requirements Key Changes</vt:lpstr>
      <vt:lpstr>Office 365 Password Requirements</vt:lpstr>
      <vt:lpstr>Identity</vt:lpstr>
      <vt:lpstr>New System Requirements</vt:lpstr>
      <vt:lpstr>Transition Overview</vt:lpstr>
      <vt:lpstr>Transition Benefits</vt:lpstr>
      <vt:lpstr>Transition Roles and Responsibilities</vt:lpstr>
      <vt:lpstr>Availability and Timeline</vt:lpstr>
      <vt:lpstr>Transition Experience: Phases</vt:lpstr>
      <vt:lpstr>The Transition Experience </vt:lpstr>
      <vt:lpstr>Transition Experience</vt:lpstr>
      <vt:lpstr>Administrator Pre-Transition Experience</vt:lpstr>
      <vt:lpstr>End-User Pre-Transition Experience</vt:lpstr>
      <vt:lpstr>V1 Microsoft Online Administration Console MOAC</vt:lpstr>
      <vt:lpstr>PowerPoint Presentation</vt:lpstr>
      <vt:lpstr>PowerPoint Presentation</vt:lpstr>
      <vt:lpstr>PowerPoint Presentation</vt:lpstr>
      <vt:lpstr>PowerPoint Presentation</vt:lpstr>
      <vt:lpstr>End User Pre-Transition DEMO</vt:lpstr>
      <vt:lpstr>Transition Weekend</vt:lpstr>
      <vt:lpstr>Experience During Transition Weekend </vt:lpstr>
      <vt:lpstr>Post Transition</vt:lpstr>
      <vt:lpstr>Post Transition Experience</vt:lpstr>
      <vt:lpstr>Behind the Scenes</vt:lpstr>
      <vt:lpstr>Upgrade Process Overview</vt:lpstr>
      <vt:lpstr>Tenant Phases of V1-V2 Transition</vt:lpstr>
      <vt:lpstr>V1 Company Mailboxes  being migrated to Office 365</vt:lpstr>
      <vt:lpstr>Additional Sessions</vt:lpstr>
      <vt:lpstr>PowerPoint Presentation</vt:lpstr>
      <vt:lpstr>Appendix</vt:lpstr>
      <vt:lpstr>Exchange Transition Data Flow</vt:lpstr>
      <vt:lpstr>SharePoint Transition Data Flow</vt:lpstr>
      <vt:lpstr>Lync Transition Flow</vt:lpstr>
      <vt:lpstr>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OSP213: What Do Existing BPOS Customers Need to Do to Prepare for Microsoft Office 365?</dc:title>
  <dc:subject>Microsoft TechEd North America 2011</dc:subject>
  <dc:creator>Edward Wu,  Michael O’Neill</dc:creator>
  <dc:description>Template Design: Jordan Cayabyab
Formatter: Sylvia Tedjo, Silver Fox Productions
Event Date: May 16-19, 2011
Event Location: Atlanta
Audience Type: Developers, IT Pros</dc:description>
  <cp:lastModifiedBy>Shows</cp:lastModifiedBy>
  <cp:revision>23</cp:revision>
  <cp:lastPrinted>2010-05-11T05:02:34Z</cp:lastPrinted>
  <dcterms:created xsi:type="dcterms:W3CDTF">2011-05-17T11:55:40Z</dcterms:created>
  <dcterms:modified xsi:type="dcterms:W3CDTF">2011-05-17T16:47:40Z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